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 id="2147483718" r:id="rId2"/>
    <p:sldMasterId id="2147483729" r:id="rId3"/>
  </p:sldMasterIdLst>
  <p:notesMasterIdLst>
    <p:notesMasterId r:id="rId152"/>
  </p:notesMasterIdLst>
  <p:handoutMasterIdLst>
    <p:handoutMasterId r:id="rId153"/>
  </p:handoutMasterIdLst>
  <p:sldIdLst>
    <p:sldId id="407"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3" r:id="rId131"/>
    <p:sldId id="394" r:id="rId132"/>
    <p:sldId id="395" r:id="rId133"/>
    <p:sldId id="396" r:id="rId134"/>
    <p:sldId id="397" r:id="rId135"/>
    <p:sldId id="398" r:id="rId136"/>
    <p:sldId id="399" r:id="rId137"/>
    <p:sldId id="400" r:id="rId138"/>
    <p:sldId id="401" r:id="rId139"/>
    <p:sldId id="402" r:id="rId140"/>
    <p:sldId id="403" r:id="rId141"/>
    <p:sldId id="404" r:id="rId142"/>
    <p:sldId id="405" r:id="rId143"/>
    <p:sldId id="406" r:id="rId144"/>
    <p:sldId id="257" r:id="rId145"/>
    <p:sldId id="262" r:id="rId146"/>
    <p:sldId id="264" r:id="rId147"/>
    <p:sldId id="409" r:id="rId148"/>
    <p:sldId id="410" r:id="rId149"/>
    <p:sldId id="266" r:id="rId150"/>
    <p:sldId id="408" r:id="rId151"/>
  </p:sldIdLst>
  <p:sldSz cx="9144000" cy="6858000" type="screen4x3"/>
  <p:notesSz cx="7104063" cy="10234613"/>
  <p:custDataLst>
    <p:tags r:id="rId1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handoutMaster" Target="handoutMasters/handout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tags" Target="tags/tag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62621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7543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52757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734262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938210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629359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508995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89916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10415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19703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520856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6002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025661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204735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2428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62413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571142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7372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60772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18070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89885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8617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70277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8131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817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230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23850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21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87440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4529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11227842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21428427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023633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hyperlink" Target="http://propelsteps.wordpress.com/2013/06/10/how-smart-are-you-quick-1-min-tes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Αρχές Οργάνωσης Παιδαγωγικής Πράξης Ι (E)</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77500" lnSpcReduction="20000"/>
          </a:bodyPr>
          <a:lstStyle/>
          <a:p>
            <a:pPr>
              <a:spcBef>
                <a:spcPts val="0"/>
              </a:spcBef>
              <a:spcAft>
                <a:spcPts val="1200"/>
              </a:spcAft>
            </a:pPr>
            <a:r>
              <a:rPr lang="el-GR" sz="3200" b="1" dirty="0"/>
              <a:t>Ενότητα </a:t>
            </a:r>
            <a:r>
              <a:rPr lang="en-US" sz="3200" b="1" dirty="0"/>
              <a:t>13</a:t>
            </a:r>
            <a:r>
              <a:rPr lang="el-GR" sz="3200" dirty="0"/>
              <a:t>:</a:t>
            </a:r>
            <a:r>
              <a:rPr lang="en-US" sz="3200" dirty="0"/>
              <a:t> </a:t>
            </a:r>
            <a:r>
              <a:rPr lang="el-GR" sz="3200" dirty="0"/>
              <a:t>Παρουσίαση εργασιών (Μέρος Δ)</a:t>
            </a:r>
          </a:p>
          <a:p>
            <a:r>
              <a:rPr lang="el-GR" sz="2800" dirty="0"/>
              <a:t>Ευγενία Θεοδότου</a:t>
            </a:r>
            <a:r>
              <a:rPr lang="en-US" sz="2800" dirty="0"/>
              <a:t> BA ECS, MA, MSc, </a:t>
            </a:r>
            <a:r>
              <a:rPr lang="en-US" sz="2800" dirty="0" err="1"/>
              <a:t>PhDc</a:t>
            </a:r>
            <a:r>
              <a:rPr lang="en-US" sz="2800" dirty="0"/>
              <a:t>.</a:t>
            </a:r>
          </a:p>
          <a:p>
            <a:r>
              <a:rPr lang="el-GR" sz="2800" dirty="0"/>
              <a:t>Εργαστηριακός Συνεργάτης του ΤΕΙ Αθήνας</a:t>
            </a:r>
          </a:p>
          <a:p>
            <a:r>
              <a:rPr lang="el-GR" sz="2800" dirty="0"/>
              <a:t>Τμήμα Προσχολικής Αγωγής </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62891000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125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(1γ)</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spcBef>
                <a:spcPts val="600"/>
              </a:spcBef>
              <a:buNone/>
            </a:pPr>
            <a:r>
              <a:rPr lang="el-GR" b="1" dirty="0" smtClean="0">
                <a:cs typeface="Times New Roman" pitchFamily="18" charset="0"/>
              </a:rPr>
              <a:t>Τομέας Κοινωνικός</a:t>
            </a:r>
            <a:r>
              <a:rPr lang="en-US" b="1" dirty="0" smtClean="0">
                <a:cs typeface="Times New Roman" pitchFamily="18" charset="0"/>
              </a:rPr>
              <a:t>: </a:t>
            </a:r>
            <a:r>
              <a:rPr lang="el-GR" dirty="0" smtClean="0">
                <a:cs typeface="Times New Roman" pitchFamily="18" charset="0"/>
              </a:rPr>
              <a:t>Η Ε.(3;6 ετών) στην αρχή του παιχνιδιού πήγε και στάθηκε δίπλα στην Α. (3;6 ετών) Η Α.(3;6 ετών) αντιδρά θετικά λέγοντας της «πάρε αυτό το τουβλάκι» και της έδωσε ένα τουβλάκι. Η κοινωνικότητα της Α. (3;6 ετών) φάνηκε πως ήταν καλή δέχτηκε το κοριτσάκι να παίξει μαζί της και συνεργάστηκαν άμεσα. Τα  κορίτσια επικοινωνούσαν με τα λόγια και με τα βλέμματά τους. </a:t>
            </a:r>
          </a:p>
          <a:p>
            <a:pPr marL="0" indent="0">
              <a:spcBef>
                <a:spcPts val="600"/>
              </a:spcBef>
              <a:buNone/>
            </a:pPr>
            <a:r>
              <a:rPr lang="el-GR" dirty="0" smtClean="0">
                <a:cs typeface="Times New Roman" pitchFamily="18" charset="0"/>
              </a:rPr>
              <a:t>Μιλούσε η μια στην άλλη ενώ ταυτόχρονα κοιτάζονταν στα μάτια. Υπήρξε  αμφίδρομη επικοινωνία καθώς όταν η Α. (3;6 ετών) ζήτησε από την Ε. 3;6 ετών) να τη βοηθήσει, η Ε. (3;6 ετών) αμέσως ανταποκρίθηκε και τη βοήθησε. Είχαν ένα κοινό στόχο και συνεργάζονταν για να στήσουν τον πύργο αλλά και για να τον κρατήσουν όρθιο όταν είπε η Α. (3;6ετών) στην Ε. (3;6 ετών) «κράτα τον»</a:t>
            </a:r>
            <a:r>
              <a:rPr lang="en-US" dirty="0" smtClean="0">
                <a:cs typeface="Times New Roman" pitchFamily="18" charset="0"/>
              </a:rPr>
              <a:t>. </a:t>
            </a:r>
            <a:endParaRPr lang="el-GR" dirty="0" smtClean="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9927755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a:t>Τα παιδιά αλληλεπίδρασαν μεταξύ τους καθώς περίμεναν στην ουρά για το μανάβικο αλλά και με εμένα που παρίστανα τον μανάβη.</a:t>
            </a:r>
            <a:endParaRPr lang="en-GB" dirty="0"/>
          </a:p>
          <a:p>
            <a:pPr marL="0" indent="0">
              <a:buNone/>
            </a:pPr>
            <a:r>
              <a:rPr lang="el-GR" b="1" dirty="0" smtClean="0"/>
              <a:t>Τομέας Συναισθηματικός: </a:t>
            </a:r>
            <a:r>
              <a:rPr lang="el-GR" dirty="0"/>
              <a:t>Φάνηκαν να βρήκαν το παιχνίδι ενδιαφέρον και να χαίρονται να παριστάνουν τους </a:t>
            </a:r>
            <a:r>
              <a:rPr lang="el-GR" dirty="0" smtClean="0"/>
              <a:t>μεγάλους </a:t>
            </a:r>
            <a:r>
              <a:rPr lang="el-GR" dirty="0"/>
              <a:t>που πήγαν να κάνουν τα ψώνια τους στο μανάβη. Κάποια δυσκολεύτηκαν λίγο περισσότερο στο να αντιστοιχίσουν τον αριθμό των φρούτων που ήθελαν ως έννοια και ως εικόνα (π.χ. 3 μήλα) και αυτό τα έκανε να απογοητευτούν στιγμιαία αλλά το ξεπερνούσαν γρήγορα και έβρισκαν μία εναλλακτική λύση ή ζητούσαν τη δική μου βοήθεια. </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a:solidFill>
                <a:prstClr val="black"/>
              </a:solidFill>
            </a:endParaRPr>
          </a:p>
        </p:txBody>
      </p:sp>
    </p:spTree>
    <p:extLst>
      <p:ext uri="{BB962C8B-B14F-4D97-AF65-F5344CB8AC3E}">
        <p14:creationId xmlns:p14="http://schemas.microsoft.com/office/powerpoint/2010/main" val="24806600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Πουρή Σοφία</a:t>
            </a:r>
            <a:r>
              <a:rPr lang="el-GR" sz="2700" dirty="0" smtClean="0"/>
              <a:t> </a:t>
            </a:r>
            <a:endParaRPr lang="el-GR" sz="3200" dirty="0"/>
          </a:p>
        </p:txBody>
      </p:sp>
      <p:sp>
        <p:nvSpPr>
          <p:cNvPr id="3" name="Θέση περιεχομένου 2"/>
          <p:cNvSpPr>
            <a:spLocks noGrp="1"/>
          </p:cNvSpPr>
          <p:nvPr>
            <p:ph idx="1"/>
          </p:nvPr>
        </p:nvSpPr>
        <p:spPr/>
        <p:txBody>
          <a:bodyPr>
            <a:normAutofit lnSpcReduction="10000"/>
          </a:bodyPr>
          <a:lstStyle/>
          <a:p>
            <a:pPr algn="ctr">
              <a:buNone/>
            </a:pPr>
            <a:r>
              <a:rPr lang="el-GR" b="1" dirty="0" smtClean="0"/>
              <a:t>Λίγα λόγια για την εμπειρία μο</a:t>
            </a:r>
            <a:r>
              <a:rPr lang="el-GR" dirty="0" smtClean="0"/>
              <a:t>υ</a:t>
            </a:r>
          </a:p>
          <a:p>
            <a:pPr marL="0" indent="0" algn="ctr">
              <a:buNone/>
            </a:pPr>
            <a:r>
              <a:rPr lang="el-GR" dirty="0" smtClean="0"/>
              <a:t>      Κλείνοντας </a:t>
            </a:r>
            <a:r>
              <a:rPr lang="el-GR" dirty="0"/>
              <a:t>θα ήθελα να πω ότι αυτή η εμπειρία να επισκεφτώ πρώτη φορά έναν παιδικό σταθμό αρχικά μου φάνηκε δύσκολη αλλά το σίγουρο είναι ότι θα μου μείνει αξέχαστη. Πραγματικά όλη αυτή η μελέτη και η παρατήρηση με βοήθησε πάρα πολύ όχι μόνο να καταλάβω τις ανάγκες και τις επιθυμίες των παιδιών αλλά και να προσαρμοστώ σε αυτές. Επίσης όλη αυτή η διαδικασία με έκανε να δουλέψω στη πράξη όλα αυτά που έχω διδαχθεί και να βάλω τη σκέψη και τη φαντασία μου να βρει καινούρια ερεθίσματα για να ικανοποιήσω τις ανάγκες των παιδιών και να γίνω πιο δραστήρια. Όσον αφορά τις εγκαταστάσεις του σταθμού και την υλικοτεχνική του υποδομή, τα βρήκε και τα δύο σε αρκετά ικανοποιητικό </a:t>
            </a:r>
            <a:r>
              <a:rPr lang="el-GR" dirty="0" smtClean="0"/>
              <a:t>επίπεδο.</a:t>
            </a:r>
            <a:endParaRPr lang="en-GB" dirty="0"/>
          </a:p>
          <a:p>
            <a:pPr algn="just">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a:solidFill>
                <a:prstClr val="black"/>
              </a:solidFill>
            </a:endParaRPr>
          </a:p>
        </p:txBody>
      </p:sp>
    </p:spTree>
    <p:extLst>
      <p:ext uri="{BB962C8B-B14F-4D97-AF65-F5344CB8AC3E}">
        <p14:creationId xmlns:p14="http://schemas.microsoft.com/office/powerpoint/2010/main" val="22680403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5</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err="1" smtClean="0"/>
              <a:t>Τσαπάρα</a:t>
            </a:r>
            <a:r>
              <a:rPr lang="el-GR" dirty="0" smtClean="0"/>
              <a:t> Παρασκευή</a:t>
            </a:r>
          </a:p>
          <a:p>
            <a:pPr algn="ctr">
              <a:buNone/>
            </a:pPr>
            <a:r>
              <a:rPr lang="el-GR" b="1" dirty="0" smtClean="0"/>
              <a:t>Αριθμός Μητρώου: </a:t>
            </a:r>
            <a:r>
              <a:rPr lang="el-GR" dirty="0" smtClean="0"/>
              <a:t>11095</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a:solidFill>
                <a:prstClr val="black"/>
              </a:solidFill>
            </a:endParaRPr>
          </a:p>
        </p:txBody>
      </p:sp>
    </p:spTree>
    <p:extLst>
      <p:ext uri="{BB962C8B-B14F-4D97-AF65-F5344CB8AC3E}">
        <p14:creationId xmlns:p14="http://schemas.microsoft.com/office/powerpoint/2010/main" val="14189947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 </a:t>
            </a:r>
            <a:r>
              <a:rPr lang="el-GR" sz="2700" i="1" dirty="0" err="1" smtClean="0"/>
              <a:t>Τσαπάρα</a:t>
            </a:r>
            <a:r>
              <a:rPr lang="el-GR" sz="2700" i="1" dirty="0" smtClean="0"/>
              <a:t> Παρασκευή</a:t>
            </a:r>
            <a:endParaRPr lang="el-GR" sz="3200" i="1" dirty="0"/>
          </a:p>
        </p:txBody>
      </p:sp>
      <p:sp>
        <p:nvSpPr>
          <p:cNvPr id="3" name="Θέση περιεχομένου 2"/>
          <p:cNvSpPr>
            <a:spLocks noGrp="1"/>
          </p:cNvSpPr>
          <p:nvPr>
            <p:ph idx="1"/>
          </p:nvPr>
        </p:nvSpPr>
        <p:spPr>
          <a:xfrm>
            <a:off x="457200" y="1196752"/>
            <a:ext cx="8229600" cy="5661248"/>
          </a:xfrm>
        </p:spPr>
        <p:txBody>
          <a:bodyPr>
            <a:normAutofit fontScale="92500"/>
          </a:bodyPr>
          <a:lstStyle/>
          <a:p>
            <a:pPr algn="ctr">
              <a:buNone/>
            </a:pPr>
            <a:r>
              <a:rPr lang="el-GR" b="1" dirty="0" smtClean="0"/>
              <a:t>Παιχνίδι Άσκησης</a:t>
            </a:r>
            <a:endParaRPr lang="el-GR" b="1" i="1" dirty="0" smtClean="0"/>
          </a:p>
          <a:p>
            <a:pPr>
              <a:buNone/>
            </a:pPr>
            <a:r>
              <a:rPr lang="el-GR" b="1" dirty="0" smtClean="0"/>
              <a:t>Αριθμός παιδιών</a:t>
            </a:r>
            <a:r>
              <a:rPr lang="el-GR" dirty="0" smtClean="0"/>
              <a:t>: 3</a:t>
            </a:r>
          </a:p>
          <a:p>
            <a:pPr>
              <a:buNone/>
            </a:pPr>
            <a:r>
              <a:rPr lang="el-GR" b="1" dirty="0" smtClean="0"/>
              <a:t>Ηλικία παιδιών</a:t>
            </a:r>
            <a:r>
              <a:rPr lang="el-GR" dirty="0" smtClean="0"/>
              <a:t>: 2,8 - 2,7 – 3</a:t>
            </a:r>
            <a:r>
              <a:rPr lang="en-US" dirty="0" smtClean="0"/>
              <a:t> </a:t>
            </a:r>
            <a:r>
              <a:rPr lang="el-GR" dirty="0" smtClean="0"/>
              <a:t>ετών</a:t>
            </a:r>
          </a:p>
          <a:p>
            <a:pPr marL="0" indent="0">
              <a:buNone/>
            </a:pPr>
            <a:r>
              <a:rPr lang="el-GR" b="1" dirty="0" smtClean="0"/>
              <a:t>Περιγραφή παιχνιδιού</a:t>
            </a:r>
            <a:r>
              <a:rPr lang="el-GR" dirty="0" smtClean="0"/>
              <a:t>: Τα παιδιά όταν πήγαν στον παιδότοπο του παιδικού, αμέσως διάλεξαν το αντικείμενο που θα ασχοληθεί ο καθένας. Ο Γ., ο Σ., και ο Δ. πήγαν στα τρία αυτοκινητάκια που υπάρχουν. Η οδήγηση πρέπει να τους αρέσει πολύ, αφού κάθε φορά που τρέχουν να τα προλάβουν. Στην αρχή έκαναν ελεύθερα γύρους με αυτά. Κάποια στιγμή ο Γ. τσούγκρισε κατά λάθος το Σ., τότε άρχισε ένα τρελό κυνηγητό με τα αυτοκινητάκια, όπου προσπαθούσαν να τρέχουν γρήγορα για να χτυπήσει ο ένας τον άλλο. Μάλιστα έκαναν και συνδυασμούς ανά δυο κυνήγαγαν τον τρίτο και τον στρίμωχναν σε κάπου μέχρι να ξεφύγει. Τα παιδιά φαινόντουσαν χαρούμενα παρά τις ενστάσεις της παιδαγωγού για να σταματήσουν αυτό το παιχνίδι.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a:solidFill>
                <a:prstClr val="black"/>
              </a:solidFill>
            </a:endParaRPr>
          </a:p>
        </p:txBody>
      </p:sp>
    </p:spTree>
    <p:extLst>
      <p:ext uri="{BB962C8B-B14F-4D97-AF65-F5344CB8AC3E}">
        <p14:creationId xmlns:p14="http://schemas.microsoft.com/office/powerpoint/2010/main" val="17595630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Κινητικός: </a:t>
            </a:r>
            <a:r>
              <a:rPr lang="el-GR" dirty="0" smtClean="0"/>
              <a:t>Το κυνηγητό που έπαιζαν με τα αμαξάκια τους από μόνο του είναι ένα αρκετά κινητικό παιχνίδι. Τα παιδιά χρειάζονταν να χρησιμοποιήσουν πολύ τα πόδια τους για να τρέχουν τα αμαξάκια τους, αλλά και τα χέρια τους για να στρίβουν δεξιά και αριστερά.</a:t>
            </a:r>
          </a:p>
          <a:p>
            <a:pPr marL="0" indent="0">
              <a:buNone/>
            </a:pPr>
            <a:r>
              <a:rPr lang="el-GR" b="1" dirty="0" smtClean="0"/>
              <a:t>Τομέας Νοητικός: </a:t>
            </a:r>
            <a:r>
              <a:rPr lang="el-GR" dirty="0" smtClean="0"/>
              <a:t>Εδώ τα παιδιά «δούλεψαν» αρκετά σε αυτό το παιχνίδι το δεξιά και αριστερά αλλά και τις λογικομαθηματικές έννοιες αφού έβαζαν και σειρές ποιος θα είναι πρώτος, ποιος δεύτερος και ποιος τρίτος.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a:solidFill>
                <a:prstClr val="black"/>
              </a:solidFill>
            </a:endParaRPr>
          </a:p>
        </p:txBody>
      </p:sp>
    </p:spTree>
    <p:extLst>
      <p:ext uri="{BB962C8B-B14F-4D97-AF65-F5344CB8AC3E}">
        <p14:creationId xmlns:p14="http://schemas.microsoft.com/office/powerpoint/2010/main" val="30101475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Κοινωνικός: </a:t>
            </a:r>
            <a:r>
              <a:rPr lang="el-GR" dirty="0" smtClean="0"/>
              <a:t>Στο παιχνίδι αυτό τα παιδιά λειτουργούσαν ομαδικά. Σέβονταν τα υπόλοιπα παιδιά εκτός της ομάδας τους. Συνεργάζονταν και πολύ καλά αφού συνεννοούνταν για το πιο παιδί θα κυνηγήσουν και όλα αυτά χωρίς να τσακωθούν.</a:t>
            </a:r>
          </a:p>
          <a:p>
            <a:pPr marL="0" indent="0">
              <a:buNone/>
            </a:pPr>
            <a:r>
              <a:rPr lang="el-GR" b="1" dirty="0" smtClean="0"/>
              <a:t>Τομέας Συναισθηματικός:</a:t>
            </a:r>
            <a:r>
              <a:rPr lang="el-GR" dirty="0" smtClean="0"/>
              <a:t> Τα παιδιά έδειχναν ιδιαίτερα χαρούμενα. Φαινόντουσαν πιο δυναμικά σε σχέση με αυτά της υπόλοιπης τάξης και με πολύ ενέργεια την οποία διοχέτευαν σε κίνηση και γέλιο.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a:solidFill>
                <a:prstClr val="black"/>
              </a:solidFill>
            </a:endParaRPr>
          </a:p>
        </p:txBody>
      </p:sp>
    </p:spTree>
    <p:extLst>
      <p:ext uri="{BB962C8B-B14F-4D97-AF65-F5344CB8AC3E}">
        <p14:creationId xmlns:p14="http://schemas.microsoft.com/office/powerpoint/2010/main" val="19263463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a:buNone/>
            </a:pPr>
            <a:r>
              <a:rPr lang="el-GR" b="1" dirty="0" smtClean="0"/>
              <a:t>Αριθμός παιδιών</a:t>
            </a:r>
            <a:r>
              <a:rPr lang="el-GR" dirty="0" smtClean="0"/>
              <a:t>: 1</a:t>
            </a:r>
          </a:p>
          <a:p>
            <a:pPr>
              <a:buNone/>
            </a:pPr>
            <a:r>
              <a:rPr lang="el-GR" b="1" dirty="0" smtClean="0"/>
              <a:t>Ηλικία παιδιών</a:t>
            </a:r>
            <a:r>
              <a:rPr lang="el-GR" dirty="0" smtClean="0"/>
              <a:t>: 2,7 ετών </a:t>
            </a:r>
          </a:p>
          <a:p>
            <a:pPr marL="0" indent="0">
              <a:buNone/>
            </a:pPr>
            <a:r>
              <a:rPr lang="el-GR" b="1" dirty="0" smtClean="0"/>
              <a:t>Περιγραφή παιχνιδιού</a:t>
            </a:r>
            <a:r>
              <a:rPr lang="el-GR" dirty="0" smtClean="0"/>
              <a:t>: Ο Ν. επιλέγει την ελεύθερη ώρα του να πάρει ένα πάζλ. Τα πάζλ βέβαια που επέλεξε δεν ήταν για την ηλικία του γιατί είχε πολλά και μικρά κομμάτια. Βέβαια το προσπαθούσε πολύ και επίμονα για αρκετά λεπτά. Εν τέλει όμως δεν κατάφερε να το φτιάξει.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a:solidFill>
                <a:prstClr val="black"/>
              </a:solidFill>
            </a:endParaRPr>
          </a:p>
        </p:txBody>
      </p:sp>
    </p:spTree>
    <p:extLst>
      <p:ext uri="{BB962C8B-B14F-4D97-AF65-F5344CB8AC3E}">
        <p14:creationId xmlns:p14="http://schemas.microsoft.com/office/powerpoint/2010/main" val="29394872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err="1" smtClean="0"/>
              <a:t>Καθ΄</a:t>
            </a:r>
            <a:r>
              <a:rPr lang="el-GR" dirty="0" smtClean="0"/>
              <a:t> όλη τη διάρκεια της κατασκευής του πάζλ ο Ν. καθόταν κάτω στο πάτωμα. Αυτό που εξασκούσε μόνο ήταν η λεπτή κινητικότητα, δηλαδή όταν έπιανε στα χέρια του τα κομματάκια από το </a:t>
            </a:r>
            <a:r>
              <a:rPr lang="el-GR" dirty="0" err="1" smtClean="0"/>
              <a:t>παζλ</a:t>
            </a:r>
            <a:r>
              <a:rPr lang="el-GR" dirty="0" smtClean="0"/>
              <a:t> και προσπαθούσε να τα ενώσει.</a:t>
            </a:r>
          </a:p>
          <a:p>
            <a:pPr marL="0" indent="0">
              <a:buNone/>
            </a:pPr>
            <a:r>
              <a:rPr lang="el-GR" b="1" dirty="0" smtClean="0"/>
              <a:t>Τομέας Νοητικός: </a:t>
            </a:r>
            <a:r>
              <a:rPr lang="el-GR" dirty="0" smtClean="0"/>
              <a:t>Ο Ν. ήταν μικρός για το συγκεκριμένο πάζλ οπότε δεν τον βοήθησε και πολύ. Αυτό όμως που μου έκανε εντύπωση είναι πως έχει κατακτήσει την έννοια του χώρου, γιατί όταν έπαιζε στο πάτωμα είχε κάτσει σε μια γωνία της τάξης και όταν πήγαινε να περάσει κάποιος από εκεί τον έδιωχνε λέγοντάς του «εδώ παίζω εγώ».</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a:solidFill>
                <a:prstClr val="black"/>
              </a:solidFill>
            </a:endParaRPr>
          </a:p>
        </p:txBody>
      </p:sp>
    </p:spTree>
    <p:extLst>
      <p:ext uri="{BB962C8B-B14F-4D97-AF65-F5344CB8AC3E}">
        <p14:creationId xmlns:p14="http://schemas.microsoft.com/office/powerpoint/2010/main" val="35805663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Ο Ν. παρόλο που είναι αρκετά κοινωνικός κατά τη διάρκεια της επίλυσης του πάζλ δεν μιλάει στα άλλα παιδιά. Απευθύνεται μόνο στις παιδαγωγούς του και σε εμένα για βοήθεια. Όταν βρει δυο ίδια που ενώνονται τότε τα τοποθετεί μαζί και φωνάζει ενθουσιασμένος «μπαίνει». </a:t>
            </a:r>
          </a:p>
          <a:p>
            <a:pPr marL="0" indent="0">
              <a:buNone/>
            </a:pPr>
            <a:r>
              <a:rPr lang="el-GR" b="1" dirty="0" smtClean="0"/>
              <a:t>Τομέας Συναισθηματικός: </a:t>
            </a:r>
            <a:r>
              <a:rPr lang="el-GR" dirty="0" smtClean="0"/>
              <a:t>Ο Ν. φαίνεται αρκετά προβληματισμένος και λίγο στεναχωρημένος που δεν μπορεί να φτιάξει το πάζλ. Προσπαθεί επίμονα να ενώσει δυο κομμάτια, όταν βλέπει πως αυτό δεν γίνεται το αφήνει και πιάνει το επόμενο.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a:solidFill>
                <a:prstClr val="black"/>
              </a:solidFill>
            </a:endParaRPr>
          </a:p>
        </p:txBody>
      </p:sp>
    </p:spTree>
    <p:extLst>
      <p:ext uri="{BB962C8B-B14F-4D97-AF65-F5344CB8AC3E}">
        <p14:creationId xmlns:p14="http://schemas.microsoft.com/office/powerpoint/2010/main" val="13766413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a:buNone/>
            </a:pPr>
            <a:r>
              <a:rPr lang="el-GR" b="1" dirty="0" smtClean="0"/>
              <a:t>Αριθμός παιδιών</a:t>
            </a:r>
            <a:r>
              <a:rPr lang="el-GR" dirty="0" smtClean="0"/>
              <a:t>: 1</a:t>
            </a:r>
          </a:p>
          <a:p>
            <a:pPr>
              <a:buNone/>
            </a:pPr>
            <a:r>
              <a:rPr lang="el-GR" b="1" dirty="0" smtClean="0"/>
              <a:t>Ηλικία παιδιών</a:t>
            </a:r>
            <a:r>
              <a:rPr lang="el-GR" dirty="0" smtClean="0"/>
              <a:t>: 2,9 ετών</a:t>
            </a:r>
          </a:p>
          <a:p>
            <a:pPr marL="0" indent="0">
              <a:buNone/>
            </a:pPr>
            <a:r>
              <a:rPr lang="el-GR" b="1" dirty="0" smtClean="0"/>
              <a:t>Περιγραφή παιχνιδιού</a:t>
            </a:r>
            <a:r>
              <a:rPr lang="el-GR" dirty="0" smtClean="0"/>
              <a:t>: Η Α. κατά τη διάρκεια του ελεύθερου παιχνιδιού μαζεύει κοντά της αρκετά </a:t>
            </a:r>
            <a:r>
              <a:rPr lang="el-GR" dirty="0" err="1" smtClean="0"/>
              <a:t>κουζινικά</a:t>
            </a:r>
            <a:r>
              <a:rPr lang="el-GR" dirty="0" smtClean="0"/>
              <a:t>. Έπειτα λίγα-λίγα τα μεταφέρει σε μια γωνία της αίθουσας. Όταν πλέον τα έχει πάρει  όλα εκεί που θέλει ξεκινάει το μαγείρεμα της. Έχει κοντά της μια κατσαρόλα, ένα τηγάνι, ένα πιρούνι, και κάποια φαγητά. Σε μια γωνιά μαγειρεύει και όταν όλα είναι έτοιμα τα σερβίρει στα πιάτα της, τα οποία μεταφέρει πιο πέρα, εκεί δηλαδή που είναι το τραπέζι.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a:solidFill>
                <a:prstClr val="black"/>
              </a:solidFill>
            </a:endParaRPr>
          </a:p>
        </p:txBody>
      </p:sp>
    </p:spTree>
    <p:extLst>
      <p:ext uri="{BB962C8B-B14F-4D97-AF65-F5344CB8AC3E}">
        <p14:creationId xmlns:p14="http://schemas.microsoft.com/office/powerpoint/2010/main" val="888949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(1γ)</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cs typeface="Times New Roman" pitchFamily="18" charset="0"/>
              </a:rPr>
              <a:t>Τομέας Συναισθηματικός</a:t>
            </a:r>
            <a:r>
              <a:rPr lang="en-US" b="1" dirty="0" smtClean="0">
                <a:cs typeface="Times New Roman" pitchFamily="18" charset="0"/>
              </a:rPr>
              <a:t>:  </a:t>
            </a:r>
            <a:r>
              <a:rPr lang="el-GR" dirty="0" smtClean="0">
                <a:cs typeface="Times New Roman" pitchFamily="18" charset="0"/>
              </a:rPr>
              <a:t>Τα παιδία όταν έκτιζαν τον πύργο φάνηκε πως χαίρονταν πάρα πολύ με τα κατορθώματα τους αφού υπερηφανεύονταν στους γύρω τους για αυτό και χαμογελούσαν διαρκώς καθώς έφτιαχναν τον πύργο</a:t>
            </a:r>
            <a:r>
              <a:rPr lang="en-US" dirty="0" smtClean="0"/>
              <a:t>. </a:t>
            </a:r>
            <a:r>
              <a:rPr lang="el-GR" dirty="0" smtClean="0"/>
              <a:t>Επιπλέον κάθε φορά που έπεφτε ο πύργος έσκαγαν στα γέλια φώναζαν και όπως φάνηκε δε βαρέθηκαν να τον χτίζουν πάλι από την αρχή. </a:t>
            </a:r>
            <a:endParaRPr lang="el-GR" u="sng" dirty="0" smtClean="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3519312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Η Α. χρειάζεται να κινηθεί αφού αλλού έχει την κουζίνα που μαγειρεύει και αλλού μεταφέρει τα φαγητά όταν είναι έτοιμα. Χρησιμοποιεί πολύ τα χέρια για να μαγειρεύει και να ανακατεύει.</a:t>
            </a:r>
          </a:p>
          <a:p>
            <a:pPr marL="0" indent="0">
              <a:buNone/>
            </a:pPr>
            <a:r>
              <a:rPr lang="el-GR" b="1" dirty="0" smtClean="0"/>
              <a:t>Τομέας Νοητικός: </a:t>
            </a:r>
            <a:r>
              <a:rPr lang="el-GR" dirty="0" smtClean="0"/>
              <a:t>Η Α. μπορεί και τοποθετεί τα αντικείμενα στη σειρά από το μεγαλύτερο στο μικρότερο π.χ. όταν τοποθετεί αντικείμενα βάζει την κατσαρόλα, το τηγάνι και πιο δίπλα το πιάτο. Μπορεί κιόλας να βάλει κάτι σε σχέση με το μέγεθος π.χ. στη κατσαρόλα μέσα βάζει την κουτάλα, ενώ στο πιάτο το πιρούνι καμία στιγμή δεν έκανε το αντίθετο.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a:solidFill>
                <a:prstClr val="black"/>
              </a:solidFill>
            </a:endParaRPr>
          </a:p>
        </p:txBody>
      </p:sp>
    </p:spTree>
    <p:extLst>
      <p:ext uri="{BB962C8B-B14F-4D97-AF65-F5344CB8AC3E}">
        <p14:creationId xmlns:p14="http://schemas.microsoft.com/office/powerpoint/2010/main" val="8583154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Η Α. κάνει προσπάθεια να εντάξει μέσα στο παιχνίδι της και την Αρ., η προσπάθεια αυτή αποτυγχάνει διότι η Αρ. δεν θέλει να κάνει αυτά που της ζητάει η Α. Έτσι αρχίζει να μαγειρεύει σε εμένα. Μου φέρνει ότι είναι έτοιμο, μου λέει τι είναι και στο τέλος με ρωτάει εάν μου αρέσει. Ακόμη όση ώρα μαγειρεύει κάτι ακούγεται σαν να σιγοτραγουδάει. </a:t>
            </a:r>
          </a:p>
          <a:p>
            <a:pPr marL="0" indent="0">
              <a:buNone/>
            </a:pPr>
            <a:r>
              <a:rPr lang="el-GR" b="1" dirty="0" smtClean="0"/>
              <a:t>Τομέας Συναισθηματικός: </a:t>
            </a:r>
            <a:r>
              <a:rPr lang="el-GR" dirty="0" smtClean="0"/>
              <a:t>Η Α. φαίνεται χαρούμενη που μαγειρεύει. Φαίνεται λίγο να αγωνιά καθώς περιμένει να της πω εάν μου αρέσει το φαγητό που μου έκανε. Σε μια στιγμή τσαντίστηκε γιατί ένα παιδί πήγε να της πάρει κάποια αντικείμενα που χρησιμοποιούσε.</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a:solidFill>
                <a:prstClr val="black"/>
              </a:solidFill>
            </a:endParaRPr>
          </a:p>
        </p:txBody>
      </p:sp>
    </p:spTree>
    <p:extLst>
      <p:ext uri="{BB962C8B-B14F-4D97-AF65-F5344CB8AC3E}">
        <p14:creationId xmlns:p14="http://schemas.microsoft.com/office/powerpoint/2010/main" val="14749130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Αριθμός παιδιών</a:t>
            </a:r>
            <a:r>
              <a:rPr lang="el-GR" dirty="0" smtClean="0"/>
              <a:t>: 2</a:t>
            </a:r>
          </a:p>
          <a:p>
            <a:pPr>
              <a:buNone/>
            </a:pPr>
            <a:r>
              <a:rPr lang="el-GR" b="1" dirty="0" smtClean="0"/>
              <a:t>Ηλικία παιδιών</a:t>
            </a:r>
            <a:r>
              <a:rPr lang="el-GR" dirty="0" smtClean="0"/>
              <a:t>: 2,9 ετών</a:t>
            </a:r>
          </a:p>
          <a:p>
            <a:pPr marL="0" indent="0">
              <a:buNone/>
            </a:pPr>
            <a:r>
              <a:rPr lang="el-GR" b="1" dirty="0" smtClean="0"/>
              <a:t>Περιγραφή παιχνιδιού</a:t>
            </a:r>
            <a:r>
              <a:rPr lang="el-GR" dirty="0" smtClean="0"/>
              <a:t>: Είναι η ώρα του ελεύθερου παιχνιδιού η Α. έχει πάρει τα τουβλάκια και όπως μου λέει αργότερα φτιάχνει δρόμους και σπίτια. Αλλά αυτό που μου τράβηξε το ενδιαφέρον είναι που μου λέει κάποια στιγμή «αυτό το σπίτι θα είναι το δικό σου και αυτό το δικό μου έτσι θα είμαστε κοντά.»  Σε λίγο έρχεται κοντά της και ο Δ., ο δίδυμος αδερφός της και οι δύο παίζουν πολύ αρμονικά εκτός από κάποιες μικροδιαφορές.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a:solidFill>
                <a:prstClr val="black"/>
              </a:solidFill>
            </a:endParaRPr>
          </a:p>
        </p:txBody>
      </p:sp>
    </p:spTree>
    <p:extLst>
      <p:ext uri="{BB962C8B-B14F-4D97-AF65-F5344CB8AC3E}">
        <p14:creationId xmlns:p14="http://schemas.microsoft.com/office/powerpoint/2010/main" val="2937312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Εδώ η Α. και ο Δ. χρησιμοποιούσαν περισσότερο τη λεπτή κινητικότητα για το πώς θα βάλουν τα τουβλάκια και να βγει ένα σπίτι και ένας δρόμος.</a:t>
            </a:r>
          </a:p>
          <a:p>
            <a:pPr marL="0" indent="0">
              <a:buNone/>
            </a:pPr>
            <a:r>
              <a:rPr lang="el-GR" b="1" dirty="0" smtClean="0"/>
              <a:t>Τομέας Νοητικός: </a:t>
            </a:r>
            <a:r>
              <a:rPr lang="el-GR" dirty="0" smtClean="0"/>
              <a:t>Η Α. μπορούσε με ευκολία να βάλει τα τουβλάκια στη σειρά. Βέβαια αυτό ισχύει μόνο όταν ήταν να τα βάλει οριζόντια το ένα πίσω από το άλλο. Όταν ήταν να τα βάλει το ένα πάνω στο άλλο δεν τα έβαζε «σωστά», δηλαδή μπορεί να έβαζε ένα μικρότερο σε μήκος κάτω από ένα μεγάλο. Ακόμη μίλαγε πολύ καλά μπορούσε να εκφράσει με λόγια ακριβώς αυτό που σκεφτόταν.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a:solidFill>
                <a:prstClr val="black"/>
              </a:solidFill>
            </a:endParaRPr>
          </a:p>
        </p:txBody>
      </p:sp>
    </p:spTree>
    <p:extLst>
      <p:ext uri="{BB962C8B-B14F-4D97-AF65-F5344CB8AC3E}">
        <p14:creationId xmlns:p14="http://schemas.microsoft.com/office/powerpoint/2010/main" val="42585310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Η Α. είναι ίσως η πιο κοινωνική μέσα στην τάξη της. Αυτό βέβαια βγαίνει και στο παιχνίδι της. Όση ώρα φτιάχνει τα τουβλάκια μιλάει κάπου, είτε ρωτάει κάτι την παιδαγωγό της, είτε μιλάει σε εμένα, είτε μιλάει μόνη της (βέβαια αυτό πιο λίγο πιο πολύ θέλει το διάλογο). Όταν όμως πάει κοντά της ο Δ. τότε αρχίζει να μιλάει πολύ.</a:t>
            </a:r>
          </a:p>
          <a:p>
            <a:pPr marL="0" indent="0">
              <a:buNone/>
            </a:pPr>
            <a:r>
              <a:rPr lang="el-GR" b="1" dirty="0" smtClean="0"/>
              <a:t>Τομέας Συναισθηματικός</a:t>
            </a:r>
            <a:r>
              <a:rPr lang="el-GR" dirty="0" smtClean="0"/>
              <a:t>: Η Α. και πολύ λιγότερο ο Δ. φαίνονται σκεπτικοί. Φαίνεται να μελετάει κάθε της κίνηση, τι θα βάλει, που θα βάλει το κάθε αντικείμενο και γιατί θα το βάλει εκεί. Εκνευρίζεται όταν ο αδερφός της δεν ακούει αυτά που το λέει για το που θα βάλει το κάθε τουβλάκι.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a:solidFill>
                <a:prstClr val="black"/>
              </a:solidFill>
            </a:endParaRPr>
          </a:p>
        </p:txBody>
      </p:sp>
    </p:spTree>
    <p:extLst>
      <p:ext uri="{BB962C8B-B14F-4D97-AF65-F5344CB8AC3E}">
        <p14:creationId xmlns:p14="http://schemas.microsoft.com/office/powerpoint/2010/main" val="32647145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Είδος Παιχνιδιού: Συμβολικό</a:t>
            </a:r>
            <a:endParaRPr lang="el-GR" b="1" i="1" dirty="0" smtClean="0">
              <a:solidFill>
                <a:schemeClr val="tx2"/>
              </a:solidFill>
            </a:endParaRPr>
          </a:p>
          <a:p>
            <a:pPr>
              <a:buNone/>
            </a:pPr>
            <a:r>
              <a:rPr lang="el-GR" b="1" dirty="0" smtClean="0"/>
              <a:t>Αριθμός παιδιών</a:t>
            </a:r>
            <a:r>
              <a:rPr lang="el-GR" dirty="0" smtClean="0"/>
              <a:t>: όλη η τάξη</a:t>
            </a:r>
          </a:p>
          <a:p>
            <a:pPr>
              <a:buNone/>
            </a:pPr>
            <a:r>
              <a:rPr lang="el-GR" b="1" dirty="0" smtClean="0"/>
              <a:t>Ηλικία παιδιών:2 </a:t>
            </a:r>
            <a:r>
              <a:rPr lang="el-GR" dirty="0" smtClean="0"/>
              <a:t>– 3 ετών</a:t>
            </a:r>
          </a:p>
          <a:p>
            <a:pPr marL="0" indent="0">
              <a:buNone/>
            </a:pPr>
            <a:r>
              <a:rPr lang="el-GR" b="1" dirty="0" smtClean="0"/>
              <a:t>Περιγραφή παιχνιδιού</a:t>
            </a:r>
            <a:r>
              <a:rPr lang="el-GR" dirty="0" smtClean="0"/>
              <a:t>: Σήμερα στον παιδικό η παιδαγωγός ήθελε να κάνει </a:t>
            </a:r>
            <a:r>
              <a:rPr lang="el-GR" dirty="0" err="1" smtClean="0"/>
              <a:t>μουσικοκινητικό</a:t>
            </a:r>
            <a:r>
              <a:rPr lang="el-GR" dirty="0" smtClean="0"/>
              <a:t>. Έτσι της πρότεινα εγώ να κάνουμε τον πελαργό. Αφού λοιπόν εξήγησα το παιχνίδι στα παιδιά αρχίσαμε να τραγουδάμε και να κάνουμε τους πελαργούς. Αρχικά κάναμε τους πελαργούς, πετάγαμε ψηλά με απλωμένα τα φτερά και έπειτα πιο χαμηλά και καθίσαμε στην άκρη μιας θάλασσας.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a:solidFill>
                <a:prstClr val="black"/>
              </a:solidFill>
            </a:endParaRPr>
          </a:p>
        </p:txBody>
      </p:sp>
    </p:spTree>
    <p:extLst>
      <p:ext uri="{BB962C8B-B14F-4D97-AF65-F5344CB8AC3E}">
        <p14:creationId xmlns:p14="http://schemas.microsoft.com/office/powerpoint/2010/main" val="56070977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a:t>
            </a:r>
            <a:r>
              <a:rPr lang="el-GR" smtClean="0"/>
              <a:t>1</a:t>
            </a:r>
            <a:r>
              <a:rPr lang="el-GR" baseline="30000" smtClean="0"/>
              <a:t>ου</a:t>
            </a:r>
            <a:r>
              <a:rPr lang="el-GR" smtClean="0"/>
              <a:t> παιχνιδιού</a:t>
            </a:r>
            <a:r>
              <a:rPr lang="el-GR" sz="3200" i="1" smtClean="0"/>
              <a:t> </a:t>
            </a:r>
            <a:r>
              <a:rPr lang="el-GR" sz="2700" i="1" smtClean="0"/>
              <a:t>Φοιτήτρια Τσαπάρα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Εδώ δουλέψαμε αρκετά τα επίπεδα, πετάγαμε χαμηλά, μετά ψηλά με απλωμένα τα φτερά μας. Προσπαθούσαμε να κάνουμε τους πελαργούς στεκόμασταν στο ένα πόδι, περπατάγαμε ανάλαφρα στις μύτες των παιδιών. Χοροπηδήσαμε καθώς κάναμε κουτσό. Και τέλος τα παιδιά λύγισαν τα γόνατα για να πετάξουν χαμηλά και τα τεντώσανε για να πετάξουν ψηλά.</a:t>
            </a:r>
          </a:p>
          <a:p>
            <a:pPr marL="0" indent="0">
              <a:buNone/>
            </a:pPr>
            <a:r>
              <a:rPr lang="el-GR" b="1" dirty="0" smtClean="0"/>
              <a:t>Τομέας Νοητικός: </a:t>
            </a:r>
            <a:r>
              <a:rPr lang="el-GR" dirty="0" smtClean="0"/>
              <a:t>Πολλά ήταν τα παιδιά που το κατάφερναν με την πρώτη να ακολουθήσουν τις οδηγίες άλλα πάλι όχι.</a:t>
            </a:r>
            <a:r>
              <a:rPr lang="en-US" dirty="0" smtClean="0"/>
              <a:t> </a:t>
            </a:r>
            <a:r>
              <a:rPr lang="el-GR" dirty="0" smtClean="0"/>
              <a:t>Σε αυτό μπορεί να συντέλεσε ότι ήταν αρκετά μικρά ή σωματικά ανώριμα για να το πετύχουν. Επίσης, φαίνεται πως κατέκτησαν την έννοια του χώρου, μεταξύ τους πρόσεχαν να μην πέσει ο ένας πάνω στον άλλο.</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a:solidFill>
                <a:prstClr val="black"/>
              </a:solidFill>
            </a:endParaRPr>
          </a:p>
        </p:txBody>
      </p:sp>
    </p:spTree>
    <p:extLst>
      <p:ext uri="{BB962C8B-B14F-4D97-AF65-F5344CB8AC3E}">
        <p14:creationId xmlns:p14="http://schemas.microsoft.com/office/powerpoint/2010/main" val="170460701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a:t>
            </a:r>
            <a:r>
              <a:rPr lang="el-GR" smtClean="0"/>
              <a:t>1</a:t>
            </a:r>
            <a:r>
              <a:rPr lang="el-GR" baseline="30000" smtClean="0"/>
              <a:t>ου</a:t>
            </a:r>
            <a:r>
              <a:rPr lang="el-GR" smtClean="0"/>
              <a:t> παιχνιδιού</a:t>
            </a:r>
            <a:r>
              <a:rPr lang="el-GR" sz="3200" i="1" smtClean="0"/>
              <a:t> </a:t>
            </a:r>
            <a:r>
              <a:rPr lang="el-GR" sz="2700" i="1" smtClean="0"/>
              <a:t>Φοιτήτρια Τσαπάρα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b="1" dirty="0" smtClean="0"/>
              <a:t> </a:t>
            </a:r>
            <a:r>
              <a:rPr lang="el-GR" dirty="0" smtClean="0"/>
              <a:t>Το παιχνίδι αυτό τους άρεσε πολύ γιατί μέσω αυτού μπορούσαν να επικοινωνήσουν κιόλας. Ένα κορόιδεμα για κάποιον που έπεσε από το κουτσό, ένα ‘ευχαριστώ’ από κάποιο παιδί που βοηθήθηκε από την παιδαγωγό να κάνει κουτσό, μια ‘συγνώμη’ όταν ο ένας έπεσε πάνω στον άλλο, ήταν φράσεις που ακούστηκαν κατά την διάρκεια του παιχνιδιού. </a:t>
            </a:r>
          </a:p>
          <a:p>
            <a:pPr marL="0" indent="0">
              <a:buNone/>
            </a:pPr>
            <a:r>
              <a:rPr lang="el-GR" b="1" dirty="0" smtClean="0"/>
              <a:t>Τομέας Συναισθηματικός: </a:t>
            </a:r>
            <a:r>
              <a:rPr lang="el-GR" dirty="0" smtClean="0"/>
              <a:t>Τα παιδιά φάνηκε πως πέρναγαν καλά, ήταν χαρούμενα και ενθουσιασμένα από το παιχνίδι. Αυτό που τους άρεσε πάρα πολύ ήταν να προσπαθούν να μιμηθούν τον πελαργό, δηλαδή να μείνουν στο ένα πόδι χωρίς να πέσουν.</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116</a:t>
            </a:fld>
            <a:endParaRPr lang="el-GR">
              <a:solidFill>
                <a:prstClr val="black"/>
              </a:solidFill>
            </a:endParaRPr>
          </a:p>
        </p:txBody>
      </p:sp>
    </p:spTree>
    <p:extLst>
      <p:ext uri="{BB962C8B-B14F-4D97-AF65-F5344CB8AC3E}">
        <p14:creationId xmlns:p14="http://schemas.microsoft.com/office/powerpoint/2010/main" val="295015163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buNone/>
            </a:pPr>
            <a:r>
              <a:rPr lang="el-GR" b="1" dirty="0" smtClean="0">
                <a:solidFill>
                  <a:schemeClr val="tx2"/>
                </a:solidFill>
              </a:rPr>
              <a:t>Είδος Παιχνιδιού: Κανόνων (Που ζει το κάθε ζώο;)</a:t>
            </a:r>
            <a:endParaRPr lang="el-GR" b="1" i="1" dirty="0" smtClean="0">
              <a:solidFill>
                <a:schemeClr val="tx2"/>
              </a:solidFill>
            </a:endParaRPr>
          </a:p>
          <a:p>
            <a:pPr>
              <a:buNone/>
            </a:pPr>
            <a:r>
              <a:rPr lang="el-GR" b="1" dirty="0" smtClean="0"/>
              <a:t>Αριθμός παιδιών</a:t>
            </a:r>
            <a:r>
              <a:rPr lang="el-GR" dirty="0" smtClean="0"/>
              <a:t>: 7 </a:t>
            </a:r>
          </a:p>
          <a:p>
            <a:pPr marL="0" indent="0">
              <a:buNone/>
            </a:pPr>
            <a:r>
              <a:rPr lang="el-GR" b="1" dirty="0" smtClean="0"/>
              <a:t>Ηλικία παιδιών</a:t>
            </a:r>
            <a:r>
              <a:rPr lang="el-GR" dirty="0" smtClean="0"/>
              <a:t>: 2,5 - 3</a:t>
            </a:r>
          </a:p>
          <a:p>
            <a:pPr marL="0" indent="0">
              <a:buNone/>
            </a:pPr>
            <a:r>
              <a:rPr lang="el-GR" b="1" dirty="0" smtClean="0"/>
              <a:t>Περιγραφή παιχνιδιού</a:t>
            </a:r>
            <a:r>
              <a:rPr lang="el-GR" dirty="0" smtClean="0"/>
              <a:t>: Σήμερα στο παιδικό την ελεύθερη ώρα ήρθε ο Σ. και μου ζήτησε να του διαβάσω ένα βιβλίο. Έτσι και εγώ τον πήρα κοντά μου να πάμε να διαλέξουμε βιβλίο ο Σ. προτίμησε ένα βιβλίο σαν την εγκυκλοπαίδεια των ζώων. Ένα μεγάλο βιβλίο που ανά ενότητες μίλαγε για όλα τα ζώα της θάλασσας, του αγρού, της ζούγκλας, του αέρα. Καθίσαμε κάτω στη μοκέτα, στα μαξιλάρια και ξεκινήσαμε να το ανοίξουμε.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a:solidFill>
                <a:prstClr val="black"/>
              </a:solidFill>
            </a:endParaRPr>
          </a:p>
        </p:txBody>
      </p:sp>
    </p:spTree>
    <p:extLst>
      <p:ext uri="{BB962C8B-B14F-4D97-AF65-F5344CB8AC3E}">
        <p14:creationId xmlns:p14="http://schemas.microsoft.com/office/powerpoint/2010/main" val="37622547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buNone/>
            </a:pPr>
            <a:r>
              <a:rPr lang="el-GR" b="1" dirty="0" smtClean="0">
                <a:solidFill>
                  <a:schemeClr val="tx2"/>
                </a:solidFill>
              </a:rPr>
              <a:t>Είδος Παιχνιδιού: Κανόνων (Που ζει το κάθε ζώο;)</a:t>
            </a:r>
            <a:endParaRPr lang="el-GR" b="1" i="1" dirty="0" smtClean="0">
              <a:solidFill>
                <a:schemeClr val="tx2"/>
              </a:solidFill>
            </a:endParaRPr>
          </a:p>
          <a:p>
            <a:pPr marL="0" indent="0">
              <a:buNone/>
            </a:pPr>
            <a:r>
              <a:rPr lang="el-GR" b="1" dirty="0" smtClean="0"/>
              <a:t>Περιγραφή παιχνιδιού </a:t>
            </a:r>
            <a:r>
              <a:rPr lang="el-GR" dirty="0" smtClean="0"/>
              <a:t>(συνέχεια): </a:t>
            </a:r>
          </a:p>
          <a:p>
            <a:pPr marL="0" indent="0">
              <a:buNone/>
            </a:pPr>
            <a:r>
              <a:rPr lang="el-GR" dirty="0" smtClean="0"/>
              <a:t>Τότε ήρθαν αμέσως κοντά μας αλλά πέντε παιδιά. Τότε είχε φτάσει η στιγμή που έπρεπε να μπουν οι κανόνες βασικά ένας. Να κάθονται όλοι όμορφα για να μην ενοχληθεί κανένας και όλοι να μπορούν να βλέπουν. Ξεκινήσαμε λοιπόν να βλέπουμε τα ζώα, τους μιλούσα μόνο για αυτά που με ρώτησαν γιατί θα ήταν πολύ κουραστικό να ξεκινούσα  να τους τα διαβάζω απλά όλα. Έτσι πιο χαλαρά κάναμε κουβεντούλα πιο πολύ μου έδειχναν ένα ζώο και τους έλεγα, πως το λένε, που ζει και φυσικά ότι άλλο με ρώτησαν.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a:solidFill>
                <a:prstClr val="black"/>
              </a:solidFill>
            </a:endParaRPr>
          </a:p>
        </p:txBody>
      </p:sp>
    </p:spTree>
    <p:extLst>
      <p:ext uri="{BB962C8B-B14F-4D97-AF65-F5344CB8AC3E}">
        <p14:creationId xmlns:p14="http://schemas.microsoft.com/office/powerpoint/2010/main" val="20386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marL="0" indent="0">
              <a:buNone/>
            </a:pPr>
            <a:r>
              <a:rPr lang="el-GR" b="1" dirty="0" smtClean="0"/>
              <a:t>Αριθμός παιδιών: </a:t>
            </a:r>
            <a:r>
              <a:rPr lang="el-GR" dirty="0" smtClean="0"/>
              <a:t>1</a:t>
            </a:r>
          </a:p>
          <a:p>
            <a:pPr marL="0" indent="0">
              <a:buNone/>
            </a:pPr>
            <a:r>
              <a:rPr lang="el-GR" b="1" dirty="0" smtClean="0"/>
              <a:t>Ηλικία παιδιών: </a:t>
            </a:r>
            <a:r>
              <a:rPr lang="el-GR" dirty="0" smtClean="0"/>
              <a:t>3 ετών</a:t>
            </a:r>
          </a:p>
          <a:p>
            <a:pPr marL="0" indent="0">
              <a:buNone/>
            </a:pPr>
            <a:r>
              <a:rPr lang="el-GR" b="1" dirty="0" smtClean="0"/>
              <a:t>Περιγραφή παιχνιδιού: </a:t>
            </a:r>
            <a:r>
              <a:rPr lang="el-GR" dirty="0" smtClean="0"/>
              <a:t>Ο Μ.(3 ετών) βρισκόταν καθισμένος στο πάτωμα και έπαιζε με τα πάζλ. Τοποθετούσε τα κομμάτια πάζλ το ένα δίπλα στο άλλο, τα άγγιζε με τα δάχτυλα του. Αντιλαμβανόταν ότι τον κοίταζα, και στρεφόταν κάποιες στιγμές προς το μέρος μου, κοιτάζοντας  και χαμογελώντας.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5266919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Σε αυτή τη δραστηριότητα τα παιδιά δεν χρειάστηκε να κινηθούν ή να δουλέψουν κάτι. Το μόνο που εξάσκησαν λίγο ίσως ήταν η λεπτή κινητικότητα γιατί κάποια προσπαθούσαν να αλλάξουν την σελίδα και έδειχναν με το δάχτυλο τους αυτό το ζώο για το όποιο ήθελαν να τους μιλήσω.</a:t>
            </a:r>
          </a:p>
          <a:p>
            <a:pPr marL="0" indent="0">
              <a:buNone/>
            </a:pPr>
            <a:r>
              <a:rPr lang="el-GR" b="1" dirty="0" smtClean="0"/>
              <a:t>Τομέας Νοητικός: </a:t>
            </a:r>
            <a:r>
              <a:rPr lang="el-GR" dirty="0" smtClean="0"/>
              <a:t>Δυο παιδιά ξεχώρισαν με την ωριμότητα της σκέψης τους, αφού μου έκαναν ερωτήσεις που θεωρώ ότι ήταν περίπλοκες για την ηλικία τους . Όπως για παράδειγμα με ρώτησε ο Σ. «Αφού η φάλαινα είναι πιο μεγάλη από τον καρχαρία γιατί δεν τον τρώει;». Αυτά τα παιδιά ήταν αυτά τα οποία μπόρεσαν να δεχθούν και τις καινούργιες πληροφορίες που τους έδωσα.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a:solidFill>
                <a:prstClr val="black"/>
              </a:solidFill>
            </a:endParaRPr>
          </a:p>
        </p:txBody>
      </p:sp>
    </p:spTree>
    <p:extLst>
      <p:ext uri="{BB962C8B-B14F-4D97-AF65-F5344CB8AC3E}">
        <p14:creationId xmlns:p14="http://schemas.microsoft.com/office/powerpoint/2010/main" val="163989121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Τα παιδιά στην αρχή δεν μπορούσαν να σεβαστούν αυτό που τους είχα πει στην αρχή, να κάθονται δηλαδή όλα όμορφα για να μπορούν να βλέπουν με αποτέλεσμα οι μισοί να μην μπορούν να δουν και να τσακώνονται. Μετά από μια διευκρίνιση που τους έγινε από την παιδαγωγό έκατσαν τελικά όμορφα. Αυτό όμως που μου προξένησε ενδιαφέρον ήταν η Α. κάποια στιγμή που τρόμαξε έκρυψε τα μάτια της και είπε «φοβάμαι!» και ένα άλλο παιδί ο Γ. της απάντησε «Μη φοβάσαι στο βιβλίο είναι.» </a:t>
            </a:r>
          </a:p>
          <a:p>
            <a:pPr marL="0" indent="0">
              <a:buNone/>
            </a:pPr>
            <a:r>
              <a:rPr lang="el-GR" b="1" dirty="0" smtClean="0"/>
              <a:t>Τομέας Συναισθηματικός: </a:t>
            </a:r>
            <a:r>
              <a:rPr lang="el-GR" dirty="0" smtClean="0"/>
              <a:t>Τα παιδιά σε πολλά ζώα που είδαν ενθουσιάστηκαν, όπως με τη φάλαινα, με το πάντα. Επίσης σε άλλα τρόμαξαν όπως με τον καρχαρία.</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a:solidFill>
                <a:prstClr val="black"/>
              </a:solidFill>
            </a:endParaRPr>
          </a:p>
        </p:txBody>
      </p:sp>
    </p:spTree>
    <p:extLst>
      <p:ext uri="{BB962C8B-B14F-4D97-AF65-F5344CB8AC3E}">
        <p14:creationId xmlns:p14="http://schemas.microsoft.com/office/powerpoint/2010/main" val="37674873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Σε αυτή τη δραστηριότητα τα παιδιά δεν χρειάστηκε να κινηθούν ή να δουλέψουν κάτι. Το μόνο που εξάσκησαν λίγο ίσως ήταν η λεπτή κινητικότητα γιατί κάποια προσπαθούσαν να αλλάξουν την σελίδα και έδειχναν με το δάχτυλο τους αυτό το ζώο για το όποιο ήθελαν να τους μιλήσω.</a:t>
            </a:r>
          </a:p>
          <a:p>
            <a:pPr marL="0" indent="0">
              <a:buNone/>
            </a:pPr>
            <a:r>
              <a:rPr lang="el-GR" b="1" dirty="0" smtClean="0"/>
              <a:t>Τομέας Νοητικός: </a:t>
            </a:r>
            <a:r>
              <a:rPr lang="el-GR" dirty="0" smtClean="0"/>
              <a:t>Δυο παιδιά ξεχώρισαν με την ωριμότητα της σκέψης τους, αφού μου έκαναν ερωτήσεις που θεωρώ ότι ήταν περίπλοκες για την ηλικία τους . Όπως για παράδειγμα με ρώτησε ο Σ. «Αφού η φάλαινα είναι πιο μεγάλη από τον καρχαρία γιατί δεν τον τρώει;». Αυτά τα παιδιά ήταν αυτά τα οποία μπόρεσαν να δεχθούν και τις καινούργιες πληροφορίες που τους έδωσα.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a:solidFill>
                <a:prstClr val="black"/>
              </a:solidFill>
            </a:endParaRPr>
          </a:p>
        </p:txBody>
      </p:sp>
    </p:spTree>
    <p:extLst>
      <p:ext uri="{BB962C8B-B14F-4D97-AF65-F5344CB8AC3E}">
        <p14:creationId xmlns:p14="http://schemas.microsoft.com/office/powerpoint/2010/main" val="168900838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Τσαπάρα</a:t>
            </a:r>
            <a:r>
              <a:rPr lang="el-GR" sz="2700" i="1" dirty="0" smtClean="0"/>
              <a:t> Παρασκευή</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Τα παιδιά στην αρχή δεν μπορούσαν να σεβαστούν αυτό που τους είχα πει στην αρχή, να κάθονται δηλαδή όλα όμορφα για να μπορούν να βλέπουν με αποτέλεσμα οι μισοί να μην μπορούν να δουν και να τσακώνονται. Μετά από μια διευκρίνιση που τους έγινε από την παιδαγωγό έκατσαν τελικά όμορφα. Αυτό όμως που μου προξένησε ενδιαφέρον ήταν η Α. κάποια στιγμή που τρόμαξε έκρυψε τα μάτια της και είπε «φοβάμαι!» και ένα άλλο παιδί ο Γ. της απάντησε «Μη φοβάσαι στο βιβλίο είναι.» </a:t>
            </a:r>
          </a:p>
          <a:p>
            <a:pPr marL="0" indent="0">
              <a:buNone/>
            </a:pPr>
            <a:r>
              <a:rPr lang="el-GR" b="1" dirty="0" smtClean="0"/>
              <a:t>Τομέας Συναισθηματικός: </a:t>
            </a:r>
            <a:r>
              <a:rPr lang="el-GR" dirty="0" smtClean="0"/>
              <a:t>Τα παιδιά σε πολλά ζώα που είδαν ενθουσιάστηκαν, όπως με τη φάλαινα, με το πάντα. Επίσης σε άλλα τρόμαξαν όπως με τον καρχαρία.</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122</a:t>
            </a:fld>
            <a:endParaRPr lang="el-GR">
              <a:solidFill>
                <a:prstClr val="black"/>
              </a:solidFill>
            </a:endParaRPr>
          </a:p>
        </p:txBody>
      </p:sp>
    </p:spTree>
    <p:extLst>
      <p:ext uri="{BB962C8B-B14F-4D97-AF65-F5344CB8AC3E}">
        <p14:creationId xmlns:p14="http://schemas.microsoft.com/office/powerpoint/2010/main" val="3940035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r>
              <a:rPr lang="el-GR" i="1" dirty="0" smtClean="0"/>
              <a:t> </a:t>
            </a:r>
            <a:br>
              <a:rPr lang="el-GR" i="1" dirty="0" smtClean="0"/>
            </a:br>
            <a:r>
              <a:rPr lang="el-GR" sz="2700" i="1" dirty="0" smtClean="0"/>
              <a:t>Φοιτήτρια </a:t>
            </a:r>
            <a:r>
              <a:rPr lang="el-GR" sz="2700" i="1" dirty="0" err="1" smtClean="0"/>
              <a:t>Τσαπάρα</a:t>
            </a:r>
            <a:r>
              <a:rPr lang="el-GR" sz="2700" i="1" dirty="0" smtClean="0"/>
              <a:t> Παρασκευή</a:t>
            </a:r>
            <a:r>
              <a:rPr lang="el-GR" sz="2700" dirty="0" smtClean="0"/>
              <a:t> </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Λίγα λόγια για την εμπειρία μου</a:t>
            </a:r>
          </a:p>
          <a:p>
            <a:pPr marL="0" indent="0" algn="ctr">
              <a:buNone/>
            </a:pPr>
            <a:r>
              <a:rPr lang="el-GR" sz="2000" dirty="0" smtClean="0"/>
              <a:t>        Αρχικά ο χώρος που μας φιλοξένησε για αυτό το εξάμηνο ήταν πραγματικά πολύ όμορφος. Ήταν η πρώτη φορά που μπήκα σε τόσο όμορφο, μεγάλο και σωστά οργανωμένο παιδικό σταθμό. Η πρώτη εντύπωση απ έξω ήταν φοβερή και συνεχίζοντας βέβαια μέσα διαπιστώσαμε πόσο ωραίος ήταν. Το φαγητό που προσφερόταν στα παιδιά ήταν πολύ ωραίο και σε ποικιλία κάθε ημέρα είχαν διαφορετικό. Όλος ο παιδικός ήταν καθαρός και δεν ήταν πρόβλημα για τις παιδαγωγούς για το αν θα κάθονταν σε καρέκλες ή στο πάτωμα. </a:t>
            </a:r>
          </a:p>
          <a:p>
            <a:pPr marL="0" indent="0" algn="ctr">
              <a:buNone/>
            </a:pPr>
            <a:r>
              <a:rPr lang="el-GR" sz="2000" dirty="0" smtClean="0"/>
              <a:t>        Συνεχίζοντας, η συνεργασία με όλους εκεί μέσα ήταν πολύ καλή. Τόσο από την υποδιευθύντρια που πάντα ξέκλεβε λίγο από τον χρόνο της για να μας μιλήσει, όσο και από τις παιδαγωγούς που προσωπικά εγώ έμεινα ενθουσιασμένη τόσο που ελπίζω </a:t>
            </a:r>
            <a:r>
              <a:rPr lang="el-GR" sz="2000" dirty="0" err="1" smtClean="0"/>
              <a:t>ξανασυνεργαστώ</a:t>
            </a:r>
            <a:r>
              <a:rPr lang="el-GR" sz="2000" dirty="0" smtClean="0"/>
              <a:t> μαζί τους. Η Δήμητρα και η </a:t>
            </a:r>
            <a:r>
              <a:rPr lang="el-GR" sz="2000" dirty="0" err="1" smtClean="0"/>
              <a:t>Θωμαϊς</a:t>
            </a:r>
            <a:r>
              <a:rPr lang="el-GR" sz="2000" dirty="0" smtClean="0"/>
              <a:t> αληθινά με βοήθησαν πολύ. Δίνοντας μου ιδέες για το τι δραστηριότητες μπορώ να κάνω και στα παιδιά τότε αλλά και μελλοντικά.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123</a:t>
            </a:fld>
            <a:endParaRPr lang="el-GR">
              <a:solidFill>
                <a:prstClr val="black"/>
              </a:solidFill>
            </a:endParaRPr>
          </a:p>
        </p:txBody>
      </p:sp>
    </p:spTree>
    <p:extLst>
      <p:ext uri="{BB962C8B-B14F-4D97-AF65-F5344CB8AC3E}">
        <p14:creationId xmlns:p14="http://schemas.microsoft.com/office/powerpoint/2010/main" val="243392554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r>
              <a:rPr lang="el-GR" i="1" dirty="0" smtClean="0"/>
              <a:t> </a:t>
            </a:r>
            <a:br>
              <a:rPr lang="el-GR" i="1" dirty="0" smtClean="0"/>
            </a:br>
            <a:r>
              <a:rPr lang="el-GR" sz="2700" i="1" dirty="0" smtClean="0"/>
              <a:t>Φοιτήτρια </a:t>
            </a:r>
            <a:r>
              <a:rPr lang="el-GR" sz="2700" i="1" dirty="0" err="1" smtClean="0"/>
              <a:t>Τσαπάρα</a:t>
            </a:r>
            <a:r>
              <a:rPr lang="el-GR" sz="2700" i="1" dirty="0" smtClean="0"/>
              <a:t> Παρασκευή</a:t>
            </a:r>
            <a:r>
              <a:rPr lang="el-GR" sz="2700" dirty="0" smtClean="0"/>
              <a:t> </a:t>
            </a:r>
            <a:endParaRPr lang="el-GR" sz="3200" dirty="0"/>
          </a:p>
        </p:txBody>
      </p:sp>
      <p:sp>
        <p:nvSpPr>
          <p:cNvPr id="3" name="Θέση περιεχομένου 2"/>
          <p:cNvSpPr>
            <a:spLocks noGrp="1"/>
          </p:cNvSpPr>
          <p:nvPr>
            <p:ph idx="1"/>
          </p:nvPr>
        </p:nvSpPr>
        <p:spPr>
          <a:xfrm>
            <a:off x="457200" y="1196752"/>
            <a:ext cx="8229600" cy="5400600"/>
          </a:xfrm>
        </p:spPr>
        <p:txBody>
          <a:bodyPr>
            <a:normAutofit lnSpcReduction="10000"/>
          </a:bodyPr>
          <a:lstStyle/>
          <a:p>
            <a:pPr algn="ctr">
              <a:lnSpc>
                <a:spcPct val="110000"/>
              </a:lnSpc>
              <a:buNone/>
            </a:pPr>
            <a:r>
              <a:rPr lang="el-GR" b="1" dirty="0" smtClean="0"/>
              <a:t>Λίγα λόγια για την εμπειρία μο</a:t>
            </a:r>
            <a:r>
              <a:rPr lang="el-GR" dirty="0" smtClean="0"/>
              <a:t>υ</a:t>
            </a:r>
          </a:p>
          <a:p>
            <a:pPr marL="0" indent="0" algn="ctr">
              <a:lnSpc>
                <a:spcPct val="110000"/>
              </a:lnSpc>
              <a:buNone/>
            </a:pPr>
            <a:r>
              <a:rPr lang="el-GR" sz="2000" dirty="0" smtClean="0"/>
              <a:t>Μου έδιναν πολλές ευκαιρίες με τα παιδιά χωρίς οι ίδιες να απουσιάζουν και μαζί συζητάγαμε διάφορα παιδαγωγικά θέματα πως μπορώ να τα χειριστώ και να τα επιλύσω. Δεν με άφησαν ποτέ μόνη και πάντα όταν τους ζήταγα την συμβουλή τους για το πώς μπορώ να βελτιώσω κάτι πάντα μου την έδιναν.</a:t>
            </a:r>
          </a:p>
          <a:p>
            <a:pPr marL="0" indent="0" algn="ctr">
              <a:lnSpc>
                <a:spcPct val="110000"/>
              </a:lnSpc>
              <a:buNone/>
            </a:pPr>
            <a:r>
              <a:rPr lang="el-GR" sz="2000" dirty="0" smtClean="0"/>
              <a:t>        Ακόμη, αυτό που με είχε προβληματίσει στην αρχή ήταν ότι τα παιδιά δεν μου έδιναν πολύ σημασία. Μου μίλαγαν αλλά δεν έκαναν κίνηση. Από την 3</a:t>
            </a:r>
            <a:r>
              <a:rPr lang="el-GR" sz="2000" baseline="30000" dirty="0" smtClean="0"/>
              <a:t>η</a:t>
            </a:r>
            <a:r>
              <a:rPr lang="el-GR" sz="2000" dirty="0" smtClean="0"/>
              <a:t> όμως φορά αυτό άλλαξε με τα παιδιά μπορέσαμε να δημιουργήσουμε μια πολύ καλύτερη σχέση. Η οποία αποδείχθηκε αρκετά καλή αφού όταν τους ανακοίνωσα ότι θα φύγω και ότι ήταν η τελευταία φορά εκεί, υπήρξαν κάποια που μου φάνηκαν στεναχωρημένα. Σημάδι όμως για εμένα ότι με τα παιδιά δημιουργήθηκε καλή σχέση ήταν ότι θελαν να κάνουν πάντα μαζί μου τις δραστηριότητες.</a:t>
            </a:r>
          </a:p>
          <a:p>
            <a:pPr marL="0" indent="0" algn="ctr">
              <a:lnSpc>
                <a:spcPct val="110000"/>
              </a:lnSpc>
              <a:buNone/>
            </a:pPr>
            <a:r>
              <a:rPr lang="el-GR" sz="2000" dirty="0" smtClean="0"/>
              <a:t>	Κλείνοντας δηλώνω ότι παρά το μακρινό της απόστασης από το σπίτι μου απλά θα ήθελα να ξαναπάω. Για εμένα ήταν απίστευτη εμπειρία.</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124</a:t>
            </a:fld>
            <a:endParaRPr lang="el-GR">
              <a:solidFill>
                <a:prstClr val="black"/>
              </a:solidFill>
            </a:endParaRPr>
          </a:p>
        </p:txBody>
      </p:sp>
    </p:spTree>
    <p:extLst>
      <p:ext uri="{BB962C8B-B14F-4D97-AF65-F5344CB8AC3E}">
        <p14:creationId xmlns:p14="http://schemas.microsoft.com/office/powerpoint/2010/main" val="12156086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6</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a:t>
            </a:r>
            <a:r>
              <a:rPr lang="en-US" dirty="0" smtClean="0"/>
              <a:t> </a:t>
            </a:r>
            <a:r>
              <a:rPr lang="el-GR" dirty="0" smtClean="0"/>
              <a:t>Σαρμά Αικατερίνη</a:t>
            </a:r>
          </a:p>
          <a:p>
            <a:pPr algn="ctr">
              <a:buNone/>
            </a:pPr>
            <a:r>
              <a:rPr lang="el-GR" b="1" dirty="0" smtClean="0"/>
              <a:t>Αριθμός Μητρώου:</a:t>
            </a:r>
            <a:r>
              <a:rPr lang="el-GR" b="1" i="1" dirty="0" smtClean="0"/>
              <a:t> </a:t>
            </a:r>
            <a:r>
              <a:rPr lang="el-GR" dirty="0" smtClean="0"/>
              <a:t>11024</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125</a:t>
            </a:fld>
            <a:endParaRPr lang="el-GR">
              <a:solidFill>
                <a:prstClr val="black"/>
              </a:solidFill>
            </a:endParaRPr>
          </a:p>
        </p:txBody>
      </p:sp>
    </p:spTree>
    <p:extLst>
      <p:ext uri="{BB962C8B-B14F-4D97-AF65-F5344CB8AC3E}">
        <p14:creationId xmlns:p14="http://schemas.microsoft.com/office/powerpoint/2010/main" val="24322983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 Σαρμά Αικατερίνη</a:t>
            </a:r>
            <a:endParaRPr lang="el-GR" sz="3200" i="1"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Άσκησης</a:t>
            </a:r>
            <a:endParaRPr lang="el-GR" b="1" i="1" dirty="0" smtClean="0">
              <a:solidFill>
                <a:schemeClr val="tx2"/>
              </a:solidFill>
            </a:endParaRPr>
          </a:p>
          <a:p>
            <a:pPr>
              <a:buNone/>
            </a:pPr>
            <a:r>
              <a:rPr lang="el-GR" b="1" dirty="0" smtClean="0"/>
              <a:t>Αριθμός παιδιών</a:t>
            </a:r>
            <a:r>
              <a:rPr lang="el-GR" dirty="0" smtClean="0"/>
              <a:t>: 2</a:t>
            </a:r>
          </a:p>
          <a:p>
            <a:pPr>
              <a:buNone/>
            </a:pPr>
            <a:r>
              <a:rPr lang="el-GR" b="1" dirty="0" smtClean="0"/>
              <a:t>Ηλικία παιδιών</a:t>
            </a:r>
            <a:r>
              <a:rPr lang="el-GR" dirty="0" smtClean="0"/>
              <a:t>: 4 χρόνων</a:t>
            </a:r>
          </a:p>
          <a:p>
            <a:pPr marL="0" indent="0">
              <a:buNone/>
            </a:pPr>
            <a:r>
              <a:rPr lang="el-GR" b="1" dirty="0" smtClean="0"/>
              <a:t>Περιγραφή παιχνιδιού</a:t>
            </a:r>
            <a:r>
              <a:rPr lang="el-GR" dirty="0" smtClean="0"/>
              <a:t>: Τα παιδιά ξάπλωναν πάνω στις μαξιλάρες και έκαναν πάνω κάτω τα πόδια τους και έπειτα έπαιζαν κυνηγητό μέσα στην τάξη.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126</a:t>
            </a:fld>
            <a:endParaRPr lang="el-GR">
              <a:solidFill>
                <a:prstClr val="black"/>
              </a:solidFill>
            </a:endParaRPr>
          </a:p>
        </p:txBody>
      </p:sp>
    </p:spTree>
    <p:extLst>
      <p:ext uri="{BB962C8B-B14F-4D97-AF65-F5344CB8AC3E}">
        <p14:creationId xmlns:p14="http://schemas.microsoft.com/office/powerpoint/2010/main" val="25273500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 Άσκησαν την αδρή κινητικότητα, εξερεύνησαν τις διαφορετικές ποιότητες κίνησης και ανέπτυξαν την ευκινησία τους παίρνοντας διαφορετικές μορφές με το σώμα τους.</a:t>
            </a:r>
          </a:p>
          <a:p>
            <a:pPr marL="0" indent="0">
              <a:buNone/>
            </a:pPr>
            <a:r>
              <a:rPr lang="el-GR" b="1" dirty="0" smtClean="0"/>
              <a:t>Τομέας Νοητικός: </a:t>
            </a:r>
            <a:r>
              <a:rPr lang="el-GR" dirty="0" smtClean="0"/>
              <a:t>Ανέπτυξαν το λόγο και ανέπτυξαν μαθηματικές έννοιες μετρώντας μέχρι το τρία πριν κάθε εκκίνηση του κυνηγητού.</a:t>
            </a:r>
            <a:endParaRPr lang="el-GR" u="sng" dirty="0" smtClean="0"/>
          </a:p>
          <a:p>
            <a:pPr marL="0" indent="0">
              <a:buNone/>
            </a:pPr>
            <a:r>
              <a:rPr lang="el-GR" b="1" dirty="0" smtClean="0"/>
              <a:t>Τομέας Κοινωνικός:</a:t>
            </a:r>
            <a:r>
              <a:rPr lang="el-GR" dirty="0" smtClean="0"/>
              <a:t> Έπαιξαν ένα ομαδικό παιχνίδι και ανέπτυξαν τις μεταξύ τους σχέσεις.</a:t>
            </a:r>
            <a:endParaRPr lang="el-GR" u="sng" dirty="0" smtClean="0"/>
          </a:p>
          <a:p>
            <a:pPr marL="0" indent="0">
              <a:buNone/>
            </a:pPr>
            <a:r>
              <a:rPr lang="el-GR" b="1" dirty="0" smtClean="0"/>
              <a:t>Τομέας Συναισθηματικός:</a:t>
            </a:r>
            <a:r>
              <a:rPr lang="el-GR" dirty="0" smtClean="0"/>
              <a:t> Εξέφραζαν τα συναισθήματα τους γελώντας. Όταν ο Α(4) πήγε να μπει στο παιχνίδι τα δύο παιδιά θύμωσαν.</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127</a:t>
            </a:fld>
            <a:endParaRPr lang="el-GR">
              <a:solidFill>
                <a:prstClr val="black"/>
              </a:solidFill>
            </a:endParaRPr>
          </a:p>
        </p:txBody>
      </p:sp>
    </p:spTree>
    <p:extLst>
      <p:ext uri="{BB962C8B-B14F-4D97-AF65-F5344CB8AC3E}">
        <p14:creationId xmlns:p14="http://schemas.microsoft.com/office/powerpoint/2010/main" val="23378302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a:buNone/>
            </a:pPr>
            <a:r>
              <a:rPr lang="el-GR" b="1" dirty="0" smtClean="0"/>
              <a:t>Αριθμός παιδιών</a:t>
            </a:r>
            <a:r>
              <a:rPr lang="el-GR" dirty="0" smtClean="0"/>
              <a:t>: 3</a:t>
            </a:r>
          </a:p>
          <a:p>
            <a:pPr>
              <a:buNone/>
            </a:pPr>
            <a:r>
              <a:rPr lang="el-GR" b="1" dirty="0" smtClean="0"/>
              <a:t>Ηλικία παιδιών</a:t>
            </a:r>
            <a:r>
              <a:rPr lang="el-GR" dirty="0" smtClean="0"/>
              <a:t>: 4 χρόνων</a:t>
            </a:r>
          </a:p>
          <a:p>
            <a:pPr marL="0" indent="0">
              <a:buNone/>
            </a:pPr>
            <a:r>
              <a:rPr lang="el-GR" b="1" dirty="0" smtClean="0"/>
              <a:t>Περιγραφή παιχνιδιού</a:t>
            </a:r>
            <a:r>
              <a:rPr lang="el-GR" dirty="0" smtClean="0"/>
              <a:t>: Έφτιαξαν ένα </a:t>
            </a:r>
            <a:r>
              <a:rPr lang="en-US" dirty="0" smtClean="0"/>
              <a:t>puzzle</a:t>
            </a:r>
            <a:r>
              <a:rPr lang="el-GR" dirty="0" smtClean="0"/>
              <a:t> ο καθένας στο ίδιο τραπέζι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128</a:t>
            </a:fld>
            <a:endParaRPr lang="el-GR">
              <a:solidFill>
                <a:prstClr val="black"/>
              </a:solidFill>
            </a:endParaRPr>
          </a:p>
        </p:txBody>
      </p:sp>
    </p:spTree>
    <p:extLst>
      <p:ext uri="{BB962C8B-B14F-4D97-AF65-F5344CB8AC3E}">
        <p14:creationId xmlns:p14="http://schemas.microsoft.com/office/powerpoint/2010/main" val="3163198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Κινητικός</a:t>
            </a:r>
            <a:r>
              <a:rPr lang="en-US" dirty="0" smtClean="0"/>
              <a:t>: T</a:t>
            </a:r>
            <a:r>
              <a:rPr lang="el-GR" dirty="0" smtClean="0"/>
              <a:t>ο αγόρι (3 ετών) ήταν στο μεγαλύτερο μέρος της παρατήρησης καθισμένο, οπότε δεν υπήρχαν αρκετά στοιχεία για την αδρή του κίνηση. Παρόλα αυτά, κινούσε το κεφάλι και τον κορμό του, το οποίο και έστρεφε αρκετές φορές όταν μιλούσε στα παιδιά ή σε μένα, έσκυβε, σηκωνόταν και στρεφόταν προς το άτομο που ήθελε να απευθυνθεί. </a:t>
            </a:r>
            <a:endParaRPr lang="el-GR" dirty="0"/>
          </a:p>
          <a:p>
            <a:pPr marL="0" indent="0">
              <a:buNone/>
            </a:pPr>
            <a:r>
              <a:rPr lang="el-GR" dirty="0" smtClean="0"/>
              <a:t>Τα χέρια του, τα χρησιμοποιούσε αρκετά κάνοντας έντονες κινήσεις κατά τη διάρκεια του παιχνιδιού, ειδικά όταν προσπαθούσε να βάλει τα κομματάκια του πάζλ στο σωστό σημείο. Σήκωνε τα κομματάκια του πάζλ τα τοποθετούσε στο πάτωμα ή το ένα δίπλα στο άλλο σχηματίζοντας το πάζλ έχοντας επίγνωση του χώρου. Φάνηκε ιδιαίτερα δραστήριος και ενεργητικός όταν κινούσε τα χεριά του ενώ έψαχνε με τα μάτια και τα χεριά τη σωστή θέση του κάθε κομματιού πάζλ. </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79989967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Άσκησαν τη λεπτή κινητικότητα</a:t>
            </a:r>
            <a:endParaRPr lang="el-GR" u="sng" dirty="0" smtClean="0"/>
          </a:p>
          <a:p>
            <a:pPr marL="0" indent="0">
              <a:buNone/>
            </a:pPr>
            <a:r>
              <a:rPr lang="el-GR" b="1" dirty="0" smtClean="0"/>
              <a:t>Τομέας Νοητικός: </a:t>
            </a:r>
            <a:r>
              <a:rPr lang="el-GR" dirty="0" smtClean="0"/>
              <a:t>Ανέπτυξαν την έννοια του χώρου, τη λογική και οργανωτική τους σκέψη.</a:t>
            </a:r>
            <a:endParaRPr lang="el-GR" u="sng" dirty="0" smtClean="0"/>
          </a:p>
          <a:p>
            <a:pPr marL="0" indent="0">
              <a:buNone/>
            </a:pPr>
            <a:r>
              <a:rPr lang="el-GR" b="1" dirty="0" smtClean="0"/>
              <a:t>Τομέας Κοινωνικός: </a:t>
            </a:r>
            <a:r>
              <a:rPr lang="el-GR" dirty="0" smtClean="0"/>
              <a:t>Τα παιδιά βοήθησαν το ένα το άλλο όπου δυσκολευόταν και ανέπτυξαν τις μεταξύ τους σχέσεις.</a:t>
            </a:r>
            <a:endParaRPr lang="el-GR" u="sng" dirty="0" smtClean="0"/>
          </a:p>
          <a:p>
            <a:pPr marL="0" indent="0">
              <a:buNone/>
            </a:pPr>
            <a:r>
              <a:rPr lang="el-GR" b="1" dirty="0" smtClean="0"/>
              <a:t>Τομέας Συναισθηματικός: </a:t>
            </a:r>
            <a:r>
              <a:rPr lang="el-GR" dirty="0" smtClean="0"/>
              <a:t>Εξέφραζαν τα συναισθήματά τους, κατά τη διάρκεια που ο Κ. είπε « Δεν με βοηθάς, γιατί δεν με βοηθάς;» καθώς παραπονιόταν στον Γ. </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129</a:t>
            </a:fld>
            <a:endParaRPr lang="el-GR">
              <a:solidFill>
                <a:prstClr val="black"/>
              </a:solidFill>
            </a:endParaRPr>
          </a:p>
        </p:txBody>
      </p:sp>
    </p:spTree>
    <p:extLst>
      <p:ext uri="{BB962C8B-B14F-4D97-AF65-F5344CB8AC3E}">
        <p14:creationId xmlns:p14="http://schemas.microsoft.com/office/powerpoint/2010/main" val="178995679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27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a:buNone/>
            </a:pPr>
            <a:r>
              <a:rPr lang="el-GR" b="1" dirty="0" smtClean="0"/>
              <a:t>Αριθμός παιδιών</a:t>
            </a:r>
            <a:r>
              <a:rPr lang="el-GR" dirty="0" smtClean="0"/>
              <a:t>: 4</a:t>
            </a:r>
          </a:p>
          <a:p>
            <a:pPr marL="0" indent="0">
              <a:buNone/>
            </a:pPr>
            <a:r>
              <a:rPr lang="el-GR" b="1" dirty="0" smtClean="0"/>
              <a:t>Ηλικία παιδιών</a:t>
            </a:r>
            <a:r>
              <a:rPr lang="el-GR" dirty="0" smtClean="0"/>
              <a:t>: 4 χρόνων</a:t>
            </a:r>
          </a:p>
          <a:p>
            <a:pPr marL="0" indent="0">
              <a:buNone/>
            </a:pPr>
            <a:r>
              <a:rPr lang="el-GR" b="1" dirty="0" smtClean="0"/>
              <a:t>Περιγραφή παιχνιδιού</a:t>
            </a:r>
            <a:r>
              <a:rPr lang="el-GR" dirty="0" smtClean="0"/>
              <a:t>: Την ώρα που τα παιδιά περίμεναν το φαγητό, χρησιμοποιούσαν τα ποτήρια τους για τηλέφωνα.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130</a:t>
            </a:fld>
            <a:endParaRPr lang="el-GR">
              <a:solidFill>
                <a:prstClr val="black"/>
              </a:solidFill>
            </a:endParaRPr>
          </a:p>
        </p:txBody>
      </p:sp>
    </p:spTree>
    <p:extLst>
      <p:ext uri="{BB962C8B-B14F-4D97-AF65-F5344CB8AC3E}">
        <p14:creationId xmlns:p14="http://schemas.microsoft.com/office/powerpoint/2010/main" val="6669828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Άσκησαν τη λεπτή κινητικότητα, πιάνοντας το ποτήρι και κάνοντας χειρονομίες.</a:t>
            </a:r>
            <a:endParaRPr lang="el-GR" u="sng" dirty="0" smtClean="0"/>
          </a:p>
          <a:p>
            <a:pPr marL="0" indent="0">
              <a:buNone/>
            </a:pPr>
            <a:r>
              <a:rPr lang="el-GR" b="1" dirty="0" smtClean="0"/>
              <a:t>Τομέας Νοητικός:  </a:t>
            </a:r>
            <a:r>
              <a:rPr lang="el-GR" dirty="0" smtClean="0"/>
              <a:t>Ανέπτυξαν το λόγο τους μέσα από το διάλογο (μιλώντας στο «τηλέφωνο»). </a:t>
            </a:r>
          </a:p>
          <a:p>
            <a:pPr marL="0" indent="0">
              <a:buNone/>
            </a:pPr>
            <a:r>
              <a:rPr lang="el-GR" dirty="0" smtClean="0"/>
              <a:t>Γ.(4χρ.): « Ναι, ποιος είναι; Τ. εσύ;»</a:t>
            </a:r>
          </a:p>
          <a:p>
            <a:pPr marL="0" indent="0">
              <a:buNone/>
            </a:pPr>
            <a:r>
              <a:rPr lang="el-GR" dirty="0" smtClean="0"/>
              <a:t>Τ.(4χρ.): « Ναι, εγώ είμαι»</a:t>
            </a:r>
          </a:p>
          <a:p>
            <a:pPr marL="0" indent="0">
              <a:buNone/>
            </a:pPr>
            <a:r>
              <a:rPr lang="el-GR" dirty="0" smtClean="0"/>
              <a:t>Ενώ παράλληλα μονολογούσαν </a:t>
            </a:r>
          </a:p>
          <a:p>
            <a:pPr marL="0" indent="0">
              <a:buNone/>
            </a:pPr>
            <a:r>
              <a:rPr lang="el-GR" dirty="0" smtClean="0"/>
              <a:t>Γ.(4χρ.): « Ο κουμπάρος είμαι»</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131</a:t>
            </a:fld>
            <a:endParaRPr lang="el-GR">
              <a:solidFill>
                <a:prstClr val="black"/>
              </a:solidFill>
            </a:endParaRPr>
          </a:p>
        </p:txBody>
      </p:sp>
    </p:spTree>
    <p:extLst>
      <p:ext uri="{BB962C8B-B14F-4D97-AF65-F5344CB8AC3E}">
        <p14:creationId xmlns:p14="http://schemas.microsoft.com/office/powerpoint/2010/main" val="334316725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Έπαιξαν ένα παράλληλο συμβολικό παιχνίδι με αντικείμενα χρησιμοποιώντας το ίδιο υλικό. Ενώ παράλληλα </a:t>
            </a:r>
            <a:r>
              <a:rPr lang="el-GR" dirty="0"/>
              <a:t>έ</a:t>
            </a:r>
            <a:r>
              <a:rPr lang="el-GR" dirty="0" smtClean="0"/>
              <a:t>παιξαν ένα παιχνίδι ρόλων υποδυόμενοι πρόσωπα της καθημερινότητας.</a:t>
            </a:r>
            <a:endParaRPr lang="el-GR" u="sng" dirty="0" smtClean="0"/>
          </a:p>
          <a:p>
            <a:pPr marL="0" indent="0">
              <a:buNone/>
            </a:pPr>
            <a:r>
              <a:rPr lang="el-GR" b="1" dirty="0" smtClean="0"/>
              <a:t>Τομέας Συναισθηματικός: </a:t>
            </a:r>
            <a:r>
              <a:rPr lang="el-GR" dirty="0" smtClean="0"/>
              <a:t>Τα παιδιά γέλαγαν και έδειχναν το Γ.(4χρ), ο οποίος είχε ξεκινήσει το παιχνίδι.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132</a:t>
            </a:fld>
            <a:endParaRPr lang="el-GR">
              <a:solidFill>
                <a:prstClr val="black"/>
              </a:solidFill>
            </a:endParaRPr>
          </a:p>
        </p:txBody>
      </p:sp>
    </p:spTree>
    <p:extLst>
      <p:ext uri="{BB962C8B-B14F-4D97-AF65-F5344CB8AC3E}">
        <p14:creationId xmlns:p14="http://schemas.microsoft.com/office/powerpoint/2010/main" val="387110222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Αριθμός παιδιών</a:t>
            </a:r>
            <a:r>
              <a:rPr lang="el-GR" dirty="0" smtClean="0"/>
              <a:t>: 3</a:t>
            </a:r>
          </a:p>
          <a:p>
            <a:pPr>
              <a:buNone/>
            </a:pPr>
            <a:r>
              <a:rPr lang="el-GR" b="1" dirty="0" smtClean="0"/>
              <a:t>Ηλικία παιδιών</a:t>
            </a:r>
            <a:r>
              <a:rPr lang="el-GR" dirty="0" smtClean="0"/>
              <a:t>: 4 χρόνων</a:t>
            </a:r>
          </a:p>
          <a:p>
            <a:pPr marL="0" indent="0">
              <a:buNone/>
            </a:pPr>
            <a:r>
              <a:rPr lang="el-GR" b="1" dirty="0" smtClean="0"/>
              <a:t>Περιγραφή παιχνιδιού</a:t>
            </a:r>
            <a:r>
              <a:rPr lang="el-GR" dirty="0" smtClean="0"/>
              <a:t>: Ο Κ. (4χρ.) μαζί με τους Α. (4χρ.) και Γ. (4χρ.) κατασκεύαζαν όπλα με το οικοδομικό υλικό.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133</a:t>
            </a:fld>
            <a:endParaRPr lang="el-GR">
              <a:solidFill>
                <a:prstClr val="black"/>
              </a:solidFill>
            </a:endParaRPr>
          </a:p>
        </p:txBody>
      </p:sp>
    </p:spTree>
    <p:extLst>
      <p:ext uri="{BB962C8B-B14F-4D97-AF65-F5344CB8AC3E}">
        <p14:creationId xmlns:p14="http://schemas.microsoft.com/office/powerpoint/2010/main" val="280732675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lnSpcReduction="10000"/>
          </a:bodyPr>
          <a:lstStyle/>
          <a:p>
            <a:pPr marL="0" indent="0">
              <a:buNone/>
            </a:pPr>
            <a:r>
              <a:rPr lang="el-GR" b="1" dirty="0" smtClean="0"/>
              <a:t>Τομέας Κινητικός: </a:t>
            </a:r>
            <a:r>
              <a:rPr lang="el-GR" dirty="0"/>
              <a:t>Άσκησαν τη λεπτή κινητικότητα</a:t>
            </a:r>
            <a:r>
              <a:rPr lang="el-GR" dirty="0" smtClean="0"/>
              <a:t>, κατασκευάζοντας τα όπλα. Ακόμα άσκησαν την αδρή κινητικότητα παίζοντας κυνηγητό παριστάνοντας πως είναι πολεμιστές και καταδιώκουν ο ένας τον άλλον</a:t>
            </a:r>
            <a:endParaRPr lang="el-GR" u="sng" dirty="0" smtClean="0"/>
          </a:p>
          <a:p>
            <a:pPr marL="0" indent="0">
              <a:buNone/>
            </a:pPr>
            <a:r>
              <a:rPr lang="el-GR" b="1" dirty="0" smtClean="0"/>
              <a:t>Τομέας Νοητικός: </a:t>
            </a:r>
            <a:r>
              <a:rPr lang="el-GR" dirty="0" smtClean="0"/>
              <a:t>Εξάσκησαν τη λογικομαθηματική τους σκέψη μέσα από τη σύγκριση αντικειμένων, αλλά και την έκφρασή τους καθώς κατά τον μεταξύ τους διάλογο ανέφεραν «Όποιος έχει περισσότερα, έχει μεγαλύτερο όπλο». Αλλά εξερεύνησαν και τα διάφορα σχήματα δίνοντας ο καθένας στο όπλο του διαφορετική μορφή.</a:t>
            </a:r>
            <a:endParaRPr lang="el-GR" u="sng" dirty="0" smtClean="0"/>
          </a:p>
          <a:p>
            <a:pPr marL="0" indent="0">
              <a:buNone/>
            </a:pPr>
            <a:r>
              <a:rPr lang="el-GR" b="1" dirty="0" smtClean="0"/>
              <a:t>Τομέας Κοινωνικός: </a:t>
            </a:r>
            <a:r>
              <a:rPr lang="el-GR" dirty="0" smtClean="0"/>
              <a:t>Έπαιξαν ένα ομαδικό ανταγωνιστικό παιχνίδι.</a:t>
            </a:r>
            <a:endParaRPr lang="el-GR" u="sng" dirty="0" smtClean="0"/>
          </a:p>
          <a:p>
            <a:pPr marL="0" indent="0">
              <a:buNone/>
            </a:pPr>
            <a:r>
              <a:rPr lang="el-GR" b="1" dirty="0" smtClean="0"/>
              <a:t>Τομέας Συναισθηματικός: </a:t>
            </a:r>
            <a:r>
              <a:rPr lang="el-GR" dirty="0" smtClean="0"/>
              <a:t>βίωσαν διάφορα συναισθήματα κατά τη διάρκεια του παιχνιδιού τους τα οποία έχουν σχέση με τον πόλεμο</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134</a:t>
            </a:fld>
            <a:endParaRPr lang="el-GR">
              <a:solidFill>
                <a:prstClr val="black"/>
              </a:solidFill>
            </a:endParaRPr>
          </a:p>
        </p:txBody>
      </p:sp>
    </p:spTree>
    <p:extLst>
      <p:ext uri="{BB962C8B-B14F-4D97-AF65-F5344CB8AC3E}">
        <p14:creationId xmlns:p14="http://schemas.microsoft.com/office/powerpoint/2010/main" val="381413478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άσκησης (Κατάβαση ποταμού με βάρκες)</a:t>
            </a:r>
            <a:endParaRPr lang="el-GR" b="1" i="1" dirty="0" smtClean="0">
              <a:solidFill>
                <a:schemeClr val="tx2"/>
              </a:solidFill>
            </a:endParaRPr>
          </a:p>
          <a:p>
            <a:pPr>
              <a:buNone/>
            </a:pPr>
            <a:r>
              <a:rPr lang="el-GR" b="1" dirty="0" smtClean="0"/>
              <a:t>Αριθμός παιδιών</a:t>
            </a:r>
            <a:r>
              <a:rPr lang="el-GR" dirty="0" smtClean="0"/>
              <a:t>: 15</a:t>
            </a:r>
          </a:p>
          <a:p>
            <a:pPr>
              <a:buNone/>
            </a:pPr>
            <a:r>
              <a:rPr lang="el-GR" b="1" dirty="0" smtClean="0"/>
              <a:t>Ηλικία παιδιών</a:t>
            </a:r>
            <a:r>
              <a:rPr lang="el-GR" dirty="0" smtClean="0"/>
              <a:t>: 4χρόνων</a:t>
            </a:r>
          </a:p>
          <a:p>
            <a:pPr marL="0" indent="0">
              <a:buNone/>
            </a:pPr>
            <a:r>
              <a:rPr lang="el-GR" b="1" dirty="0" smtClean="0"/>
              <a:t>Περιγραφή παιχνιδιού</a:t>
            </a:r>
            <a:r>
              <a:rPr lang="el-GR" dirty="0" smtClean="0"/>
              <a:t>: Χώρισα μία μικρή ομάδα παιδιών σε δύο ομάδες. Τα παιδιά βρίσκονταν σε μία φανταστική βάρκα και κρατούσαν φανταστικά κουπιά. Η κάθε ομάδα είχε έναν αρχηγό που έλεγε τις κινήσεις που κάνει η ομάδα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135</a:t>
            </a:fld>
            <a:endParaRPr lang="el-GR">
              <a:solidFill>
                <a:prstClr val="black"/>
              </a:solidFill>
            </a:endParaRPr>
          </a:p>
        </p:txBody>
      </p:sp>
    </p:spTree>
    <p:extLst>
      <p:ext uri="{BB962C8B-B14F-4D97-AF65-F5344CB8AC3E}">
        <p14:creationId xmlns:p14="http://schemas.microsoft.com/office/powerpoint/2010/main" val="112815079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Άσκησαν την αδρή κινητικότητα , κουνώντας τα χέρια και τη μέση τους χρησιμοποιώντας διαφορετικές ποιότητες κίνησης. Ενώ παράλληλα εξερεύνησαν και διαφορετικά επίπεδα μέσα στο χώρο.</a:t>
            </a:r>
            <a:endParaRPr lang="el-GR" u="sng" dirty="0" smtClean="0"/>
          </a:p>
          <a:p>
            <a:pPr marL="0" indent="0">
              <a:buNone/>
            </a:pPr>
            <a:r>
              <a:rPr lang="el-GR" b="1" dirty="0" smtClean="0"/>
              <a:t>Τομέας Νοητικός: </a:t>
            </a:r>
            <a:r>
              <a:rPr lang="el-GR" dirty="0" smtClean="0"/>
              <a:t>Οι δύο αρχηγοί εμπλούτισαν το λεξιλόγιό τους, δίνοντας τις οδηγίες στους υπόλοιπους κατά την «πλεύση», πχ: «Κόντρα»</a:t>
            </a:r>
            <a:endParaRPr lang="el-GR" u="sng" dirty="0" smtClean="0"/>
          </a:p>
          <a:p>
            <a:pPr marL="0" indent="0">
              <a:buNone/>
            </a:pPr>
            <a:r>
              <a:rPr lang="el-GR" b="1" dirty="0" smtClean="0"/>
              <a:t>Τομέας Κοινωνικός: </a:t>
            </a:r>
            <a:r>
              <a:rPr lang="el-GR" dirty="0" smtClean="0"/>
              <a:t>Έπαιξαν ένα συνεργατικό παιχνίδι ενισχύοντας το αίσθημα της ομάδας και της αλληλεξάρτησης. </a:t>
            </a:r>
            <a:endParaRPr lang="el-GR" u="sng" dirty="0" smtClean="0"/>
          </a:p>
          <a:p>
            <a:pPr marL="0" indent="0">
              <a:buNone/>
            </a:pPr>
            <a:r>
              <a:rPr lang="el-GR" b="1" dirty="0" smtClean="0"/>
              <a:t>Τομέας Συναισθηματικός: </a:t>
            </a:r>
            <a:r>
              <a:rPr lang="el-GR" dirty="0" smtClean="0"/>
              <a:t>Τα παιδιά εξέφραζαν τα συναισθήματά τους όλο το χρόνο που διήρκησε το παιχνίδι. Καθώς προκλήθηκε κι ένας </a:t>
            </a:r>
            <a:r>
              <a:rPr lang="el-GR" dirty="0" err="1" smtClean="0"/>
              <a:t>μικροτσακωμός</a:t>
            </a:r>
            <a:r>
              <a:rPr lang="el-GR" dirty="0" smtClean="0"/>
              <a:t>.</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136</a:t>
            </a:fld>
            <a:endParaRPr lang="el-GR">
              <a:solidFill>
                <a:prstClr val="black"/>
              </a:solidFill>
            </a:endParaRPr>
          </a:p>
        </p:txBody>
      </p:sp>
    </p:spTree>
    <p:extLst>
      <p:ext uri="{BB962C8B-B14F-4D97-AF65-F5344CB8AC3E}">
        <p14:creationId xmlns:p14="http://schemas.microsoft.com/office/powerpoint/2010/main" val="418831825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άσκησης: Μάγισσες και μάγοι</a:t>
            </a:r>
            <a:endParaRPr lang="el-GR" b="1" i="1" dirty="0" smtClean="0">
              <a:solidFill>
                <a:schemeClr val="tx2"/>
              </a:solidFill>
            </a:endParaRPr>
          </a:p>
          <a:p>
            <a:pPr>
              <a:buNone/>
            </a:pPr>
            <a:r>
              <a:rPr lang="el-GR" b="1" dirty="0" smtClean="0"/>
              <a:t>Αριθμός παιδιών</a:t>
            </a:r>
            <a:r>
              <a:rPr lang="el-GR" dirty="0" smtClean="0"/>
              <a:t>: 15</a:t>
            </a:r>
          </a:p>
          <a:p>
            <a:pPr>
              <a:buNone/>
            </a:pPr>
            <a:r>
              <a:rPr lang="el-GR" b="1" dirty="0" smtClean="0"/>
              <a:t>Ηλικία παιδιών</a:t>
            </a:r>
            <a:r>
              <a:rPr lang="el-GR" dirty="0" smtClean="0"/>
              <a:t>: 4 χρόνων</a:t>
            </a:r>
          </a:p>
          <a:p>
            <a:pPr marL="0" indent="0">
              <a:buNone/>
            </a:pPr>
            <a:r>
              <a:rPr lang="el-GR" b="1" dirty="0" smtClean="0"/>
              <a:t>Περιγραφή παιχνιδιού</a:t>
            </a:r>
            <a:r>
              <a:rPr lang="el-GR" dirty="0" smtClean="0"/>
              <a:t>: Τα παιδιά της τάξης έπαιξαν ένα οργανωμένο δραματικό κινητικό παιχνίδι στο οποίο υποδύονταν πως ήταν μάγισσες και μάγοι.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137</a:t>
            </a:fld>
            <a:endParaRPr lang="el-GR">
              <a:solidFill>
                <a:prstClr val="black"/>
              </a:solidFill>
            </a:endParaRPr>
          </a:p>
        </p:txBody>
      </p:sp>
    </p:spTree>
    <p:extLst>
      <p:ext uri="{BB962C8B-B14F-4D97-AF65-F5344CB8AC3E}">
        <p14:creationId xmlns:p14="http://schemas.microsoft.com/office/powerpoint/2010/main" val="258415652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a:t>Άσκησαν την αδρή </a:t>
            </a:r>
            <a:r>
              <a:rPr lang="el-GR" dirty="0" smtClean="0"/>
              <a:t>κινητικότητα πετώντας και τρέχοντας με τις μαγικές τους σκούπες </a:t>
            </a:r>
            <a:endParaRPr lang="el-GR" u="sng" dirty="0" smtClean="0"/>
          </a:p>
          <a:p>
            <a:pPr marL="0" indent="0">
              <a:buNone/>
            </a:pPr>
            <a:r>
              <a:rPr lang="el-GR" b="1" dirty="0" smtClean="0"/>
              <a:t>Τομέας Νοητικός: </a:t>
            </a:r>
            <a:r>
              <a:rPr lang="el-GR" dirty="0" smtClean="0"/>
              <a:t>Το παιχνίδι βοήθησε στην καλύτερη κατανόηση της έννοιας του χώρου. Ακόμα εξέλιξε την έννοια της διαδοχικότητας καθώς με καθοδήγηση («Πρώτος θα πάει ο Τ. δεύτερη η Ε. κ.τ.λ.» ) το κάθε παιδί σηκωνόταν και έριχνε το υλικό του στο μαγικό φίλτρο. Εξερεύνησαν και τις διαφορετικές ποιότητες κίνησης πετώντας τη μία γρήγορα την άλλη αργά με την σκούπα τους. Τέλος ανέπτυξαν την αίσθηση του βάρους προσπαθώντας ο καθένας να κρατάει τη μαγική σκούπα του κατά τη διάρκεια της πτήσης.</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138</a:t>
            </a:fld>
            <a:endParaRPr lang="el-GR">
              <a:solidFill>
                <a:prstClr val="black"/>
              </a:solidFill>
            </a:endParaRPr>
          </a:p>
        </p:txBody>
      </p:sp>
    </p:spTree>
    <p:extLst>
      <p:ext uri="{BB962C8B-B14F-4D97-AF65-F5344CB8AC3E}">
        <p14:creationId xmlns:p14="http://schemas.microsoft.com/office/powerpoint/2010/main" val="1925682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Νοητικός</a:t>
            </a:r>
            <a:r>
              <a:rPr lang="en-US" b="1" dirty="0" smtClean="0"/>
              <a:t>: </a:t>
            </a:r>
            <a:r>
              <a:rPr lang="el-GR" dirty="0" smtClean="0"/>
              <a:t>Σε αντιληπτικό  επίπεδο</a:t>
            </a:r>
            <a:r>
              <a:rPr lang="el-GR" b="1" dirty="0" smtClean="0"/>
              <a:t> </a:t>
            </a:r>
            <a:r>
              <a:rPr lang="el-GR" dirty="0" smtClean="0"/>
              <a:t>το αγόρι έδειξε πως είχε προσαρμοστεί απόλυτα στο περιβάλλον που βρισκόταν, αφού διαχώριζε το παιχνίδι από τους κανόνες και τις οδηγίες της εκπαιδευτικού και σταμάτησε να παίζει όταν του ζητήθηκε απομακρύνοντας τα παιχνίδια για την ώρα του πρωινού. Γνωστικά φάνηκε πως ήξερε και θυμόταν τα ζώα (το πάζλ απεικόνιζε διάφορα ζώα όπως, δεινόσαυρο, τίγρη ελέφαντα). Άγγιζε με τα δάχτυλά του χρησιμοποιώντας την αφή του για να «κατανοήσει» τα κομμάτια του πάζλ.</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16627215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Σαρμά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Έπαιξαν ένα ομαδικό παιχνίδι και ενίσχυσαν το αίσθημα της ομάδας στην τάξη, καθώς έλαβαν μέρος σε μία δραστηριότητα όλοι μαζί.</a:t>
            </a:r>
          </a:p>
          <a:p>
            <a:pPr marL="0" indent="0">
              <a:buNone/>
            </a:pPr>
            <a:r>
              <a:rPr lang="el-GR" b="1" dirty="0" smtClean="0"/>
              <a:t>Τομέας Συναισθηματικός: </a:t>
            </a:r>
            <a:r>
              <a:rPr lang="el-GR" dirty="0"/>
              <a:t>Σ</a:t>
            </a:r>
            <a:r>
              <a:rPr lang="el-GR" dirty="0" smtClean="0"/>
              <a:t>το σύνολό τους τα παιδιά έδειχναν να το απολαμβάνουν τρέχοντας και χαμογελώντας. Η Μ. και η Α. με πλησίασαν με βλέμμα θλίψης και μου είπαν ότι κουράστηκαν και δεν ήθελαν να παίξουν άλλο και έτσι ασχολήθηκαν με κάτι άλλο που επιθυμούσαν.</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139</a:t>
            </a:fld>
            <a:endParaRPr lang="el-GR">
              <a:solidFill>
                <a:prstClr val="black"/>
              </a:solidFill>
            </a:endParaRPr>
          </a:p>
        </p:txBody>
      </p:sp>
    </p:spTree>
    <p:extLst>
      <p:ext uri="{BB962C8B-B14F-4D97-AF65-F5344CB8AC3E}">
        <p14:creationId xmlns:p14="http://schemas.microsoft.com/office/powerpoint/2010/main" val="163302125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Σαρμά Αικατερίνη</a:t>
            </a:r>
            <a:r>
              <a:rPr lang="el-GR" sz="2700" dirty="0" smtClean="0"/>
              <a:t> </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Λίγα λόγια για την εμπειρία μο</a:t>
            </a:r>
            <a:r>
              <a:rPr lang="el-GR" dirty="0" smtClean="0">
                <a:solidFill>
                  <a:schemeClr val="tx2"/>
                </a:solidFill>
              </a:rPr>
              <a:t>υ</a:t>
            </a:r>
          </a:p>
          <a:p>
            <a:pPr marL="0" indent="0">
              <a:buNone/>
            </a:pPr>
            <a:r>
              <a:rPr lang="el-GR" dirty="0" smtClean="0"/>
              <a:t>Από </a:t>
            </a:r>
            <a:r>
              <a:rPr lang="el-GR" dirty="0"/>
              <a:t>αυτό το </a:t>
            </a:r>
            <a:r>
              <a:rPr lang="el-GR" dirty="0" smtClean="0"/>
              <a:t>εργαστήριο αποκόμισα διάφορες εμπειρίες. Η συμμετοχή μου σε μία οργανωμένη τάξη απ’ τη μία με βοήθησε πολύ αλλά παράλληλα προβληματίστηκα με τη θέση του παιχνιδιού κατά την παιδαγωγική διαδικασία. Με την παιδαγωγική μέθοδο που παρατήρησα σαφέστατα τα παιδιά εμπλουτίζονταν με γνώσεις αλλά με προβλημάτισε ο τρόπος επιλογής της μελλοντικής μου εκπαιδευτικά κατάλληλης πρακτικής.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140</a:t>
            </a:fld>
            <a:endParaRPr lang="el-GR">
              <a:solidFill>
                <a:prstClr val="black"/>
              </a:solidFill>
            </a:endParaRPr>
          </a:p>
        </p:txBody>
      </p:sp>
    </p:spTree>
    <p:extLst>
      <p:ext uri="{BB962C8B-B14F-4D97-AF65-F5344CB8AC3E}">
        <p14:creationId xmlns:p14="http://schemas.microsoft.com/office/powerpoint/2010/main" val="317884086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Ευγενία Θεοδότου</a:t>
            </a:r>
            <a:r>
              <a:rPr lang="en-US" sz="2000" dirty="0"/>
              <a:t> </a:t>
            </a:r>
            <a:r>
              <a:rPr lang="el-GR" sz="2000" dirty="0" smtClean="0"/>
              <a:t>2014. </a:t>
            </a:r>
            <a:r>
              <a:rPr lang="el-GR" sz="2000" dirty="0"/>
              <a:t>Ευγενία </a:t>
            </a:r>
            <a:r>
              <a:rPr lang="el-GR" sz="2000" dirty="0" smtClean="0"/>
              <a:t>Θεοδότου. «</a:t>
            </a:r>
            <a:r>
              <a:rPr lang="el-GR" sz="2000" dirty="0"/>
              <a:t>Αρχές Οργάνωσης Παιδαγωγικής Πράξης Ι (E)</a:t>
            </a:r>
            <a:r>
              <a:rPr lang="el-GR" sz="2000" dirty="0" smtClean="0"/>
              <a:t>. Ενότητα 1</a:t>
            </a:r>
            <a:r>
              <a:rPr lang="en-US" sz="2000" dirty="0" smtClean="0"/>
              <a:t>3:</a:t>
            </a:r>
            <a:r>
              <a:rPr lang="el-GR" sz="2000" dirty="0"/>
              <a:t> Παρουσίαση εργασιών (Μέρος Δ</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879554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145</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6806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95105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Κοινωνικός</a:t>
            </a:r>
            <a:r>
              <a:rPr lang="en-US" b="1" dirty="0" smtClean="0"/>
              <a:t>: </a:t>
            </a:r>
            <a:r>
              <a:rPr lang="el-GR" dirty="0" smtClean="0"/>
              <a:t>Στο κοινωνικό κομμάτι, το παιδί  συναναστράφηκε με τους γύρω του, αποδέχθηκε τον Β. (3;6) που ήθελε να συμμετάσχει και εκείνος στο παιχνίδι. Ακόμα, το αγόρι στρεφόταν  πολύ συχνά στα άλλα παιδιά, επικοινωνούσε μαζί τους παίζοντας ή μιλώντας τους, άφηνε για λίγο το παιχνίδι του σηκωνόταν και πήγαινε λίγο πιο δίπλα και κοιτούσε τους άλλους που έπαιζαν</a:t>
            </a:r>
            <a:r>
              <a:rPr lang="en-US" dirty="0" smtClean="0"/>
              <a:t>. E</a:t>
            </a:r>
            <a:r>
              <a:rPr lang="el-GR" dirty="0" err="1" smtClean="0"/>
              <a:t>πίσης</a:t>
            </a:r>
            <a:r>
              <a:rPr lang="el-GR" dirty="0" smtClean="0"/>
              <a:t> συνεργαζόταν μαζί τους για να βάλουν τα παιχνίδια στο κουτί</a:t>
            </a:r>
            <a:r>
              <a:rPr lang="en-US" dirty="0" smtClean="0"/>
              <a:t>.</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583097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Συναισθηματικός</a:t>
            </a:r>
            <a:r>
              <a:rPr lang="en-US" b="1" dirty="0" smtClean="0"/>
              <a:t>: </a:t>
            </a:r>
            <a:r>
              <a:rPr lang="el-GR" dirty="0" smtClean="0"/>
              <a:t>Ο Μ. (3 ετών) εκφραζόταν εύκολα. Είχε δείξει την «προτίμησή» του σε δύο συγκεκριμένα αγόρια, που κάθονταν πιο δίπλα και τους μιλούσε, τους έδειχνε το πάζλ λέγοντας τους «κοίτα το μάτι». Έδειχνε να είναι χαρούμενος αφού μιλούσε και χαμογελούσε καθώς προσπαθούσε να φτιάξει το πάζλ, και ας έβλεπε ότι δεν τα κατάφερνε ιδιαίτερα, έχοντας ένα ικανοποιητικό αποτέλεσμα.</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80972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marL="0" indent="0">
              <a:buNone/>
            </a:pPr>
            <a:r>
              <a:rPr lang="el-GR" b="1" dirty="0" smtClean="0"/>
              <a:t>Αριθμός παιδιών</a:t>
            </a:r>
            <a:r>
              <a:rPr lang="el-GR" dirty="0" smtClean="0"/>
              <a:t>: 2</a:t>
            </a:r>
          </a:p>
          <a:p>
            <a:pPr marL="0" indent="0">
              <a:buNone/>
            </a:pPr>
            <a:r>
              <a:rPr lang="el-GR" b="1" dirty="0" smtClean="0"/>
              <a:t>Ηλικία παιδιών</a:t>
            </a:r>
            <a:r>
              <a:rPr lang="el-GR" dirty="0" smtClean="0"/>
              <a:t>: 3;6 ετών </a:t>
            </a:r>
          </a:p>
          <a:p>
            <a:pPr marL="0" indent="0">
              <a:buNone/>
            </a:pPr>
            <a:r>
              <a:rPr lang="el-GR" b="1" dirty="0" smtClean="0"/>
              <a:t>Περιγραφή παιχνιδιού</a:t>
            </a:r>
            <a:r>
              <a:rPr lang="el-GR" dirty="0" smtClean="0"/>
              <a:t>: Ήταν μεσημέρι, τα παιδιά είχαν τελειώσει με το μεσημεριανό τους γεύμα και αφέθηκαν ελευθέρα από τις παιδαγωγούς να παίξουν με ό,τι παιχνίδι επιθυμούσαν. Η Ε. (3;6 ετών) και η Μ. (3;6 ετών) πήραν μια φάρμα και μερικά ζωάκια και έπαιζαν συμβολικό παιχνίδι, έχοντας ακουμπήσει το παιχνίδι στο τραπέζι, ενώ βρίσκονταν καθισμένες στις μικρές καρέκλες τους. Η Ε. πήρε μια κότα και ένα πρόβατο τα οποία ήταν αδέρφια (όπως παρίσταναν) και η Μ. (3;6 ετών)  πήρε ένα άλογο το οποίο ήταν η μαμά των δυο προηγούμενων ζώων.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351533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Κινητικός</a:t>
            </a:r>
            <a:r>
              <a:rPr lang="en-US" b="1" dirty="0" smtClean="0"/>
              <a:t>:</a:t>
            </a:r>
            <a:r>
              <a:rPr lang="el-GR" b="1" dirty="0" smtClean="0"/>
              <a:t> </a:t>
            </a:r>
            <a:r>
              <a:rPr lang="el-GR" dirty="0" smtClean="0"/>
              <a:t>Τα δύο κορίτσια άσκησαν τη λεπτή κινητικότητα</a:t>
            </a:r>
            <a:r>
              <a:rPr lang="en-US" dirty="0" smtClean="0"/>
              <a:t> </a:t>
            </a:r>
            <a:r>
              <a:rPr lang="el-GR" dirty="0" smtClean="0"/>
              <a:t> καθώς έκαναν τα ζωάκια που κρατούσαν στα χέρια τους να περπατούν. Κρατούσαν διαρκώς με τα δάχτυλα τους τα μικρά ζωάκια που είχαν επιλέξει. Επίσης χρησιμοποίησαν πολύ τα δάχτυλα τους καθώς έκλειναν τα παράθυρα του στάβλου όταν ήταν η στιγμή που έπρεπε να κοιμηθούν και αντίστοιχα τα άνοιγαν όταν ξημέρωνε. </a:t>
            </a:r>
            <a:endParaRPr lang="el-GR" dirty="0"/>
          </a:p>
          <a:p>
            <a:pPr marL="0" indent="0">
              <a:buNone/>
            </a:pPr>
            <a:r>
              <a:rPr lang="el-GR" dirty="0" smtClean="0"/>
              <a:t>Έγινε αντιληπτό ότι κινούσαν φυσιολογικά το κεφάλι, το οποίο έστρεφαν αρκετές φορές όταν στρέφονταν η μια στην άλλη και όταν έσκυβαν επάνω στο τραπέζι και στηρίζονταν στους αγκώνες τους. Επίσης σηκώνονταν και έστρεφαν τον κορμό τους  ανάλογα προς τα πού ήθελαν να κατευθυνθούν. </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707259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Νοητικός</a:t>
            </a:r>
            <a:r>
              <a:rPr lang="en-US" b="1" dirty="0" smtClean="0"/>
              <a:t>: </a:t>
            </a:r>
            <a:r>
              <a:rPr lang="el-GR" dirty="0" smtClean="0"/>
              <a:t>Η Μ.( 3;6 ετών) που έκανε τη μαμά-άλογο φάνηκε πως είχε μπει για τα καλά στο ρόλο της μαμάς. Ίσως  κατά τη διάρκεια του παιχνιδιού θυμήθηκε τη μαμά της αφού μιμήθηκε λόγια που λέει μια μαμά. Για παράδειγμα είπε στην Ε. κότα αλλάζοντας τη φωνή της και κάνοντας την πιο αυστηρή «Θέλω να πας στο κρεβάτι σου». </a:t>
            </a:r>
            <a:endParaRPr lang="el-GR" dirty="0"/>
          </a:p>
          <a:p>
            <a:pPr marL="0" indent="0">
              <a:buNone/>
            </a:pPr>
            <a:r>
              <a:rPr lang="el-GR" dirty="0" smtClean="0"/>
              <a:t>Η Ε. (3;6) φέρνοντας ίσως και εκείνη στο μυαλό της τι συμβαίνει στο δωμάτιό της απάντησε με γλυκιά και παραπονεμένη φωνή «Όχι μαμά σε παρακαλώ γιατί εκεί βλέπω όνειρα κακά». Στο σημείο αυτό η σκέψη της Ε. (3 ;6ετών) ήταν συνδυαστική. Η Ε. (3;6 ετών) μαμά, της απάντησε με αυστηρό ύφος «πήγαινε και θα είναι η αδερφή σου μαζί (το πρόβατο)».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715264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Περιεχόμενο ενότητας</a:t>
            </a:r>
            <a:endParaRPr lang="el-GR" sz="2700" b="0" dirty="0"/>
          </a:p>
        </p:txBody>
      </p:sp>
      <p:sp>
        <p:nvSpPr>
          <p:cNvPr id="3" name="Θέση περιεχομένου 2"/>
          <p:cNvSpPr>
            <a:spLocks noGrp="1"/>
          </p:cNvSpPr>
          <p:nvPr>
            <p:ph idx="1"/>
          </p:nvPr>
        </p:nvSpPr>
        <p:spPr/>
        <p:txBody>
          <a:bodyPr>
            <a:noAutofit/>
          </a:bodyPr>
          <a:lstStyle/>
          <a:p>
            <a:pPr marL="0" indent="0">
              <a:buNone/>
            </a:pPr>
            <a:r>
              <a:rPr lang="el-GR" dirty="0" smtClean="0"/>
              <a:t>Με την ολοκλήρωση του εργαστηρίου αναμένεται ότι έχετε κατακτήσει με επιτυχία τα Μαθησιακά Αποτελέσματα τα οποία συζητήσαμε στην αρχή του εργαστηρίου</a:t>
            </a:r>
          </a:p>
          <a:p>
            <a:pPr marL="0" indent="0">
              <a:buNone/>
            </a:pPr>
            <a:endParaRPr lang="el-GR" dirty="0" smtClean="0"/>
          </a:p>
          <a:p>
            <a:pPr marL="0" indent="0">
              <a:buNone/>
            </a:pPr>
            <a:r>
              <a:rPr lang="el-GR" dirty="0" smtClean="0"/>
              <a:t>Σκοπός της ενότητας αυτής είναι η αξιολόγηση του εργαστηρίου!</a:t>
            </a:r>
          </a:p>
          <a:p>
            <a:pPr marL="0" indent="0" algn="ctr">
              <a:buNone/>
            </a:pPr>
            <a:r>
              <a:rPr lang="el-GR" dirty="0" smtClean="0"/>
              <a:t>Αυτό θα γίνει</a:t>
            </a:r>
          </a:p>
          <a:p>
            <a:pPr marL="0" indent="0" algn="ctr">
              <a:buNone/>
            </a:pPr>
            <a:r>
              <a:rPr lang="el-GR" b="1" dirty="0" smtClean="0">
                <a:solidFill>
                  <a:srgbClr val="820000"/>
                </a:solidFill>
              </a:rPr>
              <a:t>Με την παρουσίαση των</a:t>
            </a:r>
            <a:r>
              <a:rPr lang="en-US" b="1" dirty="0" smtClean="0">
                <a:solidFill>
                  <a:srgbClr val="820000"/>
                </a:solidFill>
              </a:rPr>
              <a:t> </a:t>
            </a:r>
            <a:r>
              <a:rPr lang="el-GR" b="1" dirty="0" smtClean="0">
                <a:solidFill>
                  <a:srgbClr val="820000"/>
                </a:solidFill>
              </a:rPr>
              <a:t>καλύτερων εργασιών!</a:t>
            </a:r>
          </a:p>
          <a:p>
            <a:pPr marL="0" indent="0">
              <a:buNone/>
            </a:pPr>
            <a:endParaRPr lang="el-GR" dirty="0" smtClean="0"/>
          </a:p>
          <a:p>
            <a:pPr marL="0" indent="0">
              <a:buNone/>
            </a:pPr>
            <a:r>
              <a:rPr lang="el-GR" dirty="0" smtClean="0"/>
              <a:t>Ας θυμηθούμε τι έπρεπε να κάνετε στην αξιολόγηση του εργαστηρίου;</a:t>
            </a:r>
            <a:endParaRPr lang="el-GR" dirty="0"/>
          </a:p>
          <a:p>
            <a:endParaRPr lang="el-GR" dirty="0"/>
          </a:p>
        </p:txBody>
      </p:sp>
      <p:pic>
        <p:nvPicPr>
          <p:cNvPr id="8" name="Picture 16"/>
          <p:cNvPicPr>
            <a:picLocks noChangeAspect="1"/>
          </p:cNvPicPr>
          <p:nvPr/>
        </p:nvPicPr>
        <p:blipFill>
          <a:blip r:embed="rId3" cstate="print"/>
          <a:stretch>
            <a:fillRect/>
          </a:stretch>
        </p:blipFill>
        <p:spPr>
          <a:xfrm>
            <a:off x="7286912" y="2204864"/>
            <a:ext cx="1590675" cy="2876550"/>
          </a:xfrm>
          <a:prstGeom prst="rect">
            <a:avLst/>
          </a:prstGeom>
        </p:spPr>
      </p:pic>
      <p:sp>
        <p:nvSpPr>
          <p:cNvPr id="9" name="Ορθογώνιο 5"/>
          <p:cNvSpPr/>
          <p:nvPr/>
        </p:nvSpPr>
        <p:spPr>
          <a:xfrm>
            <a:off x="7510041" y="5089238"/>
            <a:ext cx="1144416" cy="276999"/>
          </a:xfrm>
          <a:prstGeom prst="rect">
            <a:avLst/>
          </a:prstGeom>
        </p:spPr>
        <p:txBody>
          <a:bodyPr wrap="none">
            <a:spAutoFit/>
          </a:bodyPr>
          <a:lstStyle/>
          <a:p>
            <a:r>
              <a:rPr lang="en-US" sz="1200" dirty="0">
                <a:solidFill>
                  <a:prstClr val="black"/>
                </a:solidFill>
                <a:latin typeface="Calibri"/>
                <a:hlinkClick r:id="rId4"/>
              </a:rPr>
              <a:t>wordpress.com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custDataLst>
      <p:tags r:id="rId1"/>
    </p:custDataLst>
    <p:extLst>
      <p:ext uri="{BB962C8B-B14F-4D97-AF65-F5344CB8AC3E}">
        <p14:creationId xmlns:p14="http://schemas.microsoft.com/office/powerpoint/2010/main" val="2993061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Νοητικός </a:t>
            </a:r>
            <a:r>
              <a:rPr lang="el-GR" dirty="0" smtClean="0"/>
              <a:t>(συνέχεια)</a:t>
            </a:r>
            <a:r>
              <a:rPr lang="en-US" dirty="0" smtClean="0"/>
              <a:t>:</a:t>
            </a:r>
            <a:r>
              <a:rPr lang="en-US" u="sng" dirty="0" smtClean="0"/>
              <a:t> </a:t>
            </a:r>
            <a:endParaRPr lang="el-GR" u="sng" dirty="0" smtClean="0"/>
          </a:p>
          <a:p>
            <a:pPr marL="0" indent="0">
              <a:buNone/>
            </a:pPr>
            <a:r>
              <a:rPr lang="el-GR" dirty="0" smtClean="0"/>
              <a:t>Η Ε. (3;6 ετών) απαντά «καλά μαμά». Ακόμα η Ε. (3;6 ετών) και η Μ. (3;6 ετών) έδειξαν πως είχαν καταλάβει την έννοια του χρόνου καθώς έδιναν το σήμα ότι ξημέρωνε στο στάβλο κάνοντας «κικιρίκου». Την έννοια του χρόνου φαίνεται επίσης πως της έχει καταλάβει η Ε. (3;6 ετών)καθώς κάποια στιγμή είπε στη μαμά άλογο: «μαμά δεν έχουμε να φάμε, γιατί φάγαμε χθες όλο το χορτάρι». </a:t>
            </a:r>
          </a:p>
          <a:p>
            <a:pPr marL="0" indent="0">
              <a:buNone/>
            </a:pPr>
            <a:r>
              <a:rPr lang="el-GR" dirty="0" smtClean="0"/>
              <a:t>Σε όλο το παιχνίδι υπήρξε διάλογος και άμεση ανατροφοδότηση αφού το ένα κορίτσι μιλούσε και το άλλο αμέσως απαντούσε. Επίσης κυριαρχούσε η μίμηση αφού μιμούνταν καταστάσεις (συμπεριφορά μαμάς και παιδιού), λόγια και ήχους (κλάμα παιδιού-κότας, αναπαράσταση κόκορα, κότας).</a:t>
            </a:r>
          </a:p>
          <a:p>
            <a:pPr>
              <a:buNone/>
            </a:pPr>
            <a:endParaRPr lang="el-GR" sz="18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945959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παιχνιδιού(1γ)</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dirty="0" smtClean="0"/>
              <a:t> Τα δυο κορίτσια φάνηκε πως επικοινωνούσαν καλά μεταξύ τους και ήταν αποδεκτή η μια στην άλλη. Υπήρξε βλεμματική επαφή και η μια ανταποκρινόταν στα λογία της άλλης. </a:t>
            </a:r>
            <a:r>
              <a:rPr lang="en-US" dirty="0" smtClean="0"/>
              <a:t> </a:t>
            </a:r>
            <a:r>
              <a:rPr lang="el-GR" dirty="0" smtClean="0"/>
              <a:t>Αλληλεπιδρούσαν διαρκώς μέσω του διάλογου και διαπραγματεύονταν ζητήματα όπως εκείνο της συμμετοχής της Φ.(3;6 ετών) στο παιχνίδι όπου αποφάσισαν να μην την αφήσουν να παίξει μαζί τους.</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081305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παιχνιδιού(1γ)</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a:xfrm>
            <a:off x="457200" y="1196752"/>
            <a:ext cx="8229600" cy="5400600"/>
          </a:xfrm>
        </p:spPr>
        <p:txBody>
          <a:bodyPr>
            <a:normAutofit/>
          </a:bodyPr>
          <a:lstStyle/>
          <a:p>
            <a:pPr marL="0" indent="0">
              <a:buNone/>
            </a:pPr>
            <a:r>
              <a:rPr lang="el-GR" b="1" dirty="0" smtClean="0"/>
              <a:t>Τομέας Συναισθηματικός</a:t>
            </a:r>
            <a:r>
              <a:rPr lang="en-US" dirty="0" smtClean="0"/>
              <a:t>: </a:t>
            </a:r>
            <a:r>
              <a:rPr lang="el-GR" dirty="0" smtClean="0"/>
              <a:t>Στο συναισθηματικό τομέα, τα δυο κορίτσια, εκφραζόντουσαν  πολύ έντονα. Η Ε. (3;6) έδειξε την «προτίμησή» της στη φίλη της Μ.(3;6) με την οποία έπαιζε. Έδειξε συμπάθεια η μια στην άλλη αφού αγκαλιάστηκαν κατά τη διάρκεια του παιχνιδιού δυο φορές. Όσο έπαιζαν τα παιδιά φάνηκαν πως ήταν χαρούμενα και δημιουργικά με αυτό που έκαναν. Ενοχλήθηκαν μονάχα όταν ήρθε η Φ.(3;6) και πέταξε κάτω σχεδόν όλα αυτά που είχαν στο τραπέζι. </a:t>
            </a:r>
          </a:p>
          <a:p>
            <a:pPr marL="0" indent="0">
              <a:buNone/>
            </a:pPr>
            <a:r>
              <a:rPr lang="el-GR" dirty="0" smtClean="0"/>
              <a:t>Όσον αφορά το παιχνίδι τους φανερή έγινε η ευαισθησία της Ε. η όποια συχνά έλεγε με γλυκιά τρυφερή φωνή στη μαμά άλογα «θέλω να είμαι μαζί σου»</a:t>
            </a:r>
            <a:r>
              <a:rPr lang="en-US" dirty="0" smtClean="0"/>
              <a:t>. </a:t>
            </a:r>
            <a:r>
              <a:rPr lang="el-GR" dirty="0" smtClean="0"/>
              <a:t>Η δυσαρέσκεια της κότας όταν η μαμά άλογο της είπε «θέλω να πας για ύπνο» εκδηλώθηκε με κλάμα. Επίσης η μαμά άλογα έδειχνε πως προστάτευε και  τα παιδία της, κότα και πρόβατο και έδειχνε πως τα αγαπούσε.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337609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Άσκησης</a:t>
            </a:r>
            <a:endParaRPr lang="el-GR" b="1" i="1" dirty="0" smtClean="0">
              <a:solidFill>
                <a:schemeClr val="tx2"/>
              </a:solidFill>
            </a:endParaRPr>
          </a:p>
          <a:p>
            <a:pPr marL="0" indent="0">
              <a:buNone/>
            </a:pPr>
            <a:r>
              <a:rPr lang="el-GR" b="1" dirty="0" smtClean="0"/>
              <a:t>Αριθμός παιδιών</a:t>
            </a:r>
            <a:r>
              <a:rPr lang="el-GR" dirty="0" smtClean="0"/>
              <a:t>: 2</a:t>
            </a:r>
          </a:p>
          <a:p>
            <a:pPr marL="0" indent="0">
              <a:buNone/>
            </a:pPr>
            <a:r>
              <a:rPr lang="el-GR" b="1" dirty="0" smtClean="0"/>
              <a:t>Ηλικία παιδιών</a:t>
            </a:r>
            <a:r>
              <a:rPr lang="el-GR" dirty="0" smtClean="0"/>
              <a:t>: 3;6 ετών</a:t>
            </a:r>
          </a:p>
          <a:p>
            <a:pPr marL="0" indent="0">
              <a:buNone/>
            </a:pPr>
            <a:r>
              <a:rPr lang="el-GR" b="1" dirty="0" smtClean="0"/>
              <a:t>Περιγραφή παιχνιδιού</a:t>
            </a:r>
            <a:r>
              <a:rPr lang="el-GR" dirty="0" smtClean="0"/>
              <a:t>: Βρισκόμασταν στην αίθουσα του παιδικού σταθμού. Τα παιδιά είχαν τελειώσει τη γυμναστική τους που έκαναν κάθε Τρίτη με μια συγκεκριμένη γυμνάστρια. Ο Ν. 3 ετών και ο Π. 3;6 χρονών ήταν καθισμένοι στο τραπεζάκι και έπαιζαν με την πλαστελίνη.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614493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cs typeface="Times New Roman" pitchFamily="18" charset="0"/>
              </a:rPr>
              <a:t>Τομέας Κινητικός</a:t>
            </a:r>
            <a:r>
              <a:rPr lang="en-US" b="1" dirty="0" smtClean="0">
                <a:cs typeface="Times New Roman" pitchFamily="18" charset="0"/>
              </a:rPr>
              <a:t>:</a:t>
            </a:r>
            <a:r>
              <a:rPr lang="el-GR" b="1" dirty="0" smtClean="0">
                <a:cs typeface="Times New Roman" pitchFamily="18" charset="0"/>
              </a:rPr>
              <a:t>  </a:t>
            </a:r>
            <a:r>
              <a:rPr lang="el-GR" dirty="0" smtClean="0">
                <a:cs typeface="Times New Roman" pitchFamily="18" charset="0"/>
              </a:rPr>
              <a:t>Κατά τη διάρκεια του παιχνιδιού τα παιδία ήταν καθισμένα σε καρέκλες ακουμπώντας τα χεριά τους στο τραπέζι. Επομένως δε μπόρεσα να δω την αδρή κίνηση. Χρησιμοποιούσαν συνεχώς τα δάχτυλα τους και τις παλάμες τους αφού έφτιαχναν «πίτες» από πλαστελίνη κοπανώντας τις σα να ήταν το χέρι τους σφυρί. </a:t>
            </a:r>
          </a:p>
          <a:p>
            <a:pPr marL="0" indent="0">
              <a:buNone/>
            </a:pPr>
            <a:r>
              <a:rPr lang="el-GR" dirty="0" smtClean="0">
                <a:cs typeface="Times New Roman" pitchFamily="18" charset="0"/>
              </a:rPr>
              <a:t>Έπλαθαν κουλουράκια από πλαστελίνη και δημιουργούσαν με τις παλάμες τους μεγάλα και μικρά φίδια όπως έλεγαν. Τα παιδιά συντόνιζαν τα μάτια και  τα χεριά τους ενώ οι κινήσεις τους είχαν μια ροή και μια συνέχεια.</a:t>
            </a:r>
            <a:endParaRPr lang="el-GR" u="sng" dirty="0" smtClean="0">
              <a:cs typeface="Times New Roman" pitchFamily="18" charset="0"/>
            </a:endParaRP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662964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cs typeface="Times New Roman" pitchFamily="18" charset="0"/>
              </a:rPr>
              <a:t>Τομέας Νοητικός</a:t>
            </a:r>
            <a:r>
              <a:rPr lang="en-US" b="1" dirty="0" smtClean="0">
                <a:cs typeface="Times New Roman" pitchFamily="18" charset="0"/>
              </a:rPr>
              <a:t>: </a:t>
            </a:r>
            <a:r>
              <a:rPr lang="el-GR" dirty="0" smtClean="0">
                <a:cs typeface="Times New Roman" pitchFamily="18" charset="0"/>
              </a:rPr>
              <a:t>Τα παιδία καθώς έπαιζαν επικοινωνούσαν  συνέχεια με τα βλέμματα τους και με τα λόγια τους. Ο ένας  κοιτούσε τι κατασκεύαζε ο άλλος. Κάποια στιγμή ο Π.(3;6) έφτιαξε με την πλαστελίνη τον αριθμό  8. Τότε είπε στον Ν.(3;6) «κοίτα το 8» ενώ αργότερα έφτιαξε τρεις μπάλες από πλαστελίνη και είπε στον Ν. (3;6) «κοίτα 3 μπάλες». </a:t>
            </a:r>
          </a:p>
          <a:p>
            <a:pPr marL="0" indent="0">
              <a:buNone/>
            </a:pPr>
            <a:r>
              <a:rPr lang="el-GR" dirty="0" smtClean="0">
                <a:cs typeface="Times New Roman" pitchFamily="18" charset="0"/>
              </a:rPr>
              <a:t>Φάνηκε πως ο Π.(3;6) γνώριζε τον αριθμό 8 και τον αριθμό 3. Ακόμα ο Π.(3;6) φάνηκε πως είχε κατανοήσει πλήρως την έννοια του μικρού και του μεγάλου αφού στράφηκε  προς το Ν.(3;6) και του είπε «το δικό μου είναι πιο μεγάλο».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653103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cs typeface="Times New Roman" pitchFamily="18" charset="0"/>
              </a:rPr>
              <a:t>Τομέας Νοητικός </a:t>
            </a:r>
            <a:r>
              <a:rPr lang="el-GR" dirty="0" smtClean="0">
                <a:cs typeface="Times New Roman" pitchFamily="18" charset="0"/>
              </a:rPr>
              <a:t>(συνέχεια)</a:t>
            </a:r>
            <a:r>
              <a:rPr lang="en-US" dirty="0" smtClean="0">
                <a:cs typeface="Times New Roman" pitchFamily="18" charset="0"/>
              </a:rPr>
              <a:t>: </a:t>
            </a:r>
            <a:endParaRPr lang="el-GR" dirty="0" smtClean="0">
              <a:cs typeface="Times New Roman" pitchFamily="18" charset="0"/>
            </a:endParaRPr>
          </a:p>
          <a:p>
            <a:pPr marL="0" indent="0">
              <a:buNone/>
            </a:pPr>
            <a:r>
              <a:rPr lang="el-GR" dirty="0" smtClean="0">
                <a:cs typeface="Times New Roman" pitchFamily="18" charset="0"/>
              </a:rPr>
              <a:t>Ένα άλλο σημείο που πρέπει να τονιστεί είναι η φαντασία των παιδιών η όποια κάλπαζε. Ο Ν.(3;6) στράφηκε προς τον Π.(3;6) και του είπε «εγώ έφτιαξα ένα μπαλόνι». Ακόμα όταν τα παιδία έπλαθαν με τα χεριά τους τα φίδια ο Ν.(3;6) πρότεινε στον Π.(3;6) «εγώ θα κάνω τον μπαμπά και εσύ το θείο θέλεις;» κάνοντας το χαρακτηριστικό ήχο του φιδιού δηλώνοντας πως γνωρίζει πως κάνει το φίδι, ενώ γενικά τα δυο παιδία έδειξαν πως γνώριζαν ότι το φίδι κάνει «ςςςς». Επίσης στο σημείο της φαντασίας συνυπήρχε το συμβολικό παιχνίδι μαζί με το παιχνίδι άσκησης.</a:t>
            </a: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165159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Κοινωνικός</a:t>
            </a:r>
            <a:r>
              <a:rPr lang="en-US" b="1" dirty="0" smtClean="0"/>
              <a:t>: </a:t>
            </a:r>
            <a:r>
              <a:rPr lang="el-GR" dirty="0" smtClean="0"/>
              <a:t>Τα δυο παιδιά φάνηκε να συνεννοούνταν πολύ καλά κατά τη διάρκεια του παιχνιδιού. Ο ένας έδειχνε στον άλλον τα κατορθώματα του. Ο ένας σεβόταν τον άλλον, υπήρχε αμφίδρομη επικοινωνία, και εκμεταλλεύονταν τα ερεθίσματα που</a:t>
            </a:r>
            <a:r>
              <a:rPr lang="en-US" dirty="0" smtClean="0"/>
              <a:t> </a:t>
            </a:r>
            <a:r>
              <a:rPr lang="el-GR" dirty="0" smtClean="0"/>
              <a:t>έστελναν μεταξύ τους.</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673934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Συναισθηματικός</a:t>
            </a:r>
            <a:r>
              <a:rPr lang="en-US" b="1" dirty="0" smtClean="0"/>
              <a:t>: </a:t>
            </a:r>
            <a:r>
              <a:rPr lang="el-GR" dirty="0" smtClean="0"/>
              <a:t>Τα αγόρια καθώς έπαιζαν έδειχναν ιδιαίτερα χαρούμενα. Γελούσαν  και φάνηκε να μη βαριούνται αυτό που έκαναν. Ήταν υπερήφανοι για τα κατορθώματα τους και το έδειχναν. </a:t>
            </a:r>
          </a:p>
          <a:p>
            <a:pPr marL="0" indent="0">
              <a:buNone/>
            </a:pPr>
            <a:r>
              <a:rPr lang="el-GR" dirty="0" smtClean="0"/>
              <a:t>Για παράδειγμα όταν ο Π. (3;6)είπε στον Ν. (3;6) «κοίτα» κάνοντας ένα βραχιόλι από πλαστελίνη ο Ν.(3;6) κάνει το ίδιο και περήφανα απαντά «οοο, γίνεται και σε έμενα» φτιάχνοντας ένα βραχιόλι από πλαστελίνη  ενώ ταυτόχρονα χαμογελούσε. </a:t>
            </a:r>
          </a:p>
          <a:p>
            <a:pPr marL="0" indent="0">
              <a:buNone/>
            </a:pPr>
            <a:r>
              <a:rPr lang="el-GR" dirty="0" smtClean="0"/>
              <a:t>Επίσης η υπερηφάνεια και ο θαυμασμός για τα κατορθώματα τους έγινε φανερή από το ότι ο Π.(3;6) είπε στο Ν.(3;6) «εγώ το κάνω τέλειο». Ο Ν. (3;6)τότε απάντησε «και εγώ το κάνω καλό». </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162684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Είδος Παιχνιδιού: Κανόνων</a:t>
            </a:r>
            <a:endParaRPr lang="el-GR" b="1" i="1" dirty="0" smtClean="0">
              <a:solidFill>
                <a:schemeClr val="tx2"/>
              </a:solidFill>
            </a:endParaRPr>
          </a:p>
          <a:p>
            <a:pPr marL="0" indent="0">
              <a:buNone/>
            </a:pPr>
            <a:r>
              <a:rPr lang="el-GR" b="1" dirty="0" smtClean="0"/>
              <a:t>Αριθμός παιδιών</a:t>
            </a:r>
            <a:r>
              <a:rPr lang="el-GR" dirty="0" smtClean="0"/>
              <a:t>: 1</a:t>
            </a:r>
          </a:p>
          <a:p>
            <a:pPr marL="0" indent="0">
              <a:buNone/>
            </a:pPr>
            <a:r>
              <a:rPr lang="el-GR" b="1" dirty="0" smtClean="0"/>
              <a:t>Ηλικία παιδιών</a:t>
            </a:r>
            <a:r>
              <a:rPr lang="el-GR" dirty="0" smtClean="0"/>
              <a:t>: 3 ετών </a:t>
            </a:r>
          </a:p>
          <a:p>
            <a:pPr marL="0" indent="0">
              <a:buNone/>
            </a:pPr>
            <a:r>
              <a:rPr lang="el-GR" b="1" dirty="0" smtClean="0"/>
              <a:t>Περιγραφή παιχνιδιού</a:t>
            </a:r>
            <a:r>
              <a:rPr lang="el-GR" dirty="0" smtClean="0"/>
              <a:t>: Ήταν πρωί τα παιδία δεν είχαν φάει ακόμα πρωινό. Ο Α. βρισκόταν καθισμένος στο καναπεδάκι και έπαιζε με ένα δεινόσαυρο και ένα σπιτάκι. Εγώ καθόμουν δίπλα του όταν με προσκάλεσε στο παιχνίδι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400241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1</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err="1" smtClean="0"/>
              <a:t>Λιαπάτη</a:t>
            </a:r>
            <a:r>
              <a:rPr lang="el-GR" dirty="0" smtClean="0"/>
              <a:t> Σοφία</a:t>
            </a:r>
            <a:endParaRPr lang="el-GR" u="sng" dirty="0" smtClean="0"/>
          </a:p>
          <a:p>
            <a:pPr algn="ctr">
              <a:buNone/>
            </a:pPr>
            <a:r>
              <a:rPr lang="el-GR" b="1" dirty="0" smtClean="0"/>
              <a:t>Αριθμός Μητρώου</a:t>
            </a:r>
            <a:r>
              <a:rPr lang="el-GR" b="1" u="sng" dirty="0" smtClean="0"/>
              <a:t>:</a:t>
            </a:r>
            <a:r>
              <a:rPr lang="el-GR" b="1" dirty="0" smtClean="0"/>
              <a:t> </a:t>
            </a:r>
            <a:r>
              <a:rPr lang="el-GR" dirty="0" smtClean="0"/>
              <a:t>11063</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54627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Κινητικός</a:t>
            </a:r>
            <a:r>
              <a:rPr lang="en-US" b="1" dirty="0" smtClean="0"/>
              <a:t>: </a:t>
            </a:r>
            <a:r>
              <a:rPr lang="el-GR" b="1" dirty="0" smtClean="0"/>
              <a:t> </a:t>
            </a:r>
            <a:r>
              <a:rPr lang="el-GR" dirty="0" smtClean="0"/>
              <a:t>Το αγόρι ήταν κατά τη διάρκεια της παρατήρησης καθισμένο, οπότε δεν υπήρχαν αρκετά στοιχεία για την αδρή του κίνηση. Παρόλα αυτά, έγινε εύκολα αντιληπτό ότι μπορούσε και καθόταν  σταυροπόδι, κινούσε το κεφάλι, το οποίο και έστρεφε αρκετές φορές όταν ήθελε να κοιτάξει τα παιδιά ή εμένα</a:t>
            </a:r>
            <a:r>
              <a:rPr lang="en-US" dirty="0" smtClean="0"/>
              <a:t>. </a:t>
            </a:r>
            <a:endParaRPr lang="el-GR" dirty="0" smtClean="0"/>
          </a:p>
          <a:p>
            <a:pPr marL="0" indent="0">
              <a:buNone/>
            </a:pPr>
            <a:r>
              <a:rPr lang="en-US" dirty="0" smtClean="0"/>
              <a:t>O</a:t>
            </a:r>
            <a:r>
              <a:rPr lang="el-GR" dirty="0" smtClean="0"/>
              <a:t>ι κινήσεις του</a:t>
            </a:r>
            <a:r>
              <a:rPr lang="en-US" dirty="0" smtClean="0"/>
              <a:t> </a:t>
            </a:r>
            <a:r>
              <a:rPr lang="el-GR" dirty="0" smtClean="0"/>
              <a:t>ήταν</a:t>
            </a:r>
            <a:r>
              <a:rPr lang="en-US" dirty="0" smtClean="0"/>
              <a:t> </a:t>
            </a:r>
            <a:r>
              <a:rPr lang="el-GR" dirty="0" smtClean="0"/>
              <a:t>συνεχιζόμενες, όταν ανακάτευε τα παιχνίδια, ανεβοκατέβαζε το σπιτάκι ή όταν πήγαινε πέρα δώθε το πλοίο. Οι περισσότερες κινήσεις του ήταν σκόπιμες και ιδιαίτερα «ζωντανές», ενώ και η λεπτή του κίνηση φάνηκε καλή, όταν κούμπωσε το κουτί με τα παιχνίδια.</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991066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Νοητικός</a:t>
            </a:r>
            <a:r>
              <a:rPr lang="en-US" b="1" dirty="0" smtClean="0"/>
              <a:t>:</a:t>
            </a:r>
            <a:r>
              <a:rPr lang="el-GR" b="1" dirty="0" smtClean="0"/>
              <a:t> </a:t>
            </a:r>
            <a:r>
              <a:rPr lang="el-GR" dirty="0" smtClean="0"/>
              <a:t>Ο Α. (3 ετών)έδειχνε να προσαρμόζεται απόλυτα στο περιβάλλον που βρισκόταν, αφού διαχώριζε το παιχνίδι από τους κανόνες και τις οδηγίες της παιδαγωγού  και σταμάτησε να παίζει όταν του ζητείται, απομακρύνοντας τα παιχνίδια για την ώρα του μαθήματος. </a:t>
            </a:r>
          </a:p>
          <a:p>
            <a:pPr marL="0" indent="0">
              <a:buNone/>
            </a:pPr>
            <a:r>
              <a:rPr lang="el-GR" dirty="0" smtClean="0"/>
              <a:t>Έχει επίγνωση λοιπόν του χρόνου, του χώρου, των αντικειμένων τα οποία τα χρησιμοποιούσε για να παίξει, τα τοποθετούσε , τα άγγιζε με τα δάχτυλα. </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4162896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Νοητικός </a:t>
            </a:r>
            <a:r>
              <a:rPr lang="el-GR" dirty="0" smtClean="0"/>
              <a:t>(συνέχεια)</a:t>
            </a:r>
            <a:r>
              <a:rPr lang="en-US" dirty="0" smtClean="0"/>
              <a:t>:</a:t>
            </a:r>
            <a:endParaRPr lang="el-GR" dirty="0" smtClean="0"/>
          </a:p>
          <a:p>
            <a:pPr marL="0" indent="0">
              <a:buNone/>
            </a:pPr>
            <a:r>
              <a:rPr lang="el-GR" dirty="0" smtClean="0"/>
              <a:t>Γνώριζε το δεινόσαυρο παρουσιάζοντας τον σε εμένα όταν πήγα και κάθισα δίπλα του λέγοντας «αυτό είναι δεινόσαυρος». Γνωστικά,</a:t>
            </a:r>
            <a:r>
              <a:rPr lang="el-GR" b="1" dirty="0" smtClean="0"/>
              <a:t> </a:t>
            </a:r>
            <a:r>
              <a:rPr lang="el-GR" dirty="0" smtClean="0"/>
              <a:t>ήξερε και θυμόταν τα ζώα, η μνήμη του ήταν καλή αφού θυμόταν να μετρά μέχρι το πέντε όταν φώναζε κρατώντας το δεινόσαυρο «1,2,3 επίθεση». </a:t>
            </a:r>
          </a:p>
          <a:p>
            <a:pPr marL="0" indent="0">
              <a:buNone/>
            </a:pPr>
            <a:r>
              <a:rPr lang="el-GR" dirty="0" smtClean="0"/>
              <a:t>Αγγίζει με τα δάχτυλά του χρησιμοποιώντας την αφή του για να «κατανοήσει» τα παιχνίδια. Σήκωνε τα παιχνίδια ενώ παράλληλα ερχόταν σε επαφή με το βάρος τους. Για παράδειγμα, όταν έβαζε το δεινόσαυρο μέσα στο σπιτάκι και έπειτα το ακουμπούσε  πάνω στη στέγη, όταν τοποθετούσε το καράβι στο παράθυρο.</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470124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Κοινωνικός</a:t>
            </a:r>
            <a:r>
              <a:rPr lang="en-US" b="1" dirty="0" smtClean="0"/>
              <a:t>:</a:t>
            </a:r>
            <a:r>
              <a:rPr lang="el-GR" b="1" dirty="0" smtClean="0"/>
              <a:t> </a:t>
            </a:r>
            <a:r>
              <a:rPr lang="el-GR" dirty="0" smtClean="0"/>
              <a:t>Το αγόρι στρεφόταν συνέχεια προς έμενα, επικοινωνούσε  μαζί μου παίζοντας ή μιλώντας και συνεργαζόταν μαζί μου για να βάλουμε στο τέλος τα παιχνίδια στο ράφι. </a:t>
            </a:r>
          </a:p>
          <a:p>
            <a:pPr marL="0" indent="0">
              <a:buNone/>
            </a:pPr>
            <a:r>
              <a:rPr lang="el-GR" dirty="0" smtClean="0"/>
              <a:t>Επίσης συναναστράφηκε με εμένα αλλά και με τους γύρω του. Υπήρξε αμφίδρομη επικοινωνία. Το παιχνίδι του, σε κάποια σημεία έγινε εγωκεντρικό όταν δεν επιθυμούσε να δώσει το δεινόσαυρο σε ένα παιδί που ήρθε και του το άρπαξε.</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552580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t>Τομέας Συναισθηματικός</a:t>
            </a:r>
            <a:r>
              <a:rPr lang="en-US" b="1" dirty="0" smtClean="0"/>
              <a:t>: </a:t>
            </a:r>
            <a:r>
              <a:rPr lang="el-GR" dirty="0" smtClean="0"/>
              <a:t>Έχει δείξει την «προτίμησή» του σε εμένα από την αρχή που με προσκάλεσε στο παιχνίδι του λέγοντάς μου «θες να  ανέβεις και εσύ επάνω;» εννοώντας στο σπίτι που είχε δίπλα του κρατώντας στο χέρι του το δεινόσαυρο</a:t>
            </a:r>
            <a:r>
              <a:rPr lang="en-US" dirty="0" smtClean="0"/>
              <a:t>. </a:t>
            </a:r>
            <a:r>
              <a:rPr lang="el-GR" dirty="0" smtClean="0"/>
              <a:t>Την προτίμηση του έδειξε και σε δυο αλλά παιδία που βρίσκονταν πιο δίπλα του και μερικές φορές στρεφόταν προς αυτά και τους μιλούσε. </a:t>
            </a:r>
          </a:p>
          <a:p>
            <a:pPr marL="0" indent="0">
              <a:buNone/>
            </a:pPr>
            <a:r>
              <a:rPr lang="el-GR" dirty="0" smtClean="0"/>
              <a:t>Δεν είχε εξάρσεις παρά μόνο όταν ήρθε ο Μ. του άρπαξε το παιχνίδι  και  απαίτησε να του δώσει πίσω το παιχνίδια του. Έδειχνε πως ήταν χαρούμενος και ότι απολάμβανε το παιχνίδι. Αναφορικά με τη λειτουργία του εγώ</a:t>
            </a:r>
            <a:r>
              <a:rPr lang="el-GR" b="1" dirty="0" smtClean="0"/>
              <a:t> </a:t>
            </a:r>
            <a:r>
              <a:rPr lang="el-GR" dirty="0" smtClean="0"/>
              <a:t>του, έμοιαζε να είναι βέβαιο για τον εαυτό του.</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333082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Είδος Παιχνιδιού: Συμβολικό</a:t>
            </a:r>
            <a:endParaRPr lang="el-GR" b="1" i="1" dirty="0" smtClean="0">
              <a:solidFill>
                <a:schemeClr val="tx2"/>
              </a:solidFill>
            </a:endParaRPr>
          </a:p>
          <a:p>
            <a:pPr marL="0" indent="0">
              <a:buNone/>
            </a:pPr>
            <a:r>
              <a:rPr lang="el-GR" b="1" dirty="0" smtClean="0"/>
              <a:t>Αριθμός παιδιών</a:t>
            </a:r>
            <a:r>
              <a:rPr lang="el-GR" dirty="0" smtClean="0"/>
              <a:t>:</a:t>
            </a:r>
            <a:r>
              <a:rPr lang="en-US" dirty="0" smtClean="0"/>
              <a:t> 1</a:t>
            </a:r>
            <a:endParaRPr lang="el-GR" dirty="0" smtClean="0"/>
          </a:p>
          <a:p>
            <a:pPr marL="0" indent="0">
              <a:buNone/>
            </a:pPr>
            <a:r>
              <a:rPr lang="el-GR" b="1" dirty="0" smtClean="0"/>
              <a:t>Ηλικία παιδιών</a:t>
            </a:r>
            <a:r>
              <a:rPr lang="el-GR" dirty="0" smtClean="0"/>
              <a:t>:</a:t>
            </a:r>
            <a:r>
              <a:rPr lang="en-US" dirty="0" smtClean="0"/>
              <a:t> 3 </a:t>
            </a:r>
            <a:r>
              <a:rPr lang="el-GR" dirty="0" smtClean="0"/>
              <a:t>ετών</a:t>
            </a:r>
          </a:p>
          <a:p>
            <a:pPr marL="0" indent="0">
              <a:buNone/>
            </a:pPr>
            <a:r>
              <a:rPr lang="el-GR" b="1" dirty="0" smtClean="0"/>
              <a:t>Περιγραφή παιχνιδιού</a:t>
            </a:r>
            <a:r>
              <a:rPr lang="el-GR" dirty="0" smtClean="0"/>
              <a:t>: Ήταν  οκτώ το πρωί και περιμέναμε να έρθουν τα παιδία στην μεγάλη αίθουσα του παιδικού σταθμού. Κάποια στιγμή ήρθε η Α. (3 ετών) και μου είπε «Σοφία θες να παίξουμε με την κούκλα;» της απάντησα καταφατικά και ξεκίνησε το παιχνίδι.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584965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b="1" dirty="0" smtClean="0"/>
              <a:t>: </a:t>
            </a:r>
            <a:r>
              <a:rPr lang="en-US" dirty="0" smtClean="0"/>
              <a:t>H </a:t>
            </a:r>
            <a:r>
              <a:rPr lang="el-GR" dirty="0" smtClean="0"/>
              <a:t>Α. (3 ετών) σε  όλη τη διάρκεια του παιχνιδιού ήταν όρθια και κρατούσε την πάνινη κούκλα στην αγκαλιά της. Η λεπτή της κίνηση δεν έγινε ιδιαίτερα φανερή αφού κρατούσε την κούκλα στην αγκαλιά της. </a:t>
            </a:r>
          </a:p>
          <a:p>
            <a:pPr marL="0" indent="0">
              <a:buNone/>
            </a:pPr>
            <a:r>
              <a:rPr lang="el-GR" dirty="0" smtClean="0"/>
              <a:t>Όσο για την αδρή κίνηση  η Α.</a:t>
            </a:r>
            <a:r>
              <a:rPr lang="en-US" dirty="0" smtClean="0"/>
              <a:t> (</a:t>
            </a:r>
            <a:r>
              <a:rPr lang="el-GR" dirty="0" smtClean="0"/>
              <a:t>3 ετών) παρέμενε στάσιμη ακριβώς μπροστά μου (εγώ βρισκόμουν καθισμένη μπροστά της) και έκανε μικρά βηματάκια αριστερά δεξιά καμία φόρα τα όποια ήταν συντονισμένα και ισορροπημένα. </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460030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a:xfrm>
            <a:off x="457200" y="1196752"/>
            <a:ext cx="8229600" cy="5256584"/>
          </a:xfrm>
        </p:spPr>
        <p:txBody>
          <a:bodyPr>
            <a:normAutofit/>
          </a:bodyPr>
          <a:lstStyle/>
          <a:p>
            <a:pPr marL="0" indent="0">
              <a:buNone/>
            </a:pPr>
            <a:r>
              <a:rPr lang="el-GR" b="1" dirty="0" smtClean="0"/>
              <a:t>Τομέας Νοητικός</a:t>
            </a:r>
            <a:r>
              <a:rPr lang="en-US" b="1" dirty="0" smtClean="0"/>
              <a:t>: </a:t>
            </a:r>
            <a:r>
              <a:rPr lang="el-GR" dirty="0" smtClean="0"/>
              <a:t>Σε όλο το παιχνίδι η  Α. (3 ετών) μου μιλούσε κάνοντας πως είναι η μαμά της κούκλας και μου έλεγε «πρέπει να πάω στο σπίτι να της δώσω το γάλα». Μετά από αυτό έκανε πως ταΐζε την κούκλα με το χέρι της χωρίς να κρατά κάποιο μπιμπερό. Από αυτό φαίνεται πως είχε κατανόηση την έννοια του χρόνου αφού κατάλαβε πως ήταν η ώρα που το μωρό της έπρεπε να ταϊστεί, είχε μια συγκεκριμένη ώρα δηλαδή που έπρεπε να φάει». </a:t>
            </a:r>
          </a:p>
          <a:p>
            <a:pPr marL="0" indent="0">
              <a:buNone/>
            </a:pPr>
            <a:r>
              <a:rPr lang="el-GR" dirty="0" smtClean="0"/>
              <a:t>Και σε αυτό το σημείο φάνηκε πως η Α. (3 ετών) είχε  κατανοήσει την έννοια του χρόνου και της επανάληψης καθώς επίσης υπήρξε μίμηση της καθημερινής της ζωής αφού τα παιδία συνηθίζουν να πίνουν γάλα το πρωί πριν πάνε σχολείο και το βραδύ λίγο πριν τον ύπνο. </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4134854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lnSpcReduction="10000"/>
          </a:bodyPr>
          <a:lstStyle/>
          <a:p>
            <a:pPr algn="just">
              <a:buNone/>
            </a:pPr>
            <a:r>
              <a:rPr lang="el-GR" b="1" dirty="0" smtClean="0"/>
              <a:t>Τομέας Νοητικός </a:t>
            </a:r>
            <a:r>
              <a:rPr lang="el-GR" dirty="0" smtClean="0"/>
              <a:t>(συνέχεια)</a:t>
            </a:r>
            <a:r>
              <a:rPr lang="en-US" dirty="0" smtClean="0"/>
              <a:t>: </a:t>
            </a:r>
            <a:endParaRPr lang="el-GR" dirty="0" smtClean="0"/>
          </a:p>
          <a:p>
            <a:pPr marL="0" indent="0">
              <a:buNone/>
            </a:pPr>
            <a:r>
              <a:rPr lang="el-GR" dirty="0" smtClean="0"/>
              <a:t>Κάποια στιγμή η Α. (3 ετών) μου ζήτησε να κρατήσω το μωρό της για να πάει να της φέρει φαγητό. Κράτησα λοιπόν την κούκλα και η Α. (3 ετών) ήρθε κρατώντας στα χέρια της διάφορα πλαστικά φρούτα, μερικά από τα οποία της έπεσαν καθώς ερχόταν επειδή είχε πάρει αρκετά στα χέρια της. Εκεί ίσως αντιλήφθητε την ποσότητα αφού είδε πως ήταν πολλά όλα αυτά που είχε πάρει για να τα κρατήσουν δυο χέρια. </a:t>
            </a:r>
          </a:p>
          <a:p>
            <a:pPr marL="0" indent="0">
              <a:buNone/>
            </a:pPr>
            <a:r>
              <a:rPr lang="el-GR" dirty="0" smtClean="0"/>
              <a:t>Όταν έπεσαν τα φαγητά από τα χέρια της είπε «ωχ» και έσκυψε να τα πάρει. Επίσης σε όλο το παιχνίδι ήρθε σε επαφή με το βάρος της κούκλας η όποια ήταν πολύ ελαφριά καθώς και με το βάρος τον φρούτων που κρατούσε. Ακόμα φάνηκε πως γνώριζε τα φρούτα αφού καθώς ταΐζε το μωρό της του εξηγούσε τι είναι αυτό που του έδινε. Για παράδειγμα έλεγε «θες σταφύλι;» και της έδινε χωρίς να περιμένει απάντηση από την κούκλα της. </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129439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 </a:t>
            </a:r>
            <a:r>
              <a:rPr lang="el-GR" b="1" dirty="0" smtClean="0"/>
              <a:t> </a:t>
            </a:r>
            <a:r>
              <a:rPr lang="el-GR" dirty="0" smtClean="0"/>
              <a:t>Το κορίτσι καθ’ όλη τη διάρκεια  του παιχνιδιού συνομιλούσε μόνο μαζί μου και δεν αποσπάστηκε από συνομιλίες παιδιών που ήταν δίπλα της. Άφησε για λίγο μόνο το παιχνίδι σε εμένα και πήγε να χαιρετήσει τη δασκάλα της που μόλις είχε φτάσει στον παιδικό σταθμό και ξαναγύρισε με χαρά για να συνεχίσουμε το παιχνίδι. </a:t>
            </a:r>
          </a:p>
          <a:p>
            <a:pPr marL="0" indent="0">
              <a:buNone/>
            </a:pPr>
            <a:r>
              <a:rPr lang="el-GR" dirty="0" smtClean="0"/>
              <a:t>Ήταν ιδιαίτερα ευγενική. Δεν ήταν λίγες οι φορές που μου έδωσε και εμένα να κρατώ την κούκλα για να την ταΐσω αλλά και για να την προσέχω. </a:t>
            </a:r>
            <a:endParaRPr lang="el-GR" u="sng"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970573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 </a:t>
            </a:r>
            <a:r>
              <a:rPr lang="el-GR" sz="2700" i="1" dirty="0" err="1" smtClean="0"/>
              <a:t>Λιαπάτη</a:t>
            </a:r>
            <a:r>
              <a:rPr lang="el-GR" sz="2700" i="1" dirty="0" smtClean="0"/>
              <a:t> Σοφία</a:t>
            </a:r>
            <a:endParaRPr lang="el-GR" sz="3200" i="1"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Αριθμός παιδιών</a:t>
            </a:r>
            <a:r>
              <a:rPr lang="el-GR" dirty="0" smtClean="0"/>
              <a:t>: 5</a:t>
            </a:r>
          </a:p>
          <a:p>
            <a:pPr>
              <a:buNone/>
            </a:pPr>
            <a:r>
              <a:rPr lang="el-GR" b="1" dirty="0" smtClean="0"/>
              <a:t>Ηλικία παιδιών</a:t>
            </a:r>
            <a:r>
              <a:rPr lang="el-GR" dirty="0" smtClean="0"/>
              <a:t>: 2;6-3;6 ετών</a:t>
            </a:r>
          </a:p>
          <a:p>
            <a:pPr marL="0" indent="0">
              <a:buNone/>
            </a:pPr>
            <a:r>
              <a:rPr lang="el-GR" b="1" dirty="0" smtClean="0"/>
              <a:t>Περιγραφή παιχνιδιού</a:t>
            </a:r>
            <a:r>
              <a:rPr lang="el-GR" dirty="0" smtClean="0"/>
              <a:t>: Βρισκόμασταν στον παιδότοπο. Μια αίθουσα στην όποια τα παιδιά πήγαιναν και έπαιζαν ελεύθερο παιχνίδι. Η Α.(3;6 ετών) η Ε.(3 ;6ετών) και η Μ.(3;6 ετών) έπαιζαν με τα τουβλάκια. Αργότερα προστέθηκαν στο παιχνίδι ο Α. (2;6 ετών)και η Δ. (3;6 ετών).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260558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Συναισθηματικός</a:t>
            </a:r>
            <a:r>
              <a:rPr lang="en-US" b="1" dirty="0" smtClean="0"/>
              <a:t>: </a:t>
            </a:r>
            <a:r>
              <a:rPr lang="el-GR" b="1" dirty="0" smtClean="0"/>
              <a:t> </a:t>
            </a:r>
            <a:r>
              <a:rPr lang="el-GR" dirty="0" smtClean="0"/>
              <a:t>Η Α. (3 ετών) καθώς παίζαμε φάνηκε να ήταν χαρούμενη και να έχει πολύ όρεξη για αυτό που έκανε. Πολύ συχνά μου χαμογελούσε και μου δείχνε πως  ευχαριστιόταν το διάλογο μας και τη ροη του παιχνιδιού. </a:t>
            </a:r>
          </a:p>
          <a:p>
            <a:pPr marL="0" indent="0">
              <a:buNone/>
            </a:pPr>
            <a:r>
              <a:rPr lang="el-GR" dirty="0" smtClean="0"/>
              <a:t>Φάνηκε πως χαιρόταν με το ρόλο της μαμάς που είχε αναλάβει  και πως ήταν ιδιαίτερα τρυφερή με την κούκλα στα χέρια της καθώς της μιλούσε</a:t>
            </a:r>
            <a:r>
              <a:rPr lang="en-US" dirty="0" smtClean="0"/>
              <a:t>.</a:t>
            </a:r>
            <a:r>
              <a:rPr lang="el-GR" dirty="0" smtClean="0"/>
              <a:t> Ο τρόπος που χειριζόταν και που κοιτούσε την κούκλα ήταν προσεκτικός και στοργικός</a:t>
            </a:r>
            <a:r>
              <a:rPr lang="en-US" dirty="0" smtClean="0"/>
              <a:t>, </a:t>
            </a:r>
            <a:r>
              <a:rPr lang="el-GR" dirty="0" smtClean="0"/>
              <a:t>ήταν φιλική απέναντι της και υπηρετούσε το ρόλο της μαμάς με χαρά και αφοσίωση.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246806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Συναισθηματικός </a:t>
            </a:r>
            <a:r>
              <a:rPr lang="el-GR" dirty="0" smtClean="0"/>
              <a:t>(συνέχεια)</a:t>
            </a:r>
            <a:r>
              <a:rPr lang="en-US" dirty="0" smtClean="0"/>
              <a:t>: </a:t>
            </a:r>
            <a:r>
              <a:rPr lang="el-GR" dirty="0" smtClean="0"/>
              <a:t> </a:t>
            </a:r>
          </a:p>
          <a:p>
            <a:pPr marL="0" indent="0">
              <a:buNone/>
            </a:pPr>
            <a:r>
              <a:rPr lang="el-GR" dirty="0" smtClean="0"/>
              <a:t>Η  Α. (3 ετών) καθώς άφηνε την κούκλα</a:t>
            </a:r>
            <a:r>
              <a:rPr lang="en-US" dirty="0" smtClean="0"/>
              <a:t> </a:t>
            </a:r>
            <a:r>
              <a:rPr lang="el-GR" dirty="0" smtClean="0"/>
              <a:t>για να πάει στην παιδαγωγό που της είπε να σταματήσει το παιχνίδι φάνηκε στενοχωρημένη και δεν ήθελε να αφήσει την κούκλα αλλά τελικά επειδή δεν μπορούσε να κάνει αλλιώς την ακούμπησε δίπλα μου χωρίς να με κοιτάξει και χωρίς να με χαιρετίσει ή να πει κάτι και έτρεξε δίπλα στην παιδαγωγό  και στα υπόλοιπα παιδία της αίθουσας που στέκονταν κοντά στην πόρτα για να πάνε στην τάξη.</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3536630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a:t>
            </a:r>
            <a:r>
              <a:rPr lang="el-GR" sz="2700" i="1" dirty="0" err="1" smtClean="0"/>
              <a:t>Λιαπάτη</a:t>
            </a:r>
            <a:r>
              <a:rPr lang="el-GR" sz="2700" i="1" dirty="0" smtClean="0"/>
              <a:t> Σοφία</a:t>
            </a:r>
            <a:r>
              <a:rPr lang="el-GR" sz="2700" dirty="0" smtClean="0"/>
              <a:t> </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fontScale="92500" lnSpcReduction="10000"/>
          </a:bodyPr>
          <a:lstStyle/>
          <a:p>
            <a:pPr algn="ctr">
              <a:buNone/>
            </a:pPr>
            <a:r>
              <a:rPr lang="el-GR" b="1" dirty="0" smtClean="0"/>
              <a:t>Λίγα λόγια για την εμπειρία μου</a:t>
            </a:r>
          </a:p>
          <a:p>
            <a:pPr algn="ctr">
              <a:buNone/>
            </a:pPr>
            <a:r>
              <a:rPr lang="el-GR" b="1" dirty="0" smtClean="0"/>
              <a:t> </a:t>
            </a:r>
            <a:r>
              <a:rPr lang="el-GR" dirty="0" smtClean="0"/>
              <a:t>Την πρώτη ημέρα που πήγα στον παιδικό σταθμό είχα αρκετό άγχος. Καθώς περνούσαν οι μέρες όμως αυτό το άγχος απομακρύνθηκε εντελώς.  Έτσι λοιπόν η εμπειρία του εργαστηριού είχε ανάμικτα συναισθήματα. Και σίγουρα πολλά από αυτά ήταν ευχαρίστα. Η παρουσία μου στο σταθμό ήταν εποικοδομητική. Σε αυτό φυσικά συνέβαλε και το περιεχόμενο της εργασίας που κλίθηκα να υλοποιήσω. </a:t>
            </a:r>
          </a:p>
          <a:p>
            <a:pPr algn="ctr">
              <a:buNone/>
            </a:pPr>
            <a:r>
              <a:rPr lang="el-GR" dirty="0" smtClean="0"/>
              <a:t>Το θέμα της εργασίας με βοήθησε να παρατηρήσω συμπεριφορές και κινήσεις που δε συνήθιζα να παρατηρώ όταν βρισκόμουν με παιδία προσχολικής ηλικίας. Κατάλαβα ότι από με την παρατήρηση και ειδικά στην περίπτωση που είναι συστηματική μπορεί ένας παιδαγωγός να καταλάβει πολλά πράγματα για το παιδί που παρατηρεί. Μπορεί να ανακαλύψει τον εσωτερικό του κόσμο, τις δυνατότητες και τις αδυναμίες του, τις προτιμήσεις, τις ανάγκες του, την εξέλιξή του και πολλά άλλα.</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558669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2">
                    <a:lumMod val="75000"/>
                  </a:schemeClr>
                </a:solidFill>
              </a:rPr>
              <a:t>Παρουσίαση 2</a:t>
            </a:r>
            <a:endParaRPr lang="el-GR" sz="3200" dirty="0">
              <a:solidFill>
                <a:schemeClr val="accent2">
                  <a:lumMod val="75000"/>
                </a:schemeClr>
              </a:solidFill>
            </a:endParaRPr>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smtClean="0"/>
              <a:t>Ταβουλάρη Άννα</a:t>
            </a:r>
          </a:p>
          <a:p>
            <a:pPr algn="ctr">
              <a:buNone/>
            </a:pPr>
            <a:r>
              <a:rPr lang="el-GR" b="1" dirty="0" smtClean="0"/>
              <a:t>Αριθμός Μητρώου: </a:t>
            </a:r>
            <a:r>
              <a:rPr lang="el-GR" dirty="0" smtClean="0"/>
              <a:t>12031</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795543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 </a:t>
            </a:r>
            <a:r>
              <a:rPr lang="el-GR" sz="2700" i="1" dirty="0" err="1" smtClean="0"/>
              <a:t>Ταβουλάρη</a:t>
            </a:r>
            <a:r>
              <a:rPr lang="el-GR" sz="2700" i="1" dirty="0" smtClean="0"/>
              <a:t> Άννα</a:t>
            </a:r>
            <a:endParaRPr lang="el-GR" sz="3200" i="1" dirty="0"/>
          </a:p>
        </p:txBody>
      </p:sp>
      <p:sp>
        <p:nvSpPr>
          <p:cNvPr id="3" name="Θέση περιεχομένου 2"/>
          <p:cNvSpPr>
            <a:spLocks noGrp="1"/>
          </p:cNvSpPr>
          <p:nvPr>
            <p:ph idx="1"/>
          </p:nvPr>
        </p:nvSpPr>
        <p:spPr>
          <a:xfrm>
            <a:off x="457200" y="1196752"/>
            <a:ext cx="8229600" cy="5544616"/>
          </a:xfrm>
        </p:spPr>
        <p:txBody>
          <a:bodyPr>
            <a:noAutofit/>
          </a:bodyPr>
          <a:lstStyle/>
          <a:p>
            <a:pPr marL="0" indent="0" algn="ctr">
              <a:buNone/>
            </a:pPr>
            <a:r>
              <a:rPr lang="el-GR" b="1" dirty="0" smtClean="0">
                <a:solidFill>
                  <a:schemeClr val="tx2"/>
                </a:solidFill>
              </a:rPr>
              <a:t>Παιχνίδι Άσκησης</a:t>
            </a:r>
            <a:endParaRPr lang="el-GR" b="1" i="1" dirty="0" smtClean="0">
              <a:solidFill>
                <a:schemeClr val="tx2"/>
              </a:solidFill>
            </a:endParaRPr>
          </a:p>
          <a:p>
            <a:pPr marL="0" indent="0">
              <a:buNone/>
            </a:pPr>
            <a:r>
              <a:rPr lang="el-GR" b="1" dirty="0" smtClean="0"/>
              <a:t>Αριθμός παιδιών</a:t>
            </a:r>
            <a:r>
              <a:rPr lang="el-GR" dirty="0" smtClean="0"/>
              <a:t>: 1</a:t>
            </a:r>
          </a:p>
          <a:p>
            <a:pPr marL="0" indent="0">
              <a:buNone/>
            </a:pPr>
            <a:r>
              <a:rPr lang="el-GR" b="1" dirty="0" smtClean="0"/>
              <a:t>Ηλικία παιδιών</a:t>
            </a:r>
            <a:r>
              <a:rPr lang="el-GR" dirty="0" smtClean="0"/>
              <a:t>: 4 ετών</a:t>
            </a:r>
          </a:p>
          <a:p>
            <a:pPr marL="0" indent="0">
              <a:buNone/>
            </a:pPr>
            <a:r>
              <a:rPr lang="el-GR" b="1" dirty="0" smtClean="0"/>
              <a:t>Περιγραφή παιχνιδιού</a:t>
            </a:r>
            <a:r>
              <a:rPr lang="el-GR" dirty="0" smtClean="0"/>
              <a:t>: Παιχνίδι άσκησης με χρωματιστά καρφάκια. Ατομικό, 1 κορίτσι ηλικίας 4 ετών. Η Δ. κάθισε σε ένα τραπέζι μέσα στην τάξη και άρχισε να παίζει με τα καρφάκια. </a:t>
            </a:r>
          </a:p>
          <a:p>
            <a:pPr marL="0" indent="0">
              <a:buNone/>
            </a:pPr>
            <a:r>
              <a:rPr lang="el-GR" dirty="0" smtClean="0"/>
              <a:t>Στην αρχή κατηγοριοποίησε τα καρφάκια σε ομάδες ανάλογα με το χρώμα τους και στη συνέχεια τοποθετώντας τα στην επιφάνεια με τις εγκοπές  έφτιαξε δύο κύκλους: ένα μεγάλο και ένα μικρό. Έπειτα, με πλησίασε κρατώντας την επιφάνεια με τα καρφάκια και μου είπε «Σου έφτιαξα μία τούρτα». Αφού μου είπε το τραγούδι των γενεθλίων, έκοψε την τούρτα μου τη σέρβιρε και φάγαμε μαζί.</a:t>
            </a:r>
            <a:endParaRPr lang="en-US" dirty="0" smtClean="0"/>
          </a:p>
          <a:p>
            <a:pPr marL="0" indent="0">
              <a:buNone/>
            </a:pPr>
            <a:r>
              <a:rPr lang="el-GR" dirty="0" smtClean="0"/>
              <a:t>                   </a:t>
            </a:r>
            <a:endParaRPr lang="en-US"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18336937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fontScale="25000" lnSpcReduction="20000"/>
          </a:bodyPr>
          <a:lstStyle/>
          <a:p>
            <a:pPr marL="0" indent="0">
              <a:lnSpc>
                <a:spcPct val="120000"/>
              </a:lnSpc>
              <a:buNone/>
            </a:pPr>
            <a:r>
              <a:rPr lang="el-GR" sz="9600" b="1" dirty="0" smtClean="0"/>
              <a:t>Τομέας Κινητικός</a:t>
            </a:r>
            <a:r>
              <a:rPr lang="en-US" sz="9600" b="1" dirty="0" smtClean="0"/>
              <a:t>:</a:t>
            </a:r>
            <a:r>
              <a:rPr lang="el-GR" sz="9600" b="1" dirty="0" smtClean="0"/>
              <a:t> 1) </a:t>
            </a:r>
            <a:r>
              <a:rPr lang="el-GR" sz="9600" dirty="0" smtClean="0"/>
              <a:t>Το παιδί άσκησε τη λεπτή κινητικότητα και τους λεπτούς χειρισμούς δακτύλων- χεριών (βελτίωση στη δύναμη, τη σταθερότητα και θέση), τοποθετώντας τα καρφάκια στις εγκοπές και έπειτα μεταφέροντας τα στο μπολ </a:t>
            </a:r>
            <a:r>
              <a:rPr lang="el-GR" sz="9600" b="1" dirty="0" smtClean="0"/>
              <a:t>2)</a:t>
            </a:r>
            <a:r>
              <a:rPr lang="el-GR" sz="9600" dirty="0" smtClean="0"/>
              <a:t> Άσκησε την αδρή κινητικότητα </a:t>
            </a:r>
            <a:r>
              <a:rPr lang="el-GR" sz="9600" b="1" dirty="0" smtClean="0"/>
              <a:t>3)</a:t>
            </a:r>
            <a:r>
              <a:rPr lang="el-GR" sz="9600" dirty="0" smtClean="0"/>
              <a:t> Άσκησε τον οπτικοκινητικό συντονισμό, καθώς υπήρχε αρμονική συνεργασία ματιών και χεριών.</a:t>
            </a:r>
          </a:p>
          <a:p>
            <a:pPr marL="0" indent="0">
              <a:lnSpc>
                <a:spcPct val="120000"/>
              </a:lnSpc>
              <a:buNone/>
            </a:pPr>
            <a:r>
              <a:rPr lang="el-GR" sz="9600" b="1" dirty="0" smtClean="0"/>
              <a:t>Τομέας Νοητικός</a:t>
            </a:r>
            <a:r>
              <a:rPr lang="en-US" sz="9600" b="1" dirty="0" smtClean="0"/>
              <a:t>:</a:t>
            </a:r>
            <a:r>
              <a:rPr lang="el-GR" sz="9600" dirty="0" smtClean="0"/>
              <a:t> </a:t>
            </a:r>
            <a:r>
              <a:rPr lang="el-GR" sz="9600" b="1" dirty="0" smtClean="0"/>
              <a:t>1) </a:t>
            </a:r>
            <a:r>
              <a:rPr lang="el-GR" sz="9600" dirty="0" smtClean="0"/>
              <a:t>Η Δ. όξυνε την παρατηρητικότητα της μέσω της ταξινόμησης των καρφιών </a:t>
            </a:r>
            <a:r>
              <a:rPr lang="el-GR" sz="9600" b="1" dirty="0" smtClean="0"/>
              <a:t>2) </a:t>
            </a:r>
            <a:r>
              <a:rPr lang="el-GR" sz="9600" dirty="0" smtClean="0"/>
              <a:t>Καλλιέργησε τη φαντασία της, τη δημιουργικότητα και την εφευρετικότητα. </a:t>
            </a:r>
            <a:r>
              <a:rPr lang="el-GR" sz="9600" b="1" dirty="0" smtClean="0"/>
              <a:t>3) </a:t>
            </a:r>
            <a:r>
              <a:rPr lang="el-GR" sz="9600" dirty="0" smtClean="0"/>
              <a:t>Άσκησε τις σχέσεις των μεγεθών (μεγάλος - μικρός κύκλος) και </a:t>
            </a:r>
            <a:r>
              <a:rPr lang="el-GR" sz="9600" b="1" dirty="0" smtClean="0"/>
              <a:t>4) </a:t>
            </a:r>
            <a:r>
              <a:rPr lang="el-GR" sz="9600" dirty="0" smtClean="0"/>
              <a:t>Άσκησε τη λογικομαθηματική σκέψη.</a:t>
            </a:r>
          </a:p>
          <a:p>
            <a:pPr marL="0" indent="0">
              <a:lnSpc>
                <a:spcPct val="120000"/>
              </a:lnSpc>
              <a:buNone/>
            </a:pPr>
            <a:r>
              <a:rPr lang="el-GR" sz="9600" b="1" dirty="0" smtClean="0"/>
              <a:t>Τομέας Κοινωνικός</a:t>
            </a:r>
            <a:r>
              <a:rPr lang="en-US" sz="9600" b="1" dirty="0" smtClean="0"/>
              <a:t>:</a:t>
            </a:r>
            <a:r>
              <a:rPr lang="el-GR" sz="9600" b="1" dirty="0" smtClean="0"/>
              <a:t> 1) </a:t>
            </a:r>
            <a:r>
              <a:rPr lang="el-GR" sz="9600" dirty="0" smtClean="0"/>
              <a:t>Η Δ. ανέπτυξε την ομαδικότητα και τη και   τη συντροφικότητα, </a:t>
            </a:r>
            <a:r>
              <a:rPr lang="el-GR" sz="800" dirty="0" smtClean="0"/>
              <a:t> </a:t>
            </a:r>
            <a:r>
              <a:rPr lang="el-GR" sz="9600" dirty="0" smtClean="0"/>
              <a:t>αλληλεπίδρασε και επικοινώνησε μαζί μου και επομένως κοινωνικοποιήθηκε. </a:t>
            </a:r>
            <a:r>
              <a:rPr lang="el-GR" sz="9600" b="1" dirty="0" smtClean="0"/>
              <a:t>  </a:t>
            </a:r>
            <a:endParaRPr lang="en-US" sz="9600" b="1" dirty="0" smtClean="0"/>
          </a:p>
          <a:p>
            <a:pPr algn="just">
              <a:buNone/>
            </a:pPr>
            <a:endParaRPr lang="en-US" dirty="0" smtClean="0"/>
          </a:p>
          <a:p>
            <a:pPr lvl="0" algn="just">
              <a:buNone/>
            </a:pPr>
            <a:endParaRPr lang="en-US" sz="5100" dirty="0" smtClean="0"/>
          </a:p>
          <a:p>
            <a:pPr>
              <a:buNone/>
            </a:pPr>
            <a:r>
              <a:rPr lang="en-US" sz="1600" dirty="0" smtClean="0"/>
              <a:t>          </a:t>
            </a:r>
            <a:endParaRPr lang="el-GR" sz="1600" dirty="0" smtClean="0"/>
          </a:p>
          <a:p>
            <a:pPr>
              <a:buNone/>
            </a:pPr>
            <a:endParaRPr lang="el-GR" sz="1600" dirty="0" smtClean="0"/>
          </a:p>
          <a:p>
            <a:pPr>
              <a:buNone/>
            </a:pPr>
            <a:endParaRPr lang="el-GR" dirty="0" smtClean="0"/>
          </a:p>
          <a:p>
            <a:pPr>
              <a:buNone/>
            </a:pPr>
            <a:r>
              <a:rPr lang="en-US" dirty="0" smtClean="0"/>
              <a:t>           </a:t>
            </a: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886663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2 - Θέση περιεχομένου"/>
          <p:cNvSpPr>
            <a:spLocks noGrp="1"/>
          </p:cNvSpPr>
          <p:nvPr>
            <p:ph idx="1"/>
          </p:nvPr>
        </p:nvSpPr>
        <p:spPr/>
        <p:txBody>
          <a:bodyPr>
            <a:normAutofit/>
          </a:bodyPr>
          <a:lstStyle/>
          <a:p>
            <a:pPr marL="0" indent="0">
              <a:buNone/>
            </a:pPr>
            <a:r>
              <a:rPr lang="el-GR" b="1" dirty="0" smtClean="0"/>
              <a:t>Τομέας Συναισθηματικός</a:t>
            </a:r>
            <a:r>
              <a:rPr lang="en-US" b="1" u="sng" dirty="0" smtClean="0"/>
              <a:t>:</a:t>
            </a:r>
            <a:r>
              <a:rPr lang="el-GR" b="1" dirty="0" smtClean="0"/>
              <a:t> 1)</a:t>
            </a:r>
            <a:r>
              <a:rPr lang="el-GR" dirty="0" smtClean="0"/>
              <a:t> Το παιδί άντλησε ικανοποίηση  και ευχαρίστηση  με την τοποθέτηση των καρφιών στις εγκοπές  και τη δημιουργία σχημάτων και σχεδίων  όπως ο κύκλος  και η τούρτα. </a:t>
            </a:r>
            <a:r>
              <a:rPr lang="el-GR" b="1" dirty="0" smtClean="0"/>
              <a:t>2)</a:t>
            </a:r>
            <a:r>
              <a:rPr lang="el-GR" dirty="0" smtClean="0"/>
              <a:t> Ενισχύθηκε το αίσθημα  της αυτονομίας, καθώς το παιδί επέλεξε με τη θέληση του με ποιο παιχνίδι επιθυμεί να ασχοληθεί και δεν του το επέβαλε η παιδαγωγός και</a:t>
            </a:r>
            <a:r>
              <a:rPr lang="el-GR" b="1" dirty="0" smtClean="0"/>
              <a:t> 3)</a:t>
            </a:r>
            <a:r>
              <a:rPr lang="el-GR" dirty="0" smtClean="0"/>
              <a:t> Τονώθηκε το αίσθημα της αυτοπεποίθησης, καθώς το παιδί ένιωσε  αρκετά περήφανο για τους κύκλους που δημιούργησε και μου είπε : «Κυρία δες τι έφτιαξα!».</a:t>
            </a:r>
            <a:endParaRPr lang="en-US" b="1" dirty="0" smtClean="0"/>
          </a:p>
          <a:p>
            <a:pPr algn="just">
              <a:buNone/>
            </a:pPr>
            <a:endParaRPr lang="en-US" dirty="0" smtClean="0"/>
          </a:p>
          <a:p>
            <a:pPr lvl="0" algn="just">
              <a:buNone/>
            </a:pPr>
            <a:endParaRPr lang="en-US" b="1" dirty="0" smtClean="0"/>
          </a:p>
          <a:p>
            <a:pPr>
              <a:buNone/>
            </a:pPr>
            <a:endParaRPr lang="en-US" b="1"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4204875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marL="0" indent="0">
              <a:buNone/>
            </a:pPr>
            <a:r>
              <a:rPr lang="el-GR" b="1" dirty="0" smtClean="0"/>
              <a:t>Αριθμός παιδιών</a:t>
            </a:r>
            <a:r>
              <a:rPr lang="el-GR" dirty="0" smtClean="0"/>
              <a:t>:3</a:t>
            </a:r>
          </a:p>
          <a:p>
            <a:pPr marL="0" indent="0">
              <a:buNone/>
            </a:pPr>
            <a:r>
              <a:rPr lang="el-GR" b="1" dirty="0" smtClean="0"/>
              <a:t>Ηλικία παιδιών</a:t>
            </a:r>
            <a:r>
              <a:rPr lang="el-GR" dirty="0" smtClean="0"/>
              <a:t>:4 ετών</a:t>
            </a:r>
          </a:p>
          <a:p>
            <a:pPr marL="0" indent="0">
              <a:buNone/>
            </a:pPr>
            <a:r>
              <a:rPr lang="el-GR" b="1" dirty="0" smtClean="0"/>
              <a:t>Περιγραφή παιχνιδιού</a:t>
            </a:r>
            <a:r>
              <a:rPr lang="el-GR" dirty="0" smtClean="0"/>
              <a:t>: Παιχνίδι κανόνων με παζλ. Ομαδικό, 3 αγόρια ηλικίας 4 ετών. Τα παιδιά κάθισαν σ’ ένα τραπέζι στον εσωτερικό χώρο της τάξης. Άπλωσαν το παζλ στο τραπέζι και άρχισαν να το φτιάχνουν. </a:t>
            </a:r>
          </a:p>
          <a:p>
            <a:pPr marL="0" indent="0">
              <a:buNone/>
            </a:pPr>
            <a:r>
              <a:rPr lang="el-GR" dirty="0" smtClean="0"/>
              <a:t>Το παζλ απεικόνιζε ένα πυροσβεστικό όχημα. Κάθε παιδί τοποθέτησε κομμάτια στο παζλ και κατά τη διάρκεια της δραστηριότητας είχαν αναπτύξει και διάλογο. Όταν το ένα από τα παιδιά τοποθέτησε το τελευταίο κομμάτι, φώναξαν όλα μαζί χαρούμενα : «Ναι! Το φτιάξαμε!».</a:t>
            </a:r>
            <a:endParaRPr lang="en-US" dirty="0" smtClean="0"/>
          </a:p>
          <a:p>
            <a:pPr algn="ctr">
              <a:buNone/>
            </a:pPr>
            <a:endParaRPr lang="el-GR" b="1" i="1"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505249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a:xfrm>
            <a:off x="457200" y="1196752"/>
            <a:ext cx="8229600" cy="5400600"/>
          </a:xfrm>
        </p:spPr>
        <p:txBody>
          <a:bodyPr>
            <a:normAutofit/>
          </a:bodyPr>
          <a:lstStyle/>
          <a:p>
            <a:pPr marL="0" lvl="0" indent="0">
              <a:buNone/>
            </a:pPr>
            <a:r>
              <a:rPr lang="el-GR" b="1" dirty="0" smtClean="0"/>
              <a:t>Τομέας Κινητικός</a:t>
            </a:r>
            <a:r>
              <a:rPr lang="en-US" b="1" dirty="0" smtClean="0"/>
              <a:t>: 1) </a:t>
            </a:r>
            <a:r>
              <a:rPr lang="el-GR" dirty="0" smtClean="0"/>
              <a:t>Άσκησαν και ανέπτυξαν τη λεπτή κινητικότητα και τους λεπτούς χειρισμούς δακτύλων- χεριών (βελτίωση στη δύναμη, τη σταθερότητα και θέση), καθώς το κάθε παιδί έπιανε τα κομμάτια του παζλ και  τα τοποθετούσε στις εγκοπές.</a:t>
            </a:r>
            <a:r>
              <a:rPr lang="en-US" dirty="0" smtClean="0"/>
              <a:t> </a:t>
            </a:r>
            <a:r>
              <a:rPr lang="en-US" b="1" dirty="0" smtClean="0"/>
              <a:t>2) </a:t>
            </a:r>
            <a:r>
              <a:rPr lang="el-GR" dirty="0" smtClean="0"/>
              <a:t>Ανέπτυξαν τον </a:t>
            </a:r>
            <a:r>
              <a:rPr lang="el-GR" dirty="0" err="1" smtClean="0"/>
              <a:t>οπτικοκινητικό</a:t>
            </a:r>
            <a:r>
              <a:rPr lang="el-GR" dirty="0" smtClean="0"/>
              <a:t> συντονισμό, διότι με γνώμονα το σχέδιο που απεικονιζόταν πάνω σε κάθε κομμάτι του παζλ επέλεγαν σε ποια θέση θα τοποθετήσουν το κάθε κομμάτι. </a:t>
            </a:r>
            <a:endParaRPr lang="en-US" dirty="0" smtClean="0"/>
          </a:p>
          <a:p>
            <a:pPr marL="0" indent="0">
              <a:buNone/>
            </a:pPr>
            <a:r>
              <a:rPr lang="el-GR" b="1" dirty="0" smtClean="0"/>
              <a:t>Τομέας Νοητικός</a:t>
            </a:r>
            <a:r>
              <a:rPr lang="en-US" b="1" dirty="0" smtClean="0"/>
              <a:t>:</a:t>
            </a:r>
            <a:r>
              <a:rPr lang="el-GR" b="1" dirty="0" smtClean="0"/>
              <a:t> 1) </a:t>
            </a:r>
            <a:r>
              <a:rPr lang="el-GR" dirty="0" smtClean="0"/>
              <a:t>Αναπτύχθηκαν διάφορες λειτουργίες του εγκεφάλου και οξύνθηκε η παρατηρητικότητα των παιδιών </a:t>
            </a:r>
            <a:r>
              <a:rPr lang="el-GR" b="1" dirty="0" smtClean="0"/>
              <a:t> 2)</a:t>
            </a:r>
            <a:r>
              <a:rPr lang="el-GR" dirty="0" smtClean="0"/>
              <a:t> Τα παιδιά άσκησαν τις σχέσεις του χώρου (πάνω, κάτω, δεξιά, αριστερά) </a:t>
            </a:r>
            <a:r>
              <a:rPr lang="el-GR" b="1" dirty="0" smtClean="0"/>
              <a:t>3)</a:t>
            </a:r>
            <a:r>
              <a:rPr lang="el-GR" dirty="0" smtClean="0"/>
              <a:t> Εξέλιξαν το λόγο τους και εμπλούτισαν το λεξιλόγιο τους και </a:t>
            </a:r>
            <a:r>
              <a:rPr lang="el-GR" b="1" dirty="0" smtClean="0"/>
              <a:t>4)</a:t>
            </a:r>
            <a:r>
              <a:rPr lang="el-GR" dirty="0" smtClean="0"/>
              <a:t> Άσκησαν τη λογικομαθηματική σκέψη και τις προμαθηματικές έννοιες.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261508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2 - Θέση περιεχομένου"/>
          <p:cNvSpPr>
            <a:spLocks noGrp="1"/>
          </p:cNvSpPr>
          <p:nvPr>
            <p:ph idx="1"/>
          </p:nvPr>
        </p:nvSpPr>
        <p:spPr>
          <a:xfrm>
            <a:off x="457200" y="1196752"/>
            <a:ext cx="8229600" cy="5400600"/>
          </a:xfrm>
        </p:spPr>
        <p:txBody>
          <a:bodyPr>
            <a:normAutofit lnSpcReduction="10000"/>
          </a:bodyPr>
          <a:lstStyle/>
          <a:p>
            <a:pPr marL="0" indent="0">
              <a:lnSpc>
                <a:spcPct val="110000"/>
              </a:lnSpc>
              <a:buNone/>
            </a:pPr>
            <a:r>
              <a:rPr lang="el-GR" b="1" dirty="0" smtClean="0"/>
              <a:t>Τομέας Κοινωνικός</a:t>
            </a:r>
            <a:r>
              <a:rPr lang="en-US" b="1" u="sng" dirty="0" smtClean="0"/>
              <a:t>:</a:t>
            </a:r>
            <a:r>
              <a:rPr lang="el-GR" dirty="0" smtClean="0"/>
              <a:t> </a:t>
            </a:r>
            <a:r>
              <a:rPr lang="el-GR" b="1" dirty="0" smtClean="0"/>
              <a:t>1) </a:t>
            </a:r>
            <a:r>
              <a:rPr lang="el-GR" dirty="0" smtClean="0"/>
              <a:t>Τα παιδιά δεν απομονώθηκαν στον  εαυτό τους αλλά αντίθετα έπαιξαν μαζί, αλληλεπίδρασαν, επικοινώνησαν, ανέπτυξαν  τη συντροφικότητα , ένιωσαν άνετα με τον περίγυρο τους  και επομένως μυήθηκαν στη διαδικασία της κοινωνικοποίησης </a:t>
            </a:r>
            <a:r>
              <a:rPr lang="el-GR" b="1" dirty="0" smtClean="0"/>
              <a:t> 2) </a:t>
            </a:r>
            <a:r>
              <a:rPr lang="el-GR" dirty="0" smtClean="0"/>
              <a:t>Όλα τα παιδιά ένιωσαν το καθένα σημαντικό για τη συμβολή και τη συμμετοχή  του στην ολοκλήρωση του πάζλ  </a:t>
            </a:r>
            <a:r>
              <a:rPr lang="el-GR" b="1" dirty="0" smtClean="0"/>
              <a:t>3)</a:t>
            </a:r>
            <a:r>
              <a:rPr lang="el-GR" dirty="0" smtClean="0"/>
              <a:t> Έμαθαν να αναγνωρίζουν και να δέχονται τους περιορισμούς του κάθε παιχνιδιού λειτουργούν μέσα σε αυτούς </a:t>
            </a:r>
            <a:r>
              <a:rPr lang="el-GR" b="1" dirty="0" smtClean="0"/>
              <a:t>4) </a:t>
            </a:r>
            <a:r>
              <a:rPr lang="el-GR" dirty="0" smtClean="0"/>
              <a:t>Έμαθαν τον αμοιβαίο συμβιβασμό, να σέβονται τον εαυτό τους και τον άλλο  και</a:t>
            </a:r>
            <a:r>
              <a:rPr lang="el-GR" b="1" dirty="0" smtClean="0"/>
              <a:t> 5) </a:t>
            </a:r>
            <a:r>
              <a:rPr lang="el-GR" dirty="0" smtClean="0"/>
              <a:t> Δε δυσανασχέτησαν, ούτε νευρίασαν αλλά  αντίθετα “εφοδιάστηκαν” με υπομονή, προκειμένου να ολοκληρωθεί το παζλ.</a:t>
            </a:r>
            <a:endParaRPr lang="el-GR" b="1" dirty="0" smtClean="0"/>
          </a:p>
          <a:p>
            <a:pPr algn="just">
              <a:buNone/>
            </a:pPr>
            <a:r>
              <a:rPr lang="el-GR" dirty="0" smtClean="0"/>
              <a:t>     </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4242325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cs typeface="Times New Roman" pitchFamily="18" charset="0"/>
              </a:rPr>
              <a:t>Τομέας Κινητικός</a:t>
            </a:r>
            <a:r>
              <a:rPr lang="en-US" b="1" dirty="0" smtClean="0">
                <a:cs typeface="Times New Roman" pitchFamily="18" charset="0"/>
              </a:rPr>
              <a:t>: </a:t>
            </a:r>
            <a:r>
              <a:rPr lang="el-GR" dirty="0" smtClean="0">
                <a:cs typeface="Times New Roman" pitchFamily="18" charset="0"/>
              </a:rPr>
              <a:t>Όσο τα παιδία έκτιζαν με τα χέρια τους τον πύργο εξασκούσαν τη λεπτή κινητικότητα τους. Τα παιδιά χρησιμοποιούσαν διαρκώς τα χέρια τους για να κτίσουν τον πύργο ο οποίος έπεσε γύρω στις 9 φορές στο πάτωμα και διαλύθηκε. </a:t>
            </a:r>
          </a:p>
          <a:p>
            <a:pPr marL="0" indent="0">
              <a:buNone/>
            </a:pPr>
            <a:r>
              <a:rPr lang="el-GR" dirty="0" smtClean="0">
                <a:cs typeface="Times New Roman" pitchFamily="18" charset="0"/>
              </a:rPr>
              <a:t>Τα κορίτσια έπιαναν με τα δάχτυλα τους προσεκτικά το κάθε τουβλάκι δείχνοντας πως γνώριζαν πως πρέπει να κρατά κανείς ένα τουβλάκι. Δε το γράπωναν με την παλάμη τους, το κρατούσαν από το επάνω μέρος του και το τοποθετούσαν πάνω στο προηγούμενο τουβλάκι. </a:t>
            </a:r>
            <a:endParaRPr lang="el-GR" u="sng" dirty="0" smtClean="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171663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(1γ)</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2 - Θέση περιεχομένου"/>
          <p:cNvSpPr>
            <a:spLocks noGrp="1"/>
          </p:cNvSpPr>
          <p:nvPr>
            <p:ph idx="1"/>
          </p:nvPr>
        </p:nvSpPr>
        <p:spPr/>
        <p:txBody>
          <a:bodyPr>
            <a:normAutofit/>
          </a:bodyPr>
          <a:lstStyle/>
          <a:p>
            <a:pPr marL="0" indent="0">
              <a:buNone/>
            </a:pPr>
            <a:r>
              <a:rPr lang="el-GR" b="1" dirty="0" smtClean="0"/>
              <a:t>Τομέας Συναισθηματικός</a:t>
            </a:r>
            <a:r>
              <a:rPr lang="en-US" b="1" dirty="0" smtClean="0"/>
              <a:t>:</a:t>
            </a:r>
            <a:r>
              <a:rPr lang="el-GR" dirty="0" smtClean="0"/>
              <a:t> </a:t>
            </a:r>
            <a:r>
              <a:rPr lang="el-GR" b="1" dirty="0" smtClean="0"/>
              <a:t>1)</a:t>
            </a:r>
            <a:r>
              <a:rPr lang="en-US" b="1" dirty="0" smtClean="0"/>
              <a:t> </a:t>
            </a:r>
            <a:r>
              <a:rPr lang="el-GR" dirty="0" smtClean="0"/>
              <a:t>Τα παιδιά, άντλησαν  ικανοποίηση και ευχαρίστηση με την ολοκλήρωση του παζλ μέσω της συμμετοχής τους </a:t>
            </a:r>
            <a:r>
              <a:rPr lang="el-GR" b="1" dirty="0" smtClean="0"/>
              <a:t> 2)</a:t>
            </a:r>
            <a:r>
              <a:rPr lang="el-GR" dirty="0" smtClean="0"/>
              <a:t> Τονώθηκε η αυτοπεποίθηση τους και η αυτονομία τους </a:t>
            </a:r>
            <a:r>
              <a:rPr lang="el-GR" b="1" dirty="0" smtClean="0"/>
              <a:t>3)</a:t>
            </a:r>
            <a:r>
              <a:rPr lang="el-GR" dirty="0" smtClean="0"/>
              <a:t> Μέσω αυτού του επιτεύγματος, ενισχύθηκε τόσο η θετική εικόνα του εαυτού του κάθε παιδιού, όσο και η θετική εικόνα τους  προς τους άλλους.</a:t>
            </a: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1583760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marL="0" indent="0">
              <a:buNone/>
            </a:pPr>
            <a:r>
              <a:rPr lang="el-GR" b="1" dirty="0" smtClean="0"/>
              <a:t>Αριθμός παιδιών</a:t>
            </a:r>
            <a:r>
              <a:rPr lang="el-GR" dirty="0" smtClean="0"/>
              <a:t>: 2</a:t>
            </a:r>
          </a:p>
          <a:p>
            <a:pPr marL="0" indent="0">
              <a:buNone/>
            </a:pPr>
            <a:r>
              <a:rPr lang="el-GR" b="1" dirty="0" smtClean="0"/>
              <a:t>Ηλικία παιδιών</a:t>
            </a:r>
            <a:r>
              <a:rPr lang="el-GR" dirty="0" smtClean="0"/>
              <a:t>: 4 ετών</a:t>
            </a:r>
          </a:p>
          <a:p>
            <a:pPr marL="0" indent="0">
              <a:buNone/>
            </a:pPr>
            <a:r>
              <a:rPr lang="el-GR" b="1" dirty="0" smtClean="0"/>
              <a:t>Περιγραφή παιχνιδιού</a:t>
            </a:r>
            <a:r>
              <a:rPr lang="el-GR" dirty="0" smtClean="0"/>
              <a:t>: Τα παιδιά έπαιξαν το γιατρό. Ομαδικό, 2 κορίτσια  ηλικίας 4 ετών. Η Μ. ξάπλωσε σε μια μαξιλάρα μέσα στην τάξη και έκανε τον ασθενή και η Μ. υποδυόμενη το γιατρό την εξέταζε με τα ιατρικά εργαλεία. Στη συνέχεια οι ρόλοι αντιστράφηκαν. Κατά τη διάρκεια του παιχνιδιού τους τα παιδιά συνομιλούσαν.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971109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p:txBody>
          <a:bodyPr>
            <a:normAutofit/>
          </a:bodyPr>
          <a:lstStyle/>
          <a:p>
            <a:pPr marL="0" lvl="0" indent="0">
              <a:buNone/>
            </a:pPr>
            <a:r>
              <a:rPr lang="el-GR" b="1" dirty="0" smtClean="0"/>
              <a:t>Τομέας Κινητικός</a:t>
            </a:r>
            <a:r>
              <a:rPr lang="en-US" b="1" dirty="0" smtClean="0"/>
              <a:t>: 1) </a:t>
            </a:r>
            <a:r>
              <a:rPr lang="el-GR" dirty="0" smtClean="0"/>
              <a:t>Άσκησαν και ανέπτυξαν τη λεπτή κινητικότητα και τους λεπτούς χειρισμούς δακτύλων- χεριών (βελτίωση στη δύναμη, τη σταθερότητα και θέση) και ανέπτυξαν τον οπτικοκινητικό συντονισμό, καθώς όταν μιμούνταν το γιατρό έπιαναν το αντίστοιχο εργαλείο και το τοποθετούσαν με τις ανάλογες κινήσεις και με αρκετή σταθερότητα είτε στο αυτί, είτε στα μάτια είτε στην καρδιά του ασθενή.</a:t>
            </a:r>
            <a:endParaRPr lang="en-US" dirty="0" smtClean="0"/>
          </a:p>
          <a:p>
            <a:pPr marL="0" lvl="0" indent="0">
              <a:buNone/>
            </a:pPr>
            <a:r>
              <a:rPr lang="el-GR" b="1" dirty="0" smtClean="0"/>
              <a:t>Τομέας Νοητικός</a:t>
            </a:r>
            <a:r>
              <a:rPr lang="en-US" b="1" dirty="0" smtClean="0"/>
              <a:t>: 1)</a:t>
            </a:r>
            <a:r>
              <a:rPr lang="el-GR" dirty="0" smtClean="0"/>
              <a:t> Τα παιδιά όξυναν την παρατηρητικότητα τους, διότι ενσάρκωσαν πιστά το ρόλο του γιατρού και του ασθενή, που βιώνουν στην καθημερινότητα τους και αυτό φαίνεται από τις ενέργειες τους και </a:t>
            </a:r>
            <a:r>
              <a:rPr lang="en-US" b="1" dirty="0" smtClean="0"/>
              <a:t>2)</a:t>
            </a:r>
            <a:r>
              <a:rPr lang="el-GR" dirty="0" smtClean="0"/>
              <a:t> Άσκησαν τη λογικομαθηματική σκέψη.</a:t>
            </a:r>
            <a:endParaRPr lang="en-US" b="1" dirty="0" smtClean="0"/>
          </a:p>
          <a:p>
            <a:pPr>
              <a:buNone/>
            </a:pPr>
            <a:endParaRPr lang="el-GR" b="1"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902404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2 - Θέση περιεχομένου"/>
          <p:cNvSpPr>
            <a:spLocks noGrp="1"/>
          </p:cNvSpPr>
          <p:nvPr>
            <p:ph idx="1"/>
          </p:nvPr>
        </p:nvSpPr>
        <p:spPr/>
        <p:txBody>
          <a:bodyPr>
            <a:normAutofit/>
          </a:bodyPr>
          <a:lstStyle/>
          <a:p>
            <a:pPr marL="0" indent="0">
              <a:buNone/>
            </a:pPr>
            <a:r>
              <a:rPr lang="el-GR" b="1" dirty="0" smtClean="0"/>
              <a:t>Τομέας Κοινωνικός</a:t>
            </a:r>
            <a:r>
              <a:rPr lang="en-US" b="1" dirty="0" smtClean="0"/>
              <a:t>: 1)</a:t>
            </a:r>
            <a:r>
              <a:rPr lang="el-GR" dirty="0" smtClean="0"/>
              <a:t> Τα παιδιά αλληλεπίδρασαν μεταξύ τους, επικοινώνησαν, συνεργάστηκαν, ανέπτυξαν την ομαδικότητα και επομένως κοινωνικοποιήθηκαν.</a:t>
            </a:r>
            <a:r>
              <a:rPr lang="en-US" dirty="0" smtClean="0"/>
              <a:t> </a:t>
            </a:r>
            <a:r>
              <a:rPr lang="en-US" b="1" dirty="0" smtClean="0"/>
              <a:t>2)</a:t>
            </a:r>
            <a:r>
              <a:rPr lang="el-GR" dirty="0" smtClean="0"/>
              <a:t> Έμαθαν τον αμοιβαίο συμβιβασμό, και επομένως καλλιεργήθηκε η αλτρουιστική συμπεριφορά και </a:t>
            </a:r>
            <a:r>
              <a:rPr lang="en-US" b="1" dirty="0" smtClean="0"/>
              <a:t>3)</a:t>
            </a:r>
            <a:r>
              <a:rPr lang="el-GR" dirty="0" smtClean="0"/>
              <a:t> Έθεσαν τους δικούς τους κανόνες στο συμβολικό παιχνίδι, κανόνες οι οποίοι προέρχονται από τη διάκριση ρόλων που έχει καθιερώσει η κοινωνία (ρόλος γιατρού – ρόλος ασθενή)</a:t>
            </a:r>
            <a:r>
              <a:rPr lang="en-US" dirty="0" smtClean="0"/>
              <a:t>.</a:t>
            </a:r>
            <a:r>
              <a:rPr lang="el-GR" dirty="0" smtClean="0"/>
              <a:t> </a:t>
            </a:r>
          </a:p>
          <a:p>
            <a:pPr marL="0" indent="0">
              <a:buNone/>
            </a:pPr>
            <a:r>
              <a:rPr lang="el-GR" b="1" dirty="0" smtClean="0"/>
              <a:t>Τομέας Συναισθηματικός</a:t>
            </a:r>
            <a:r>
              <a:rPr lang="en-US" b="1" u="sng" dirty="0" smtClean="0"/>
              <a:t>:</a:t>
            </a:r>
            <a:r>
              <a:rPr lang="en-US" b="1" dirty="0" smtClean="0"/>
              <a:t> 1)</a:t>
            </a:r>
            <a:r>
              <a:rPr lang="el-GR" b="1" dirty="0" smtClean="0"/>
              <a:t> </a:t>
            </a:r>
            <a:r>
              <a:rPr lang="el-GR" dirty="0" smtClean="0"/>
              <a:t>Τα παιδιά ανέπτυξαν την ομαδικότητα  και τη συντροφικότητα</a:t>
            </a:r>
            <a:r>
              <a:rPr lang="el-GR" b="1" dirty="0" smtClean="0"/>
              <a:t> </a:t>
            </a:r>
            <a:r>
              <a:rPr lang="en-US" b="1" dirty="0" smtClean="0"/>
              <a:t>2)</a:t>
            </a:r>
            <a:r>
              <a:rPr lang="el-GR" b="1" dirty="0" smtClean="0"/>
              <a:t> </a:t>
            </a:r>
            <a:r>
              <a:rPr lang="el-GR" dirty="0" smtClean="0"/>
              <a:t>Ενισχύθηκε η αυτοπεποίθηση και η αυτονομία τους </a:t>
            </a:r>
            <a:r>
              <a:rPr lang="en-US" b="1" dirty="0" smtClean="0"/>
              <a:t>3)</a:t>
            </a:r>
            <a:r>
              <a:rPr lang="el-GR" dirty="0" smtClean="0"/>
              <a:t> Μέσω της αλληλεπίδρασης τα παιδιά ήρθαν πιο κοντά και δημιουργήθηκε μεταξύ τους ένα κλίμα εμπιστοσύνης και αποδοχής του άλλου.</a:t>
            </a:r>
            <a:endParaRPr lang="en-US" b="1" dirty="0" smtClean="0"/>
          </a:p>
          <a:p>
            <a:pPr lvl="0" algn="just">
              <a:buNone/>
            </a:pPr>
            <a:endParaRPr lang="en-US" b="1" dirty="0" smtClean="0"/>
          </a:p>
          <a:p>
            <a:pPr algn="just">
              <a:buNone/>
            </a:pPr>
            <a:endParaRPr lang="en-US" b="1" u="sng" dirty="0" smtClean="0"/>
          </a:p>
          <a:p>
            <a:pPr algn="just">
              <a:buNone/>
            </a:pP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33331925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marL="0" indent="0">
              <a:buNone/>
            </a:pPr>
            <a:r>
              <a:rPr lang="el-GR" b="1" dirty="0" smtClean="0"/>
              <a:t>Αριθμός παιδιών</a:t>
            </a:r>
            <a:r>
              <a:rPr lang="el-GR" dirty="0" smtClean="0"/>
              <a:t>:</a:t>
            </a:r>
            <a:r>
              <a:rPr lang="en-US" dirty="0" smtClean="0"/>
              <a:t> 2</a:t>
            </a:r>
            <a:endParaRPr lang="el-GR" dirty="0" smtClean="0"/>
          </a:p>
          <a:p>
            <a:pPr marL="0" indent="0">
              <a:buNone/>
            </a:pPr>
            <a:r>
              <a:rPr lang="el-GR" b="1" dirty="0" smtClean="0"/>
              <a:t>Ηλικία παιδιών</a:t>
            </a:r>
            <a:r>
              <a:rPr lang="el-GR" dirty="0" smtClean="0"/>
              <a:t>:</a:t>
            </a:r>
            <a:r>
              <a:rPr lang="en-US" dirty="0" smtClean="0"/>
              <a:t> 4 </a:t>
            </a:r>
            <a:r>
              <a:rPr lang="el-GR" dirty="0" smtClean="0"/>
              <a:t>ετών</a:t>
            </a:r>
          </a:p>
          <a:p>
            <a:pPr marL="0" indent="0">
              <a:buNone/>
            </a:pPr>
            <a:r>
              <a:rPr lang="el-GR" b="1" dirty="0" smtClean="0"/>
              <a:t>Περιγραφή παιχνιδιού</a:t>
            </a:r>
            <a:r>
              <a:rPr lang="el-GR" dirty="0" smtClean="0"/>
              <a:t>: Παιχνίδι κατασκευών με τουβλάκια. Ομαδικό, 2 αγόρια ηλικίας 4 ετών. Τα παιδιά κάθισαν στο πάτωμα, άδειασαν τα τουβλάκια και σε συνεργασία μεταξύ τους έφτιαξαν σχέδια, όπως η πισίνα.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088012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7" name="6 - Ορθογώνιο"/>
          <p:cNvSpPr/>
          <p:nvPr/>
        </p:nvSpPr>
        <p:spPr>
          <a:xfrm>
            <a:off x="428596" y="1208941"/>
            <a:ext cx="8286808" cy="4893647"/>
          </a:xfrm>
          <a:prstGeom prst="rect">
            <a:avLst/>
          </a:prstGeom>
        </p:spPr>
        <p:txBody>
          <a:bodyPr wrap="square">
            <a:spAutoFit/>
          </a:bodyPr>
          <a:lstStyle/>
          <a:p>
            <a:r>
              <a:rPr lang="el-GR" sz="2400" b="1" dirty="0" smtClean="0">
                <a:solidFill>
                  <a:prstClr val="black"/>
                </a:solidFill>
                <a:latin typeface="Calibri"/>
              </a:rPr>
              <a:t>Τομέας Κινητικός</a:t>
            </a:r>
            <a:r>
              <a:rPr lang="en-US" sz="2400" b="1" dirty="0" smtClean="0">
                <a:solidFill>
                  <a:prstClr val="black"/>
                </a:solidFill>
                <a:latin typeface="Calibri"/>
              </a:rPr>
              <a:t>: </a:t>
            </a:r>
            <a:endParaRPr lang="el-GR" sz="2400" b="1" dirty="0" smtClean="0">
              <a:solidFill>
                <a:prstClr val="black"/>
              </a:solidFill>
              <a:latin typeface="Calibri"/>
            </a:endParaRPr>
          </a:p>
          <a:p>
            <a:r>
              <a:rPr lang="en-US" sz="2400" b="1" dirty="0" smtClean="0">
                <a:solidFill>
                  <a:prstClr val="black"/>
                </a:solidFill>
                <a:latin typeface="Calibri"/>
              </a:rPr>
              <a:t>1)</a:t>
            </a:r>
            <a:r>
              <a:rPr lang="el-GR" sz="2400" dirty="0" smtClean="0">
                <a:solidFill>
                  <a:prstClr val="black"/>
                </a:solidFill>
                <a:latin typeface="Calibri"/>
              </a:rPr>
              <a:t> Άσκησαν και ανέπτυξαν τη λεπτή κινητικότητα και τους λεπτούς χειρισμούς δακτύλων- χεριών (βελτίωση στη δύναμη, τη σταθερότητα και θέση) καθώς τοποθετούσαν τα τουβλάκια στις εγκοπές με τέτοιο τρόπο, ώστε να σφηνώσουν καλά και να ταιριάξουν πάνω στα άλλα τουβλάκια, γεγονός που απαιτεί ιδιαίτερα λεπτούς χειρισμούς και σταθερότητα στο χέρι. </a:t>
            </a:r>
          </a:p>
          <a:p>
            <a:endParaRPr lang="el-GR" sz="2400" dirty="0" smtClean="0">
              <a:solidFill>
                <a:prstClr val="black"/>
              </a:solidFill>
              <a:latin typeface="Calibri"/>
            </a:endParaRPr>
          </a:p>
          <a:p>
            <a:r>
              <a:rPr lang="el-GR" sz="2400" b="1" dirty="0" smtClean="0">
                <a:solidFill>
                  <a:prstClr val="black"/>
                </a:solidFill>
                <a:latin typeface="Calibri"/>
              </a:rPr>
              <a:t>2) </a:t>
            </a:r>
            <a:r>
              <a:rPr lang="el-GR" sz="2400" dirty="0" smtClean="0">
                <a:solidFill>
                  <a:prstClr val="black"/>
                </a:solidFill>
                <a:latin typeface="Calibri"/>
              </a:rPr>
              <a:t>Άσκησαν τον οπτικοκινητικό συντονισμό, καθώς υπήρχε αρμονική συνεργασία ματιών και χεριών, εφόσον τα παιδιά τοποθετούσαν τα τουβλάκια στις εγκοπές με τέτοιο τρόπο, ώστε να σφηνώσουν καλά πάνω στα άλλα τουβλάκια.</a:t>
            </a:r>
            <a:endParaRPr lang="en-US" sz="2400" dirty="0" smtClean="0">
              <a:solidFill>
                <a:prstClr val="black"/>
              </a:solidFill>
              <a:latin typeface="Calibri"/>
            </a:endParaRPr>
          </a:p>
          <a:p>
            <a:r>
              <a:rPr lang="el-GR" sz="2400" b="1" dirty="0" smtClean="0">
                <a:solidFill>
                  <a:prstClr val="black"/>
                </a:solidFill>
                <a:latin typeface="Calibri"/>
              </a:rPr>
              <a:t> </a:t>
            </a:r>
            <a:endParaRPr lang="en-US" sz="24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402896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2 - Θέση περιεχομένου"/>
          <p:cNvSpPr>
            <a:spLocks noGrp="1"/>
          </p:cNvSpPr>
          <p:nvPr>
            <p:ph idx="1"/>
          </p:nvPr>
        </p:nvSpPr>
        <p:spPr/>
        <p:txBody>
          <a:bodyPr>
            <a:normAutofit/>
          </a:bodyPr>
          <a:lstStyle/>
          <a:p>
            <a:pPr marL="0" lvl="0" indent="0">
              <a:buNone/>
            </a:pPr>
            <a:r>
              <a:rPr lang="el-GR" b="1" dirty="0" smtClean="0"/>
              <a:t>Τομέας Νοητικός</a:t>
            </a:r>
            <a:r>
              <a:rPr lang="en-US" b="1" dirty="0" smtClean="0"/>
              <a:t>:</a:t>
            </a:r>
            <a:r>
              <a:rPr lang="el-GR" dirty="0" smtClean="0"/>
              <a:t> </a:t>
            </a:r>
            <a:r>
              <a:rPr lang="el-GR" b="1" dirty="0" smtClean="0"/>
              <a:t>1) </a:t>
            </a:r>
            <a:r>
              <a:rPr lang="el-GR" dirty="0" smtClean="0"/>
              <a:t>Όξυναν την παρατηρητικότητα τους </a:t>
            </a:r>
            <a:r>
              <a:rPr lang="el-GR" b="1" dirty="0" smtClean="0"/>
              <a:t>2)   </a:t>
            </a:r>
            <a:r>
              <a:rPr lang="el-GR" dirty="0" smtClean="0"/>
              <a:t>Άσκησαν τη λογικομαθηματική σκέψη και </a:t>
            </a:r>
            <a:r>
              <a:rPr lang="el-GR" b="1" dirty="0" smtClean="0"/>
              <a:t>3) </a:t>
            </a:r>
            <a:r>
              <a:rPr lang="el-GR" dirty="0" smtClean="0"/>
              <a:t>Άσκησαν τις σχέσεις των μεγεθών.</a:t>
            </a:r>
          </a:p>
          <a:p>
            <a:pPr marL="0" indent="0">
              <a:buNone/>
            </a:pPr>
            <a:r>
              <a:rPr lang="el-GR" b="1" dirty="0" smtClean="0"/>
              <a:t>Τομέας Κοινωνικός</a:t>
            </a:r>
            <a:r>
              <a:rPr lang="en-US" b="1" dirty="0" smtClean="0"/>
              <a:t>: 1)</a:t>
            </a:r>
            <a:r>
              <a:rPr lang="el-GR" dirty="0" smtClean="0"/>
              <a:t> Τα παιδιά αλληλεπίδρασαν μεταξύ τους, έμαθαν να συνυπάρχουν, επικοινώνησαν, συνεργάστηκαν, ανέπτυξαν την ομαδικότητα και επομένως κοινωνικοποιήθηκαν.</a:t>
            </a:r>
          </a:p>
          <a:p>
            <a:pPr marL="0" indent="0">
              <a:buNone/>
            </a:pPr>
            <a:r>
              <a:rPr lang="el-GR" b="1" dirty="0" smtClean="0"/>
              <a:t>Τομέας Συναισθηματικός</a:t>
            </a:r>
            <a:r>
              <a:rPr lang="en-US" b="1" dirty="0" smtClean="0"/>
              <a:t>: 1) </a:t>
            </a:r>
            <a:r>
              <a:rPr lang="el-GR" dirty="0" smtClean="0"/>
              <a:t>Τα παιδιά, άντλησαν  ικανοποίηση και ευχαρίστηση μέσω της συμμετοχής τους, </a:t>
            </a:r>
            <a:r>
              <a:rPr lang="en-US" b="1" dirty="0" smtClean="0"/>
              <a:t>2)</a:t>
            </a:r>
            <a:r>
              <a:rPr lang="el-GR" b="1" dirty="0" smtClean="0"/>
              <a:t> </a:t>
            </a:r>
            <a:r>
              <a:rPr lang="el-GR" dirty="0" smtClean="0"/>
              <a:t>Ενισχύθηκε το αίσθημα  της αυτονομίας και </a:t>
            </a:r>
            <a:r>
              <a:rPr lang="el-GR" b="1" dirty="0" smtClean="0"/>
              <a:t>3) </a:t>
            </a:r>
            <a:r>
              <a:rPr lang="el-GR" dirty="0" smtClean="0"/>
              <a:t>Τονώθηκε το αίσθημα της αυτοπεποίθησης.</a:t>
            </a:r>
            <a:endParaRPr lang="en-US" dirty="0" smtClean="0"/>
          </a:p>
          <a:p>
            <a:pPr lvl="0" algn="just">
              <a:buNone/>
            </a:pPr>
            <a:endParaRPr lang="en-US" b="1" dirty="0" smtClean="0"/>
          </a:p>
          <a:p>
            <a:pPr>
              <a:buNone/>
            </a:pPr>
            <a:endParaRPr lang="en-US" u="sng"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7142433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Είδος Παιχνιδιού: Κανόνων</a:t>
            </a:r>
            <a:endParaRPr lang="el-GR" b="1" i="1" dirty="0" smtClean="0">
              <a:solidFill>
                <a:schemeClr val="tx2"/>
              </a:solidFill>
            </a:endParaRPr>
          </a:p>
          <a:p>
            <a:pPr marL="0" indent="0">
              <a:buNone/>
            </a:pPr>
            <a:r>
              <a:rPr lang="el-GR" b="1" dirty="0" smtClean="0"/>
              <a:t>Αριθμός παιδιών</a:t>
            </a:r>
            <a:r>
              <a:rPr lang="el-GR" dirty="0" smtClean="0"/>
              <a:t>:</a:t>
            </a:r>
            <a:r>
              <a:rPr lang="en-US" dirty="0" smtClean="0"/>
              <a:t> </a:t>
            </a:r>
            <a:r>
              <a:rPr lang="el-GR" dirty="0" smtClean="0"/>
              <a:t> </a:t>
            </a:r>
            <a:r>
              <a:rPr lang="en-US" dirty="0" smtClean="0"/>
              <a:t>4</a:t>
            </a:r>
            <a:r>
              <a:rPr lang="el-GR" dirty="0" smtClean="0"/>
              <a:t> κορίτσια, 8 αγόρια</a:t>
            </a:r>
          </a:p>
          <a:p>
            <a:pPr marL="0" indent="0">
              <a:buNone/>
            </a:pPr>
            <a:r>
              <a:rPr lang="el-GR" b="1" dirty="0" smtClean="0"/>
              <a:t>Ηλικία παιδιών</a:t>
            </a:r>
            <a:r>
              <a:rPr lang="el-GR" dirty="0" smtClean="0"/>
              <a:t>:</a:t>
            </a:r>
            <a:r>
              <a:rPr lang="en-US" dirty="0" smtClean="0"/>
              <a:t> 4 </a:t>
            </a:r>
            <a:r>
              <a:rPr lang="el-GR" dirty="0" smtClean="0"/>
              <a:t>ετών</a:t>
            </a:r>
          </a:p>
          <a:p>
            <a:pPr marL="0" indent="0">
              <a:buNone/>
            </a:pPr>
            <a:r>
              <a:rPr lang="el-GR" b="1" dirty="0" smtClean="0"/>
              <a:t>Περιγραφή παιχνιδιού</a:t>
            </a:r>
            <a:r>
              <a:rPr lang="el-GR" dirty="0" smtClean="0"/>
              <a:t>: Εγώ με τη συμφοιτήτρια μου προτείναμε την εξής δραστηριότητα στα παιδιά: Τα παιδιά διάλεξαν από ένα ζευγάρι. Στο άκουσμα της μουσικής κάθε παιδί με το ζευγάρι του έπρεπε να κινείται στο χώρο με το  μέρος του σώματος που υπαγορεύαμε ενωμένο(π.χ. «Τώρα πάμε να περπατήσουμε με τους αγκώνες/τα γόνατα/τις μύτες μας ενωμένες».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13715861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Είδος Παιχνιδιού: Κανόνων</a:t>
            </a:r>
            <a:endParaRPr lang="el-GR" b="1" i="1" dirty="0" smtClean="0">
              <a:solidFill>
                <a:schemeClr val="tx2"/>
              </a:solidFill>
            </a:endParaRPr>
          </a:p>
          <a:p>
            <a:pPr marL="0" indent="0">
              <a:buNone/>
            </a:pPr>
            <a:r>
              <a:rPr lang="el-GR" b="1" dirty="0" smtClean="0"/>
              <a:t>Περιγραφή παιχνιδιού</a:t>
            </a:r>
            <a:r>
              <a:rPr lang="el-GR" dirty="0" smtClean="0"/>
              <a:t>: Όταν σταματούσε η μουσική εγώ με τη συμφοιτήτρια μου τους δείχναμε καρτέλες (από το βιβλίο «Μουσικά, ρυθμικά και κινητικά παιχνίδια) που απεικόνιζαν ένα ανθρωπάκι που έπαιρνε διάφορες στάσεις σώματος και τα παιδιά έπρεπε να μιμηθούν αυτό που βλέπουν κάθε φορά. </a:t>
            </a:r>
          </a:p>
          <a:p>
            <a:pPr marL="0" indent="0">
              <a:buNone/>
            </a:pPr>
            <a:r>
              <a:rPr lang="el-GR" dirty="0" smtClean="0"/>
              <a:t>Τα παιδιά ανταποκρίθηκαν με μεγάλη επιτυχία, συνεργάστηκαν διασκέδασαν και έλεγαν «Πάλι, πάλι!».Κατά τη διάρκεια της δραστηριότητας η συμφοιτήτρια μου έδειχνε τις καρτέλες και εγώ με τα παιδιά μιμούμασταν το ανθρωπάκι. Έπειτα έγινε το αντίστροφο.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19445088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p:txBody>
          <a:bodyPr>
            <a:normAutofit/>
          </a:bodyPr>
          <a:lstStyle/>
          <a:p>
            <a:pPr marL="0" lvl="0" indent="0">
              <a:buNone/>
            </a:pPr>
            <a:r>
              <a:rPr lang="el-GR" b="1" dirty="0" smtClean="0"/>
              <a:t>Τομέας Κινητικός</a:t>
            </a:r>
            <a:r>
              <a:rPr lang="en-US" b="1" dirty="0" smtClean="0"/>
              <a:t>:</a:t>
            </a:r>
            <a:r>
              <a:rPr lang="el-GR" b="1" dirty="0" smtClean="0"/>
              <a:t> 1)</a:t>
            </a:r>
            <a:r>
              <a:rPr lang="el-GR" dirty="0" smtClean="0"/>
              <a:t> Άσκησαν και ανέπτυξαν τη λεπτή κινητικότητα και τους λεπτούς χειρισμούς δακτύλων - χεριών (βελτίωση στη δύναμη, τη σταθερότητα και θέση) καθώς μιμούνταν τις στάσεις  που έπαιρνε το ανθρωπάκι στην καρτέλα, οι οποίες απαιτούσαν λεπτομερείς κινήσεις στα πόδια, τα χέρια και το κεφάλι. </a:t>
            </a:r>
            <a:r>
              <a:rPr lang="el-GR" b="1" dirty="0" smtClean="0"/>
              <a:t>2) </a:t>
            </a:r>
            <a:r>
              <a:rPr lang="el-GR" dirty="0" smtClean="0"/>
              <a:t>Άσκησαν τον οπτικοκινητικό συντονισμό, καθώς υπήρχε αρμονική συνεργασία των  ματιών με το υπόλοιπο σώμα (χέρια, πόδια, κεφάλι, σπονδυλική στήλη), εφόσον τα παιδιά παρακολουθούσαν τις καρτέλες και έστηναν το σώμα τους αναλόγως.</a:t>
            </a:r>
          </a:p>
          <a:p>
            <a:pPr marL="0" lvl="0" indent="0">
              <a:buNone/>
            </a:pPr>
            <a:r>
              <a:rPr lang="el-GR" b="1" dirty="0" smtClean="0"/>
              <a:t>Τομέας Νοητικός</a:t>
            </a:r>
            <a:r>
              <a:rPr lang="en-US" b="1" dirty="0" smtClean="0"/>
              <a:t>: 1)</a:t>
            </a:r>
            <a:r>
              <a:rPr lang="el-GR" dirty="0" smtClean="0"/>
              <a:t> Άσκησαν τις σχέσεις του χώρου (πάνω- κάτω, δεξιά - αριστερά) και </a:t>
            </a:r>
            <a:r>
              <a:rPr lang="en-US" b="1" dirty="0" smtClean="0"/>
              <a:t>2)</a:t>
            </a:r>
            <a:r>
              <a:rPr lang="el-GR" dirty="0" smtClean="0"/>
              <a:t> Όξυναν</a:t>
            </a:r>
            <a:r>
              <a:rPr lang="en-US" dirty="0" smtClean="0"/>
              <a:t> </a:t>
            </a:r>
            <a:r>
              <a:rPr lang="el-GR" dirty="0" smtClean="0"/>
              <a:t>την  παρατηρητικότητα τους.</a:t>
            </a:r>
            <a:endParaRPr lang="en-US" b="1"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3209802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cs typeface="Times New Roman" pitchFamily="18" charset="0"/>
              </a:rPr>
              <a:t>Τομέας Κινητικός </a:t>
            </a:r>
            <a:r>
              <a:rPr lang="el-GR" dirty="0" smtClean="0">
                <a:cs typeface="Times New Roman" pitchFamily="18" charset="0"/>
              </a:rPr>
              <a:t>(συνέχεια)</a:t>
            </a:r>
            <a:r>
              <a:rPr lang="en-US" dirty="0" smtClean="0">
                <a:cs typeface="Times New Roman" pitchFamily="18" charset="0"/>
              </a:rPr>
              <a:t>: </a:t>
            </a:r>
            <a:r>
              <a:rPr lang="el-GR" dirty="0" smtClean="0">
                <a:cs typeface="Times New Roman" pitchFamily="18" charset="0"/>
              </a:rPr>
              <a:t>Επίσης καθώς έσκυβαν να για πιάσουν τα τουβλάκια ή και όταν περιφέρονταν στην αίθουσα κρατώντας με τα χέρια τον πύργο ασκούσαν την αδρή κινητικότητα καθώς συμμετείχε όλο τους το σώμα</a:t>
            </a:r>
            <a:r>
              <a:rPr lang="en-US" dirty="0" smtClean="0">
                <a:cs typeface="Times New Roman" pitchFamily="18" charset="0"/>
              </a:rPr>
              <a:t>.</a:t>
            </a:r>
            <a:r>
              <a:rPr lang="el-GR" dirty="0" smtClean="0">
                <a:cs typeface="Times New Roman" pitchFamily="18" charset="0"/>
              </a:rPr>
              <a:t> </a:t>
            </a:r>
          </a:p>
          <a:p>
            <a:pPr marL="0" indent="0">
              <a:buNone/>
            </a:pPr>
            <a:r>
              <a:rPr lang="el-GR" dirty="0" smtClean="0">
                <a:cs typeface="Times New Roman" pitchFamily="18" charset="0"/>
              </a:rPr>
              <a:t>Ο Α. (2;6) που προστέθηκε αργότερα για μερικά δευτερόλεπτα στο παιχνίδι των  κοριτσιών εξάσκησε την αδρή κινητικότητα καθώς έσπρωξε με το πόδι του τον πύργο ο οποίος έπεσε στο πάτωμα και  διαλύθηκε. </a:t>
            </a:r>
          </a:p>
          <a:p>
            <a:pPr marL="0" indent="0">
              <a:buNone/>
            </a:pPr>
            <a:r>
              <a:rPr lang="el-GR" dirty="0" smtClean="0">
                <a:cs typeface="Times New Roman" pitchFamily="18" charset="0"/>
              </a:rPr>
              <a:t>Το ίδιο έρχεται να κάνει και η Δ. (πριν προστεθεί στο παιχνίδι) μαζί με τον Α.( 2;6) έσπρωξε τον πύργο με το πόδι της. Επομένως και εκείνη εξάσκησε την αδρή κινητικότητα. Επίσης καθώς έκτιζαν τον πύργο υπήρχε συντονισμός ματιών και χεριών.</a:t>
            </a:r>
            <a:endParaRPr lang="el-GR" u="sng" dirty="0" smtClean="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40413938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2 - Θέση περιεχομένου"/>
          <p:cNvSpPr>
            <a:spLocks noGrp="1"/>
          </p:cNvSpPr>
          <p:nvPr>
            <p:ph idx="1"/>
          </p:nvPr>
        </p:nvSpPr>
        <p:spPr/>
        <p:txBody>
          <a:bodyPr>
            <a:normAutofit/>
          </a:bodyPr>
          <a:lstStyle/>
          <a:p>
            <a:pPr marL="0" lvl="0" indent="0">
              <a:buNone/>
            </a:pPr>
            <a:r>
              <a:rPr lang="el-GR" b="1" dirty="0" smtClean="0"/>
              <a:t>Τομέας Κοινωνικός</a:t>
            </a:r>
            <a:r>
              <a:rPr lang="en-US" b="1" dirty="0" smtClean="0"/>
              <a:t>: 1) </a:t>
            </a:r>
            <a:r>
              <a:rPr lang="el-GR" dirty="0" smtClean="0"/>
              <a:t>Τα παιδιά δεν απομονώθηκαν στον εαυτό τους αλλά αντίθετα έπαιξαν μαζί, αλληλεπίδρασαν, επικοινώνησαν μεταξύ τους, ανέπτυξαν την ομαδικότητα και τη συντροφικότητα, ένιωσαν άνετα με τον περίγυρο τους  και επομένως μυήθηκαν στην διαδικασία της κοινωνικοποίησης. </a:t>
            </a:r>
            <a:r>
              <a:rPr lang="en-US" b="1" dirty="0" smtClean="0"/>
              <a:t>2)</a:t>
            </a:r>
            <a:r>
              <a:rPr lang="el-GR" b="1" dirty="0" smtClean="0"/>
              <a:t> </a:t>
            </a:r>
            <a:r>
              <a:rPr lang="el-GR" dirty="0" smtClean="0"/>
              <a:t>Έμαθαν τον αμοιβαίο συμβιβασμό, να σέβονται τον εαυτό τους και τον άλλο και να εμπιστεύονται τον άλλον.</a:t>
            </a:r>
          </a:p>
          <a:p>
            <a:pPr marL="0" lvl="0" indent="0">
              <a:buNone/>
            </a:pPr>
            <a:r>
              <a:rPr lang="en-US" b="1" dirty="0" smtClean="0"/>
              <a:t>T</a:t>
            </a:r>
            <a:r>
              <a:rPr lang="el-GR" b="1" dirty="0" smtClean="0"/>
              <a:t>ομέας Συναισθηματικός</a:t>
            </a:r>
            <a:r>
              <a:rPr lang="en-US" b="1" dirty="0" smtClean="0"/>
              <a:t>:</a:t>
            </a:r>
            <a:r>
              <a:rPr lang="en-US" dirty="0" smtClean="0"/>
              <a:t> </a:t>
            </a:r>
            <a:r>
              <a:rPr lang="en-US" b="1" dirty="0" smtClean="0"/>
              <a:t>1)</a:t>
            </a:r>
            <a:r>
              <a:rPr lang="el-GR" dirty="0" smtClean="0"/>
              <a:t> Τα παιδιά, άντλησαν  ικανοποίηση και ευχαρίστηση με μέσω της συμμετοχής τους στη συγκεκριμένη δραστηριότητα </a:t>
            </a:r>
            <a:r>
              <a:rPr lang="en-US" b="1" dirty="0" smtClean="0"/>
              <a:t>2)</a:t>
            </a:r>
            <a:r>
              <a:rPr lang="el-GR" b="1" dirty="0" smtClean="0"/>
              <a:t> </a:t>
            </a:r>
            <a:r>
              <a:rPr lang="el-GR" dirty="0" smtClean="0"/>
              <a:t>Εκτονώθηκαν συναισθηματικά και απελευθέρωσαν τα άγχη, τη χαρά, τους φόβους και την ενέργεια τους μέσω της κίνησης και της μουσικής.</a:t>
            </a:r>
            <a:r>
              <a:rPr lang="en-US" dirty="0" smtClean="0"/>
              <a:t> </a:t>
            </a:r>
            <a:r>
              <a:rPr lang="en-US" b="1" dirty="0" smtClean="0"/>
              <a:t>3)</a:t>
            </a:r>
            <a:r>
              <a:rPr lang="el-GR" b="1" dirty="0" smtClean="0"/>
              <a:t> </a:t>
            </a:r>
            <a:r>
              <a:rPr lang="el-GR" dirty="0" smtClean="0"/>
              <a:t>Τονώθηκε το αίσθημα της αυτοπεποίθησης.</a:t>
            </a:r>
            <a:endParaRPr lang="en-US" b="1" u="sng"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3299496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a:xfrm>
            <a:off x="457200" y="1196752"/>
            <a:ext cx="8435280" cy="5040560"/>
          </a:xfrm>
        </p:spPr>
        <p:txBody>
          <a:bodyPr>
            <a:noAutofit/>
          </a:bodyPr>
          <a:lstStyle/>
          <a:p>
            <a:pPr marL="0" indent="0" algn="ctr">
              <a:spcBef>
                <a:spcPts val="600"/>
              </a:spcBef>
              <a:buNone/>
            </a:pPr>
            <a:r>
              <a:rPr lang="el-GR" b="1" dirty="0" smtClean="0">
                <a:solidFill>
                  <a:schemeClr val="tx2"/>
                </a:solidFill>
              </a:rPr>
              <a:t>Είδος Παιχνιδιού: Άσκησης</a:t>
            </a:r>
            <a:endParaRPr lang="el-GR" b="1" i="1" dirty="0" smtClean="0">
              <a:solidFill>
                <a:schemeClr val="tx2"/>
              </a:solidFill>
            </a:endParaRPr>
          </a:p>
          <a:p>
            <a:pPr marL="0" indent="0">
              <a:spcBef>
                <a:spcPts val="600"/>
              </a:spcBef>
              <a:buNone/>
            </a:pPr>
            <a:r>
              <a:rPr lang="el-GR" b="1" dirty="0" smtClean="0"/>
              <a:t>Αριθμός παιδιών</a:t>
            </a:r>
            <a:r>
              <a:rPr lang="el-GR" dirty="0" smtClean="0"/>
              <a:t>:</a:t>
            </a:r>
            <a:r>
              <a:rPr lang="en-US" dirty="0" smtClean="0"/>
              <a:t> 19</a:t>
            </a:r>
            <a:endParaRPr lang="el-GR" dirty="0" smtClean="0"/>
          </a:p>
          <a:p>
            <a:pPr marL="0" indent="0">
              <a:spcBef>
                <a:spcPts val="600"/>
              </a:spcBef>
              <a:buNone/>
            </a:pPr>
            <a:r>
              <a:rPr lang="el-GR" b="1" dirty="0" smtClean="0"/>
              <a:t>Ηλικία παιδιών</a:t>
            </a:r>
            <a:r>
              <a:rPr lang="el-GR" dirty="0" smtClean="0"/>
              <a:t>:</a:t>
            </a:r>
            <a:r>
              <a:rPr lang="en-US" dirty="0" smtClean="0"/>
              <a:t> 4 </a:t>
            </a:r>
            <a:r>
              <a:rPr lang="el-GR" dirty="0" smtClean="0"/>
              <a:t>ετών</a:t>
            </a:r>
          </a:p>
          <a:p>
            <a:pPr marL="0" indent="0">
              <a:spcBef>
                <a:spcPts val="600"/>
              </a:spcBef>
              <a:buNone/>
            </a:pPr>
            <a:r>
              <a:rPr lang="el-GR" b="1" dirty="0" smtClean="0"/>
              <a:t>Περιγραφή παιχνιδιού</a:t>
            </a:r>
            <a:r>
              <a:rPr lang="el-GR" dirty="0" smtClean="0"/>
              <a:t>: Η παιδαγωγός του τμήματος πρότεινε τη συγκεκριμένη δραστηριότητα στην οποία εγώ και η συμφοιτήτρια μου συμμετείχαμε. Η δραστηριότητα που ήταν ψυχοκινητική και καθ’ όλη τη διάρκεια συνοδευόταν από μουσική  είχε ως εξής: </a:t>
            </a:r>
            <a:r>
              <a:rPr lang="en-US" dirty="0" smtClean="0"/>
              <a:t>H</a:t>
            </a:r>
            <a:r>
              <a:rPr lang="el-GR" dirty="0" smtClean="0"/>
              <a:t> παιδαγωγός τοποθέτησε 2 κώνους πάνω στους οποίους στηριζόταν μία ράβδος πάνω από την οποία έπρεπε να περάσουν τα παιδιά. Έπειτα τα παιδιά έπρεπε να κάτσουν πάνω σε μία μαξιλάρα με τα πόδια ανοιχτά και να συρθούν πάνω της και στη συνέχεια έπρεπε να πηδήξουν μέσα σε ένα στεφάνι. Φεύγοντας έπρεπε να χτυπήσουν το χέρι του επόμενου παιδιού, ώστε να κάνει το ίδιο. Τα παιδιά διασκέδασαν πολύ και συνεργάστηκαν.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14330183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(1α)</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lnSpcReduction="10000"/>
          </a:bodyPr>
          <a:lstStyle/>
          <a:p>
            <a:pPr marL="0" lvl="0" indent="0">
              <a:buNone/>
            </a:pPr>
            <a:r>
              <a:rPr lang="el-GR" b="1" dirty="0" smtClean="0"/>
              <a:t>Τομέας Κινητικός</a:t>
            </a:r>
            <a:r>
              <a:rPr lang="en-US" b="1" dirty="0" smtClean="0"/>
              <a:t>:</a:t>
            </a:r>
            <a:r>
              <a:rPr lang="el-GR" dirty="0" smtClean="0"/>
              <a:t> </a:t>
            </a:r>
          </a:p>
          <a:p>
            <a:pPr marL="0" lvl="0" indent="0">
              <a:lnSpc>
                <a:spcPct val="110000"/>
              </a:lnSpc>
              <a:buNone/>
            </a:pPr>
            <a:r>
              <a:rPr lang="en-US" b="1" dirty="0" smtClean="0"/>
              <a:t>1)</a:t>
            </a:r>
            <a:r>
              <a:rPr lang="el-GR" b="1" dirty="0" smtClean="0"/>
              <a:t> </a:t>
            </a:r>
            <a:r>
              <a:rPr lang="el-GR" dirty="0" smtClean="0"/>
              <a:t>Άσκησαν την αδρή κινητικότητα, καθώς κινήθηκαν με τέτοιο τρόπο στο χώρο, που σύρθηκαν πάνω στη μαξιλάρα, βάδισαν μετ’ εμποδίων (χαμηλότερα ή ψηλότερα εμπόδια ακουμπισμένα στο πάτωμα), ένωσαν και λύγισαν τα γόνατα τους, για να πηδήξουν μέσα στο στεφάνι και έτρεξαν για να επιστρέψουν στη θέση τους και να χτυπήσουν το χέρι του επόμενου παιδιού.</a:t>
            </a:r>
          </a:p>
          <a:p>
            <a:pPr marL="0" lvl="0" indent="0">
              <a:lnSpc>
                <a:spcPct val="110000"/>
              </a:lnSpc>
              <a:buNone/>
            </a:pPr>
            <a:r>
              <a:rPr lang="en-US" b="1" dirty="0" smtClean="0"/>
              <a:t>2)</a:t>
            </a:r>
            <a:r>
              <a:rPr lang="el-GR" b="1" dirty="0" smtClean="0"/>
              <a:t> </a:t>
            </a:r>
            <a:r>
              <a:rPr lang="el-GR" dirty="0" smtClean="0"/>
              <a:t>Άσκησαν τον οπτικοκινητικό συντονισμό, καθώς υπήρχε αρμονική συνεργασία των  ματιών με το υπόλοιπο σώμα, διότι τα παιδιά αντικρίζοντας κάθε εμπόδιο ήξεραν πως πρέπει να τοποθετήσουν το σώμα τους για να το περάσουν( π.χ. για να πηδήξουν πάνω από τη ράβδο, ένωσαν και λύγισαν τα γόνατα τους για να πηδήξουν από πάνω.)</a:t>
            </a:r>
            <a:endParaRPr lang="en-US" dirty="0" smtClean="0"/>
          </a:p>
          <a:p>
            <a:pPr>
              <a:buNone/>
            </a:pPr>
            <a:endParaRPr lang="el-GR" b="1" u="sng"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34097046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Ταβουλάρη</a:t>
            </a:r>
            <a:r>
              <a:rPr lang="el-GR" sz="2700" i="1" dirty="0" smtClean="0"/>
              <a:t> Άννα</a:t>
            </a:r>
            <a:endParaRPr lang="el-GR" sz="3200" dirty="0"/>
          </a:p>
        </p:txBody>
      </p:sp>
      <p:sp>
        <p:nvSpPr>
          <p:cNvPr id="3" name="2 - Θέση περιεχομένου"/>
          <p:cNvSpPr>
            <a:spLocks noGrp="1"/>
          </p:cNvSpPr>
          <p:nvPr>
            <p:ph idx="1"/>
          </p:nvPr>
        </p:nvSpPr>
        <p:spPr/>
        <p:txBody>
          <a:bodyPr>
            <a:noAutofit/>
          </a:bodyPr>
          <a:lstStyle/>
          <a:p>
            <a:pPr marL="0" lvl="0" indent="0">
              <a:buNone/>
            </a:pPr>
            <a:r>
              <a:rPr lang="el-GR" b="1" dirty="0" smtClean="0"/>
              <a:t>Τομέας Νοητικός</a:t>
            </a:r>
            <a:r>
              <a:rPr lang="en-US" b="1" dirty="0" smtClean="0"/>
              <a:t>:</a:t>
            </a:r>
            <a:r>
              <a:rPr lang="el-GR" b="1" dirty="0" smtClean="0"/>
              <a:t> 1)</a:t>
            </a:r>
            <a:r>
              <a:rPr lang="el-GR" dirty="0" smtClean="0"/>
              <a:t> Όξυναν την παρατηρητικότητα τους </a:t>
            </a:r>
            <a:r>
              <a:rPr lang="el-GR" b="1" dirty="0" smtClean="0"/>
              <a:t>2) </a:t>
            </a:r>
            <a:r>
              <a:rPr lang="el-GR" dirty="0" smtClean="0"/>
              <a:t>Άσκησαν τις σχέσεις του χώρου.</a:t>
            </a:r>
            <a:endParaRPr lang="en-US" dirty="0" smtClean="0"/>
          </a:p>
          <a:p>
            <a:pPr marL="0" lvl="0" indent="0">
              <a:buNone/>
            </a:pPr>
            <a:r>
              <a:rPr lang="el-GR" b="1" dirty="0" smtClean="0"/>
              <a:t>Τομέας Κοινωνικός</a:t>
            </a:r>
            <a:r>
              <a:rPr lang="en-US" b="1" dirty="0" smtClean="0"/>
              <a:t>: 1)</a:t>
            </a:r>
            <a:r>
              <a:rPr lang="el-GR" dirty="0" smtClean="0"/>
              <a:t> Ανέπτυξαν την ομαδικότητα και τη συντροφικότητα </a:t>
            </a:r>
            <a:r>
              <a:rPr lang="en-US" b="1" dirty="0" smtClean="0"/>
              <a:t>2)</a:t>
            </a:r>
            <a:r>
              <a:rPr lang="el-GR" dirty="0" smtClean="0"/>
              <a:t> Έμαθαν τον αμοιβαίο συμβιβασμό, να σέβονται τον εαυτό τους και τον άλλο </a:t>
            </a:r>
            <a:r>
              <a:rPr lang="el-GR" b="1" dirty="0" smtClean="0"/>
              <a:t>3) </a:t>
            </a:r>
            <a:r>
              <a:rPr lang="el-GR" dirty="0" smtClean="0"/>
              <a:t>Τα παιδιά έμαθαν να αναγνωρίζουν και να δέχονται τους κανόνες του κάθε παιχνιδιού και να λειτουργούν μέσα σε αυτούς. </a:t>
            </a:r>
          </a:p>
          <a:p>
            <a:pPr marL="0" lvl="0" indent="0">
              <a:buNone/>
            </a:pPr>
            <a:r>
              <a:rPr lang="en-US" b="1" dirty="0" smtClean="0"/>
              <a:t>T</a:t>
            </a:r>
            <a:r>
              <a:rPr lang="el-GR" b="1" dirty="0" smtClean="0"/>
              <a:t>ομέας Συναισθηματικός</a:t>
            </a:r>
            <a:r>
              <a:rPr lang="en-US" b="1" dirty="0" smtClean="0"/>
              <a:t>: 1)</a:t>
            </a:r>
            <a:r>
              <a:rPr lang="el-GR" dirty="0" smtClean="0"/>
              <a:t> Τα παιδιά, άντλησαν  ικανοποίηση και ευχαρίστηση με μέσω της συμμετοχής τους στη συγκεκριμένη δραστηριότητα </a:t>
            </a:r>
            <a:r>
              <a:rPr lang="el-GR" b="1" dirty="0" smtClean="0"/>
              <a:t> </a:t>
            </a:r>
            <a:r>
              <a:rPr lang="en-US" b="1" dirty="0" smtClean="0"/>
              <a:t>2)</a:t>
            </a:r>
            <a:r>
              <a:rPr lang="el-GR" b="1" dirty="0" smtClean="0"/>
              <a:t> </a:t>
            </a:r>
            <a:r>
              <a:rPr lang="el-GR" dirty="0" smtClean="0"/>
              <a:t>Εκτονώθηκαν συναισθηματικά και απελευθέρωσαν τα άγχη, τη χαρά, τους φόβους και την ενέργεια τους μέσω της κίνησης, η οποία συνοδευόταν από μουσική και</a:t>
            </a:r>
            <a:r>
              <a:rPr lang="en-US" b="1" dirty="0" smtClean="0"/>
              <a:t> 3) </a:t>
            </a:r>
            <a:r>
              <a:rPr lang="el-GR" dirty="0" smtClean="0"/>
              <a:t>Τονώθηκε το  αίσθημα της αυτοπεποίθησης.</a:t>
            </a:r>
          </a:p>
          <a:p>
            <a:pPr lvl="0" algn="just">
              <a:buNone/>
            </a:pPr>
            <a:r>
              <a:rPr lang="el-GR" sz="2000" dirty="0" smtClean="0"/>
              <a:t>      </a:t>
            </a:r>
            <a:endParaRPr lang="en-US" sz="2000" dirty="0" smtClean="0"/>
          </a:p>
          <a:p>
            <a:pPr lvl="0" algn="just">
              <a:buNone/>
            </a:pPr>
            <a:endParaRPr lang="en-US" sz="2000" b="1" dirty="0" smtClean="0"/>
          </a:p>
          <a:p>
            <a:pPr>
              <a:buNone/>
            </a:pPr>
            <a:r>
              <a:rPr lang="en-US" sz="2000" b="1" u="sng" dirty="0" smtClean="0"/>
              <a:t> </a:t>
            </a:r>
            <a:endParaRPr lang="en-US" sz="2000" b="1" u="sng"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2626393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a:t>
            </a:r>
            <a:r>
              <a:rPr lang="el-GR" sz="2700" i="1" dirty="0" err="1" smtClean="0"/>
              <a:t>Ταβουλάρη</a:t>
            </a:r>
            <a:r>
              <a:rPr lang="el-GR" sz="2700" i="1" dirty="0" smtClean="0"/>
              <a:t> Άννα</a:t>
            </a:r>
            <a:r>
              <a:rPr lang="el-GR" sz="2700" dirty="0" smtClean="0"/>
              <a:t> </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fontScale="92500" lnSpcReduction="20000"/>
          </a:bodyPr>
          <a:lstStyle/>
          <a:p>
            <a:pPr algn="ctr">
              <a:buNone/>
            </a:pPr>
            <a:r>
              <a:rPr lang="el-GR" sz="2600" b="1" dirty="0" smtClean="0"/>
              <a:t>Λίγα λόγια για την εμπειρία μου</a:t>
            </a:r>
            <a:r>
              <a:rPr lang="en-US" sz="2600" dirty="0" smtClean="0"/>
              <a:t>:</a:t>
            </a:r>
          </a:p>
          <a:p>
            <a:pPr marL="0" indent="0" algn="ctr">
              <a:buNone/>
            </a:pPr>
            <a:r>
              <a:rPr lang="en-US" dirty="0" smtClean="0"/>
              <a:t>      </a:t>
            </a:r>
            <a:r>
              <a:rPr lang="el-GR" dirty="0" smtClean="0"/>
              <a:t> Η εμπειρία που αποκόμισα από το συγκεκριμένο παιδικό σταθμό που επισκέφτηκα, ήταν αρκετά θετική και ωφέλιμη για εμένα. Η συνεργασία μου με τις παιδαγωγούς της τάξης καθώς και με τη συμφοιτήτρια μου ήταν άψογη. Οι παιδαγωγοί ήταν αρκετά ανοιχτές στις προτάσεις μας και χάρηκαν πολύ για τις δραστηριότητες που προτείναμε. Μάλιστα  κάποια έργα που κάναμε μαζί με τα παιδιά (Ομαδικό κολλάζ για το χειμώνα και ημερολόγιο  σπίτι με τις μέρες της εβδομάδας, το μήνα και την εποχή) τα κρέμασαν στην τάξη και τα παιδιά ασχολούνταν μαζί τους καθημερινά. </a:t>
            </a:r>
          </a:p>
          <a:p>
            <a:pPr marL="0" indent="0" algn="ctr">
              <a:buNone/>
            </a:pPr>
            <a:r>
              <a:rPr lang="el-GR" dirty="0" smtClean="0"/>
              <a:t>Επίσης  η γνωριμία μου και η συνεργασία μου  με τα παιδιά ήταν πάρα πολύ καλή και ευχάριστη, καθώς αναπτύξαμε ιδιαίτερες σχέσεις μεταξύ μας και μάθαμε ο ένας τον άλλον. Απέκτησα περισσότερη αυτοπεποίθηση  και παραπάνω εμπειρία Μάλιστα την τελευταία μέρα παραμονής μου στον παιδικό σταθμό όλα τα παιδιά χαιρέτησαν εμένα και τη συμφοιτήτρια μου και κάποια από αυτά μου χάρισαν ζωγραφιές που έφτιαξαν για εμένα. Κλείνοντας λοιπόν η εμπειρία μου ήταν αρκετά θετική και ευχάριστη.</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6121260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Παρουσίαση 3</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smtClean="0"/>
              <a:t>Αργυρού Αναστασία-Χριστίνα</a:t>
            </a:r>
          </a:p>
          <a:p>
            <a:pPr algn="ctr">
              <a:buNone/>
            </a:pPr>
            <a:r>
              <a:rPr lang="el-GR" b="1" dirty="0" smtClean="0"/>
              <a:t>Αριθμός Μητρώου: </a:t>
            </a:r>
            <a:r>
              <a:rPr lang="el-GR" dirty="0" smtClean="0"/>
              <a:t>12025</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6475984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 </a:t>
            </a:r>
            <a:r>
              <a:rPr lang="el-GR" sz="2700" i="1" dirty="0" smtClean="0"/>
              <a:t>Αργυρού Αναστασία-Χριστίνα</a:t>
            </a:r>
            <a:endParaRPr lang="el-GR" sz="3200" b="0" i="1" dirty="0"/>
          </a:p>
        </p:txBody>
      </p:sp>
      <p:sp>
        <p:nvSpPr>
          <p:cNvPr id="6" name="Θέση περιεχομένου 2"/>
          <p:cNvSpPr>
            <a:spLocks noGrp="1"/>
          </p:cNvSpPr>
          <p:nvPr>
            <p:ph idx="1"/>
          </p:nvPr>
        </p:nvSpPr>
        <p:spPr>
          <a:xfrm>
            <a:off x="457200" y="1196752"/>
            <a:ext cx="8435280" cy="5040560"/>
          </a:xfrm>
        </p:spPr>
        <p:txBody>
          <a:bodyPr>
            <a:noAutofit/>
          </a:bodyPr>
          <a:lstStyle/>
          <a:p>
            <a:pPr algn="ctr">
              <a:buNone/>
            </a:pPr>
            <a:r>
              <a:rPr lang="el-GR" b="1" dirty="0" smtClean="0">
                <a:solidFill>
                  <a:schemeClr val="tx2"/>
                </a:solidFill>
              </a:rPr>
              <a:t>Παιχνίδι Άσκησης</a:t>
            </a:r>
            <a:endParaRPr lang="el-GR" b="1" i="1" dirty="0" smtClean="0">
              <a:solidFill>
                <a:schemeClr val="tx2"/>
              </a:solidFill>
            </a:endParaRPr>
          </a:p>
          <a:p>
            <a:pPr>
              <a:buNone/>
            </a:pPr>
            <a:r>
              <a:rPr lang="el-GR" b="1" dirty="0" smtClean="0"/>
              <a:t>Αριθμός παιδιών</a:t>
            </a:r>
            <a:r>
              <a:rPr lang="el-GR" dirty="0" smtClean="0"/>
              <a:t>: Σχεδόν όλα τα παιδιά της τάξης</a:t>
            </a:r>
          </a:p>
          <a:p>
            <a:pPr>
              <a:buNone/>
            </a:pPr>
            <a:r>
              <a:rPr lang="el-GR" b="1" dirty="0" smtClean="0"/>
              <a:t>Ηλικία παιδιών</a:t>
            </a:r>
            <a:r>
              <a:rPr lang="el-GR" dirty="0" smtClean="0"/>
              <a:t>: ( 2;5)- (3;5)</a:t>
            </a:r>
          </a:p>
          <a:p>
            <a:pPr marL="0" indent="0">
              <a:buNone/>
            </a:pPr>
            <a:r>
              <a:rPr lang="el-GR" b="1" dirty="0" smtClean="0"/>
              <a:t>Περιγραφή παιχνιδιού</a:t>
            </a:r>
            <a:r>
              <a:rPr lang="el-GR" dirty="0" smtClean="0"/>
              <a:t>: Προκειμένου να ενεργοποιηθούν κινητικά, προτάθηκε η συγκεκριμένη δράση</a:t>
            </a:r>
            <a:r>
              <a:rPr lang="en-US" dirty="0" smtClean="0"/>
              <a:t> (</a:t>
            </a:r>
            <a:r>
              <a:rPr lang="el-GR" dirty="0" smtClean="0"/>
              <a:t>μουσικές καρέκλες). Δώσαμε σαφείς οδηγίες για το πώς παίζεται. Κανένα παιδί δεν χάνει. Υπάρχουν δύο ομάδες: η μία των παιδιών που παίζουν και η άλλη η δική μας που χορεύουμε. Βάλαμε έντονη μουσική και αυτά κινούνταν κυκλικά γύρω από τις καρέκλες. </a:t>
            </a:r>
          </a:p>
          <a:p>
            <a:pPr marL="0" indent="0">
              <a:buNone/>
            </a:pPr>
            <a:r>
              <a:rPr lang="el-GR" dirty="0" smtClean="0"/>
              <a:t>Ξαφνικά, η μουσική σταματούσε. Αυτά έτρεχαν για να προλάβουν μία θέση. Κινούνταν προς μία κατεύθυνση για να αποφευχθούν τυχόν τραυματισμοί. Κάθε φορά αφαιρούνταν και από μία καρέκλα. Όποιο  παιδί έβγαινε ερχόταν στη δική μας ομάδα.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val="31326460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Αργυρού Αναστασία-Χριστίνα </a:t>
            </a:r>
            <a:endParaRPr lang="el-GR" sz="3200" dirty="0"/>
          </a:p>
        </p:txBody>
      </p:sp>
      <p:sp>
        <p:nvSpPr>
          <p:cNvPr id="6" name="Θέση περιεχομένου 2"/>
          <p:cNvSpPr>
            <a:spLocks noGrp="1"/>
          </p:cNvSpPr>
          <p:nvPr>
            <p:ph idx="1"/>
          </p:nvPr>
        </p:nvSpPr>
        <p:spPr/>
        <p:txBody>
          <a:bodyPr>
            <a:noAutofit/>
          </a:bodyPr>
          <a:lstStyle/>
          <a:p>
            <a:pPr marL="0" indent="0">
              <a:buNone/>
            </a:pPr>
            <a:r>
              <a:rPr lang="el-GR" b="1" dirty="0" smtClean="0"/>
              <a:t>Τομέας Κινητικός:</a:t>
            </a:r>
            <a:r>
              <a:rPr lang="el-GR" dirty="0" smtClean="0"/>
              <a:t> υπέρμετρη κίνηση σώματος= εκτόνωση, ενεργοποίηση και καλλιέργεια αντανακλαστικών, οπτικο-κινητικός συντονισμός, ισορροπία, απόκτηση της αίσθησης του χώρου, προσανατολισμός στον τελευταίο, οργάνωση ως προς το χρόνο, δράση.  </a:t>
            </a:r>
            <a:endParaRPr lang="el-GR" u="sng" dirty="0" smtClean="0"/>
          </a:p>
          <a:p>
            <a:pPr marL="0" indent="0">
              <a:buNone/>
            </a:pPr>
            <a:r>
              <a:rPr lang="el-GR" b="1" dirty="0" smtClean="0"/>
              <a:t>Τομέας Νοητικός: </a:t>
            </a:r>
            <a:r>
              <a:rPr lang="el-GR" dirty="0" smtClean="0"/>
              <a:t>καλλιέργεια ενός τμήματος της λογικομαθηματικής σκέψης= αντιστοιχία ένα προς ένα, όξυνση αντίληψης, ανάπτυξη παρατηρητικότητας και κρίσης, ασυναίσθητα λύση ενός ‘προβλήματος’. </a:t>
            </a:r>
            <a:endParaRPr lang="el-GR" u="sng" dirty="0" smtClean="0"/>
          </a:p>
          <a:p>
            <a:pPr marL="0" indent="0">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val="30570570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Αργυρού Αναστασία-Χριστίνα </a:t>
            </a:r>
            <a:endParaRPr lang="el-GR" sz="3200" dirty="0"/>
          </a:p>
        </p:txBody>
      </p:sp>
      <p:sp>
        <p:nvSpPr>
          <p:cNvPr id="6" name="Θέση περιεχομένου 2"/>
          <p:cNvSpPr>
            <a:spLocks noGrp="1"/>
          </p:cNvSpPr>
          <p:nvPr>
            <p:ph idx="1"/>
          </p:nvPr>
        </p:nvSpPr>
        <p:spPr/>
        <p:txBody>
          <a:bodyPr>
            <a:noAutofit/>
          </a:bodyPr>
          <a:lstStyle/>
          <a:p>
            <a:pPr marL="0" indent="0">
              <a:buNone/>
            </a:pPr>
            <a:r>
              <a:rPr lang="el-GR" b="1" dirty="0" smtClean="0"/>
              <a:t>Τομέας Κοινωνικός: </a:t>
            </a:r>
            <a:r>
              <a:rPr lang="el-GR" dirty="0" smtClean="0"/>
              <a:t>συναίσθηση κοινωνικού συνόλου, αμοιβαίος σεβασμός, ακολουθία κανόνων.</a:t>
            </a:r>
            <a:endParaRPr lang="el-GR" u="sng" dirty="0" smtClean="0"/>
          </a:p>
          <a:p>
            <a:pPr marL="0" indent="0">
              <a:buNone/>
            </a:pPr>
            <a:r>
              <a:rPr lang="el-GR" b="1" dirty="0" smtClean="0"/>
              <a:t>Τομέας Συναισθηματικός: </a:t>
            </a:r>
            <a:r>
              <a:rPr lang="el-GR" dirty="0" smtClean="0"/>
              <a:t>ανταγωνισμός, βίωση συναισθημάτων επιτυχίας και νίκης, αίσθημα αγωνίας, τόνωση αυτοπεποίθησης, ψυχαγωγία, έμμεση κατανόηση ορθού και λανθασμένου. </a:t>
            </a:r>
            <a:endParaRPr lang="el-GR" u="sng" dirty="0" smtClean="0"/>
          </a:p>
          <a:p>
            <a:pPr marL="0" indent="0">
              <a:buNone/>
            </a:pPr>
            <a:endParaRPr lang="el-GR" dirty="0" smtClean="0"/>
          </a:p>
          <a:p>
            <a:pPr marL="0" indent="0">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34045226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Αργυρού Αναστασία-Χριστίνα </a:t>
            </a:r>
            <a:endParaRPr lang="el-GR" sz="3200" dirty="0"/>
          </a:p>
        </p:txBody>
      </p:sp>
      <p:sp>
        <p:nvSpPr>
          <p:cNvPr id="6" name="Θέση περιεχομένου 2"/>
          <p:cNvSpPr>
            <a:spLocks noGrp="1"/>
          </p:cNvSpPr>
          <p:nvPr>
            <p:ph idx="1"/>
          </p:nvPr>
        </p:nvSpPr>
        <p:spPr>
          <a:xfrm>
            <a:off x="457200" y="1196752"/>
            <a:ext cx="8229600" cy="5400600"/>
          </a:xfrm>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a:buNone/>
            </a:pPr>
            <a:r>
              <a:rPr lang="el-GR" b="1" dirty="0" smtClean="0"/>
              <a:t>Αριθμός παιδιών</a:t>
            </a:r>
            <a:r>
              <a:rPr lang="el-GR" dirty="0" smtClean="0"/>
              <a:t>: 4 Παιδιά		</a:t>
            </a:r>
          </a:p>
          <a:p>
            <a:pPr>
              <a:buNone/>
            </a:pPr>
            <a:r>
              <a:rPr lang="el-GR" b="1" dirty="0" smtClean="0"/>
              <a:t>Ηλικία παιδιών</a:t>
            </a:r>
            <a:r>
              <a:rPr lang="el-GR" dirty="0" smtClean="0"/>
              <a:t>: ο Γ.( 3;5), η Χ(3;5), ο Α.(4 ετών) και η Ε(3;5)</a:t>
            </a:r>
          </a:p>
          <a:p>
            <a:pPr marL="0" indent="0">
              <a:buNone/>
            </a:pPr>
            <a:r>
              <a:rPr lang="el-GR" b="1" dirty="0" smtClean="0"/>
              <a:t>Περιγραφή παιχνιδιού</a:t>
            </a:r>
            <a:r>
              <a:rPr lang="el-GR" dirty="0" smtClean="0"/>
              <a:t>: Δύο αγόρια και δύο κορίτσια. Ίση κατανομή, για διαπίστωση του ποια ομάδα έχει πιο γρήγορη αντίληψη. Κάθισαν όπου αυτά ένιωθαν πιο άνετα. Αρχικά έπαιξαν με ένα ξεχωριστό ταμπλό με </a:t>
            </a:r>
            <a:r>
              <a:rPr lang="el-GR" dirty="0" err="1" smtClean="0"/>
              <a:t>ενσφηνώματα</a:t>
            </a:r>
            <a:r>
              <a:rPr lang="el-GR" dirty="0" smtClean="0"/>
              <a:t> ο καθένας. Αγόρια ανταποκρίνονται πιο γρήγορα στο ερέθισμα. </a:t>
            </a:r>
          </a:p>
          <a:p>
            <a:pPr marL="0" indent="0">
              <a:buNone/>
            </a:pPr>
            <a:r>
              <a:rPr lang="el-GR" dirty="0" smtClean="0"/>
              <a:t>Έθεσα ένα παραπάνω βαθμό δυσκολίας. Τώρα όλα τα παιδιά συνεργάζονται σε ένα ταμπλό περισσοτέρων, όμως, κομματιών. Αρχικά βρήκαν δυσκολίες και με ρωτούσαν. Δεν τους απαντούσα ξεκάθαρα. Προέκυπταν συζητήσεις.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val="701558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cs typeface="Times New Roman" pitchFamily="18" charset="0"/>
              </a:rPr>
              <a:t>Τομέας Νοητικός</a:t>
            </a:r>
            <a:r>
              <a:rPr lang="en-US" b="1" dirty="0" smtClean="0">
                <a:cs typeface="Times New Roman" pitchFamily="18" charset="0"/>
              </a:rPr>
              <a:t>: </a:t>
            </a:r>
            <a:r>
              <a:rPr lang="el-GR" dirty="0" smtClean="0">
                <a:cs typeface="Times New Roman" pitchFamily="18" charset="0"/>
              </a:rPr>
              <a:t>Τα παιδιά έδειχναν πως είχαν προσαρμοστεί στο περιβάλλον που βρίσκονταν. Η Α. (3;6 ετών)η Μ. (3;6 ετών) και η Δ.(3;6 ετών) είχαν  κατανοήσει την έννοια του χώρου. Αυτό φάνηκε από το ότι όταν κινδύνευε να πέσει ο πύργος καθώς τον μετέφεραν φώναζαν «Βοήθεια θα πέσει» «θα πέσει παιδία». Γνώριζαν  τη θέση που καταλάμβανε ο πύργος και το βάρος του στο χώρο είτε ήταν στάσιμος είτε κινδύνευε να πέσει. </a:t>
            </a:r>
          </a:p>
          <a:p>
            <a:pPr marL="0" indent="0">
              <a:buNone/>
            </a:pPr>
            <a:r>
              <a:rPr lang="el-GR" dirty="0" smtClean="0">
                <a:cs typeface="Times New Roman" pitchFamily="18" charset="0"/>
              </a:rPr>
              <a:t>Ακόμα η κατανόηση της έννοια του χώρου φάνηκε από το γεγονός ότι τα κορίτσια τοποθετούσαν τα τουβλάκια (τα οποία είχαν όλα ένα μέγεθος) το ένα πάνω στο άλλο χωρίς να προεξείχε κάποια από τις πλευρές τους. Αυτό σημαίνει πως γνώριζαν το χώρο που καταλάμβανε κάθε τουβλάκι και πως θα έπρεπε να τοποθετηθεί το ένα τουβλάκι πάνω στο άλλο</a:t>
            </a:r>
            <a:r>
              <a:rPr lang="en-US" dirty="0" smtClean="0">
                <a:cs typeface="Times New Roman" pitchFamily="18" charset="0"/>
              </a:rPr>
              <a:t>. </a:t>
            </a:r>
            <a:endParaRPr lang="el-GR" u="sng" dirty="0" smtClean="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41786156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Αργυρού Αναστασία-Χριστίνα </a:t>
            </a:r>
            <a:endParaRPr lang="el-GR" sz="2700" dirty="0"/>
          </a:p>
        </p:txBody>
      </p:sp>
      <p:sp>
        <p:nvSpPr>
          <p:cNvPr id="6" name="Θέση περιεχομένου 2"/>
          <p:cNvSpPr>
            <a:spLocks noGrp="1"/>
          </p:cNvSpPr>
          <p:nvPr>
            <p:ph idx="1"/>
          </p:nvPr>
        </p:nvSpPr>
        <p:spPr>
          <a:xfrm>
            <a:off x="457200" y="1196752"/>
            <a:ext cx="8229600" cy="5400600"/>
          </a:xfrm>
        </p:spPr>
        <p:txBody>
          <a:bodyPr>
            <a:normAutofit/>
          </a:bodyPr>
          <a:lstStyle/>
          <a:p>
            <a:pPr marL="0" indent="0">
              <a:buNone/>
            </a:pPr>
            <a:r>
              <a:rPr lang="el-GR" b="1" dirty="0" smtClean="0"/>
              <a:t>Τομέας Κινητικός:</a:t>
            </a:r>
            <a:r>
              <a:rPr lang="el-GR" dirty="0" smtClean="0"/>
              <a:t> οπτικο-κινητικός συντονισμός, λεπτή κινητικότητα, ενεργά καθ’ όλη τη διάρκεια.</a:t>
            </a:r>
            <a:endParaRPr lang="el-GR" u="sng" dirty="0" smtClean="0"/>
          </a:p>
          <a:p>
            <a:pPr marL="0" indent="0">
              <a:buNone/>
            </a:pPr>
            <a:r>
              <a:rPr lang="el-GR" b="1" dirty="0" smtClean="0"/>
              <a:t>Τομέας Νοητικός: </a:t>
            </a:r>
            <a:r>
              <a:rPr lang="el-GR" dirty="0" err="1" smtClean="0"/>
              <a:t>λογικομαθηματική</a:t>
            </a:r>
            <a:r>
              <a:rPr lang="el-GR" dirty="0" smtClean="0"/>
              <a:t> σκέψη, βελτίωση μνήμης, εκμάθηση σχημάτων και μεγεθών, παρατήρηση και διεξαγωγή συμπερασμάτων, ενίσχυση λεξιλογίου, σύλληψη απλών εντολών και πραγματοποίησή τους. </a:t>
            </a:r>
            <a:endParaRPr lang="el-GR" u="sng" dirty="0" smtClean="0"/>
          </a:p>
          <a:p>
            <a:pPr marL="0" indent="0">
              <a:buNone/>
            </a:pPr>
            <a:r>
              <a:rPr lang="el-GR" b="1" dirty="0" smtClean="0"/>
              <a:t>Τομέας Κοινωνικός: </a:t>
            </a:r>
            <a:r>
              <a:rPr lang="el-GR" dirty="0" smtClean="0"/>
              <a:t>ομαδικότητα και συνεργασία, σεβασμός στους κανόνες= περιμένουμε τη σειρά μας και βάζουμε ένα κομμάτι κάθε φορά.</a:t>
            </a:r>
            <a:endParaRPr lang="el-GR" u="sng" dirty="0" smtClean="0"/>
          </a:p>
          <a:p>
            <a:pPr marL="0" indent="0">
              <a:buNone/>
            </a:pPr>
            <a:r>
              <a:rPr lang="el-GR" b="1" dirty="0" smtClean="0"/>
              <a:t>Τομέας Συναισθηματικός: </a:t>
            </a:r>
            <a:r>
              <a:rPr lang="el-GR" dirty="0" smtClean="0"/>
              <a:t>αποβολή αισθήματος απογοήτευσης, εμπιστοσύνη στις ικανότητές τους , προσπάθεια, αυτονομία, υπομονή και επιμονή.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spTree>
    <p:extLst>
      <p:ext uri="{BB962C8B-B14F-4D97-AF65-F5344CB8AC3E}">
        <p14:creationId xmlns:p14="http://schemas.microsoft.com/office/powerpoint/2010/main" val="16936283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Αργυρού Αναστασία-Χριστίνα</a:t>
            </a:r>
            <a:r>
              <a:rPr lang="el-GR" sz="3200" i="1" dirty="0" smtClean="0"/>
              <a:t> </a:t>
            </a:r>
            <a:endParaRPr lang="el-GR" sz="3200" dirty="0"/>
          </a:p>
        </p:txBody>
      </p:sp>
      <p:sp>
        <p:nvSpPr>
          <p:cNvPr id="6" name="Θέση περιεχομένου 2"/>
          <p:cNvSpPr>
            <a:spLocks noGrp="1"/>
          </p:cNvSpPr>
          <p:nvPr>
            <p:ph idx="1"/>
          </p:nvPr>
        </p:nvSpPr>
        <p:spPr>
          <a:xfrm>
            <a:off x="457200" y="1196752"/>
            <a:ext cx="8229600" cy="5472608"/>
          </a:xfrm>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a:buNone/>
            </a:pPr>
            <a:r>
              <a:rPr lang="el-GR" b="1" dirty="0" smtClean="0"/>
              <a:t>Αριθμός παιδιών</a:t>
            </a:r>
            <a:r>
              <a:rPr lang="el-GR" dirty="0" smtClean="0"/>
              <a:t>: 6 Παιδιά</a:t>
            </a:r>
          </a:p>
          <a:p>
            <a:pPr>
              <a:buNone/>
            </a:pPr>
            <a:r>
              <a:rPr lang="el-GR" b="1" dirty="0" smtClean="0"/>
              <a:t>Ηλικία παιδιών</a:t>
            </a:r>
            <a:r>
              <a:rPr lang="el-GR" dirty="0" smtClean="0"/>
              <a:t>: 3 με (3;5)</a:t>
            </a:r>
          </a:p>
          <a:p>
            <a:pPr marL="0" indent="0">
              <a:buNone/>
            </a:pPr>
            <a:r>
              <a:rPr lang="el-GR" b="1" dirty="0" smtClean="0"/>
              <a:t>Περιγραφή παιχνιδιού</a:t>
            </a:r>
            <a:r>
              <a:rPr lang="el-GR" dirty="0" smtClean="0"/>
              <a:t>: Ομάδα με τουβλάκια ,ανέπτυξε ομαδικό παιχνίδι, το οποίο είχε να κάνει με πύργους, σπαθιά, ιππότες και πριγκίπισσες. Δημιούργησαν ξίφη ,πύργους, άλογα με τα τουβλάκια. Χρησιμοποιήθηκαν τούλια από ένα κορίτσι, που έκανε την πριγκίπισσα. </a:t>
            </a:r>
          </a:p>
          <a:p>
            <a:pPr marL="0" indent="0">
              <a:buNone/>
            </a:pPr>
            <a:r>
              <a:rPr lang="el-GR" dirty="0" smtClean="0"/>
              <a:t>Χωρίστηκαν σε δύο στρατόπεδα και ξεκίνησε η μάχη. Όποιας ομάδας της διαλύονταν πρώτης τα ξίφη, ήταν η ηττημένη. Αυτή ήταν μία δική μας παρέμβαση στο παιχνίδι. Τέλος, τα ρωτήσαμε, γιατί επέλεξαν αυτούς τους ρόλους και τα ίδια μας απάντησαν με ένα ξεχωριστό τρόπο.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a:solidFill>
                <a:prstClr val="black"/>
              </a:solidFill>
            </a:endParaRPr>
          </a:p>
        </p:txBody>
      </p:sp>
    </p:spTree>
    <p:extLst>
      <p:ext uri="{BB962C8B-B14F-4D97-AF65-F5344CB8AC3E}">
        <p14:creationId xmlns:p14="http://schemas.microsoft.com/office/powerpoint/2010/main" val="6947962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Αργυρού Αναστασία-Χριστίνα </a:t>
            </a:r>
            <a:endParaRPr lang="el-GR" sz="2700" dirty="0"/>
          </a:p>
        </p:txBody>
      </p:sp>
      <p:sp>
        <p:nvSpPr>
          <p:cNvPr id="6" name="Θέση περιεχομένου 2"/>
          <p:cNvSpPr>
            <a:spLocks noGrp="1"/>
          </p:cNvSpPr>
          <p:nvPr>
            <p:ph idx="1"/>
          </p:nvPr>
        </p:nvSpPr>
        <p:spPr/>
        <p:txBody>
          <a:bodyPr>
            <a:noAutofit/>
          </a:bodyPr>
          <a:lstStyle/>
          <a:p>
            <a:pPr marL="0" indent="0">
              <a:buNone/>
            </a:pPr>
            <a:r>
              <a:rPr lang="el-GR" b="1" dirty="0" smtClean="0"/>
              <a:t>Τομέας Κινητικός: </a:t>
            </a:r>
            <a:r>
              <a:rPr lang="el-GR" dirty="0" smtClean="0"/>
              <a:t>ανάπτυξη λεπτής και αδρής κινητικότητας, ισορροπία, συντονισμός κινήσεων, </a:t>
            </a:r>
            <a:r>
              <a:rPr lang="el-GR" dirty="0" err="1" smtClean="0"/>
              <a:t>οπτικο</a:t>
            </a:r>
            <a:r>
              <a:rPr lang="el-GR" dirty="0" smtClean="0"/>
              <a:t>-κινητικός συντονισμός, προσανατολισμός μέσα στο χώρο.</a:t>
            </a:r>
            <a:endParaRPr lang="el-GR" u="sng" dirty="0" smtClean="0"/>
          </a:p>
          <a:p>
            <a:pPr marL="0" indent="0">
              <a:buNone/>
            </a:pPr>
            <a:r>
              <a:rPr lang="el-GR" b="1" dirty="0" smtClean="0"/>
              <a:t>Τομέας Νοητικός: </a:t>
            </a:r>
            <a:r>
              <a:rPr lang="el-GR" dirty="0" smtClean="0"/>
              <a:t>ανέσυραν αναμνήσεις, αντίληψη, παρατήρηση, </a:t>
            </a:r>
            <a:r>
              <a:rPr lang="el-GR" dirty="0" err="1" smtClean="0"/>
              <a:t>λογικομαθηματική</a:t>
            </a:r>
            <a:r>
              <a:rPr lang="el-GR" dirty="0" smtClean="0"/>
              <a:t> σκέψη, καλλιέργεια της έννοιας της ποσότητας και του μεγέθους, ανάπτυξη συμβολικής σκέψης, ανάπτυξη γλωσσικών ικανοτήτων.</a:t>
            </a:r>
            <a:endParaRPr lang="el-GR" u="sng" dirty="0" smtClean="0"/>
          </a:p>
          <a:p>
            <a:pPr marL="0" indent="0">
              <a:buNone/>
            </a:pPr>
            <a:r>
              <a:rPr lang="el-GR" b="1" dirty="0" smtClean="0"/>
              <a:t>Τομέας Κοινωνικός: </a:t>
            </a:r>
            <a:r>
              <a:rPr lang="el-GR" dirty="0" smtClean="0"/>
              <a:t>αλληλεπίδραση, εξάλειψη εγωκεντρισμού, ανάπτυξη της έννοιας της ιδιοκτησίας, ανάπτυξη πρωτοβουλιών, απόκτηση εικόνας του εαυτού τους.</a:t>
            </a:r>
            <a:endParaRPr lang="el-GR" u="sng" dirty="0" smtClean="0"/>
          </a:p>
          <a:p>
            <a:pPr marL="0" indent="0">
              <a:buNone/>
            </a:pPr>
            <a:r>
              <a:rPr lang="el-GR" b="1" dirty="0" smtClean="0"/>
              <a:t>Τομέας Συναισθηματικός: </a:t>
            </a:r>
            <a:r>
              <a:rPr lang="el-GR" dirty="0" smtClean="0"/>
              <a:t>επέκταση αυτονομίας, καλλιέργεια φαντασίας, ενίσχυση αυτοπεποίθησης, ανάπτυξη καλαισθησίας.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spTree>
    <p:extLst>
      <p:ext uri="{BB962C8B-B14F-4D97-AF65-F5344CB8AC3E}">
        <p14:creationId xmlns:p14="http://schemas.microsoft.com/office/powerpoint/2010/main" val="6031958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Αργυρού Αναστασία-Χριστίνα </a:t>
            </a:r>
            <a:endParaRPr lang="el-GR" sz="3200" dirty="0"/>
          </a:p>
        </p:txBody>
      </p:sp>
      <p:sp>
        <p:nvSpPr>
          <p:cNvPr id="7" name="Θέση περιεχομένου 2"/>
          <p:cNvSpPr>
            <a:spLocks noGrp="1"/>
          </p:cNvSpPr>
          <p:nvPr>
            <p:ph idx="1"/>
          </p:nvPr>
        </p:nvSpPr>
        <p:spPr>
          <a:xfrm>
            <a:off x="457200" y="1196752"/>
            <a:ext cx="8435280" cy="5040560"/>
          </a:xfrm>
        </p:spPr>
        <p:txBody>
          <a:bodyPr>
            <a:noAutofit/>
          </a:bodyPr>
          <a:lstStyle/>
          <a:p>
            <a:pPr algn="ctr">
              <a:spcBef>
                <a:spcPts val="600"/>
              </a:spcBef>
              <a:buNone/>
            </a:pPr>
            <a:r>
              <a:rPr lang="el-GR" b="1" dirty="0" smtClean="0">
                <a:solidFill>
                  <a:schemeClr val="tx2"/>
                </a:solidFill>
              </a:rPr>
              <a:t>Παιχνίδι Κατασκευών</a:t>
            </a:r>
            <a:endParaRPr lang="el-GR" b="1" i="1" dirty="0" smtClean="0">
              <a:solidFill>
                <a:schemeClr val="tx2"/>
              </a:solidFill>
            </a:endParaRPr>
          </a:p>
          <a:p>
            <a:pPr>
              <a:spcBef>
                <a:spcPts val="600"/>
              </a:spcBef>
              <a:buNone/>
            </a:pPr>
            <a:r>
              <a:rPr lang="el-GR" b="1" dirty="0" smtClean="0"/>
              <a:t>Αριθμός παιδιών</a:t>
            </a:r>
            <a:r>
              <a:rPr lang="el-GR" dirty="0" smtClean="0"/>
              <a:t>: Όλα τα παιδιά της τάξης</a:t>
            </a:r>
          </a:p>
          <a:p>
            <a:pPr>
              <a:spcBef>
                <a:spcPts val="600"/>
              </a:spcBef>
              <a:buNone/>
            </a:pPr>
            <a:r>
              <a:rPr lang="el-GR" b="1" dirty="0" smtClean="0"/>
              <a:t>Ηλικία παιδιών</a:t>
            </a:r>
            <a:r>
              <a:rPr lang="el-GR" dirty="0" smtClean="0"/>
              <a:t>: 3 με (3;5)</a:t>
            </a:r>
          </a:p>
          <a:p>
            <a:pPr marL="0" indent="0">
              <a:spcBef>
                <a:spcPts val="600"/>
              </a:spcBef>
              <a:buNone/>
            </a:pPr>
            <a:r>
              <a:rPr lang="el-GR" b="1" dirty="0" smtClean="0"/>
              <a:t>Περιγραφή παιχνιδιού</a:t>
            </a:r>
            <a:r>
              <a:rPr lang="el-GR" dirty="0" smtClean="0"/>
              <a:t>: (Κατασκευή πεταλούδας) Η παιδαγωγός για να βάλει τα παιδιά στο κλίμα, διάβασε ένα παραμύθι, σχετικό με τη δράση που ήθελε να προβάλλει στη συνέχεια. Πέρασε από τη θεωρία των χρωμάτων στην πράξη. Μοίρασαν χαρτιά Α4 , τα οποία είχαν χωρίσει στη μέση. Έδωσαν υγρές μπογιές στα παιδιά, σε διάφορα χρώματα. </a:t>
            </a:r>
          </a:p>
          <a:p>
            <a:pPr marL="0" indent="0">
              <a:spcBef>
                <a:spcPts val="600"/>
              </a:spcBef>
              <a:buNone/>
            </a:pPr>
            <a:r>
              <a:rPr lang="el-GR" dirty="0" smtClean="0"/>
              <a:t>Το καθένα διάλεγε τα χρώματα, που ήθελε. Έβαζαν τα χρώματα στη μισή επιφάνεια του χαρτιού. Έπειτα τη σκέπαζαν με την απέναντι πλευρά και με τα χέρια τους άπλωναν το χρώμα. Οι πεταλούδες που προέκυψαν δεν έμοιαζαν σε τίποτα η μία με την άλλη.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a:solidFill>
                <a:prstClr val="black"/>
              </a:solidFill>
            </a:endParaRPr>
          </a:p>
        </p:txBody>
      </p:sp>
    </p:spTree>
    <p:extLst>
      <p:ext uri="{BB962C8B-B14F-4D97-AF65-F5344CB8AC3E}">
        <p14:creationId xmlns:p14="http://schemas.microsoft.com/office/powerpoint/2010/main" val="36676324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Αργυρού Αναστασία-Χριστίνα </a:t>
            </a:r>
            <a:endParaRPr lang="el-GR" sz="3200" dirty="0"/>
          </a:p>
        </p:txBody>
      </p:sp>
      <p:sp>
        <p:nvSpPr>
          <p:cNvPr id="6"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οπτική και κινητική συμμετοχή, </a:t>
            </a:r>
            <a:r>
              <a:rPr lang="el-GR" dirty="0" err="1" smtClean="0"/>
              <a:t>πλευρίωση</a:t>
            </a:r>
            <a:r>
              <a:rPr lang="el-GR" dirty="0" smtClean="0"/>
              <a:t>, λεπτή κινητικότητα, οργάνωση ως προς τον χρόνο</a:t>
            </a:r>
            <a:endParaRPr lang="el-GR" u="sng" dirty="0" smtClean="0"/>
          </a:p>
          <a:p>
            <a:pPr marL="0" indent="0">
              <a:buNone/>
            </a:pPr>
            <a:r>
              <a:rPr lang="el-GR" b="1" dirty="0" smtClean="0"/>
              <a:t>Τομέας Νοητικός: </a:t>
            </a:r>
            <a:r>
              <a:rPr lang="el-GR" dirty="0" smtClean="0"/>
              <a:t>επαφή με ένα ακόμη υλικό, εκμάθηση των ιδιοτήτων του, εκμάθηση χρωμάτων, καλλιέργεια καλαισθησίας, ελεύθερη έκφραση, απομάκρυνση από στερεότυπες εργασίες, </a:t>
            </a:r>
            <a:r>
              <a:rPr lang="el-GR" dirty="0" err="1" smtClean="0"/>
              <a:t>λογικομαθηματική</a:t>
            </a:r>
            <a:r>
              <a:rPr lang="el-GR" dirty="0" smtClean="0"/>
              <a:t> σκέψη, αντιληπτικότητα.</a:t>
            </a:r>
          </a:p>
          <a:p>
            <a:pPr marL="0" indent="0">
              <a:buNone/>
            </a:pPr>
            <a:r>
              <a:rPr lang="el-GR" b="1" dirty="0" smtClean="0"/>
              <a:t>Τομέας Κοινωνικός: </a:t>
            </a:r>
            <a:r>
              <a:rPr lang="el-GR" dirty="0" smtClean="0"/>
              <a:t>συνεργασία με παιδαγωγούς, περιορίζονταν στο δικό τους χαρτί, αίσθηση κοινωνικού συνόλου, εκμάθηση κανόνων που διέπουν μία τάξη.</a:t>
            </a:r>
            <a:endParaRPr lang="el-GR" u="sng" dirty="0" smtClean="0"/>
          </a:p>
          <a:p>
            <a:pPr marL="0" indent="0">
              <a:buNone/>
            </a:pPr>
            <a:r>
              <a:rPr lang="el-GR" b="1" dirty="0" smtClean="0"/>
              <a:t>Τομέας Συναισθηματικός: </a:t>
            </a:r>
            <a:r>
              <a:rPr lang="el-GR" dirty="0" err="1" smtClean="0"/>
              <a:t>αυτοέκφραση</a:t>
            </a:r>
            <a:r>
              <a:rPr lang="el-GR" dirty="0" smtClean="0"/>
              <a:t>, αίσθημα αυτονομίας, ψυχαγωγία, υπερηφάνεια.</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a:solidFill>
                <a:prstClr val="black"/>
              </a:solidFill>
            </a:endParaRPr>
          </a:p>
        </p:txBody>
      </p:sp>
    </p:spTree>
    <p:extLst>
      <p:ext uri="{BB962C8B-B14F-4D97-AF65-F5344CB8AC3E}">
        <p14:creationId xmlns:p14="http://schemas.microsoft.com/office/powerpoint/2010/main" val="34659380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Αργυρού Αναστασία-Χριστίνα </a:t>
            </a:r>
            <a:endParaRPr lang="el-GR" sz="3200" dirty="0"/>
          </a:p>
        </p:txBody>
      </p:sp>
      <p:sp>
        <p:nvSpPr>
          <p:cNvPr id="6" name="Θέση περιεχομένου 2"/>
          <p:cNvSpPr>
            <a:spLocks noGrp="1"/>
          </p:cNvSpPr>
          <p:nvPr>
            <p:ph idx="1"/>
          </p:nvPr>
        </p:nvSpPr>
        <p:spPr/>
        <p:txBody>
          <a:bodyPr>
            <a:noAutofit/>
          </a:bodyPr>
          <a:lstStyle/>
          <a:p>
            <a:pPr algn="ctr">
              <a:buNone/>
            </a:pPr>
            <a:r>
              <a:rPr lang="el-GR" b="1" dirty="0" smtClean="0">
                <a:solidFill>
                  <a:schemeClr val="tx2"/>
                </a:solidFill>
              </a:rPr>
              <a:t>Είδος Παιχνιδιού: Κατασκευών (γέμισμα λουλουδιών με φασόλια και σπόρια)</a:t>
            </a:r>
            <a:endParaRPr lang="el-GR" b="1" i="1" dirty="0" smtClean="0">
              <a:solidFill>
                <a:schemeClr val="tx2"/>
              </a:solidFill>
            </a:endParaRPr>
          </a:p>
          <a:p>
            <a:pPr>
              <a:buNone/>
            </a:pPr>
            <a:r>
              <a:rPr lang="el-GR" b="1" dirty="0" smtClean="0"/>
              <a:t>Αριθμός παιδιών</a:t>
            </a:r>
            <a:r>
              <a:rPr lang="el-GR" dirty="0" smtClean="0"/>
              <a:t>: Όλα τα παιδιά της τάξης</a:t>
            </a:r>
          </a:p>
          <a:p>
            <a:pPr>
              <a:buNone/>
            </a:pPr>
            <a:r>
              <a:rPr lang="el-GR" b="1" dirty="0" smtClean="0"/>
              <a:t>Ηλικία παιδιών</a:t>
            </a:r>
            <a:r>
              <a:rPr lang="el-GR" dirty="0" smtClean="0"/>
              <a:t>: 3 με (3;5)</a:t>
            </a:r>
          </a:p>
          <a:p>
            <a:pPr marL="0" indent="0">
              <a:buNone/>
            </a:pPr>
            <a:r>
              <a:rPr lang="el-GR" b="1" dirty="0" smtClean="0"/>
              <a:t>Περιγραφή παιχνιδιού</a:t>
            </a:r>
            <a:r>
              <a:rPr lang="el-GR" dirty="0" smtClean="0"/>
              <a:t>: Στόχος: ανάπτυξη δημιουργικότητας και λογικών δεξιοτήτων. Είχα σχεδιάσει τα λουλούδια από πριν, σε πολύχρωμα χαρτόνια. Εντυπωσιάστηκαν όταν τους πρότεινα το ερέθισμα. Διάλεξε το καθένα το χρώμα και το λουλούδι, που επιθυμούσε. Τους μοίρασα φασόλια και στη συνέχεια και σποράκια. Κάποια ήταν αφοσιωμένα σε αυτό που έκαναν, ενώ άλλα δοκίμαζαν το προσφερόμενο υλικό. Τέλος, κολλήσαμε και γκοφρέ χαρτί για χορτάρι και ρίξαμε και χρυσόσκονη. Αποτέλεσμα μοναδικό με μεγάλη απήχηση στα παιδιά.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spTree>
    <p:extLst>
      <p:ext uri="{BB962C8B-B14F-4D97-AF65-F5344CB8AC3E}">
        <p14:creationId xmlns:p14="http://schemas.microsoft.com/office/powerpoint/2010/main" val="10304056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Αργυρού Αναστασία-Χριστίνα </a:t>
            </a:r>
            <a:endParaRPr lang="el-GR" sz="3200" dirty="0"/>
          </a:p>
        </p:txBody>
      </p:sp>
      <p:sp>
        <p:nvSpPr>
          <p:cNvPr id="6" name="Θέση περιεχομένου 2"/>
          <p:cNvSpPr>
            <a:spLocks noGrp="1"/>
          </p:cNvSpPr>
          <p:nvPr>
            <p:ph idx="1"/>
          </p:nvPr>
        </p:nvSpPr>
        <p:spPr>
          <a:xfrm>
            <a:off x="457200" y="1196752"/>
            <a:ext cx="8229600" cy="5472608"/>
          </a:xfrm>
        </p:spPr>
        <p:txBody>
          <a:bodyPr>
            <a:normAutofit lnSpcReduction="10000"/>
          </a:bodyPr>
          <a:lstStyle/>
          <a:p>
            <a:pPr marL="0" indent="0">
              <a:lnSpc>
                <a:spcPct val="110000"/>
              </a:lnSpc>
              <a:buNone/>
            </a:pPr>
            <a:r>
              <a:rPr lang="el-GR" b="1" dirty="0" smtClean="0"/>
              <a:t>Τομέας Κινητικός: </a:t>
            </a:r>
            <a:r>
              <a:rPr lang="el-GR" dirty="0" smtClean="0"/>
              <a:t>λεπτή κινητικότητα, κατάκτηση της έννοιας της </a:t>
            </a:r>
            <a:r>
              <a:rPr lang="el-GR" dirty="0" err="1" smtClean="0"/>
              <a:t>πλευρίωσης</a:t>
            </a:r>
            <a:r>
              <a:rPr lang="el-GR" dirty="0" smtClean="0"/>
              <a:t>, οργάνωση ως προς τον χρόνο</a:t>
            </a:r>
            <a:endParaRPr lang="el-GR" u="sng" dirty="0" smtClean="0"/>
          </a:p>
          <a:p>
            <a:pPr marL="0" indent="0">
              <a:lnSpc>
                <a:spcPct val="110000"/>
              </a:lnSpc>
              <a:buNone/>
            </a:pPr>
            <a:r>
              <a:rPr lang="el-GR" b="1" dirty="0" smtClean="0"/>
              <a:t>Τομέας Νοητικός: </a:t>
            </a:r>
            <a:r>
              <a:rPr lang="el-GR" dirty="0" smtClean="0"/>
              <a:t>αυτοσυγκέντρωση, προσοχή σε λεπτομέρειες, εκμάθηση υλικών και ποικιλίας χρήσεως τους, εκμάθηση χρωμάτων, συνειδητοποίηση της αλμυρής και γλυκιάς γεύσης, δημιουργικότητα.</a:t>
            </a:r>
            <a:endParaRPr lang="el-GR" u="sng" dirty="0" smtClean="0"/>
          </a:p>
          <a:p>
            <a:pPr marL="0" indent="0">
              <a:lnSpc>
                <a:spcPct val="110000"/>
              </a:lnSpc>
              <a:buNone/>
            </a:pPr>
            <a:r>
              <a:rPr lang="el-GR" b="1" dirty="0" smtClean="0"/>
              <a:t>Τομέας Κοινωνικός: </a:t>
            </a:r>
            <a:r>
              <a:rPr lang="el-GR" dirty="0" smtClean="0"/>
              <a:t>εκμάθηση της έννοιας του μοιράσματος, πειθαρχία του εαυτού τους, συνομιλία μεταξύ τους, εκμάθηση της έννοιας της προσφοράς και της ζήτησης, καλλιέργεια υπομονής, γνώση κοινωνικών κανόνων.  </a:t>
            </a:r>
            <a:endParaRPr lang="el-GR" u="sng" dirty="0" smtClean="0"/>
          </a:p>
          <a:p>
            <a:pPr marL="0" indent="0">
              <a:lnSpc>
                <a:spcPct val="110000"/>
              </a:lnSpc>
              <a:buNone/>
            </a:pPr>
            <a:r>
              <a:rPr lang="el-GR" b="1" dirty="0" smtClean="0"/>
              <a:t>Τομέας Συναισθηματικός: </a:t>
            </a:r>
            <a:r>
              <a:rPr lang="el-GR" dirty="0" smtClean="0"/>
              <a:t>διασκέδαση, χαρά, ευχαρίστηση, ενίσχυση αυτονομίας, δεν υπήρχε σωστό και λάθος, κάτι που ενίσχυε τη δική τους άποψη, τόνωση αυτοπεποίθησης.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Tree>
    <p:extLst>
      <p:ext uri="{BB962C8B-B14F-4D97-AF65-F5344CB8AC3E}">
        <p14:creationId xmlns:p14="http://schemas.microsoft.com/office/powerpoint/2010/main" val="40038383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Αργυρού Αναστασία-Χριστίνα </a:t>
            </a:r>
            <a:endParaRPr lang="el-GR" sz="3200" dirty="0"/>
          </a:p>
        </p:txBody>
      </p:sp>
      <p:sp>
        <p:nvSpPr>
          <p:cNvPr id="7" name="Θέση περιεχομένου 2"/>
          <p:cNvSpPr>
            <a:spLocks noGrp="1"/>
          </p:cNvSpPr>
          <p:nvPr>
            <p:ph idx="1"/>
          </p:nvPr>
        </p:nvSpPr>
        <p:spPr>
          <a:xfrm>
            <a:off x="457200" y="1196752"/>
            <a:ext cx="8435280" cy="5040560"/>
          </a:xfrm>
        </p:spPr>
        <p:txBody>
          <a:bodyPr>
            <a:noAutofit/>
          </a:bodyPr>
          <a:lstStyle/>
          <a:p>
            <a:pPr algn="ctr">
              <a:buNone/>
            </a:pPr>
            <a:r>
              <a:rPr lang="el-GR" b="1" dirty="0" smtClean="0">
                <a:solidFill>
                  <a:schemeClr val="tx2"/>
                </a:solidFill>
              </a:rPr>
              <a:t>Είδος Παιχνιδιού: Άσκησης (Το </a:t>
            </a:r>
            <a:r>
              <a:rPr lang="el-GR" b="1" dirty="0" err="1" smtClean="0">
                <a:solidFill>
                  <a:schemeClr val="tx2"/>
                </a:solidFill>
              </a:rPr>
              <a:t>ντουζάκι</a:t>
            </a:r>
            <a:r>
              <a:rPr lang="el-GR" b="1" dirty="0" smtClean="0">
                <a:solidFill>
                  <a:schemeClr val="tx2"/>
                </a:solidFill>
              </a:rPr>
              <a:t>)</a:t>
            </a:r>
            <a:endParaRPr lang="el-GR" b="1" i="1" dirty="0" smtClean="0">
              <a:solidFill>
                <a:schemeClr val="tx2"/>
              </a:solidFill>
            </a:endParaRPr>
          </a:p>
          <a:p>
            <a:pPr>
              <a:buNone/>
            </a:pPr>
            <a:r>
              <a:rPr lang="el-GR" b="1" dirty="0" smtClean="0"/>
              <a:t>Αριθμός παιδιών</a:t>
            </a:r>
            <a:r>
              <a:rPr lang="el-GR" dirty="0" smtClean="0"/>
              <a:t>: Όλα τα παιδιά της τάξης</a:t>
            </a:r>
          </a:p>
          <a:p>
            <a:pPr>
              <a:buNone/>
            </a:pPr>
            <a:r>
              <a:rPr lang="el-GR" b="1" dirty="0" smtClean="0"/>
              <a:t>Ηλικία παιδιών</a:t>
            </a:r>
            <a:r>
              <a:rPr lang="el-GR" dirty="0" smtClean="0"/>
              <a:t>: 3 με (3;5)</a:t>
            </a:r>
          </a:p>
          <a:p>
            <a:pPr marL="0" indent="0">
              <a:buNone/>
            </a:pPr>
            <a:r>
              <a:rPr lang="el-GR" b="1" dirty="0" smtClean="0"/>
              <a:t>Περιγραφή παιχνιδιού</a:t>
            </a:r>
            <a:r>
              <a:rPr lang="el-GR" dirty="0" smtClean="0"/>
              <a:t>: Στόχος: ζέσταμα του σώματος και ομαλή μετάβαση από μία πιο χαλαρή άσκηση σε μία πιο δραστήρια. Ήμασταν όρθιοι σε ένα κύκλο. Έβαλα έντονη μουσική. Τους είπα ότι πρέπει να πλυθούμε πολύ καλά, για να φορέσουμε στη συνέχεια τις επίσημες φορεσιές για το χορό.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extLst>
      <p:ext uri="{BB962C8B-B14F-4D97-AF65-F5344CB8AC3E}">
        <p14:creationId xmlns:p14="http://schemas.microsoft.com/office/powerpoint/2010/main" val="4704898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Αργυρού Αναστασία-Χριστίνα </a:t>
            </a:r>
            <a:endParaRPr lang="el-GR" sz="3200" dirty="0"/>
          </a:p>
        </p:txBody>
      </p:sp>
      <p:sp>
        <p:nvSpPr>
          <p:cNvPr id="7" name="Θέση περιεχομένου 2"/>
          <p:cNvSpPr>
            <a:spLocks noGrp="1"/>
          </p:cNvSpPr>
          <p:nvPr>
            <p:ph idx="1"/>
          </p:nvPr>
        </p:nvSpPr>
        <p:spPr>
          <a:xfrm>
            <a:off x="457200" y="1196752"/>
            <a:ext cx="8435280" cy="5040560"/>
          </a:xfrm>
        </p:spPr>
        <p:txBody>
          <a:bodyPr>
            <a:noAutofit/>
          </a:bodyPr>
          <a:lstStyle/>
          <a:p>
            <a:pPr algn="ctr">
              <a:buNone/>
            </a:pPr>
            <a:r>
              <a:rPr lang="el-GR" b="1" dirty="0" smtClean="0">
                <a:solidFill>
                  <a:schemeClr val="tx2"/>
                </a:solidFill>
              </a:rPr>
              <a:t>Είδος Παιχνιδιού: Άσκησης (Το </a:t>
            </a:r>
            <a:r>
              <a:rPr lang="el-GR" b="1" dirty="0" err="1" smtClean="0">
                <a:solidFill>
                  <a:schemeClr val="tx2"/>
                </a:solidFill>
              </a:rPr>
              <a:t>ντουζάκι</a:t>
            </a:r>
            <a:r>
              <a:rPr lang="el-GR" b="1" dirty="0" smtClean="0">
                <a:solidFill>
                  <a:schemeClr val="tx2"/>
                </a:solidFill>
              </a:rPr>
              <a:t>)</a:t>
            </a:r>
            <a:endParaRPr lang="el-GR" b="1" i="1" dirty="0" smtClean="0">
              <a:solidFill>
                <a:schemeClr val="tx2"/>
              </a:solidFill>
            </a:endParaRPr>
          </a:p>
          <a:p>
            <a:pPr marL="0" indent="0">
              <a:buNone/>
            </a:pPr>
            <a:r>
              <a:rPr lang="el-GR" b="1" dirty="0" smtClean="0"/>
              <a:t>Περιγραφή παιχνιδιού </a:t>
            </a:r>
            <a:r>
              <a:rPr lang="el-GR" dirty="0" smtClean="0"/>
              <a:t>(συνέχεια): </a:t>
            </a:r>
          </a:p>
          <a:p>
            <a:pPr marL="0" indent="0">
              <a:buNone/>
            </a:pPr>
            <a:r>
              <a:rPr lang="el-GR" dirty="0" smtClean="0"/>
              <a:t>Ξεκινήσαμε από το κεφάλι, τρίβοντας καλά τα μαλλιά μας και κατεβήκαμε σταδιακά μέχρι τα πέλματά μας. Έπειτα γυρίσαμε και τρίψαμε την πλάτη του μπροστινού μας και μετά του πισινού μας. Τέλος, επεκτείναμε τη δράση και φανταστήκαμε ότι είμαστε διακοπές και πλενόμαστε στις ντουζιέρες. Δυνατός αέρας φυσάει και τρέχουμε να προλάβουμε τις σταγόνες του νερού.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val="31708671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Αργυρού Αναστασία-Χριστίνα </a:t>
            </a:r>
            <a:endParaRPr lang="el-GR" sz="2700" dirty="0"/>
          </a:p>
        </p:txBody>
      </p:sp>
      <p:sp>
        <p:nvSpPr>
          <p:cNvPr id="6"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αδρή κινητικότητα, συνεχόμενη εναλλαγή κινήσεων, ισορροπία, προσανατολισμός μέσα στο χώρο, λεπτή κινητικότητα.</a:t>
            </a:r>
            <a:endParaRPr lang="el-GR" u="sng" dirty="0" smtClean="0"/>
          </a:p>
          <a:p>
            <a:pPr marL="0" indent="0">
              <a:buNone/>
            </a:pPr>
            <a:r>
              <a:rPr lang="el-GR" b="1" dirty="0" smtClean="0"/>
              <a:t>Τομέας Νοητικός: </a:t>
            </a:r>
            <a:r>
              <a:rPr lang="el-GR" dirty="0" smtClean="0"/>
              <a:t>κατανόηση ανθρώπινου σώματος, εκμάθηση νέου λεξιλογίου, εκμάθηση χαμηλού και ψηλού επιπέδου, εκμάθηση αργού και γρήγορου ρυθμού, καλλιέργεια αντίληψης, μίμηση.</a:t>
            </a:r>
            <a:endParaRPr lang="el-GR" u="sng" dirty="0" smtClean="0"/>
          </a:p>
          <a:p>
            <a:pPr marL="0" indent="0">
              <a:buNone/>
            </a:pPr>
            <a:r>
              <a:rPr lang="el-GR" b="1" dirty="0" smtClean="0"/>
              <a:t>Τομέας Κοινωνικός: </a:t>
            </a:r>
            <a:r>
              <a:rPr lang="el-GR" dirty="0" smtClean="0"/>
              <a:t>σωματική επαφή με άλλα παιδιά, σεβασμός στο διαφορετικό, σεβασμός στην ομάδα και στις ‘εντολές’.</a:t>
            </a:r>
            <a:endParaRPr lang="el-GR" u="sng" dirty="0" smtClean="0"/>
          </a:p>
          <a:p>
            <a:pPr marL="0" indent="0">
              <a:buNone/>
            </a:pPr>
            <a:r>
              <a:rPr lang="el-GR" b="1" dirty="0" smtClean="0"/>
              <a:t>Τομέας Συναισθηματικός: </a:t>
            </a:r>
            <a:r>
              <a:rPr lang="el-GR" dirty="0" smtClean="0"/>
              <a:t>διασκέδαση, ανάπτυξη φαντασίας.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a:solidFill>
                <a:prstClr val="black"/>
              </a:solidFill>
            </a:endParaRPr>
          </a:p>
        </p:txBody>
      </p:sp>
    </p:spTree>
    <p:extLst>
      <p:ext uri="{BB962C8B-B14F-4D97-AF65-F5344CB8AC3E}">
        <p14:creationId xmlns:p14="http://schemas.microsoft.com/office/powerpoint/2010/main" val="1903992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lgn="just">
              <a:buNone/>
            </a:pPr>
            <a:r>
              <a:rPr lang="el-GR" b="1" dirty="0" smtClean="0">
                <a:cs typeface="Times New Roman" pitchFamily="18" charset="0"/>
              </a:rPr>
              <a:t>Τομέας Νοητικός </a:t>
            </a:r>
            <a:r>
              <a:rPr lang="el-GR" dirty="0" smtClean="0">
                <a:cs typeface="Times New Roman" pitchFamily="18" charset="0"/>
              </a:rPr>
              <a:t>(συνέχεια)</a:t>
            </a:r>
            <a:r>
              <a:rPr lang="en-US" dirty="0" smtClean="0">
                <a:cs typeface="Times New Roman" pitchFamily="18" charset="0"/>
              </a:rPr>
              <a:t>: </a:t>
            </a:r>
            <a:endParaRPr lang="el-GR" dirty="0" smtClean="0">
              <a:cs typeface="Times New Roman" pitchFamily="18" charset="0"/>
            </a:endParaRPr>
          </a:p>
          <a:p>
            <a:pPr marL="0" indent="0" algn="just">
              <a:buNone/>
            </a:pPr>
            <a:r>
              <a:rPr lang="el-GR" dirty="0" smtClean="0">
                <a:cs typeface="Times New Roman" pitchFamily="18" charset="0"/>
              </a:rPr>
              <a:t>Η λογική σκέψη φαίνεται από το ότι τα κορίτσια τοποθετούσαν ένα-ένα τα τουβλάκια (όσα είχαν σκορπιστεί και διαλυθεί) ενώ αυτά που ήταν ενωμένα 3 μαζί 4 που δε διαλύθηκαν όταν έπεσε ο πύργος, τα έβαζαν ενωμένα. </a:t>
            </a:r>
          </a:p>
          <a:p>
            <a:pPr marL="0" indent="0" algn="just">
              <a:buNone/>
            </a:pPr>
            <a:r>
              <a:rPr lang="el-GR" dirty="0">
                <a:cs typeface="Times New Roman" pitchFamily="18" charset="0"/>
              </a:rPr>
              <a:t>Αυτό που ήταν εντυπωσιακό ήταν η λογική σκέψη της Α.(3 ετών) η όποια καθώς έγερνε ο πύργος  τοποθέτησε δυο φορές στο πλάι αυτού από τα δεξιά μια κάμπια-παιχνίδι λέγοντας χαμογελαστά «τώρα δε θα πέσει». Ακόμα, ο διάλογος κυριαρχούσε σε αυτό το παιχνίδι. Για παράδειγμα η Α. (3;6 ετών) είπε στην Ε. (3 ;6ετών)που ήταν πιο ψηλή: «Ε.(3;6 ετών) μπορείς να με βοηθήσεις γιατί εγώ δεν φτάνω;».</a:t>
            </a:r>
            <a:endParaRPr lang="el-GR" u="sng" dirty="0" smtClean="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6510589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Αργυρού Αναστασία-Χριστίνα</a:t>
            </a:r>
            <a:r>
              <a:rPr lang="el-GR" sz="2700" dirty="0" smtClean="0"/>
              <a:t> </a:t>
            </a:r>
            <a:endParaRPr lang="el-GR" sz="3200" dirty="0"/>
          </a:p>
        </p:txBody>
      </p:sp>
      <p:sp>
        <p:nvSpPr>
          <p:cNvPr id="6" name="Θέση περιεχομένου 2"/>
          <p:cNvSpPr>
            <a:spLocks noGrp="1"/>
          </p:cNvSpPr>
          <p:nvPr>
            <p:ph idx="1"/>
          </p:nvPr>
        </p:nvSpPr>
        <p:spPr/>
        <p:txBody>
          <a:bodyPr>
            <a:normAutofit/>
          </a:bodyPr>
          <a:lstStyle/>
          <a:p>
            <a:pPr algn="ctr">
              <a:buNone/>
            </a:pPr>
            <a:r>
              <a:rPr lang="el-GR" b="1" dirty="0" smtClean="0"/>
              <a:t>Λίγα λόγια για την εμπειρία μο</a:t>
            </a:r>
            <a:r>
              <a:rPr lang="el-GR" dirty="0" smtClean="0"/>
              <a:t>υ</a:t>
            </a:r>
          </a:p>
          <a:p>
            <a:pPr algn="ctr">
              <a:buNone/>
            </a:pPr>
            <a:r>
              <a:rPr lang="el-GR" dirty="0" smtClean="0"/>
              <a:t>Η συνολική μου εμπειρία εμπερικλείεται σε ένα και μόνο συναίσθημα:  αισιοδοξία. Γνώρισα από κοντά ένα αληθινό παιδαγωγικό περιβάλλον, το οποίο μέχρι τώρα άκουγα στη θεωρία και δεν έβλεπα στην πράξη. Ξεχώρισα τις δυσκολίες που μπορεί να αντιμετωπίσεις, όσο αφορά την προετοιμασία του ημερήσιου προγράμματος. Η συνεργασία μας με τις παιδαγωγούς του τμήματος ήταν άψογη. Βρίσκονταν πάντα δίπλα μας, πρόθυμες να μας βοηθήσουν. Αναγνώρισα πολλά από τα χαρακτηριστικά αυτής της ηλικίας και τα αφομοίωσα με ένα διαφορετικό τρόπο. Μέσα από ένα δικό μου λάθος, κέρδισα μια πρωτόγνωρη εμπειρία.</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a:solidFill>
                <a:prstClr val="black"/>
              </a:solidFill>
            </a:endParaRPr>
          </a:p>
        </p:txBody>
      </p:sp>
    </p:spTree>
    <p:extLst>
      <p:ext uri="{BB962C8B-B14F-4D97-AF65-F5344CB8AC3E}">
        <p14:creationId xmlns:p14="http://schemas.microsoft.com/office/powerpoint/2010/main" val="40226547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4</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a:t>
            </a:r>
            <a:r>
              <a:rPr lang="en-GB" b="1" dirty="0" smtClean="0"/>
              <a:t> </a:t>
            </a:r>
            <a:r>
              <a:rPr lang="el-GR" dirty="0" smtClean="0"/>
              <a:t>Πουρή</a:t>
            </a:r>
            <a:r>
              <a:rPr lang="en-US" dirty="0" smtClean="0"/>
              <a:t> </a:t>
            </a:r>
            <a:r>
              <a:rPr lang="el-GR" dirty="0" smtClean="0"/>
              <a:t>Σοφία</a:t>
            </a:r>
          </a:p>
          <a:p>
            <a:pPr algn="ctr">
              <a:buNone/>
            </a:pPr>
            <a:r>
              <a:rPr lang="el-GR" b="1" dirty="0" smtClean="0"/>
              <a:t>Αριθμός Μητρώου: </a:t>
            </a:r>
            <a:r>
              <a:rPr lang="el-GR" dirty="0" smtClean="0"/>
              <a:t>11100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spTree>
    <p:extLst>
      <p:ext uri="{BB962C8B-B14F-4D97-AF65-F5344CB8AC3E}">
        <p14:creationId xmlns:p14="http://schemas.microsoft.com/office/powerpoint/2010/main" val="12844278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r>
              <a:rPr lang="en-US" dirty="0" smtClean="0"/>
              <a:t/>
            </a:r>
            <a:br>
              <a:rPr lang="en-US" dirty="0" smtClean="0"/>
            </a:br>
            <a:r>
              <a:rPr lang="el-GR" sz="2700" i="1" dirty="0" smtClean="0"/>
              <a:t>Φοιτήτρια Πουρή Σοφία</a:t>
            </a:r>
            <a:endParaRPr lang="el-GR" sz="3200" i="1"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Άσκησης</a:t>
            </a:r>
            <a:endParaRPr lang="el-GR" b="1" i="1" dirty="0" smtClean="0">
              <a:solidFill>
                <a:schemeClr val="tx2"/>
              </a:solidFill>
            </a:endParaRPr>
          </a:p>
          <a:p>
            <a:pPr>
              <a:buNone/>
            </a:pPr>
            <a:r>
              <a:rPr lang="el-GR" b="1" dirty="0" smtClean="0"/>
              <a:t>Αριθμός παιδιών</a:t>
            </a:r>
            <a:r>
              <a:rPr lang="el-GR" dirty="0" smtClean="0"/>
              <a:t>: 4 παιδιά</a:t>
            </a:r>
          </a:p>
          <a:p>
            <a:pPr>
              <a:buNone/>
            </a:pPr>
            <a:r>
              <a:rPr lang="el-GR" b="1" dirty="0" smtClean="0"/>
              <a:t>Ηλικία παιδιών</a:t>
            </a:r>
            <a:r>
              <a:rPr lang="el-GR" dirty="0" smtClean="0"/>
              <a:t>: 4 - 5 ετών</a:t>
            </a:r>
          </a:p>
          <a:p>
            <a:pPr marL="0" indent="0">
              <a:buNone/>
            </a:pPr>
            <a:r>
              <a:rPr lang="el-GR" b="1" dirty="0" smtClean="0"/>
              <a:t>Περιγραφή παιχνιδιού</a:t>
            </a:r>
            <a:r>
              <a:rPr lang="el-GR" dirty="0" smtClean="0"/>
              <a:t>: Ο </a:t>
            </a:r>
            <a:r>
              <a:rPr lang="el-GR" dirty="0"/>
              <a:t>Γ. 5 ετών, ο Α. </a:t>
            </a:r>
            <a:r>
              <a:rPr lang="el-GR" dirty="0" smtClean="0"/>
              <a:t>4 </a:t>
            </a:r>
            <a:r>
              <a:rPr lang="el-GR" dirty="0"/>
              <a:t>ετών, ο Π. </a:t>
            </a:r>
            <a:r>
              <a:rPr lang="el-GR" dirty="0" smtClean="0"/>
              <a:t>4;6 </a:t>
            </a:r>
            <a:r>
              <a:rPr lang="el-GR" dirty="0"/>
              <a:t>ετών και η Ε. 5 </a:t>
            </a:r>
            <a:r>
              <a:rPr lang="el-GR" dirty="0" smtClean="0"/>
              <a:t>ετών, έπαιξαν κυνηγητό στην αυλή του παιδικού σταθμού.</a:t>
            </a:r>
            <a:endParaRPr lang="en-GB" dirty="0"/>
          </a:p>
          <a:p>
            <a:pPr marL="0" indent="0">
              <a:buNone/>
            </a:pPr>
            <a:endParaRPr lang="en-GB" dirty="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a:solidFill>
                <a:prstClr val="black"/>
              </a:solidFill>
            </a:endParaRPr>
          </a:p>
        </p:txBody>
      </p:sp>
    </p:spTree>
    <p:extLst>
      <p:ext uri="{BB962C8B-B14F-4D97-AF65-F5344CB8AC3E}">
        <p14:creationId xmlns:p14="http://schemas.microsoft.com/office/powerpoint/2010/main" val="37264978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Άσκησαν </a:t>
            </a:r>
            <a:r>
              <a:rPr lang="el-GR" dirty="0"/>
              <a:t>την αδρή κινητικότητα αφού έτρεχαν, πηδούσαν εμπόδια και σκαρφάλωναν πάνω στο πεζούλι κάτω από τα κάγκελα στην αυλή αλλά και την λεπτή κινητικότητα όταν γράπωναν με τα χέρια τους συμπαίκτες τους από τα μπράτσα ή τα ρούχα. </a:t>
            </a:r>
            <a:endParaRPr lang="en-GB" dirty="0"/>
          </a:p>
          <a:p>
            <a:pPr marL="0" indent="0">
              <a:buNone/>
            </a:pPr>
            <a:r>
              <a:rPr lang="el-GR" b="1" dirty="0" smtClean="0"/>
              <a:t>Τομέας Νοητικός: </a:t>
            </a:r>
            <a:r>
              <a:rPr lang="el-GR" dirty="0"/>
              <a:t>Υπολόγιζαν τις αποστάσεις με το μυαλό τους από τους συμπαίκτες τους έτσι ώστε να τους πιάσουν ή να τους ξεφύγουν, έπρεπε να βρίσκονται συνεχώς σε εγρήγορση και στο μυαλό αλλά και στο σώμα και λειτούργησαν μέσα στις έννοιες του χώρου αφού είχαν συγκεκριμένα πλαίσια μέσα στα οποία τους επιτρεπόταν να παίξουν</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39187322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a:t>Τ</a:t>
            </a:r>
            <a:r>
              <a:rPr lang="el-GR" dirty="0" smtClean="0"/>
              <a:t>α </a:t>
            </a:r>
            <a:r>
              <a:rPr lang="el-GR" dirty="0"/>
              <a:t>παιδιά είχαν τη δυνατότητα να κοινωνικοποιηθούν αφού αλληλεπίδρασαν με τους συμπαίκτες τους αλλά και με τα υπόλοιπα παιδιά στην αυλή που επέλεξαν να παίξουν κάποιο άλλο παιχνίδι, να γελάσουν μαζί και να διαφωνήσουν κιόλας κάποιες φορές. </a:t>
            </a:r>
            <a:endParaRPr lang="en-GB" dirty="0"/>
          </a:p>
          <a:p>
            <a:pPr marL="0" indent="0">
              <a:buNone/>
            </a:pPr>
            <a:r>
              <a:rPr lang="el-GR" b="1" dirty="0" smtClean="0"/>
              <a:t>Τομέας Συναισθηματικός: </a:t>
            </a:r>
            <a:r>
              <a:rPr lang="el-GR" dirty="0"/>
              <a:t>Το παιχνίδι αυτό τους πρόσφερε ξεγνοιασιά και αποτέλεσε ένα μέσο εκτόνωσης της ενέργειάς τους και τα έκανε να χαρούν και να διασκεδάσουν.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8778554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27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a:buNone/>
            </a:pPr>
            <a:r>
              <a:rPr lang="el-GR" b="1" dirty="0" smtClean="0"/>
              <a:t>Αριθμός παιδιών</a:t>
            </a:r>
            <a:r>
              <a:rPr lang="el-GR" dirty="0" smtClean="0"/>
              <a:t>: 1 παιδί</a:t>
            </a:r>
          </a:p>
          <a:p>
            <a:pPr>
              <a:buNone/>
            </a:pPr>
            <a:r>
              <a:rPr lang="el-GR" b="1" dirty="0" smtClean="0"/>
              <a:t>Ηλικία παιδιών</a:t>
            </a:r>
            <a:r>
              <a:rPr lang="el-GR" dirty="0" smtClean="0"/>
              <a:t>: 4;6 ετών</a:t>
            </a:r>
          </a:p>
          <a:p>
            <a:pPr marL="0" indent="0">
              <a:buNone/>
            </a:pPr>
            <a:r>
              <a:rPr lang="el-GR" b="1" dirty="0" smtClean="0"/>
              <a:t>Περιγραφή παιχνιδιού</a:t>
            </a:r>
            <a:r>
              <a:rPr lang="el-GR" dirty="0" smtClean="0"/>
              <a:t>: </a:t>
            </a:r>
            <a:r>
              <a:rPr lang="el-GR" dirty="0"/>
              <a:t>Η</a:t>
            </a:r>
            <a:r>
              <a:rPr lang="el-GR" dirty="0" smtClean="0"/>
              <a:t> </a:t>
            </a:r>
            <a:r>
              <a:rPr lang="el-GR" dirty="0"/>
              <a:t>Κ</a:t>
            </a:r>
            <a:r>
              <a:rPr lang="el-GR" dirty="0" smtClean="0"/>
              <a:t>. έπαιξε </a:t>
            </a:r>
            <a:r>
              <a:rPr lang="el-GR" dirty="0"/>
              <a:t>με ένα πάζλ που αντιστοιχούσε αντικείμενα με επαγγέλματα.</a:t>
            </a:r>
            <a:endParaRPr lang="en-GB" dirty="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26368909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Άσκησε τη λεπτή της κινητικότητα στην προσπάθεια της να πιάσει και να ξεχωρίσει κάθε κομμάτι του πάζλ και στη συνέχεια να το ταιριάξει στη σωστή θέση.</a:t>
            </a:r>
            <a:endParaRPr lang="en-GB" dirty="0"/>
          </a:p>
          <a:p>
            <a:pPr marL="0" indent="0">
              <a:buNone/>
            </a:pPr>
            <a:r>
              <a:rPr lang="el-GR" b="1" dirty="0" smtClean="0"/>
              <a:t>Τομέας Νοητικός: </a:t>
            </a:r>
            <a:r>
              <a:rPr lang="el-GR" dirty="0"/>
              <a:t>Έμαθε συγκριτικές έννοιες όπως μικρότερο – μεγαλύτερο όταν κάποιο κομμάτι δεν ταίριαζε στη θέση που προσπαθούσε να το βάλει, άσκησε τη κριτική της σκέψη και αντίληψη στην προσπάθειά της να βρει ποιο αντικείμενο ταιριάζει σε κάθε επάγγελμα και εξάσκησε την αυτοσυγκέντρωσή της καθώς παρόλη την αναστάτωση γύρω της από το παιχνίδι των συμμαθητών της, η προσοχή της έμεινε εστιασμένη στο στόχο της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22824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Πρόκειται για ένα ατομικό παιχνίδι που δεν βοήθησε καθόλου στη κοινωνικοποίηση της Ε. καθώς παρέμεινε προσηλωμένη στο πάζλ της από την αρχή ως το τέλος. </a:t>
            </a:r>
            <a:endParaRPr lang="en-GB" dirty="0" smtClean="0"/>
          </a:p>
          <a:p>
            <a:pPr marL="0" indent="0">
              <a:buNone/>
            </a:pPr>
            <a:r>
              <a:rPr lang="el-GR" b="1" dirty="0" smtClean="0"/>
              <a:t>Τομέας Συναισθηματικός: </a:t>
            </a:r>
            <a:r>
              <a:rPr lang="el-GR" dirty="0"/>
              <a:t>Ακριβώς επειδή η προσοχή της όλη ήταν προσηλωμένη στο στόχο της να τελειώσει το πάζλ της, η χαρά, περηφάνια και ηθική της ευχαρίστηση όταν επιτέλους το ολοκλήρωσε ήταν ακόμη μεγαλύτερη.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15249685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a:buNone/>
            </a:pPr>
            <a:r>
              <a:rPr lang="el-GR" b="1" dirty="0" smtClean="0"/>
              <a:t>Αριθμός παιδιών</a:t>
            </a:r>
            <a:r>
              <a:rPr lang="el-GR" dirty="0" smtClean="0"/>
              <a:t>: 5 παιδιά</a:t>
            </a:r>
          </a:p>
          <a:p>
            <a:pPr>
              <a:buNone/>
            </a:pPr>
            <a:r>
              <a:rPr lang="el-GR" b="1" dirty="0" smtClean="0"/>
              <a:t>Ηλικία παιδιών</a:t>
            </a:r>
            <a:r>
              <a:rPr lang="el-GR" dirty="0" smtClean="0"/>
              <a:t>: 4 ετών </a:t>
            </a:r>
          </a:p>
          <a:p>
            <a:pPr marL="0" indent="0">
              <a:buNone/>
            </a:pPr>
            <a:r>
              <a:rPr lang="el-GR" b="1" dirty="0" smtClean="0"/>
              <a:t>Περιγραφή παιχνιδιού</a:t>
            </a:r>
            <a:r>
              <a:rPr lang="el-GR" dirty="0"/>
              <a:t>: </a:t>
            </a:r>
            <a:r>
              <a:rPr lang="el-GR" dirty="0" smtClean="0"/>
              <a:t>Η </a:t>
            </a:r>
            <a:r>
              <a:rPr lang="el-GR" dirty="0"/>
              <a:t>Ν., η Θ., η Α</a:t>
            </a:r>
            <a:r>
              <a:rPr lang="el-GR" dirty="0" smtClean="0"/>
              <a:t>., η Μ. </a:t>
            </a:r>
            <a:r>
              <a:rPr lang="el-GR" dirty="0"/>
              <a:t>και η Λ. </a:t>
            </a:r>
            <a:r>
              <a:rPr lang="el-GR" dirty="0" smtClean="0"/>
              <a:t>έπαιξαν </a:t>
            </a:r>
            <a:r>
              <a:rPr lang="el-GR" dirty="0"/>
              <a:t>ένα συμβολικό παιχνίδι κατά το οποίο παρίσταναν τις μητέρες χρησιμοποιώντας κούκλες ως τα άρρωστα μωρά τους.</a:t>
            </a:r>
            <a:endParaRPr lang="en-GB" dirty="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20981391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Άσκησαν τη </a:t>
            </a:r>
            <a:r>
              <a:rPr lang="el-GR" dirty="0"/>
              <a:t>λεπτή </a:t>
            </a:r>
            <a:r>
              <a:rPr lang="el-GR" dirty="0" smtClean="0"/>
              <a:t>κινητικότητα (χρησιμοποιούσαν </a:t>
            </a:r>
            <a:r>
              <a:rPr lang="el-GR" dirty="0"/>
              <a:t>κουτάλια </a:t>
            </a:r>
            <a:r>
              <a:rPr lang="el-GR" dirty="0" smtClean="0"/>
              <a:t>για να ταΐσουν τις κούκλες) αλλά και την αδρή τους κινητικότητα (έτρεχαν μέσα στην τάξη)</a:t>
            </a:r>
            <a:endParaRPr lang="el-GR" u="sng" dirty="0" smtClean="0"/>
          </a:p>
          <a:p>
            <a:pPr marL="0" indent="0">
              <a:buNone/>
            </a:pPr>
            <a:r>
              <a:rPr lang="el-GR" b="1" dirty="0" smtClean="0"/>
              <a:t>Τομέας Νοητικός: </a:t>
            </a:r>
            <a:r>
              <a:rPr lang="el-GR" dirty="0" smtClean="0"/>
              <a:t>Άσκησαν </a:t>
            </a:r>
            <a:r>
              <a:rPr lang="el-GR" dirty="0"/>
              <a:t>μαθηματικές </a:t>
            </a:r>
            <a:r>
              <a:rPr lang="el-GR" dirty="0" smtClean="0"/>
              <a:t>έννοιες όπως ομαδοποίηση-ταξινόμηση (ξεχώριζαν κουβερτάκια από ρούχα), τοπικές έννοιες όπως πάνω-κάτω, μέσα-έξω κλπ, ποιοτικές έννοιες όπως  μικρό-μεγάλο, ποσοτικές πολλά-λίγα, χρησιμοποίηση σειράς προτεραιότητας και φαντασίας στο παιχνίδι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a:solidFill>
                <a:prstClr val="black"/>
              </a:solidFill>
            </a:endParaRPr>
          </a:p>
        </p:txBody>
      </p:sp>
    </p:spTree>
    <p:extLst>
      <p:ext uri="{BB962C8B-B14F-4D97-AF65-F5344CB8AC3E}">
        <p14:creationId xmlns:p14="http://schemas.microsoft.com/office/powerpoint/2010/main" val="163572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(1β)</a:t>
            </a:r>
            <a:r>
              <a:rPr lang="el-GR" sz="3200" i="1" dirty="0" smtClean="0"/>
              <a:t> </a:t>
            </a:r>
            <a:r>
              <a:rPr lang="el-GR" sz="2700" i="1" dirty="0" smtClean="0"/>
              <a:t>Φοιτήτρια </a:t>
            </a:r>
            <a:r>
              <a:rPr lang="el-GR" sz="2700" i="1" dirty="0" err="1" smtClean="0"/>
              <a:t>Λιαπάτη</a:t>
            </a:r>
            <a:r>
              <a:rPr lang="el-GR" sz="2700" i="1" dirty="0" smtClean="0"/>
              <a:t> Σοφία</a:t>
            </a:r>
            <a:endParaRPr lang="el-GR" sz="3200" dirty="0"/>
          </a:p>
        </p:txBody>
      </p:sp>
      <p:sp>
        <p:nvSpPr>
          <p:cNvPr id="3" name="Θέση περιεχομένου 2"/>
          <p:cNvSpPr>
            <a:spLocks noGrp="1"/>
          </p:cNvSpPr>
          <p:nvPr>
            <p:ph idx="1"/>
          </p:nvPr>
        </p:nvSpPr>
        <p:spPr/>
        <p:txBody>
          <a:bodyPr>
            <a:noAutofit/>
          </a:bodyPr>
          <a:lstStyle/>
          <a:p>
            <a:pPr marL="0" indent="0">
              <a:buNone/>
            </a:pPr>
            <a:r>
              <a:rPr lang="el-GR" b="1" dirty="0" smtClean="0">
                <a:cs typeface="Times New Roman" pitchFamily="18" charset="0"/>
              </a:rPr>
              <a:t>Τομέας Νοητικός </a:t>
            </a:r>
            <a:r>
              <a:rPr lang="el-GR" dirty="0">
                <a:cs typeface="Times New Roman" pitchFamily="18" charset="0"/>
              </a:rPr>
              <a:t>(συνέχεια)</a:t>
            </a:r>
            <a:r>
              <a:rPr lang="en-US" dirty="0">
                <a:cs typeface="Times New Roman" pitchFamily="18" charset="0"/>
              </a:rPr>
              <a:t>: </a:t>
            </a:r>
            <a:endParaRPr lang="el-GR" dirty="0" smtClean="0">
              <a:cs typeface="Times New Roman" pitchFamily="18" charset="0"/>
            </a:endParaRPr>
          </a:p>
          <a:p>
            <a:pPr marL="0" indent="0">
              <a:buNone/>
            </a:pPr>
            <a:r>
              <a:rPr lang="el-GR" dirty="0" smtClean="0">
                <a:cs typeface="Times New Roman" pitchFamily="18" charset="0"/>
              </a:rPr>
              <a:t>Η  Α. (3 ;6ετών) είχε κατανοήσει την έννοια του ύψους καθώς γνωρίζει ότι από κάποιο σημείο και μετά δε μπορούσε να φτάσει με το χέρι της να βάλει το τουβλάκι στον πύργο και επίσης έδειξε πως είχε κατανοήσει αυτή την έννοια όταν χαρούμενη στράφηκε σε όλους που βρίσκονταν στην αίθουσα και φώναξε: «κοιτάχτε πόσο ψηλός είναι»</a:t>
            </a:r>
            <a:r>
              <a:rPr lang="en-US" dirty="0" smtClean="0">
                <a:cs typeface="Times New Roman" pitchFamily="18" charset="0"/>
              </a:rPr>
              <a:t>.</a:t>
            </a:r>
            <a:r>
              <a:rPr lang="el-GR" dirty="0" smtClean="0">
                <a:cs typeface="Times New Roman" pitchFamily="18" charset="0"/>
              </a:rPr>
              <a:t> </a:t>
            </a:r>
          </a:p>
          <a:p>
            <a:pPr marL="0" indent="0">
              <a:buNone/>
            </a:pPr>
            <a:r>
              <a:rPr lang="el-GR" dirty="0" smtClean="0">
                <a:cs typeface="Times New Roman" pitchFamily="18" charset="0"/>
              </a:rPr>
              <a:t>Ακόμη, με αυτό το παιχνίδι τα παιδία που έπαιζαν ήρθαν σε επαφή με το βάρος που είχαν τα τουβλάκια, καθώς και με το βάρος του πύργου όταν τον σήκωναν. Είδαν πως είναι διαφορετικό να σηκώνει κανείς ένα τουβλάκι μόνο και διαφορετικό ολόκληρο τον πύργο. Επίσης είδαν πολλά χρώματα (δε τα σχολίαζαν) διότι τα τουβλάκια είχαν ξεχωριστό χρώμα το κάθε ένα</a:t>
            </a:r>
            <a:r>
              <a:rPr lang="en-US" dirty="0" smtClean="0">
                <a:cs typeface="Times New Roman" pitchFamily="18" charset="0"/>
              </a:rPr>
              <a:t>.</a:t>
            </a:r>
            <a:endParaRPr lang="el-GR" u="sng" dirty="0" smtClean="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2659496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Καλλιέργησαν </a:t>
            </a:r>
            <a:r>
              <a:rPr lang="el-GR" dirty="0"/>
              <a:t>τη συνεργασία, την ομαδικότητα και την αλληλοβοήθεια καθώς όλα μαζί έπαιξαν έναν κοινό </a:t>
            </a:r>
            <a:r>
              <a:rPr lang="el-GR" dirty="0" smtClean="0"/>
              <a:t>ρόλο, της μητέρας.</a:t>
            </a:r>
            <a:endParaRPr lang="el-GR" u="sng" dirty="0" smtClean="0"/>
          </a:p>
          <a:p>
            <a:pPr marL="0" indent="0">
              <a:buNone/>
            </a:pPr>
            <a:r>
              <a:rPr lang="el-GR" b="1" dirty="0" smtClean="0"/>
              <a:t>Τομέας Συναισθηματικός: </a:t>
            </a:r>
            <a:r>
              <a:rPr lang="el-GR" dirty="0"/>
              <a:t>Σ</a:t>
            </a:r>
            <a:r>
              <a:rPr lang="el-GR" dirty="0" smtClean="0"/>
              <a:t>τεναχωριούνταν </a:t>
            </a:r>
            <a:r>
              <a:rPr lang="el-GR" dirty="0"/>
              <a:t>και ανησυχούσαν για τα άρρωστα μωρά τους ενώ αμέσως έφτιαξε η διάθεσή τους όταν εκείνα μετά από τη φροντίδα τους </a:t>
            </a:r>
            <a:r>
              <a:rPr lang="el-GR" dirty="0" smtClean="0"/>
              <a:t>γίνονταν </a:t>
            </a:r>
            <a:r>
              <a:rPr lang="el-GR" dirty="0"/>
              <a:t>καλά.</a:t>
            </a:r>
            <a:endParaRPr lang="en-GB" dirty="0"/>
          </a:p>
          <a:p>
            <a:pP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a:solidFill>
                <a:prstClr val="black"/>
              </a:solidFill>
            </a:endParaRPr>
          </a:p>
        </p:txBody>
      </p:sp>
    </p:spTree>
    <p:extLst>
      <p:ext uri="{BB962C8B-B14F-4D97-AF65-F5344CB8AC3E}">
        <p14:creationId xmlns:p14="http://schemas.microsoft.com/office/powerpoint/2010/main" val="5638124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27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Αριθμός παιδιών</a:t>
            </a:r>
            <a:r>
              <a:rPr lang="el-GR" dirty="0" smtClean="0"/>
              <a:t>: 2 παιδιά</a:t>
            </a:r>
          </a:p>
          <a:p>
            <a:pPr>
              <a:buNone/>
            </a:pPr>
            <a:r>
              <a:rPr lang="el-GR" b="1" dirty="0" smtClean="0"/>
              <a:t>Ηλικία παιδιών</a:t>
            </a:r>
            <a:r>
              <a:rPr lang="el-GR" dirty="0" smtClean="0"/>
              <a:t>: 4 </a:t>
            </a:r>
            <a:r>
              <a:rPr lang="el-GR" dirty="0"/>
              <a:t>ε</a:t>
            </a:r>
            <a:r>
              <a:rPr lang="el-GR" dirty="0" smtClean="0"/>
              <a:t>τών</a:t>
            </a:r>
          </a:p>
          <a:p>
            <a:pPr marL="0" indent="0">
              <a:buNone/>
            </a:pPr>
            <a:r>
              <a:rPr lang="el-GR" b="1" dirty="0" smtClean="0"/>
              <a:t>Περιγραφή παιχνιδιού</a:t>
            </a:r>
            <a:r>
              <a:rPr lang="el-GR" dirty="0" smtClean="0"/>
              <a:t>: Η Ν. και ο Α. </a:t>
            </a:r>
            <a:r>
              <a:rPr lang="el-GR" dirty="0"/>
              <a:t>έπαιξαν ένα παιχνίδι κατασκευής με αγκαθωτά τουβλάκια κατά το οποίο το ένα έφτιαξε ένα κήπο με παιδάκια και λουλούδια και το άλλο ένα γκαράζ αυτοκινήτων.  </a:t>
            </a:r>
            <a:endParaRPr lang="en-GB" dirty="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a:solidFill>
                <a:prstClr val="black"/>
              </a:solidFill>
            </a:endParaRPr>
          </a:p>
        </p:txBody>
      </p:sp>
    </p:spTree>
    <p:extLst>
      <p:ext uri="{BB962C8B-B14F-4D97-AF65-F5344CB8AC3E}">
        <p14:creationId xmlns:p14="http://schemas.microsoft.com/office/powerpoint/2010/main" val="18974988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a:xfrm>
            <a:off x="457200" y="1196752"/>
            <a:ext cx="8507288" cy="5832648"/>
          </a:xfrm>
        </p:spPr>
        <p:txBody>
          <a:bodyPr>
            <a:normAutofit/>
          </a:bodyPr>
          <a:lstStyle/>
          <a:p>
            <a:pPr marL="0" indent="0">
              <a:spcBef>
                <a:spcPts val="600"/>
              </a:spcBef>
              <a:buNone/>
            </a:pPr>
            <a:r>
              <a:rPr lang="el-GR" b="1" dirty="0" smtClean="0"/>
              <a:t>Τομέας Κινητικός: </a:t>
            </a:r>
            <a:r>
              <a:rPr lang="el-GR" dirty="0"/>
              <a:t>Ά</a:t>
            </a:r>
            <a:r>
              <a:rPr lang="el-GR" dirty="0" smtClean="0"/>
              <a:t>σκησαν </a:t>
            </a:r>
            <a:r>
              <a:rPr lang="el-GR" dirty="0"/>
              <a:t>τους λεπτούς χειρισμούς καθώς έπιαναν τα τουβλάκια και τα σφήνωναν μεταξύ τους ή τα ξεσφήνωναν, μάζευαν τα τουβλάκια που είχαν σκορπιστεί αλλά και την αδρή κινητικότητα καθώς, επειδή το κουτί με τα τουβλάκια δεν ήταν μπροστά τους, σηκώνονταν και ξανά κάθονταν κάθε φορά που ήθελαν ένα ακόμη τουβλάκι. </a:t>
            </a:r>
            <a:endParaRPr lang="en-GB" dirty="0"/>
          </a:p>
          <a:p>
            <a:pPr marL="0" indent="0">
              <a:spcBef>
                <a:spcPts val="600"/>
              </a:spcBef>
              <a:buNone/>
            </a:pPr>
            <a:r>
              <a:rPr lang="el-GR" b="1" dirty="0" smtClean="0"/>
              <a:t>Τομέας Νοητικός: </a:t>
            </a:r>
            <a:r>
              <a:rPr lang="el-GR" dirty="0"/>
              <a:t>Ά</a:t>
            </a:r>
            <a:r>
              <a:rPr lang="el-GR" dirty="0" smtClean="0"/>
              <a:t>σκησαν </a:t>
            </a:r>
            <a:r>
              <a:rPr lang="el-GR" dirty="0"/>
              <a:t>τις τοπικές έννοιες μέσα – έξω, πάνω – κάτω, μακριά – κοντά, από την μία πλευρά – από την άλλη </a:t>
            </a:r>
            <a:r>
              <a:rPr lang="el-GR" dirty="0" smtClean="0"/>
              <a:t>πλευρά ενώνοντας τα τουβλάκια όπως ήθελαν), </a:t>
            </a:r>
            <a:r>
              <a:rPr lang="el-GR" dirty="0"/>
              <a:t>συγκριτικές έννοιες όπως π.χ. μικρότερο – μεγαλύτερο όταν σχολίασαν ότι η κατασκευή του ενός είναι μεγαλύτερη από του </a:t>
            </a:r>
            <a:r>
              <a:rPr lang="el-GR" dirty="0" smtClean="0"/>
              <a:t>άλλου, </a:t>
            </a:r>
            <a:r>
              <a:rPr lang="el-GR" dirty="0"/>
              <a:t>τη λογικομαθηματική σκέψη όταν έπρεπε να αποφασίσουν πόσα τουβλάκια και ποια έπρεπε να χρησιμοποιήσουν και </a:t>
            </a:r>
            <a:r>
              <a:rPr lang="el-GR" dirty="0" smtClean="0"/>
              <a:t>χρησιμοποίησαν </a:t>
            </a:r>
            <a:r>
              <a:rPr lang="el-GR" dirty="0"/>
              <a:t>τη φαντασία τους για να δημιουργήσουν τις κατασκευές που είχαν στο νου τους.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a:solidFill>
                <a:prstClr val="black"/>
              </a:solidFill>
            </a:endParaRPr>
          </a:p>
        </p:txBody>
      </p:sp>
    </p:spTree>
    <p:extLst>
      <p:ext uri="{BB962C8B-B14F-4D97-AF65-F5344CB8AC3E}">
        <p14:creationId xmlns:p14="http://schemas.microsoft.com/office/powerpoint/2010/main" val="8472593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Παίχτηκε </a:t>
            </a:r>
            <a:r>
              <a:rPr lang="el-GR" dirty="0"/>
              <a:t>εκ του παραλλήλου επομένως ο βαθμός κοινωνικοποίησης των 2 παιδιών περιορίστηκε στα λίγα σχόλια που έκανε το ένα σε σχέση με την πρόοδο του άλλου αλλά και τη γνώμη του πάνω στην κατασκευή του άλλου. </a:t>
            </a:r>
            <a:endParaRPr lang="el-GR" dirty="0" smtClean="0"/>
          </a:p>
          <a:p>
            <a:pPr marL="0" indent="0">
              <a:buNone/>
            </a:pPr>
            <a:r>
              <a:rPr lang="el-GR" b="1" dirty="0" smtClean="0"/>
              <a:t>Τομέας Συναισθηματικός: </a:t>
            </a:r>
            <a:r>
              <a:rPr lang="el-GR" dirty="0"/>
              <a:t>Δ</a:t>
            </a:r>
            <a:r>
              <a:rPr lang="el-GR" dirty="0" smtClean="0"/>
              <a:t>ούλευαν </a:t>
            </a:r>
            <a:r>
              <a:rPr lang="el-GR" dirty="0"/>
              <a:t>με προσήλωση πάνω στις κατασκευές τους έτσι ένιωσαν μεγάλη χαρά και ικανοποίηση όταν επιτέλους τις τελείωσαν και δέχτηκαν θετικά σχόλια για αυτές</a:t>
            </a:r>
            <a:r>
              <a:rPr lang="el-GR" dirty="0" smtClean="0"/>
              <a:t>.</a:t>
            </a:r>
            <a:endParaRPr lang="en-GB" dirty="0"/>
          </a:p>
          <a:p>
            <a:pPr algn="just">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a:solidFill>
                <a:prstClr val="black"/>
              </a:solidFill>
            </a:endParaRPr>
          </a:p>
        </p:txBody>
      </p:sp>
    </p:spTree>
    <p:extLst>
      <p:ext uri="{BB962C8B-B14F-4D97-AF65-F5344CB8AC3E}">
        <p14:creationId xmlns:p14="http://schemas.microsoft.com/office/powerpoint/2010/main" val="4155010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Είδος Παιχνιδιού: Κανόνων (τα σχήματα)</a:t>
            </a:r>
            <a:endParaRPr lang="el-GR" b="1" i="1" dirty="0" smtClean="0">
              <a:solidFill>
                <a:schemeClr val="tx2"/>
              </a:solidFill>
            </a:endParaRPr>
          </a:p>
          <a:p>
            <a:pPr marL="0" indent="0">
              <a:buNone/>
            </a:pPr>
            <a:r>
              <a:rPr lang="el-GR" b="1" dirty="0" smtClean="0"/>
              <a:t>Αριθμός παιδιών</a:t>
            </a:r>
            <a:r>
              <a:rPr lang="el-GR" dirty="0" smtClean="0"/>
              <a:t>: 6 παιδιά </a:t>
            </a:r>
          </a:p>
          <a:p>
            <a:pPr marL="0" indent="0">
              <a:buNone/>
            </a:pPr>
            <a:r>
              <a:rPr lang="el-GR" b="1" dirty="0" smtClean="0"/>
              <a:t>Ηλικία παιδιών</a:t>
            </a:r>
            <a:r>
              <a:rPr lang="el-GR" dirty="0" smtClean="0"/>
              <a:t>: 4 – 5 ετών</a:t>
            </a:r>
          </a:p>
          <a:p>
            <a:pPr marL="0" indent="0">
              <a:buNone/>
            </a:pPr>
            <a:r>
              <a:rPr lang="el-GR" b="1" dirty="0" smtClean="0"/>
              <a:t>Περιγραφή παιχνιδιού</a:t>
            </a:r>
            <a:r>
              <a:rPr lang="el-GR" dirty="0" smtClean="0"/>
              <a:t>: Έχοντας </a:t>
            </a:r>
            <a:r>
              <a:rPr lang="el-GR" dirty="0"/>
              <a:t>η ίδια κατασκευάσει από πριν </a:t>
            </a:r>
            <a:r>
              <a:rPr lang="el-GR" dirty="0" smtClean="0"/>
              <a:t>2 </a:t>
            </a:r>
            <a:r>
              <a:rPr lang="el-GR" dirty="0"/>
              <a:t>τρίγωνα, </a:t>
            </a:r>
            <a:r>
              <a:rPr lang="el-GR" dirty="0" smtClean="0"/>
              <a:t>2 </a:t>
            </a:r>
            <a:r>
              <a:rPr lang="el-GR" dirty="0"/>
              <a:t>τετράγωνα και </a:t>
            </a:r>
            <a:r>
              <a:rPr lang="el-GR" dirty="0" smtClean="0"/>
              <a:t>2 </a:t>
            </a:r>
            <a:r>
              <a:rPr lang="el-GR" dirty="0"/>
              <a:t>κύκλους από χαρτόνι και αφού τα κρέμασα από μία κορδέλα το καθένα, ούτως ώστε να φορεθούν γύρω από το λαιμό των παιδιών, μοίρασα από ένα σε κάθε παιδί. Οι κανόνες τους παιχνιδιού είναι οι εξής: Τα παιδιά δημιουργούν ένα κύκλο στη μέση του οποίου βρίσκομαι εγώ κρατώντας ένα </a:t>
            </a:r>
            <a:r>
              <a:rPr lang="el-GR" dirty="0" smtClean="0"/>
              <a:t>μαντήλι.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a:solidFill>
                <a:prstClr val="black"/>
              </a:solidFill>
            </a:endParaRPr>
          </a:p>
        </p:txBody>
      </p:sp>
    </p:spTree>
    <p:extLst>
      <p:ext uri="{BB962C8B-B14F-4D97-AF65-F5344CB8AC3E}">
        <p14:creationId xmlns:p14="http://schemas.microsoft.com/office/powerpoint/2010/main" val="8645462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Είδος Παιχνιδιού: Κανόνων (τα σχήματα)</a:t>
            </a:r>
            <a:endParaRPr lang="el-GR" b="1" i="1" dirty="0" smtClean="0">
              <a:solidFill>
                <a:schemeClr val="tx2"/>
              </a:solidFill>
            </a:endParaRPr>
          </a:p>
          <a:p>
            <a:pPr marL="0" indent="0">
              <a:buNone/>
            </a:pPr>
            <a:r>
              <a:rPr lang="el-GR" b="1" dirty="0" smtClean="0"/>
              <a:t>Περιγραφή παιχνιδιού </a:t>
            </a:r>
            <a:r>
              <a:rPr lang="el-GR" dirty="0" smtClean="0"/>
              <a:t>(συνέχεια): Κάθε </a:t>
            </a:r>
            <a:r>
              <a:rPr lang="el-GR" dirty="0"/>
              <a:t>φορά που φωνάζω ένα από τα 3 σχήματα πετάω το μαντήλι ψηλά και τα παιδιά τα οποία έχουν το συγκεκριμένο σχήμα γύρω από το λαιμό τους πρέπει να σπεύσουν να πιάσουν το μαντήλι. Το παιδί που θα τα καταφέρει παίρνει τη θέση μου και είναι η σειρά του να φωνάξει ένα σχήμα εκτός από το δικό του. </a:t>
            </a:r>
            <a:endParaRPr lang="el-GR" dirty="0" smtClean="0"/>
          </a:p>
          <a:p>
            <a:pPr marL="0" indent="0">
              <a:buNone/>
            </a:pPr>
            <a:r>
              <a:rPr lang="el-GR" dirty="0" smtClean="0"/>
              <a:t>Όποιο </a:t>
            </a:r>
            <a:r>
              <a:rPr lang="el-GR" dirty="0"/>
              <a:t>παιδί το πιάσει παίρνει τη θέση του άλλου στο κέντρο του κύκλου και το παιχνίδι συνεχίζεται. Το παιχνίδι αυτό μπορεί να γίνει με διάφορες παραλλαγές όπου αντί π.χ. για σχήματα τα παιδιά μπορεί να παίζουνε με φρούτα ή χρώματα </a:t>
            </a:r>
            <a:r>
              <a:rPr lang="el-GR" dirty="0" smtClean="0"/>
              <a:t>κ.λπ. </a:t>
            </a:r>
            <a:r>
              <a:rPr lang="el-GR" dirty="0"/>
              <a:t>κι αντί για μαντίλι μπορούμε να πετάμε ένα μπαλόνι ή μία μικρή μπαλίτσα.</a:t>
            </a:r>
            <a:endParaRPr lang="en-GB" dirty="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a:solidFill>
                <a:prstClr val="black"/>
              </a:solidFill>
            </a:endParaRPr>
          </a:p>
        </p:txBody>
      </p:sp>
    </p:spTree>
    <p:extLst>
      <p:ext uri="{BB962C8B-B14F-4D97-AF65-F5344CB8AC3E}">
        <p14:creationId xmlns:p14="http://schemas.microsoft.com/office/powerpoint/2010/main" val="30427999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Άσκησαν </a:t>
            </a:r>
            <a:r>
              <a:rPr lang="el-GR" dirty="0"/>
              <a:t>την αδρή τους κινητικότητα καθώς έπρεπε να βρίσκονται σε συνεχή εγρήγορση προκειμένου να πηδήξουν ή να τρέξουν για να πιάσουν το μαντήλι αλλά και </a:t>
            </a:r>
            <a:r>
              <a:rPr lang="el-GR" dirty="0" smtClean="0"/>
              <a:t>τη </a:t>
            </a:r>
            <a:r>
              <a:rPr lang="el-GR" dirty="0"/>
              <a:t>λεπτή κινητικότητα αφού σκοπός του παιχνιδιού ήταν να το πιάσουν με το χέρι τους. </a:t>
            </a:r>
            <a:endParaRPr lang="en-GB" dirty="0"/>
          </a:p>
          <a:p>
            <a:pPr marL="0" indent="0">
              <a:buNone/>
            </a:pPr>
            <a:r>
              <a:rPr lang="el-GR" b="1" dirty="0" smtClean="0"/>
              <a:t>Τομέας Νοητικός: </a:t>
            </a:r>
            <a:r>
              <a:rPr lang="el-GR" dirty="0"/>
              <a:t>Το παιχνίδι αυτό τα βοήθησε να εξασκήσουν τη μνήμη τους εφόσον έπρεπε να θυμούνται ανά πάσα στιγμή ποιο ήταν το δικό τους σχήμα αλλά και τη συγκέντρωσή τους για να αντιστοιχούν την εντολή που τους δινόταν με την πράξη. Το γεγονός ότι παίζαμε με σχήματα τα βοήθησε να έρθουν σε επαφή με αυτά και να μάθουν να τα ξεχωρίζουν.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a:solidFill>
                <a:prstClr val="black"/>
              </a:solidFill>
            </a:endParaRPr>
          </a:p>
        </p:txBody>
      </p:sp>
    </p:spTree>
    <p:extLst>
      <p:ext uri="{BB962C8B-B14F-4D97-AF65-F5344CB8AC3E}">
        <p14:creationId xmlns:p14="http://schemas.microsoft.com/office/powerpoint/2010/main" val="38628237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Τα </a:t>
            </a:r>
            <a:r>
              <a:rPr lang="el-GR" dirty="0"/>
              <a:t>παιδιά έμαθαν να παίζουν σε μια ομάδα και να περιμένουν υπομονετικά τη σειρά τους, αξίες χρήσιμες για τα ίδια αλλά και για το περιβάλλον τους και καλλιέργησαν την αλληλοβοήθεια καθώς όταν κάποιο παιδί άκουγε ένα σχήμα που δεν ήταν δικό του αλλά το είχε ο φίλος ή η φίλη του τότε τον/την παρακινούσε να πιάσει  το </a:t>
            </a:r>
            <a:r>
              <a:rPr lang="el-GR" dirty="0" smtClean="0"/>
              <a:t>μαντήλι.</a:t>
            </a:r>
          </a:p>
          <a:p>
            <a:pPr marL="0" indent="0">
              <a:buNone/>
            </a:pPr>
            <a:r>
              <a:rPr lang="el-GR" b="1" dirty="0" smtClean="0"/>
              <a:t>Τομέας Συναισθηματικός: </a:t>
            </a:r>
            <a:r>
              <a:rPr lang="el-GR" dirty="0"/>
              <a:t>Τα παιδιά διασκέδασαν παίζοντας αυτό το παιχνίδι, χαίρονταν κάθε φορά που έπιαναν το μαντήλι και δεν απογοητεύονταν όταν δεν τα κατάφερναν αλλά αντίθετα προσπαθούσαν περισσότερο την επόμενη </a:t>
            </a:r>
            <a:r>
              <a:rPr lang="el-GR" dirty="0" smtClean="0"/>
              <a:t>φορά.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a:solidFill>
                <a:prstClr val="black"/>
              </a:solidFill>
            </a:endParaRPr>
          </a:p>
        </p:txBody>
      </p:sp>
    </p:spTree>
    <p:extLst>
      <p:ext uri="{BB962C8B-B14F-4D97-AF65-F5344CB8AC3E}">
        <p14:creationId xmlns:p14="http://schemas.microsoft.com/office/powerpoint/2010/main" val="24632655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Είδος Παιχνιδιού: Συμβολικό «Το μανάβικο»</a:t>
            </a:r>
            <a:endParaRPr lang="el-GR" b="1" i="1" dirty="0" smtClean="0">
              <a:solidFill>
                <a:schemeClr val="tx2"/>
              </a:solidFill>
            </a:endParaRPr>
          </a:p>
          <a:p>
            <a:pPr>
              <a:buNone/>
            </a:pPr>
            <a:r>
              <a:rPr lang="el-GR" b="1" dirty="0" smtClean="0"/>
              <a:t>Αριθμός παιδιών</a:t>
            </a:r>
            <a:r>
              <a:rPr lang="el-GR" dirty="0" smtClean="0"/>
              <a:t>: 5 παιδιά</a:t>
            </a:r>
          </a:p>
          <a:p>
            <a:pPr>
              <a:buNone/>
            </a:pPr>
            <a:r>
              <a:rPr lang="el-GR" b="1" dirty="0" smtClean="0"/>
              <a:t>Ηλικία παιδιών</a:t>
            </a:r>
            <a:r>
              <a:rPr lang="el-GR" dirty="0" smtClean="0"/>
              <a:t>: 4 ετών</a:t>
            </a:r>
          </a:p>
          <a:p>
            <a:pPr marL="0" indent="0">
              <a:buNone/>
            </a:pPr>
            <a:r>
              <a:rPr lang="el-GR" b="1" dirty="0" smtClean="0"/>
              <a:t>Περιγραφή παιχνιδιού</a:t>
            </a:r>
            <a:r>
              <a:rPr lang="el-GR" dirty="0" smtClean="0"/>
              <a:t>: Έχοντας </a:t>
            </a:r>
            <a:r>
              <a:rPr lang="el-GR" dirty="0"/>
              <a:t>από το σπίτι μου φτιάξει 20 ελίτσες από μαύρο γκοφρέ χαρτί και 10 μήλα (5 κόκκινα και 5 πράσινα) από </a:t>
            </a:r>
            <a:r>
              <a:rPr lang="el-GR" dirty="0" err="1"/>
              <a:t>κανσόν</a:t>
            </a:r>
            <a:r>
              <a:rPr lang="el-GR" dirty="0"/>
              <a:t> χαρτόνι  και αφού προμηθεύτηκα μία χάρτινη καφέ σακούλα μαναβικής ζήτησα από τα παιδιά να παίξουμε μανάβικο. Ο ρόλος που ανέλαβα ήταν του μανάβη και τα παιδιά παρίσταναν τους πελάτες. </a:t>
            </a:r>
            <a:endParaRPr lang="en-GB" dirty="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a:solidFill>
                <a:prstClr val="black"/>
              </a:solidFill>
            </a:endParaRPr>
          </a:p>
        </p:txBody>
      </p:sp>
    </p:spTree>
    <p:extLst>
      <p:ext uri="{BB962C8B-B14F-4D97-AF65-F5344CB8AC3E}">
        <p14:creationId xmlns:p14="http://schemas.microsoft.com/office/powerpoint/2010/main" val="19108509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Πουρή Σοφία</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marL="0" indent="0">
              <a:lnSpc>
                <a:spcPct val="110000"/>
              </a:lnSpc>
              <a:buNone/>
            </a:pPr>
            <a:r>
              <a:rPr lang="el-GR" b="1" dirty="0" smtClean="0"/>
              <a:t>Τομέας Κινητικός: </a:t>
            </a:r>
            <a:r>
              <a:rPr lang="el-GR" dirty="0"/>
              <a:t>Άσκησαν την αδρή τους κινητικότητα όταν στέκονταν το ένα πίσω από το άλλο και προχωρούσαν μπροστά όταν ήταν η σειρά τους ή πήγαιναν να σταθούν και πάλι στο τέλος της γραμμής που είχαν φτιάξει για να περιμένουν και πάλι τη σειρά τους. Άσκησαν όμως και τη λεπτή κινητικότητα καθώς ξεχώριζαν με τα δάχτυλά τους τα φρούτα που ήθελαν και αφού τα έπιαναν τα έβαζαν στη σακούλα. </a:t>
            </a:r>
            <a:endParaRPr lang="en-GB" dirty="0"/>
          </a:p>
          <a:p>
            <a:pPr marL="0" indent="0">
              <a:lnSpc>
                <a:spcPct val="110000"/>
              </a:lnSpc>
              <a:buNone/>
            </a:pPr>
            <a:r>
              <a:rPr lang="el-GR" b="1" dirty="0" smtClean="0"/>
              <a:t>Τομέας Νοητικός: </a:t>
            </a:r>
            <a:r>
              <a:rPr lang="el-GR" dirty="0"/>
              <a:t>Ά</a:t>
            </a:r>
            <a:r>
              <a:rPr lang="el-GR" dirty="0" smtClean="0"/>
              <a:t>σκησαν </a:t>
            </a:r>
            <a:r>
              <a:rPr lang="el-GR" dirty="0"/>
              <a:t>τη </a:t>
            </a:r>
            <a:r>
              <a:rPr lang="el-GR" dirty="0" err="1"/>
              <a:t>λογικομαθηματική</a:t>
            </a:r>
            <a:r>
              <a:rPr lang="el-GR" dirty="0"/>
              <a:t> τους σκέψη π.χ. θέλω 4 πράσινα και 2 κόκκινα μήλα, τοπικές έννοιες όπως μέσα – έξω από τη σακούλα και εξασκήθηκαν στο μέτρημα αφού αν ήθελαν π.χ. 4 ελιές θα έπρεπε να τις μετρήσουν για να τις βάλουν μετά στη σακούλα τους. Έπαιξαν συμβολικό παιχνίδι όπου έκαναν αναπαράσταση καθημερινών δραστηριοτήτων και ο καθένας είχε ένα ρόλο.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a:solidFill>
                <a:prstClr val="black"/>
              </a:solidFill>
            </a:endParaRPr>
          </a:p>
        </p:txBody>
      </p:sp>
    </p:spTree>
    <p:extLst>
      <p:ext uri="{BB962C8B-B14F-4D97-AF65-F5344CB8AC3E}">
        <p14:creationId xmlns:p14="http://schemas.microsoft.com/office/powerpoint/2010/main" val="38101141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cb99988b7d1fb34dff1182c125e7b13daecac4d"/>
  <p:tag name="ISPRING_RESOURCE_PATHS_HASH_PRESENTER" val="c73148eb5272365018cbb0cc67f53c55f84f7b7c"/>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C_template_updated">
  <a:themeElements>
    <a:clrScheme name="Προσαρμοσμένο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14921</Words>
  <Application>Microsoft Office PowerPoint</Application>
  <PresentationFormat>On-screen Show (4:3)</PresentationFormat>
  <Paragraphs>764</Paragraphs>
  <Slides>148</Slides>
  <Notes>7</Notes>
  <HiddenSlides>0</HiddenSlides>
  <MMClips>0</MMClips>
  <ScaleCrop>false</ScaleCrop>
  <HeadingPairs>
    <vt:vector size="4" baseType="variant">
      <vt:variant>
        <vt:lpstr>Theme</vt:lpstr>
      </vt:variant>
      <vt:variant>
        <vt:i4>3</vt:i4>
      </vt:variant>
      <vt:variant>
        <vt:lpstr>Slide Titles</vt:lpstr>
      </vt:variant>
      <vt:variant>
        <vt:i4>148</vt:i4>
      </vt:variant>
    </vt:vector>
  </HeadingPairs>
  <TitlesOfParts>
    <vt:vector size="151" baseType="lpstr">
      <vt:lpstr>2_OC_template_updated</vt:lpstr>
      <vt:lpstr>OC_template_updated</vt:lpstr>
      <vt:lpstr>1_OC_template_updated</vt:lpstr>
      <vt:lpstr>Αρχές Οργάνωσης Παιδαγωγικής Πράξης Ι (E)</vt:lpstr>
      <vt:lpstr>Περιεχόμενο ενότητας</vt:lpstr>
      <vt:lpstr>Παρουσίαση 1</vt:lpstr>
      <vt:lpstr>Μέρος 1: Καταγραφή 1ου παιχνιδιού Φοιτήτρια Λιαπάτη Σοφία</vt:lpstr>
      <vt:lpstr>Μέρος 1: Αξιολόγηση 1ου παιχνιδιού (1α) Φοιτήτρια Λιαπάτη Σοφία</vt:lpstr>
      <vt:lpstr>Μέρος 1: Αξιολόγηση 1ου παιχνιδιού (1α) Φοιτήτρια Λιαπάτη Σοφία</vt:lpstr>
      <vt:lpstr>Μέρος 1: Αξιολόγηση 1ου παιχνιδιού (1β) Φοιτήτρια Λιαπάτη Σοφία</vt:lpstr>
      <vt:lpstr>Μέρος 1: Αξιολόγηση 1ου παιχνιδιού (1β) Φοιτήτρια Λιαπάτη Σοφία</vt:lpstr>
      <vt:lpstr>Μέρος 1: Αξιολόγηση 1ου παιχνιδιού (1β) Φοιτήτρια Λιαπάτη Σοφία</vt:lpstr>
      <vt:lpstr>Μέρος 1: Αξιολόγηση 1ου παιχνιδιού (1γ) Φοιτήτρια Λιαπάτη Σοφία</vt:lpstr>
      <vt:lpstr>Μέρος 1: Αξιολόγηση 1ου παιχνιδιού (1γ) Φοιτήτρια Λιαπάτη Σοφία</vt:lpstr>
      <vt:lpstr>Μέρος 1: Καταγραφή 2ου παιχνιδιού Φοιτήτρια Λιαπάτη Σοφία</vt:lpstr>
      <vt:lpstr>Μέρος 1: Αξιολόγηση 2ου παιχνιδιού (1α) Φοιτήτρια Λιαπάτη Σοφία</vt:lpstr>
      <vt:lpstr>Μέρος 1: Αξιολόγηση 2ου παιχνιδιού (1α) Φοιτήτρια Λιαπάτη Σοφία</vt:lpstr>
      <vt:lpstr>Μέρος 1: Αξιολόγηση 2ου παιχνιδιού (1β) Φοιτήτρια Λιαπάτη Σοφία</vt:lpstr>
      <vt:lpstr>Μέρος 1: Αξιολόγηση 2ου παιχνιδιού (1β) Φοιτήτρια Λιαπάτη Σοφία</vt:lpstr>
      <vt:lpstr>Μέρος 1: Καταγραφή 3ου παιχνιδιού Φοιτήτρια Λιαπάτη Σοφία</vt:lpstr>
      <vt:lpstr>Μέρος 1: Αξιολόγηση 3ου παιχνιδιού(1α) Φοιτήτρια Λιαπάτη Σοφία</vt:lpstr>
      <vt:lpstr>Μέρος 1: Αξιολόγηση 3ου παιχνιδιού(1β) Φοιτήτρια Λιαπάτη Σοφία</vt:lpstr>
      <vt:lpstr>Μέρος 1: Αξιολόγηση 3ου παιχνιδιού(1β) Φοιτήτρια Λιαπάτη Σοφία</vt:lpstr>
      <vt:lpstr>Μέρος 1: Αξιολόγηση 3ου παιχνιδιού(1γ) Φοιτήτρια Λιαπάτη Σοφία</vt:lpstr>
      <vt:lpstr>Μέρος 1: Αξιολόγηση 3ου παιχνιδιού(1γ) Φοιτήτρια Λιαπάτη Σοφία</vt:lpstr>
      <vt:lpstr>Μέρος 1: Καταγραφή 4ου παιχνιδιού Φοιτήτρια Λιαπάτη Σοφία</vt:lpstr>
      <vt:lpstr>Μέρος 1: Αξιολόγηση 4ου παιχνιδιού (1α) Φοιτήτρια Λιαπάτη Σοφία</vt:lpstr>
      <vt:lpstr>Μέρος 1: Αξιολόγηση 4ου παιχνιδιού (1α) Φοιτήτρια Λιαπάτη Σοφία</vt:lpstr>
      <vt:lpstr>Μέρος 1: Αξιολόγηση 4ου παιχνιδιού (1α) Φοιτήτρια Λιαπάτη Σοφία</vt:lpstr>
      <vt:lpstr>Μέρος 1: Αξιολόγηση 4ου παιχνιδιού (1β) Φοιτήτρια Λιαπάτη Σοφία</vt:lpstr>
      <vt:lpstr>Μέρος 1: Αξιολόγηση 4ου παιχνιδιού (1β) Φοιτήτρια Λιαπάτη Σοφία</vt:lpstr>
      <vt:lpstr>Μέρος 2: Συμμετοχή στο 1ο παιχνίδι Φοιτήτρια Λιαπάτη Σοφία</vt:lpstr>
      <vt:lpstr>Μέρος 2: Αξιολόγηση 1ου παιχνιδιού (1α) Φοιτήτρια Λιαπάτη Σοφία</vt:lpstr>
      <vt:lpstr>Μέρος 2: Αξιολόγηση 1ου παιχνιδιού (1α) Φοιτήτρια Λιαπάτη Σοφία</vt:lpstr>
      <vt:lpstr>Μέρος 2: Αξιολόγηση 1ου παιχνιδιού (1α) Φοιτήτρια Λιαπάτη Σοφία</vt:lpstr>
      <vt:lpstr>Μέρος 2: Αξιολόγηση 1ου παιχνιδιού (1β) Φοιτήτρια Λιαπάτη Σοφία</vt:lpstr>
      <vt:lpstr>Μέρος 2: Αξιολόγηση 1ου παιχνιδιού (1β) Φοιτήτρια Λιαπάτη Σοφία</vt:lpstr>
      <vt:lpstr>Μέρος 2: Συμμετοχή στο 2ο παιχνίδι Φοιτήτρια Λιαπάτη Σοφία</vt:lpstr>
      <vt:lpstr>Μέρος 2: Αξιολόγηση 2ου παιχνιδιού (1α) Φοιτήτρια Λιαπάτη Σοφία</vt:lpstr>
      <vt:lpstr>Μέρος 2: Αξιολόγηση 2ου παιχνιδιού (1α) Φοιτήτρια Λιαπάτη Σοφία</vt:lpstr>
      <vt:lpstr>Μέρος 2: Αξιολόγηση 2ου παιχνιδιού (1α) Φοιτήτρια Λιαπάτη Σοφία</vt:lpstr>
      <vt:lpstr>Μέρος 2: Αξιολόγηση 2ου παιχνιδιού (1β) Φοιτήτρια Λιαπάτη Σοφία</vt:lpstr>
      <vt:lpstr>Μέρος 2: Αξιολόγηση 2ου παιχνιδιού (1β) Φοιτήτρια Λιαπάτη Σοφία</vt:lpstr>
      <vt:lpstr>Μέρος 2: Αξιολόγηση 2ου παιχνιδιού (1β) Φοιτήτρια Λιαπάτη Σοφία</vt:lpstr>
      <vt:lpstr>Μέρος 3:  Φοιτήτρια Λιαπάτη Σοφία </vt:lpstr>
      <vt:lpstr>Παρουσίαση 2</vt:lpstr>
      <vt:lpstr>Μέρος 1: Καταγραφή 1ου παιχνιδιού Φοιτήτρια Ταβουλάρη Άννα</vt:lpstr>
      <vt:lpstr>Μέρος 1: Αξιολόγηση 1ου παιχνιδιού (1α) Φοιτήτρια Ταβουλάρη Άννα</vt:lpstr>
      <vt:lpstr>Μέρος 1: Αξιολόγηση 1ου παιχνιδιού (1β) Φοιτήτρια Ταβουλάρη Άννα</vt:lpstr>
      <vt:lpstr>Μέρος 1: Καταγραφή 2ου παιχνιδιού Φοιτήτρια Ταβουλάρη Άννα</vt:lpstr>
      <vt:lpstr>Μέρος 1: Αξιολόγηση 2ου παιχνιδιού (1α) Φοιτήτρια Ταβουλάρη Άννα</vt:lpstr>
      <vt:lpstr>Μέρος 1: Αξιολόγηση 2ου παιχνιδιού (1β) Φοιτήτρια Ταβουλάρη Άννα</vt:lpstr>
      <vt:lpstr>Μέρος 1: Αξιολόγηση 2ου παιχνιδιού (1γ) Φοιτήτρια Ταβουλάρη Άννα</vt:lpstr>
      <vt:lpstr>Μέρος 1: Καταγραφή 3ου παιχνιδιού Φοιτήτρια Ταβουλάρη Άννα</vt:lpstr>
      <vt:lpstr>Μέρος 1: Αξιολόγηση 3ου παιχνιδιού (1α) Φοιτήτρια Ταβουλάρη Άννα</vt:lpstr>
      <vt:lpstr>Μέρος 1: Αξιολόγηση 3ου παιχνιδιού (1β) Φοιτήτρια Ταβουλάρη Άννα</vt:lpstr>
      <vt:lpstr>Μέρος 1: Καταγραφή 4ου παιχνιδιού Φοιτήτρια Ταβουλάρη Άννα</vt:lpstr>
      <vt:lpstr>Μέρος 1: Αξιολόγηση 4ου παιχνιδιού (1α) Φοιτήτρια Ταβουλάρη Άννα</vt:lpstr>
      <vt:lpstr>Μέρος 1: Αξιολόγηση 4ου παιχνιδιού (1β) Φοιτήτρια Ταβουλάρη Άννα</vt:lpstr>
      <vt:lpstr>Μέρος 2: Συμμετοχή στο 1ο παιχνίδι Φοιτήτρια Ταβουλάρη Άννα</vt:lpstr>
      <vt:lpstr>Μέρος 2: Συμμετοχή στο 1ο παιχνίδι Φοιτήτρια Ταβουλάρη Άννα</vt:lpstr>
      <vt:lpstr>Μέρος 2: Αξιολόγηση 1ου παιχνιδιού (1α) Φοιτήτρια Ταβουλάρη Άννα</vt:lpstr>
      <vt:lpstr>Μέρος 2: Αξιολόγηση 1ου παιχνιδιού (1β) Φοιτήτρια Ταβουλάρη Άννα</vt:lpstr>
      <vt:lpstr>Μέρος 2: Συμμετοχή στο 2ο παιχνίδι Φοιτήτρια Ταβουλάρη Άννα</vt:lpstr>
      <vt:lpstr>Μέρος 2: Αξιολόγηση 2ου παιχνιδιού (1α) Φοιτήτρια Ταβουλάρη Άννα</vt:lpstr>
      <vt:lpstr>Μέρος 2: Αξιολόγηση 2ου παιχνιδιού (1β) Φοιτήτρια Ταβουλάρη Άννα</vt:lpstr>
      <vt:lpstr>Μέρος 3:  Φοιτήτρια Ταβουλάρη Άννα </vt:lpstr>
      <vt:lpstr>Παρουσίαση 3</vt:lpstr>
      <vt:lpstr>Μέρος 1: Καταγραφή 1ου παιχνιδιού Αργυρού Αναστασία-Χριστίνα</vt:lpstr>
      <vt:lpstr>Μέρος 1: Αξιολόγηση 1ου παιχνιδιού Αργυρού Αναστασία-Χριστίνα </vt:lpstr>
      <vt:lpstr>Μέρος 1: Αξιολόγηση 1ου παιχνιδιού Αργυρού Αναστασία-Χριστίνα </vt:lpstr>
      <vt:lpstr>Μέρος 1: Καταγραφή 2ου παιχνιδιού Αργυρού Αναστασία-Χριστίνα </vt:lpstr>
      <vt:lpstr>Μέρος 1: Αξιολόγηση 2ου παιχνιδιού Αργυρού Αναστασία-Χριστίνα </vt:lpstr>
      <vt:lpstr>Μέρος 1: Καταγραφή 3ου παιχνιδιού Αργυρού Αναστασία-Χριστίνα </vt:lpstr>
      <vt:lpstr>Μέρος 1: Αξιολόγηση 3ου παιχνιδιού Αργυρού Αναστασία-Χριστίνα </vt:lpstr>
      <vt:lpstr>Μέρος 1: Καταγραφή 4ου παιχνιδιού Αργυρού Αναστασία-Χριστίνα </vt:lpstr>
      <vt:lpstr>Μέρος 1: Αξιολόγηση 4ου παιχνιδιού Αργυρού Αναστασία-Χριστίνα </vt:lpstr>
      <vt:lpstr>Μέρος 2: Συμμετοχή στο 1ο παιχνίδι Αργυρού Αναστασία-Χριστίνα </vt:lpstr>
      <vt:lpstr>Μέρος 2: Αξιολόγηση 1ου παιχνιδιού Αργυρού Αναστασία-Χριστίνα </vt:lpstr>
      <vt:lpstr>Μέρος 2: Συμμετοχή στο 2ο παιχνίδι Αργυρού Αναστασία-Χριστίνα </vt:lpstr>
      <vt:lpstr>Μέρος 2: Συμμετοχή στο 2ο παιχνίδι Αργυρού Αναστασία-Χριστίνα </vt:lpstr>
      <vt:lpstr>Μέρος 2: Αξιολόγηση 2ου παιχνιδιού Αργυρού Αναστασία-Χριστίνα </vt:lpstr>
      <vt:lpstr>Μέρος 3:  Αργυρού Αναστασία-Χριστίνα </vt:lpstr>
      <vt:lpstr>Παρουσίαση 4</vt:lpstr>
      <vt:lpstr>Μέρος 1: Καταγραφή 1ου παιχνιδιού Φοιτήτρια Πουρή Σοφία</vt:lpstr>
      <vt:lpstr>Μέρος 1: Αξιολόγηση 1ου παιχνιδιού Φοιτήτρια Πουρή Σοφία</vt:lpstr>
      <vt:lpstr>Μέρος 1: Αξιολόγηση 1ου παιχνιδιού Φοιτήτρια Πουρή Σοφία</vt:lpstr>
      <vt:lpstr>Μέρος 1: Καταγραφή 2ου παιχνιδιού Φοιτήτρια Πουρή Σοφία</vt:lpstr>
      <vt:lpstr>Μέρος 1: Αξιολόγηση 2ου παιχνιδιού Φοιτήτρια Πουρή Σοφία</vt:lpstr>
      <vt:lpstr>Μέρος 1: Αξιολόγηση 2ου παιχνιδιού Φοιτήτρια Πουρή Σοφία</vt:lpstr>
      <vt:lpstr>Μέρος 1: Καταγραφή 3ου παιχνιδιού Φοιτήτρια Πουρή Σοφία</vt:lpstr>
      <vt:lpstr>Μέρος 1: Αξιολόγηση 3ου παιχνιδιού Φοιτήτρια Πουρή Σοφία</vt:lpstr>
      <vt:lpstr>Μέρος 1: Αξιολόγηση 3ου παιχνιδιού Φοιτήτρια Πουρή Σοφία</vt:lpstr>
      <vt:lpstr>Μέρος 1: Καταγραφή 4ου παιχνιδιού Φοιτήτρια Πουρή Σοφία</vt:lpstr>
      <vt:lpstr>Μέρος 1: Αξιολόγηση 4ου παιχνιδιού Φοιτήτρια Πουρή Σοφία</vt:lpstr>
      <vt:lpstr>Μέρος 1: Αξιολόγηση 4ου παιχνιδιού Φοιτήτρια Πουρή Σοφία</vt:lpstr>
      <vt:lpstr>Μέρος 2: Συμμετοχή στο 1ο παιχνίδι Φοιτήτρια Πουρή Σοφία</vt:lpstr>
      <vt:lpstr>Μέρος 2: Συμμετοχή στο 1ο παιχνίδι Φοιτήτρια Πουρή Σοφία</vt:lpstr>
      <vt:lpstr>Μέρος 2: Αξιολόγηση 1ου παιχνιδιού Φοιτήτρια Πουρή Σοφία</vt:lpstr>
      <vt:lpstr>Μέρος 2: Αξιολόγηση 1ου παιχνιδιού Φοιτήτρια Πουρή Σοφία</vt:lpstr>
      <vt:lpstr>Μέρος 2: Συμμετοχή στο 2ο παιχνίδι Φοιτήτρια Πουρή Σοφία</vt:lpstr>
      <vt:lpstr>Μέρος 2: Αξιολόγηση 2ου παιχνιδιού Φοιτήτρια Πουρή Σοφία</vt:lpstr>
      <vt:lpstr>Μέρος 2: Αξιολόγηση 2ου παιχνιδιού Φοιτήτρια Πουρή Σοφία</vt:lpstr>
      <vt:lpstr>Μέρος 3:  Φοιτήτρια Πουρή Σοφία </vt:lpstr>
      <vt:lpstr>Παρουσίαση 5</vt:lpstr>
      <vt:lpstr>Μέρος 1: Καταγραφή 1ου παιχνιδιού Φοιτήτρια Τσαπάρα Παρασκευή</vt:lpstr>
      <vt:lpstr>Μέρος 1: Αξιολόγηση 1ου παιχνιδιού Φοιτήτρια Τσαπάρα Παρασκευή</vt:lpstr>
      <vt:lpstr>Μέρος 1: Αξιολόγηση 1ου παιχνιδιού Φοιτήτρια Τσαπάρα Παρασκευή</vt:lpstr>
      <vt:lpstr>Μέρος 1: Καταγραφή 2ου παιχνιδιού Φοιτήτρια Τσαπάρα Παρασκευή</vt:lpstr>
      <vt:lpstr>Μέρος 1: Αξιολόγηση 2ου παιχνιδιού Φοιτήτρια Τσαπάρα Παρασκευή</vt:lpstr>
      <vt:lpstr>Μέρος 1: Αξιολόγηση 2ου παιχνιδιού Φοιτήτρια Τσαπάρα Παρασκευή</vt:lpstr>
      <vt:lpstr>Μέρος 1: Καταγραφή 3ου παιχνιδιού Φοιτήτρια Τσαπάρα Παρασκευή</vt:lpstr>
      <vt:lpstr>Μέρος 1: Αξιολόγηση 3ου παιχνιδιού Φοιτήτρια Τσαπάρα Παρασκευή</vt:lpstr>
      <vt:lpstr>Μέρος 1: Αξιολόγηση 3ου παιχνιδιού Φοιτήτρια Τσαπάρα Παρασκευή</vt:lpstr>
      <vt:lpstr>Μέρος 1: Καταγραφή 4ου παιχνιδιού Φοιτήτρια Τσαπάρα Παρασκευή</vt:lpstr>
      <vt:lpstr>Μέρος 1: Αξιολόγηση 4ου παιχνιδιού Φοιτήτρια Τσαπάρα Παρασκευή</vt:lpstr>
      <vt:lpstr>Μέρος 1: Αξιολόγηση 4ου παιχνιδιού Φοιτήτρια Τσαπάρα Παρασκευή</vt:lpstr>
      <vt:lpstr>Μέρος 2: Συμμετοχή στο 1ο παιχνίδι Φοιτήτρια Τσαπάρα Παρασκευή</vt:lpstr>
      <vt:lpstr>Μέρος 2: Αξιολόγηση 1ου παιχνιδιού Φοιτήτρια Τσαπάρα Παρασκευή</vt:lpstr>
      <vt:lpstr>Μέρος 2: Αξιολόγηση 1ου παιχνιδιού Φοιτήτρια Τσαπάρα Παρασκευή</vt:lpstr>
      <vt:lpstr>Μέρος 2: Συμμετοχή στο 2ο παιχνίδι Φοιτήτρια Τσαπάρα Παρασκευή</vt:lpstr>
      <vt:lpstr>Μέρος 2: Συμμετοχή στο 2ο παιχνίδι Φοιτήτρια Τσαπάρα Παρασκευή</vt:lpstr>
      <vt:lpstr>Μέρος 2: Αξιολόγηση 2ου παιχνιδιού Φοιτήτρια Τσαπάρα Παρασκευή</vt:lpstr>
      <vt:lpstr>Μέρος 2: Αξιολόγηση 2ου παιχνιδιού Φοιτήτρια Τσαπάρα Παρασκευή</vt:lpstr>
      <vt:lpstr>Μέρος 2: Αξιολόγηση 2ου παιχνιδιού Φοιτήτρια Τσαπάρα Παρασκευή</vt:lpstr>
      <vt:lpstr>Μέρος 2: Αξιολόγηση 2ου παιχνιδιού Φοιτήτρια Τσαπάρα Παρασκευή</vt:lpstr>
      <vt:lpstr>Μέρος 3:  Φοιτήτρια Τσαπάρα Παρασκευή </vt:lpstr>
      <vt:lpstr>Μέρος 3:  Φοιτήτρια Τσαπάρα Παρασκευή </vt:lpstr>
      <vt:lpstr>Παρουσίαση 6</vt:lpstr>
      <vt:lpstr>Μέρος 1: Καταγραφή 1ου παιχνιδιού Φοιτήτρια Σαρμά Αικατερίνη</vt:lpstr>
      <vt:lpstr>Μέρος 1: Αξιολόγηση 1ου παιχνιδιού Φοιτήτρια Σαρμά Αικατερίνη</vt:lpstr>
      <vt:lpstr>Μέρος 1: Καταγραφή 2ου παιχνιδιού Φοιτήτρια Σαρμά Αικατερίνη</vt:lpstr>
      <vt:lpstr>Μέρος 1: Αξιολόγηση 2ου παιχνιδιού Φοιτήτρια Σαρμά Αικατερίνη</vt:lpstr>
      <vt:lpstr>Μέρος 1: Καταγραφή 3ου παιχνιδιού Φοιτήτρια Σαρμά Αικατερίνη</vt:lpstr>
      <vt:lpstr>Μέρος 1: Αξιολόγηση 3ου παιχνιδιού Φοιτήτρια Σαρμά Αικατερίνη</vt:lpstr>
      <vt:lpstr>Μέρος 1: Αξιολόγηση 3ου παιχνιδιού Φοιτήτρια Σαρμά Αικατερίνη</vt:lpstr>
      <vt:lpstr>Μέρος 1: Καταγραφή 4ου παιχνιδιού Φοιτήτρια Σαρμά Αικατερίνη</vt:lpstr>
      <vt:lpstr>Μέρος 1: Αξιολόγηση 4ου παιχνιδιού Φοιτήτρια Σαρμά Αικατερίνη</vt:lpstr>
      <vt:lpstr>Μέρος 2: Συμμετοχή στο 1ο παιχνίδι Φοιτήτρια Σαρμά Αικατερίνη</vt:lpstr>
      <vt:lpstr>Μέρος 2: Αξιολόγηση 1ου παιχνιδιού Φοιτήτρια Σαρμά Αικατερίνη</vt:lpstr>
      <vt:lpstr>Μέρος 2: Συμμετοχή στο 2ο παιχνίδι Φοιτήτρια Σαρμά Αικατερίνη</vt:lpstr>
      <vt:lpstr>Μέρος 2: Αξιολόγηση 2ου παιχνιδιού Φοιτήτρια Σαρμά Αικατερίνη</vt:lpstr>
      <vt:lpstr>Μέρος 2: Αξιολόγηση 2ου παιχνιδιού Φοιτήτρια Σαρμά Αικατερίνη</vt:lpstr>
      <vt:lpstr>Μέρος 3:  Φοιτήτρια Σαρμά Αικατερίνη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42</cp:revision>
  <dcterms:created xsi:type="dcterms:W3CDTF">2013-03-04T13:35:19Z</dcterms:created>
  <dcterms:modified xsi:type="dcterms:W3CDTF">2015-03-02T09:46:08Z</dcterms:modified>
</cp:coreProperties>
</file>