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75" r:id="rId20"/>
    <p:sldId id="276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8FFD5-6089-4B93-B90A-230AE74DB52D}" type="slidenum">
              <a:rPr lang="el-GR" altLang="el-GR" smtClean="0"/>
              <a:pPr eaLnBrk="1" hangingPunct="1"/>
              <a:t>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007821-3E69-4A56-BE1B-C28FEBC9ACA9}" type="slidenum">
              <a:rPr lang="el-GR" altLang="el-GR" smtClean="0"/>
              <a:pPr eaLnBrk="1" hangingPunct="1"/>
              <a:t>10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D9E159-9FB4-4A5D-985E-01FFC29962D9}" type="slidenum">
              <a:rPr lang="el-GR" altLang="el-GR" smtClean="0"/>
              <a:pPr eaLnBrk="1" hangingPunct="1"/>
              <a:t>11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2F5DDA-9425-4A3D-8BCD-1047125C7FAB}" type="slidenum">
              <a:rPr lang="el-GR" altLang="el-GR" smtClean="0"/>
              <a:pPr eaLnBrk="1" hangingPunct="1"/>
              <a:t>12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CD3BD6-C548-4D68-85B7-1260509609D0}" type="slidenum">
              <a:rPr lang="el-GR" altLang="el-GR" smtClean="0"/>
              <a:pPr eaLnBrk="1" hangingPunct="1"/>
              <a:t>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D8D35E-1775-4007-8C1A-D4CF6BD2D26D}" type="slidenum">
              <a:rPr lang="el-GR" altLang="el-GR" smtClean="0"/>
              <a:pPr eaLnBrk="1" hangingPunct="1"/>
              <a:t>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C5CE47-2022-4EA3-AFB8-BD56015468F7}" type="slidenum">
              <a:rPr lang="el-GR" altLang="el-GR" smtClean="0"/>
              <a:pPr eaLnBrk="1" hangingPunct="1"/>
              <a:t>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0EF1FD-6734-455B-990B-F88C1D921AA2}" type="slidenum">
              <a:rPr lang="el-GR" altLang="el-GR" smtClean="0"/>
              <a:pPr eaLnBrk="1" hangingPunct="1"/>
              <a:t>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145BE6-7578-4781-99FF-99F50EE8D327}" type="slidenum">
              <a:rPr lang="el-GR" altLang="el-GR" smtClean="0"/>
              <a:pPr eaLnBrk="1" hangingPunct="1"/>
              <a:t>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E6303E-2866-4970-A38C-5C88B27766B3}" type="slidenum">
              <a:rPr lang="el-GR" altLang="el-GR" smtClean="0"/>
              <a:pPr eaLnBrk="1" hangingPunct="1"/>
              <a:t>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308998-CF10-4037-A813-338B0474EED9}" type="slidenum">
              <a:rPr lang="el-GR" altLang="el-GR" smtClean="0"/>
              <a:pPr eaLnBrk="1" hangingPunct="1"/>
              <a:t>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FD3154-D359-40B7-85B5-5EC080C87AD7}" type="slidenum">
              <a:rPr lang="el-GR" altLang="el-GR" smtClean="0"/>
              <a:pPr eaLnBrk="1" hangingPunct="1"/>
              <a:t>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thaki.lb.teiath.gr/eclas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udoxus.g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haki.lb.teiath.gr/eclas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haki.lb.teiath.gr/ecla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bep.g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lip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fla.org/faife/ethics/poland_code_of_ethics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Πολιτική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852936"/>
            <a:ext cx="6400800" cy="1996207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Ενότητα 3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Οδηγός </a:t>
            </a:r>
            <a:r>
              <a:rPr lang="el-GR" dirty="0" smtClean="0"/>
              <a:t>βιβλιογραφίας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Δρ </a:t>
            </a:r>
            <a:r>
              <a:rPr lang="el-GR" dirty="0"/>
              <a:t>Αλέξανδρος Κουλούρης</a:t>
            </a:r>
          </a:p>
          <a:p>
            <a:r>
              <a:rPr lang="el-GR" dirty="0"/>
              <a:t>Τμήμα Βιβλιοθηκονομίας &amp; Συστημάτων Πληροφόρησης</a:t>
            </a:r>
            <a:endParaRPr lang="el-GR" dirty="0" smtClean="0"/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5183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</a:t>
            </a:r>
            <a:r>
              <a:rPr lang="el-GR" altLang="el-GR" dirty="0" smtClean="0"/>
              <a:t>βιβλιογραφία</a:t>
            </a:r>
            <a:r>
              <a:rPr lang="en-US" altLang="el-GR" dirty="0" smtClean="0"/>
              <a:t> </a:t>
            </a:r>
            <a:r>
              <a:rPr lang="en-US" altLang="el-GR" sz="3600" b="0" dirty="0">
                <a:solidFill>
                  <a:prstClr val="black"/>
                </a:solidFill>
              </a:rPr>
              <a:t>6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/7</a:t>
            </a:r>
            <a:endParaRPr lang="el-GR" alt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800" dirty="0" smtClean="0"/>
              <a:t>Pedley, P. (2000). </a:t>
            </a:r>
            <a:r>
              <a:rPr lang="en-US" altLang="el-GR" sz="2800" i="1" dirty="0" smtClean="0"/>
              <a:t>Copyright for information service professionals</a:t>
            </a:r>
            <a:r>
              <a:rPr lang="en-US" altLang="el-GR" sz="2800" dirty="0" smtClean="0"/>
              <a:t>. 2nd ed. London: ASLIB. ISBN 1-85142-432-5.</a:t>
            </a:r>
          </a:p>
          <a:p>
            <a:pPr eaLnBrk="1" hangingPunct="1"/>
            <a:r>
              <a:rPr lang="en-US" altLang="el-GR" sz="2800" dirty="0" smtClean="0"/>
              <a:t>Pedley, P. (2005). </a:t>
            </a:r>
            <a:r>
              <a:rPr lang="en-US" altLang="el-GR" sz="2800" i="1" dirty="0" smtClean="0"/>
              <a:t>Digital copyright.</a:t>
            </a:r>
            <a:r>
              <a:rPr lang="en-US" altLang="el-GR" sz="2800" dirty="0" smtClean="0"/>
              <a:t> London: Facet Publishing.</a:t>
            </a:r>
          </a:p>
          <a:p>
            <a:pPr eaLnBrk="1" hangingPunct="1"/>
            <a:r>
              <a:rPr lang="en-US" altLang="el-GR" sz="2800" dirty="0" smtClean="0"/>
              <a:t>Pedley, P. (2003). </a:t>
            </a:r>
            <a:r>
              <a:rPr lang="en-US" altLang="el-GR" sz="2800" i="1" dirty="0" smtClean="0"/>
              <a:t>Essential law for information professionals.</a:t>
            </a:r>
            <a:r>
              <a:rPr lang="en-US" altLang="el-GR" sz="2800" dirty="0" smtClean="0"/>
              <a:t> London: Facet Publishing. </a:t>
            </a:r>
          </a:p>
          <a:p>
            <a:pPr eaLnBrk="1" hangingPunct="1"/>
            <a:r>
              <a:rPr lang="en-US" altLang="el-GR" sz="2800" dirty="0" smtClean="0"/>
              <a:t>Pedley, P. (2005). </a:t>
            </a:r>
            <a:r>
              <a:rPr lang="en-US" altLang="el-GR" sz="2800" i="1" dirty="0" smtClean="0"/>
              <a:t>Managing digital rights: a practitioner's guide.</a:t>
            </a:r>
            <a:r>
              <a:rPr lang="en-US" altLang="el-GR" sz="2800" dirty="0" smtClean="0"/>
              <a:t> London: Facet Publishing.</a:t>
            </a:r>
          </a:p>
        </p:txBody>
      </p:sp>
    </p:spTree>
    <p:extLst>
      <p:ext uri="{BB962C8B-B14F-4D97-AF65-F5344CB8AC3E}">
        <p14:creationId xmlns:p14="http://schemas.microsoft.com/office/powerpoint/2010/main" val="584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</a:t>
            </a:r>
            <a:r>
              <a:rPr lang="el-GR" altLang="el-GR" dirty="0" smtClean="0"/>
              <a:t>βιβλιογραφία</a:t>
            </a:r>
            <a:r>
              <a:rPr lang="en-US" altLang="el-GR" smtClean="0"/>
              <a:t> 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7</a:t>
            </a:r>
            <a:r>
              <a:rPr lang="en-US" altLang="el-GR" sz="3600" b="0" smtClean="0">
                <a:solidFill>
                  <a:prstClr val="black"/>
                </a:solidFill>
              </a:rPr>
              <a:t>/7</a:t>
            </a:r>
            <a:endParaRPr lang="el-GR" altLang="el-G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Smith, K.</a:t>
            </a:r>
            <a:r>
              <a:rPr lang="el-GR" altLang="el-GR" dirty="0" smtClean="0"/>
              <a:t> (2004).</a:t>
            </a:r>
            <a:r>
              <a:rPr lang="en-US" altLang="el-GR" dirty="0" smtClean="0"/>
              <a:t> </a:t>
            </a:r>
            <a:r>
              <a:rPr lang="en-US" altLang="el-GR" i="1" dirty="0" smtClean="0"/>
              <a:t>Freedom of information.</a:t>
            </a:r>
            <a:r>
              <a:rPr lang="en-US" altLang="el-GR" dirty="0" smtClean="0"/>
              <a:t> London: Facet Publishing.</a:t>
            </a:r>
          </a:p>
          <a:p>
            <a:pPr eaLnBrk="1" hangingPunct="1"/>
            <a:r>
              <a:rPr lang="en-US" altLang="el-GR" dirty="0" smtClean="0"/>
              <a:t>Webster, F. </a:t>
            </a:r>
            <a:r>
              <a:rPr lang="el-GR" altLang="el-GR" dirty="0" smtClean="0"/>
              <a:t>(1995). </a:t>
            </a:r>
            <a:r>
              <a:rPr lang="en-US" altLang="el-GR" i="1" dirty="0" smtClean="0"/>
              <a:t>Theories of the information society.</a:t>
            </a:r>
            <a:r>
              <a:rPr lang="en-US" altLang="el-GR" dirty="0" smtClean="0"/>
              <a:t> Routledge.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7423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Για την πρόσθετη βιβλιογραφία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Όσα εντοπίζονται ηλεκτρονικά θα εισάγονται στην πλατφόρμα, μάθημα </a:t>
            </a:r>
            <a:r>
              <a:rPr lang="el-GR" altLang="el-GR" b="1" dirty="0" smtClean="0"/>
              <a:t>Πολιτική πληροφόρησης</a:t>
            </a:r>
            <a:r>
              <a:rPr lang="el-GR" altLang="el-GR" dirty="0" smtClean="0"/>
              <a:t>, </a:t>
            </a:r>
            <a:r>
              <a:rPr lang="en-US" altLang="el-GR" dirty="0" smtClean="0">
                <a:hlinkClick r:id="rId3"/>
              </a:rPr>
              <a:t>ithaki.lb.teiath.gr/eclass/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Επιπροσθέτως θα δίδονται οι διευθύνσεις (</a:t>
            </a:r>
            <a:r>
              <a:rPr lang="en-US" altLang="el-GR" i="1" dirty="0" smtClean="0"/>
              <a:t>URL</a:t>
            </a:r>
            <a:r>
              <a:rPr lang="en-US" altLang="el-GR" dirty="0" smtClean="0"/>
              <a:t>)</a:t>
            </a:r>
            <a:r>
              <a:rPr lang="el-GR" altLang="el-GR" dirty="0" smtClean="0"/>
              <a:t> των πηγών όταν είναι διαθέσιμες στο Διαδίκτυο</a:t>
            </a:r>
          </a:p>
        </p:txBody>
      </p:sp>
    </p:spTree>
    <p:extLst>
      <p:ext uri="{BB962C8B-B14F-4D97-AF65-F5344CB8AC3E}">
        <p14:creationId xmlns:p14="http://schemas.microsoft.com/office/powerpoint/2010/main" val="18421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Αλλά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εύρεση βιβλιογραφίας (πρόσθετης και μη) αποτελεί </a:t>
            </a:r>
            <a:r>
              <a:rPr lang="el-GR" altLang="el-GR" b="1" dirty="0" smtClean="0"/>
              <a:t>και</a:t>
            </a:r>
            <a:r>
              <a:rPr lang="el-GR" altLang="el-GR" dirty="0" smtClean="0"/>
              <a:t> ευθύνη δική σας</a:t>
            </a:r>
          </a:p>
          <a:p>
            <a:pPr eaLnBrk="1" hangingPunct="1"/>
            <a:r>
              <a:rPr lang="el-GR" altLang="el-GR" dirty="0" smtClean="0"/>
              <a:t>Μην ξεχνάτε ότι είστε </a:t>
            </a:r>
            <a:r>
              <a:rPr lang="el-GR" altLang="el-GR" b="1" dirty="0" smtClean="0"/>
              <a:t>επιστήμονες πληροφόρησης</a:t>
            </a:r>
            <a:r>
              <a:rPr lang="el-GR" altLang="el-G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3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2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16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Αλέξανδρος Κουλούρης 2014. </a:t>
            </a:r>
            <a:r>
              <a:rPr lang="el-GR" sz="2000" dirty="0"/>
              <a:t>Αλέξανδρος Κουλούρης. </a:t>
            </a:r>
            <a:r>
              <a:rPr lang="el-GR" sz="2000" dirty="0" smtClean="0"/>
              <a:t>«Πολιτική Πληροφόρησης. Ενότητα 3</a:t>
            </a:r>
            <a:r>
              <a:rPr lang="en-US" sz="2000" dirty="0" smtClean="0"/>
              <a:t>:</a:t>
            </a:r>
            <a:r>
              <a:rPr lang="el-GR" sz="2000" dirty="0" smtClean="0"/>
              <a:t> Οδηγός Βιβλιογραφίας».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957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067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Χρήση πολλαπλής βιβλιογραφίας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Συγγράμματα</a:t>
            </a:r>
          </a:p>
          <a:p>
            <a:pPr lvl="1"/>
            <a:r>
              <a:rPr lang="el-GR" altLang="el-GR" dirty="0" smtClean="0"/>
              <a:t>Διαθέσιμα από τον Εύδοξο την ηλεκτρονική υπηρεσία ολοκληρωμένη διαχείρισης συγγραμμάτων και λοιπών βοηθημάτων </a:t>
            </a:r>
            <a:r>
              <a:rPr lang="en-US" altLang="el-GR" dirty="0" smtClean="0">
                <a:hlinkClick r:id="rId3"/>
              </a:rPr>
              <a:t>eudoxus.gr</a:t>
            </a:r>
            <a:r>
              <a:rPr lang="en-US" altLang="el-GR" dirty="0" smtClean="0"/>
              <a:t> </a:t>
            </a:r>
            <a:endParaRPr lang="el-GR" altLang="el-GR" dirty="0" smtClean="0"/>
          </a:p>
          <a:p>
            <a:r>
              <a:rPr lang="el-GR" altLang="el-GR" dirty="0" smtClean="0"/>
              <a:t>Εκπαιδευτικές σημειώσεις</a:t>
            </a:r>
            <a:r>
              <a:rPr lang="en-US" altLang="el-GR" dirty="0" smtClean="0"/>
              <a:t>, </a:t>
            </a:r>
            <a:r>
              <a:rPr lang="el-GR" altLang="el-GR" dirty="0" smtClean="0"/>
              <a:t>παρουσιάσεις κ.ά.</a:t>
            </a:r>
          </a:p>
          <a:p>
            <a:pPr lvl="1"/>
            <a:r>
              <a:rPr lang="el-GR" altLang="el-GR" dirty="0" smtClean="0"/>
              <a:t>Διαθέσιμα από την πλατφόρμα ηλεκτρονικών μαθημάτων του Τμήματος, </a:t>
            </a:r>
            <a:r>
              <a:rPr lang="en-US" altLang="el-GR" dirty="0" smtClean="0">
                <a:hlinkClick r:id="rId4"/>
              </a:rPr>
              <a:t>ithaki.lb.teiath.gr/eclass/</a:t>
            </a:r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8479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Συγγράμματα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Κανελλοπούλου-Μπότη, Μ. (2004). </a:t>
            </a:r>
            <a:r>
              <a:rPr lang="el-GR" altLang="el-GR" i="1" dirty="0" smtClean="0"/>
              <a:t>Το δίκαιο της πληροφορίας</a:t>
            </a:r>
            <a:r>
              <a:rPr lang="el-GR" altLang="el-GR" dirty="0" smtClean="0"/>
              <a:t>. Αθήνα: Νομική Βιβλιοθήκη. Κωδικός Βιβλίου στον Εύδοξο: 10494 </a:t>
            </a:r>
          </a:p>
          <a:p>
            <a:r>
              <a:rPr lang="el-GR" altLang="el-GR" dirty="0" smtClean="0"/>
              <a:t>Καλλινίκου, Δ. (2007). </a:t>
            </a:r>
            <a:r>
              <a:rPr lang="el-GR" altLang="el-GR" i="1" dirty="0" smtClean="0"/>
              <a:t>Πνευματική ιδιοκτησία και βιβλιοθήκες</a:t>
            </a:r>
            <a:r>
              <a:rPr lang="el-GR" altLang="el-GR" dirty="0" smtClean="0"/>
              <a:t>. Αθήνα: Σάκκουλας.</a:t>
            </a:r>
          </a:p>
          <a:p>
            <a:pPr lvl="1"/>
            <a:r>
              <a:rPr lang="el-GR" altLang="el-GR" dirty="0" smtClean="0"/>
              <a:t>Κωδικός Βιβλίου στον Εύδοξο: 4472</a:t>
            </a:r>
          </a:p>
        </p:txBody>
      </p:sp>
    </p:spTree>
    <p:extLst>
      <p:ext uri="{BB962C8B-B14F-4D97-AF65-F5344CB8AC3E}">
        <p14:creationId xmlns:p14="http://schemas.microsoft.com/office/powerpoint/2010/main" val="12218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Εκπαιδευτικό υλικό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Διαθέσιμο από την πλατφόρμα </a:t>
            </a:r>
            <a:r>
              <a:rPr lang="en-US" altLang="el-GR" dirty="0" smtClean="0">
                <a:hlinkClick r:id="rId3"/>
              </a:rPr>
              <a:t>ithaki.lb.teiath.gr/eclass/</a:t>
            </a:r>
            <a:endParaRPr lang="el-GR" altLang="el-GR" dirty="0" smtClean="0"/>
          </a:p>
          <a:p>
            <a:r>
              <a:rPr lang="el-GR" altLang="el-GR" dirty="0" smtClean="0"/>
              <a:t>Κυριάκη-Μάνεση, Δ., Κουλούρης, Α. (2010). </a:t>
            </a:r>
            <a:r>
              <a:rPr lang="el-GR" altLang="el-GR" i="1" dirty="0" smtClean="0"/>
              <a:t>Πολιτική πληροφόρησης: σημειώσεις</a:t>
            </a:r>
            <a:r>
              <a:rPr lang="el-GR" altLang="el-GR" dirty="0" smtClean="0"/>
              <a:t>. Αθήνα: ΤΕΙ Αθήνας (εκπαιδευτικές σημειώσεις)</a:t>
            </a:r>
          </a:p>
          <a:p>
            <a:r>
              <a:rPr lang="el-GR" altLang="el-GR" dirty="0" smtClean="0"/>
              <a:t>Παρουσιάσεις, οι οποίες είναι και δομημένες σύμφωνα με το χρονοδιάγραμμα διαλέξεων, για 13 εβδομάδες που απαιτούνται</a:t>
            </a:r>
          </a:p>
        </p:txBody>
      </p:sp>
    </p:spTree>
    <p:extLst>
      <p:ext uri="{BB962C8B-B14F-4D97-AF65-F5344CB8AC3E}">
        <p14:creationId xmlns:p14="http://schemas.microsoft.com/office/powerpoint/2010/main" val="6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Πρόσθετη </a:t>
            </a:r>
            <a:r>
              <a:rPr lang="el-GR" altLang="el-GR" dirty="0" smtClean="0"/>
              <a:t>βιβλιογραφία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1/7</a:t>
            </a:r>
            <a:endParaRPr lang="el-GR" altLang="el-GR" sz="3600" b="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ΕΕΒΕΠ. </a:t>
            </a:r>
            <a:r>
              <a:rPr lang="el-GR" altLang="el-GR" i="1" dirty="0" smtClean="0"/>
              <a:t>Κώδικας δεοντολογίας του βιβλιοθηκονόμου: βασικές αρχές</a:t>
            </a:r>
            <a:r>
              <a:rPr lang="el-GR" altLang="el-GR" dirty="0" smtClean="0"/>
              <a:t>. </a:t>
            </a:r>
            <a:r>
              <a:rPr lang="en-US" altLang="el-GR" dirty="0" smtClean="0"/>
              <a:t>URL: </a:t>
            </a:r>
            <a:r>
              <a:rPr lang="en-US" altLang="el-GR" dirty="0" smtClean="0">
                <a:hlinkClick r:id="rId3"/>
              </a:rPr>
              <a:t>www.eebep.gr</a:t>
            </a:r>
            <a:r>
              <a:rPr lang="en-US" altLang="el-GR" dirty="0" smtClean="0"/>
              <a:t> [ </a:t>
            </a:r>
            <a:r>
              <a:rPr lang="el-GR" altLang="el-GR" dirty="0" smtClean="0"/>
              <a:t>Ημερομηνία πρόσβασης: </a:t>
            </a:r>
            <a:r>
              <a:rPr lang="en-US" altLang="el-GR" dirty="0" smtClean="0"/>
              <a:t>06</a:t>
            </a:r>
            <a:r>
              <a:rPr lang="el-GR" altLang="el-GR" dirty="0" smtClean="0"/>
              <a:t>-</a:t>
            </a:r>
            <a:r>
              <a:rPr lang="en-US" altLang="el-GR" dirty="0" smtClean="0"/>
              <a:t>10</a:t>
            </a:r>
            <a:r>
              <a:rPr lang="el-GR" altLang="el-GR" dirty="0" smtClean="0"/>
              <a:t>-</a:t>
            </a:r>
            <a:r>
              <a:rPr lang="en-US" altLang="el-GR" dirty="0" smtClean="0"/>
              <a:t>08]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Καϊτατζή-Γουϊτλοκ, Σ. (2003). </a:t>
            </a:r>
            <a:r>
              <a:rPr lang="el-GR" altLang="el-GR" i="1" dirty="0" smtClean="0"/>
              <a:t>Η επικράτεια των πληροφοριών.</a:t>
            </a:r>
            <a:r>
              <a:rPr lang="el-GR" altLang="el-GR" dirty="0" smtClean="0"/>
              <a:t> </a:t>
            </a:r>
            <a:r>
              <a:rPr lang="en-US" altLang="el-GR" dirty="0" smtClean="0"/>
              <a:t>Αθήνα.</a:t>
            </a:r>
            <a:endParaRPr lang="el-GR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Κουμάντος, Γ. (1991). </a:t>
            </a:r>
            <a:r>
              <a:rPr lang="el-GR" altLang="el-GR" i="1" dirty="0" smtClean="0"/>
              <a:t>Πνευματική ιδιοκτησία.</a:t>
            </a:r>
            <a:r>
              <a:rPr lang="el-GR" altLang="el-GR" dirty="0" smtClean="0"/>
              <a:t> Αθήνα.</a:t>
            </a:r>
            <a:endParaRPr lang="en-US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l-GR" dirty="0" smtClean="0"/>
              <a:t>Μάνεσης, Α.</a:t>
            </a:r>
            <a:r>
              <a:rPr lang="el-GR" altLang="el-GR" dirty="0" smtClean="0"/>
              <a:t> (1982).</a:t>
            </a:r>
            <a:r>
              <a:rPr lang="en-US" altLang="el-GR" dirty="0" smtClean="0"/>
              <a:t> </a:t>
            </a:r>
            <a:r>
              <a:rPr lang="el-GR" altLang="el-GR" i="1" dirty="0" smtClean="0"/>
              <a:t>Ατομικές ελευθερίες</a:t>
            </a:r>
            <a:r>
              <a:rPr lang="en-US" altLang="el-GR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9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</a:t>
            </a:r>
            <a:r>
              <a:rPr lang="el-GR" altLang="el-GR" dirty="0" smtClean="0"/>
              <a:t>βιβλιογραφία</a:t>
            </a:r>
            <a:r>
              <a:rPr lang="en-US" altLang="el-GR" dirty="0" smtClean="0"/>
              <a:t> 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2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/7</a:t>
            </a:r>
            <a:endParaRPr lang="el-GR" altLang="el-GR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800" dirty="0" smtClean="0"/>
              <a:t>Abell, A. </a:t>
            </a:r>
            <a:r>
              <a:rPr lang="el-GR" altLang="el-GR" sz="2800" dirty="0" smtClean="0"/>
              <a:t>(2005). </a:t>
            </a:r>
            <a:r>
              <a:rPr lang="en-US" altLang="el-GR" sz="2800" i="1" dirty="0" smtClean="0"/>
              <a:t>Information literacy in a joined up world</a:t>
            </a:r>
            <a:r>
              <a:rPr lang="en-US" altLang="el-GR" sz="2800" dirty="0" smtClean="0"/>
              <a:t>. London: Facet.</a:t>
            </a:r>
          </a:p>
          <a:p>
            <a:pPr eaLnBrk="1" hangingPunct="1"/>
            <a:r>
              <a:rPr lang="en-US" altLang="el-GR" sz="2800" dirty="0" smtClean="0"/>
              <a:t>Adam, R. </a:t>
            </a:r>
            <a:r>
              <a:rPr lang="el-GR" altLang="el-GR" sz="2800" dirty="0" smtClean="0"/>
              <a:t>(1991). </a:t>
            </a:r>
            <a:r>
              <a:rPr lang="en-US" altLang="el-GR" sz="2800" dirty="0" smtClean="0"/>
              <a:t>Laws for the lawless: ethics in information science. </a:t>
            </a:r>
            <a:r>
              <a:rPr lang="en-US" altLang="el-GR" sz="2800" i="1" dirty="0" smtClean="0"/>
              <a:t>Journal of Information Science</a:t>
            </a:r>
            <a:r>
              <a:rPr lang="en-US" altLang="el-GR" sz="2800" dirty="0" smtClean="0"/>
              <a:t>, 17(6)</a:t>
            </a:r>
            <a:r>
              <a:rPr lang="el-GR" altLang="el-GR" sz="2800" dirty="0" smtClean="0"/>
              <a:t>:</a:t>
            </a:r>
            <a:r>
              <a:rPr lang="en-US" altLang="el-GR" sz="2800" dirty="0" smtClean="0"/>
              <a:t> 357-372.</a:t>
            </a:r>
          </a:p>
          <a:p>
            <a:pPr eaLnBrk="1" hangingPunct="1"/>
            <a:r>
              <a:rPr lang="en-US" altLang="el-GR" sz="2800" dirty="0" smtClean="0"/>
              <a:t>Carbo, T. and Almango, S. (2001). Ethical issues of information technology: distinctive features of ethical debates and the consequence. </a:t>
            </a:r>
            <a:r>
              <a:rPr lang="en-US" altLang="el-GR" sz="2800" i="1" dirty="0" smtClean="0"/>
              <a:t>Library Trends</a:t>
            </a:r>
            <a:r>
              <a:rPr lang="en-US" altLang="el-GR" sz="2800" dirty="0" smtClean="0"/>
              <a:t>, 49(3): 497-499, 520-536.</a:t>
            </a:r>
          </a:p>
        </p:txBody>
      </p:sp>
    </p:spTree>
    <p:extLst>
      <p:ext uri="{BB962C8B-B14F-4D97-AF65-F5344CB8AC3E}">
        <p14:creationId xmlns:p14="http://schemas.microsoft.com/office/powerpoint/2010/main" val="42729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</a:t>
            </a:r>
            <a:r>
              <a:rPr lang="el-GR" altLang="el-GR" dirty="0" smtClean="0"/>
              <a:t>βιβλιογραφία</a:t>
            </a:r>
            <a:r>
              <a:rPr lang="en-US" altLang="el-GR" dirty="0" smtClean="0"/>
              <a:t> 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3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/7</a:t>
            </a:r>
            <a:endParaRPr lang="el-GR" altLang="el-GR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800" dirty="0" smtClean="0"/>
              <a:t>CILIP (2004). </a:t>
            </a:r>
            <a:r>
              <a:rPr lang="en-US" altLang="el-GR" sz="2800" i="1" dirty="0" smtClean="0"/>
              <a:t>Ethical principles and code of professional practice for library and information professionals</a:t>
            </a:r>
            <a:r>
              <a:rPr lang="en-US" altLang="el-GR" sz="2800" dirty="0" smtClean="0"/>
              <a:t>. URL: </a:t>
            </a:r>
            <a:r>
              <a:rPr lang="en-US" altLang="el-GR" sz="2800" dirty="0" smtClean="0">
                <a:hlinkClick r:id="rId3"/>
              </a:rPr>
              <a:t>www.cilip.org</a:t>
            </a:r>
            <a:r>
              <a:rPr lang="en-US" altLang="el-GR" sz="2800" dirty="0" smtClean="0"/>
              <a:t> [</a:t>
            </a:r>
            <a:r>
              <a:rPr lang="el-GR" altLang="el-GR" sz="2800" dirty="0" smtClean="0"/>
              <a:t>Ημερομηνία πρόσβασης: </a:t>
            </a:r>
            <a:r>
              <a:rPr lang="en-US" altLang="el-GR" sz="2800" dirty="0" smtClean="0"/>
              <a:t>26-05-04]</a:t>
            </a:r>
          </a:p>
          <a:p>
            <a:pPr eaLnBrk="1" hangingPunct="1"/>
            <a:r>
              <a:rPr lang="en-US" altLang="el-GR" sz="2800" dirty="0" smtClean="0"/>
              <a:t>Cornish, G.P. (1990). </a:t>
            </a:r>
            <a:r>
              <a:rPr lang="en-US" altLang="el-GR" sz="2800" i="1" dirty="0" smtClean="0"/>
              <a:t>Copyright: interpreting the law for librarians and archives</a:t>
            </a:r>
            <a:r>
              <a:rPr lang="en-US" altLang="el-GR" sz="2800" dirty="0" smtClean="0"/>
              <a:t>. London: Facet Publishing.</a:t>
            </a:r>
          </a:p>
          <a:p>
            <a:pPr eaLnBrk="1" hangingPunct="1"/>
            <a:r>
              <a:rPr lang="en-US" altLang="el-GR" sz="2800" dirty="0" smtClean="0"/>
              <a:t>Feather, J. (2004). </a:t>
            </a:r>
            <a:r>
              <a:rPr lang="en-US" altLang="el-GR" sz="2800" i="1" dirty="0" smtClean="0"/>
              <a:t>The information society</a:t>
            </a:r>
            <a:r>
              <a:rPr lang="en-US" altLang="el-GR" sz="2800" dirty="0" smtClean="0"/>
              <a:t>. 4th ed. London: Facet Publishing.</a:t>
            </a:r>
          </a:p>
        </p:txBody>
      </p:sp>
    </p:spTree>
    <p:extLst>
      <p:ext uri="{BB962C8B-B14F-4D97-AF65-F5344CB8AC3E}">
        <p14:creationId xmlns:p14="http://schemas.microsoft.com/office/powerpoint/2010/main" val="31977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</a:t>
            </a:r>
            <a:r>
              <a:rPr lang="el-GR" altLang="el-GR" dirty="0" smtClean="0"/>
              <a:t>βιβλιογραφία</a:t>
            </a:r>
            <a:r>
              <a:rPr lang="en-US" altLang="el-GR" dirty="0" smtClean="0"/>
              <a:t> 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4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/7</a:t>
            </a:r>
            <a:endParaRPr lang="el-GR" altLang="el-G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800" dirty="0" smtClean="0"/>
              <a:t>Hornby, S. and Clarke., Z. (2002). </a:t>
            </a:r>
            <a:r>
              <a:rPr lang="en-US" altLang="el-GR" sz="2800" i="1" dirty="0" smtClean="0"/>
              <a:t>Challenge and change in the information society</a:t>
            </a:r>
            <a:r>
              <a:rPr lang="en-US" altLang="el-GR" sz="2800" dirty="0" smtClean="0"/>
              <a:t>. London: Facet Publishing.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800" dirty="0" smtClean="0"/>
              <a:t>IFLA (1999).</a:t>
            </a:r>
            <a:r>
              <a:rPr lang="en-US" altLang="el-GR" sz="2800" i="1" dirty="0" smtClean="0"/>
              <a:t> Access to information: a librarian’s responsibility.</a:t>
            </a:r>
            <a:r>
              <a:rPr lang="en-US" altLang="el-GR" sz="2800" dirty="0" smtClean="0"/>
              <a:t> URL: </a:t>
            </a:r>
            <a:r>
              <a:rPr lang="en-US" altLang="el-GR" sz="2800" dirty="0" smtClean="0">
                <a:hlinkClick r:id="rId3"/>
              </a:rPr>
              <a:t>www.ifla.org</a:t>
            </a:r>
            <a:r>
              <a:rPr lang="en-US" altLang="el-GR" sz="2800" dirty="0" smtClean="0"/>
              <a:t> [</a:t>
            </a:r>
            <a:r>
              <a:rPr lang="el-GR" altLang="el-GR" sz="2800" dirty="0" smtClean="0"/>
              <a:t>Ημερομηνία πρόσβασης: </a:t>
            </a:r>
            <a:r>
              <a:rPr lang="en-US" altLang="el-GR" sz="2800" dirty="0" smtClean="0"/>
              <a:t>06-10-08]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800" dirty="0" smtClean="0"/>
              <a:t>IFLA (2006).</a:t>
            </a:r>
            <a:r>
              <a:rPr lang="en-US" altLang="el-GR" sz="2800" i="1" dirty="0" smtClean="0"/>
              <a:t> Code of ethics for librarians and information professionals.</a:t>
            </a:r>
            <a:r>
              <a:rPr lang="en-US" altLang="el-GR" sz="2800" dirty="0" smtClean="0"/>
              <a:t> URL: </a:t>
            </a:r>
            <a:r>
              <a:rPr lang="en-US" altLang="el-GR" sz="2800" dirty="0" smtClean="0">
                <a:hlinkClick r:id="rId4"/>
              </a:rPr>
              <a:t>www.ifla.org/faife/ethics/poland_code_of_ethics.htm</a:t>
            </a:r>
            <a:r>
              <a:rPr lang="en-US" altLang="el-GR" sz="2800" dirty="0" smtClean="0"/>
              <a:t> [</a:t>
            </a:r>
            <a:r>
              <a:rPr lang="el-GR" altLang="el-GR" sz="2800" dirty="0" smtClean="0"/>
              <a:t>Ημερομηνία πρόσβασης: </a:t>
            </a:r>
            <a:r>
              <a:rPr lang="en-US" altLang="el-GR" sz="2800" dirty="0" smtClean="0"/>
              <a:t>06-10-08]</a:t>
            </a:r>
          </a:p>
        </p:txBody>
      </p:sp>
    </p:spTree>
    <p:extLst>
      <p:ext uri="{BB962C8B-B14F-4D97-AF65-F5344CB8AC3E}">
        <p14:creationId xmlns:p14="http://schemas.microsoft.com/office/powerpoint/2010/main" val="21194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Πρόσθετη </a:t>
            </a:r>
            <a:r>
              <a:rPr lang="el-GR" altLang="el-GR" dirty="0" smtClean="0"/>
              <a:t>βιβλιογραφία</a:t>
            </a:r>
            <a:r>
              <a:rPr lang="en-US" altLang="el-GR" dirty="0" smtClean="0"/>
              <a:t> 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5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/7</a:t>
            </a:r>
            <a:endParaRPr lang="el-GR" altLang="el-G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Mowat, M. (1998). </a:t>
            </a:r>
            <a:r>
              <a:rPr lang="en-US" altLang="el-GR" i="1" dirty="0" smtClean="0"/>
              <a:t>Legal liability for information provision</a:t>
            </a:r>
            <a:r>
              <a:rPr lang="en-US" altLang="el-GR" dirty="0" smtClean="0"/>
              <a:t>. London: ASLIB. ISBN 0-85142-371-X.</a:t>
            </a:r>
          </a:p>
          <a:p>
            <a:pPr eaLnBrk="1" hangingPunct="1"/>
            <a:r>
              <a:rPr lang="en-US" altLang="el-GR" dirty="0" smtClean="0"/>
              <a:t>Norman, S. (2003). </a:t>
            </a:r>
            <a:r>
              <a:rPr lang="en-US" altLang="el-GR" i="1" dirty="0" smtClean="0"/>
              <a:t>Practical copyright for information professionals</a:t>
            </a:r>
            <a:r>
              <a:rPr lang="en-US" altLang="el-GR" dirty="0" smtClean="0"/>
              <a:t>. London: Facet Publishing. ISBN 1-85604-490-4.</a:t>
            </a:r>
          </a:p>
        </p:txBody>
      </p:sp>
    </p:spTree>
    <p:extLst>
      <p:ext uri="{BB962C8B-B14F-4D97-AF65-F5344CB8AC3E}">
        <p14:creationId xmlns:p14="http://schemas.microsoft.com/office/powerpoint/2010/main" val="29133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95c6fe7baa83617a7bcbec63f87ff7d1657e2"/>
  <p:tag name="ISPRING_RESOURCE_PATHS_HASH_PRESENTER" val="3e343753c12622ba904ddaac28c7c650d1875d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1228</Words>
  <Application>Microsoft Office PowerPoint</Application>
  <PresentationFormat>Προβολή στην οθόνη (4:3)</PresentationFormat>
  <Paragraphs>126</Paragraphs>
  <Slides>20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OC_template_updated</vt:lpstr>
      <vt:lpstr>Πολιτική πληροφόρησης</vt:lpstr>
      <vt:lpstr>Χρήση πολλαπλής βιβλιογραφίας</vt:lpstr>
      <vt:lpstr>Συγγράμματα</vt:lpstr>
      <vt:lpstr>Εκπαιδευτικό υλικό</vt:lpstr>
      <vt:lpstr>Πρόσθετη βιβλιογραφία 1/7</vt:lpstr>
      <vt:lpstr>Πρόσθετη βιβλιογραφία 2/7</vt:lpstr>
      <vt:lpstr>Πρόσθετη βιβλιογραφία 3/7</vt:lpstr>
      <vt:lpstr>Πρόσθετη βιβλιογραφία 4/7</vt:lpstr>
      <vt:lpstr>Πρόσθετη βιβλιογραφία 5/7</vt:lpstr>
      <vt:lpstr>Πρόσθετη βιβλιογραφία 6/7</vt:lpstr>
      <vt:lpstr>Πρόσθετη βιβλιογραφία 7/7</vt:lpstr>
      <vt:lpstr>Για την πρόσθετη βιβλιογραφία</vt:lpstr>
      <vt:lpstr>Αλλά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11</cp:revision>
  <dcterms:created xsi:type="dcterms:W3CDTF">2013-03-04T13:35:19Z</dcterms:created>
  <dcterms:modified xsi:type="dcterms:W3CDTF">2015-04-16T13:39:44Z</dcterms:modified>
</cp:coreProperties>
</file>