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5"/>
  </p:notesMasterIdLst>
  <p:handoutMasterIdLst>
    <p:handoutMasterId r:id="rId26"/>
  </p:handout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57" r:id="rId19"/>
    <p:sldId id="262" r:id="rId20"/>
    <p:sldId id="264" r:id="rId21"/>
    <p:sldId id="282" r:id="rId22"/>
    <p:sldId id="283" r:id="rId23"/>
    <p:sldId id="266" r:id="rId24"/>
  </p:sldIdLst>
  <p:sldSz cx="9144000" cy="6858000" type="screen4x3"/>
  <p:notesSz cx="7104063" cy="10234613"/>
  <p:custDataLst>
    <p:tags r:id="rId2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65" d="100"/>
          <a:sy n="65" d="100"/>
        </p:scale>
        <p:origin x="-6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08/03/2015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08/03/2015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2268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9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410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99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852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2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229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140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047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586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25" y="-11269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/>
          <p:nvPr userDrawn="1"/>
        </p:nvSpPr>
        <p:spPr>
          <a:xfrm>
            <a:off x="-15024" y="-11269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9" name="Rounded Rectangle 2"/>
          <p:cNvSpPr/>
          <p:nvPr userDrawn="1"/>
        </p:nvSpPr>
        <p:spPr>
          <a:xfrm>
            <a:off x="236496" y="-11269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A8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713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470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l-GR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5CAD9-3E71-45A1-B90D-00476DBB214E}" type="slidenum">
              <a:rPr lang="el-GR" alt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alt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2315285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6A9E7-6D3C-411A-AD4F-2BBB276F785E}" type="slidenum">
              <a:rPr lang="el-GR" alt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alt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30554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348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4A8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kumimoji="0" lang="el-GR" sz="4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Αρχές Γενικής Λογιστικής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096543"/>
            <a:ext cx="9144000" cy="1752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8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/>
              <a:t>Πάγιο Ενεργητικό</a:t>
            </a:r>
            <a:endParaRPr lang="el-GR" sz="2800" dirty="0" smtClean="0"/>
          </a:p>
          <a:p>
            <a:r>
              <a:rPr lang="el-GR" sz="2400" dirty="0"/>
              <a:t>Κωνσταντίνος Πολίτης, Οικονομολόγος</a:t>
            </a:r>
            <a:r>
              <a:rPr lang="en-US" sz="2400" dirty="0"/>
              <a:t>, MEd, MBA</a:t>
            </a:r>
            <a:r>
              <a:rPr lang="el-GR" sz="2400" dirty="0"/>
              <a:t> </a:t>
            </a:r>
            <a:endParaRPr lang="en-US" sz="2400" dirty="0"/>
          </a:p>
          <a:p>
            <a:r>
              <a:rPr lang="el-GR" sz="2400" dirty="0" smtClean="0"/>
              <a:t>Καθηγητής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l-GR" sz="2400" dirty="0"/>
              <a:t>Εφαρμογών</a:t>
            </a:r>
          </a:p>
          <a:p>
            <a:r>
              <a:rPr lang="el-GR" sz="2400" dirty="0"/>
              <a:t>Τμήμα Διοίκησης Τουριστικών Επιχειρήσεων</a:t>
            </a:r>
            <a:r>
              <a:rPr lang="el-GR" sz="2400" b="1" dirty="0"/>
              <a:t> </a:t>
            </a:r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Απόσβεση – </a:t>
            </a:r>
            <a:r>
              <a:rPr lang="el-GR" altLang="el-GR" dirty="0" smtClean="0"/>
              <a:t>μέθοδοι </a:t>
            </a:r>
            <a:r>
              <a:rPr lang="el-GR" altLang="el-GR" sz="3200" b="0" dirty="0" smtClean="0"/>
              <a:t>(4 </a:t>
            </a:r>
            <a:r>
              <a:rPr lang="el-GR" altLang="el-GR" sz="3200" b="0" dirty="0"/>
              <a:t>από </a:t>
            </a:r>
            <a:r>
              <a:rPr lang="el-GR" altLang="el-GR" sz="3200" b="0" dirty="0" smtClean="0"/>
              <a:t>9)</a:t>
            </a:r>
            <a:endParaRPr lang="el-GR" altLang="el-GR" sz="3600" dirty="0" smtClean="0">
              <a:latin typeface="Tahoma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2400" b="1" dirty="0" smtClean="0"/>
              <a:t>Λύση:</a:t>
            </a:r>
          </a:p>
          <a:p>
            <a:pPr indent="20638" eaLnBrk="1" hangingPunct="1">
              <a:buFontTx/>
              <a:buNone/>
            </a:pPr>
            <a:r>
              <a:rPr lang="el-GR" altLang="el-GR" sz="2400" b="1" dirty="0" smtClean="0"/>
              <a:t>1ος Τρόπος </a:t>
            </a:r>
            <a:r>
              <a:rPr lang="el-GR" altLang="el-GR" sz="2400" dirty="0" smtClean="0"/>
              <a:t>(Με βάση το συντελεστή) :</a:t>
            </a:r>
          </a:p>
          <a:p>
            <a:pPr indent="20638" eaLnBrk="1" hangingPunct="1">
              <a:spcAft>
                <a:spcPts val="1800"/>
              </a:spcAft>
              <a:buFontTx/>
              <a:buNone/>
            </a:pPr>
            <a:r>
              <a:rPr lang="el-GR" altLang="el-GR" sz="2400" dirty="0" smtClean="0"/>
              <a:t>Ετήσια Απόσβεση = 2.000.000 Χ 10% = 200.000 € </a:t>
            </a:r>
          </a:p>
          <a:p>
            <a:pPr indent="20638" eaLnBrk="1" hangingPunct="1">
              <a:buFontTx/>
              <a:buNone/>
            </a:pPr>
            <a:r>
              <a:rPr lang="el-GR" altLang="el-GR" sz="2400" b="1" dirty="0" smtClean="0"/>
              <a:t>2ος Τρόπος </a:t>
            </a:r>
            <a:r>
              <a:rPr lang="el-GR" altLang="el-GR" sz="2400" dirty="0" smtClean="0"/>
              <a:t>(Με βάση τα χρόνια) :</a:t>
            </a:r>
          </a:p>
          <a:p>
            <a:pPr indent="20638" eaLnBrk="1" hangingPunct="1">
              <a:buFontTx/>
              <a:buNone/>
            </a:pPr>
            <a:r>
              <a:rPr lang="el-GR" altLang="el-GR" sz="2400" dirty="0" smtClean="0"/>
              <a:t>Ετήσια Απόσβεση = 2.000.000 :10 = 200.000 € 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361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Απόσβεση – </a:t>
            </a:r>
            <a:r>
              <a:rPr lang="el-GR" altLang="el-GR" dirty="0" smtClean="0"/>
              <a:t>μέθοδοι </a:t>
            </a:r>
            <a:r>
              <a:rPr lang="el-GR" altLang="el-GR" sz="3200" b="0" dirty="0" smtClean="0"/>
              <a:t>(5 </a:t>
            </a:r>
            <a:r>
              <a:rPr lang="el-GR" altLang="el-GR" sz="3200" b="0" dirty="0"/>
              <a:t>από </a:t>
            </a:r>
            <a:r>
              <a:rPr lang="el-GR" altLang="el-GR" sz="3200" b="0" dirty="0" smtClean="0"/>
              <a:t>9)</a:t>
            </a:r>
            <a:endParaRPr lang="el-GR" altLang="el-GR" sz="3600" dirty="0" smtClean="0">
              <a:latin typeface="Tahoma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b="1" dirty="0" smtClean="0"/>
              <a:t>Λογιστική αντιμετώπιση:</a:t>
            </a:r>
          </a:p>
          <a:p>
            <a:pPr indent="20638" eaLnBrk="1" hangingPunct="1">
              <a:lnSpc>
                <a:spcPct val="114000"/>
              </a:lnSpc>
              <a:spcBef>
                <a:spcPts val="1200"/>
              </a:spcBef>
              <a:buFontTx/>
              <a:buNone/>
            </a:pPr>
            <a:r>
              <a:rPr lang="el-GR" altLang="el-GR" sz="2400" b="1" dirty="0" smtClean="0"/>
              <a:t>1ος Τρόπος, </a:t>
            </a:r>
            <a:r>
              <a:rPr lang="el-GR" altLang="el-GR" sz="2400" dirty="0" smtClean="0"/>
              <a:t>Άμεσος : Αφού υπολογίσουμε το ποσό της απόσβεσης χρεώνουμε το λογαριασμό  «Αποσβέσεις Στοιχείου» και πιστώνουμε το λογαριασμό του ίδιου πάγιου « Στοιχείου».</a:t>
            </a:r>
          </a:p>
          <a:p>
            <a:pPr indent="20638" eaLnBrk="1" hangingPunct="1">
              <a:lnSpc>
                <a:spcPct val="114000"/>
              </a:lnSpc>
              <a:spcBef>
                <a:spcPts val="1200"/>
              </a:spcBef>
              <a:buFontTx/>
              <a:buNone/>
            </a:pPr>
            <a:r>
              <a:rPr lang="el-GR" altLang="el-GR" sz="2400" b="1" dirty="0" smtClean="0"/>
              <a:t>2ος Τρόπος, </a:t>
            </a:r>
            <a:r>
              <a:rPr lang="el-GR" altLang="el-GR" sz="2400" dirty="0" smtClean="0"/>
              <a:t>Έμμεσος : Αφού υπολογίσουμε το ποσό της απόσβεσης χρεώνουμε το λογαριασμό  «Αποσβέσεις Στοιχείου» και πιστώνουμε το λογαριασμό « Αποσβεσμένο Στοιχείο».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None/>
            </a:pPr>
            <a:endParaRPr lang="el-GR" altLang="el-GR" sz="2400" u="sng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241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Απόσβεση – </a:t>
            </a:r>
            <a:r>
              <a:rPr lang="el-GR" altLang="el-GR" dirty="0" smtClean="0"/>
              <a:t>μέθοδοι </a:t>
            </a:r>
            <a:r>
              <a:rPr lang="el-GR" altLang="el-GR" sz="3200" b="0" dirty="0" smtClean="0"/>
              <a:t>(6 </a:t>
            </a:r>
            <a:r>
              <a:rPr lang="el-GR" altLang="el-GR" sz="3200" b="0" dirty="0"/>
              <a:t>από </a:t>
            </a:r>
            <a:r>
              <a:rPr lang="el-GR" altLang="el-GR" sz="3200" b="0" dirty="0" smtClean="0"/>
              <a:t>9)</a:t>
            </a:r>
            <a:endParaRPr lang="el-GR" altLang="el-GR" sz="3600" dirty="0" smtClean="0">
              <a:latin typeface="Tahoma" pitchFamily="34" charset="0"/>
            </a:endParaRPr>
          </a:p>
        </p:txBody>
      </p:sp>
      <p:graphicFrame>
        <p:nvGraphicFramePr>
          <p:cNvPr id="210003" name="Group 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5845887"/>
              </p:ext>
            </p:extLst>
          </p:nvPr>
        </p:nvGraphicFramePr>
        <p:xfrm>
          <a:off x="395536" y="2708920"/>
          <a:ext cx="8229599" cy="3691128"/>
        </p:xfrm>
        <a:graphic>
          <a:graphicData uri="http://schemas.openxmlformats.org/drawingml/2006/table">
            <a:tbl>
              <a:tblPr/>
              <a:tblGrid>
                <a:gridCol w="409306"/>
                <a:gridCol w="338839"/>
                <a:gridCol w="340339"/>
                <a:gridCol w="340338"/>
                <a:gridCol w="4449891"/>
                <a:gridCol w="1173944"/>
                <a:gridCol w="1176942"/>
              </a:tblGrid>
              <a:tr h="862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Α/Α</a:t>
                      </a:r>
                    </a:p>
                  </a:txBody>
                  <a:tcPr marL="86359" marR="863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Μ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Κ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Κ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ΛΟΓΑΡΙΑΣΜΟΙ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  Χρεούμενοι - Πιστούμενοι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ΠΟΣΑ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Χρέωσης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ΠΟΣΑ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Πίστωσης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3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6359" marR="863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Αποσβέσεις  Μηχανημάτων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Μηχανήματα</a:t>
                      </a:r>
                      <a:endParaRPr kumimoji="0" lang="el-GR" altLang="el-GR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200.000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Υπολογισμός αποσβέσεων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125538"/>
            <a:ext cx="8610600" cy="15113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Λογιστική αντιμετώπιση (Συνέχεια με βάση το προηγούμενο παράδειγμα).</a:t>
            </a:r>
          </a:p>
          <a:p>
            <a:pPr indent="20638" eaLnBrk="1" hangingPunct="1">
              <a:lnSpc>
                <a:spcPct val="90000"/>
              </a:lnSpc>
              <a:buFontTx/>
              <a:buNone/>
            </a:pPr>
            <a:r>
              <a:rPr lang="el-GR" altLang="el-GR" sz="2400" b="1" dirty="0" smtClean="0"/>
              <a:t>Άμεσος Τρόπος 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ΗΜΕΡΟΛΟΓΙΟ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sz="2400" u="sng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070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Απόσβεση – </a:t>
            </a:r>
            <a:r>
              <a:rPr lang="el-GR" altLang="el-GR" dirty="0" smtClean="0"/>
              <a:t>μέθοδοι </a:t>
            </a:r>
            <a:r>
              <a:rPr lang="el-GR" altLang="el-GR" sz="3200" b="0" dirty="0" smtClean="0"/>
              <a:t>(7 </a:t>
            </a:r>
            <a:r>
              <a:rPr lang="el-GR" altLang="el-GR" sz="3200" b="0" dirty="0"/>
              <a:t>από </a:t>
            </a:r>
            <a:r>
              <a:rPr lang="el-GR" altLang="el-GR" sz="3200" b="0" dirty="0" smtClean="0"/>
              <a:t>9)</a:t>
            </a:r>
            <a:endParaRPr lang="el-GR" altLang="el-GR" sz="3600" dirty="0" smtClean="0">
              <a:latin typeface="Tahoma" pitchFamily="34" charset="0"/>
            </a:endParaRPr>
          </a:p>
        </p:txBody>
      </p:sp>
      <p:graphicFrame>
        <p:nvGraphicFramePr>
          <p:cNvPr id="211972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08199458"/>
              </p:ext>
            </p:extLst>
          </p:nvPr>
        </p:nvGraphicFramePr>
        <p:xfrm>
          <a:off x="395536" y="2708920"/>
          <a:ext cx="8473626" cy="3794760"/>
        </p:xfrm>
        <a:graphic>
          <a:graphicData uri="http://schemas.openxmlformats.org/drawingml/2006/table">
            <a:tbl>
              <a:tblPr/>
              <a:tblGrid>
                <a:gridCol w="409306"/>
                <a:gridCol w="338839"/>
                <a:gridCol w="340339"/>
                <a:gridCol w="340338"/>
                <a:gridCol w="4693918"/>
                <a:gridCol w="1173944"/>
                <a:gridCol w="1176942"/>
              </a:tblGrid>
              <a:tr h="862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Α/Α</a:t>
                      </a:r>
                    </a:p>
                  </a:txBody>
                  <a:tcPr marL="86359" marR="863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Μ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Κ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ΛΟΓΑΡΙΑΣΜΟΙ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Χρεούμενοι - Πιστούμενοι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ΠΟΣΑ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Χρέωσης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ΠΟΣΑ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Πίστωσης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3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6359" marR="863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Αποσβέσεις  Μηχανημάτων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Αποσβεσμένα Μηχανήματα</a:t>
                      </a:r>
                      <a:endParaRPr kumimoji="0" lang="el-GR" altLang="el-GR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200.000</a:t>
                      </a: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Υπολογισμός αποσβέσεων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6359" marR="863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4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125538"/>
            <a:ext cx="8610600" cy="15113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Λογιστική αντιμετώπιση (Συνέχεια με βάση το προηγούμενο παράδειγμα).</a:t>
            </a:r>
          </a:p>
          <a:p>
            <a:pPr indent="20638" eaLnBrk="1" hangingPunct="1">
              <a:lnSpc>
                <a:spcPct val="90000"/>
              </a:lnSpc>
              <a:buFontTx/>
              <a:buNone/>
            </a:pPr>
            <a:r>
              <a:rPr lang="el-GR" altLang="el-GR" sz="2400" b="1" dirty="0" smtClean="0"/>
              <a:t>Έμμεσος Τρόπος 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l-GR" altLang="el-GR" sz="2400" dirty="0" smtClean="0"/>
              <a:t>ΗΜΕΡΟΛΟΓΙΟ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4979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Απόσβεση – </a:t>
            </a:r>
            <a:r>
              <a:rPr lang="el-GR" altLang="el-GR" dirty="0" smtClean="0"/>
              <a:t>μέθοδοι </a:t>
            </a:r>
            <a:r>
              <a:rPr lang="el-GR" altLang="el-GR" sz="3200" b="0" dirty="0" smtClean="0"/>
              <a:t>(8 </a:t>
            </a:r>
            <a:r>
              <a:rPr lang="el-GR" altLang="el-GR" sz="3200" b="0" dirty="0"/>
              <a:t>από </a:t>
            </a:r>
            <a:r>
              <a:rPr lang="el-GR" altLang="el-GR" sz="3200" b="0" dirty="0" smtClean="0"/>
              <a:t>9)</a:t>
            </a:r>
            <a:endParaRPr lang="el-GR" altLang="el-GR" sz="3600" dirty="0" smtClean="0">
              <a:latin typeface="Tahoma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b="1" dirty="0" smtClean="0"/>
              <a:t>Λογιστική αντιμετώπιση :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Ο λογαριασμός «Αποσβέσεις Στοιχείου» ανεξάρτητα από τον τρόπο μεταφέρεται στο λογαριασμό «Αποτελέσματα Χρήσης (Χρέωση).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Ο λογαριασμός « Αποσβεσμένο Στοιχείο» είναι αντίθετος λογαριασμός του λογαριασμού «Στοιχείου» και εμφανίζεται αφαιρετικός του στον Ισολογισμό.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025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600" dirty="0" smtClean="0"/>
              <a:t>Επιχείρηση  «Άλφα» </a:t>
            </a:r>
            <a:br>
              <a:rPr lang="el-GR" altLang="el-GR" sz="3600" dirty="0" smtClean="0"/>
            </a:br>
            <a:r>
              <a:rPr lang="el-GR" altLang="el-GR" sz="3600" dirty="0" smtClean="0"/>
              <a:t>Ισολογισμός </a:t>
            </a:r>
            <a:r>
              <a:rPr lang="el-GR" altLang="el-GR" sz="3600" dirty="0" smtClean="0"/>
              <a:t>../../….</a:t>
            </a:r>
            <a:endParaRPr lang="el-GR" altLang="el-GR" sz="3600" dirty="0" smtClean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3519064"/>
              </p:ext>
            </p:extLst>
          </p:nvPr>
        </p:nvGraphicFramePr>
        <p:xfrm>
          <a:off x="611560" y="1556793"/>
          <a:ext cx="6824284" cy="4270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4648"/>
                <a:gridCol w="755968"/>
                <a:gridCol w="1135380"/>
                <a:gridCol w="1902143"/>
                <a:gridCol w="1296145"/>
              </a:tblGrid>
              <a:tr h="469865">
                <a:tc gridSpan="2"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ΕΝΕΡΓΗΤΙΚΟ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ΠΟΣΑ</a:t>
                      </a:r>
                      <a:endParaRPr lang="el-GR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ΠΑΘΗΤΙΚΟ</a:t>
                      </a:r>
                      <a:endParaRPr lang="el-GR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ΠΟΣΑ</a:t>
                      </a:r>
                      <a:endParaRPr lang="el-GR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69865">
                <a:tc gridSpan="2">
                  <a:txBody>
                    <a:bodyPr/>
                    <a:lstStyle/>
                    <a:p>
                      <a:r>
                        <a:rPr lang="el-GR" dirty="0" smtClean="0"/>
                        <a:t>Πάγιο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Κεφάλαιο 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………………..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9865">
                <a:tc>
                  <a:txBody>
                    <a:bodyPr/>
                    <a:lstStyle/>
                    <a:p>
                      <a:r>
                        <a:rPr lang="el-GR" dirty="0" smtClean="0"/>
                        <a:t>Κτίρια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dirty="0" smtClean="0"/>
                        <a:t>1.000</a:t>
                      </a:r>
                      <a:endParaRPr lang="el-G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11000">
                <a:tc>
                  <a:txBody>
                    <a:bodyPr/>
                    <a:lstStyle/>
                    <a:p>
                      <a:r>
                        <a:rPr lang="el-GR" dirty="0" smtClean="0"/>
                        <a:t>Μείον Α.Κ.   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u="sng" dirty="0" smtClean="0"/>
                        <a:t>100</a:t>
                      </a:r>
                      <a:endParaRPr lang="el-GR" u="sng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900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Μακροπρόθεσμο</a:t>
                      </a:r>
                    </a:p>
                    <a:p>
                      <a:r>
                        <a:rPr lang="el-GR" dirty="0" smtClean="0"/>
                        <a:t>Βραχυπρόσθεσμο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………………..</a:t>
                      </a:r>
                    </a:p>
                    <a:p>
                      <a:r>
                        <a:rPr lang="el-GR" dirty="0" smtClean="0"/>
                        <a:t>………………..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9865">
                <a:tc gridSpan="2">
                  <a:txBody>
                    <a:bodyPr/>
                    <a:lstStyle/>
                    <a:p>
                      <a:r>
                        <a:rPr lang="el-GR" dirty="0" smtClean="0"/>
                        <a:t>Κυκλοφορούν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dirty="0" smtClean="0"/>
                        <a:t>……………..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986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Διαθέσιμο </a:t>
                      </a:r>
                    </a:p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……………..</a:t>
                      </a:r>
                    </a:p>
                    <a:p>
                      <a:pPr algn="l"/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9865">
                <a:tc gridSpan="2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=======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=========</a:t>
                      </a:r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9865">
                <a:tc gridSpan="2"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Ευθεία γραμμή σύνδεσης 5"/>
          <p:cNvCxnSpPr/>
          <p:nvPr/>
        </p:nvCxnSpPr>
        <p:spPr>
          <a:xfrm>
            <a:off x="3131840" y="4797152"/>
            <a:ext cx="108012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/>
          <p:cNvCxnSpPr/>
          <p:nvPr/>
        </p:nvCxnSpPr>
        <p:spPr>
          <a:xfrm>
            <a:off x="6228184" y="4823012"/>
            <a:ext cx="115212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3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Απόσβεση – </a:t>
            </a:r>
            <a:r>
              <a:rPr lang="el-GR" altLang="el-GR" dirty="0" smtClean="0"/>
              <a:t>μέθοδοι </a:t>
            </a:r>
            <a:r>
              <a:rPr lang="el-GR" altLang="el-GR" sz="3200" b="0" dirty="0" smtClean="0"/>
              <a:t>(9 </a:t>
            </a:r>
            <a:r>
              <a:rPr lang="el-GR" altLang="el-GR" sz="3200" b="0" dirty="0"/>
              <a:t>από 9)</a:t>
            </a:r>
            <a:endParaRPr lang="el-GR" altLang="el-GR" sz="3600" dirty="0" smtClean="0">
              <a:latin typeface="Tahoma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b="1" dirty="0" smtClean="0"/>
              <a:t>Λογιστική αντιμετώπιση :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Ο λογαριασμός «Αποσβέσεις Στοιχείου» εμφανίζει τις αποσβέσεις μιας χρήσης.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Ο λογαριασμός « Αποσβεσμένο Στοιχείο» εμφανίζει τις συσσωρευμένες αποσβέσεις που έχουν πραγματοποιηθεί για το « Στοιχείο».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Οι αποσβέσεις παγίων στοιχείων που χρησιμοποιούνται στην παραγωγική διαδικασία συνιστούν στοιχείο του κόστους παραγωγής.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Οι αποσβέσεις υπολογίζονται στα πάγια στοιχεία που ανήκουν κατά κυριότητα στην επιχείρηση.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20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Σας ευχαριστώ πολύ</a:t>
            </a:r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Κωνσταντίνος Πολίτης 2014. Κωνσταντίνος Πολίτης. «Αρχές Γενικής Λογιστικής. Ενότητα 8</a:t>
            </a:r>
            <a:r>
              <a:rPr lang="en-US" sz="2000" dirty="0" smtClean="0"/>
              <a:t>:</a:t>
            </a:r>
            <a:r>
              <a:rPr lang="el-GR" sz="2000" dirty="0"/>
              <a:t> Πάγιο Ενεργητικό».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Πάγιο ενεργητικό </a:t>
            </a:r>
            <a:r>
              <a:rPr lang="el-GR" altLang="el-GR" sz="3200" b="0" dirty="0" smtClean="0"/>
              <a:t>(1 από 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b="1" dirty="0" smtClean="0"/>
              <a:t>Κατηγορίες :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Ενσώματα ή υλικά πάγια στοιχεία.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Ασώματα ή άυλα πάγια στοιχεία.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Συμμετοχές και μακροπρόθεσμες απαιτήσεις.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Έξοδα πολυετούς απόσβεσης ή κεφαλαιοποιηθέντα έξοδα.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200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02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παρά μόνο εάν ζητηθεί εκ νέου άδεια από το δημιουργό.</a:t>
            </a:r>
            <a:endParaRPr lang="el-GR" sz="32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©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δημιουργού. 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</a:t>
            </a: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δημιουργία παραγώγων του έργου.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η δημιουργία παραγώγων του.</a:t>
            </a:r>
            <a:endParaRPr lang="el-GR" sz="32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 </a:t>
            </a: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CC0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 Domain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ως κοινό κτήμα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χωρίς σήμανση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754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Πάγιο ενεργητικό </a:t>
            </a:r>
            <a:r>
              <a:rPr lang="el-GR" altLang="el-GR" sz="3200" b="0" dirty="0" smtClean="0"/>
              <a:t>(2 </a:t>
            </a:r>
            <a:r>
              <a:rPr lang="el-GR" altLang="el-GR" sz="3200" b="0" dirty="0"/>
              <a:t>από 3)</a:t>
            </a:r>
            <a:endParaRPr lang="el-GR" altLang="el-GR" sz="40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</a:pPr>
            <a:r>
              <a:rPr lang="el-GR" altLang="el-GR" sz="2400" b="1" dirty="0" smtClean="0"/>
              <a:t>Ενσώματα ή υλικά πάγια στοιχεία :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Οικόπεδα,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Κτίρια,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Μηχανήματα,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Μεταφορικά Μέσα,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Έπιπλα και Εξοπλισμός,</a:t>
            </a:r>
          </a:p>
          <a:p>
            <a:pPr eaLnBrk="1" hangingPunct="1">
              <a:spcBef>
                <a:spcPts val="1200"/>
              </a:spcBef>
              <a:buFontTx/>
              <a:buChar char="-"/>
            </a:pPr>
            <a:r>
              <a:rPr lang="el-GR" altLang="el-GR" sz="2400" dirty="0" smtClean="0"/>
              <a:t>Κ.λ.π.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7113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Πάγιο ενεργητικό </a:t>
            </a:r>
            <a:r>
              <a:rPr lang="el-GR" altLang="el-GR" sz="3200" b="0" dirty="0" smtClean="0"/>
              <a:t>(3 </a:t>
            </a:r>
            <a:r>
              <a:rPr lang="el-GR" altLang="el-GR" sz="3200" b="0" dirty="0"/>
              <a:t>από 3)</a:t>
            </a:r>
            <a:endParaRPr lang="el-GR" altLang="el-GR" sz="4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02444" y="1052736"/>
            <a:ext cx="5760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prstClr val="black"/>
                </a:solidFill>
                <a:latin typeface="Calibri"/>
              </a:rPr>
              <a:t>Ο κύκλος προσφοράς του Πάγιου Στοιχείου</a:t>
            </a:r>
            <a:endParaRPr lang="el-GR" sz="2400" b="1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20" name="Ομάδα 19"/>
          <p:cNvGrpSpPr/>
          <p:nvPr/>
        </p:nvGrpSpPr>
        <p:grpSpPr>
          <a:xfrm>
            <a:off x="510755" y="2060848"/>
            <a:ext cx="7765201" cy="3307144"/>
            <a:chOff x="510755" y="2060848"/>
            <a:chExt cx="7765201" cy="3307144"/>
          </a:xfrm>
        </p:grpSpPr>
        <p:sp>
          <p:nvSpPr>
            <p:cNvPr id="5" name="TextBox 4"/>
            <p:cNvSpPr txBox="1"/>
            <p:nvPr/>
          </p:nvSpPr>
          <p:spPr>
            <a:xfrm>
              <a:off x="510755" y="2060848"/>
              <a:ext cx="2160240" cy="70788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ΠΑΓΙΟ ΣΤΟΙΧΕΙΟ</a:t>
              </a:r>
            </a:p>
            <a:p>
              <a:pPr algn="ctr"/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Κτίρια</a:t>
              </a:r>
              <a:endParaRPr lang="el-GR" sz="2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95131" y="2060848"/>
              <a:ext cx="2669642" cy="70788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ΠΡΟΣΦΟΡΑ ΥΠΗΡΕΣΙΩΝ</a:t>
              </a:r>
            </a:p>
            <a:p>
              <a:pPr algn="ctr"/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(Συνολική Αξία)</a:t>
              </a:r>
              <a:endParaRPr lang="el-GR" sz="2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8013" y="3429000"/>
              <a:ext cx="3267754" cy="193899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ΜΕΙΩΣΗ ΥΠΗΡΕΣΙΩΝ ΛΟΓΩ :</a:t>
              </a:r>
            </a:p>
            <a:p>
              <a:pPr marL="285750" indent="-285750">
                <a:buFont typeface="Arial" panose="020B0604020202020204" pitchFamily="34" charset="0"/>
                <a:buChar char="‒"/>
              </a:pPr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Χρήσης ή Λειτουργίας του,</a:t>
              </a:r>
            </a:p>
            <a:p>
              <a:pPr marL="285750" indent="-285750">
                <a:buFont typeface="Arial" panose="020B0604020202020204" pitchFamily="34" charset="0"/>
                <a:buChar char="‒"/>
              </a:pPr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Πάροδο του Χρόνου,</a:t>
              </a:r>
            </a:p>
            <a:p>
              <a:pPr marL="285750" indent="-285750">
                <a:buFont typeface="Arial" panose="020B0604020202020204" pitchFamily="34" charset="0"/>
                <a:buChar char="‒"/>
              </a:pPr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Οικονομικής απαξίωσης,</a:t>
              </a:r>
            </a:p>
            <a:p>
              <a:pPr marL="285750" indent="-285750">
                <a:buFont typeface="Arial" panose="020B0604020202020204" pitchFamily="34" charset="0"/>
                <a:buChar char="‒"/>
              </a:pPr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Τεχνικών αλλαγών</a:t>
              </a:r>
            </a:p>
            <a:p>
              <a:pPr algn="ctr"/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(Μείωση της αξίας)</a:t>
              </a:r>
              <a:endParaRPr lang="el-GR" sz="20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15210" y="3705998"/>
              <a:ext cx="3660746" cy="132343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ΣΕ ΔΕΔΟΜΕΝΗ ΣΤΙΓΜΗ :</a:t>
              </a:r>
            </a:p>
            <a:p>
              <a:pPr marL="285750" indent="-285750">
                <a:buFont typeface="Arial" panose="020B0604020202020204" pitchFamily="34" charset="0"/>
                <a:buChar char="‒"/>
              </a:pPr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ΤΙ ΥΠΗΡΕΣΙΕΣ ΠΑΡΑΜΕΝΟΥΝ</a:t>
              </a:r>
            </a:p>
            <a:p>
              <a:pPr marL="285750" indent="-285750">
                <a:buFont typeface="Arial" panose="020B0604020202020204" pitchFamily="34" charset="0"/>
                <a:buChar char="‒"/>
              </a:pPr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ΤΙ ΥΠΗΡΕΣΙΕΣ ΕΞΑΝΤΛΗΘΗΚΑΝ</a:t>
              </a:r>
            </a:p>
            <a:p>
              <a:pPr algn="ctr"/>
              <a:r>
                <a:rPr lang="el-GR" sz="2000" dirty="0" smtClean="0">
                  <a:solidFill>
                    <a:prstClr val="black"/>
                  </a:solidFill>
                  <a:latin typeface="Calibri"/>
                </a:rPr>
                <a:t>(Προσδιορισμός ποσού)</a:t>
              </a:r>
              <a:endParaRPr lang="el-GR" sz="200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1" name="Ευθύγραμμο βέλος σύνδεσης 10"/>
            <p:cNvCxnSpPr>
              <a:stCxn id="5" idx="3"/>
              <a:endCxn id="7" idx="1"/>
            </p:cNvCxnSpPr>
            <p:nvPr/>
          </p:nvCxnSpPr>
          <p:spPr>
            <a:xfrm>
              <a:off x="2670995" y="2414791"/>
              <a:ext cx="1224136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Γωνιακή σύνδεση 12"/>
            <p:cNvCxnSpPr>
              <a:stCxn id="7" idx="2"/>
              <a:endCxn id="8" idx="0"/>
            </p:cNvCxnSpPr>
            <p:nvPr/>
          </p:nvCxnSpPr>
          <p:spPr>
            <a:xfrm rot="5400000">
              <a:off x="3405788" y="1604836"/>
              <a:ext cx="660266" cy="2988062"/>
            </a:xfrm>
            <a:prstGeom prst="bentConnector3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ύγραμμο βέλος σύνδεσης 14"/>
            <p:cNvCxnSpPr>
              <a:stCxn id="8" idx="3"/>
              <a:endCxn id="9" idx="1"/>
            </p:cNvCxnSpPr>
            <p:nvPr/>
          </p:nvCxnSpPr>
          <p:spPr>
            <a:xfrm flipV="1">
              <a:off x="3875767" y="4367718"/>
              <a:ext cx="739443" cy="307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402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4000" dirty="0" smtClean="0"/>
              <a:t>Απ</a:t>
            </a:r>
            <a:r>
              <a:rPr lang="el-GR" altLang="el-GR" dirty="0" smtClean="0"/>
              <a:t>όσβεση</a:t>
            </a:r>
            <a:endParaRPr lang="el-GR" altLang="el-GR" sz="40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b="1" dirty="0" smtClean="0"/>
              <a:t>Ορισμός :</a:t>
            </a:r>
            <a:r>
              <a:rPr lang="el-GR" altLang="el-GR" sz="2400" dirty="0" smtClean="0"/>
              <a:t> Απόσβεση ενός παγίου στοιχείου είναι το έξοδο που δημιουργείται για την επιχείρηση από τη σταδιακή μείωση της αξίας  του.</a:t>
            </a:r>
          </a:p>
          <a:p>
            <a:pPr marL="0" indent="363538">
              <a:lnSpc>
                <a:spcPct val="114000"/>
              </a:lnSpc>
              <a:spcBef>
                <a:spcPts val="1800"/>
              </a:spcBef>
              <a:buNone/>
            </a:pPr>
            <a:r>
              <a:rPr lang="el-GR" altLang="el-GR" sz="2400" dirty="0" smtClean="0"/>
              <a:t>Υπολογίζονται σε ετήσια βάση.</a:t>
            </a:r>
            <a:endParaRPr lang="el-GR" altLang="el-GR" sz="2400" u="sng" dirty="0" smtClean="0"/>
          </a:p>
          <a:p>
            <a:pPr eaLnBrk="1" hangingPunct="1">
              <a:lnSpc>
                <a:spcPct val="114000"/>
              </a:lnSpc>
              <a:spcBef>
                <a:spcPts val="1200"/>
              </a:spcBef>
              <a:buFontTx/>
              <a:buNone/>
            </a:pPr>
            <a:r>
              <a:rPr lang="el-GR" altLang="el-GR" sz="2400" b="1" dirty="0" smtClean="0"/>
              <a:t>ΠΡΟΣΟΧΗ :  </a:t>
            </a:r>
            <a:r>
              <a:rPr lang="el-GR" altLang="el-GR" sz="2400" dirty="0" smtClean="0"/>
              <a:t>Γήπεδα και Οικόπεδα δεν υπόκεινται σε απόσβεση.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4955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4000" dirty="0" smtClean="0"/>
              <a:t>Απόσβεση - </a:t>
            </a:r>
            <a:r>
              <a:rPr lang="el-GR" altLang="el-GR" dirty="0" smtClean="0"/>
              <a:t>χ</a:t>
            </a:r>
            <a:r>
              <a:rPr lang="el-GR" altLang="el-GR" sz="4000" dirty="0" smtClean="0"/>
              <a:t>ρήσιμες </a:t>
            </a:r>
            <a:r>
              <a:rPr lang="el-GR" altLang="el-GR" sz="4000" dirty="0" smtClean="0"/>
              <a:t>έννοιες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b="1" dirty="0" smtClean="0"/>
              <a:t>Ωφέλιμη διάρκεια ζωής : </a:t>
            </a:r>
            <a:r>
              <a:rPr lang="el-GR" altLang="el-GR" sz="2400" dirty="0" smtClean="0"/>
              <a:t>Η χρονική περίοδος της παραγωγικής χρήσης του στοιχείου (Συνολική ποσότητα υπηρεσιών ).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b="1" dirty="0" smtClean="0"/>
              <a:t>Υπολειμματική αξία : </a:t>
            </a:r>
            <a:r>
              <a:rPr lang="el-GR" altLang="el-GR" sz="2400" dirty="0" smtClean="0"/>
              <a:t>Το καθαρό ποσό στο οποίο εκτιμάται ή υπολογίζεται ότι θα πωληθεί το στοιχείο στη λήξη της ωφέλιμης ζωής του.</a:t>
            </a:r>
          </a:p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b="1" dirty="0" smtClean="0"/>
              <a:t>Αποσβεστέα αξία : </a:t>
            </a:r>
            <a:r>
              <a:rPr lang="el-GR" altLang="el-GR" sz="2400" dirty="0" smtClean="0"/>
              <a:t>Κόστος  Κτήσεως – Υπολειμματική αξία</a:t>
            </a:r>
            <a:r>
              <a:rPr lang="el-GR" altLang="el-GR" sz="2400" dirty="0"/>
              <a:t>.</a:t>
            </a:r>
            <a:endParaRPr lang="el-GR" altLang="el-GR" sz="2400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3900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4000" dirty="0" smtClean="0"/>
              <a:t>Απόσβεση – </a:t>
            </a:r>
            <a:r>
              <a:rPr lang="el-GR" altLang="el-GR" sz="4000" dirty="0" smtClean="0"/>
              <a:t>μέθοδοι </a:t>
            </a:r>
            <a:r>
              <a:rPr lang="el-GR" altLang="el-GR" sz="3200" b="0" dirty="0" smtClean="0"/>
              <a:t>(1 από 9)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l-GR" altLang="el-GR" sz="2400" dirty="0" smtClean="0"/>
              <a:t>Σταθερά,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l-GR" altLang="el-GR" sz="2400" dirty="0" smtClean="0"/>
              <a:t>Αύξουσα,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l-GR" altLang="el-GR" sz="2400" dirty="0" smtClean="0"/>
              <a:t>Φθίνουσα,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l-GR" altLang="el-GR" sz="2400" dirty="0" smtClean="0"/>
              <a:t>Της λειτουργικής χρησιμοποίησης,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l-GR" altLang="el-GR" sz="2400" dirty="0" smtClean="0"/>
              <a:t>Της αποτίμησης.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783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Απόσβεση – </a:t>
            </a:r>
            <a:r>
              <a:rPr lang="el-GR" altLang="el-GR" dirty="0" smtClean="0"/>
              <a:t>μέθοδοι </a:t>
            </a:r>
            <a:r>
              <a:rPr lang="el-GR" altLang="el-GR" sz="3200" b="0" dirty="0" smtClean="0"/>
              <a:t>(2 </a:t>
            </a:r>
            <a:r>
              <a:rPr lang="el-GR" altLang="el-GR" sz="3200" b="0" dirty="0"/>
              <a:t>από </a:t>
            </a:r>
            <a:r>
              <a:rPr lang="el-GR" altLang="el-GR" sz="3200" b="0" dirty="0" smtClean="0"/>
              <a:t>9)</a:t>
            </a:r>
            <a:endParaRPr lang="el-GR" altLang="el-GR" sz="3600" dirty="0" smtClean="0">
              <a:latin typeface="Tahom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363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 eaLnBrk="1" hangingPunct="1">
                  <a:lnSpc>
                    <a:spcPct val="114000"/>
                  </a:lnSpc>
                  <a:spcBef>
                    <a:spcPts val="1200"/>
                  </a:spcBef>
                  <a:buNone/>
                </a:pPr>
                <a:r>
                  <a:rPr lang="el-GR" altLang="el-GR" sz="2400" b="1" dirty="0" smtClean="0"/>
                  <a:t>Σταθερά Μέθοδος.</a:t>
                </a:r>
              </a:p>
              <a:p>
                <a:pPr eaLnBrk="1" hangingPunct="1">
                  <a:lnSpc>
                    <a:spcPct val="114000"/>
                  </a:lnSpc>
                  <a:spcBef>
                    <a:spcPts val="1200"/>
                  </a:spcBef>
                </a:pPr>
                <a:r>
                  <a:rPr lang="el-GR" altLang="el-GR" sz="2400" dirty="0" smtClean="0"/>
                  <a:t>Το ποσό της ετήσιας απόσβεσης είναι σταθερό για όλα τα χρόνια της ωφέλιμης ζωής του πάγιου στοιχείου.</a:t>
                </a:r>
              </a:p>
              <a:p>
                <a:pPr eaLnBrk="1" hangingPunct="1">
                  <a:lnSpc>
                    <a:spcPct val="114000"/>
                  </a:lnSpc>
                  <a:spcBef>
                    <a:spcPts val="1200"/>
                  </a:spcBef>
                </a:pPr>
                <a:r>
                  <a:rPr lang="el-GR" altLang="el-GR" sz="2400" dirty="0" smtClean="0"/>
                  <a:t>Υπολογίζεται:</a:t>
                </a:r>
              </a:p>
              <a:p>
                <a:pPr eaLnBrk="1" hangingPunct="1">
                  <a:lnSpc>
                    <a:spcPct val="114000"/>
                  </a:lnSpc>
                  <a:spcBef>
                    <a:spcPts val="1200"/>
                  </a:spcBef>
                  <a:buFontTx/>
                  <a:buChar char="-"/>
                </a:pPr>
                <a:r>
                  <a:rPr lang="el-GR" altLang="el-GR" sz="2400" dirty="0" smtClean="0"/>
                  <a:t>Με σταθερό ποσοστό επί της </a:t>
                </a:r>
                <a:r>
                  <a:rPr lang="el-GR" altLang="el-GR" sz="2400" dirty="0" err="1" smtClean="0"/>
                  <a:t>αποσβεστέας</a:t>
                </a:r>
                <a:r>
                  <a:rPr lang="el-GR" altLang="el-GR" sz="2400" dirty="0" smtClean="0"/>
                  <a:t> αξίας</a:t>
                </a:r>
                <a:r>
                  <a:rPr lang="el-GR" altLang="el-GR" sz="2400" i="1" dirty="0" smtClean="0"/>
                  <a:t> </a:t>
                </a:r>
                <a:r>
                  <a:rPr lang="el-GR" altLang="el-GR" sz="2400" dirty="0" smtClean="0"/>
                  <a:t>(συντελεστής),</a:t>
                </a:r>
              </a:p>
              <a:p>
                <a:pPr eaLnBrk="1" hangingPunct="1">
                  <a:lnSpc>
                    <a:spcPct val="114000"/>
                  </a:lnSpc>
                  <a:spcBef>
                    <a:spcPts val="1200"/>
                  </a:spcBef>
                  <a:buFontTx/>
                  <a:buChar char="-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l-GR" alt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altLang="el-GR" b="0" i="0" smtClean="0">
                            <a:latin typeface="Cambria Math"/>
                          </a:rPr>
                          <m:t>Αποσβεστέα</m:t>
                        </m:r>
                        <m:r>
                          <a:rPr lang="el-GR" altLang="el-GR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el-GR" b="0" i="0" smtClean="0">
                            <a:latin typeface="Cambria Math"/>
                          </a:rPr>
                          <m:t>αξία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altLang="el-GR" b="0" i="0" smtClean="0">
                            <a:latin typeface="Cambria Math"/>
                          </a:rPr>
                          <m:t>Χρόνια</m:t>
                        </m:r>
                        <m:r>
                          <a:rPr lang="el-GR" altLang="el-GR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el-GR" b="0" i="0" smtClean="0">
                            <a:latin typeface="Cambria Math"/>
                          </a:rPr>
                          <m:t>Ωφέλιμης</m:t>
                        </m:r>
                        <m:r>
                          <a:rPr lang="el-GR" altLang="el-GR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altLang="el-GR" b="0" i="0" smtClean="0">
                            <a:latin typeface="Cambria Math"/>
                          </a:rPr>
                          <m:t>Ζωής</m:t>
                        </m:r>
                      </m:den>
                    </m:f>
                  </m:oMath>
                </a14:m>
                <a:endParaRPr lang="el-GR" altLang="el-GR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36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111" t="-484"/>
                </a:stretch>
              </a:blipFill>
            </p:spPr>
            <p:txBody>
              <a:bodyPr/>
              <a:lstStyle/>
              <a:p>
                <a:r>
                  <a:rPr lang="el-GR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8315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Απόσβεση – </a:t>
            </a:r>
            <a:r>
              <a:rPr lang="el-GR" altLang="el-GR" dirty="0" smtClean="0"/>
              <a:t>μέθοδοι </a:t>
            </a:r>
            <a:r>
              <a:rPr lang="el-GR" altLang="el-GR" sz="3200" b="0" dirty="0" smtClean="0"/>
              <a:t>(3 </a:t>
            </a:r>
            <a:r>
              <a:rPr lang="el-GR" altLang="el-GR" sz="3200" b="0" dirty="0"/>
              <a:t>από </a:t>
            </a:r>
            <a:r>
              <a:rPr lang="el-GR" altLang="el-GR" sz="3200" b="0" dirty="0" smtClean="0"/>
              <a:t>9)</a:t>
            </a:r>
            <a:endParaRPr lang="el-GR" altLang="el-GR" sz="3600" dirty="0" smtClean="0">
              <a:latin typeface="Tahoma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4000"/>
              </a:lnSpc>
              <a:spcBef>
                <a:spcPts val="1200"/>
              </a:spcBef>
            </a:pPr>
            <a:r>
              <a:rPr lang="el-GR" altLang="el-GR" sz="2400" b="1" dirty="0" smtClean="0"/>
              <a:t>Παράδειγμα : </a:t>
            </a:r>
            <a:r>
              <a:rPr lang="el-GR" altLang="el-GR" sz="2400" dirty="0" smtClean="0"/>
              <a:t>Η ξενοδοχειακή επιχείρηση ΑΛΦΑ διαθέτει μεταξύ των άλλων περιουσιακών της στοιχείων διαθέτει ένα μηχάνημα  αρχικής αξίας 2.000.000 €.</a:t>
            </a:r>
          </a:p>
          <a:p>
            <a:pPr indent="20638" eaLnBrk="1" hangingPunct="1">
              <a:lnSpc>
                <a:spcPct val="114000"/>
              </a:lnSpc>
              <a:spcBef>
                <a:spcPts val="1200"/>
              </a:spcBef>
              <a:buFontTx/>
              <a:buNone/>
            </a:pPr>
            <a:r>
              <a:rPr lang="el-GR" altLang="el-GR" sz="2400" b="1" dirty="0" smtClean="0"/>
              <a:t>Ζητείται : </a:t>
            </a:r>
            <a:r>
              <a:rPr lang="el-GR" altLang="el-GR" sz="2400" dirty="0" smtClean="0"/>
              <a:t>Να υπολογισθεί η ετήσια απόσβεσή του με τη σταθερή μέθοδο αν ο συντελεστής είναι 10% , η ωφέλιμη ζωή του είναι 10 χρόνια και η Υ. Α. μηδέν.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1754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Αρχές Γενικής Λογιστικής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Αρχές Γενικής Λογιστικής</Template>
  <TotalTime>6</TotalTime>
  <Words>1203</Words>
  <Application>Microsoft Office PowerPoint</Application>
  <PresentationFormat>Προβολή στην οθόνη (4:3)</PresentationFormat>
  <Paragraphs>220</Paragraphs>
  <Slides>22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22</vt:i4>
      </vt:variant>
    </vt:vector>
  </HeadingPairs>
  <TitlesOfParts>
    <vt:vector size="24" baseType="lpstr">
      <vt:lpstr>Αρχές Γενικής Λογιστικής</vt:lpstr>
      <vt:lpstr>template</vt:lpstr>
      <vt:lpstr>Αρχές Γενικής Λογιστικής</vt:lpstr>
      <vt:lpstr>Πάγιο ενεργητικό (1 από 3)</vt:lpstr>
      <vt:lpstr>Πάγιο ενεργητικό (2 από 3)</vt:lpstr>
      <vt:lpstr>Πάγιο ενεργητικό (3 από 3)</vt:lpstr>
      <vt:lpstr>Απόσβεση</vt:lpstr>
      <vt:lpstr>Απόσβεση - χρήσιμες έννοιες</vt:lpstr>
      <vt:lpstr>Απόσβεση – μέθοδοι (1 από 9)</vt:lpstr>
      <vt:lpstr>Απόσβεση – μέθοδοι (2 από 9)</vt:lpstr>
      <vt:lpstr>Απόσβεση – μέθοδοι (3 από 9)</vt:lpstr>
      <vt:lpstr>Απόσβεση – μέθοδοι (4 από 9)</vt:lpstr>
      <vt:lpstr>Απόσβεση – μέθοδοι (5 από 9)</vt:lpstr>
      <vt:lpstr>Απόσβεση – μέθοδοι (6 από 9)</vt:lpstr>
      <vt:lpstr>Απόσβεση – μέθοδοι (7 από 9)</vt:lpstr>
      <vt:lpstr>Απόσβεση – μέθοδοι (8 από 9)</vt:lpstr>
      <vt:lpstr>Επιχείρηση  «Άλφα»  Ισολογισμός ../../….</vt:lpstr>
      <vt:lpstr>Απόσβεση – μέθοδοι (9 από 9)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Αρχές Γενικής Λογιστικής</dc:title>
  <dc:creator>opencourses@teiath.gr</dc:creator>
  <cp:lastModifiedBy>OWNER</cp:lastModifiedBy>
  <cp:revision>5</cp:revision>
  <dcterms:created xsi:type="dcterms:W3CDTF">2014-10-06T11:55:13Z</dcterms:created>
  <dcterms:modified xsi:type="dcterms:W3CDTF">2015-03-08T16:50:22Z</dcterms:modified>
</cp:coreProperties>
</file>