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257" r:id="rId30"/>
    <p:sldId id="262" r:id="rId31"/>
    <p:sldId id="264" r:id="rId32"/>
    <p:sldId id="296" r:id="rId33"/>
    <p:sldId id="297" r:id="rId34"/>
    <p:sldId id="266" r:id="rId35"/>
    <p:sldId id="267" r:id="rId36"/>
    <p:sldId id="261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2686" autoAdjust="0"/>
  </p:normalViewPr>
  <p:slideViewPr>
    <p:cSldViewPr>
      <p:cViewPr varScale="1">
        <p:scale>
          <a:sx n="108" d="100"/>
          <a:sy n="108" d="100"/>
        </p:scale>
        <p:origin x="-18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23/4/2015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23/4/2015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714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527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.auth.gr/db/histology/g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gr/url?sa=i&amp;rct=j&amp;q=&amp;esrc=s&amp;source=images&amp;cd=&amp;cad=rja&amp;uact=8&amp;docid=XVYy1alrdVayvM&amp;tbnid=kxxERLlH-e-W8M:&amp;ved=0CAcQjRw&amp;url=http://archivehealth.in.gr/news/article.asp?lngArticleID%3D167091&amp;ei=tHosVJqPC83KaLzkgJgB&amp;bvm=bv.76477589,d.d2s&amp;psig=AFQjCNEMm_dIsqJ7EKiezq2118_xqdnILA&amp;ust=141228745704413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.auth.gr/db/histology/gr/" TargetMode="Externa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.auth.gr/db/histology/gr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auth.gr/db/histology/gr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Ιστολογία Ι – Εμβρυολογία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6916" y="3096543"/>
            <a:ext cx="7770168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Εμβρυολογία 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Φραγκίσκη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Ομφαλικό αγγείο και πηκτή του </a:t>
            </a:r>
            <a:r>
              <a:rPr lang="en-US" altLang="el-GR" sz="3600" dirty="0" smtClean="0"/>
              <a:t>Wharton</a:t>
            </a:r>
            <a:endParaRPr lang="el-GR" altLang="el-GR" sz="3600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Διακρίνεται </a:t>
            </a:r>
            <a:r>
              <a:rPr lang="el-GR" altLang="el-GR" sz="2000" dirty="0"/>
              <a:t>τμήμα από ομφαλικό αγγείο (1) και η πηκτή του Wharton (2). Το αγγείο εσωτερικά επαλείφεται από ενδοθήλιο (βέλη). (χρώση αιματοξυλίνη-εωσίνη, μεγέθυνση Χ50).</a:t>
            </a:r>
          </a:p>
        </p:txBody>
      </p:sp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92112"/>
            <a:ext cx="5688632" cy="400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5657" y="6300311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74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H πηκτή του </a:t>
            </a:r>
            <a:r>
              <a:rPr lang="el-GR" altLang="el-GR" sz="3600" dirty="0" smtClean="0"/>
              <a:t>Wharton</a:t>
            </a:r>
            <a:r>
              <a:rPr lang="en-US" altLang="el-GR" sz="3600" dirty="0" smtClean="0"/>
              <a:t> </a:t>
            </a:r>
            <a:r>
              <a:rPr lang="el-GR" altLang="el-GR" sz="3200" b="0" dirty="0">
                <a:solidFill>
                  <a:prstClr val="black"/>
                </a:solidFill>
              </a:rPr>
              <a:t>(1/2)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H </a:t>
            </a:r>
            <a:r>
              <a:rPr lang="el-GR" altLang="el-GR" sz="2000" dirty="0"/>
              <a:t>πηκτή του Wharton αποτελεί το διάμεσο στρώμα του ομφαλίου λώρου. Εξωτερικά ο ομφάλιος λώρος καλύπτεται από αμνιακό επιθήλιο (βέλη). (χρώση αιματοξυλίνη-εωσίνη, μεγέθυνση Χ50)</a:t>
            </a:r>
          </a:p>
        </p:txBody>
      </p:sp>
      <p:pic>
        <p:nvPicPr>
          <p:cNvPr id="1914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1" y="2348880"/>
            <a:ext cx="4968552" cy="37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5" y="607529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34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H πηκτή του </a:t>
            </a:r>
            <a:r>
              <a:rPr lang="el-GR" altLang="el-GR" sz="3600" dirty="0" smtClean="0"/>
              <a:t>Wharton</a:t>
            </a:r>
            <a:r>
              <a:rPr lang="en-US" altLang="el-GR" sz="3600" dirty="0" smtClean="0"/>
              <a:t>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(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2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/2</a:t>
            </a:r>
            <a:r>
              <a:rPr lang="el-GR" altLang="el-GR" sz="3200" b="0" dirty="0">
                <a:solidFill>
                  <a:prstClr val="black"/>
                </a:solidFill>
              </a:rPr>
              <a:t>)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H </a:t>
            </a:r>
            <a:r>
              <a:rPr lang="el-GR" altLang="el-GR" sz="2000" dirty="0"/>
              <a:t>πηκτή του Wharton αποτελείται από βλεννώδη συνδετικό ιστό με αραιά ατρακτόμορφα και αστεροειδή κύτταρα. Στο άνω μέρος της εικόνας διακρίνεται το αμνιακό επιθήλιο (βέλη) του ομφαλίου λώρου. (χρώση αιματοξυλίνη-εωσίνη, μεγέθυνση Χ100)</a:t>
            </a:r>
          </a:p>
        </p:txBody>
      </p:sp>
      <p:pic>
        <p:nvPicPr>
          <p:cNvPr id="1925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3"/>
            <a:ext cx="4896544" cy="374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6383661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44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Αμνίο ομφαλίου λώρου (</a:t>
            </a:r>
            <a:r>
              <a:rPr lang="el-GR" altLang="el-GR" sz="3600" dirty="0"/>
              <a:t>Η.Μ.)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Διακρίνονται </a:t>
            </a:r>
            <a:r>
              <a:rPr lang="el-GR" altLang="el-GR" sz="2000" dirty="0"/>
              <a:t>οι πυρήνες (Π) των αμνιακών κυττάρων και μικρολάχνες (βέλη) στην ελεύθερη τους επιφάνεια. (Χ25000)</a:t>
            </a:r>
          </a:p>
        </p:txBody>
      </p:sp>
      <p:pic>
        <p:nvPicPr>
          <p:cNvPr id="19354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0" y="1902328"/>
            <a:ext cx="5577368" cy="42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87272" y="6131291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96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altLang="el-GR" sz="3600" dirty="0" smtClean="0"/>
              <a:t>Αμνίο πλακούντα (</a:t>
            </a:r>
            <a:r>
              <a:rPr lang="el-GR" altLang="el-GR" sz="3600" dirty="0"/>
              <a:t>Η.Μ.)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Διακρίνεται </a:t>
            </a:r>
            <a:r>
              <a:rPr lang="el-GR" altLang="el-GR" sz="2000" dirty="0"/>
              <a:t>αμνιακό κύτταρο με τον πυρήνα του (Π), κυστίδια στο κυτταρόπλασμα του και μικρολάχνες (βέλη) στην ελεύθερη του επιφάνεια. (Χ25000)</a:t>
            </a:r>
          </a:p>
        </p:txBody>
      </p:sp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09424"/>
            <a:ext cx="5370516" cy="402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16599" y="6006478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11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Τραχεία - Οισοφάγος</a:t>
            </a:r>
            <a:endParaRPr lang="el-GR" altLang="el-GR" sz="3600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9626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Εγκάρσια </a:t>
            </a:r>
            <a:r>
              <a:rPr lang="el-GR" altLang="el-GR" sz="2000" dirty="0"/>
              <a:t>διατομή στο ύψος του </a:t>
            </a:r>
            <a:r>
              <a:rPr lang="el-GR" altLang="el-GR" sz="2000" dirty="0" smtClean="0"/>
              <a:t>θώρακα. Διακρίνονται</a:t>
            </a:r>
            <a:r>
              <a:rPr lang="en-US" altLang="el-GR" sz="2000" dirty="0" smtClean="0"/>
              <a:t>:</a:t>
            </a:r>
            <a:endParaRPr lang="el-GR" altLang="el-GR" sz="2000" dirty="0" smtClean="0"/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η </a:t>
            </a:r>
            <a:r>
              <a:rPr lang="el-GR" altLang="el-GR" sz="2000" dirty="0"/>
              <a:t>τραχεία </a:t>
            </a:r>
            <a:r>
              <a:rPr lang="el-GR" altLang="el-GR" sz="2000" dirty="0" smtClean="0"/>
              <a:t>με </a:t>
            </a:r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χόνδρινο σκελετό, </a:t>
            </a:r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ο </a:t>
            </a:r>
            <a:r>
              <a:rPr lang="el-GR" altLang="el-GR" sz="2000" dirty="0"/>
              <a:t>οισοφάγος </a:t>
            </a:r>
            <a:r>
              <a:rPr lang="el-GR" altLang="el-GR" sz="2000" dirty="0" smtClean="0"/>
              <a:t>και </a:t>
            </a:r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σχηματιζόμενος σπόνδυλος. </a:t>
            </a:r>
          </a:p>
          <a:p>
            <a:pPr marL="0" indent="0"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/>
              <a:t>χρώση αιματοξυλίνη-εωσίνη, μεγέθυνση Χ50) </a:t>
            </a:r>
          </a:p>
        </p:txBody>
      </p:sp>
      <p:pic>
        <p:nvPicPr>
          <p:cNvPr id="1966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33" y="1268760"/>
            <a:ext cx="570181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1128" y="5229200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72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Καρδιά - Πνεύμονες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89066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Εγκάρσια </a:t>
            </a:r>
            <a:r>
              <a:rPr lang="el-GR" altLang="el-GR" sz="2000" dirty="0"/>
              <a:t>διατομή στο ύψος του </a:t>
            </a:r>
            <a:r>
              <a:rPr lang="el-GR" altLang="el-GR" sz="2000" dirty="0" smtClean="0"/>
              <a:t>θώρακα.</a:t>
            </a:r>
          </a:p>
          <a:p>
            <a:pPr marL="0" indent="0">
              <a:buNone/>
            </a:pPr>
            <a:r>
              <a:rPr lang="el-GR" altLang="el-GR" sz="2000" dirty="0" smtClean="0"/>
              <a:t>Διακρίνονται</a:t>
            </a:r>
            <a:r>
              <a:rPr lang="en-US" altLang="el-GR" sz="2000" dirty="0" smtClean="0"/>
              <a:t>:</a:t>
            </a:r>
            <a:endParaRPr lang="el-GR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/>
              <a:t>1</a:t>
            </a:r>
            <a:r>
              <a:rPr lang="el-GR" altLang="el-GR" sz="2000" dirty="0" smtClean="0"/>
              <a:t>) οι </a:t>
            </a:r>
            <a:r>
              <a:rPr lang="el-GR" altLang="el-GR" sz="2000" dirty="0"/>
              <a:t>καρδιακές </a:t>
            </a:r>
            <a:r>
              <a:rPr lang="el-GR" altLang="el-GR" sz="2000" dirty="0" smtClean="0"/>
              <a:t>κοιλότητες, </a:t>
            </a:r>
          </a:p>
          <a:p>
            <a:pPr marL="0" indent="0"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/>
              <a:t>2) </a:t>
            </a:r>
            <a:r>
              <a:rPr lang="el-GR" altLang="el-GR" sz="2000" dirty="0" smtClean="0"/>
              <a:t>το </a:t>
            </a:r>
            <a:r>
              <a:rPr lang="el-GR" altLang="el-GR" sz="2000" dirty="0"/>
              <a:t>μυοκάρδιο </a:t>
            </a:r>
            <a:r>
              <a:rPr lang="el-GR" altLang="el-GR" sz="2000" dirty="0" smtClean="0"/>
              <a:t>και </a:t>
            </a:r>
          </a:p>
          <a:p>
            <a:pPr marL="0" indent="0"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/>
              <a:t>3) </a:t>
            </a:r>
            <a:r>
              <a:rPr lang="el-GR" altLang="el-GR" sz="2000" dirty="0" smtClean="0"/>
              <a:t>ο </a:t>
            </a:r>
            <a:r>
              <a:rPr lang="el-GR" altLang="el-GR" sz="2000" dirty="0"/>
              <a:t>πνεύμονας με αναπτυσσόμενους βρόγχους </a:t>
            </a:r>
            <a:r>
              <a:rPr lang="el-GR" altLang="el-GR" sz="2000" dirty="0" smtClean="0"/>
              <a:t>και </a:t>
            </a:r>
            <a:r>
              <a:rPr lang="el-GR" altLang="el-GR" sz="2000" dirty="0"/>
              <a:t>κυψελίδες. </a:t>
            </a:r>
            <a:endParaRPr lang="el-GR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/>
              <a:t>χρώση αιματοξυλίνη-εωσίνη, μεγέθυνση Χ50)</a:t>
            </a:r>
          </a:p>
        </p:txBody>
      </p:sp>
      <p:pic>
        <p:nvPicPr>
          <p:cNvPr id="1976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5428400" cy="367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53852" y="5012507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2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Καρδιά - Πνεύμονες - Πλευριτική κοιλότητα</a:t>
            </a:r>
            <a:endParaRPr lang="el-GR" altLang="el-GR" sz="3600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81865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Εγκάρσια </a:t>
            </a:r>
            <a:r>
              <a:rPr lang="el-GR" altLang="el-GR" sz="2000" dirty="0"/>
              <a:t>διατομή στο ύψος του </a:t>
            </a:r>
            <a:r>
              <a:rPr lang="el-GR" altLang="el-GR" sz="2000" dirty="0" smtClean="0"/>
              <a:t>θώρακα. </a:t>
            </a:r>
          </a:p>
          <a:p>
            <a:pPr marL="0" indent="0">
              <a:buNone/>
            </a:pPr>
            <a:r>
              <a:rPr lang="el-GR" altLang="el-GR" sz="2000" dirty="0" smtClean="0"/>
              <a:t>Διακρίνονται </a:t>
            </a:r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μία </a:t>
            </a:r>
            <a:r>
              <a:rPr lang="el-GR" altLang="el-GR" sz="2000" dirty="0"/>
              <a:t>καρδιακή κοιλότητα </a:t>
            </a:r>
            <a:endParaRPr lang="el-GR" altLang="el-GR" sz="2000" dirty="0" smtClean="0"/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το μυοκάρδιο, </a:t>
            </a:r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ο </a:t>
            </a:r>
            <a:r>
              <a:rPr lang="el-GR" altLang="el-GR" sz="2000" dirty="0"/>
              <a:t>πνεύμονας, </a:t>
            </a:r>
            <a:endParaRPr lang="el-GR" altLang="el-GR" sz="2000" dirty="0" smtClean="0"/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η </a:t>
            </a:r>
            <a:r>
              <a:rPr lang="el-GR" altLang="el-GR" sz="2000" dirty="0"/>
              <a:t>πλευριτική κοιλότητα </a:t>
            </a:r>
            <a:r>
              <a:rPr lang="el-GR" altLang="el-GR" sz="2000" dirty="0" smtClean="0"/>
              <a:t>και </a:t>
            </a:r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σκελετικές </a:t>
            </a:r>
            <a:r>
              <a:rPr lang="el-GR" altLang="el-GR" sz="2000" dirty="0"/>
              <a:t>μυϊκές </a:t>
            </a:r>
            <a:r>
              <a:rPr lang="el-GR" altLang="el-GR" sz="2000" dirty="0" smtClean="0"/>
              <a:t>ίνες. </a:t>
            </a:r>
          </a:p>
          <a:p>
            <a:pPr marL="0" indent="0"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/>
              <a:t>χρώση αιματοξυλίνης-εωσίνης, μεγέθυνση Χ50)</a:t>
            </a: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2238375" y="2628900"/>
            <a:ext cx="21812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dirty="0"/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2238375" y="2628900"/>
            <a:ext cx="2486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dirty="0"/>
          </a:p>
        </p:txBody>
      </p:sp>
      <p:pic>
        <p:nvPicPr>
          <p:cNvPr id="23247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5490862" cy="40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3075" y="537687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53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Πνεύμονας - Διάφραγμα </a:t>
            </a:r>
            <a:r>
              <a:rPr lang="el-GR" altLang="el-GR" sz="3600" dirty="0" smtClean="0"/>
              <a:t>– Ήπαρ</a:t>
            </a:r>
            <a:r>
              <a:rPr lang="en-US" altLang="el-GR" sz="3600" dirty="0" smtClean="0"/>
              <a:t> </a:t>
            </a:r>
            <a:r>
              <a:rPr lang="el-GR" altLang="el-GR" sz="3200" b="0" dirty="0">
                <a:solidFill>
                  <a:prstClr val="black"/>
                </a:solidFill>
              </a:rPr>
              <a:t>(1/2)</a:t>
            </a:r>
            <a:endParaRPr lang="el-GR" altLang="el-GR" sz="3600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17869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Οβελιαία </a:t>
            </a:r>
            <a:r>
              <a:rPr lang="el-GR" altLang="el-GR" sz="2000" dirty="0"/>
              <a:t>διατομή </a:t>
            </a:r>
            <a:r>
              <a:rPr lang="el-GR" altLang="el-GR" sz="2000" dirty="0" smtClean="0"/>
              <a:t>εμβρύου</a:t>
            </a:r>
            <a:r>
              <a:rPr lang="en-US" altLang="el-GR" sz="2000" dirty="0" smtClean="0"/>
              <a:t>.</a:t>
            </a:r>
            <a:r>
              <a:rPr lang="el-GR" altLang="el-GR" sz="2000" dirty="0" smtClean="0"/>
              <a:t> </a:t>
            </a:r>
            <a:endParaRPr lang="en-US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Διακρίνονται</a:t>
            </a:r>
            <a:r>
              <a:rPr lang="en-US" altLang="el-GR" sz="2000" dirty="0" smtClean="0"/>
              <a:t>:</a:t>
            </a:r>
            <a:r>
              <a:rPr lang="el-GR" altLang="el-GR" sz="2000" dirty="0" smtClean="0"/>
              <a:t> </a:t>
            </a:r>
            <a:endParaRPr lang="en-US" altLang="el-GR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l-GR" altLang="el-GR" sz="2000" dirty="0" smtClean="0"/>
              <a:t>ο </a:t>
            </a:r>
            <a:r>
              <a:rPr lang="el-GR" altLang="el-GR" sz="2000" dirty="0"/>
              <a:t>πνεύμονας, </a:t>
            </a:r>
            <a:endParaRPr lang="en-US" altLang="el-GR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l-GR" altLang="el-GR" sz="2000" dirty="0" smtClean="0"/>
              <a:t>η </a:t>
            </a:r>
            <a:r>
              <a:rPr lang="el-GR" altLang="el-GR" sz="2000" dirty="0"/>
              <a:t>πλευριτική κοιλότητα, </a:t>
            </a:r>
            <a:endParaRPr lang="en-US" altLang="el-GR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l-GR" altLang="el-GR" sz="2000" dirty="0" smtClean="0"/>
              <a:t>το </a:t>
            </a:r>
            <a:r>
              <a:rPr lang="el-GR" altLang="el-GR" sz="2000" dirty="0"/>
              <a:t>διάφραγμα (Δ), </a:t>
            </a:r>
            <a:endParaRPr lang="en-US" altLang="el-GR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l-GR" altLang="el-GR" sz="2000" dirty="0" smtClean="0"/>
              <a:t>το </a:t>
            </a:r>
            <a:r>
              <a:rPr lang="el-GR" altLang="el-GR" sz="2000" dirty="0"/>
              <a:t>ήπαρ και </a:t>
            </a:r>
            <a:endParaRPr lang="en-US" altLang="el-GR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l-GR" altLang="el-GR" sz="2000" dirty="0" smtClean="0"/>
              <a:t>το </a:t>
            </a:r>
            <a:r>
              <a:rPr lang="el-GR" altLang="el-GR" sz="2000" dirty="0"/>
              <a:t>θωρακικό τοίχωμα με κάθετες διατομές πλευρών (Π</a:t>
            </a:r>
            <a:r>
              <a:rPr lang="el-GR" altLang="el-GR" sz="2000" dirty="0" smtClean="0"/>
              <a:t>).</a:t>
            </a:r>
            <a:endParaRPr lang="en-US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/>
              <a:t>χρώση αιματοξυλίνη-εωσίνη, μεγέθυνση Χ50)</a:t>
            </a:r>
          </a:p>
        </p:txBody>
      </p:sp>
      <p:pic>
        <p:nvPicPr>
          <p:cNvPr id="19969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70" y="1340768"/>
            <a:ext cx="5182331" cy="35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87423" y="4866060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22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altLang="el-GR" sz="3600" dirty="0" smtClean="0"/>
              <a:t>Πνεύμονας</a:t>
            </a:r>
            <a:r>
              <a:rPr lang="en-US" altLang="el-GR" sz="3600" dirty="0" smtClean="0"/>
              <a:t> </a:t>
            </a:r>
            <a:r>
              <a:rPr lang="el-GR" altLang="el-GR" sz="3600" dirty="0" smtClean="0"/>
              <a:t>-</a:t>
            </a:r>
            <a:r>
              <a:rPr lang="en-US" altLang="el-GR" sz="3600" dirty="0" smtClean="0"/>
              <a:t> </a:t>
            </a:r>
            <a:r>
              <a:rPr lang="el-GR" altLang="el-GR" sz="3600" dirty="0" smtClean="0"/>
              <a:t>Διάφραγμα</a:t>
            </a:r>
            <a:r>
              <a:rPr lang="en-US" altLang="el-GR" sz="3600" dirty="0" smtClean="0"/>
              <a:t> </a:t>
            </a:r>
            <a:r>
              <a:rPr lang="el-GR" altLang="el-GR" sz="3600" dirty="0" smtClean="0"/>
              <a:t>–</a:t>
            </a:r>
            <a:r>
              <a:rPr lang="en-US" altLang="el-GR" sz="3600" dirty="0" smtClean="0"/>
              <a:t> </a:t>
            </a:r>
            <a:r>
              <a:rPr lang="el-GR" altLang="el-GR" sz="3600" dirty="0" smtClean="0"/>
              <a:t>Ήπαρ</a:t>
            </a:r>
            <a:r>
              <a:rPr lang="en-US" altLang="el-GR" sz="3600" dirty="0" smtClean="0"/>
              <a:t>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(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2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/2</a:t>
            </a:r>
            <a:r>
              <a:rPr lang="el-GR" altLang="el-GR" sz="3200" b="0" dirty="0">
                <a:solidFill>
                  <a:prstClr val="black"/>
                </a:solidFill>
              </a:rPr>
              <a:t>)</a:t>
            </a:r>
            <a:endParaRPr lang="el-GR" altLang="el-GR" sz="3600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908425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 smtClean="0">
                <a:effectLst/>
              </a:rPr>
              <a:t>Μετωπιαία </a:t>
            </a:r>
            <a:r>
              <a:rPr lang="el-GR" altLang="el-GR" sz="2000" dirty="0">
                <a:effectLst/>
              </a:rPr>
              <a:t>διατομή </a:t>
            </a:r>
            <a:r>
              <a:rPr lang="el-GR" altLang="el-GR" sz="2000" dirty="0" smtClean="0">
                <a:effectLst/>
              </a:rPr>
              <a:t>εμβρύου,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 smtClean="0">
                <a:effectLst/>
              </a:rPr>
              <a:t>Διακρίνονται </a:t>
            </a:r>
          </a:p>
          <a:p>
            <a:pPr>
              <a:spcBef>
                <a:spcPts val="600"/>
              </a:spcBef>
              <a:buFont typeface="+mj-lt"/>
              <a:buAutoNum type="arabicParenR"/>
            </a:pPr>
            <a:r>
              <a:rPr lang="el-GR" altLang="el-GR" sz="2000" dirty="0" smtClean="0">
                <a:effectLst/>
              </a:rPr>
              <a:t>ο </a:t>
            </a:r>
            <a:r>
              <a:rPr lang="el-GR" altLang="el-GR" sz="2000" dirty="0">
                <a:effectLst/>
              </a:rPr>
              <a:t>πνεύμονας, </a:t>
            </a:r>
            <a:endParaRPr lang="el-GR" altLang="el-GR" sz="2000" dirty="0" smtClean="0">
              <a:effectLst/>
            </a:endParaRPr>
          </a:p>
          <a:p>
            <a:pPr>
              <a:spcBef>
                <a:spcPts val="600"/>
              </a:spcBef>
              <a:buFont typeface="+mj-lt"/>
              <a:buAutoNum type="arabicParenR"/>
            </a:pPr>
            <a:r>
              <a:rPr lang="el-GR" altLang="el-GR" sz="2000" dirty="0" smtClean="0">
                <a:effectLst/>
              </a:rPr>
              <a:t>το </a:t>
            </a:r>
            <a:r>
              <a:rPr lang="el-GR" altLang="el-GR" sz="2000" dirty="0">
                <a:effectLst/>
              </a:rPr>
              <a:t>διάφραγμα (Δ) και </a:t>
            </a:r>
            <a:endParaRPr lang="el-GR" altLang="el-GR" sz="2000" dirty="0" smtClean="0">
              <a:effectLst/>
            </a:endParaRPr>
          </a:p>
          <a:p>
            <a:pPr>
              <a:spcBef>
                <a:spcPts val="600"/>
              </a:spcBef>
              <a:buFont typeface="+mj-lt"/>
              <a:buAutoNum type="arabicParenR"/>
            </a:pPr>
            <a:r>
              <a:rPr lang="el-GR" altLang="el-GR" sz="2000" dirty="0" smtClean="0">
                <a:effectLst/>
              </a:rPr>
              <a:t>το </a:t>
            </a:r>
            <a:r>
              <a:rPr lang="el-GR" altLang="el-GR" sz="2000" dirty="0">
                <a:effectLst/>
              </a:rPr>
              <a:t>ήπαρ. </a:t>
            </a:r>
            <a:endParaRPr lang="el-GR" altLang="el-GR" sz="2000" dirty="0" smtClean="0">
              <a:effectLst/>
            </a:endParaRPr>
          </a:p>
          <a:p>
            <a:pPr>
              <a:spcBef>
                <a:spcPts val="600"/>
              </a:spcBef>
              <a:buFont typeface="+mj-lt"/>
              <a:buAutoNum type="arabicParenR"/>
            </a:pPr>
            <a:r>
              <a:rPr lang="el-GR" altLang="el-GR" sz="2000" dirty="0" smtClean="0">
                <a:effectLst/>
              </a:rPr>
              <a:t>(</a:t>
            </a:r>
            <a:r>
              <a:rPr lang="el-GR" altLang="el-GR" sz="2000" dirty="0">
                <a:effectLst/>
              </a:rPr>
              <a:t>χρώση αιματοξυλίνη-εωσίνη, μεγέθυνση Χ100)           </a:t>
            </a: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 rot="10800000" flipV="1">
            <a:off x="250825" y="2125663"/>
            <a:ext cx="8435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 altLang="el-GR" dirty="0"/>
          </a:p>
        </p:txBody>
      </p:sp>
      <p:sp>
        <p:nvSpPr>
          <p:cNvPr id="200719" name="Rectangle 15"/>
          <p:cNvSpPr>
            <a:spLocks noChangeArrowheads="1"/>
          </p:cNvSpPr>
          <p:nvPr/>
        </p:nvSpPr>
        <p:spPr bwMode="auto">
          <a:xfrm rot="10800000" flipV="1">
            <a:off x="179388" y="4005263"/>
            <a:ext cx="8372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dirty="0"/>
              <a:t>                        </a:t>
            </a:r>
          </a:p>
        </p:txBody>
      </p:sp>
      <p:pic>
        <p:nvPicPr>
          <p:cNvPr id="20072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215" y="1270280"/>
            <a:ext cx="3833903" cy="511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26" name="Text Box 22"/>
          <p:cNvSpPr txBox="1">
            <a:spLocks noChangeArrowheads="1"/>
          </p:cNvSpPr>
          <p:nvPr/>
        </p:nvSpPr>
        <p:spPr bwMode="auto">
          <a:xfrm flipH="1">
            <a:off x="179388" y="6021388"/>
            <a:ext cx="8964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altLang="el-GR" dirty="0"/>
          </a:p>
        </p:txBody>
      </p:sp>
      <p:sp>
        <p:nvSpPr>
          <p:cNvPr id="8" name="Rectangle 7"/>
          <p:cNvSpPr/>
          <p:nvPr/>
        </p:nvSpPr>
        <p:spPr>
          <a:xfrm>
            <a:off x="4631239" y="6382151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52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Λάχνες </a:t>
            </a:r>
            <a:r>
              <a:rPr lang="el-GR" altLang="el-GR" sz="3600" dirty="0" smtClean="0"/>
              <a:t>πλακούντα</a:t>
            </a:r>
            <a:r>
              <a:rPr lang="en-US" altLang="el-GR" sz="3600" dirty="0" smtClean="0"/>
              <a:t> </a:t>
            </a:r>
            <a:r>
              <a:rPr lang="el-GR" altLang="el-GR" sz="3200" b="0" dirty="0">
                <a:solidFill>
                  <a:prstClr val="black"/>
                </a:solidFill>
              </a:rPr>
              <a:t>(1/2)</a:t>
            </a:r>
            <a:endParaRPr lang="el-GR" altLang="el-GR" sz="36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32271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Παρατηρείται </a:t>
            </a:r>
            <a:r>
              <a:rPr lang="el-GR" altLang="el-GR" sz="2000" dirty="0"/>
              <a:t>η εμβρυογενής μοίρα του πλακούντα. </a:t>
            </a:r>
            <a:r>
              <a:rPr lang="el-GR" altLang="el-GR" sz="2000" dirty="0" smtClean="0"/>
              <a:t> </a:t>
            </a:r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Η μεγάλη στελεχιαία λάχνη διακλαδίζεται προοδευτικά σε </a:t>
            </a:r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μικρότερες </a:t>
            </a:r>
            <a:r>
              <a:rPr lang="el-GR" altLang="el-GR" sz="2000" dirty="0"/>
              <a:t>τελικές λάχνες </a:t>
            </a:r>
            <a:endParaRPr lang="el-GR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Ανάμεσα </a:t>
            </a:r>
            <a:r>
              <a:rPr lang="el-GR" altLang="el-GR" sz="2000" dirty="0"/>
              <a:t>από τις λάχνες υπάρχει </a:t>
            </a:r>
            <a:endParaRPr lang="el-GR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/>
              <a:t>3</a:t>
            </a:r>
            <a:r>
              <a:rPr lang="el-GR" altLang="el-GR" sz="2000" dirty="0" smtClean="0"/>
              <a:t>) ο μεσολάχνιος χώρος, </a:t>
            </a:r>
            <a:r>
              <a:rPr lang="el-GR" altLang="el-GR" sz="2000" dirty="0"/>
              <a:t>όπου κυκλοφορεί το αίμα της μητέρας. (χρώση αιματοξυλίνη-εωσίνη, μεγέθυνση Χ50</a:t>
            </a:r>
            <a:r>
              <a:rPr lang="el-GR" altLang="el-GR" sz="2000" dirty="0" smtClean="0"/>
              <a:t>)</a:t>
            </a:r>
            <a:endParaRPr lang="el-GR" altLang="el-GR" sz="2000" dirty="0"/>
          </a:p>
        </p:txBody>
      </p:sp>
      <p:pic>
        <p:nvPicPr>
          <p:cNvPr id="1198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80" y="1340768"/>
            <a:ext cx="4826144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4240" y="4653135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11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altLang="el-GR" sz="3600" dirty="0" smtClean="0"/>
              <a:t>Πάγκρεας - Εντερικές έλικες</a:t>
            </a:r>
            <a:endParaRPr lang="el-GR" altLang="el-GR" sz="3600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666528" cy="504056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1600" dirty="0" smtClean="0"/>
              <a:t>Εγκάρσια </a:t>
            </a:r>
            <a:r>
              <a:rPr lang="el-GR" altLang="el-GR" sz="1600" dirty="0"/>
              <a:t>διατομή στο ύψος της </a:t>
            </a:r>
            <a:r>
              <a:rPr lang="el-GR" altLang="el-GR" sz="1600" dirty="0" smtClean="0"/>
              <a:t>κοιλίας.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1600" dirty="0" smtClean="0"/>
              <a:t>Διακρίνονται το πάγκρεας και εντερικές έλικες.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1600" dirty="0" smtClean="0"/>
              <a:t>(</a:t>
            </a:r>
            <a:r>
              <a:rPr lang="el-GR" altLang="el-GR" sz="1600" dirty="0"/>
              <a:t>χρώση αιματοξυλίνη-εωσίνη, μεγέθυνση Χ50)</a:t>
            </a:r>
          </a:p>
        </p:txBody>
      </p:sp>
      <p:sp>
        <p:nvSpPr>
          <p:cNvPr id="201734" name="AutoShape 6" descr="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419475" y="2420938"/>
            <a:ext cx="22860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pic>
        <p:nvPicPr>
          <p:cNvPr id="2017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1268761"/>
            <a:ext cx="5416491" cy="406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75889" y="5331129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09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Πάγκρεας - Νεφρός - Όρχις - Εντερικές έλικες</a:t>
            </a:r>
            <a:endParaRPr lang="el-GR" altLang="el-GR" sz="3600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823116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 smtClean="0"/>
              <a:t>Εγκάρσια </a:t>
            </a:r>
            <a:r>
              <a:rPr lang="el-GR" altLang="el-GR" sz="2000" dirty="0"/>
              <a:t>διατομή στο ύψος της </a:t>
            </a:r>
            <a:r>
              <a:rPr lang="el-GR" altLang="el-GR" sz="2000" dirty="0" smtClean="0"/>
              <a:t>κοιλίας.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 smtClean="0"/>
              <a:t>Διακρίνονται</a:t>
            </a:r>
            <a:r>
              <a:rPr lang="en-US" altLang="el-GR" sz="2000" dirty="0" smtClean="0"/>
              <a:t>:</a:t>
            </a:r>
            <a:endParaRPr lang="el-GR" altLang="el-GR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l-GR" altLang="el-GR" sz="2000" dirty="0" smtClean="0"/>
              <a:t>το </a:t>
            </a:r>
            <a:r>
              <a:rPr lang="el-GR" altLang="el-GR" sz="2000" dirty="0"/>
              <a:t>πάγκρεας, </a:t>
            </a:r>
            <a:endParaRPr lang="el-GR" altLang="el-GR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l-GR" altLang="el-GR" sz="2000" dirty="0" smtClean="0"/>
              <a:t>νεφρός</a:t>
            </a:r>
            <a:r>
              <a:rPr lang="el-GR" altLang="el-GR" sz="2000" dirty="0"/>
              <a:t>, </a:t>
            </a:r>
            <a:endParaRPr lang="el-GR" altLang="el-GR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l-GR" altLang="el-GR" sz="2000" dirty="0" smtClean="0"/>
              <a:t>όρχις </a:t>
            </a:r>
            <a:r>
              <a:rPr lang="el-GR" altLang="el-GR" sz="2000" dirty="0"/>
              <a:t>και </a:t>
            </a:r>
            <a:endParaRPr lang="el-GR" altLang="el-GR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el-GR" altLang="el-GR" sz="2000" dirty="0" smtClean="0"/>
              <a:t>εντερικές </a:t>
            </a:r>
            <a:r>
              <a:rPr lang="el-GR" altLang="el-GR" sz="2000" dirty="0"/>
              <a:t>έλικες. </a:t>
            </a:r>
            <a:endParaRPr lang="el-GR" altLang="el-GR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/>
              <a:t>χρώση αιματοξυλίνη-εωσίνη, μεγέθυνση Χ50)</a:t>
            </a:r>
          </a:p>
        </p:txBody>
      </p:sp>
      <p:pic>
        <p:nvPicPr>
          <p:cNvPr id="20276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316" y="1340768"/>
            <a:ext cx="568541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4810" y="551723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16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altLang="el-GR" sz="3600" dirty="0" smtClean="0"/>
              <a:t>Εντερικές έλικες</a:t>
            </a:r>
            <a:endParaRPr lang="el-GR" altLang="el-GR" sz="3600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 smtClean="0"/>
              <a:t>Εγκάρσια </a:t>
            </a:r>
            <a:r>
              <a:rPr lang="el-GR" altLang="el-GR" sz="2000" dirty="0"/>
              <a:t>διατομή στο ύψος της κοιλίας. (χρώση αιματοξυλίνη-εωσίνη, μεγέθυνση Χ50)</a:t>
            </a:r>
          </a:p>
        </p:txBody>
      </p:sp>
      <p:sp>
        <p:nvSpPr>
          <p:cNvPr id="203795" name="Rectangle 19"/>
          <p:cNvSpPr>
            <a:spLocks noChangeArrowheads="1"/>
          </p:cNvSpPr>
          <p:nvPr/>
        </p:nvSpPr>
        <p:spPr bwMode="auto">
          <a:xfrm>
            <a:off x="1895475" y="3571875"/>
            <a:ext cx="184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altLang="el-GR" sz="800" dirty="0"/>
              <a:t/>
            </a:r>
            <a:br>
              <a:rPr lang="el-GR" altLang="el-GR" sz="800" dirty="0"/>
            </a:br>
            <a:endParaRPr lang="el-GR" altLang="el-GR" dirty="0">
              <a:latin typeface="Arial" charset="0"/>
            </a:endParaRPr>
          </a:p>
        </p:txBody>
      </p:sp>
      <p:pic>
        <p:nvPicPr>
          <p:cNvPr id="203826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9" y="1973126"/>
            <a:ext cx="5423713" cy="417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48163" y="6138457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76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Διαπλασσόμενος οφθαλμός εμβρύου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332271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Διαπλασσόμενος </a:t>
            </a:r>
            <a:r>
              <a:rPr lang="el-GR" sz="2000" dirty="0"/>
              <a:t>οφθαλμός εμβρύου όπου </a:t>
            </a:r>
            <a:r>
              <a:rPr lang="el-GR" sz="2000" dirty="0" smtClean="0"/>
              <a:t>διακρίνονται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</a:p>
          <a:p>
            <a:r>
              <a:rPr lang="el-GR" sz="2000" dirty="0" smtClean="0"/>
              <a:t>ο κερατοειδής (Κ), </a:t>
            </a:r>
          </a:p>
          <a:p>
            <a:r>
              <a:rPr lang="el-GR" sz="2000" dirty="0" smtClean="0"/>
              <a:t>ο </a:t>
            </a:r>
            <a:r>
              <a:rPr lang="el-GR" sz="2000" dirty="0"/>
              <a:t>φακός (Φ), </a:t>
            </a:r>
            <a:endParaRPr lang="el-GR" sz="2000" dirty="0" smtClean="0"/>
          </a:p>
          <a:p>
            <a:r>
              <a:rPr lang="el-GR" sz="2000" dirty="0" smtClean="0"/>
              <a:t>το </a:t>
            </a:r>
            <a:r>
              <a:rPr lang="el-GR" sz="2000" dirty="0"/>
              <a:t>υαλοειδές σώμα (ΥΣ), </a:t>
            </a:r>
            <a:endParaRPr lang="el-GR" sz="2000" dirty="0" smtClean="0"/>
          </a:p>
          <a:p>
            <a:r>
              <a:rPr lang="el-GR" sz="2000" dirty="0" smtClean="0"/>
              <a:t>ο </a:t>
            </a:r>
            <a:r>
              <a:rPr lang="el-GR" sz="2000" dirty="0"/>
              <a:t>ιδίως αμφιβληστροειδής (Α), </a:t>
            </a:r>
            <a:endParaRPr lang="el-GR" sz="2000" dirty="0" smtClean="0"/>
          </a:p>
          <a:p>
            <a:r>
              <a:rPr lang="el-GR" sz="2000" dirty="0" smtClean="0"/>
              <a:t>το </a:t>
            </a:r>
            <a:r>
              <a:rPr lang="el-GR" sz="2000" dirty="0"/>
              <a:t>μελάχρουν επιθήλιο (βέλη) και </a:t>
            </a:r>
            <a:endParaRPr lang="el-GR" sz="2000" dirty="0" smtClean="0"/>
          </a:p>
          <a:p>
            <a:r>
              <a:rPr lang="el-GR" sz="2000" dirty="0" smtClean="0"/>
              <a:t>το </a:t>
            </a:r>
            <a:r>
              <a:rPr lang="el-GR" sz="2000" dirty="0"/>
              <a:t>οπτικό νεύρο (ΟΝ).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(</a:t>
            </a:r>
            <a:r>
              <a:rPr lang="el-GR" sz="2000" dirty="0"/>
              <a:t>χρώση αιματοξυλίνη-εωσίνη, μεγέθυνση Χ50)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962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1317536"/>
            <a:ext cx="5076471" cy="451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09935" y="5829955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62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Εγκέφαλος - Χοριοειδές πλέγμα</a:t>
            </a:r>
            <a:endParaRPr lang="el-GR" altLang="el-GR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317869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Οβελιαία </a:t>
            </a:r>
            <a:r>
              <a:rPr lang="el-GR" altLang="el-GR" sz="2000" dirty="0"/>
              <a:t>διατομή </a:t>
            </a:r>
            <a:r>
              <a:rPr lang="el-GR" altLang="el-GR" sz="2000" dirty="0" smtClean="0"/>
              <a:t>εμβρύου. </a:t>
            </a:r>
          </a:p>
          <a:p>
            <a:pPr marL="0" indent="0">
              <a:buNone/>
            </a:pPr>
            <a:r>
              <a:rPr lang="el-GR" altLang="el-GR" sz="2000" dirty="0" smtClean="0"/>
              <a:t>Διακρίνονται</a:t>
            </a:r>
            <a:r>
              <a:rPr lang="en-US" altLang="el-GR" sz="2000" dirty="0" smtClean="0"/>
              <a:t>:</a:t>
            </a:r>
            <a:endParaRPr lang="el-GR" altLang="el-GR" sz="2000" dirty="0" smtClean="0"/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πολλαπλασιαζόμενα </a:t>
            </a:r>
            <a:r>
              <a:rPr lang="el-GR" altLang="el-GR" sz="2000" dirty="0"/>
              <a:t>νευροεπιθηλιακά κύτταρα </a:t>
            </a:r>
            <a:r>
              <a:rPr lang="el-GR" altLang="el-GR" sz="2000" dirty="0" smtClean="0"/>
              <a:t>και </a:t>
            </a:r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χοριοειδές </a:t>
            </a:r>
            <a:r>
              <a:rPr lang="el-GR" altLang="el-GR" sz="2000" dirty="0"/>
              <a:t>πλέγμα </a:t>
            </a:r>
            <a:r>
              <a:rPr lang="el-GR" altLang="el-GR" sz="2000" dirty="0" smtClean="0"/>
              <a:t>που </a:t>
            </a:r>
            <a:r>
              <a:rPr lang="el-GR" altLang="el-GR" sz="2000" dirty="0"/>
              <a:t>προβάλλει </a:t>
            </a:r>
            <a:endParaRPr lang="el-GR" altLang="el-GR" sz="2000" dirty="0" smtClean="0"/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μέσα </a:t>
            </a:r>
            <a:r>
              <a:rPr lang="el-GR" altLang="el-GR" sz="2000" dirty="0"/>
              <a:t>σε κοιλία του </a:t>
            </a:r>
            <a:r>
              <a:rPr lang="el-GR" altLang="el-GR" sz="2000" dirty="0" smtClean="0"/>
              <a:t>εγκεφάλου. </a:t>
            </a:r>
          </a:p>
          <a:p>
            <a:pPr marL="0" indent="0">
              <a:buNone/>
            </a:pPr>
            <a:r>
              <a:rPr lang="el-GR" altLang="el-GR" sz="2000" dirty="0" smtClean="0"/>
              <a:t>Από </a:t>
            </a:r>
            <a:r>
              <a:rPr lang="el-GR" altLang="el-GR" sz="2000" dirty="0"/>
              <a:t>τα νευροεπιθηλιακά κύτταρα θα προέλθουν τα νευρικά και τα νευρογλοιακά κύτταρα. </a:t>
            </a:r>
            <a:endParaRPr lang="el-GR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/>
              <a:t>χρώση αιματοξυλίνη-εωσίνη, μεγέθυνση Χ50)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426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340768"/>
            <a:ext cx="5271716" cy="39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91534" y="5294555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68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Νωτιαίος μυελός - Σπόνδυλος</a:t>
            </a:r>
            <a:endParaRPr lang="el-GR" altLang="el-GR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306143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Eγκάρσια </a:t>
            </a:r>
            <a:r>
              <a:rPr lang="el-GR" altLang="el-GR" sz="2000" dirty="0"/>
              <a:t>διατομή στο ύψος της </a:t>
            </a:r>
            <a:r>
              <a:rPr lang="el-GR" altLang="el-GR" sz="2000" dirty="0" smtClean="0"/>
              <a:t>κοιλίας. </a:t>
            </a:r>
          </a:p>
          <a:p>
            <a:pPr marL="0" indent="0">
              <a:buNone/>
            </a:pPr>
            <a:r>
              <a:rPr lang="el-GR" altLang="el-GR" sz="2000" dirty="0" smtClean="0"/>
              <a:t>Διακρίνονται</a:t>
            </a:r>
            <a:r>
              <a:rPr lang="en-US" altLang="el-GR" sz="2000" dirty="0" smtClean="0"/>
              <a:t>:</a:t>
            </a:r>
            <a:endParaRPr lang="el-GR" altLang="el-GR" sz="2000" dirty="0" smtClean="0"/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ο </a:t>
            </a:r>
            <a:r>
              <a:rPr lang="el-GR" altLang="el-GR" sz="2000" dirty="0"/>
              <a:t>νωτιαίος μυελός με την αναπτυσσόμενη φαιά </a:t>
            </a:r>
            <a:r>
              <a:rPr lang="el-GR" altLang="el-GR" sz="2000" dirty="0" smtClean="0"/>
              <a:t>και </a:t>
            </a:r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λευκή ουσία </a:t>
            </a:r>
            <a:r>
              <a:rPr lang="el-GR" altLang="el-GR" sz="2000" dirty="0"/>
              <a:t>και </a:t>
            </a:r>
            <a:endParaRPr lang="el-GR" altLang="el-GR" sz="2000" dirty="0" smtClean="0"/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τον </a:t>
            </a:r>
            <a:r>
              <a:rPr lang="el-GR" altLang="el-GR" sz="2000" dirty="0"/>
              <a:t>κεντρικό </a:t>
            </a:r>
            <a:r>
              <a:rPr lang="el-GR" altLang="el-GR" sz="2000" dirty="0" smtClean="0"/>
              <a:t>σωλήνα, </a:t>
            </a:r>
            <a:r>
              <a:rPr lang="el-GR" altLang="el-GR" sz="2000" dirty="0"/>
              <a:t>καθώς και </a:t>
            </a:r>
            <a:endParaRPr lang="el-GR" altLang="el-GR" sz="2000" dirty="0" smtClean="0"/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το </a:t>
            </a:r>
            <a:r>
              <a:rPr lang="el-GR" altLang="el-GR" sz="2000" dirty="0"/>
              <a:t>σώμα </a:t>
            </a:r>
            <a:r>
              <a:rPr lang="el-GR" altLang="el-GR" sz="2000" dirty="0" smtClean="0"/>
              <a:t>και </a:t>
            </a:r>
            <a:r>
              <a:rPr lang="el-GR" altLang="el-GR" sz="2000" dirty="0"/>
              <a:t>(5) </a:t>
            </a:r>
            <a:endParaRPr lang="el-GR" altLang="el-GR" sz="2000" dirty="0" smtClean="0"/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το </a:t>
            </a:r>
            <a:r>
              <a:rPr lang="el-GR" altLang="el-GR" sz="2000" dirty="0"/>
              <a:t>τόξο </a:t>
            </a:r>
            <a:r>
              <a:rPr lang="el-GR" altLang="el-GR" sz="2000" dirty="0" smtClean="0"/>
              <a:t>ενός </a:t>
            </a:r>
            <a:r>
              <a:rPr lang="el-GR" altLang="el-GR" sz="2000" dirty="0"/>
              <a:t>οσφυϊκού σπονδύλου. </a:t>
            </a:r>
            <a:endParaRPr lang="el-GR" alt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/>
              <a:t>χρώση αιματοξυλίνη-εωσίνη, μεγέθυνση Χ50)</a:t>
            </a:r>
          </a:p>
          <a:p>
            <a:endParaRPr lang="el-GR" sz="2000" dirty="0"/>
          </a:p>
        </p:txBody>
      </p:sp>
      <p:pic>
        <p:nvPicPr>
          <p:cNvPr id="2488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36" y="1268760"/>
            <a:ext cx="537394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97396" y="4841676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93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Σπονδυλική στήλη</a:t>
            </a:r>
            <a:endParaRPr lang="el-GR" altLang="el-GR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353873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Οβελιαία διατομή </a:t>
            </a:r>
            <a:r>
              <a:rPr lang="el-GR" sz="2000" dirty="0" smtClean="0"/>
              <a:t>εμβρύου. </a:t>
            </a:r>
          </a:p>
          <a:p>
            <a:pPr marL="0" indent="0">
              <a:buNone/>
            </a:pPr>
            <a:r>
              <a:rPr lang="el-GR" sz="2000" dirty="0" smtClean="0"/>
              <a:t>Διακρίνονται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AutoNum type="arabicParenBoth"/>
            </a:pPr>
            <a:r>
              <a:rPr lang="el-GR" sz="2000" dirty="0" smtClean="0"/>
              <a:t>το δέρμα, </a:t>
            </a:r>
          </a:p>
          <a:p>
            <a:pPr marL="457200" indent="-457200">
              <a:buAutoNum type="arabicParenBoth"/>
            </a:pPr>
            <a:r>
              <a:rPr lang="el-GR" sz="2000" dirty="0" smtClean="0"/>
              <a:t>σπονδυλικά </a:t>
            </a:r>
            <a:r>
              <a:rPr lang="el-GR" sz="2000" dirty="0"/>
              <a:t>τόξα </a:t>
            </a:r>
            <a:r>
              <a:rPr lang="el-GR" sz="2000" dirty="0" smtClean="0"/>
              <a:t>και </a:t>
            </a:r>
          </a:p>
          <a:p>
            <a:pPr marL="457200" indent="-457200">
              <a:buAutoNum type="arabicParenBoth"/>
            </a:pPr>
            <a:r>
              <a:rPr lang="el-GR" sz="2000" dirty="0" smtClean="0"/>
              <a:t>σώματα, </a:t>
            </a:r>
          </a:p>
          <a:p>
            <a:pPr marL="457200" indent="-457200">
              <a:buAutoNum type="arabicParenBoth"/>
            </a:pPr>
            <a:r>
              <a:rPr lang="el-GR" sz="2000" dirty="0" smtClean="0"/>
              <a:t>ο </a:t>
            </a:r>
            <a:r>
              <a:rPr lang="el-GR" sz="2000" dirty="0"/>
              <a:t>νωτιαίος </a:t>
            </a:r>
            <a:r>
              <a:rPr lang="el-GR" sz="2000" dirty="0" smtClean="0"/>
              <a:t>μυελός και </a:t>
            </a:r>
          </a:p>
          <a:p>
            <a:pPr marL="457200" indent="-457200">
              <a:buAutoNum type="arabicParenBoth"/>
            </a:pPr>
            <a:r>
              <a:rPr lang="el-GR" sz="2000" dirty="0" smtClean="0"/>
              <a:t>σκελετικοί μύες.</a:t>
            </a:r>
          </a:p>
          <a:p>
            <a:pPr marL="0" indent="0">
              <a:buNone/>
            </a:pPr>
            <a:r>
              <a:rPr lang="el-GR" sz="2000" dirty="0" smtClean="0"/>
              <a:t>(</a:t>
            </a:r>
            <a:r>
              <a:rPr lang="el-GR" sz="2000" dirty="0"/>
              <a:t>χρώση αιματοξυλίνη-εωσίνη, μεγέθυνση Χ50).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0978" y="1250668"/>
            <a:ext cx="3773761" cy="50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9646" y="6275756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12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Δέρμα - Μύες - Υποδόριο Λίπος</a:t>
            </a:r>
            <a:endParaRPr lang="el-GR" altLang="el-GR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Εγκάρσια </a:t>
            </a:r>
            <a:r>
              <a:rPr lang="el-GR" altLang="el-GR" sz="2000" dirty="0"/>
              <a:t>διατομή στο ύψος του </a:t>
            </a:r>
            <a:r>
              <a:rPr lang="el-GR" altLang="el-GR" sz="2000" dirty="0" smtClean="0"/>
              <a:t>θώρακα.</a:t>
            </a:r>
          </a:p>
          <a:p>
            <a:pPr marL="0" indent="0">
              <a:buNone/>
            </a:pPr>
            <a:r>
              <a:rPr lang="el-GR" altLang="el-GR" sz="2000" dirty="0" smtClean="0"/>
              <a:t>Διακρίνονται</a:t>
            </a:r>
            <a:r>
              <a:rPr lang="en-US" altLang="el-GR" sz="2000" dirty="0" smtClean="0"/>
              <a:t>:</a:t>
            </a:r>
            <a:r>
              <a:rPr lang="el-GR" altLang="el-GR" sz="2000" dirty="0" smtClean="0"/>
              <a:t> </a:t>
            </a:r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το δέρμα, </a:t>
            </a:r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σκελετικοί </a:t>
            </a:r>
            <a:r>
              <a:rPr lang="el-GR" altLang="el-GR" sz="2000" dirty="0"/>
              <a:t>μύες </a:t>
            </a:r>
            <a:r>
              <a:rPr lang="el-GR" altLang="el-GR" sz="2000" dirty="0" smtClean="0"/>
              <a:t>και </a:t>
            </a:r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άωρος </a:t>
            </a:r>
            <a:r>
              <a:rPr lang="el-GR" altLang="el-GR" sz="2000" dirty="0"/>
              <a:t>λιπώδης </a:t>
            </a:r>
            <a:r>
              <a:rPr lang="el-GR" altLang="el-GR" sz="2000" dirty="0" smtClean="0"/>
              <a:t>ιστός. </a:t>
            </a:r>
          </a:p>
          <a:p>
            <a:pPr marL="0" indent="0">
              <a:buNone/>
            </a:pPr>
            <a:r>
              <a:rPr lang="el-GR" altLang="el-GR" sz="2000" dirty="0" smtClean="0"/>
              <a:t>(</a:t>
            </a:r>
            <a:r>
              <a:rPr lang="el-GR" altLang="el-GR" sz="2000" dirty="0"/>
              <a:t>χρώση αιματοξυλίνη-εωσίνη, μεγέθυνση Χ50).</a:t>
            </a:r>
          </a:p>
        </p:txBody>
      </p:sp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992" y="1327023"/>
            <a:ext cx="3790729" cy="505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90321" y="6381328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47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Άκρο εμβρύου</a:t>
            </a:r>
            <a:endParaRPr lang="el-GR" altLang="el-GR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3201915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Εγκάρσια </a:t>
            </a:r>
            <a:r>
              <a:rPr lang="el-GR" altLang="el-GR" sz="2000" dirty="0"/>
              <a:t>διατομή στο ύψος της </a:t>
            </a:r>
            <a:r>
              <a:rPr lang="el-GR" altLang="el-GR" sz="2000" dirty="0" smtClean="0"/>
              <a:t>κοιλίας.</a:t>
            </a:r>
          </a:p>
          <a:p>
            <a:pPr marL="0" indent="0">
              <a:buNone/>
            </a:pPr>
            <a:r>
              <a:rPr lang="el-GR" altLang="el-GR" sz="2000" dirty="0" smtClean="0"/>
              <a:t>Διακρίνονται </a:t>
            </a:r>
            <a:r>
              <a:rPr lang="el-GR" altLang="el-GR" sz="2000" dirty="0"/>
              <a:t>το δέρμα </a:t>
            </a:r>
            <a:r>
              <a:rPr lang="el-GR" altLang="el-GR" sz="2000" dirty="0" smtClean="0"/>
              <a:t>με</a:t>
            </a:r>
            <a:r>
              <a:rPr lang="en-US" altLang="el-GR" sz="2000" dirty="0" smtClean="0"/>
              <a:t>:</a:t>
            </a:r>
            <a:endParaRPr lang="el-GR" altLang="el-GR" sz="2000" dirty="0" smtClean="0"/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την </a:t>
            </a:r>
            <a:r>
              <a:rPr lang="el-GR" altLang="el-GR" sz="2000" dirty="0"/>
              <a:t>επιδερμίδα </a:t>
            </a:r>
            <a:r>
              <a:rPr lang="el-GR" altLang="el-GR" sz="2000" dirty="0" smtClean="0"/>
              <a:t>και </a:t>
            </a:r>
          </a:p>
          <a:p>
            <a:pPr marL="457200" indent="-457200">
              <a:buAutoNum type="arabicParenBoth"/>
            </a:pPr>
            <a:r>
              <a:rPr lang="el-GR" altLang="el-GR" sz="2000" dirty="0" smtClean="0"/>
              <a:t>το </a:t>
            </a:r>
            <a:r>
              <a:rPr lang="el-GR" altLang="el-GR" sz="2000" dirty="0"/>
              <a:t>πρώιμο χόριο </a:t>
            </a:r>
            <a:r>
              <a:rPr lang="el-GR" altLang="el-GR" sz="2000" dirty="0" smtClean="0"/>
              <a:t>που </a:t>
            </a:r>
            <a:r>
              <a:rPr lang="el-GR" altLang="el-GR" sz="2000" dirty="0"/>
              <a:t>περιέχει μεσεγχυματικά κύτταρα. </a:t>
            </a:r>
            <a:endParaRPr lang="el-GR" altLang="el-GR" sz="2000" dirty="0" smtClean="0"/>
          </a:p>
          <a:p>
            <a:pPr marL="0" indent="450850">
              <a:buAutoNum type="arabicParenBoth"/>
            </a:pPr>
            <a:r>
              <a:rPr lang="el-GR" altLang="el-GR" sz="2000" dirty="0" smtClean="0"/>
              <a:t>Στο </a:t>
            </a:r>
            <a:r>
              <a:rPr lang="el-GR" altLang="el-GR" sz="2000" dirty="0"/>
              <a:t>κέντρο της εικόνας φαίνεται το χόνδρινο πρόπλασμα του </a:t>
            </a:r>
            <a:r>
              <a:rPr lang="el-GR" altLang="el-GR" sz="2000" dirty="0" smtClean="0"/>
              <a:t>οστού. </a:t>
            </a:r>
            <a:r>
              <a:rPr lang="el-GR" altLang="el-GR" sz="2000" dirty="0"/>
              <a:t>(χρώση αιματοξυλίνη-εωσίνη, μεγέθυνση Χ50)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467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9115" y="1340768"/>
            <a:ext cx="508856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95185" y="515719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1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Λάχνες </a:t>
            </a:r>
            <a:r>
              <a:rPr lang="el-GR" altLang="el-GR" sz="3600" dirty="0" smtClean="0">
                <a:solidFill>
                  <a:prstClr val="black"/>
                </a:solidFill>
              </a:rPr>
              <a:t>πλακούντα</a:t>
            </a:r>
            <a:r>
              <a:rPr lang="en-US" altLang="el-GR" sz="3600" dirty="0" smtClean="0">
                <a:solidFill>
                  <a:prstClr val="black"/>
                </a:solidFill>
              </a:rPr>
              <a:t>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(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2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/2</a:t>
            </a:r>
            <a:r>
              <a:rPr lang="el-GR" altLang="el-GR" sz="3200" b="0" dirty="0">
                <a:solidFill>
                  <a:prstClr val="black"/>
                </a:solidFill>
              </a:rPr>
              <a:t>)</a:t>
            </a:r>
            <a:endParaRPr lang="el-GR" altLang="el-GR" sz="2800" dirty="0">
              <a:solidFill>
                <a:srgbClr val="FF9900"/>
              </a:solidFill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39472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 smtClean="0"/>
              <a:t>Διακρίνονται </a:t>
            </a:r>
          </a:p>
          <a:p>
            <a:pPr marL="457200" indent="-457200">
              <a:spcBef>
                <a:spcPts val="600"/>
              </a:spcBef>
              <a:buAutoNum type="arabicParenBoth"/>
            </a:pPr>
            <a:r>
              <a:rPr lang="el-GR" altLang="el-GR" sz="2000" dirty="0" smtClean="0"/>
              <a:t>στελεχιαίες λάχνες, </a:t>
            </a:r>
          </a:p>
          <a:p>
            <a:pPr marL="457200" indent="-457200">
              <a:spcBef>
                <a:spcPts val="600"/>
              </a:spcBef>
              <a:buAutoNum type="arabicParenBoth"/>
            </a:pPr>
            <a:r>
              <a:rPr lang="el-GR" altLang="el-GR" sz="2000" dirty="0" smtClean="0"/>
              <a:t>τελικές </a:t>
            </a:r>
            <a:r>
              <a:rPr lang="el-GR" altLang="el-GR" sz="2000" dirty="0"/>
              <a:t>λάχνες </a:t>
            </a:r>
            <a:r>
              <a:rPr lang="el-GR" altLang="el-GR" sz="2000" dirty="0" smtClean="0"/>
              <a:t>και </a:t>
            </a:r>
          </a:p>
          <a:p>
            <a:pPr marL="457200" indent="-457200">
              <a:spcBef>
                <a:spcPts val="600"/>
              </a:spcBef>
              <a:buAutoNum type="arabicParenBoth"/>
            </a:pPr>
            <a:r>
              <a:rPr lang="el-GR" altLang="el-GR" sz="2000" dirty="0" smtClean="0"/>
              <a:t>ο </a:t>
            </a:r>
            <a:r>
              <a:rPr lang="el-GR" altLang="el-GR" sz="2000" dirty="0"/>
              <a:t>μεσολάχνιος </a:t>
            </a:r>
            <a:r>
              <a:rPr lang="el-GR" altLang="el-GR" sz="2000" dirty="0" smtClean="0"/>
              <a:t>χώρος.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000" dirty="0" smtClean="0"/>
              <a:t>Οι </a:t>
            </a:r>
            <a:r>
              <a:rPr lang="el-GR" altLang="el-GR" sz="2000" dirty="0"/>
              <a:t>λάχνες έχουν ινώδες στρώμα με πολυάριθμα τριχοειδή αγγεία (βέλη). (χρώση αιματοξυλίνη-εωσίνη</a:t>
            </a:r>
            <a:r>
              <a:rPr lang="el-GR" altLang="el-GR" sz="2000" dirty="0" smtClean="0"/>
              <a:t>,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χοριακές </a:t>
            </a:r>
            <a:r>
              <a:rPr lang="el-GR" altLang="el-GR" sz="2000" dirty="0"/>
              <a:t>λάχνες, μεγέθυνση Χ100)</a:t>
            </a:r>
          </a:p>
        </p:txBody>
      </p:sp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1268761"/>
            <a:ext cx="5080454" cy="38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5903" y="507910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35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Αναγνωστοπούλου Ανθούλη. «Ιστολογία Ι – Εμβρυολογία (Θ). </a:t>
            </a:r>
            <a:r>
              <a:rPr lang="el-GR" sz="2000" dirty="0"/>
              <a:t>Ενότητα </a:t>
            </a:r>
            <a:r>
              <a:rPr lang="en-US" sz="2000" dirty="0" smtClean="0"/>
              <a:t>9</a:t>
            </a:r>
            <a:r>
              <a:rPr lang="el-GR" sz="2000" dirty="0" smtClean="0"/>
              <a:t>: </a:t>
            </a:r>
            <a:r>
              <a:rPr lang="el-GR" sz="2000" dirty="0" smtClean="0"/>
              <a:t>Εμβρυολογία».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5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24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Εργαστήριο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Ιστολογίας, Εμβρυολογίας &amp; Ανθρωπολογίας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Ιατρικό Τμήμα, Α.Π.Θ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2004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Φθαρτός</a:t>
            </a:r>
            <a:r>
              <a:rPr lang="en-US" altLang="el-GR" sz="3600" dirty="0" smtClean="0"/>
              <a:t> </a:t>
            </a:r>
            <a:r>
              <a:rPr lang="el-GR" altLang="el-GR" sz="3200" b="0" dirty="0">
                <a:solidFill>
                  <a:prstClr val="black"/>
                </a:solidFill>
              </a:rPr>
              <a:t>(1/2)</a:t>
            </a:r>
            <a:endParaRPr lang="el-GR" altLang="el-GR" sz="3600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2705526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Στο </a:t>
            </a:r>
            <a:r>
              <a:rPr lang="el-GR" altLang="el-GR" sz="2000" dirty="0"/>
              <a:t>κάτω μέρος της εικόνας αναγνωρίζονται (1) </a:t>
            </a:r>
            <a:r>
              <a:rPr lang="el-GR" altLang="el-GR" sz="2000" dirty="0" smtClean="0"/>
              <a:t> χοριακές </a:t>
            </a:r>
            <a:r>
              <a:rPr lang="el-GR" altLang="el-GR" sz="2000" dirty="0"/>
              <a:t>λάχνες </a:t>
            </a:r>
            <a:r>
              <a:rPr lang="el-GR" altLang="el-GR" sz="2000" dirty="0" smtClean="0"/>
              <a:t>που </a:t>
            </a:r>
            <a:r>
              <a:rPr lang="el-GR" altLang="el-GR" sz="2000" dirty="0"/>
              <a:t>καλύπτονται από </a:t>
            </a:r>
            <a:r>
              <a:rPr lang="el-GR" altLang="el-GR" sz="2000" dirty="0"/>
              <a:t>συγκυτιώδη</a:t>
            </a:r>
            <a:r>
              <a:rPr lang="el-GR" altLang="el-GR" sz="2000" dirty="0"/>
              <a:t> τροφοβλάστη και κυτταροτροφοβλάστη. Στο άνω μέρος της εικόνας διακρίνεται ο φθαρτός που προέρχεται από τον βλεννογόνο της μήτρας (ενδομήτριο). (χρώση αιματοξυλίνη-</a:t>
            </a:r>
            <a:r>
              <a:rPr lang="el-GR" altLang="el-GR" sz="2000" dirty="0"/>
              <a:t>εωσίνη,χοριακές</a:t>
            </a:r>
            <a:r>
              <a:rPr lang="el-GR" altLang="el-GR" sz="2000" dirty="0"/>
              <a:t> λάχνες, μεγέθυνση Χ100)</a:t>
            </a:r>
          </a:p>
        </p:txBody>
      </p:sp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26" y="1340769"/>
            <a:ext cx="558685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47941" y="5157193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92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Φθαρτός</a:t>
            </a:r>
            <a:r>
              <a:rPr lang="en-US" altLang="el-GR" sz="3600" dirty="0" smtClean="0"/>
              <a:t> </a:t>
            </a:r>
            <a:r>
              <a:rPr lang="el-GR" altLang="el-GR" sz="3200" b="0" dirty="0" smtClean="0"/>
              <a:t>(</a:t>
            </a:r>
            <a:r>
              <a:rPr lang="en-US" altLang="el-GR" sz="3200" b="0" dirty="0" smtClean="0"/>
              <a:t>2</a:t>
            </a:r>
            <a:r>
              <a:rPr lang="el-GR" altLang="el-GR" sz="3200" b="0" dirty="0" smtClean="0"/>
              <a:t>/2</a:t>
            </a:r>
            <a:r>
              <a:rPr lang="el-GR" altLang="el-GR" sz="3200" b="0" dirty="0"/>
              <a:t>)</a:t>
            </a:r>
            <a:endParaRPr lang="el-GR" altLang="el-GR" sz="3200" dirty="0">
              <a:solidFill>
                <a:srgbClr val="FF9900"/>
              </a:solidFill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Ο </a:t>
            </a:r>
            <a:r>
              <a:rPr lang="el-GR" altLang="el-GR" sz="2000" dirty="0"/>
              <a:t>φθαρτός περιλαμβάνει κυρίως </a:t>
            </a:r>
            <a:r>
              <a:rPr lang="el-GR" altLang="el-GR" sz="2000" dirty="0"/>
              <a:t>στρωματικά</a:t>
            </a:r>
            <a:r>
              <a:rPr lang="el-GR" altLang="el-GR" sz="2000" dirty="0"/>
              <a:t> κύτταρα του ενδομητρίου, που διογκώνονται από την επίδραση της προγεστερόνης. (χρώση αιματοξυλίνη-εωσίνη, μεγέθυνση Χ100) </a:t>
            </a:r>
          </a:p>
        </p:txBody>
      </p:sp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56522"/>
            <a:ext cx="5616624" cy="408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39653" y="634111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31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Συγκυτιώδης τροφοβλάστη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Στην </a:t>
            </a:r>
            <a:r>
              <a:rPr lang="el-GR" altLang="el-GR" sz="2000" dirty="0"/>
              <a:t>επιφάνεια της συγκυτιώδους τροφοβλαστης υπάρχουν πολλές μικρολάχνες (βέλη). Τα κύτταρα αυτά έχουν πολλούς πυρήνες (Π), αφού προέρχονται από την συγχώνευση των κυττάρων της κυτταροτροφοβλάστης. </a:t>
            </a:r>
          </a:p>
        </p:txBody>
      </p:sp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132856"/>
            <a:ext cx="5688632" cy="417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2200" y="2150776"/>
            <a:ext cx="22322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2000" dirty="0">
                <a:latin typeface="+mn-lt"/>
              </a:rPr>
              <a:t>Επίσης διακρίνονται η βασική μεμβράνη της τροφοβλάστης (διπλά βέλη), το διάμεσο στρώμα (Δ) και το τριχοειδές αγγείο της χοριακής λάχνης. (Χ15000).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7" y="6307277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4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Συγκυτιώδης τροφοβλάστη </a:t>
            </a:r>
            <a:r>
              <a:rPr lang="el-GR" altLang="el-GR" sz="3600" dirty="0"/>
              <a:t/>
            </a:r>
            <a:br>
              <a:rPr lang="el-GR" altLang="el-GR" sz="3600" dirty="0"/>
            </a:br>
            <a:r>
              <a:rPr lang="el-GR" altLang="el-GR" sz="3600" dirty="0" smtClean="0"/>
              <a:t>Κυτταροτροφοβλάστη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Στο </a:t>
            </a:r>
            <a:r>
              <a:rPr lang="el-GR" altLang="el-GR" sz="2000" dirty="0"/>
              <a:t>επάνω μέρος της εικόνας φαίνεται τμήμα κυττάρου της συγκυτιώδους τροφοβλάστης με πολλούς πυρήνες (Π). Η υποκείμενη κυτταροτροφοβλάστη (στιβάδα του Langhans) αποτελεί την βασική στιβάδα της τροφοβλάστης και έχει κύτταρα με ένα πυρήνα. (Χ15000)</a:t>
            </a:r>
          </a:p>
        </p:txBody>
      </p:sp>
      <p:pic>
        <p:nvPicPr>
          <p:cNvPr id="1863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461632"/>
            <a:ext cx="5328592" cy="391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637" y="6376859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79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Πλακουντιακός φραγμός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Ο </a:t>
            </a:r>
            <a:r>
              <a:rPr lang="el-GR" altLang="el-GR" sz="2000" dirty="0"/>
              <a:t>πλακουντιακός φραγμός αποτελεί ένα ηθμό που δεν επιτρέπει την πλήρη ανάμιξη του αίματος του εμβρύου και της μητέρας. Απαρτίζεται από </a:t>
            </a:r>
            <a:endParaRPr lang="el-GR" altLang="el-GR" sz="2000" dirty="0" smtClean="0"/>
          </a:p>
          <a:p>
            <a:endParaRPr lang="el-GR" sz="2000" dirty="0"/>
          </a:p>
        </p:txBody>
      </p:sp>
      <p:pic>
        <p:nvPicPr>
          <p:cNvPr id="1884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9" y="1988840"/>
            <a:ext cx="5142387" cy="341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6136" y="1856522"/>
            <a:ext cx="3059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>
                <a:latin typeface="+mn-lt"/>
              </a:rPr>
              <a:t>(1) τα κύτταρα της τροφοβλάστης,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>
                <a:latin typeface="+mn-lt"/>
              </a:rPr>
              <a:t>(2) τον βασικό υμένα της τροφοβλάστης,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>
                <a:latin typeface="+mn-lt"/>
              </a:rPr>
              <a:t>(3) το διάμεσο στρώμα, δηλ. εξωεμβρυϊκό μεσέγχυμα,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>
                <a:latin typeface="+mn-lt"/>
              </a:rPr>
              <a:t>(4) τον βασικό υμένα του τριχοειδούς της χοριακής λάχνης και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>
                <a:latin typeface="+mn-lt"/>
              </a:rPr>
              <a:t>(5) το ενδοθήλιο. (Χ25000)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6730" y="5406708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04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Εγκάρσια </a:t>
            </a:r>
            <a:r>
              <a:rPr lang="el-GR" altLang="el-GR" sz="3600" dirty="0"/>
              <a:t>διατομή του ομφαλίου λώρου με ομφαλικό αγγείο</a:t>
            </a:r>
            <a:endParaRPr lang="el-GR" altLang="el-GR" sz="3600" dirty="0">
              <a:solidFill>
                <a:srgbClr val="FF9900"/>
              </a:solidFill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3204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000" dirty="0" smtClean="0"/>
              <a:t>Χρώση αιματοξυλίνη-εωσίνη. Μεγέθυνση Χ50</a:t>
            </a:r>
            <a:endParaRPr lang="el-GR" altLang="el-GR" sz="2000" dirty="0"/>
          </a:p>
        </p:txBody>
      </p:sp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5" y="1644039"/>
            <a:ext cx="6192688" cy="440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2917" y="604901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2004, Εργαστήριο Ιστολογίας, Εμβρυολογίας &amp; Ανθρωπολογίας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Ιατρικό Τμήμα, Α.Π.Θ.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95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5b42766bfa3b4542f2b074bd8168c9ab8c9026"/>
</p:tagLst>
</file>

<file path=ppt/theme/theme1.xml><?xml version="1.0" encoding="utf-8"?>
<a:theme xmlns:a="http://schemas.openxmlformats.org/drawingml/2006/main" name="OC_template_updated">
  <a:themeElements>
    <a:clrScheme name="Custom 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2116</Words>
  <Application>Microsoft Office PowerPoint</Application>
  <PresentationFormat>Προβολή στην οθόνη (4:3)</PresentationFormat>
  <Paragraphs>274</Paragraphs>
  <Slides>36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OC_template_updated</vt:lpstr>
      <vt:lpstr>Ιστολογία Ι – Εμβρυολογία (Θ)</vt:lpstr>
      <vt:lpstr>Λάχνες πλακούντα (1/2)</vt:lpstr>
      <vt:lpstr>Λάχνες πλακούντα (2/2)</vt:lpstr>
      <vt:lpstr>Φθαρτός (1/2)</vt:lpstr>
      <vt:lpstr>Φθαρτός (2/2)</vt:lpstr>
      <vt:lpstr>Συγκυτιώδης τροφοβλάστη</vt:lpstr>
      <vt:lpstr>Συγκυτιώδης τροφοβλάστη  Κυτταροτροφοβλάστη</vt:lpstr>
      <vt:lpstr>Πλακουντιακός φραγμός</vt:lpstr>
      <vt:lpstr>Εγκάρσια διατομή του ομφαλίου λώρου με ομφαλικό αγγείο</vt:lpstr>
      <vt:lpstr>Ομφαλικό αγγείο και πηκτή του Wharton</vt:lpstr>
      <vt:lpstr>H πηκτή του Wharton (1/2)</vt:lpstr>
      <vt:lpstr>H πηκτή του Wharton (2/2)</vt:lpstr>
      <vt:lpstr>Αμνίο ομφαλίου λώρου (Η.Μ.)</vt:lpstr>
      <vt:lpstr>Αμνίο πλακούντα (Η.Μ.)</vt:lpstr>
      <vt:lpstr>Τραχεία - Οισοφάγος</vt:lpstr>
      <vt:lpstr>Καρδιά - Πνεύμονες</vt:lpstr>
      <vt:lpstr>Καρδιά - Πνεύμονες - Πλευριτική κοιλότητα</vt:lpstr>
      <vt:lpstr>Πνεύμονας - Διάφραγμα – Ήπαρ (1/2)</vt:lpstr>
      <vt:lpstr>Πνεύμονας - Διάφραγμα – Ήπαρ (2/2)</vt:lpstr>
      <vt:lpstr>Πάγκρεας - Εντερικές έλικες</vt:lpstr>
      <vt:lpstr>Πάγκρεας - Νεφρός - Όρχις - Εντερικές έλικες</vt:lpstr>
      <vt:lpstr>Εντερικές έλικες</vt:lpstr>
      <vt:lpstr>Διαπλασσόμενος οφθαλμός εμβρύου</vt:lpstr>
      <vt:lpstr>Εγκέφαλος - Χοριοειδές πλέγμα</vt:lpstr>
      <vt:lpstr>Νωτιαίος μυελός - Σπόνδυλος</vt:lpstr>
      <vt:lpstr>Σπονδυλική στήλη</vt:lpstr>
      <vt:lpstr>Δέρμα - Μύες - Υποδόριο Λίπος</vt:lpstr>
      <vt:lpstr>Άκρο εμβρύου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179</cp:revision>
  <dcterms:created xsi:type="dcterms:W3CDTF">2013-03-04T13:35:19Z</dcterms:created>
  <dcterms:modified xsi:type="dcterms:W3CDTF">2015-04-23T12:48:54Z</dcterms:modified>
</cp:coreProperties>
</file>