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61"/>
  </p:notesMasterIdLst>
  <p:handoutMasterIdLst>
    <p:handoutMasterId r:id="rId62"/>
  </p:handoutMasterIdLst>
  <p:sldIdLst>
    <p:sldId id="25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257" r:id="rId54"/>
    <p:sldId id="262" r:id="rId55"/>
    <p:sldId id="264" r:id="rId56"/>
    <p:sldId id="316" r:id="rId57"/>
    <p:sldId id="317" r:id="rId58"/>
    <p:sldId id="318" r:id="rId59"/>
    <p:sldId id="320" r:id="rId60"/>
  </p:sldIdLst>
  <p:sldSz cx="9144000" cy="6858000" type="screen4x3"/>
  <p:notesSz cx="7104063" cy="10234613"/>
  <p:custDataLst>
    <p:tags r:id="rId6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70" d="100"/>
          <a:sy n="70" d="100"/>
        </p:scale>
        <p:origin x="152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gs" Target="tags/tag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15/9/2015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15/9/2015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53</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55</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56</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880633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1538380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21</a:t>
            </a:fld>
            <a:endParaRPr lang="el-GR" dirty="0"/>
          </a:p>
        </p:txBody>
      </p:sp>
    </p:spTree>
    <p:extLst>
      <p:ext uri="{BB962C8B-B14F-4D97-AF65-F5344CB8AC3E}">
        <p14:creationId xmlns:p14="http://schemas.microsoft.com/office/powerpoint/2010/main" val="596606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681428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Baekeland (1907), Carothers</a:t>
            </a:r>
            <a:r>
              <a:rPr lang="en-US" baseline="0" dirty="0" smtClean="0"/>
              <a:t> (1930)</a:t>
            </a:r>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1162202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50</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51</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52</a:t>
            </a:fld>
            <a:endParaRPr lang="el-GR" dirty="0"/>
          </a:p>
        </p:txBody>
      </p:sp>
    </p:spTree>
    <p:extLst>
      <p:ext uri="{BB962C8B-B14F-4D97-AF65-F5344CB8AC3E}">
        <p14:creationId xmlns:p14="http://schemas.microsoft.com/office/powerpoint/2010/main" val="153750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0378028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0000"/>
              </a:lnSpc>
              <a:spcBef>
                <a:spcPts val="0"/>
              </a:spcBef>
              <a:spcAft>
                <a:spcPts val="1200"/>
              </a:spcAft>
              <a:defRPr sz="2400"/>
            </a:lvl1pPr>
            <a:lvl2pPr>
              <a:lnSpc>
                <a:spcPct val="110000"/>
              </a:lnSpc>
              <a:spcBef>
                <a:spcPts val="1200"/>
              </a:spcBef>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061445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443754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778952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187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4413504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5579311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8455771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395540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60454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3749952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96863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4810752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2813913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5130560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2585918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3731186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9381432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311031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344517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42527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551342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hyperlink" Target="http://commons.wikimedia.org/wiki/Category:Bakelite#mediaviewer/File:Tel%C3%A9fono_de_baquelita,_modelo_5523-EZ,_de_Standard_El%C3%A9ctrica_%2815_de_mayo_de_2014,_Edificio_Telef%C3%B3nica,_Madrid%29.JPG" TargetMode="External"/><Relationship Id="rId13" Type="http://schemas.openxmlformats.org/officeDocument/2006/relationships/hyperlink" Target="http://commons.wikimedia.org/wiki/Category:Polymer_objects#mediaviewer/File:Purga_de_pol%C3%ADmero_de_un_extrusor.JPG" TargetMode="External"/><Relationship Id="rId3" Type="http://schemas.openxmlformats.org/officeDocument/2006/relationships/hyperlink" Target="http://commons.wikimedia.org/wiki/Category:Polyolefins#mediaviewer/File:PE_and_PP_objects.jpg" TargetMode="External"/><Relationship Id="rId7" Type="http://schemas.openxmlformats.org/officeDocument/2006/relationships/hyperlink" Target="http://commons.wikimedia.org/wiki/User:Marilyn475" TargetMode="External"/><Relationship Id="rId12"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12.xml"/><Relationship Id="rId6" Type="http://schemas.openxmlformats.org/officeDocument/2006/relationships/hyperlink" Target="http://commons.wikimedia.org/wiki/Category:Polystyrene#mediaviewer/File:Geofoam.JPG" TargetMode="External"/><Relationship Id="rId11" Type="http://schemas.openxmlformats.org/officeDocument/2006/relationships/image" Target="../media/image13.jpeg"/><Relationship Id="rId5" Type="http://schemas.openxmlformats.org/officeDocument/2006/relationships/image" Target="../media/image12.emf"/><Relationship Id="rId15" Type="http://schemas.openxmlformats.org/officeDocument/2006/relationships/hyperlink" Target="http://creativecommons.org/licenses/by/2.5/" TargetMode="External"/><Relationship Id="rId10" Type="http://schemas.openxmlformats.org/officeDocument/2006/relationships/hyperlink" Target="http://creativecommons.org/licenses/by-sa/4.0/" TargetMode="External"/><Relationship Id="rId4" Type="http://schemas.openxmlformats.org/officeDocument/2006/relationships/hyperlink" Target="http://commons.wikimedia.org/wiki/User:Cjp24" TargetMode="External"/><Relationship Id="rId9" Type="http://schemas.openxmlformats.org/officeDocument/2006/relationships/hyperlink" Target="http://commons.wikimedia.org/wiki/User:Discasto" TargetMode="External"/><Relationship Id="rId14" Type="http://schemas.openxmlformats.org/officeDocument/2006/relationships/hyperlink" Target="http://commons.wikimedia.org/wiki/User:Gran_loco"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creativecommons.org/licenses/by-sa/3.0/de/deed.en" TargetMode="External"/><Relationship Id="rId3" Type="http://schemas.openxmlformats.org/officeDocument/2006/relationships/hyperlink" Target="http://en.wikipedia.org/wiki/File:Paraloid_b72.jpg" TargetMode="External"/><Relationship Id="rId7" Type="http://schemas.openxmlformats.org/officeDocument/2006/relationships/hyperlink" Target="http://commons.wikimedia.org/wiki/User:Alchemist-hp" TargetMode="External"/><Relationship Id="rId2" Type="http://schemas.openxmlformats.org/officeDocument/2006/relationships/image" Target="../media/image15.jpeg"/><Relationship Id="rId1" Type="http://schemas.openxmlformats.org/officeDocument/2006/relationships/slideLayout" Target="../slideLayouts/slideLayout12.xml"/><Relationship Id="rId6" Type="http://schemas.openxmlformats.org/officeDocument/2006/relationships/hyperlink" Target="http://commons.wikimedia.org/wiki/Category:Acrylic_glass#mediaviewer/File:Bromine_vial_in_acrylic_cube.jpg" TargetMode="External"/><Relationship Id="rId5" Type="http://schemas.openxmlformats.org/officeDocument/2006/relationships/image" Target="../media/image16.jpeg"/><Relationship Id="rId4" Type="http://schemas.openxmlformats.org/officeDocument/2006/relationships/hyperlink" Target="http://commons.wikimedia.org/wiki/Category:Polyolefins#mediaviewer/File:PE_and_PP_objects.jp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7.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9.wmf"/><Relationship Id="rId5" Type="http://schemas.openxmlformats.org/officeDocument/2006/relationships/oleObject" Target="../embeddings/oleObject3.bin"/><Relationship Id="rId4" Type="http://schemas.openxmlformats.org/officeDocument/2006/relationships/image" Target="../media/image18.wmf"/></Relationships>
</file>

<file path=ppt/slides/_rels/slide18.xml.rels><?xml version="1.0" encoding="UTF-8" standalone="yes"?>
<Relationships xmlns="http://schemas.openxmlformats.org/package/2006/relationships"><Relationship Id="rId8" Type="http://schemas.openxmlformats.org/officeDocument/2006/relationships/hyperlink" Target="http://en.wikipedia.org/wiki/Polyethylene#mediaviewer/File:Polyethylene_balls1.jpg" TargetMode="External"/><Relationship Id="rId3" Type="http://schemas.openxmlformats.org/officeDocument/2006/relationships/image" Target="../media/image20.png"/><Relationship Id="rId7" Type="http://schemas.openxmlformats.org/officeDocument/2006/relationships/image" Target="../media/image21.e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oleObject" Target="../embeddings/oleObject4.bin"/><Relationship Id="rId10" Type="http://schemas.openxmlformats.org/officeDocument/2006/relationships/hyperlink" Target="http://creativecommons.org/licenses/by-sa/3.0/de/deed.en" TargetMode="External"/><Relationship Id="rId4" Type="http://schemas.microsoft.com/office/2007/relationships/hdphoto" Target="../media/hdphoto1.wdp"/><Relationship Id="rId9" Type="http://schemas.openxmlformats.org/officeDocument/2006/relationships/hyperlink" Target="http://commons.wikimedia.org/wiki/User:Materialscientis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18.wmf"/><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23.wmf"/><Relationship Id="rId5" Type="http://schemas.openxmlformats.org/officeDocument/2006/relationships/oleObject" Target="../embeddings/oleObject7.bin"/><Relationship Id="rId4" Type="http://schemas.openxmlformats.org/officeDocument/2006/relationships/image" Target="../media/image22.wmf"/></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18.wmf"/><Relationship Id="rId4" Type="http://schemas.openxmlformats.org/officeDocument/2006/relationships/oleObject" Target="../embeddings/oleObject8.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5.xml"/><Relationship Id="rId7" Type="http://schemas.openxmlformats.org/officeDocument/2006/relationships/image" Target="../media/image25.png"/><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24.wmf"/><Relationship Id="rId11" Type="http://schemas.openxmlformats.org/officeDocument/2006/relationships/hyperlink" Target="http://creativecommons.org/licenses/by/2.5/" TargetMode="External"/><Relationship Id="rId5" Type="http://schemas.openxmlformats.org/officeDocument/2006/relationships/image" Target="../media/image19.wmf"/><Relationship Id="rId10" Type="http://schemas.openxmlformats.org/officeDocument/2006/relationships/hyperlink" Target="http://commons.wikimedia.org/wiki/User:Tomia" TargetMode="External"/><Relationship Id="rId4" Type="http://schemas.openxmlformats.org/officeDocument/2006/relationships/oleObject" Target="../embeddings/oleObject9.bin"/><Relationship Id="rId9" Type="http://schemas.openxmlformats.org/officeDocument/2006/relationships/hyperlink" Target="http://commons.wikimedia.org/wiki/Category:Polyethylene#mediaviewer/File:Plastic-recyc-02.svg" TargetMode="Externa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image" Target="../media/image27.wmf"/></Relationships>
</file>

<file path=ppt/slides/_rels/slide25.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hyperlink" Target="http://commons.wikimedia.org/wiki/User:Benjah-bmm27" TargetMode="External"/><Relationship Id="rId2"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hyperlink" Target="http://commons.wikimedia.org/wiki/File:Polyethylene-xtal-packing-3D-balls-orthographic.png" TargetMode="External"/><Relationship Id="rId5" Type="http://schemas.openxmlformats.org/officeDocument/2006/relationships/hyperlink" Target="http://commons.wikimedia.org/wiki/User:AnonMoos" TargetMode="External"/><Relationship Id="rId4" Type="http://schemas.openxmlformats.org/officeDocument/2006/relationships/hyperlink" Target="http://commons.wikimedia.org/wiki/File:Spherulite.svg"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commons.wikimedia.org/wiki/User:Daniele_Pugliesi" TargetMode="External"/><Relationship Id="rId3" Type="http://schemas.openxmlformats.org/officeDocument/2006/relationships/image" Target="../media/image31.jpeg"/><Relationship Id="rId7" Type="http://schemas.openxmlformats.org/officeDocument/2006/relationships/hyperlink" Target="http://commons.wikimedia.org/wiki/Category:Spherulite_(polymer_physics)#mediaviewer/File:Spherulite1.jpg" TargetMode="External"/><Relationship Id="rId2"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hyperlink" Target="http://creativecommons.org/licenses/by-sa/3.0/de/deed.en" TargetMode="External"/><Relationship Id="rId5" Type="http://schemas.openxmlformats.org/officeDocument/2006/relationships/hyperlink" Target="http://commons.wikimedia.org/wiki/User:Materialscientist" TargetMode="External"/><Relationship Id="rId4" Type="http://schemas.openxmlformats.org/officeDocument/2006/relationships/hyperlink" Target="http://commons.wikimedia.org/wiki/Category:Spherulite_(polymer_physics)#mediaviewer/File:Spherulite2.PNG" TargetMode="Externa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2.xml"/><Relationship Id="rId1" Type="http://schemas.openxmlformats.org/officeDocument/2006/relationships/vmlDrawing" Target="../drawings/vmlDrawing9.vml"/><Relationship Id="rId4" Type="http://schemas.openxmlformats.org/officeDocument/2006/relationships/image" Target="../media/image32.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2.xml"/><Relationship Id="rId1" Type="http://schemas.openxmlformats.org/officeDocument/2006/relationships/vmlDrawing" Target="../drawings/vmlDrawing10.vml"/><Relationship Id="rId4" Type="http://schemas.openxmlformats.org/officeDocument/2006/relationships/image" Target="../media/image3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2.xml"/><Relationship Id="rId1" Type="http://schemas.openxmlformats.org/officeDocument/2006/relationships/vmlDrawing" Target="../drawings/vmlDrawing11.vml"/><Relationship Id="rId4" Type="http://schemas.openxmlformats.org/officeDocument/2006/relationships/image" Target="../media/image34.wmf"/></Relationships>
</file>

<file path=ppt/slides/_rels/slide31.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hyperlink" Target="http://creativecommons.org/licenses/by-sa/3.0/deed.en" TargetMode="External"/><Relationship Id="rId18" Type="http://schemas.openxmlformats.org/officeDocument/2006/relationships/hyperlink" Target="http://commons.wikimedia.org/wiki/Category:Polypropylene#mediaviewer/File:PE_and_PP_objects.jpg" TargetMode="External"/><Relationship Id="rId3" Type="http://schemas.openxmlformats.org/officeDocument/2006/relationships/image" Target="../media/image36.png"/><Relationship Id="rId7" Type="http://schemas.openxmlformats.org/officeDocument/2006/relationships/oleObject" Target="../embeddings/oleObject14.bin"/><Relationship Id="rId12" Type="http://schemas.openxmlformats.org/officeDocument/2006/relationships/hyperlink" Target="http://en.wikipedia.org/wiki/File:Red_Polypropylene_Chair_with_Stainless_Steel_Structure.JPG" TargetMode="External"/><Relationship Id="rId17" Type="http://schemas.openxmlformats.org/officeDocument/2006/relationships/image" Target="../media/image40.jpeg"/><Relationship Id="rId2" Type="http://schemas.openxmlformats.org/officeDocument/2006/relationships/slideLayout" Target="../slideLayouts/slideLayout12.xml"/><Relationship Id="rId16" Type="http://schemas.openxmlformats.org/officeDocument/2006/relationships/hyperlink" Target="http://commons.wikimedia.org/wiki/User:Lilly_M" TargetMode="External"/><Relationship Id="rId1" Type="http://schemas.openxmlformats.org/officeDocument/2006/relationships/vmlDrawing" Target="../drawings/vmlDrawing12.vml"/><Relationship Id="rId6" Type="http://schemas.openxmlformats.org/officeDocument/2006/relationships/hyperlink" Target="http://creativecommons.org/licenses/by/2.5/" TargetMode="External"/><Relationship Id="rId11" Type="http://schemas.openxmlformats.org/officeDocument/2006/relationships/image" Target="../media/image38.jpeg"/><Relationship Id="rId5" Type="http://schemas.openxmlformats.org/officeDocument/2006/relationships/hyperlink" Target="http://commons.wikimedia.org/wiki/User_talk:Sarang" TargetMode="External"/><Relationship Id="rId15" Type="http://schemas.openxmlformats.org/officeDocument/2006/relationships/hyperlink" Target="http://commons.wikimedia.org/wiki/Category:Polypropylene#mediaviewer/File:Plastic_2000ml_beaker.jpg" TargetMode="External"/><Relationship Id="rId10" Type="http://schemas.openxmlformats.org/officeDocument/2006/relationships/hyperlink" Target="http://en.wikipedia.org/wiki/File:Mint_box_polypropylene_lid.JPG" TargetMode="External"/><Relationship Id="rId19" Type="http://schemas.openxmlformats.org/officeDocument/2006/relationships/hyperlink" Target="http://commons.wikimedia.org/wiki/User:Cjp24" TargetMode="External"/><Relationship Id="rId4" Type="http://schemas.openxmlformats.org/officeDocument/2006/relationships/hyperlink" Target="http://commons.wikimedia.org/wiki/Category:Polypropylene#mediaviewer/File:Plastic-recyc-05.svg" TargetMode="External"/><Relationship Id="rId9" Type="http://schemas.openxmlformats.org/officeDocument/2006/relationships/image" Target="../media/image37.jpeg"/><Relationship Id="rId14" Type="http://schemas.openxmlformats.org/officeDocument/2006/relationships/image" Target="../media/image39.jpeg"/></Relationships>
</file>

<file path=ppt/slides/_rels/slide32.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image" Target="../media/image42.wmf"/><Relationship Id="rId5" Type="http://schemas.openxmlformats.org/officeDocument/2006/relationships/oleObject" Target="../embeddings/oleObject16.bin"/><Relationship Id="rId4" Type="http://schemas.openxmlformats.org/officeDocument/2006/relationships/image" Target="../media/image41.wmf"/></Relationships>
</file>

<file path=ppt/slides/_rels/slide33.xml.rels><?xml version="1.0" encoding="UTF-8" standalone="yes"?>
<Relationships xmlns="http://schemas.openxmlformats.org/package/2006/relationships"><Relationship Id="rId3" Type="http://schemas.openxmlformats.org/officeDocument/2006/relationships/hyperlink" Target="http://commons.wikimedia.org/wiki/Category:Polypropylene#mediaviewer/File:Isotactic_polypropylene.svg" TargetMode="External"/><Relationship Id="rId2" Type="http://schemas.openxmlformats.org/officeDocument/2006/relationships/image" Target="../media/image44.png"/><Relationship Id="rId1" Type="http://schemas.openxmlformats.org/officeDocument/2006/relationships/slideLayout" Target="../slideLayouts/slideLayout12.xml"/><Relationship Id="rId4" Type="http://schemas.openxmlformats.org/officeDocument/2006/relationships/hyperlink" Target="http://commons.wikimedia.org/wiki/User:Zureks"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en.wikipedia.org/wiki/File:Syndiotactic_polypropene.png" TargetMode="External"/><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commons.wikimedia.org/wiki/File:Polypropene_migrograph.png" TargetMode="External"/><Relationship Id="rId2" Type="http://schemas.openxmlformats.org/officeDocument/2006/relationships/image" Target="../media/image46.png"/><Relationship Id="rId1" Type="http://schemas.openxmlformats.org/officeDocument/2006/relationships/slideLayout" Target="../slideLayouts/slideLayout12.xml"/><Relationship Id="rId4" Type="http://schemas.openxmlformats.org/officeDocument/2006/relationships/hyperlink" Target="http://commons.wikimedia.org/wiki/User:File_Upload_Bot_(Magnus_Manske)"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en.wikipedia.org/wiki/File:Pure_Polyvinyl_Chloride_powder.jpg" TargetMode="External"/><Relationship Id="rId3" Type="http://schemas.openxmlformats.org/officeDocument/2006/relationships/oleObject" Target="../embeddings/oleObject18.bin"/><Relationship Id="rId7" Type="http://schemas.openxmlformats.org/officeDocument/2006/relationships/image" Target="../media/image49.jpeg"/><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image" Target="../media/image48.wmf"/><Relationship Id="rId5" Type="http://schemas.openxmlformats.org/officeDocument/2006/relationships/oleObject" Target="../embeddings/oleObject19.bin"/><Relationship Id="rId4" Type="http://schemas.openxmlformats.org/officeDocument/2006/relationships/image" Target="../media/image47.wmf"/><Relationship Id="rId9" Type="http://schemas.openxmlformats.org/officeDocument/2006/relationships/hyperlink" Target="http://creativecommons.org/licenses/by-sa/3.0/deed.en"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commons.wikimedia.org/w/index.php?title=User:Strelecc&amp;action=edit&amp;redlink=1" TargetMode="External"/><Relationship Id="rId3" Type="http://schemas.openxmlformats.org/officeDocument/2006/relationships/hyperlink" Target="http://commons.wikimedia.org/wiki/File:PVC_jacket.jpg" TargetMode="External"/><Relationship Id="rId7" Type="http://schemas.openxmlformats.org/officeDocument/2006/relationships/hyperlink" Target="http://commons.wikimedia.org/wiki/File:PVC_pressure.jpg" TargetMode="External"/><Relationship Id="rId2" Type="http://schemas.openxmlformats.org/officeDocument/2006/relationships/image" Target="../media/image50.jpeg"/><Relationship Id="rId1" Type="http://schemas.openxmlformats.org/officeDocument/2006/relationships/slideLayout" Target="../slideLayouts/slideLayout12.xml"/><Relationship Id="rId6" Type="http://schemas.openxmlformats.org/officeDocument/2006/relationships/image" Target="../media/image51.jpeg"/><Relationship Id="rId11" Type="http://schemas.openxmlformats.org/officeDocument/2006/relationships/hyperlink" Target="http://en.wikipedia.org/wiki/File:Swiss_army_knife_open_20050612.jpg" TargetMode="External"/><Relationship Id="rId5" Type="http://schemas.openxmlformats.org/officeDocument/2006/relationships/hyperlink" Target="http://creativecommons.org/licenses/by-sa/3.0/deed.en" TargetMode="External"/><Relationship Id="rId10" Type="http://schemas.openxmlformats.org/officeDocument/2006/relationships/image" Target="../media/image52.jpeg"/><Relationship Id="rId4" Type="http://schemas.openxmlformats.org/officeDocument/2006/relationships/hyperlink" Target="http://commons.wikimedia.org/w/index.php?title=User:Ralph_Schulz&amp;action=edit&amp;redlink=1" TargetMode="External"/><Relationship Id="rId9" Type="http://schemas.openxmlformats.org/officeDocument/2006/relationships/hyperlink" Target="http://creativecommons.org/licenses/by/3.0/deed.en"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en.wikipedia.org/wiki/File:PVC-polymerisation-2D.png" TargetMode="External"/><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http://en.wikipedia.org/wiki/File:Carothers.jpg" TargetMode="External"/><Relationship Id="rId2" Type="http://schemas.openxmlformats.org/officeDocument/2006/relationships/image" Target="../media/image54.jpeg"/><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en.wikipedia.org/wiki/File:Nylon_3D.png" TargetMode="External"/><Relationship Id="rId4" Type="http://schemas.openxmlformats.org/officeDocument/2006/relationships/image" Target="../media/image55.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2.xml"/><Relationship Id="rId1" Type="http://schemas.openxmlformats.org/officeDocument/2006/relationships/vmlDrawing" Target="../drawings/vmlDrawing15.vml"/><Relationship Id="rId4" Type="http://schemas.openxmlformats.org/officeDocument/2006/relationships/image" Target="../media/image56.wmf"/></Relationships>
</file>

<file path=ppt/slides/_rels/slide42.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2.xml"/><Relationship Id="rId1" Type="http://schemas.openxmlformats.org/officeDocument/2006/relationships/vmlDrawing" Target="../drawings/vmlDrawing16.vml"/><Relationship Id="rId4" Type="http://schemas.openxmlformats.org/officeDocument/2006/relationships/image" Target="../media/image58.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2.xml"/><Relationship Id="rId1" Type="http://schemas.openxmlformats.org/officeDocument/2006/relationships/vmlDrawing" Target="../drawings/vmlDrawing17.vml"/><Relationship Id="rId4" Type="http://schemas.openxmlformats.org/officeDocument/2006/relationships/image" Target="../media/image59.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2.xml"/><Relationship Id="rId1" Type="http://schemas.openxmlformats.org/officeDocument/2006/relationships/vmlDrawing" Target="../drawings/vmlDrawing18.vml"/><Relationship Id="rId4" Type="http://schemas.openxmlformats.org/officeDocument/2006/relationships/image" Target="../media/image60.wmf"/></Relationships>
</file>

<file path=ppt/slides/_rels/slide46.xml.rels><?xml version="1.0" encoding="UTF-8" standalone="yes"?>
<Relationships xmlns="http://schemas.openxmlformats.org/package/2006/relationships"><Relationship Id="rId3" Type="http://schemas.openxmlformats.org/officeDocument/2006/relationships/hyperlink" Target="http://en.wikipedia.org/wiki/File:Polycaprolactam.svg" TargetMode="External"/><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2.xml"/><Relationship Id="rId5" Type="http://schemas.openxmlformats.org/officeDocument/2006/relationships/image" Target="../media/image65.png"/><Relationship Id="rId4" Type="http://schemas.openxmlformats.org/officeDocument/2006/relationships/image" Target="../media/image64.png"/></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hyperlink" Target="http://commons.wikimedia.org/wiki/File:Plastic_basketball.jpg" TargetMode="External"/><Relationship Id="rId3" Type="http://schemas.openxmlformats.org/officeDocument/2006/relationships/image" Target="../media/image5.png"/><Relationship Id="rId7" Type="http://schemas.openxmlformats.org/officeDocument/2006/relationships/hyperlink" Target="http://creativecommons.org/licenses/by/3.0/deed.en"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commons.wikimedia.org/w/index.php?title=User:Nicole_Gordine&amp;action=edit&amp;redlink=1" TargetMode="External"/><Relationship Id="rId5" Type="http://schemas.openxmlformats.org/officeDocument/2006/relationships/hyperlink" Target="http://commons.wikimedia.org/wiki/File:Plastic_bottle.jpg" TargetMode="External"/><Relationship Id="rId10" Type="http://schemas.openxmlformats.org/officeDocument/2006/relationships/hyperlink" Target="http://creativecommons.org/licenses/by-sa/3.0/deed.en" TargetMode="External"/><Relationship Id="rId4" Type="http://schemas.openxmlformats.org/officeDocument/2006/relationships/image" Target="../media/image6.jpeg"/><Relationship Id="rId9" Type="http://schemas.openxmlformats.org/officeDocument/2006/relationships/hyperlink" Target="http://commons.wikimedia.org/wiki/User:Thegreenj"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8" Type="http://schemas.openxmlformats.org/officeDocument/2006/relationships/hyperlink" Target="http://commons.wikimedia.org/wiki/File:Plastic_beads5.jpg" TargetMode="External"/><Relationship Id="rId3" Type="http://schemas.openxmlformats.org/officeDocument/2006/relationships/image" Target="../media/image7.jpeg"/><Relationship Id="rId7" Type="http://schemas.openxmlformats.org/officeDocument/2006/relationships/hyperlink" Target="http://creativecommons.org/licenses/by-sa/3.0/deed.en"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commons.wikimedia.org/wiki/User:Avatar" TargetMode="External"/><Relationship Id="rId5" Type="http://schemas.openxmlformats.org/officeDocument/2006/relationships/hyperlink" Target="http://commons.wikimedia.org/wiki/File:Plastic-Dart.jpg" TargetMode="External"/><Relationship Id="rId4" Type="http://schemas.openxmlformats.org/officeDocument/2006/relationships/image" Target="../media/image8.jpeg"/><Relationship Id="rId9" Type="http://schemas.openxmlformats.org/officeDocument/2006/relationships/hyperlink" Target="http://commons.wikimedia.org/wiki/User:Aney"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commons.wikimedia.org/wiki/File:Male_impala_profile.jpg" TargetMode="External"/><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hyperlink" Target="http://commons.wikimedia.org/wiki/User:Muhammad_Mahdi_Kari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commons.wikimedia.org/wiki/File:Structure_de_la_Lignine.jpg" TargetMode="External"/><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hyperlink" Target="http://commons.wikimedia.org/wiki/User:Korribo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400" b="1" dirty="0" smtClean="0">
                <a:solidFill>
                  <a:schemeClr val="tx1"/>
                </a:solidFill>
                <a:latin typeface="+mn-lt"/>
              </a:rPr>
              <a:t>Επιστήμη Υλικών ΙΙ (Θ)</a:t>
            </a:r>
            <a:endParaRPr lang="el-GR" sz="44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lnSpcReduction="10000"/>
          </a:bodyPr>
          <a:lstStyle/>
          <a:p>
            <a:pPr>
              <a:spcBef>
                <a:spcPts val="0"/>
              </a:spcBef>
              <a:spcAft>
                <a:spcPts val="1200"/>
              </a:spcAft>
            </a:pPr>
            <a:r>
              <a:rPr lang="el-GR" sz="2800" b="1" dirty="0" smtClean="0"/>
              <a:t>Ενότητα 9</a:t>
            </a:r>
            <a:r>
              <a:rPr lang="el-GR" sz="2800" dirty="0" smtClean="0"/>
              <a:t>:</a:t>
            </a:r>
            <a:r>
              <a:rPr lang="en-US" sz="2800" dirty="0" smtClean="0"/>
              <a:t> </a:t>
            </a:r>
            <a:r>
              <a:rPr lang="el-GR" sz="2800" dirty="0"/>
              <a:t>Πολυμερή και συνθετικές </a:t>
            </a:r>
            <a:r>
              <a:rPr lang="el-GR" sz="2800" dirty="0" smtClean="0"/>
              <a:t>ρητίνες</a:t>
            </a:r>
            <a:r>
              <a:rPr lang="en-US" sz="2800" dirty="0" smtClean="0"/>
              <a:t> (</a:t>
            </a:r>
            <a:r>
              <a:rPr lang="el-GR" sz="2800" dirty="0" err="1" smtClean="0"/>
              <a:t>α’μέρος</a:t>
            </a:r>
            <a:r>
              <a:rPr lang="el-GR" sz="2800" dirty="0" smtClean="0"/>
              <a:t>)</a:t>
            </a:r>
            <a:endParaRPr lang="el-GR" sz="2800" dirty="0"/>
          </a:p>
          <a:p>
            <a:pPr>
              <a:spcBef>
                <a:spcPts val="0"/>
              </a:spcBef>
            </a:pPr>
            <a:r>
              <a:rPr lang="el-GR" sz="2400" dirty="0" smtClean="0"/>
              <a:t>Σταμάτης </a:t>
            </a:r>
            <a:r>
              <a:rPr lang="el-GR" sz="2400" dirty="0"/>
              <a:t>Μπογιατζής, επίκουρος καθηγητής</a:t>
            </a:r>
          </a:p>
          <a:p>
            <a:pPr>
              <a:spcBef>
                <a:spcPts val="0"/>
              </a:spcBef>
            </a:pPr>
            <a:r>
              <a:rPr lang="el-GR" sz="2400" dirty="0"/>
              <a:t>Τμήμα Συντήρησης Αρχαιοτήτων &amp; Έργων Τέχνης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noFill/>
        </p:spPr>
        <p:txBody>
          <a:bodyPr/>
          <a:lstStyle/>
          <a:p>
            <a:pPr eaLnBrk="1" hangingPunct="1"/>
            <a:r>
              <a:rPr lang="el-GR" sz="4000" dirty="0" smtClean="0"/>
              <a:t>Τα συνθετικά πολυμερή </a:t>
            </a:r>
            <a:r>
              <a:rPr lang="el-GR" sz="3200" b="0" dirty="0" smtClean="0"/>
              <a:t>(1 από 2)</a:t>
            </a:r>
          </a:p>
        </p:txBody>
      </p:sp>
      <p:sp>
        <p:nvSpPr>
          <p:cNvPr id="29699" name="Rectangle 3"/>
          <p:cNvSpPr>
            <a:spLocks noGrp="1" noChangeArrowheads="1"/>
          </p:cNvSpPr>
          <p:nvPr>
            <p:ph idx="1"/>
          </p:nvPr>
        </p:nvSpPr>
        <p:spPr/>
        <p:txBody>
          <a:bodyPr>
            <a:noAutofit/>
          </a:bodyPr>
          <a:lstStyle/>
          <a:p>
            <a:pPr>
              <a:lnSpc>
                <a:spcPct val="100000"/>
              </a:lnSpc>
            </a:pPr>
            <a:r>
              <a:rPr lang="el-GR" dirty="0" smtClean="0"/>
              <a:t>Τα συνθετικά πολυμερή είναι προϊόντα αρχικά έρευνας </a:t>
            </a:r>
            <a:r>
              <a:rPr lang="el-GR" dirty="0"/>
              <a:t>χημικής εργαστηριακής </a:t>
            </a:r>
            <a:r>
              <a:rPr lang="el-GR" b="1" dirty="0"/>
              <a:t>σύνθεσης</a:t>
            </a:r>
            <a:r>
              <a:rPr lang="el-GR" dirty="0"/>
              <a:t>, και </a:t>
            </a:r>
            <a:r>
              <a:rPr lang="el-GR" dirty="0" smtClean="0"/>
              <a:t>βιομηχανικής αναπαραγωγής. </a:t>
            </a:r>
          </a:p>
          <a:p>
            <a:pPr eaLnBrk="1" hangingPunct="1">
              <a:lnSpc>
                <a:spcPct val="100000"/>
              </a:lnSpc>
            </a:pPr>
            <a:r>
              <a:rPr lang="el-GR" dirty="0" smtClean="0"/>
              <a:t>Από τη λήξη του Δευτέρου Παγκοσμίου Πολέμου, στο πεδίο των υλικών έχει ουσιαστικά σημειωθεί επανάσταση με την άφιξη των συνθετικών πολυμερών. </a:t>
            </a:r>
          </a:p>
          <a:p>
            <a:pPr eaLnBrk="1" hangingPunct="1">
              <a:lnSpc>
                <a:spcPct val="100000"/>
              </a:lnSpc>
            </a:pPr>
            <a:r>
              <a:rPr lang="el-GR" dirty="0" smtClean="0"/>
              <a:t>Τα συνθετικά πολυμερή, μπορούν να παραχθούν </a:t>
            </a:r>
            <a:r>
              <a:rPr lang="el-GR" b="1" dirty="0" smtClean="0"/>
              <a:t>φθηνά</a:t>
            </a:r>
            <a:r>
              <a:rPr lang="el-GR" dirty="0" smtClean="0"/>
              <a:t>, και οι </a:t>
            </a:r>
            <a:r>
              <a:rPr lang="el-GR" b="1" dirty="0" smtClean="0"/>
              <a:t>ιδιότητές</a:t>
            </a:r>
            <a:r>
              <a:rPr lang="el-GR" dirty="0" smtClean="0"/>
              <a:t> τους μπορούν να ελεγχθούν στο βαθμό που πολλά να είναι ανώτερα από τα αντίστοιχα φυσικά. </a:t>
            </a:r>
          </a:p>
          <a:p>
            <a:pPr eaLnBrk="1" hangingPunct="1">
              <a:lnSpc>
                <a:spcPct val="100000"/>
              </a:lnSpc>
            </a:pPr>
            <a:r>
              <a:rPr lang="el-GR" dirty="0" smtClean="0"/>
              <a:t>Σε πολλές εφαρμογές</a:t>
            </a:r>
            <a:r>
              <a:rPr lang="en-US" dirty="0" smtClean="0"/>
              <a:t>,</a:t>
            </a:r>
            <a:r>
              <a:rPr lang="el-GR" dirty="0" smtClean="0"/>
              <a:t> εξαρτήματα από </a:t>
            </a:r>
            <a:r>
              <a:rPr lang="el-GR" b="1" dirty="0" smtClean="0"/>
              <a:t>μέταλλο</a:t>
            </a:r>
            <a:r>
              <a:rPr lang="el-GR" dirty="0" smtClean="0"/>
              <a:t> και </a:t>
            </a:r>
            <a:r>
              <a:rPr lang="el-GR" b="1" dirty="0" smtClean="0"/>
              <a:t>ξύλο</a:t>
            </a:r>
            <a:r>
              <a:rPr lang="el-GR" dirty="0" smtClean="0"/>
              <a:t> έχουν αντικατασταθεί  από </a:t>
            </a:r>
            <a:r>
              <a:rPr lang="el-GR" b="1" dirty="0" smtClean="0"/>
              <a:t>πλαστικά</a:t>
            </a:r>
            <a:r>
              <a:rPr lang="el-GR" dirty="0" smtClean="0"/>
              <a:t>, τα οποία έχουν ικανοποιητικές ιδιότητες και μπορούν να παραχθούν με χαμηλό κόστος.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2880901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συνθετικά πολυμερή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a:xfrm>
            <a:off x="457200" y="1196752"/>
            <a:ext cx="8229600" cy="1944216"/>
          </a:xfrm>
        </p:spPr>
        <p:txBody>
          <a:bodyPr>
            <a:normAutofit lnSpcReduction="10000"/>
          </a:bodyPr>
          <a:lstStyle/>
          <a:p>
            <a:r>
              <a:rPr lang="el-GR" dirty="0"/>
              <a:t>Ο όρος «πολυμερή» σχετίζεται άμεσα με το ευρύτερο σύνολο </a:t>
            </a:r>
            <a:r>
              <a:rPr lang="el-GR" b="1" dirty="0"/>
              <a:t>μακρομορίων</a:t>
            </a:r>
          </a:p>
          <a:p>
            <a:r>
              <a:rPr lang="el-GR" dirty="0"/>
              <a:t>Συχνά ως πολυμερή νοούνται τα μακρομόρια με δομικές χρήσεις (π.χ. πλαστικά αντικείμενα, ελαστικά, κλπ.)</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pic>
        <p:nvPicPr>
          <p:cNvPr id="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3745" y="3140969"/>
            <a:ext cx="1978693" cy="208823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66601" y="5229201"/>
            <a:ext cx="1752980" cy="400110"/>
          </a:xfrm>
          <a:prstGeom prst="rect">
            <a:avLst/>
          </a:prstGeom>
          <a:noFill/>
        </p:spPr>
        <p:txBody>
          <a:bodyPr wrap="none" rtlCol="0">
            <a:spAutoFit/>
          </a:bodyPr>
          <a:lstStyle/>
          <a:p>
            <a:r>
              <a:rPr lang="el-GR" sz="2000" dirty="0" smtClean="0">
                <a:solidFill>
                  <a:prstClr val="black"/>
                </a:solidFill>
                <a:latin typeface="Calibri"/>
              </a:rPr>
              <a:t>πολυαιθυλένιο</a:t>
            </a:r>
            <a:endParaRPr lang="el-GR" sz="2000" dirty="0">
              <a:solidFill>
                <a:prstClr val="black"/>
              </a:solidFill>
              <a:latin typeface="Calibri"/>
            </a:endParaRPr>
          </a:p>
        </p:txBody>
      </p:sp>
      <p:sp>
        <p:nvSpPr>
          <p:cNvPr id="9" name="Rectangle 8"/>
          <p:cNvSpPr/>
          <p:nvPr/>
        </p:nvSpPr>
        <p:spPr>
          <a:xfrm>
            <a:off x="290963" y="5629311"/>
            <a:ext cx="2304256"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PE and PP objects</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 </a:t>
            </a:r>
            <a:r>
              <a:rPr lang="en-US" sz="1200" dirty="0" smtClean="0">
                <a:solidFill>
                  <a:prstClr val="black">
                    <a:lumMod val="65000"/>
                    <a:lumOff val="35000"/>
                  </a:prstClr>
                </a:solidFill>
                <a:latin typeface="Calibri"/>
              </a:rPr>
              <a:t> </a:t>
            </a:r>
            <a:r>
              <a:rPr lang="en-US" sz="1200" dirty="0" smtClean="0">
                <a:solidFill>
                  <a:prstClr val="black"/>
                </a:solidFill>
                <a:latin typeface="Calibri"/>
                <a:hlinkClick r:id="rId4"/>
              </a:rPr>
              <a:t>Cjp24</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3"/>
              </a:rPr>
              <a:t>CC BY-SA 3.0</a:t>
            </a:r>
            <a:endParaRPr lang="en-US" sz="1200" dirty="0">
              <a:solidFill>
                <a:prstClr val="black"/>
              </a:solidFill>
              <a:latin typeface="Calibri"/>
            </a:endParaRPr>
          </a:p>
        </p:txBody>
      </p:sp>
      <p:pic>
        <p:nvPicPr>
          <p:cNvPr id="11" name="Picture 11"/>
          <p:cNvPicPr>
            <a:picLocks noChangeAspect="1"/>
          </p:cNvPicPr>
          <p:nvPr/>
        </p:nvPicPr>
        <p:blipFill rotWithShape="1">
          <a:blip r:embed="rId5" cstate="screen">
            <a:extLst>
              <a:ext uri="{28A0092B-C50C-407E-A947-70E740481C1C}">
                <a14:useLocalDpi xmlns:a14="http://schemas.microsoft.com/office/drawing/2010/main"/>
              </a:ext>
            </a:extLst>
          </a:blip>
          <a:srcRect l="9835" t="16377" r="55316" b="44510"/>
          <a:stretch/>
        </p:blipFill>
        <p:spPr>
          <a:xfrm>
            <a:off x="2829876" y="3335432"/>
            <a:ext cx="2067738" cy="1893769"/>
          </a:xfrm>
          <a:prstGeom prst="rect">
            <a:avLst/>
          </a:prstGeom>
        </p:spPr>
      </p:pic>
      <p:sp>
        <p:nvSpPr>
          <p:cNvPr id="13" name="TextBox 12"/>
          <p:cNvSpPr txBox="1"/>
          <p:nvPr/>
        </p:nvSpPr>
        <p:spPr>
          <a:xfrm>
            <a:off x="3005884" y="5154776"/>
            <a:ext cx="1658146" cy="400110"/>
          </a:xfrm>
          <a:prstGeom prst="rect">
            <a:avLst/>
          </a:prstGeom>
          <a:noFill/>
        </p:spPr>
        <p:txBody>
          <a:bodyPr wrap="none" rtlCol="0">
            <a:spAutoFit/>
          </a:bodyPr>
          <a:lstStyle/>
          <a:p>
            <a:r>
              <a:rPr lang="el-GR" sz="2000" dirty="0" smtClean="0">
                <a:solidFill>
                  <a:prstClr val="black"/>
                </a:solidFill>
                <a:latin typeface="Calibri"/>
              </a:rPr>
              <a:t>πολυστυρένιο</a:t>
            </a:r>
            <a:endParaRPr lang="el-GR" sz="2000" dirty="0">
              <a:solidFill>
                <a:prstClr val="black"/>
              </a:solidFill>
              <a:latin typeface="Calibri"/>
            </a:endParaRPr>
          </a:p>
        </p:txBody>
      </p:sp>
      <p:sp>
        <p:nvSpPr>
          <p:cNvPr id="14" name="Rectangle 8"/>
          <p:cNvSpPr/>
          <p:nvPr/>
        </p:nvSpPr>
        <p:spPr>
          <a:xfrm>
            <a:off x="2640468" y="5618101"/>
            <a:ext cx="2304256"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6"/>
              </a:rPr>
              <a:t>Geofoam</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 </a:t>
            </a:r>
            <a:r>
              <a:rPr lang="en-US" sz="1200" dirty="0" smtClean="0">
                <a:solidFill>
                  <a:prstClr val="black">
                    <a:lumMod val="65000"/>
                    <a:lumOff val="35000"/>
                  </a:prstClr>
                </a:solidFill>
                <a:latin typeface="Calibri"/>
              </a:rPr>
              <a:t> </a:t>
            </a:r>
            <a:r>
              <a:rPr lang="en-US" sz="1200" dirty="0">
                <a:solidFill>
                  <a:prstClr val="black"/>
                </a:solidFill>
                <a:latin typeface="Calibri"/>
                <a:hlinkClick r:id="rId7"/>
              </a:rPr>
              <a:t>Marilyn475</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sp>
        <p:nvSpPr>
          <p:cNvPr id="18" name="TextBox 17"/>
          <p:cNvSpPr txBox="1"/>
          <p:nvPr/>
        </p:nvSpPr>
        <p:spPr>
          <a:xfrm>
            <a:off x="5613379" y="5150099"/>
            <a:ext cx="1223348" cy="400110"/>
          </a:xfrm>
          <a:prstGeom prst="rect">
            <a:avLst/>
          </a:prstGeom>
          <a:noFill/>
        </p:spPr>
        <p:txBody>
          <a:bodyPr wrap="none" rtlCol="0">
            <a:spAutoFit/>
          </a:bodyPr>
          <a:lstStyle/>
          <a:p>
            <a:r>
              <a:rPr lang="el-GR" sz="2000" dirty="0" smtClean="0">
                <a:solidFill>
                  <a:prstClr val="black"/>
                </a:solidFill>
                <a:latin typeface="Calibri"/>
              </a:rPr>
              <a:t>βακελίτης</a:t>
            </a:r>
            <a:endParaRPr lang="el-GR" sz="2000" dirty="0">
              <a:solidFill>
                <a:prstClr val="black"/>
              </a:solidFill>
              <a:latin typeface="Calibri"/>
            </a:endParaRPr>
          </a:p>
        </p:txBody>
      </p:sp>
      <p:sp>
        <p:nvSpPr>
          <p:cNvPr id="19" name="Rectangle 8"/>
          <p:cNvSpPr/>
          <p:nvPr/>
        </p:nvSpPr>
        <p:spPr>
          <a:xfrm>
            <a:off x="4969425" y="5523249"/>
            <a:ext cx="2396258" cy="1015663"/>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s-ES" sz="1200" dirty="0">
                <a:solidFill>
                  <a:prstClr val="black"/>
                </a:solidFill>
                <a:latin typeface="Calibri"/>
                <a:hlinkClick r:id="rId8"/>
              </a:rPr>
              <a:t>Teléfono de baquelita, modelo 5523-EZ, de Standard Eléctrica (15 de mayo de 2014, Edificio Telefónica, Madrid)</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 </a:t>
            </a:r>
            <a:r>
              <a:rPr lang="en-US" sz="1200" dirty="0" smtClean="0">
                <a:solidFill>
                  <a:prstClr val="black">
                    <a:lumMod val="65000"/>
                    <a:lumOff val="35000"/>
                  </a:prstClr>
                </a:solidFill>
                <a:latin typeface="Calibri"/>
              </a:rPr>
              <a:t> </a:t>
            </a:r>
            <a:r>
              <a:rPr lang="en-US" sz="1200" dirty="0">
                <a:solidFill>
                  <a:prstClr val="black"/>
                </a:solidFill>
                <a:latin typeface="Calibri"/>
                <a:hlinkClick r:id="rId9"/>
              </a:rPr>
              <a:t>Discasto</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10"/>
              </a:rPr>
              <a:t>CC BY-SA 4.0</a:t>
            </a:r>
            <a:endParaRPr lang="en-US" sz="1200" dirty="0">
              <a:solidFill>
                <a:prstClr val="black"/>
              </a:solidFill>
              <a:latin typeface="Calibri"/>
            </a:endParaRPr>
          </a:p>
        </p:txBody>
      </p:sp>
      <p:pic>
        <p:nvPicPr>
          <p:cNvPr id="20" name="Εικόνα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73622" y="3694559"/>
            <a:ext cx="2302862" cy="1534642"/>
          </a:xfrm>
          <a:prstGeom prst="rect">
            <a:avLst/>
          </a:prstGeom>
        </p:spPr>
      </p:pic>
      <p:pic>
        <p:nvPicPr>
          <p:cNvPr id="22" name="Picture 4"/>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455752" y="3068961"/>
            <a:ext cx="1354601" cy="216024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809783" y="5229201"/>
            <a:ext cx="884409" cy="400110"/>
          </a:xfrm>
          <a:prstGeom prst="rect">
            <a:avLst/>
          </a:prstGeom>
          <a:noFill/>
        </p:spPr>
        <p:txBody>
          <a:bodyPr wrap="none" rtlCol="0">
            <a:spAutoFit/>
          </a:bodyPr>
          <a:lstStyle/>
          <a:p>
            <a:r>
              <a:rPr lang="el-GR" sz="2000" dirty="0" smtClean="0">
                <a:solidFill>
                  <a:prstClr val="black"/>
                </a:solidFill>
                <a:latin typeface="Calibri"/>
              </a:rPr>
              <a:t>νάιλον</a:t>
            </a:r>
            <a:endParaRPr lang="el-GR" sz="2000" dirty="0">
              <a:solidFill>
                <a:prstClr val="black"/>
              </a:solidFill>
              <a:latin typeface="Calibri"/>
            </a:endParaRPr>
          </a:p>
        </p:txBody>
      </p:sp>
      <p:sp>
        <p:nvSpPr>
          <p:cNvPr id="25" name="Rectangle 8"/>
          <p:cNvSpPr/>
          <p:nvPr/>
        </p:nvSpPr>
        <p:spPr>
          <a:xfrm>
            <a:off x="7332950" y="5543654"/>
            <a:ext cx="1705876" cy="830997"/>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s-ES" sz="1200" dirty="0">
                <a:solidFill>
                  <a:prstClr val="black"/>
                </a:solidFill>
                <a:latin typeface="Calibri"/>
                <a:hlinkClick r:id="rId13"/>
              </a:rPr>
              <a:t>Purga de polímero de un extrusor</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 </a:t>
            </a:r>
            <a:r>
              <a:rPr lang="en-US" sz="1200" dirty="0" smtClean="0">
                <a:solidFill>
                  <a:prstClr val="black">
                    <a:lumMod val="65000"/>
                    <a:lumOff val="35000"/>
                  </a:prstClr>
                </a:solidFill>
                <a:latin typeface="Calibri"/>
              </a:rPr>
              <a:t> </a:t>
            </a:r>
            <a:r>
              <a:rPr lang="en-US" sz="1200" dirty="0">
                <a:solidFill>
                  <a:prstClr val="black"/>
                </a:solidFill>
                <a:latin typeface="Calibri"/>
                <a:hlinkClick r:id="rId14"/>
              </a:rPr>
              <a:t>Gran loco</a:t>
            </a:r>
            <a:r>
              <a:rPr lang="el-GR" sz="1200" dirty="0" smtClean="0">
                <a:solidFill>
                  <a:prstClr val="black"/>
                </a:solidFill>
                <a:latin typeface="Calibri"/>
                <a:hlinkClick r:id="rId14"/>
              </a:rPr>
              <a:t> </a:t>
            </a:r>
            <a:r>
              <a:rPr lang="el-GR" sz="1200" dirty="0" smtClean="0">
                <a:solidFill>
                  <a:prstClr val="black">
                    <a:lumMod val="65000"/>
                    <a:lumOff val="35000"/>
                  </a:prstClr>
                </a:solidFill>
                <a:latin typeface="Calibri"/>
              </a:rPr>
              <a:t>διαθέσιμο με άδεια </a:t>
            </a:r>
            <a:r>
              <a:rPr lang="en-US" sz="1200" dirty="0" smtClean="0">
                <a:solidFill>
                  <a:prstClr val="black">
                    <a:lumMod val="65000"/>
                    <a:lumOff val="35000"/>
                  </a:prstClr>
                </a:solidFill>
                <a:latin typeface="Calibri"/>
                <a:hlinkClick r:id="rId15"/>
              </a:rPr>
              <a:t>CC </a:t>
            </a:r>
            <a:r>
              <a:rPr lang="en-US" sz="1200" dirty="0">
                <a:solidFill>
                  <a:prstClr val="black">
                    <a:lumMod val="65000"/>
                    <a:lumOff val="35000"/>
                  </a:prstClr>
                </a:solidFill>
                <a:latin typeface="Calibri"/>
                <a:hlinkClick r:id="rId15"/>
              </a:rPr>
              <a:t>BY 2.5</a:t>
            </a:r>
            <a:r>
              <a:rPr lang="el-GR" sz="1200" dirty="0" smtClean="0">
                <a:solidFill>
                  <a:prstClr val="black">
                    <a:lumMod val="65000"/>
                    <a:lumOff val="35000"/>
                  </a:prstClr>
                </a:solidFill>
                <a:latin typeface="Calibri"/>
                <a:hlinkClick r:id="rId15"/>
              </a:rPr>
              <a:t> </a:t>
            </a:r>
            <a:endParaRPr lang="en-US" sz="1200" dirty="0">
              <a:solidFill>
                <a:prstClr val="black"/>
              </a:solidFill>
              <a:latin typeface="Calibri"/>
            </a:endParaRPr>
          </a:p>
        </p:txBody>
      </p:sp>
    </p:spTree>
    <p:extLst>
      <p:ext uri="{BB962C8B-B14F-4D97-AF65-F5344CB8AC3E}">
        <p14:creationId xmlns:p14="http://schemas.microsoft.com/office/powerpoint/2010/main" val="235716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Συνθετικά πολυμερή: Πότε λέγονται «ρητίνες»;</a:t>
            </a:r>
          </a:p>
        </p:txBody>
      </p:sp>
      <p:sp>
        <p:nvSpPr>
          <p:cNvPr id="3" name="Θέση περιεχομένου 2"/>
          <p:cNvSpPr>
            <a:spLocks noGrp="1"/>
          </p:cNvSpPr>
          <p:nvPr>
            <p:ph idx="1"/>
          </p:nvPr>
        </p:nvSpPr>
        <p:spPr>
          <a:xfrm>
            <a:off x="323528" y="1196752"/>
            <a:ext cx="5770984" cy="5472608"/>
          </a:xfrm>
        </p:spPr>
        <p:txBody>
          <a:bodyPr>
            <a:normAutofit lnSpcReduction="10000"/>
          </a:bodyPr>
          <a:lstStyle/>
          <a:p>
            <a:pPr>
              <a:lnSpc>
                <a:spcPct val="100000"/>
              </a:lnSpc>
            </a:pPr>
            <a:r>
              <a:rPr lang="el-GR" dirty="0"/>
              <a:t>Ως </a:t>
            </a:r>
            <a:r>
              <a:rPr lang="el-GR" b="1" dirty="0"/>
              <a:t>συνθετικές ρητίνες </a:t>
            </a:r>
            <a:r>
              <a:rPr lang="el-GR" dirty="0"/>
              <a:t>νοούνται τα μακρομόρια που χρησιμοποιούνται ως </a:t>
            </a:r>
            <a:r>
              <a:rPr lang="el-GR" b="1" dirty="0"/>
              <a:t>καλυπτικά</a:t>
            </a:r>
            <a:r>
              <a:rPr lang="el-GR" dirty="0"/>
              <a:t> μέσα, </a:t>
            </a:r>
            <a:r>
              <a:rPr lang="el-GR" b="1" dirty="0"/>
              <a:t>στερεωτικά</a:t>
            </a:r>
            <a:r>
              <a:rPr lang="el-GR" dirty="0"/>
              <a:t> ή και </a:t>
            </a:r>
            <a:r>
              <a:rPr lang="el-GR" b="1" dirty="0"/>
              <a:t>συγκολλητικά</a:t>
            </a:r>
            <a:r>
              <a:rPr lang="el-GR" dirty="0"/>
              <a:t> και εφαρμόζονται μέσω των διαλυμάτων τους</a:t>
            </a:r>
          </a:p>
          <a:p>
            <a:pPr>
              <a:lnSpc>
                <a:spcPct val="100000"/>
              </a:lnSpc>
            </a:pPr>
            <a:r>
              <a:rPr lang="el-GR" dirty="0"/>
              <a:t>Συχνά</a:t>
            </a:r>
            <a:r>
              <a:rPr lang="en-US" dirty="0"/>
              <a:t>,</a:t>
            </a:r>
            <a:r>
              <a:rPr lang="el-GR" dirty="0"/>
              <a:t> ο διαχωρισμός μεταξύ «</a:t>
            </a:r>
            <a:r>
              <a:rPr lang="el-GR" b="1" dirty="0"/>
              <a:t>πολυμερών</a:t>
            </a:r>
            <a:r>
              <a:rPr lang="el-GR" dirty="0"/>
              <a:t>» και «</a:t>
            </a:r>
            <a:r>
              <a:rPr lang="el-GR" b="1" dirty="0"/>
              <a:t>ρητινών</a:t>
            </a:r>
            <a:r>
              <a:rPr lang="el-GR" dirty="0"/>
              <a:t>» βασίζεται στις θερμικές τους ιδιότητες </a:t>
            </a:r>
            <a:endParaRPr lang="en-US" dirty="0"/>
          </a:p>
          <a:p>
            <a:pPr>
              <a:lnSpc>
                <a:spcPct val="100000"/>
              </a:lnSpc>
            </a:pPr>
            <a:r>
              <a:rPr lang="el-GR" dirty="0"/>
              <a:t>Γενικά, οι ρητίνες έχουν δομή που εξασφαλίζει ότι σε </a:t>
            </a:r>
            <a:r>
              <a:rPr lang="el-GR" b="1" dirty="0"/>
              <a:t>θερμοκρασίες</a:t>
            </a:r>
            <a:r>
              <a:rPr lang="el-GR" dirty="0"/>
              <a:t> περιβάλλοντος είναι σχετικά </a:t>
            </a:r>
            <a:r>
              <a:rPr lang="el-GR" b="1" dirty="0"/>
              <a:t>μαλακές</a:t>
            </a:r>
            <a:r>
              <a:rPr lang="el-GR" dirty="0"/>
              <a:t>. </a:t>
            </a:r>
          </a:p>
          <a:p>
            <a:pPr>
              <a:lnSpc>
                <a:spcPct val="100000"/>
              </a:lnSpc>
            </a:pPr>
            <a:r>
              <a:rPr lang="el-GR" dirty="0"/>
              <a:t>Η θερμική τους συμπεριφορά επηρεάζει τις μηχανικές ιδιότητες και τις χρήσεις τους.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pic>
        <p:nvPicPr>
          <p:cNvPr id="5" name="Picture 4" descr="Paraloid b7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60455" y="1196752"/>
            <a:ext cx="2298519" cy="1575447"/>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6615449" y="2772199"/>
            <a:ext cx="1675908" cy="400110"/>
          </a:xfrm>
          <a:prstGeom prst="rect">
            <a:avLst/>
          </a:prstGeom>
        </p:spPr>
        <p:txBody>
          <a:bodyPr wrap="none">
            <a:spAutoFit/>
          </a:bodyPr>
          <a:lstStyle/>
          <a:p>
            <a:r>
              <a:rPr lang="en-US" sz="2000" dirty="0">
                <a:solidFill>
                  <a:prstClr val="black"/>
                </a:solidFill>
                <a:latin typeface="Calibri"/>
              </a:rPr>
              <a:t>Paraloid ® B72</a:t>
            </a:r>
            <a:endParaRPr lang="el-GR" sz="2000" dirty="0">
              <a:solidFill>
                <a:prstClr val="black"/>
              </a:solidFill>
              <a:latin typeface="Calibri"/>
            </a:endParaRPr>
          </a:p>
        </p:txBody>
      </p:sp>
      <p:sp>
        <p:nvSpPr>
          <p:cNvPr id="7" name="Rectangle 8"/>
          <p:cNvSpPr/>
          <p:nvPr/>
        </p:nvSpPr>
        <p:spPr>
          <a:xfrm>
            <a:off x="6301275" y="3104540"/>
            <a:ext cx="2304256"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Paraloid b72</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 </a:t>
            </a:r>
            <a:r>
              <a:rPr lang="en-US" sz="1200" dirty="0" smtClean="0">
                <a:solidFill>
                  <a:prstClr val="black">
                    <a:lumMod val="65000"/>
                    <a:lumOff val="35000"/>
                  </a:prstClr>
                </a:solidFill>
                <a:latin typeface="Calibri"/>
              </a:rPr>
              <a:t> </a:t>
            </a:r>
            <a:r>
              <a:rPr lang="en-US" sz="1200" dirty="0">
                <a:solidFill>
                  <a:prstClr val="black"/>
                </a:solidFill>
                <a:latin typeface="Calibri"/>
              </a:rPr>
              <a:t>Gixie</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4"/>
              </a:rPr>
              <a:t>CC BY-SA 3.0</a:t>
            </a:r>
            <a:endParaRPr lang="en-US" sz="1200" dirty="0">
              <a:solidFill>
                <a:prstClr val="black"/>
              </a:solidFill>
              <a:latin typeface="Calibri"/>
            </a:endParaRPr>
          </a:p>
        </p:txBody>
      </p:sp>
      <p:pic>
        <p:nvPicPr>
          <p:cNvPr id="8"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61963" y="3616833"/>
            <a:ext cx="1982880" cy="1963516"/>
          </a:xfrm>
          <a:prstGeom prst="rect">
            <a:avLst/>
          </a:prstGeom>
          <a:noFill/>
          <a:extLst>
            <a:ext uri="{909E8E84-426E-40DD-AFC4-6F175D3DCCD1}">
              <a14:hiddenFill xmlns:a14="http://schemas.microsoft.com/office/drawing/2010/main">
                <a:solidFill>
                  <a:srgbClr val="FFFFFF"/>
                </a:solidFill>
              </a14:hiddenFill>
            </a:ext>
          </a:extLst>
        </p:spPr>
      </p:pic>
      <p:sp>
        <p:nvSpPr>
          <p:cNvPr id="9" name="Ορθογώνιο 8"/>
          <p:cNvSpPr/>
          <p:nvPr/>
        </p:nvSpPr>
        <p:spPr>
          <a:xfrm>
            <a:off x="6822012" y="5580349"/>
            <a:ext cx="1262782" cy="400110"/>
          </a:xfrm>
          <a:prstGeom prst="rect">
            <a:avLst/>
          </a:prstGeom>
        </p:spPr>
        <p:txBody>
          <a:bodyPr wrap="none">
            <a:spAutoFit/>
          </a:bodyPr>
          <a:lstStyle/>
          <a:p>
            <a:r>
              <a:rPr lang="en-US" sz="2000" dirty="0">
                <a:solidFill>
                  <a:prstClr val="black"/>
                </a:solidFill>
                <a:latin typeface="Calibri"/>
              </a:rPr>
              <a:t>Plexiglas ®</a:t>
            </a:r>
            <a:endParaRPr lang="el-GR" sz="2000" dirty="0">
              <a:solidFill>
                <a:prstClr val="black"/>
              </a:solidFill>
              <a:latin typeface="Calibri"/>
            </a:endParaRPr>
          </a:p>
        </p:txBody>
      </p:sp>
      <p:sp>
        <p:nvSpPr>
          <p:cNvPr id="10" name="Rectangle 8"/>
          <p:cNvSpPr/>
          <p:nvPr/>
        </p:nvSpPr>
        <p:spPr>
          <a:xfrm>
            <a:off x="5928659" y="5894685"/>
            <a:ext cx="3049488"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6"/>
              </a:rPr>
              <a:t>Bromine vial in acrylic cube</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 </a:t>
            </a:r>
            <a:r>
              <a:rPr lang="en-US" sz="1200" dirty="0" smtClean="0">
                <a:solidFill>
                  <a:prstClr val="black">
                    <a:lumMod val="65000"/>
                    <a:lumOff val="35000"/>
                  </a:prstClr>
                </a:solidFill>
                <a:latin typeface="Calibri"/>
              </a:rPr>
              <a:t> </a:t>
            </a:r>
            <a:r>
              <a:rPr lang="en-US" sz="1200" dirty="0">
                <a:solidFill>
                  <a:prstClr val="black"/>
                </a:solidFill>
                <a:latin typeface="Calibri"/>
                <a:hlinkClick r:id="rId7"/>
              </a:rPr>
              <a:t>Alchemist-</a:t>
            </a:r>
            <a:r>
              <a:rPr lang="en-US" sz="1200" dirty="0" err="1">
                <a:solidFill>
                  <a:prstClr val="black"/>
                </a:solidFill>
                <a:latin typeface="Calibri"/>
                <a:hlinkClick r:id="rId7"/>
              </a:rPr>
              <a:t>hp</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8"/>
              </a:rPr>
              <a:t>CC BY-SA 3.0 DE</a:t>
            </a:r>
            <a:endParaRPr lang="en-US" sz="1200" dirty="0">
              <a:solidFill>
                <a:prstClr val="black"/>
              </a:solidFill>
              <a:latin typeface="Calibri"/>
            </a:endParaRPr>
          </a:p>
        </p:txBody>
      </p:sp>
    </p:spTree>
    <p:extLst>
      <p:ext uri="{BB962C8B-B14F-4D97-AF65-F5344CB8AC3E}">
        <p14:creationId xmlns:p14="http://schemas.microsoft.com/office/powerpoint/2010/main" val="3188574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p:spPr>
        <p:txBody>
          <a:bodyPr/>
          <a:lstStyle/>
          <a:p>
            <a:pPr eaLnBrk="1" hangingPunct="1"/>
            <a:r>
              <a:rPr lang="el-GR" dirty="0" smtClean="0"/>
              <a:t>Χαρακτηρισμός των πολυμερών</a:t>
            </a:r>
          </a:p>
        </p:txBody>
      </p:sp>
      <p:sp>
        <p:nvSpPr>
          <p:cNvPr id="31747" name="Rectangle 3"/>
          <p:cNvSpPr>
            <a:spLocks noGrp="1" noChangeArrowheads="1"/>
          </p:cNvSpPr>
          <p:nvPr>
            <p:ph idx="1"/>
          </p:nvPr>
        </p:nvSpPr>
        <p:spPr/>
        <p:txBody>
          <a:bodyPr>
            <a:normAutofit/>
          </a:bodyPr>
          <a:lstStyle/>
          <a:p>
            <a:pPr eaLnBrk="1" hangingPunct="1">
              <a:spcBef>
                <a:spcPts val="600"/>
              </a:spcBef>
            </a:pPr>
            <a:r>
              <a:rPr lang="el-GR" sz="2400" dirty="0" smtClean="0"/>
              <a:t>Τα πολυμερή και οι συνθετικές ρητίνες μπορούν να χαρακτηριστούν ανάλογα με τα εξής:</a:t>
            </a:r>
          </a:p>
          <a:p>
            <a:pPr lvl="1">
              <a:spcBef>
                <a:spcPts val="600"/>
              </a:spcBef>
            </a:pPr>
            <a:r>
              <a:rPr lang="el-GR" dirty="0" smtClean="0"/>
              <a:t>Σύσταση: τα είδη των </a:t>
            </a:r>
            <a:r>
              <a:rPr lang="el-GR" b="1" dirty="0" smtClean="0"/>
              <a:t>ομάδων μονομερών </a:t>
            </a:r>
            <a:r>
              <a:rPr lang="el-GR" dirty="0" smtClean="0"/>
              <a:t>και η % αναλογία με την οποία είναι παρόντα στην αλυσίδα</a:t>
            </a:r>
          </a:p>
          <a:p>
            <a:pPr lvl="1">
              <a:spcBef>
                <a:spcPts val="600"/>
              </a:spcBef>
            </a:pPr>
            <a:r>
              <a:rPr lang="el-GR" dirty="0"/>
              <a:t>Μήκος αλυσίδας</a:t>
            </a:r>
          </a:p>
          <a:p>
            <a:pPr lvl="1">
              <a:spcBef>
                <a:spcPts val="600"/>
              </a:spcBef>
            </a:pPr>
            <a:r>
              <a:rPr lang="el-GR" dirty="0"/>
              <a:t>Μοριακό βάρος</a:t>
            </a:r>
          </a:p>
          <a:p>
            <a:pPr lvl="1">
              <a:spcBef>
                <a:spcPts val="600"/>
              </a:spcBef>
            </a:pPr>
            <a:r>
              <a:rPr lang="el-GR" dirty="0" smtClean="0"/>
              <a:t>Ισομέρεια </a:t>
            </a:r>
          </a:p>
          <a:p>
            <a:pPr lvl="1">
              <a:spcBef>
                <a:spcPts val="600"/>
              </a:spcBef>
            </a:pPr>
            <a:r>
              <a:rPr lang="el-GR" dirty="0" smtClean="0"/>
              <a:t>Φυσικές ιδιότητες (θερμικές, μηχανικές, οπτικές)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3542274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noFill/>
        </p:spPr>
        <p:txBody>
          <a:bodyPr>
            <a:noAutofit/>
          </a:bodyPr>
          <a:lstStyle/>
          <a:p>
            <a:pPr eaLnBrk="1" hangingPunct="1"/>
            <a:r>
              <a:rPr lang="el-GR" dirty="0" smtClean="0"/>
              <a:t>Μοριακή δομή των πολυμερών</a:t>
            </a:r>
          </a:p>
        </p:txBody>
      </p:sp>
      <p:sp>
        <p:nvSpPr>
          <p:cNvPr id="3076" name="Rectangle 3"/>
          <p:cNvSpPr>
            <a:spLocks noGrp="1" noChangeArrowheads="1"/>
          </p:cNvSpPr>
          <p:nvPr>
            <p:ph idx="1"/>
          </p:nvPr>
        </p:nvSpPr>
        <p:spPr/>
        <p:txBody>
          <a:bodyPr>
            <a:noAutofit/>
          </a:bodyPr>
          <a:lstStyle/>
          <a:p>
            <a:pPr eaLnBrk="1" hangingPunct="1">
              <a:lnSpc>
                <a:spcPct val="80000"/>
              </a:lnSpc>
            </a:pPr>
            <a:r>
              <a:rPr lang="el-GR" dirty="0" smtClean="0"/>
              <a:t>Τα πολυμερή ανήκουν στα μοριακά υλικά.</a:t>
            </a:r>
          </a:p>
          <a:p>
            <a:pPr eaLnBrk="1" hangingPunct="1">
              <a:lnSpc>
                <a:spcPct val="80000"/>
              </a:lnSpc>
            </a:pPr>
            <a:r>
              <a:rPr lang="el-GR" dirty="0" smtClean="0"/>
              <a:t>Τα μόρια στα πολυμερή είναι γιγαντιαία σε σύγκριση με τα συνήθη οργανικά μόρια. Λόγω του μεγέθους τους συχνά αναφέρονται σαν </a:t>
            </a:r>
            <a:r>
              <a:rPr lang="el-GR" b="1" dirty="0" smtClean="0"/>
              <a:t>μακρομόρια</a:t>
            </a:r>
            <a:r>
              <a:rPr lang="el-GR" dirty="0" smtClean="0"/>
              <a:t>. </a:t>
            </a:r>
          </a:p>
          <a:p>
            <a:pPr eaLnBrk="1" hangingPunct="1">
              <a:lnSpc>
                <a:spcPct val="80000"/>
              </a:lnSpc>
            </a:pPr>
            <a:r>
              <a:rPr lang="el-GR" dirty="0" smtClean="0"/>
              <a:t>Με κάθε μόριο, τα άτομα συνδέονται μεταξύ τους με </a:t>
            </a:r>
            <a:r>
              <a:rPr lang="el-GR" b="1" dirty="0" smtClean="0"/>
              <a:t>ομοιοπολικούς</a:t>
            </a:r>
            <a:r>
              <a:rPr lang="el-GR" dirty="0" smtClean="0"/>
              <a:t> δεσμούς μεταξύ ατόμων. </a:t>
            </a:r>
          </a:p>
          <a:p>
            <a:pPr eaLnBrk="1" hangingPunct="1">
              <a:lnSpc>
                <a:spcPct val="80000"/>
              </a:lnSpc>
            </a:pPr>
            <a:r>
              <a:rPr lang="el-GR" dirty="0" smtClean="0"/>
              <a:t>Για τα περισσότερα πολυμερή, τα μόρια αυτά βρίσκονται στη μορφή μακριών και εύκαμπτων </a:t>
            </a:r>
            <a:r>
              <a:rPr lang="el-GR" b="1" dirty="0" smtClean="0"/>
              <a:t>αλυσίδων</a:t>
            </a:r>
            <a:r>
              <a:rPr lang="el-GR" dirty="0" smtClean="0"/>
              <a:t>, των οποίων ο σκελετός είναι μια σειρά από άτομα ανθράκων. </a:t>
            </a:r>
          </a:p>
          <a:p>
            <a:pPr eaLnBrk="1" hangingPunct="1">
              <a:lnSpc>
                <a:spcPct val="80000"/>
              </a:lnSpc>
            </a:pPr>
            <a:r>
              <a:rPr lang="el-GR" dirty="0" smtClean="0"/>
              <a:t>Τις πιο πολλές φορές κάθε άτομο άνθρακα συνδέεται με απλό δεσμό με δύο γειτονικούς άνθρακες </a:t>
            </a:r>
          </a:p>
          <a:p>
            <a:pPr eaLnBrk="1" hangingPunct="1">
              <a:lnSpc>
                <a:spcPct val="80000"/>
              </a:lnSpc>
            </a:pPr>
            <a:r>
              <a:rPr lang="el-GR" dirty="0" smtClean="0"/>
              <a:t>Οι διπλοί δεσμοί είναι επίσης πιθανοί στα πολυμερή. </a:t>
            </a:r>
          </a:p>
        </p:txBody>
      </p:sp>
      <p:sp>
        <p:nvSpPr>
          <p:cNvPr id="3077" name="Rectangle 5"/>
          <p:cNvSpPr>
            <a:spLocks noChangeArrowheads="1"/>
          </p:cNvSpPr>
          <p:nvPr/>
        </p:nvSpPr>
        <p:spPr bwMode="auto">
          <a:xfrm>
            <a:off x="0" y="3081338"/>
            <a:ext cx="9144000" cy="0"/>
          </a:xfrm>
          <a:prstGeom prst="rect">
            <a:avLst/>
          </a:prstGeom>
          <a:noFill/>
          <a:ln w="9525">
            <a:noFill/>
            <a:miter lim="800000"/>
            <a:headEnd/>
            <a:tailEnd/>
          </a:ln>
        </p:spPr>
        <p:txBody>
          <a:bodyPr wrap="none" anchor="ctr">
            <a:spAutoFit/>
          </a:bodyPr>
          <a:lstStyle/>
          <a:p>
            <a:pPr algn="ctr"/>
            <a:endParaRPr lang="el-GR" dirty="0">
              <a:solidFill>
                <a:prstClr val="black"/>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997789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noFill/>
        </p:spPr>
        <p:txBody>
          <a:bodyPr>
            <a:noAutofit/>
          </a:bodyPr>
          <a:lstStyle/>
          <a:p>
            <a:pPr eaLnBrk="1" hangingPunct="1"/>
            <a:r>
              <a:rPr lang="el-GR" dirty="0" smtClean="0"/>
              <a:t>Πώς σχηματίζονται τα μόρια των πολυμερών</a:t>
            </a:r>
          </a:p>
        </p:txBody>
      </p:sp>
      <p:sp>
        <p:nvSpPr>
          <p:cNvPr id="3076" name="Rectangle 3"/>
          <p:cNvSpPr>
            <a:spLocks noGrp="1" noChangeArrowheads="1"/>
          </p:cNvSpPr>
          <p:nvPr>
            <p:ph idx="1"/>
          </p:nvPr>
        </p:nvSpPr>
        <p:spPr>
          <a:xfrm>
            <a:off x="457200" y="1196752"/>
            <a:ext cx="8229600" cy="5472608"/>
          </a:xfrm>
        </p:spPr>
        <p:txBody>
          <a:bodyPr>
            <a:noAutofit/>
          </a:bodyPr>
          <a:lstStyle/>
          <a:p>
            <a:pPr eaLnBrk="1" hangingPunct="1">
              <a:lnSpc>
                <a:spcPct val="100000"/>
              </a:lnSpc>
              <a:spcAft>
                <a:spcPts val="600"/>
              </a:spcAft>
            </a:pPr>
            <a:r>
              <a:rPr lang="el-GR" sz="2300" dirty="0" smtClean="0"/>
              <a:t>Τα μακρομόρια αποτελούνται από δομικές ομάδες που καλούνται </a:t>
            </a:r>
            <a:r>
              <a:rPr lang="el-GR" sz="2300" b="1" dirty="0" smtClean="0"/>
              <a:t>επαναλαμβανόμενες μονάδες </a:t>
            </a:r>
            <a:r>
              <a:rPr lang="el-GR" sz="2300" dirty="0" smtClean="0"/>
              <a:t>ή</a:t>
            </a:r>
            <a:r>
              <a:rPr lang="el-GR" sz="2300" b="1" i="1" dirty="0" smtClean="0"/>
              <a:t> </a:t>
            </a:r>
            <a:r>
              <a:rPr lang="el-GR" sz="2300" b="1" dirty="0" smtClean="0"/>
              <a:t>ομάδες μονομερών </a:t>
            </a:r>
            <a:r>
              <a:rPr lang="el-GR" sz="2300" dirty="0" smtClean="0"/>
              <a:t>και οι οποίες επαναλαμβάνονται διαδοχικά κατά μήκος της αλυσίδας. Στην ξενόγλωσση ορολογία, το συνθετικό "</a:t>
            </a:r>
            <a:r>
              <a:rPr lang="el-GR" sz="2300" i="1" dirty="0" smtClean="0"/>
              <a:t>mer</a:t>
            </a:r>
            <a:r>
              <a:rPr lang="el-GR" sz="2300" dirty="0" smtClean="0"/>
              <a:t>" προέρχεται από την ελληνική λέξη "μέρος". </a:t>
            </a:r>
          </a:p>
          <a:p>
            <a:pPr eaLnBrk="1" hangingPunct="1">
              <a:lnSpc>
                <a:spcPct val="100000"/>
              </a:lnSpc>
              <a:spcAft>
                <a:spcPts val="600"/>
              </a:spcAft>
            </a:pPr>
            <a:r>
              <a:rPr lang="el-GR" sz="2300" dirty="0" smtClean="0"/>
              <a:t>Το μικρό αυτοτελές μόριο, που μετά τον πολυμερισμό σχηματίζει με την απλή επανάληψή του το τελικό πολυμερές, καλείται απλά </a:t>
            </a:r>
            <a:r>
              <a:rPr lang="el-GR" sz="2300" b="1" i="1" dirty="0" smtClean="0"/>
              <a:t>μονομερές</a:t>
            </a:r>
            <a:r>
              <a:rPr lang="el-GR" sz="2300" dirty="0" smtClean="0"/>
              <a:t>. </a:t>
            </a:r>
          </a:p>
          <a:p>
            <a:pPr eaLnBrk="1" hangingPunct="1">
              <a:lnSpc>
                <a:spcPct val="100000"/>
              </a:lnSpc>
              <a:spcAft>
                <a:spcPts val="600"/>
              </a:spcAft>
            </a:pPr>
            <a:r>
              <a:rPr lang="el-GR" sz="2300" dirty="0" smtClean="0"/>
              <a:t>Ο όρος </a:t>
            </a:r>
            <a:r>
              <a:rPr lang="el-GR" sz="2300" b="1" dirty="0" smtClean="0"/>
              <a:t>πολυμερές</a:t>
            </a:r>
            <a:r>
              <a:rPr lang="el-GR" sz="2300" dirty="0" smtClean="0"/>
              <a:t> χρησιμοποιήθηκε για να υποδηλώσει πολλές συνδεδεμένες ομάδες μονομερών. </a:t>
            </a:r>
          </a:p>
          <a:p>
            <a:pPr eaLnBrk="1" hangingPunct="1">
              <a:lnSpc>
                <a:spcPct val="100000"/>
              </a:lnSpc>
              <a:spcAft>
                <a:spcPts val="600"/>
              </a:spcAft>
            </a:pPr>
            <a:r>
              <a:rPr lang="el-GR" sz="2300" dirty="0" smtClean="0"/>
              <a:t>Ο όρος «</a:t>
            </a:r>
            <a:r>
              <a:rPr lang="el-GR" sz="2300" b="1" i="1" dirty="0" smtClean="0"/>
              <a:t>επαναλαμβανόμενη μονάδα</a:t>
            </a:r>
            <a:r>
              <a:rPr lang="el-GR" sz="2300" dirty="0" smtClean="0"/>
              <a:t>» ή «</a:t>
            </a:r>
            <a:r>
              <a:rPr lang="el-GR" sz="2300" b="1" i="1" dirty="0" smtClean="0"/>
              <a:t>ομάδα μονομερούς </a:t>
            </a:r>
            <a:r>
              <a:rPr lang="el-GR" sz="2300" dirty="0" smtClean="0"/>
              <a:t>(</a:t>
            </a:r>
            <a:r>
              <a:rPr lang="el-GR" sz="2300" b="1" dirty="0" smtClean="0"/>
              <a:t>mer</a:t>
            </a:r>
            <a:r>
              <a:rPr lang="el-GR" sz="2300" dirty="0" smtClean="0"/>
              <a:t>)» υποδηλώνει την επαναλαμβανόμενη ομάδα σε μια πολυμερή αλυσίδα ενώ ο απλός όρος "</a:t>
            </a:r>
            <a:r>
              <a:rPr lang="el-GR" sz="2300" i="1" dirty="0" smtClean="0"/>
              <a:t>μονομερές</a:t>
            </a:r>
            <a:r>
              <a:rPr lang="el-GR" sz="2300" dirty="0" smtClean="0"/>
              <a:t>" χρησιμοποιείται με την έννοια του μορίου που συγκροτεί μια ομάδα μονομερούς. </a:t>
            </a:r>
          </a:p>
        </p:txBody>
      </p:sp>
      <p:sp>
        <p:nvSpPr>
          <p:cNvPr id="3077" name="Rectangle 5"/>
          <p:cNvSpPr>
            <a:spLocks noChangeArrowheads="1"/>
          </p:cNvSpPr>
          <p:nvPr/>
        </p:nvSpPr>
        <p:spPr bwMode="auto">
          <a:xfrm>
            <a:off x="0" y="3081338"/>
            <a:ext cx="9144000" cy="0"/>
          </a:xfrm>
          <a:prstGeom prst="rect">
            <a:avLst/>
          </a:prstGeom>
          <a:noFill/>
          <a:ln w="9525">
            <a:noFill/>
            <a:miter lim="800000"/>
            <a:headEnd/>
            <a:tailEnd/>
          </a:ln>
        </p:spPr>
        <p:txBody>
          <a:bodyPr wrap="none" anchor="ctr">
            <a:spAutoFit/>
          </a:bodyPr>
          <a:lstStyle/>
          <a:p>
            <a:pPr algn="ctr"/>
            <a:endParaRPr lang="el-GR" dirty="0">
              <a:solidFill>
                <a:prstClr val="black"/>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832847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Grp="1" noChangeArrowheads="1"/>
          </p:cNvSpPr>
          <p:nvPr>
            <p:ph type="title"/>
          </p:nvPr>
        </p:nvSpPr>
        <p:spPr>
          <a:xfrm>
            <a:off x="0" y="116632"/>
            <a:ext cx="9144000" cy="917507"/>
          </a:xfrm>
          <a:noFill/>
        </p:spPr>
        <p:txBody>
          <a:bodyPr>
            <a:normAutofit/>
          </a:bodyPr>
          <a:lstStyle/>
          <a:p>
            <a:pPr eaLnBrk="1" hangingPunct="1"/>
            <a:r>
              <a:rPr lang="el-GR" sz="4000" dirty="0" smtClean="0"/>
              <a:t>Πώς γράφουμε τους τύπους πολυμερών</a:t>
            </a:r>
          </a:p>
        </p:txBody>
      </p:sp>
      <p:graphicFrame>
        <p:nvGraphicFramePr>
          <p:cNvPr id="5122" name="Object 5"/>
          <p:cNvGraphicFramePr>
            <a:graphicFrameLocks noGrp="1" noChangeAspect="1"/>
          </p:cNvGraphicFramePr>
          <p:nvPr>
            <p:ph idx="1"/>
            <p:extLst/>
          </p:nvPr>
        </p:nvGraphicFramePr>
        <p:xfrm>
          <a:off x="1331640" y="5153560"/>
          <a:ext cx="6705600" cy="1066800"/>
        </p:xfrm>
        <a:graphic>
          <a:graphicData uri="http://schemas.openxmlformats.org/presentationml/2006/ole">
            <mc:AlternateContent xmlns:mc="http://schemas.openxmlformats.org/markup-compatibility/2006">
              <mc:Choice xmlns:v="urn:schemas-microsoft-com:vml" Requires="v">
                <p:oleObj spid="_x0000_s1035" name="ChemSketch" r:id="rId3" imgW="3206520" imgH="524160" progId="ACD.ChemSketch.20">
                  <p:embed/>
                </p:oleObj>
              </mc:Choice>
              <mc:Fallback>
                <p:oleObj name="ChemSketch" r:id="rId3" imgW="3206520" imgH="52416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5153560"/>
                        <a:ext cx="6705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4" name="Text Box 8"/>
          <p:cNvSpPr txBox="1">
            <a:spLocks noChangeArrowheads="1"/>
          </p:cNvSpPr>
          <p:nvPr/>
        </p:nvSpPr>
        <p:spPr bwMode="auto">
          <a:xfrm>
            <a:off x="1187624" y="6019172"/>
            <a:ext cx="1411288" cy="641350"/>
          </a:xfrm>
          <a:prstGeom prst="rect">
            <a:avLst/>
          </a:prstGeom>
          <a:noFill/>
          <a:ln w="9525">
            <a:noFill/>
            <a:miter lim="800000"/>
            <a:headEnd/>
            <a:tailEnd/>
          </a:ln>
        </p:spPr>
        <p:txBody>
          <a:bodyPr wrap="none">
            <a:spAutoFit/>
          </a:bodyPr>
          <a:lstStyle/>
          <a:p>
            <a:pPr algn="ctr"/>
            <a:r>
              <a:rPr lang="el-GR" dirty="0">
                <a:solidFill>
                  <a:prstClr val="black"/>
                </a:solidFill>
              </a:rPr>
              <a:t>Αιθυλένιο</a:t>
            </a:r>
          </a:p>
          <a:p>
            <a:pPr algn="ctr"/>
            <a:r>
              <a:rPr lang="el-GR" dirty="0">
                <a:solidFill>
                  <a:prstClr val="black"/>
                </a:solidFill>
              </a:rPr>
              <a:t>(μονομερές)</a:t>
            </a:r>
          </a:p>
        </p:txBody>
      </p:sp>
      <p:sp>
        <p:nvSpPr>
          <p:cNvPr id="5125" name="Text Box 9"/>
          <p:cNvSpPr txBox="1">
            <a:spLocks noChangeArrowheads="1"/>
          </p:cNvSpPr>
          <p:nvPr/>
        </p:nvSpPr>
        <p:spPr bwMode="auto">
          <a:xfrm>
            <a:off x="5815335" y="6291190"/>
            <a:ext cx="1716753" cy="369332"/>
          </a:xfrm>
          <a:prstGeom prst="rect">
            <a:avLst/>
          </a:prstGeom>
          <a:noFill/>
          <a:ln w="9525">
            <a:noFill/>
            <a:miter lim="800000"/>
            <a:headEnd/>
            <a:tailEnd/>
          </a:ln>
        </p:spPr>
        <p:txBody>
          <a:bodyPr wrap="none">
            <a:spAutoFit/>
          </a:bodyPr>
          <a:lstStyle/>
          <a:p>
            <a:pPr algn="ctr"/>
            <a:r>
              <a:rPr lang="el-GR" dirty="0" smtClean="0">
                <a:solidFill>
                  <a:prstClr val="black"/>
                </a:solidFill>
              </a:rPr>
              <a:t>Πολυαιθυλένιο </a:t>
            </a:r>
            <a:endParaRPr lang="el-GR" dirty="0">
              <a:solidFill>
                <a:prstClr val="black"/>
              </a:solidFill>
            </a:endParaRPr>
          </a:p>
        </p:txBody>
      </p:sp>
      <p:sp>
        <p:nvSpPr>
          <p:cNvPr id="5126" name="Text Box 10"/>
          <p:cNvSpPr txBox="1">
            <a:spLocks noChangeArrowheads="1"/>
          </p:cNvSpPr>
          <p:nvPr/>
        </p:nvSpPr>
        <p:spPr bwMode="auto">
          <a:xfrm>
            <a:off x="3653999" y="4374845"/>
            <a:ext cx="3312368" cy="707886"/>
          </a:xfrm>
          <a:prstGeom prst="rect">
            <a:avLst/>
          </a:prstGeom>
          <a:noFill/>
          <a:ln w="9525">
            <a:noFill/>
            <a:miter lim="800000"/>
            <a:headEnd/>
            <a:tailEnd/>
          </a:ln>
        </p:spPr>
        <p:txBody>
          <a:bodyPr wrap="square">
            <a:spAutoFit/>
          </a:bodyPr>
          <a:lstStyle/>
          <a:p>
            <a:pPr algn="ctr"/>
            <a:r>
              <a:rPr lang="el-GR" sz="2000" dirty="0">
                <a:solidFill>
                  <a:prstClr val="black"/>
                </a:solidFill>
                <a:latin typeface="Calibri"/>
              </a:rPr>
              <a:t>(ομάδα μονομερούς, ή επαναλαμβανόμενη </a:t>
            </a:r>
            <a:r>
              <a:rPr lang="el-GR" sz="2000" dirty="0" smtClean="0">
                <a:solidFill>
                  <a:prstClr val="black"/>
                </a:solidFill>
                <a:latin typeface="Calibri"/>
              </a:rPr>
              <a:t>ομάδα)</a:t>
            </a:r>
            <a:endParaRPr lang="el-GR" sz="1600" dirty="0">
              <a:solidFill>
                <a:prstClr val="black"/>
              </a:solidFill>
            </a:endParaRPr>
          </a:p>
        </p:txBody>
      </p:sp>
      <p:sp>
        <p:nvSpPr>
          <p:cNvPr id="5127" name="AutoShape 11"/>
          <p:cNvSpPr>
            <a:spLocks noChangeArrowheads="1"/>
          </p:cNvSpPr>
          <p:nvPr/>
        </p:nvSpPr>
        <p:spPr bwMode="auto">
          <a:xfrm rot="10097251">
            <a:off x="6163870" y="5131997"/>
            <a:ext cx="1019683" cy="1066800"/>
          </a:xfrm>
          <a:prstGeom prst="wedgeEllipseCallout">
            <a:avLst>
              <a:gd name="adj1" fmla="val 36060"/>
              <a:gd name="adj2" fmla="val 63150"/>
            </a:avLst>
          </a:prstGeom>
          <a:solidFill>
            <a:srgbClr val="FFCC00">
              <a:alpha val="12941"/>
            </a:srgbClr>
          </a:solidFill>
          <a:ln w="19050">
            <a:solidFill>
              <a:srgbClr val="008080"/>
            </a:solidFill>
            <a:prstDash val="sysDash"/>
            <a:miter lim="800000"/>
            <a:headEnd/>
            <a:tailEnd/>
          </a:ln>
        </p:spPr>
        <p:txBody>
          <a:bodyPr rot="10800000"/>
          <a:lstStyle/>
          <a:p>
            <a:pPr algn="ctr"/>
            <a:endParaRPr lang="el-GR" dirty="0">
              <a:solidFill>
                <a:prstClr val="black"/>
              </a:solidFill>
            </a:endParaRPr>
          </a:p>
        </p:txBody>
      </p:sp>
      <p:sp>
        <p:nvSpPr>
          <p:cNvPr id="2" name="TextBox 1"/>
          <p:cNvSpPr txBox="1"/>
          <p:nvPr/>
        </p:nvSpPr>
        <p:spPr>
          <a:xfrm>
            <a:off x="179512" y="1288139"/>
            <a:ext cx="8755137" cy="3416320"/>
          </a:xfrm>
          <a:prstGeom prst="rect">
            <a:avLst/>
          </a:prstGeom>
          <a:noFill/>
        </p:spPr>
        <p:txBody>
          <a:bodyPr wrap="square" rtlCol="0">
            <a:spAutoFit/>
          </a:bodyPr>
          <a:lstStyle/>
          <a:p>
            <a:r>
              <a:rPr lang="el-GR" sz="2400" dirty="0" smtClean="0">
                <a:solidFill>
                  <a:prstClr val="black"/>
                </a:solidFill>
                <a:latin typeface="Calibri"/>
              </a:rPr>
              <a:t>Εντοπίζουμε την επαναλαμβανόμενη ομάδα, η οποία συσχετίζεται άμεσα με το μονομερές που χρησιμοποιείται για τη σύνθεσή του. Στα πολυμερή προσθήκης (βλ. πιο κάτω), η επαναλαμβανόμενη ομάδα σχηματίζεται από ένα μονομερές.</a:t>
            </a:r>
          </a:p>
          <a:p>
            <a:r>
              <a:rPr lang="el-GR" sz="2400" dirty="0" smtClean="0">
                <a:solidFill>
                  <a:prstClr val="black"/>
                </a:solidFill>
                <a:latin typeface="Calibri"/>
              </a:rPr>
              <a:t>Π.χ. στο πολυαιθυλένιο, η επαναλαμβανόμενη ομάδα συσχετίζεται με το </a:t>
            </a:r>
            <a:r>
              <a:rPr lang="el-GR" sz="2400" dirty="0">
                <a:solidFill>
                  <a:prstClr val="black"/>
                </a:solidFill>
                <a:latin typeface="Calibri"/>
              </a:rPr>
              <a:t>αντίστοιχο </a:t>
            </a:r>
            <a:r>
              <a:rPr lang="el-GR" sz="2400" dirty="0" smtClean="0">
                <a:solidFill>
                  <a:prstClr val="black"/>
                </a:solidFill>
                <a:latin typeface="Calibri"/>
              </a:rPr>
              <a:t>μονομερές,</a:t>
            </a:r>
            <a:r>
              <a:rPr lang="en-US" sz="2400" dirty="0" smtClean="0">
                <a:solidFill>
                  <a:prstClr val="black"/>
                </a:solidFill>
                <a:latin typeface="Calibri"/>
              </a:rPr>
              <a:t> </a:t>
            </a:r>
            <a:r>
              <a:rPr lang="el-GR" sz="2400" dirty="0" smtClean="0">
                <a:solidFill>
                  <a:prstClr val="black"/>
                </a:solidFill>
                <a:latin typeface="Calibri"/>
              </a:rPr>
              <a:t>το αιθυλένιο (</a:t>
            </a:r>
            <a:r>
              <a:rPr lang="en-US" sz="2400" dirty="0" smtClean="0">
                <a:solidFill>
                  <a:prstClr val="black"/>
                </a:solidFill>
                <a:latin typeface="Calibri"/>
              </a:rPr>
              <a:t>CH</a:t>
            </a:r>
            <a:r>
              <a:rPr lang="en-US" sz="2400" baseline="-25000" dirty="0" smtClean="0">
                <a:solidFill>
                  <a:prstClr val="black"/>
                </a:solidFill>
                <a:latin typeface="Calibri"/>
              </a:rPr>
              <a:t>2</a:t>
            </a:r>
            <a:r>
              <a:rPr lang="el-GR" sz="2400" dirty="0">
                <a:solidFill>
                  <a:prstClr val="black"/>
                </a:solidFill>
                <a:latin typeface="Calibri"/>
              </a:rPr>
              <a:t>=</a:t>
            </a:r>
            <a:r>
              <a:rPr lang="en-US" sz="2400" dirty="0" smtClean="0">
                <a:solidFill>
                  <a:prstClr val="black"/>
                </a:solidFill>
                <a:latin typeface="Calibri"/>
              </a:rPr>
              <a:t>CH</a:t>
            </a:r>
            <a:r>
              <a:rPr lang="en-US" sz="2400" baseline="-25000" dirty="0" smtClean="0">
                <a:solidFill>
                  <a:prstClr val="black"/>
                </a:solidFill>
                <a:latin typeface="Calibri"/>
              </a:rPr>
              <a:t>2</a:t>
            </a:r>
            <a:r>
              <a:rPr lang="el-GR" sz="2400" dirty="0" smtClean="0">
                <a:solidFill>
                  <a:prstClr val="black"/>
                </a:solidFill>
                <a:latin typeface="Calibri"/>
              </a:rPr>
              <a:t>). Συνεπώς θα έχει τη μορφή </a:t>
            </a:r>
            <a:r>
              <a:rPr lang="en-US" sz="2400" dirty="0" smtClean="0">
                <a:solidFill>
                  <a:prstClr val="black"/>
                </a:solidFill>
                <a:latin typeface="Calibri"/>
              </a:rPr>
              <a:t>–CH</a:t>
            </a:r>
            <a:r>
              <a:rPr lang="en-US" sz="2400" baseline="-25000" dirty="0" smtClean="0">
                <a:solidFill>
                  <a:prstClr val="black"/>
                </a:solidFill>
                <a:latin typeface="Calibri"/>
              </a:rPr>
              <a:t>2</a:t>
            </a:r>
            <a:r>
              <a:rPr lang="en-US" sz="2400" dirty="0" smtClean="0">
                <a:solidFill>
                  <a:prstClr val="black"/>
                </a:solidFill>
                <a:latin typeface="Calibri"/>
              </a:rPr>
              <a:t>-CH</a:t>
            </a:r>
            <a:r>
              <a:rPr lang="en-US" sz="2400" baseline="-25000" dirty="0" smtClean="0">
                <a:solidFill>
                  <a:prstClr val="black"/>
                </a:solidFill>
                <a:latin typeface="Calibri"/>
              </a:rPr>
              <a:t>2</a:t>
            </a:r>
            <a:r>
              <a:rPr lang="en-US" sz="2400" dirty="0" smtClean="0">
                <a:solidFill>
                  <a:prstClr val="black"/>
                </a:solidFill>
                <a:latin typeface="Calibri"/>
              </a:rPr>
              <a:t>-</a:t>
            </a:r>
            <a:r>
              <a:rPr lang="el-GR" sz="2400" dirty="0" smtClean="0">
                <a:solidFill>
                  <a:prstClr val="black"/>
                </a:solidFill>
                <a:latin typeface="Calibri"/>
              </a:rPr>
              <a:t>, και θα δηλώνεται η επανάληψή τους με το </a:t>
            </a:r>
            <a:r>
              <a:rPr lang="en-US" sz="2400" i="1" dirty="0" smtClean="0">
                <a:solidFill>
                  <a:prstClr val="black"/>
                </a:solidFill>
                <a:latin typeface="Calibri"/>
              </a:rPr>
              <a:t>n</a:t>
            </a:r>
            <a:r>
              <a:rPr lang="el-GR" sz="2400" dirty="0">
                <a:solidFill>
                  <a:prstClr val="black"/>
                </a:solidFill>
                <a:latin typeface="Calibri"/>
              </a:rPr>
              <a:t> </a:t>
            </a:r>
            <a:r>
              <a:rPr lang="el-GR" sz="2400" dirty="0" smtClean="0">
                <a:solidFill>
                  <a:prstClr val="black"/>
                </a:solidFill>
                <a:latin typeface="Calibri"/>
              </a:rPr>
              <a:t>ως δείκτη. Τέλος, θα πρέπει να προστεθούν οι τελικές ομάδες</a:t>
            </a:r>
            <a:r>
              <a:rPr lang="en-US" sz="2400" dirty="0" smtClean="0">
                <a:solidFill>
                  <a:prstClr val="black"/>
                </a:solidFill>
                <a:latin typeface="Calibri"/>
              </a:rPr>
              <a:t> </a:t>
            </a:r>
            <a:r>
              <a:rPr lang="el-GR" sz="2400" dirty="0" smtClean="0">
                <a:solidFill>
                  <a:prstClr val="black"/>
                </a:solidFill>
                <a:latin typeface="Calibri"/>
              </a:rPr>
              <a:t>στα δυο άκρα (εδώ </a:t>
            </a:r>
            <a:r>
              <a:rPr lang="en-US" sz="2400" dirty="0" smtClean="0">
                <a:solidFill>
                  <a:prstClr val="black"/>
                </a:solidFill>
                <a:latin typeface="Calibri"/>
              </a:rPr>
              <a:t>–CH</a:t>
            </a:r>
            <a:r>
              <a:rPr lang="en-US" sz="2400" baseline="-25000" dirty="0" smtClean="0">
                <a:solidFill>
                  <a:prstClr val="black"/>
                </a:solidFill>
                <a:latin typeface="Calibri"/>
              </a:rPr>
              <a:t>3</a:t>
            </a:r>
            <a:r>
              <a:rPr lang="en-US" sz="2400" dirty="0" smtClean="0">
                <a:solidFill>
                  <a:prstClr val="black"/>
                </a:solidFill>
                <a:latin typeface="Calibri"/>
              </a:rPr>
              <a:t>)</a:t>
            </a:r>
            <a:r>
              <a:rPr lang="el-GR" sz="2400" dirty="0" smtClean="0">
                <a:solidFill>
                  <a:prstClr val="black"/>
                </a:solidFill>
                <a:latin typeface="Calibri"/>
              </a:rPr>
              <a:t>.</a:t>
            </a:r>
            <a:endParaRPr lang="el-GR" sz="24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12698779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Oval 11"/>
          <p:cNvSpPr>
            <a:spLocks noChangeArrowheads="1"/>
          </p:cNvSpPr>
          <p:nvPr/>
        </p:nvSpPr>
        <p:spPr bwMode="auto">
          <a:xfrm>
            <a:off x="2743200" y="1905000"/>
            <a:ext cx="6248400" cy="4495800"/>
          </a:xfrm>
          <a:prstGeom prst="ellipse">
            <a:avLst/>
          </a:prstGeom>
          <a:solidFill>
            <a:srgbClr val="CCFFFF">
              <a:alpha val="12157"/>
            </a:srgbClr>
          </a:solidFill>
          <a:ln w="9525">
            <a:solidFill>
              <a:schemeClr val="tx1"/>
            </a:solidFill>
            <a:round/>
            <a:headEnd/>
            <a:tailEnd/>
          </a:ln>
        </p:spPr>
        <p:txBody>
          <a:bodyPr wrap="none" anchor="ctr"/>
          <a:lstStyle/>
          <a:p>
            <a:pPr algn="ctr"/>
            <a:endParaRPr lang="el-GR" dirty="0">
              <a:solidFill>
                <a:prstClr val="black"/>
              </a:solidFill>
            </a:endParaRPr>
          </a:p>
        </p:txBody>
      </p:sp>
      <p:sp>
        <p:nvSpPr>
          <p:cNvPr id="2056" name="Rectangle 12"/>
          <p:cNvSpPr>
            <a:spLocks noChangeArrowheads="1"/>
          </p:cNvSpPr>
          <p:nvPr/>
        </p:nvSpPr>
        <p:spPr bwMode="auto">
          <a:xfrm>
            <a:off x="102704" y="2636912"/>
            <a:ext cx="2895600" cy="3200400"/>
          </a:xfrm>
          <a:prstGeom prst="rect">
            <a:avLst/>
          </a:prstGeom>
          <a:noFill/>
          <a:ln w="9525">
            <a:noFill/>
            <a:miter lim="800000"/>
            <a:headEnd/>
            <a:tailEnd/>
          </a:ln>
        </p:spPr>
        <p:txBody>
          <a:bodyPr wrap="none" anchor="ctr"/>
          <a:lstStyle/>
          <a:p>
            <a:pPr algn="ctr"/>
            <a:endParaRPr lang="el-GR" dirty="0">
              <a:solidFill>
                <a:prstClr val="black"/>
              </a:solidFill>
            </a:endParaRPr>
          </a:p>
        </p:txBody>
      </p:sp>
      <p:sp>
        <p:nvSpPr>
          <p:cNvPr id="2052" name="Rectangle 2"/>
          <p:cNvSpPr>
            <a:spLocks noGrp="1" noChangeArrowheads="1"/>
          </p:cNvSpPr>
          <p:nvPr>
            <p:ph type="title"/>
          </p:nvPr>
        </p:nvSpPr>
        <p:spPr>
          <a:xfrm>
            <a:off x="457199" y="137646"/>
            <a:ext cx="8229600" cy="908720"/>
          </a:xfrm>
          <a:noFill/>
        </p:spPr>
        <p:txBody>
          <a:bodyPr>
            <a:noAutofit/>
          </a:bodyPr>
          <a:lstStyle/>
          <a:p>
            <a:r>
              <a:rPr lang="el-GR" dirty="0" smtClean="0"/>
              <a:t>Σχέση μονομερούς και πολυμερούς</a:t>
            </a:r>
          </a:p>
        </p:txBody>
      </p:sp>
      <p:graphicFrame>
        <p:nvGraphicFramePr>
          <p:cNvPr id="2050" name="Object 10"/>
          <p:cNvGraphicFramePr>
            <a:graphicFrameLocks noGrp="1" noChangeAspect="1"/>
          </p:cNvGraphicFramePr>
          <p:nvPr>
            <p:ph idx="1"/>
            <p:extLst/>
          </p:nvPr>
        </p:nvGraphicFramePr>
        <p:xfrm>
          <a:off x="967408" y="2768406"/>
          <a:ext cx="1013792" cy="1013792"/>
        </p:xfrm>
        <a:graphic>
          <a:graphicData uri="http://schemas.openxmlformats.org/presentationml/2006/ole">
            <mc:AlternateContent xmlns:mc="http://schemas.openxmlformats.org/markup-compatibility/2006">
              <mc:Choice xmlns:v="urn:schemas-microsoft-com:vml" Requires="v">
                <p:oleObj spid="_x0000_s2068" name="ChemSketch" r:id="rId3" imgW="463320" imgH="463320" progId="ACD.ChemSketch.20">
                  <p:embed/>
                </p:oleObj>
              </mc:Choice>
              <mc:Fallback>
                <p:oleObj name="ChemSketch" r:id="rId3" imgW="463320" imgH="46332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408" y="2768406"/>
                        <a:ext cx="1013792" cy="1013792"/>
                      </a:xfrm>
                      <a:prstGeom prst="rect">
                        <a:avLst/>
                      </a:prstGeom>
                      <a:noFill/>
                      <a:ln>
                        <a:noFill/>
                      </a:ln>
                      <a:effectLst/>
                      <a:extLst/>
                    </p:spPr>
                  </p:pic>
                </p:oleObj>
              </mc:Fallback>
            </mc:AlternateContent>
          </a:graphicData>
        </a:graphic>
      </p:graphicFrame>
      <p:graphicFrame>
        <p:nvGraphicFramePr>
          <p:cNvPr id="2051" name="Object 4"/>
          <p:cNvGraphicFramePr>
            <a:graphicFrameLocks noChangeAspect="1"/>
          </p:cNvGraphicFramePr>
          <p:nvPr/>
        </p:nvGraphicFramePr>
        <p:xfrm>
          <a:off x="3124200" y="2514600"/>
          <a:ext cx="4724400" cy="1533525"/>
        </p:xfrm>
        <a:graphic>
          <a:graphicData uri="http://schemas.openxmlformats.org/presentationml/2006/ole">
            <mc:AlternateContent xmlns:mc="http://schemas.openxmlformats.org/markup-compatibility/2006">
              <mc:Choice xmlns:v="urn:schemas-microsoft-com:vml" Requires="v">
                <p:oleObj spid="_x0000_s2069" name="ChemSketch" r:id="rId5" imgW="3145536" imgH="999744" progId="ACD.ChemSketch.20">
                  <p:embed/>
                </p:oleObj>
              </mc:Choice>
              <mc:Fallback>
                <p:oleObj name="ChemSketch" r:id="rId5" imgW="3145536" imgH="999744" progId="ACD.ChemSketch.2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2514600"/>
                        <a:ext cx="4724400" cy="1533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Text Box 9"/>
          <p:cNvSpPr txBox="1">
            <a:spLocks noChangeArrowheads="1"/>
          </p:cNvSpPr>
          <p:nvPr/>
        </p:nvSpPr>
        <p:spPr bwMode="auto">
          <a:xfrm>
            <a:off x="62949" y="3938587"/>
            <a:ext cx="2852867" cy="2123658"/>
          </a:xfrm>
          <a:prstGeom prst="rect">
            <a:avLst/>
          </a:prstGeom>
          <a:noFill/>
          <a:ln w="9525">
            <a:noFill/>
            <a:miter lim="800000"/>
            <a:headEnd/>
            <a:tailEnd/>
          </a:ln>
        </p:spPr>
        <p:txBody>
          <a:bodyPr wrap="square">
            <a:spAutoFit/>
          </a:bodyPr>
          <a:lstStyle/>
          <a:p>
            <a:pPr algn="ctr"/>
            <a:r>
              <a:rPr lang="el-GR" sz="2200" b="1" dirty="0" smtClean="0">
                <a:solidFill>
                  <a:prstClr val="black"/>
                </a:solidFill>
                <a:latin typeface="Calibri"/>
              </a:rPr>
              <a:t>Αιθυλένιο.</a:t>
            </a:r>
          </a:p>
          <a:p>
            <a:pPr algn="ctr"/>
            <a:r>
              <a:rPr lang="el-GR" sz="2200" dirty="0" smtClean="0">
                <a:solidFill>
                  <a:prstClr val="black"/>
                </a:solidFill>
                <a:latin typeface="Calibri"/>
              </a:rPr>
              <a:t>Μονομερές.</a:t>
            </a:r>
          </a:p>
          <a:p>
            <a:pPr algn="ctr"/>
            <a:r>
              <a:rPr lang="el-GR" sz="2200" dirty="0" smtClean="0">
                <a:solidFill>
                  <a:prstClr val="black"/>
                </a:solidFill>
                <a:latin typeface="Calibri"/>
              </a:rPr>
              <a:t>Αέριο.</a:t>
            </a:r>
            <a:endParaRPr lang="el-GR" sz="2200" dirty="0">
              <a:solidFill>
                <a:prstClr val="black"/>
              </a:solidFill>
              <a:latin typeface="Calibri"/>
            </a:endParaRPr>
          </a:p>
          <a:p>
            <a:pPr algn="ctr"/>
            <a:r>
              <a:rPr lang="el-GR" sz="2200" dirty="0">
                <a:solidFill>
                  <a:prstClr val="black"/>
                </a:solidFill>
                <a:latin typeface="Calibri"/>
              </a:rPr>
              <a:t>Ακόρεστο μόριο, επίπεδης γεωμετρίας</a:t>
            </a:r>
          </a:p>
          <a:p>
            <a:pPr algn="ctr"/>
            <a:r>
              <a:rPr lang="el-GR" sz="2200" dirty="0">
                <a:solidFill>
                  <a:prstClr val="black"/>
                </a:solidFill>
                <a:latin typeface="Calibri"/>
              </a:rPr>
              <a:t>Δυο άνθρακες </a:t>
            </a:r>
            <a:r>
              <a:rPr lang="en-US" sz="2200" dirty="0">
                <a:solidFill>
                  <a:prstClr val="black"/>
                </a:solidFill>
                <a:latin typeface="Calibri"/>
              </a:rPr>
              <a:t>sp</a:t>
            </a:r>
            <a:r>
              <a:rPr lang="en-US" sz="2200" baseline="30000" dirty="0">
                <a:solidFill>
                  <a:prstClr val="black"/>
                </a:solidFill>
                <a:latin typeface="Calibri"/>
              </a:rPr>
              <a:t>2</a:t>
            </a:r>
            <a:endParaRPr lang="el-GR" sz="2200" baseline="30000" dirty="0">
              <a:solidFill>
                <a:prstClr val="black"/>
              </a:solidFill>
              <a:latin typeface="Calibri"/>
            </a:endParaRPr>
          </a:p>
        </p:txBody>
      </p:sp>
      <p:sp>
        <p:nvSpPr>
          <p:cNvPr id="2054" name="Text Box 10"/>
          <p:cNvSpPr txBox="1">
            <a:spLocks noChangeArrowheads="1"/>
          </p:cNvSpPr>
          <p:nvPr/>
        </p:nvSpPr>
        <p:spPr bwMode="auto">
          <a:xfrm>
            <a:off x="3317107" y="4177373"/>
            <a:ext cx="5320748" cy="1785104"/>
          </a:xfrm>
          <a:prstGeom prst="rect">
            <a:avLst/>
          </a:prstGeom>
          <a:noFill/>
          <a:ln w="9525">
            <a:noFill/>
            <a:miter lim="800000"/>
            <a:headEnd/>
            <a:tailEnd/>
          </a:ln>
        </p:spPr>
        <p:txBody>
          <a:bodyPr wrap="square">
            <a:spAutoFit/>
          </a:bodyPr>
          <a:lstStyle/>
          <a:p>
            <a:pPr algn="ctr"/>
            <a:r>
              <a:rPr lang="el-GR" sz="2200" b="1" dirty="0" smtClean="0">
                <a:solidFill>
                  <a:prstClr val="black"/>
                </a:solidFill>
                <a:latin typeface="Calibri"/>
              </a:rPr>
              <a:t>Πολυαιθυλένιο. </a:t>
            </a:r>
          </a:p>
          <a:p>
            <a:pPr algn="ctr"/>
            <a:r>
              <a:rPr lang="el-GR" sz="2200" dirty="0" smtClean="0">
                <a:solidFill>
                  <a:prstClr val="black"/>
                </a:solidFill>
                <a:latin typeface="Calibri"/>
              </a:rPr>
              <a:t>Πολυμερές. Στερεό. Συχνά κρυσταλλικό.</a:t>
            </a:r>
            <a:endParaRPr lang="el-GR" sz="2200" dirty="0">
              <a:solidFill>
                <a:prstClr val="black"/>
              </a:solidFill>
              <a:latin typeface="Calibri"/>
            </a:endParaRPr>
          </a:p>
          <a:p>
            <a:pPr algn="ctr"/>
            <a:r>
              <a:rPr lang="el-GR" sz="2200" dirty="0">
                <a:solidFill>
                  <a:prstClr val="black"/>
                </a:solidFill>
                <a:latin typeface="Calibri"/>
              </a:rPr>
              <a:t>Κορεσμένο μόριο, </a:t>
            </a:r>
            <a:r>
              <a:rPr lang="el-GR" sz="2200" dirty="0" smtClean="0">
                <a:solidFill>
                  <a:prstClr val="black"/>
                </a:solidFill>
                <a:latin typeface="Calibri"/>
              </a:rPr>
              <a:t>τετραεδρικής </a:t>
            </a:r>
            <a:r>
              <a:rPr lang="el-GR" sz="2200" dirty="0">
                <a:solidFill>
                  <a:prstClr val="black"/>
                </a:solidFill>
                <a:latin typeface="Calibri"/>
              </a:rPr>
              <a:t>γεωμετρίας για κάθε </a:t>
            </a:r>
            <a:r>
              <a:rPr lang="el-GR" sz="2200" dirty="0" smtClean="0">
                <a:solidFill>
                  <a:prstClr val="black"/>
                </a:solidFill>
                <a:latin typeface="Calibri"/>
              </a:rPr>
              <a:t>άνθρακα (δηλαδή, όλοι </a:t>
            </a:r>
            <a:r>
              <a:rPr lang="el-GR" sz="2200" dirty="0">
                <a:solidFill>
                  <a:prstClr val="black"/>
                </a:solidFill>
                <a:latin typeface="Calibri"/>
              </a:rPr>
              <a:t>οι άνθρακες: </a:t>
            </a:r>
            <a:r>
              <a:rPr lang="en-US" sz="2200" dirty="0" err="1">
                <a:solidFill>
                  <a:prstClr val="black"/>
                </a:solidFill>
                <a:latin typeface="Calibri"/>
              </a:rPr>
              <a:t>sp</a:t>
            </a:r>
            <a:r>
              <a:rPr lang="el-GR" sz="2200" baseline="30000" dirty="0" smtClean="0">
                <a:solidFill>
                  <a:prstClr val="black"/>
                </a:solidFill>
                <a:latin typeface="Calibri"/>
              </a:rPr>
              <a:t>3</a:t>
            </a:r>
            <a:r>
              <a:rPr lang="el-GR" sz="2200" dirty="0" smtClean="0">
                <a:solidFill>
                  <a:prstClr val="black"/>
                </a:solidFill>
                <a:latin typeface="Calibri"/>
              </a:rPr>
              <a:t>).</a:t>
            </a:r>
            <a:endParaRPr lang="el-GR" sz="2200" baseline="30000" dirty="0">
              <a:solidFill>
                <a:prstClr val="black"/>
              </a:solidFill>
              <a:latin typeface="Calibri"/>
            </a:endParaRPr>
          </a:p>
        </p:txBody>
      </p:sp>
      <p:sp>
        <p:nvSpPr>
          <p:cNvPr id="2058" name="AutoShape 13"/>
          <p:cNvSpPr>
            <a:spLocks noChangeArrowheads="1"/>
          </p:cNvSpPr>
          <p:nvPr/>
        </p:nvSpPr>
        <p:spPr bwMode="auto">
          <a:xfrm>
            <a:off x="2286000" y="3048000"/>
            <a:ext cx="914400" cy="457200"/>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p>
            <a:pPr algn="ctr"/>
            <a:endParaRPr lang="el-GR" dirty="0">
              <a:solidFill>
                <a:prstClr val="black"/>
              </a:solidFill>
            </a:endParaRPr>
          </a:p>
        </p:txBody>
      </p:sp>
      <p:sp>
        <p:nvSpPr>
          <p:cNvPr id="2" name="Rectangle 1"/>
          <p:cNvSpPr/>
          <p:nvPr/>
        </p:nvSpPr>
        <p:spPr>
          <a:xfrm>
            <a:off x="4932040" y="2514600"/>
            <a:ext cx="1125860" cy="152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057" name="AutoShape 7"/>
          <p:cNvSpPr>
            <a:spLocks noChangeArrowheads="1"/>
          </p:cNvSpPr>
          <p:nvPr/>
        </p:nvSpPr>
        <p:spPr bwMode="auto">
          <a:xfrm>
            <a:off x="2915816" y="1112503"/>
            <a:ext cx="3312367" cy="792497"/>
          </a:xfrm>
          <a:prstGeom prst="wedgeRectCallout">
            <a:avLst>
              <a:gd name="adj1" fmla="val 32101"/>
              <a:gd name="adj2" fmla="val 140484"/>
            </a:avLst>
          </a:prstGeom>
          <a:solidFill>
            <a:schemeClr val="bg1">
              <a:lumMod val="95000"/>
            </a:schemeClr>
          </a:solidFill>
          <a:ln w="9525">
            <a:solidFill>
              <a:schemeClr val="bg1">
                <a:lumMod val="75000"/>
              </a:schemeClr>
            </a:solidFill>
            <a:miter lim="800000"/>
            <a:headEnd/>
            <a:tailEnd/>
          </a:ln>
        </p:spPr>
        <p:txBody>
          <a:bodyPr/>
          <a:lstStyle/>
          <a:p>
            <a:pPr algn="ctr"/>
            <a:r>
              <a:rPr lang="el-GR" sz="2000" dirty="0">
                <a:solidFill>
                  <a:prstClr val="black"/>
                </a:solidFill>
                <a:latin typeface="Calibri"/>
              </a:rPr>
              <a:t>ομάδα μονομερούς (ή επαναλαμβανόμενη μονάδα)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4688441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Polyethylene balls1"/>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18000" contrast="-32000"/>
                    </a14:imgEffect>
                  </a14:imgLayer>
                </a14:imgProps>
              </a:ext>
              <a:ext uri="{28A0092B-C50C-407E-A947-70E740481C1C}">
                <a14:useLocalDpi xmlns:a14="http://schemas.microsoft.com/office/drawing/2010/main"/>
              </a:ext>
            </a:extLst>
          </a:blip>
          <a:srcRect/>
          <a:stretch>
            <a:fillRect/>
          </a:stretch>
        </p:blipFill>
        <p:spPr bwMode="auto">
          <a:xfrm>
            <a:off x="5586223" y="2586799"/>
            <a:ext cx="3188203" cy="25780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l-GR" dirty="0" smtClean="0"/>
              <a:t>Σύνθεση των πολυμερών: πολυμερισμός</a:t>
            </a:r>
            <a:endParaRPr lang="el-GR" dirty="0"/>
          </a:p>
        </p:txBody>
      </p:sp>
      <p:sp>
        <p:nvSpPr>
          <p:cNvPr id="3" name="Content Placeholder 2"/>
          <p:cNvSpPr>
            <a:spLocks noGrp="1"/>
          </p:cNvSpPr>
          <p:nvPr>
            <p:ph idx="1"/>
          </p:nvPr>
        </p:nvSpPr>
        <p:spPr>
          <a:xfrm>
            <a:off x="534482" y="1445582"/>
            <a:ext cx="8239944" cy="936104"/>
          </a:xfrm>
        </p:spPr>
        <p:txBody>
          <a:bodyPr/>
          <a:lstStyle/>
          <a:p>
            <a:r>
              <a:rPr lang="el-GR" dirty="0" smtClean="0"/>
              <a:t>Σχηματική αναπαράσταση της αντίδρασης </a:t>
            </a:r>
            <a:r>
              <a:rPr lang="el-GR" b="1" dirty="0" smtClean="0"/>
              <a:t>πολυμερισμού προσθήκης</a:t>
            </a:r>
            <a:r>
              <a:rPr lang="el-GR" dirty="0" smtClean="0"/>
              <a:t> για τη σύνθεση του πολυαιθυλενίου</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grpSp>
        <p:nvGrpSpPr>
          <p:cNvPr id="12" name="Group 11"/>
          <p:cNvGrpSpPr/>
          <p:nvPr/>
        </p:nvGrpSpPr>
        <p:grpSpPr>
          <a:xfrm>
            <a:off x="384275" y="2908710"/>
            <a:ext cx="5129461" cy="2599593"/>
            <a:chOff x="2146395" y="2367758"/>
            <a:chExt cx="5129461" cy="2599593"/>
          </a:xfrm>
        </p:grpSpPr>
        <p:graphicFrame>
          <p:nvGraphicFramePr>
            <p:cNvPr id="5" name="Object 10"/>
            <p:cNvGraphicFramePr>
              <a:graphicFrameLocks noChangeAspect="1"/>
            </p:cNvGraphicFramePr>
            <p:nvPr>
              <p:extLst/>
            </p:nvPr>
          </p:nvGraphicFramePr>
          <p:xfrm>
            <a:off x="2555776" y="2708920"/>
            <a:ext cx="1013792" cy="1013792"/>
          </p:xfrm>
          <a:graphic>
            <a:graphicData uri="http://schemas.openxmlformats.org/presentationml/2006/ole">
              <mc:AlternateContent xmlns:mc="http://schemas.openxmlformats.org/markup-compatibility/2006">
                <mc:Choice xmlns:v="urn:schemas-microsoft-com:vml" Requires="v">
                  <p:oleObj spid="_x0000_s3083" name="ChemSketch" r:id="rId5" imgW="463320" imgH="463320" progId="ACD.ChemSketch.20">
                    <p:embed/>
                  </p:oleObj>
                </mc:Choice>
                <mc:Fallback>
                  <p:oleObj name="ChemSketch" r:id="rId5" imgW="463320" imgH="463320" progId="ACD.ChemSketch.2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2708920"/>
                          <a:ext cx="1013792" cy="1013792"/>
                        </a:xfrm>
                        <a:prstGeom prst="rect">
                          <a:avLst/>
                        </a:prstGeom>
                        <a:noFill/>
                        <a:ln>
                          <a:noFill/>
                        </a:ln>
                        <a:effectLst/>
                        <a:extLst/>
                      </p:spPr>
                    </p:pic>
                  </p:oleObj>
                </mc:Fallback>
              </mc:AlternateContent>
            </a:graphicData>
          </a:graphic>
        </p:graphicFrame>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80512" y="2367758"/>
              <a:ext cx="2095344" cy="1743394"/>
            </a:xfrm>
            <a:prstGeom prst="rect">
              <a:avLst/>
            </a:prstGeom>
          </p:spPr>
        </p:pic>
        <p:sp>
          <p:nvSpPr>
            <p:cNvPr id="7" name="TextBox 6"/>
            <p:cNvSpPr txBox="1"/>
            <p:nvPr/>
          </p:nvSpPr>
          <p:spPr>
            <a:xfrm>
              <a:off x="2146395" y="2708920"/>
              <a:ext cx="1832553" cy="923330"/>
            </a:xfrm>
            <a:prstGeom prst="rect">
              <a:avLst/>
            </a:prstGeom>
            <a:noFill/>
          </p:spPr>
          <p:txBody>
            <a:bodyPr wrap="none" rtlCol="0">
              <a:spAutoFit/>
            </a:bodyPr>
            <a:lstStyle/>
            <a:p>
              <a:r>
                <a:rPr lang="el-GR" sz="5400" dirty="0" smtClean="0">
                  <a:solidFill>
                    <a:prstClr val="black"/>
                  </a:solidFill>
                  <a:latin typeface="Arial Narrow" panose="020B0606020202030204" pitchFamily="34" charset="0"/>
                </a:rPr>
                <a:t>(        )</a:t>
              </a:r>
              <a:endParaRPr lang="el-GR" sz="2400" dirty="0">
                <a:solidFill>
                  <a:prstClr val="black"/>
                </a:solidFill>
                <a:latin typeface="Arial Narrow" panose="020B0606020202030204" pitchFamily="34" charset="0"/>
              </a:endParaRPr>
            </a:p>
          </p:txBody>
        </p:sp>
        <p:sp>
          <p:nvSpPr>
            <p:cNvPr id="8" name="TextBox 7"/>
            <p:cNvSpPr txBox="1"/>
            <p:nvPr/>
          </p:nvSpPr>
          <p:spPr>
            <a:xfrm>
              <a:off x="3800854" y="3334878"/>
              <a:ext cx="356188" cy="461665"/>
            </a:xfrm>
            <a:prstGeom prst="rect">
              <a:avLst/>
            </a:prstGeom>
            <a:noFill/>
          </p:spPr>
          <p:txBody>
            <a:bodyPr wrap="none" rtlCol="0">
              <a:spAutoFit/>
            </a:bodyPr>
            <a:lstStyle/>
            <a:p>
              <a:r>
                <a:rPr lang="en-US" sz="2400" i="1" dirty="0">
                  <a:solidFill>
                    <a:prstClr val="black"/>
                  </a:solidFill>
                </a:rPr>
                <a:t>n</a:t>
              </a:r>
              <a:endParaRPr lang="el-GR" i="1" dirty="0">
                <a:solidFill>
                  <a:prstClr val="black"/>
                </a:solidFill>
              </a:endParaRPr>
            </a:p>
          </p:txBody>
        </p:sp>
        <p:cxnSp>
          <p:nvCxnSpPr>
            <p:cNvPr id="10" name="Straight Arrow Connector 9"/>
            <p:cNvCxnSpPr/>
            <p:nvPr/>
          </p:nvCxnSpPr>
          <p:spPr>
            <a:xfrm>
              <a:off x="4199910" y="3224744"/>
              <a:ext cx="95309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44208" y="4304863"/>
              <a:ext cx="1712834" cy="646331"/>
            </a:xfrm>
            <a:prstGeom prst="rect">
              <a:avLst/>
            </a:prstGeom>
            <a:noFill/>
          </p:spPr>
          <p:txBody>
            <a:bodyPr wrap="square" rtlCol="0">
              <a:spAutoFit/>
            </a:bodyPr>
            <a:lstStyle/>
            <a:p>
              <a:r>
                <a:rPr lang="el-GR" dirty="0" smtClean="0">
                  <a:solidFill>
                    <a:prstClr val="black"/>
                  </a:solidFill>
                </a:rPr>
                <a:t>Αιθυλένιο (μονομερές)</a:t>
              </a:r>
              <a:endParaRPr lang="el-GR" dirty="0">
                <a:solidFill>
                  <a:prstClr val="black"/>
                </a:solidFill>
              </a:endParaRPr>
            </a:p>
          </p:txBody>
        </p:sp>
        <p:sp>
          <p:nvSpPr>
            <p:cNvPr id="13" name="TextBox 12"/>
            <p:cNvSpPr txBox="1"/>
            <p:nvPr/>
          </p:nvSpPr>
          <p:spPr>
            <a:xfrm>
              <a:off x="5180512" y="4321020"/>
              <a:ext cx="1873689" cy="646331"/>
            </a:xfrm>
            <a:prstGeom prst="rect">
              <a:avLst/>
            </a:prstGeom>
            <a:noFill/>
          </p:spPr>
          <p:txBody>
            <a:bodyPr wrap="square" rtlCol="0">
              <a:spAutoFit/>
            </a:bodyPr>
            <a:lstStyle/>
            <a:p>
              <a:r>
                <a:rPr lang="el-GR" dirty="0" smtClean="0">
                  <a:solidFill>
                    <a:prstClr val="black"/>
                  </a:solidFill>
                </a:rPr>
                <a:t>Πολυαιθυλένιο (πολυμερές)</a:t>
              </a:r>
              <a:endParaRPr lang="el-GR" dirty="0">
                <a:solidFill>
                  <a:prstClr val="black"/>
                </a:solidFill>
              </a:endParaRPr>
            </a:p>
          </p:txBody>
        </p:sp>
      </p:grpSp>
      <p:sp>
        <p:nvSpPr>
          <p:cNvPr id="14" name="Rectangle 8"/>
          <p:cNvSpPr/>
          <p:nvPr/>
        </p:nvSpPr>
        <p:spPr>
          <a:xfrm>
            <a:off x="5656773" y="5139141"/>
            <a:ext cx="3040371"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8"/>
              </a:rPr>
              <a:t>Polyethylene balls1</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 </a:t>
            </a:r>
            <a:r>
              <a:rPr lang="en-US" sz="1200" dirty="0" smtClean="0">
                <a:solidFill>
                  <a:prstClr val="black">
                    <a:lumMod val="65000"/>
                    <a:lumOff val="35000"/>
                  </a:prstClr>
                </a:solidFill>
                <a:latin typeface="Calibri"/>
              </a:rPr>
              <a:t> </a:t>
            </a:r>
            <a:r>
              <a:rPr lang="en-US" sz="1200" dirty="0" smtClean="0">
                <a:solidFill>
                  <a:prstClr val="black"/>
                </a:solidFill>
                <a:latin typeface="Calibri"/>
                <a:hlinkClick r:id="rId9"/>
              </a:rPr>
              <a:t>Materialscientist</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10"/>
              </a:rPr>
              <a:t>CC BY-SA 3.0</a:t>
            </a:r>
            <a:endParaRPr lang="en-US" sz="1200" dirty="0">
              <a:solidFill>
                <a:prstClr val="black"/>
              </a:solidFill>
              <a:latin typeface="Calibri"/>
            </a:endParaRPr>
          </a:p>
        </p:txBody>
      </p:sp>
    </p:spTree>
    <p:extLst>
      <p:ext uri="{BB962C8B-B14F-4D97-AF65-F5344CB8AC3E}">
        <p14:creationId xmlns:p14="http://schemas.microsoft.com/office/powerpoint/2010/main" val="4147797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7357" y="2752692"/>
            <a:ext cx="2095344" cy="1743394"/>
          </a:xfrm>
          <a:prstGeom prst="rect">
            <a:avLst/>
          </a:prstGeom>
        </p:spPr>
      </p:pic>
      <p:sp>
        <p:nvSpPr>
          <p:cNvPr id="2" name="Title 1"/>
          <p:cNvSpPr>
            <a:spLocks noGrp="1"/>
          </p:cNvSpPr>
          <p:nvPr>
            <p:ph type="title"/>
          </p:nvPr>
        </p:nvSpPr>
        <p:spPr/>
        <p:txBody>
          <a:bodyPr>
            <a:normAutofit fontScale="90000"/>
          </a:bodyPr>
          <a:lstStyle/>
          <a:p>
            <a:r>
              <a:rPr lang="el-GR" dirty="0" smtClean="0"/>
              <a:t>Μηχανισμός πολυμερισμού προσθήκης</a:t>
            </a:r>
            <a:endParaRPr lang="el-GR" dirty="0"/>
          </a:p>
        </p:txBody>
      </p:sp>
      <p:sp>
        <p:nvSpPr>
          <p:cNvPr id="3" name="Content Placeholder 2"/>
          <p:cNvSpPr>
            <a:spLocks noGrp="1"/>
          </p:cNvSpPr>
          <p:nvPr>
            <p:ph idx="1"/>
          </p:nvPr>
        </p:nvSpPr>
        <p:spPr>
          <a:xfrm>
            <a:off x="467544" y="1221369"/>
            <a:ext cx="8239944" cy="936104"/>
          </a:xfrm>
        </p:spPr>
        <p:txBody>
          <a:bodyPr/>
          <a:lstStyle/>
          <a:p>
            <a:r>
              <a:rPr lang="el-GR" dirty="0" smtClean="0"/>
              <a:t>Αντίδραση πολυμερισμού προσθήκης (ή σταδιακής αύξησης αλυσίδας)</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grpSp>
        <p:nvGrpSpPr>
          <p:cNvPr id="12" name="Group 11"/>
          <p:cNvGrpSpPr/>
          <p:nvPr/>
        </p:nvGrpSpPr>
        <p:grpSpPr>
          <a:xfrm>
            <a:off x="699716" y="2730599"/>
            <a:ext cx="5129556" cy="2640876"/>
            <a:chOff x="2166476" y="2353047"/>
            <a:chExt cx="5129556" cy="2640876"/>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6476" y="2353047"/>
              <a:ext cx="2095344" cy="1743394"/>
            </a:xfrm>
            <a:prstGeom prst="rect">
              <a:avLst/>
            </a:prstGeom>
          </p:spPr>
        </p:pic>
        <p:cxnSp>
          <p:nvCxnSpPr>
            <p:cNvPr id="10" name="Straight Arrow Connector 9"/>
            <p:cNvCxnSpPr/>
            <p:nvPr/>
          </p:nvCxnSpPr>
          <p:spPr>
            <a:xfrm>
              <a:off x="6342940" y="3266802"/>
              <a:ext cx="95309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851278" y="4347592"/>
              <a:ext cx="1712834" cy="646331"/>
            </a:xfrm>
            <a:prstGeom prst="rect">
              <a:avLst/>
            </a:prstGeom>
            <a:noFill/>
          </p:spPr>
          <p:txBody>
            <a:bodyPr wrap="square" rtlCol="0">
              <a:spAutoFit/>
            </a:bodyPr>
            <a:lstStyle/>
            <a:p>
              <a:r>
                <a:rPr lang="el-GR" dirty="0" smtClean="0">
                  <a:solidFill>
                    <a:prstClr val="black"/>
                  </a:solidFill>
                </a:rPr>
                <a:t>Αιθυλένιο (μονομερές)</a:t>
              </a:r>
              <a:endParaRPr lang="el-GR" dirty="0">
                <a:solidFill>
                  <a:prstClr val="black"/>
                </a:solidFill>
              </a:endParaRPr>
            </a:p>
          </p:txBody>
        </p:sp>
        <p:sp>
          <p:nvSpPr>
            <p:cNvPr id="13" name="TextBox 12"/>
            <p:cNvSpPr txBox="1"/>
            <p:nvPr/>
          </p:nvSpPr>
          <p:spPr>
            <a:xfrm>
              <a:off x="2388131" y="4346401"/>
              <a:ext cx="1873689" cy="646331"/>
            </a:xfrm>
            <a:prstGeom prst="rect">
              <a:avLst/>
            </a:prstGeom>
            <a:noFill/>
          </p:spPr>
          <p:txBody>
            <a:bodyPr wrap="square" rtlCol="0">
              <a:spAutoFit/>
            </a:bodyPr>
            <a:lstStyle/>
            <a:p>
              <a:r>
                <a:rPr lang="el-GR" dirty="0" smtClean="0">
                  <a:solidFill>
                    <a:prstClr val="black"/>
                  </a:solidFill>
                </a:rPr>
                <a:t>Πολυαιθυλένιο (πολυμερές)</a:t>
              </a:r>
              <a:endParaRPr lang="el-GR" dirty="0">
                <a:solidFill>
                  <a:prstClr val="black"/>
                </a:solidFill>
              </a:endParaRPr>
            </a:p>
          </p:txBody>
        </p:sp>
      </p:grpSp>
      <p:sp>
        <p:nvSpPr>
          <p:cNvPr id="15" name="TextBox 14"/>
          <p:cNvSpPr txBox="1"/>
          <p:nvPr/>
        </p:nvSpPr>
        <p:spPr>
          <a:xfrm>
            <a:off x="7859079" y="4112205"/>
            <a:ext cx="707245" cy="461665"/>
          </a:xfrm>
          <a:prstGeom prst="rect">
            <a:avLst/>
          </a:prstGeom>
          <a:solidFill>
            <a:schemeClr val="bg1"/>
          </a:solidFill>
        </p:spPr>
        <p:txBody>
          <a:bodyPr wrap="none" rtlCol="0">
            <a:spAutoFit/>
          </a:bodyPr>
          <a:lstStyle/>
          <a:p>
            <a:r>
              <a:rPr lang="en-US" sz="2400" i="1" dirty="0">
                <a:solidFill>
                  <a:prstClr val="black"/>
                </a:solidFill>
              </a:rPr>
              <a:t>n</a:t>
            </a:r>
            <a:r>
              <a:rPr lang="el-GR" sz="2400" dirty="0" smtClean="0">
                <a:solidFill>
                  <a:prstClr val="black"/>
                </a:solidFill>
              </a:rPr>
              <a:t>+1</a:t>
            </a:r>
            <a:endParaRPr lang="el-GR" dirty="0">
              <a:solidFill>
                <a:prstClr val="black"/>
              </a:solidFill>
            </a:endParaRPr>
          </a:p>
        </p:txBody>
      </p:sp>
      <p:graphicFrame>
        <p:nvGraphicFramePr>
          <p:cNvPr id="16" name="Object 10"/>
          <p:cNvGraphicFramePr>
            <a:graphicFrameLocks noChangeAspect="1"/>
          </p:cNvGraphicFramePr>
          <p:nvPr>
            <p:extLst/>
          </p:nvPr>
        </p:nvGraphicFramePr>
        <p:xfrm>
          <a:off x="3477383" y="3098413"/>
          <a:ext cx="1013792" cy="1013792"/>
        </p:xfrm>
        <a:graphic>
          <a:graphicData uri="http://schemas.openxmlformats.org/presentationml/2006/ole">
            <mc:AlternateContent xmlns:mc="http://schemas.openxmlformats.org/markup-compatibility/2006">
              <mc:Choice xmlns:v="urn:schemas-microsoft-com:vml" Requires="v">
                <p:oleObj spid="_x0000_s4107" name="ChemSketch" r:id="rId4" imgW="463320" imgH="463320" progId="ACD.ChemSketch.20">
                  <p:embed/>
                </p:oleObj>
              </mc:Choice>
              <mc:Fallback>
                <p:oleObj name="ChemSketch" r:id="rId4" imgW="463320" imgH="463320" progId="ACD.ChemSketch.2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7383" y="3098413"/>
                        <a:ext cx="1013792" cy="1013792"/>
                      </a:xfrm>
                      <a:prstGeom prst="rect">
                        <a:avLst/>
                      </a:prstGeom>
                      <a:noFill/>
                      <a:ln>
                        <a:noFill/>
                      </a:ln>
                      <a:effectLst/>
                      <a:extLst/>
                    </p:spPr>
                  </p:pic>
                </p:oleObj>
              </mc:Fallback>
            </mc:AlternateContent>
          </a:graphicData>
        </a:graphic>
      </p:graphicFrame>
      <p:sp>
        <p:nvSpPr>
          <p:cNvPr id="17" name="TextBox 16"/>
          <p:cNvSpPr txBox="1"/>
          <p:nvPr/>
        </p:nvSpPr>
        <p:spPr>
          <a:xfrm>
            <a:off x="2725946" y="3394606"/>
            <a:ext cx="394660" cy="523220"/>
          </a:xfrm>
          <a:prstGeom prst="rect">
            <a:avLst/>
          </a:prstGeom>
          <a:noFill/>
        </p:spPr>
        <p:txBody>
          <a:bodyPr wrap="none" rtlCol="0">
            <a:spAutoFit/>
          </a:bodyPr>
          <a:lstStyle/>
          <a:p>
            <a:r>
              <a:rPr lang="el-GR" sz="2800" dirty="0" smtClean="0">
                <a:solidFill>
                  <a:prstClr val="black"/>
                </a:solidFill>
              </a:rPr>
              <a:t>+</a:t>
            </a:r>
            <a:endParaRPr lang="el-GR" sz="2000" dirty="0">
              <a:solidFill>
                <a:prstClr val="black"/>
              </a:solidFill>
            </a:endParaRPr>
          </a:p>
        </p:txBody>
      </p:sp>
      <p:sp>
        <p:nvSpPr>
          <p:cNvPr id="19" name="TextBox 18"/>
          <p:cNvSpPr txBox="1"/>
          <p:nvPr/>
        </p:nvSpPr>
        <p:spPr>
          <a:xfrm>
            <a:off x="6228184" y="4725144"/>
            <a:ext cx="1873689" cy="1477328"/>
          </a:xfrm>
          <a:prstGeom prst="rect">
            <a:avLst/>
          </a:prstGeom>
          <a:noFill/>
        </p:spPr>
        <p:txBody>
          <a:bodyPr wrap="square" rtlCol="0">
            <a:spAutoFit/>
          </a:bodyPr>
          <a:lstStyle/>
          <a:p>
            <a:r>
              <a:rPr lang="el-GR" dirty="0" smtClean="0">
                <a:solidFill>
                  <a:prstClr val="black"/>
                </a:solidFill>
              </a:rPr>
              <a:t>Πολυαιθυλένιο (αλυσίδα </a:t>
            </a:r>
            <a:r>
              <a:rPr lang="el-GR" b="1" dirty="0" smtClean="0">
                <a:solidFill>
                  <a:prstClr val="black"/>
                </a:solidFill>
              </a:rPr>
              <a:t>αυξημένη</a:t>
            </a:r>
            <a:r>
              <a:rPr lang="el-GR" dirty="0" smtClean="0">
                <a:solidFill>
                  <a:prstClr val="black"/>
                </a:solidFill>
              </a:rPr>
              <a:t> κατά </a:t>
            </a:r>
            <a:r>
              <a:rPr lang="el-GR" b="1" dirty="0" smtClean="0">
                <a:solidFill>
                  <a:prstClr val="black"/>
                </a:solidFill>
              </a:rPr>
              <a:t>μια</a:t>
            </a:r>
            <a:r>
              <a:rPr lang="el-GR" dirty="0" smtClean="0">
                <a:solidFill>
                  <a:prstClr val="black"/>
                </a:solidFill>
              </a:rPr>
              <a:t> μονάδα μονομερούς)</a:t>
            </a:r>
            <a:endParaRPr lang="el-GR" dirty="0">
              <a:solidFill>
                <a:prstClr val="black"/>
              </a:solidFill>
            </a:endParaRPr>
          </a:p>
        </p:txBody>
      </p:sp>
      <p:sp>
        <p:nvSpPr>
          <p:cNvPr id="21" name="TextBox 20"/>
          <p:cNvSpPr txBox="1"/>
          <p:nvPr/>
        </p:nvSpPr>
        <p:spPr>
          <a:xfrm>
            <a:off x="4779259" y="3245230"/>
            <a:ext cx="1338097" cy="369332"/>
          </a:xfrm>
          <a:prstGeom prst="rect">
            <a:avLst/>
          </a:prstGeom>
          <a:noFill/>
        </p:spPr>
        <p:txBody>
          <a:bodyPr wrap="square" rtlCol="0">
            <a:spAutoFit/>
          </a:bodyPr>
          <a:lstStyle/>
          <a:p>
            <a:r>
              <a:rPr lang="en-US" dirty="0" smtClean="0">
                <a:solidFill>
                  <a:prstClr val="black"/>
                </a:solidFill>
              </a:rPr>
              <a:t>[</a:t>
            </a:r>
            <a:r>
              <a:rPr lang="el-GR" dirty="0" smtClean="0">
                <a:solidFill>
                  <a:prstClr val="black"/>
                </a:solidFill>
              </a:rPr>
              <a:t>καταλύτης</a:t>
            </a:r>
            <a:r>
              <a:rPr lang="en-US" dirty="0" smtClean="0">
                <a:solidFill>
                  <a:prstClr val="black"/>
                </a:solidFill>
              </a:rPr>
              <a:t>]</a:t>
            </a:r>
            <a:endParaRPr lang="el-GR" dirty="0">
              <a:solidFill>
                <a:prstClr val="black"/>
              </a:solidFill>
            </a:endParaRPr>
          </a:p>
        </p:txBody>
      </p:sp>
    </p:spTree>
    <p:extLst>
      <p:ext uri="{BB962C8B-B14F-4D97-AF65-F5344CB8AC3E}">
        <p14:creationId xmlns:p14="http://schemas.microsoft.com/office/powerpoint/2010/main" val="918347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Βασικοί όροι</a:t>
            </a:r>
          </a:p>
        </p:txBody>
      </p:sp>
      <p:sp>
        <p:nvSpPr>
          <p:cNvPr id="3" name="Content Placeholder 2"/>
          <p:cNvSpPr>
            <a:spLocks noGrp="1"/>
          </p:cNvSpPr>
          <p:nvPr>
            <p:ph idx="1"/>
          </p:nvPr>
        </p:nvSpPr>
        <p:spPr>
          <a:xfrm>
            <a:off x="323528" y="1192160"/>
            <a:ext cx="4402832" cy="4104456"/>
          </a:xfrm>
        </p:spPr>
        <p:txBody>
          <a:bodyPr>
            <a:noAutofit/>
          </a:bodyPr>
          <a:lstStyle/>
          <a:p>
            <a:pPr>
              <a:lnSpc>
                <a:spcPct val="100000"/>
              </a:lnSpc>
              <a:spcBef>
                <a:spcPts val="1200"/>
              </a:spcBef>
              <a:spcAft>
                <a:spcPts val="600"/>
              </a:spcAft>
              <a:buFont typeface="Wingdings" pitchFamily="2" charset="2"/>
              <a:buChar char="§"/>
            </a:pPr>
            <a:r>
              <a:rPr lang="el-GR" sz="2400" dirty="0" smtClean="0"/>
              <a:t>Μακρομόρια</a:t>
            </a:r>
            <a:r>
              <a:rPr lang="en-US" sz="2400" dirty="0" smtClean="0"/>
              <a:t>,</a:t>
            </a:r>
            <a:endParaRPr lang="el-GR" sz="2400" dirty="0" smtClean="0"/>
          </a:p>
          <a:p>
            <a:pPr>
              <a:lnSpc>
                <a:spcPct val="100000"/>
              </a:lnSpc>
              <a:spcBef>
                <a:spcPts val="1200"/>
              </a:spcBef>
              <a:spcAft>
                <a:spcPts val="600"/>
              </a:spcAft>
              <a:buFont typeface="Wingdings" pitchFamily="2" charset="2"/>
              <a:buChar char="§"/>
            </a:pPr>
            <a:r>
              <a:rPr lang="el-GR" dirty="0" smtClean="0"/>
              <a:t>Μονομερές</a:t>
            </a:r>
            <a:r>
              <a:rPr lang="en-US" dirty="0" smtClean="0"/>
              <a:t>,</a:t>
            </a:r>
            <a:endParaRPr lang="el-GR" dirty="0" smtClean="0"/>
          </a:p>
          <a:p>
            <a:pPr>
              <a:lnSpc>
                <a:spcPct val="100000"/>
              </a:lnSpc>
              <a:spcBef>
                <a:spcPts val="1200"/>
              </a:spcBef>
              <a:spcAft>
                <a:spcPts val="600"/>
              </a:spcAft>
              <a:buFont typeface="Wingdings" pitchFamily="2" charset="2"/>
              <a:buChar char="§"/>
            </a:pPr>
            <a:r>
              <a:rPr lang="el-GR" sz="2400" dirty="0" smtClean="0"/>
              <a:t>Πολυμερές</a:t>
            </a:r>
            <a:r>
              <a:rPr lang="en-US" sz="2400" dirty="0" smtClean="0"/>
              <a:t>,</a:t>
            </a:r>
            <a:endParaRPr lang="el-GR" sz="2400" dirty="0" smtClean="0"/>
          </a:p>
          <a:p>
            <a:pPr>
              <a:lnSpc>
                <a:spcPct val="100000"/>
              </a:lnSpc>
              <a:spcBef>
                <a:spcPts val="1200"/>
              </a:spcBef>
              <a:spcAft>
                <a:spcPts val="600"/>
              </a:spcAft>
              <a:buFont typeface="Wingdings" pitchFamily="2" charset="2"/>
              <a:buChar char="§"/>
            </a:pPr>
            <a:r>
              <a:rPr lang="el-GR" dirty="0" smtClean="0"/>
              <a:t>Γραμμικά πολυμερή</a:t>
            </a:r>
            <a:r>
              <a:rPr lang="en-US" dirty="0" smtClean="0"/>
              <a:t>,</a:t>
            </a:r>
            <a:endParaRPr lang="el-GR" dirty="0" smtClean="0"/>
          </a:p>
          <a:p>
            <a:pPr>
              <a:lnSpc>
                <a:spcPct val="100000"/>
              </a:lnSpc>
              <a:spcBef>
                <a:spcPts val="1200"/>
              </a:spcBef>
              <a:spcAft>
                <a:spcPts val="600"/>
              </a:spcAft>
              <a:buFont typeface="Wingdings" pitchFamily="2" charset="2"/>
              <a:buChar char="§"/>
            </a:pPr>
            <a:r>
              <a:rPr lang="el-GR" dirty="0" smtClean="0"/>
              <a:t>Διακλαδιζόμενα πολυμερή</a:t>
            </a:r>
            <a:r>
              <a:rPr lang="en-US" dirty="0" smtClean="0"/>
              <a:t>,</a:t>
            </a:r>
            <a:endParaRPr lang="el-GR" dirty="0" smtClean="0"/>
          </a:p>
          <a:p>
            <a:pPr>
              <a:lnSpc>
                <a:spcPct val="100000"/>
              </a:lnSpc>
              <a:spcBef>
                <a:spcPts val="1200"/>
              </a:spcBef>
              <a:spcAft>
                <a:spcPts val="600"/>
              </a:spcAft>
              <a:buFont typeface="Wingdings" pitchFamily="2" charset="2"/>
              <a:buChar char="§"/>
            </a:pPr>
            <a:r>
              <a:rPr lang="el-GR" dirty="0" smtClean="0"/>
              <a:t>διασταυρωμένα πολυμερή</a:t>
            </a:r>
            <a:r>
              <a:rPr lang="en-US" dirty="0" smtClean="0"/>
              <a:t>,</a:t>
            </a:r>
            <a:endParaRPr lang="el-GR" dirty="0" smtClean="0"/>
          </a:p>
          <a:p>
            <a:pPr>
              <a:lnSpc>
                <a:spcPct val="100000"/>
              </a:lnSpc>
              <a:spcBef>
                <a:spcPts val="1200"/>
              </a:spcBef>
              <a:spcAft>
                <a:spcPts val="600"/>
              </a:spcAft>
              <a:buFont typeface="Wingdings" pitchFamily="2" charset="2"/>
              <a:buChar char="§"/>
            </a:pPr>
            <a:r>
              <a:rPr lang="el-GR" dirty="0" smtClean="0"/>
              <a:t>Τρισδιάστατες δομές</a:t>
            </a:r>
            <a:r>
              <a:rPr lang="en-US" dirty="0" smtClean="0"/>
              <a:t>,</a:t>
            </a:r>
            <a:endParaRPr lang="el-GR" dirty="0" smtClean="0"/>
          </a:p>
          <a:p>
            <a:pPr>
              <a:lnSpc>
                <a:spcPct val="100000"/>
              </a:lnSpc>
              <a:spcAft>
                <a:spcPts val="600"/>
              </a:spcAft>
              <a:buFont typeface="Wingdings" pitchFamily="2" charset="2"/>
              <a:buChar char="§"/>
            </a:pPr>
            <a:endParaRPr lang="el-GR" dirty="0" smtClean="0"/>
          </a:p>
          <a:p>
            <a:pPr>
              <a:lnSpc>
                <a:spcPct val="100000"/>
              </a:lnSpc>
              <a:spcAft>
                <a:spcPts val="600"/>
              </a:spcAft>
              <a:buFont typeface="Wingdings" pitchFamily="2" charset="2"/>
              <a:buChar char="§"/>
            </a:pPr>
            <a:endParaRPr lang="el-GR" dirty="0" smtClean="0"/>
          </a:p>
          <a:p>
            <a:pPr>
              <a:lnSpc>
                <a:spcPct val="100000"/>
              </a:lnSpc>
              <a:spcAft>
                <a:spcPts val="600"/>
              </a:spcAft>
              <a:buFont typeface="Wingdings" pitchFamily="2" charset="2"/>
              <a:buChar char="§"/>
            </a:pP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
        <p:nvSpPr>
          <p:cNvPr id="5" name="Ορθογώνιο 4"/>
          <p:cNvSpPr/>
          <p:nvPr/>
        </p:nvSpPr>
        <p:spPr>
          <a:xfrm>
            <a:off x="4860032" y="1143813"/>
            <a:ext cx="4176464" cy="4201150"/>
          </a:xfrm>
          <a:prstGeom prst="rect">
            <a:avLst/>
          </a:prstGeom>
        </p:spPr>
        <p:txBody>
          <a:bodyPr wrap="square">
            <a:spAutoFit/>
          </a:bodyPr>
          <a:lstStyle/>
          <a:p>
            <a:pPr>
              <a:spcBef>
                <a:spcPts val="1200"/>
              </a:spcBef>
              <a:spcAft>
                <a:spcPts val="600"/>
              </a:spcAft>
              <a:buFont typeface="Wingdings" pitchFamily="2" charset="2"/>
              <a:buChar char="§"/>
            </a:pPr>
            <a:r>
              <a:rPr lang="el-GR" sz="2400" dirty="0">
                <a:solidFill>
                  <a:prstClr val="black"/>
                </a:solidFill>
                <a:latin typeface="Calibri"/>
              </a:rPr>
              <a:t>Πολυμερισμός προσθήκης</a:t>
            </a:r>
            <a:r>
              <a:rPr lang="en-US" sz="2400" dirty="0">
                <a:solidFill>
                  <a:prstClr val="black"/>
                </a:solidFill>
                <a:latin typeface="Calibri"/>
              </a:rPr>
              <a:t>,</a:t>
            </a:r>
            <a:endParaRPr lang="el-GR" sz="2400" dirty="0">
              <a:solidFill>
                <a:prstClr val="black"/>
              </a:solidFill>
              <a:latin typeface="Calibri"/>
            </a:endParaRPr>
          </a:p>
          <a:p>
            <a:pPr>
              <a:spcBef>
                <a:spcPts val="1200"/>
              </a:spcBef>
              <a:spcAft>
                <a:spcPts val="600"/>
              </a:spcAft>
              <a:buFont typeface="Wingdings" pitchFamily="2" charset="2"/>
              <a:buChar char="§"/>
            </a:pPr>
            <a:r>
              <a:rPr lang="el-GR" sz="2400" dirty="0">
                <a:solidFill>
                  <a:prstClr val="black"/>
                </a:solidFill>
                <a:latin typeface="Calibri"/>
              </a:rPr>
              <a:t>Πολυμερισμός συμπύκνωσης</a:t>
            </a:r>
            <a:r>
              <a:rPr lang="en-US" sz="2400" dirty="0">
                <a:solidFill>
                  <a:prstClr val="black"/>
                </a:solidFill>
                <a:latin typeface="Calibri"/>
              </a:rPr>
              <a:t>,</a:t>
            </a:r>
            <a:endParaRPr lang="el-GR" sz="2400" dirty="0">
              <a:solidFill>
                <a:prstClr val="black"/>
              </a:solidFill>
              <a:latin typeface="Calibri"/>
            </a:endParaRPr>
          </a:p>
          <a:p>
            <a:pPr>
              <a:spcBef>
                <a:spcPts val="1200"/>
              </a:spcBef>
              <a:spcAft>
                <a:spcPts val="600"/>
              </a:spcAft>
              <a:buFont typeface="Wingdings" pitchFamily="2" charset="2"/>
              <a:buChar char="§"/>
            </a:pPr>
            <a:r>
              <a:rPr lang="el-GR" sz="2400" dirty="0">
                <a:solidFill>
                  <a:prstClr val="black"/>
                </a:solidFill>
                <a:latin typeface="Calibri"/>
              </a:rPr>
              <a:t>Πολυαιθυλένιο υψηλής πυκνότητας</a:t>
            </a:r>
            <a:r>
              <a:rPr lang="en-US" sz="2400" dirty="0">
                <a:solidFill>
                  <a:prstClr val="black"/>
                </a:solidFill>
                <a:latin typeface="Calibri"/>
              </a:rPr>
              <a:t>,</a:t>
            </a:r>
            <a:endParaRPr lang="el-GR" sz="2400" dirty="0">
              <a:solidFill>
                <a:prstClr val="black"/>
              </a:solidFill>
              <a:latin typeface="Calibri"/>
            </a:endParaRPr>
          </a:p>
          <a:p>
            <a:pPr>
              <a:spcBef>
                <a:spcPts val="1200"/>
              </a:spcBef>
              <a:spcAft>
                <a:spcPts val="600"/>
              </a:spcAft>
              <a:buFont typeface="Wingdings" pitchFamily="2" charset="2"/>
              <a:buChar char="§"/>
            </a:pPr>
            <a:r>
              <a:rPr lang="el-GR" sz="2400" dirty="0">
                <a:solidFill>
                  <a:prstClr val="black"/>
                </a:solidFill>
                <a:latin typeface="Calibri"/>
              </a:rPr>
              <a:t>Πολυαιθυλένιο χαμηλής πυκνότητας</a:t>
            </a:r>
            <a:r>
              <a:rPr lang="en-US" sz="2400" dirty="0">
                <a:solidFill>
                  <a:prstClr val="black"/>
                </a:solidFill>
                <a:latin typeface="Calibri"/>
              </a:rPr>
              <a:t>,</a:t>
            </a:r>
            <a:endParaRPr lang="el-GR" sz="2400" dirty="0">
              <a:solidFill>
                <a:prstClr val="black"/>
              </a:solidFill>
              <a:latin typeface="Calibri"/>
            </a:endParaRPr>
          </a:p>
          <a:p>
            <a:pPr>
              <a:spcBef>
                <a:spcPts val="1200"/>
              </a:spcBef>
              <a:spcAft>
                <a:spcPts val="600"/>
              </a:spcAft>
              <a:buFont typeface="Wingdings" pitchFamily="2" charset="2"/>
              <a:buChar char="§"/>
            </a:pPr>
            <a:r>
              <a:rPr lang="el-GR" sz="2400" dirty="0">
                <a:solidFill>
                  <a:prstClr val="black"/>
                </a:solidFill>
                <a:latin typeface="Calibri"/>
              </a:rPr>
              <a:t>Πολυπροπυλένιο</a:t>
            </a:r>
            <a:r>
              <a:rPr lang="en-US" sz="2400" dirty="0">
                <a:solidFill>
                  <a:prstClr val="black"/>
                </a:solidFill>
                <a:latin typeface="Calibri"/>
              </a:rPr>
              <a:t>,</a:t>
            </a:r>
            <a:endParaRPr lang="el-GR" sz="2400" dirty="0">
              <a:solidFill>
                <a:prstClr val="black"/>
              </a:solidFill>
              <a:latin typeface="Calibri"/>
            </a:endParaRPr>
          </a:p>
          <a:p>
            <a:pPr>
              <a:spcBef>
                <a:spcPts val="1200"/>
              </a:spcBef>
              <a:spcAft>
                <a:spcPts val="600"/>
              </a:spcAft>
              <a:buFont typeface="Wingdings" pitchFamily="2" charset="2"/>
              <a:buChar char="§"/>
            </a:pPr>
            <a:r>
              <a:rPr lang="el-GR" sz="2400" dirty="0">
                <a:solidFill>
                  <a:prstClr val="black"/>
                </a:solidFill>
                <a:latin typeface="Calibri"/>
              </a:rPr>
              <a:t>Νάιλον</a:t>
            </a:r>
            <a:r>
              <a:rPr lang="en-US" sz="2400" dirty="0">
                <a:solidFill>
                  <a:prstClr val="black"/>
                </a:solidFill>
                <a:latin typeface="Calibri"/>
              </a:rPr>
              <a:t>.</a:t>
            </a:r>
            <a:r>
              <a:rPr lang="el-GR" sz="2400" dirty="0">
                <a:solidFill>
                  <a:prstClr val="black"/>
                </a:solidFill>
                <a:latin typeface="Calibri"/>
              </a:rPr>
              <a:t> </a:t>
            </a:r>
          </a:p>
        </p:txBody>
      </p:sp>
    </p:spTree>
    <p:extLst>
      <p:ext uri="{BB962C8B-B14F-4D97-AF65-F5344CB8AC3E}">
        <p14:creationId xmlns:p14="http://schemas.microsoft.com/office/powerpoint/2010/main" val="33814044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0" y="116632"/>
            <a:ext cx="9144000" cy="908720"/>
          </a:xfrm>
          <a:noFill/>
        </p:spPr>
        <p:txBody>
          <a:bodyPr>
            <a:noAutofit/>
          </a:bodyPr>
          <a:lstStyle/>
          <a:p>
            <a:pPr eaLnBrk="1" hangingPunct="1"/>
            <a:r>
              <a:rPr lang="el-GR" dirty="0" smtClean="0"/>
              <a:t>Πολυμερισμός αύξησης αλυσίδας με ελεύθερες ρίζες</a:t>
            </a:r>
          </a:p>
        </p:txBody>
      </p:sp>
      <p:sp>
        <p:nvSpPr>
          <p:cNvPr id="4104" name="8 - TextBox"/>
          <p:cNvSpPr txBox="1">
            <a:spLocks noChangeArrowheads="1"/>
          </p:cNvSpPr>
          <p:nvPr/>
        </p:nvSpPr>
        <p:spPr bwMode="auto">
          <a:xfrm>
            <a:off x="0" y="1301190"/>
            <a:ext cx="9144000" cy="2616101"/>
          </a:xfrm>
          <a:prstGeom prst="rect">
            <a:avLst/>
          </a:prstGeom>
          <a:noFill/>
          <a:ln w="9525">
            <a:noFill/>
            <a:miter lim="800000"/>
            <a:headEnd/>
            <a:tailEnd/>
          </a:ln>
        </p:spPr>
        <p:txBody>
          <a:bodyPr wrap="square">
            <a:spAutoFit/>
          </a:bodyPr>
          <a:lstStyle/>
          <a:p>
            <a:pPr marL="285750" indent="-285750">
              <a:spcBef>
                <a:spcPts val="600"/>
              </a:spcBef>
              <a:spcAft>
                <a:spcPts val="600"/>
              </a:spcAft>
              <a:buFont typeface="Arial" panose="020B0604020202020204" pitchFamily="34" charset="0"/>
              <a:buChar char="•"/>
            </a:pPr>
            <a:r>
              <a:rPr lang="el-GR" sz="2400" dirty="0">
                <a:solidFill>
                  <a:prstClr val="black"/>
                </a:solidFill>
                <a:latin typeface="Calibri"/>
              </a:rPr>
              <a:t>Σχηματισμός </a:t>
            </a:r>
            <a:r>
              <a:rPr lang="el-GR" sz="2400" b="1" dirty="0">
                <a:solidFill>
                  <a:prstClr val="black"/>
                </a:solidFill>
                <a:latin typeface="Calibri"/>
              </a:rPr>
              <a:t>πολυαιθυλενίου</a:t>
            </a:r>
            <a:r>
              <a:rPr lang="el-GR" sz="2400" dirty="0">
                <a:solidFill>
                  <a:prstClr val="black"/>
                </a:solidFill>
                <a:latin typeface="Calibri"/>
              </a:rPr>
              <a:t> (</a:t>
            </a:r>
            <a:r>
              <a:rPr lang="en-US" sz="2400" dirty="0">
                <a:solidFill>
                  <a:prstClr val="black"/>
                </a:solidFill>
                <a:latin typeface="Calibri"/>
              </a:rPr>
              <a:t>PE)</a:t>
            </a:r>
            <a:r>
              <a:rPr lang="el-GR" sz="2400" dirty="0">
                <a:solidFill>
                  <a:prstClr val="black"/>
                </a:solidFill>
                <a:latin typeface="Calibri"/>
              </a:rPr>
              <a:t> από το μονομερές του (αιθυλένιο)</a:t>
            </a:r>
            <a:r>
              <a:rPr lang="en-US" sz="2400" dirty="0">
                <a:solidFill>
                  <a:prstClr val="black"/>
                </a:solidFill>
                <a:latin typeface="Calibri"/>
              </a:rPr>
              <a:t> </a:t>
            </a:r>
            <a:r>
              <a:rPr lang="el-GR" sz="2400" dirty="0">
                <a:solidFill>
                  <a:prstClr val="black"/>
                </a:solidFill>
                <a:latin typeface="Calibri"/>
              </a:rPr>
              <a:t>με πολυμερισμό </a:t>
            </a:r>
            <a:r>
              <a:rPr lang="el-GR" sz="2400" dirty="0" smtClean="0">
                <a:solidFill>
                  <a:prstClr val="black"/>
                </a:solidFill>
                <a:latin typeface="Calibri"/>
              </a:rPr>
              <a:t>προσθήκης</a:t>
            </a:r>
          </a:p>
          <a:p>
            <a:pPr marL="285750" indent="-285750">
              <a:spcBef>
                <a:spcPts val="600"/>
              </a:spcBef>
              <a:spcAft>
                <a:spcPts val="600"/>
              </a:spcAft>
              <a:buFont typeface="Arial" panose="020B0604020202020204" pitchFamily="34" charset="0"/>
              <a:buChar char="•"/>
            </a:pPr>
            <a:r>
              <a:rPr lang="el-GR" sz="2400" dirty="0" smtClean="0">
                <a:solidFill>
                  <a:prstClr val="black"/>
                </a:solidFill>
                <a:latin typeface="Calibri"/>
              </a:rPr>
              <a:t>Σχηματίζονται </a:t>
            </a:r>
            <a:r>
              <a:rPr lang="el-GR" sz="2400" dirty="0">
                <a:solidFill>
                  <a:prstClr val="black"/>
                </a:solidFill>
                <a:latin typeface="Calibri"/>
              </a:rPr>
              <a:t>ελεύθερες ρίζες οι οποίες παίζουν τον κύριο ρόλο στο σχηματισμό της αλυσίδας. </a:t>
            </a:r>
            <a:endParaRPr lang="el-GR" sz="2400" dirty="0" smtClean="0">
              <a:solidFill>
                <a:prstClr val="black"/>
              </a:solidFill>
              <a:latin typeface="Calibri"/>
            </a:endParaRPr>
          </a:p>
          <a:p>
            <a:pPr marL="285750" indent="-285750">
              <a:spcBef>
                <a:spcPts val="600"/>
              </a:spcBef>
              <a:spcAft>
                <a:spcPts val="600"/>
              </a:spcAft>
              <a:buFont typeface="Arial" panose="020B0604020202020204" pitchFamily="34" charset="0"/>
              <a:buChar char="•"/>
            </a:pPr>
            <a:r>
              <a:rPr lang="el-GR" sz="2400" dirty="0" smtClean="0">
                <a:solidFill>
                  <a:prstClr val="black"/>
                </a:solidFill>
                <a:latin typeface="Calibri"/>
              </a:rPr>
              <a:t>Ο μηχανισμός περιλαμβάνει </a:t>
            </a:r>
            <a:r>
              <a:rPr lang="el-GR" sz="2400" dirty="0">
                <a:solidFill>
                  <a:prstClr val="black"/>
                </a:solidFill>
                <a:latin typeface="Calibri"/>
              </a:rPr>
              <a:t>διάφορα στάδια: </a:t>
            </a:r>
            <a:r>
              <a:rPr lang="el-GR" sz="2400" b="1" dirty="0">
                <a:solidFill>
                  <a:prstClr val="black"/>
                </a:solidFill>
                <a:latin typeface="Calibri"/>
              </a:rPr>
              <a:t>έναρξη</a:t>
            </a:r>
            <a:r>
              <a:rPr lang="el-GR" sz="2400" dirty="0">
                <a:solidFill>
                  <a:prstClr val="black"/>
                </a:solidFill>
                <a:latin typeface="Calibri"/>
              </a:rPr>
              <a:t>, </a:t>
            </a:r>
            <a:r>
              <a:rPr lang="el-GR" sz="2400" b="1" dirty="0">
                <a:solidFill>
                  <a:prstClr val="black"/>
                </a:solidFill>
                <a:latin typeface="Calibri"/>
              </a:rPr>
              <a:t>διάδοση</a:t>
            </a:r>
            <a:r>
              <a:rPr lang="el-GR" sz="2400" dirty="0">
                <a:solidFill>
                  <a:prstClr val="black"/>
                </a:solidFill>
                <a:latin typeface="Calibri"/>
              </a:rPr>
              <a:t>, </a:t>
            </a:r>
            <a:r>
              <a:rPr lang="el-GR" sz="2400" b="1" dirty="0">
                <a:solidFill>
                  <a:prstClr val="black"/>
                </a:solidFill>
                <a:latin typeface="Calibri"/>
              </a:rPr>
              <a:t>τερματισμό</a:t>
            </a:r>
            <a:r>
              <a:rPr lang="el-GR" sz="2400" dirty="0">
                <a:solidFill>
                  <a:prstClr val="black"/>
                </a:solidFill>
                <a:latin typeface="Calibri"/>
              </a:rPr>
              <a:t>.</a:t>
            </a:r>
          </a:p>
        </p:txBody>
      </p:sp>
      <p:grpSp>
        <p:nvGrpSpPr>
          <p:cNvPr id="14" name="Group 13"/>
          <p:cNvGrpSpPr/>
          <p:nvPr/>
        </p:nvGrpSpPr>
        <p:grpSpPr>
          <a:xfrm>
            <a:off x="258233" y="4005064"/>
            <a:ext cx="8627534" cy="2555549"/>
            <a:chOff x="-56198" y="1337794"/>
            <a:chExt cx="9144000" cy="2741287"/>
          </a:xfrm>
        </p:grpSpPr>
        <p:sp>
          <p:nvSpPr>
            <p:cNvPr id="15" name="Rectangle 5"/>
            <p:cNvSpPr>
              <a:spLocks noChangeArrowheads="1"/>
            </p:cNvSpPr>
            <p:nvPr/>
          </p:nvSpPr>
          <p:spPr bwMode="auto">
            <a:xfrm>
              <a:off x="-56198" y="2823694"/>
              <a:ext cx="9144000" cy="0"/>
            </a:xfrm>
            <a:prstGeom prst="rect">
              <a:avLst/>
            </a:prstGeom>
            <a:noFill/>
            <a:ln w="9525">
              <a:noFill/>
              <a:miter lim="800000"/>
              <a:headEnd/>
              <a:tailEnd/>
            </a:ln>
          </p:spPr>
          <p:txBody>
            <a:bodyPr wrap="none" anchor="ctr">
              <a:spAutoFit/>
            </a:bodyPr>
            <a:lstStyle/>
            <a:p>
              <a:pPr algn="ctr"/>
              <a:endParaRPr lang="el-GR" dirty="0">
                <a:solidFill>
                  <a:prstClr val="black"/>
                </a:solidFill>
              </a:endParaRPr>
            </a:p>
          </p:txBody>
        </p:sp>
        <p:sp>
          <p:nvSpPr>
            <p:cNvPr id="16" name="Rectangle 9"/>
            <p:cNvSpPr>
              <a:spLocks noChangeArrowheads="1"/>
            </p:cNvSpPr>
            <p:nvPr/>
          </p:nvSpPr>
          <p:spPr bwMode="auto">
            <a:xfrm>
              <a:off x="-56198" y="2804644"/>
              <a:ext cx="9144000" cy="0"/>
            </a:xfrm>
            <a:prstGeom prst="rect">
              <a:avLst/>
            </a:prstGeom>
            <a:noFill/>
            <a:ln w="9525">
              <a:noFill/>
              <a:miter lim="800000"/>
              <a:headEnd/>
              <a:tailEnd/>
            </a:ln>
          </p:spPr>
          <p:txBody>
            <a:bodyPr wrap="none" anchor="ctr">
              <a:spAutoFit/>
            </a:bodyPr>
            <a:lstStyle/>
            <a:p>
              <a:pPr algn="ctr"/>
              <a:endParaRPr lang="el-GR" dirty="0">
                <a:solidFill>
                  <a:prstClr val="black"/>
                </a:solidFill>
              </a:endParaRPr>
            </a:p>
          </p:txBody>
        </p:sp>
        <p:graphicFrame>
          <p:nvGraphicFramePr>
            <p:cNvPr id="17" name="Object 8"/>
            <p:cNvGraphicFramePr>
              <a:graphicFrameLocks noChangeAspect="1"/>
            </p:cNvGraphicFramePr>
            <p:nvPr>
              <p:extLst/>
            </p:nvPr>
          </p:nvGraphicFramePr>
          <p:xfrm>
            <a:off x="136364" y="2778918"/>
            <a:ext cx="7620000" cy="1300163"/>
          </p:xfrm>
          <a:graphic>
            <a:graphicData uri="http://schemas.openxmlformats.org/presentationml/2006/ole">
              <mc:AlternateContent xmlns:mc="http://schemas.openxmlformats.org/markup-compatibility/2006">
                <mc:Choice xmlns:v="urn:schemas-microsoft-com:vml" Requires="v">
                  <p:oleObj spid="_x0000_s5140" name="ChemSketch" r:id="rId3" imgW="4251960" imgH="719328" progId="ACD.ChemSketch.20">
                    <p:embed/>
                  </p:oleObj>
                </mc:Choice>
                <mc:Fallback>
                  <p:oleObj name="ChemSketch" r:id="rId3" imgW="4251960" imgH="719328"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364" y="2778918"/>
                          <a:ext cx="7620000" cy="1300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8" name="Group 11"/>
            <p:cNvGrpSpPr>
              <a:grpSpLocks/>
            </p:cNvGrpSpPr>
            <p:nvPr/>
          </p:nvGrpSpPr>
          <p:grpSpPr bwMode="auto">
            <a:xfrm>
              <a:off x="1315402" y="1337794"/>
              <a:ext cx="6172200" cy="1295400"/>
              <a:chOff x="672" y="960"/>
              <a:chExt cx="4512" cy="1060"/>
            </a:xfrm>
          </p:grpSpPr>
          <p:graphicFrame>
            <p:nvGraphicFramePr>
              <p:cNvPr id="22" name="Object 4"/>
              <p:cNvGraphicFramePr>
                <a:graphicFrameLocks noChangeAspect="1"/>
              </p:cNvGraphicFramePr>
              <p:nvPr/>
            </p:nvGraphicFramePr>
            <p:xfrm>
              <a:off x="672" y="960"/>
              <a:ext cx="4512" cy="1060"/>
            </p:xfrm>
            <a:graphic>
              <a:graphicData uri="http://schemas.openxmlformats.org/presentationml/2006/ole">
                <mc:AlternateContent xmlns:mc="http://schemas.openxmlformats.org/markup-compatibility/2006">
                  <mc:Choice xmlns:v="urn:schemas-microsoft-com:vml" Requires="v">
                    <p:oleObj spid="_x0000_s5141" name="ChemSketch" r:id="rId5" imgW="2916936" imgH="682752" progId="ACD.ChemSketch.20">
                      <p:embed/>
                    </p:oleObj>
                  </mc:Choice>
                  <mc:Fallback>
                    <p:oleObj name="ChemSketch" r:id="rId5" imgW="2916936" imgH="682752" progId="ACD.ChemSketch.2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 y="960"/>
                            <a:ext cx="4512" cy="10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 Box 10"/>
              <p:cNvSpPr txBox="1">
                <a:spLocks noChangeArrowheads="1"/>
              </p:cNvSpPr>
              <p:nvPr/>
            </p:nvSpPr>
            <p:spPr bwMode="auto">
              <a:xfrm>
                <a:off x="4794" y="1022"/>
                <a:ext cx="111" cy="428"/>
              </a:xfrm>
              <a:prstGeom prst="rect">
                <a:avLst/>
              </a:prstGeom>
              <a:noFill/>
              <a:ln w="9525">
                <a:noFill/>
                <a:miter lim="800000"/>
                <a:headEnd/>
                <a:tailEnd/>
              </a:ln>
            </p:spPr>
            <p:txBody>
              <a:bodyPr>
                <a:spAutoFit/>
              </a:bodyPr>
              <a:lstStyle/>
              <a:p>
                <a:pPr algn="ctr"/>
                <a:r>
                  <a:rPr lang="en-US" sz="2800" b="1" dirty="0">
                    <a:solidFill>
                      <a:prstClr val="black"/>
                    </a:solidFill>
                  </a:rPr>
                  <a:t>.</a:t>
                </a:r>
                <a:endParaRPr lang="el-GR" sz="2800" b="1" dirty="0">
                  <a:solidFill>
                    <a:prstClr val="black"/>
                  </a:solidFill>
                </a:endParaRPr>
              </a:p>
            </p:txBody>
          </p:sp>
        </p:grpSp>
        <p:sp>
          <p:nvSpPr>
            <p:cNvPr id="19" name="Text Box 10"/>
            <p:cNvSpPr txBox="1">
              <a:spLocks noChangeArrowheads="1"/>
            </p:cNvSpPr>
            <p:nvPr/>
          </p:nvSpPr>
          <p:spPr bwMode="auto">
            <a:xfrm>
              <a:off x="7182802" y="3090394"/>
              <a:ext cx="152400" cy="523875"/>
            </a:xfrm>
            <a:prstGeom prst="rect">
              <a:avLst/>
            </a:prstGeom>
            <a:noFill/>
            <a:ln w="9525">
              <a:noFill/>
              <a:miter lim="800000"/>
              <a:headEnd/>
              <a:tailEnd/>
            </a:ln>
          </p:spPr>
          <p:txBody>
            <a:bodyPr>
              <a:spAutoFit/>
            </a:bodyPr>
            <a:lstStyle/>
            <a:p>
              <a:pPr algn="ctr"/>
              <a:r>
                <a:rPr lang="en-US" sz="2800" b="1" dirty="0">
                  <a:solidFill>
                    <a:prstClr val="black"/>
                  </a:solidFill>
                </a:rPr>
                <a:t>.</a:t>
              </a:r>
              <a:endParaRPr lang="el-GR" sz="2800" b="1" dirty="0">
                <a:solidFill>
                  <a:prstClr val="black"/>
                </a:solidFill>
              </a:endParaRPr>
            </a:p>
          </p:txBody>
        </p:sp>
        <p:sp>
          <p:nvSpPr>
            <p:cNvPr id="20" name="10 - Ορθογώνιο"/>
            <p:cNvSpPr>
              <a:spLocks noChangeArrowheads="1"/>
            </p:cNvSpPr>
            <p:nvPr/>
          </p:nvSpPr>
          <p:spPr bwMode="auto">
            <a:xfrm>
              <a:off x="7563802" y="1794994"/>
              <a:ext cx="898525" cy="369888"/>
            </a:xfrm>
            <a:prstGeom prst="rect">
              <a:avLst/>
            </a:prstGeom>
            <a:noFill/>
            <a:ln w="9525">
              <a:noFill/>
              <a:miter lim="800000"/>
              <a:headEnd/>
              <a:tailEnd/>
            </a:ln>
          </p:spPr>
          <p:txBody>
            <a:bodyPr wrap="none">
              <a:spAutoFit/>
            </a:bodyPr>
            <a:lstStyle/>
            <a:p>
              <a:pPr algn="ctr"/>
              <a:r>
                <a:rPr lang="el-GR" dirty="0">
                  <a:solidFill>
                    <a:prstClr val="black"/>
                  </a:solidFill>
                </a:rPr>
                <a:t>έναρξη</a:t>
              </a:r>
            </a:p>
          </p:txBody>
        </p:sp>
        <p:sp>
          <p:nvSpPr>
            <p:cNvPr id="21" name="11 - Ορθογώνιο"/>
            <p:cNvSpPr>
              <a:spLocks noChangeArrowheads="1"/>
            </p:cNvSpPr>
            <p:nvPr/>
          </p:nvSpPr>
          <p:spPr bwMode="auto">
            <a:xfrm>
              <a:off x="7563802" y="3222009"/>
              <a:ext cx="1023938" cy="369888"/>
            </a:xfrm>
            <a:prstGeom prst="rect">
              <a:avLst/>
            </a:prstGeom>
            <a:noFill/>
            <a:ln w="9525">
              <a:noFill/>
              <a:miter lim="800000"/>
              <a:headEnd/>
              <a:tailEnd/>
            </a:ln>
          </p:spPr>
          <p:txBody>
            <a:bodyPr wrap="none">
              <a:spAutoFit/>
            </a:bodyPr>
            <a:lstStyle/>
            <a:p>
              <a:pPr algn="ctr"/>
              <a:r>
                <a:rPr lang="el-GR" dirty="0">
                  <a:solidFill>
                    <a:prstClr val="black"/>
                  </a:solidFill>
                </a:rPr>
                <a:t>διάδοση</a:t>
              </a:r>
            </a:p>
          </p:txBody>
        </p:sp>
      </p:gr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7835675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smtClean="0"/>
              <a:t>Μηχανισμός πολυμερισμού αύξησης αλυσίδας με καταλύτη</a:t>
            </a:r>
            <a:endParaRPr lang="el-GR" dirty="0"/>
          </a:p>
        </p:txBody>
      </p:sp>
      <p:sp>
        <p:nvSpPr>
          <p:cNvPr id="3" name="Content Placeholder 2"/>
          <p:cNvSpPr>
            <a:spLocks noGrp="1"/>
          </p:cNvSpPr>
          <p:nvPr>
            <p:ph idx="1"/>
          </p:nvPr>
        </p:nvSpPr>
        <p:spPr>
          <a:xfrm>
            <a:off x="467544" y="1221368"/>
            <a:ext cx="8496944" cy="5636632"/>
          </a:xfrm>
        </p:spPr>
        <p:txBody>
          <a:bodyPr>
            <a:noAutofit/>
          </a:bodyPr>
          <a:lstStyle/>
          <a:p>
            <a:r>
              <a:rPr lang="el-GR" dirty="0" smtClean="0"/>
              <a:t>Οι αντιδράσεις πολυμερισμού προσθήκης (ή σταδιακής αύξησης αλυσίδας) πραγματοποιούνται σε διάφορα </a:t>
            </a:r>
            <a:r>
              <a:rPr lang="el-GR" b="1" dirty="0" smtClean="0"/>
              <a:t>στάδια</a:t>
            </a:r>
          </a:p>
          <a:p>
            <a:endParaRPr lang="el-GR" dirty="0" smtClean="0"/>
          </a:p>
          <a:p>
            <a:endParaRPr lang="el-GR" dirty="0"/>
          </a:p>
          <a:p>
            <a:r>
              <a:rPr lang="el-GR" b="1" dirty="0" smtClean="0"/>
              <a:t>Καταλύτης</a:t>
            </a:r>
            <a:r>
              <a:rPr lang="el-GR" dirty="0" smtClean="0"/>
              <a:t>: ενώσεις τιτανίου</a:t>
            </a:r>
            <a:r>
              <a:rPr lang="en-US" dirty="0" smtClean="0"/>
              <a:t> (</a:t>
            </a:r>
            <a:r>
              <a:rPr lang="en-US" dirty="0"/>
              <a:t>TiCl</a:t>
            </a:r>
            <a:r>
              <a:rPr lang="en-US" baseline="-25000" dirty="0"/>
              <a:t>4</a:t>
            </a:r>
            <a:r>
              <a:rPr lang="en-US" dirty="0"/>
              <a:t> </a:t>
            </a:r>
            <a:r>
              <a:rPr lang="el-GR" dirty="0" smtClean="0"/>
              <a:t>και </a:t>
            </a:r>
            <a:r>
              <a:rPr lang="en-US" dirty="0" smtClean="0"/>
              <a:t>TiCl</a:t>
            </a:r>
            <a:r>
              <a:rPr lang="en-US" baseline="-25000" dirty="0" smtClean="0"/>
              <a:t>3</a:t>
            </a:r>
            <a:r>
              <a:rPr lang="en-US" dirty="0" smtClean="0"/>
              <a:t>)</a:t>
            </a:r>
            <a:r>
              <a:rPr lang="el-GR" dirty="0" smtClean="0"/>
              <a:t> ή καταλύτες </a:t>
            </a:r>
            <a:r>
              <a:rPr lang="en-US" dirty="0" smtClean="0"/>
              <a:t>Ziegler-Natta, </a:t>
            </a:r>
            <a:r>
              <a:rPr lang="el-GR" dirty="0" smtClean="0"/>
              <a:t>συχνά με συν-καταλύτες (π.χ. τριαιθυλαλουμίνιο, </a:t>
            </a:r>
            <a:r>
              <a:rPr lang="en-US" dirty="0" smtClean="0"/>
              <a:t>Al(C</a:t>
            </a:r>
            <a:r>
              <a:rPr lang="en-US" baseline="-25000" dirty="0" smtClean="0"/>
              <a:t>2</a:t>
            </a:r>
            <a:r>
              <a:rPr lang="en-US" dirty="0" smtClean="0"/>
              <a:t>H</a:t>
            </a:r>
            <a:r>
              <a:rPr lang="en-US" baseline="-25000" dirty="0" smtClean="0"/>
              <a:t>5</a:t>
            </a:r>
            <a:r>
              <a:rPr lang="en-US" dirty="0" smtClean="0"/>
              <a:t>)</a:t>
            </a:r>
            <a:r>
              <a:rPr lang="en-US" baseline="-25000" dirty="0" smtClean="0"/>
              <a:t>3</a:t>
            </a:r>
            <a:endParaRPr lang="el-GR" baseline="-25000" dirty="0" smtClean="0"/>
          </a:p>
          <a:p>
            <a:r>
              <a:rPr lang="el-GR" dirty="0" smtClean="0"/>
              <a:t>Η ακριβής σύσταση του καταλύτη καθορίζει την </a:t>
            </a:r>
            <a:r>
              <a:rPr lang="el-GR" b="1" dirty="0" smtClean="0"/>
              <a:t>ισομέρεια</a:t>
            </a:r>
            <a:r>
              <a:rPr lang="el-GR" dirty="0" smtClean="0"/>
              <a:t> του τελικού πολυμερούς.</a:t>
            </a:r>
          </a:p>
          <a:p>
            <a:r>
              <a:rPr lang="el-GR" dirty="0" smtClean="0"/>
              <a:t>Ο μηχανισμός καθορίζει το </a:t>
            </a:r>
            <a:r>
              <a:rPr lang="el-GR" b="1" dirty="0" smtClean="0"/>
              <a:t>μήκος</a:t>
            </a:r>
            <a:r>
              <a:rPr lang="el-GR" dirty="0" smtClean="0"/>
              <a:t> (και το ΜΒ) της τελικής </a:t>
            </a:r>
            <a:r>
              <a:rPr lang="el-GR" b="1" dirty="0" smtClean="0"/>
              <a:t>αλυσίδας</a:t>
            </a:r>
            <a:r>
              <a:rPr lang="el-GR" dirty="0" smtClean="0"/>
              <a:t>: συχνά προσθέτοντας αέριο υδρογόνο στο σύστημα, μειώνεται το ΜΒ του προϊόντος</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grpSp>
        <p:nvGrpSpPr>
          <p:cNvPr id="5" name="Group 4"/>
          <p:cNvGrpSpPr/>
          <p:nvPr/>
        </p:nvGrpSpPr>
        <p:grpSpPr>
          <a:xfrm>
            <a:off x="1800673" y="2204864"/>
            <a:ext cx="4752527" cy="958340"/>
            <a:chOff x="699716" y="2730599"/>
            <a:chExt cx="7932252" cy="1879618"/>
          </a:xfrm>
        </p:grpSpPr>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7357" y="2752692"/>
              <a:ext cx="2095344" cy="1743394"/>
            </a:xfrm>
            <a:prstGeom prst="rect">
              <a:avLst/>
            </a:prstGeom>
          </p:spPr>
        </p:pic>
        <p:grpSp>
          <p:nvGrpSpPr>
            <p:cNvPr id="12" name="Group 11"/>
            <p:cNvGrpSpPr/>
            <p:nvPr/>
          </p:nvGrpSpPr>
          <p:grpSpPr>
            <a:xfrm>
              <a:off x="699716" y="2730599"/>
              <a:ext cx="5129557" cy="1743394"/>
              <a:chOff x="2166476" y="2353047"/>
              <a:chExt cx="5129557" cy="1743394"/>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6476" y="2353047"/>
                <a:ext cx="2095344" cy="1743394"/>
              </a:xfrm>
              <a:prstGeom prst="rect">
                <a:avLst/>
              </a:prstGeom>
            </p:spPr>
          </p:pic>
          <p:cxnSp>
            <p:nvCxnSpPr>
              <p:cNvPr id="10" name="Straight Arrow Connector 9"/>
              <p:cNvCxnSpPr/>
              <p:nvPr/>
            </p:nvCxnSpPr>
            <p:spPr>
              <a:xfrm>
                <a:off x="6342940" y="3266802"/>
                <a:ext cx="95309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7859078" y="4112205"/>
              <a:ext cx="772890" cy="498012"/>
            </a:xfrm>
            <a:prstGeom prst="rect">
              <a:avLst/>
            </a:prstGeom>
            <a:solidFill>
              <a:schemeClr val="bg1"/>
            </a:solidFill>
          </p:spPr>
          <p:txBody>
            <a:bodyPr wrap="square" rtlCol="0">
              <a:spAutoFit/>
            </a:bodyPr>
            <a:lstStyle/>
            <a:p>
              <a:r>
                <a:rPr lang="en-US" sz="1050" i="1" dirty="0">
                  <a:solidFill>
                    <a:prstClr val="black"/>
                  </a:solidFill>
                </a:rPr>
                <a:t>n</a:t>
              </a:r>
              <a:r>
                <a:rPr lang="el-GR" sz="1050" dirty="0" smtClean="0">
                  <a:solidFill>
                    <a:prstClr val="black"/>
                  </a:solidFill>
                </a:rPr>
                <a:t>+1</a:t>
              </a:r>
              <a:endParaRPr lang="el-GR" sz="900" dirty="0">
                <a:solidFill>
                  <a:prstClr val="black"/>
                </a:solidFill>
              </a:endParaRPr>
            </a:p>
          </p:txBody>
        </p:sp>
        <p:graphicFrame>
          <p:nvGraphicFramePr>
            <p:cNvPr id="16" name="Object 10"/>
            <p:cNvGraphicFramePr>
              <a:graphicFrameLocks noChangeAspect="1"/>
            </p:cNvGraphicFramePr>
            <p:nvPr>
              <p:extLst/>
            </p:nvPr>
          </p:nvGraphicFramePr>
          <p:xfrm>
            <a:off x="3477384" y="3035987"/>
            <a:ext cx="1076220" cy="1076219"/>
          </p:xfrm>
          <a:graphic>
            <a:graphicData uri="http://schemas.openxmlformats.org/presentationml/2006/ole">
              <mc:AlternateContent xmlns:mc="http://schemas.openxmlformats.org/markup-compatibility/2006">
                <mc:Choice xmlns:v="urn:schemas-microsoft-com:vml" Requires="v">
                  <p:oleObj spid="_x0000_s6155" name="ChemSketch" r:id="rId4" imgW="463320" imgH="463320" progId="ACD.ChemSketch.20">
                    <p:embed/>
                  </p:oleObj>
                </mc:Choice>
                <mc:Fallback>
                  <p:oleObj name="ChemSketch" r:id="rId4" imgW="463320" imgH="463320" progId="ACD.ChemSketch.2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7384" y="3035987"/>
                          <a:ext cx="1076220" cy="1076219"/>
                        </a:xfrm>
                        <a:prstGeom prst="rect">
                          <a:avLst/>
                        </a:prstGeom>
                        <a:noFill/>
                        <a:ln>
                          <a:noFill/>
                        </a:ln>
                        <a:effectLst/>
                        <a:extLst/>
                      </p:spPr>
                    </p:pic>
                  </p:oleObj>
                </mc:Fallback>
              </mc:AlternateContent>
            </a:graphicData>
          </a:graphic>
        </p:graphicFrame>
        <p:sp>
          <p:nvSpPr>
            <p:cNvPr id="17" name="TextBox 16"/>
            <p:cNvSpPr txBox="1"/>
            <p:nvPr/>
          </p:nvSpPr>
          <p:spPr>
            <a:xfrm>
              <a:off x="2725946" y="3394606"/>
              <a:ext cx="319318" cy="369332"/>
            </a:xfrm>
            <a:prstGeom prst="rect">
              <a:avLst/>
            </a:prstGeom>
            <a:noFill/>
          </p:spPr>
          <p:txBody>
            <a:bodyPr wrap="none" rtlCol="0">
              <a:spAutoFit/>
            </a:bodyPr>
            <a:lstStyle/>
            <a:p>
              <a:r>
                <a:rPr lang="el-GR" dirty="0" smtClean="0">
                  <a:solidFill>
                    <a:prstClr val="black"/>
                  </a:solidFill>
                </a:rPr>
                <a:t>+</a:t>
              </a:r>
              <a:endParaRPr lang="el-GR" sz="1400" dirty="0">
                <a:solidFill>
                  <a:prstClr val="black"/>
                </a:solidFill>
              </a:endParaRPr>
            </a:p>
          </p:txBody>
        </p:sp>
        <p:sp>
          <p:nvSpPr>
            <p:cNvPr id="21" name="TextBox 20"/>
            <p:cNvSpPr txBox="1"/>
            <p:nvPr/>
          </p:nvSpPr>
          <p:spPr>
            <a:xfrm>
              <a:off x="4779261" y="3035986"/>
              <a:ext cx="1500046" cy="543286"/>
            </a:xfrm>
            <a:prstGeom prst="rect">
              <a:avLst/>
            </a:prstGeom>
            <a:noFill/>
          </p:spPr>
          <p:txBody>
            <a:bodyPr wrap="square" rtlCol="0">
              <a:spAutoFit/>
            </a:bodyPr>
            <a:lstStyle/>
            <a:p>
              <a:r>
                <a:rPr lang="el-GR" sz="1200" dirty="0" smtClean="0">
                  <a:solidFill>
                    <a:prstClr val="black"/>
                  </a:solidFill>
                </a:rPr>
                <a:t>καταλύτης</a:t>
              </a:r>
              <a:endParaRPr lang="el-GR" sz="1200" dirty="0">
                <a:solidFill>
                  <a:prstClr val="black"/>
                </a:solidFill>
              </a:endParaRPr>
            </a:p>
          </p:txBody>
        </p:sp>
      </p:grpSp>
    </p:spTree>
    <p:extLst>
      <p:ext uri="{BB962C8B-B14F-4D97-AF65-F5344CB8AC3E}">
        <p14:creationId xmlns:p14="http://schemas.microsoft.com/office/powerpoint/2010/main" val="1867711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228601" y="1025352"/>
            <a:ext cx="8905516" cy="1219505"/>
          </a:xfrm>
        </p:spPr>
        <p:txBody>
          <a:bodyPr>
            <a:noAutofit/>
          </a:bodyPr>
          <a:lstStyle/>
          <a:p>
            <a:pPr eaLnBrk="1" hangingPunct="1">
              <a:buFontTx/>
              <a:buNone/>
            </a:pPr>
            <a:r>
              <a:rPr lang="el-GR" sz="2000" dirty="0" smtClean="0"/>
              <a:t>Ανάλογα με τον τρόπο επανάληψης και σύνδεσης των ομάδων μονομερούς:</a:t>
            </a:r>
          </a:p>
          <a:p>
            <a:pPr eaLnBrk="1" hangingPunct="1">
              <a:buFontTx/>
              <a:buNone/>
            </a:pPr>
            <a:r>
              <a:rPr lang="el-GR" sz="2000" dirty="0" smtClean="0"/>
              <a:t>(α) </a:t>
            </a:r>
            <a:r>
              <a:rPr lang="el-GR" sz="2000" b="1" dirty="0" smtClean="0"/>
              <a:t>γραμμικά</a:t>
            </a:r>
            <a:r>
              <a:rPr lang="el-GR" sz="2000" dirty="0" smtClean="0"/>
              <a:t> πολυμερή</a:t>
            </a:r>
            <a:endParaRPr lang="en-US" sz="2000" dirty="0" smtClean="0"/>
          </a:p>
          <a:p>
            <a:pPr eaLnBrk="1" hangingPunct="1">
              <a:buFontTx/>
              <a:buNone/>
            </a:pPr>
            <a:endParaRPr lang="en-US" sz="2000" dirty="0" smtClean="0"/>
          </a:p>
          <a:p>
            <a:pPr eaLnBrk="1" hangingPunct="1">
              <a:buFontTx/>
              <a:buNone/>
            </a:pPr>
            <a:endParaRPr lang="el-GR" sz="2000" dirty="0" smtClean="0"/>
          </a:p>
          <a:p>
            <a:pPr eaLnBrk="1" hangingPunct="1">
              <a:buFontTx/>
              <a:buNone/>
            </a:pPr>
            <a:endParaRPr lang="el-GR" sz="2000" dirty="0"/>
          </a:p>
          <a:p>
            <a:pPr eaLnBrk="1" hangingPunct="1">
              <a:buFontTx/>
              <a:buNone/>
            </a:pPr>
            <a:endParaRPr lang="el-GR" sz="2000" dirty="0" smtClean="0"/>
          </a:p>
          <a:p>
            <a:pPr>
              <a:buNone/>
            </a:pPr>
            <a:r>
              <a:rPr lang="el-GR" sz="2000" dirty="0" smtClean="0"/>
              <a:t>(β) </a:t>
            </a:r>
            <a:r>
              <a:rPr lang="el-GR" sz="2000" b="1" dirty="0"/>
              <a:t>διακλαδισμένα</a:t>
            </a:r>
            <a:r>
              <a:rPr lang="el-GR" sz="2000" dirty="0"/>
              <a:t> πολυμερή</a:t>
            </a:r>
            <a:endParaRPr lang="en-US" sz="2000" dirty="0" smtClean="0"/>
          </a:p>
          <a:p>
            <a:pPr eaLnBrk="1" hangingPunct="1">
              <a:buFontTx/>
              <a:buNone/>
            </a:pPr>
            <a:endParaRPr lang="en-US" sz="2000" dirty="0" smtClean="0"/>
          </a:p>
        </p:txBody>
      </p:sp>
      <p:sp>
        <p:nvSpPr>
          <p:cNvPr id="34818" name="Rectangle 2"/>
          <p:cNvSpPr>
            <a:spLocks noGrp="1" noChangeArrowheads="1"/>
          </p:cNvSpPr>
          <p:nvPr>
            <p:ph type="title"/>
          </p:nvPr>
        </p:nvSpPr>
        <p:spPr/>
        <p:txBody>
          <a:bodyPr>
            <a:normAutofit/>
          </a:bodyPr>
          <a:lstStyle/>
          <a:p>
            <a:pPr eaLnBrk="1" hangingPunct="1"/>
            <a:r>
              <a:rPr lang="el-GR" dirty="0" smtClean="0"/>
              <a:t>Μοριακή δομή πολυμερών</a:t>
            </a:r>
          </a:p>
        </p:txBody>
      </p:sp>
      <p:grpSp>
        <p:nvGrpSpPr>
          <p:cNvPr id="350" name="Group 349"/>
          <p:cNvGrpSpPr/>
          <p:nvPr/>
        </p:nvGrpSpPr>
        <p:grpSpPr>
          <a:xfrm>
            <a:off x="441507" y="4654737"/>
            <a:ext cx="2616370" cy="1646734"/>
            <a:chOff x="4196599" y="2412467"/>
            <a:chExt cx="2616370" cy="1646734"/>
          </a:xfrm>
        </p:grpSpPr>
        <p:sp>
          <p:nvSpPr>
            <p:cNvPr id="56" name="Oval 55"/>
            <p:cNvSpPr/>
            <p:nvPr/>
          </p:nvSpPr>
          <p:spPr>
            <a:xfrm>
              <a:off x="4196599" y="2840467"/>
              <a:ext cx="146720" cy="14100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57" name="Oval 56"/>
            <p:cNvSpPr/>
            <p:nvPr/>
          </p:nvSpPr>
          <p:spPr>
            <a:xfrm>
              <a:off x="4416541" y="2840467"/>
              <a:ext cx="146720" cy="14100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58" name="Oval 57"/>
            <p:cNvSpPr/>
            <p:nvPr/>
          </p:nvSpPr>
          <p:spPr>
            <a:xfrm>
              <a:off x="4636484" y="2840467"/>
              <a:ext cx="146720" cy="14100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59" name="Straight Connector 58"/>
            <p:cNvCxnSpPr>
              <a:stCxn id="56" idx="6"/>
              <a:endCxn id="57" idx="2"/>
            </p:cNvCxnSpPr>
            <p:nvPr/>
          </p:nvCxnSpPr>
          <p:spPr>
            <a:xfrm>
              <a:off x="4343319" y="2910969"/>
              <a:ext cx="732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57" idx="6"/>
              <a:endCxn id="58" idx="2"/>
            </p:cNvCxnSpPr>
            <p:nvPr/>
          </p:nvCxnSpPr>
          <p:spPr>
            <a:xfrm>
              <a:off x="4563261" y="2910969"/>
              <a:ext cx="73223" cy="0"/>
            </a:xfrm>
            <a:prstGeom prst="line">
              <a:avLst/>
            </a:prstGeom>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4881568" y="2840467"/>
              <a:ext cx="146720" cy="14100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2" name="Oval 61"/>
            <p:cNvSpPr/>
            <p:nvPr/>
          </p:nvSpPr>
          <p:spPr>
            <a:xfrm>
              <a:off x="5101510" y="2840467"/>
              <a:ext cx="146720" cy="14100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3" name="Oval 62"/>
            <p:cNvSpPr/>
            <p:nvPr/>
          </p:nvSpPr>
          <p:spPr>
            <a:xfrm>
              <a:off x="5321453" y="2840467"/>
              <a:ext cx="146720" cy="14100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64" name="Straight Connector 63"/>
            <p:cNvCxnSpPr>
              <a:stCxn id="61" idx="6"/>
              <a:endCxn id="62" idx="2"/>
            </p:cNvCxnSpPr>
            <p:nvPr/>
          </p:nvCxnSpPr>
          <p:spPr>
            <a:xfrm>
              <a:off x="5028288" y="2910969"/>
              <a:ext cx="732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2" idx="6"/>
              <a:endCxn id="63" idx="2"/>
            </p:cNvCxnSpPr>
            <p:nvPr/>
          </p:nvCxnSpPr>
          <p:spPr>
            <a:xfrm>
              <a:off x="5248230" y="2910969"/>
              <a:ext cx="732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58" idx="6"/>
              <a:endCxn id="61" idx="2"/>
            </p:cNvCxnSpPr>
            <p:nvPr/>
          </p:nvCxnSpPr>
          <p:spPr>
            <a:xfrm>
              <a:off x="4783204" y="2910969"/>
              <a:ext cx="98364" cy="0"/>
            </a:xfrm>
            <a:prstGeom prst="line">
              <a:avLst/>
            </a:prstGeom>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5541396" y="2845660"/>
              <a:ext cx="146720" cy="14100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8" name="Oval 67"/>
            <p:cNvSpPr/>
            <p:nvPr/>
          </p:nvSpPr>
          <p:spPr>
            <a:xfrm>
              <a:off x="5761338" y="2845660"/>
              <a:ext cx="146720" cy="14100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9" name="Oval 68"/>
            <p:cNvSpPr/>
            <p:nvPr/>
          </p:nvSpPr>
          <p:spPr>
            <a:xfrm>
              <a:off x="5981281" y="2845660"/>
              <a:ext cx="146720" cy="14100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70" name="Straight Connector 69"/>
            <p:cNvCxnSpPr>
              <a:stCxn id="67" idx="6"/>
              <a:endCxn id="68" idx="2"/>
            </p:cNvCxnSpPr>
            <p:nvPr/>
          </p:nvCxnSpPr>
          <p:spPr>
            <a:xfrm>
              <a:off x="5688116" y="2916162"/>
              <a:ext cx="732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8" idx="6"/>
              <a:endCxn id="69" idx="2"/>
            </p:cNvCxnSpPr>
            <p:nvPr/>
          </p:nvCxnSpPr>
          <p:spPr>
            <a:xfrm>
              <a:off x="5908058" y="2916162"/>
              <a:ext cx="73223" cy="0"/>
            </a:xfrm>
            <a:prstGeom prst="line">
              <a:avLst/>
            </a:prstGeom>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6226364" y="2845660"/>
              <a:ext cx="146720" cy="14100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3" name="Oval 72"/>
            <p:cNvSpPr/>
            <p:nvPr/>
          </p:nvSpPr>
          <p:spPr>
            <a:xfrm>
              <a:off x="6446306" y="2845660"/>
              <a:ext cx="146720" cy="14100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4" name="Oval 73"/>
            <p:cNvSpPr/>
            <p:nvPr/>
          </p:nvSpPr>
          <p:spPr>
            <a:xfrm>
              <a:off x="6666249" y="2845660"/>
              <a:ext cx="146720" cy="14100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75" name="Straight Connector 74"/>
            <p:cNvCxnSpPr>
              <a:stCxn id="72" idx="6"/>
              <a:endCxn id="73" idx="2"/>
            </p:cNvCxnSpPr>
            <p:nvPr/>
          </p:nvCxnSpPr>
          <p:spPr>
            <a:xfrm>
              <a:off x="6373084" y="2916162"/>
              <a:ext cx="732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73" idx="6"/>
              <a:endCxn id="74" idx="2"/>
            </p:cNvCxnSpPr>
            <p:nvPr/>
          </p:nvCxnSpPr>
          <p:spPr>
            <a:xfrm>
              <a:off x="6593027" y="2916162"/>
              <a:ext cx="732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69" idx="6"/>
              <a:endCxn id="72" idx="2"/>
            </p:cNvCxnSpPr>
            <p:nvPr/>
          </p:nvCxnSpPr>
          <p:spPr>
            <a:xfrm>
              <a:off x="6128001" y="2916162"/>
              <a:ext cx="983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63" idx="6"/>
              <a:endCxn id="67" idx="2"/>
            </p:cNvCxnSpPr>
            <p:nvPr/>
          </p:nvCxnSpPr>
          <p:spPr>
            <a:xfrm>
              <a:off x="5468173" y="2910969"/>
              <a:ext cx="73223" cy="5193"/>
            </a:xfrm>
            <a:prstGeom prst="line">
              <a:avLst/>
            </a:prstGeom>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rot="4501727">
              <a:off x="4579867" y="3455946"/>
              <a:ext cx="1004882" cy="201627"/>
              <a:chOff x="6958341" y="4124701"/>
              <a:chExt cx="1539531" cy="296867"/>
            </a:xfrm>
          </p:grpSpPr>
          <p:sp>
            <p:nvSpPr>
              <p:cNvPr id="102" name="Oval 101"/>
              <p:cNvSpPr/>
              <p:nvPr/>
            </p:nvSpPr>
            <p:spPr>
              <a:xfrm>
                <a:off x="6958341" y="4188001"/>
                <a:ext cx="216024" cy="21602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03" name="Oval 102"/>
              <p:cNvSpPr/>
              <p:nvPr/>
            </p:nvSpPr>
            <p:spPr>
              <a:xfrm>
                <a:off x="7310548" y="4205544"/>
                <a:ext cx="216024" cy="21602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104" name="Straight Connector 103"/>
              <p:cNvCxnSpPr>
                <a:stCxn id="102" idx="6"/>
                <a:endCxn id="103" idx="2"/>
              </p:cNvCxnSpPr>
              <p:nvPr/>
            </p:nvCxnSpPr>
            <p:spPr>
              <a:xfrm>
                <a:off x="7174365" y="4296013"/>
                <a:ext cx="136183" cy="17543"/>
              </a:xfrm>
              <a:prstGeom prst="line">
                <a:avLst/>
              </a:prstGeom>
            </p:spPr>
            <p:style>
              <a:lnRef idx="1">
                <a:schemeClr val="accent1"/>
              </a:lnRef>
              <a:fillRef idx="0">
                <a:schemeClr val="accent1"/>
              </a:fillRef>
              <a:effectRef idx="0">
                <a:schemeClr val="accent1"/>
              </a:effectRef>
              <a:fontRef idx="minor">
                <a:schemeClr val="tx1"/>
              </a:fontRef>
            </p:style>
          </p:cxnSp>
          <p:sp>
            <p:nvSpPr>
              <p:cNvPr id="105" name="Oval 104"/>
              <p:cNvSpPr/>
              <p:nvPr/>
            </p:nvSpPr>
            <p:spPr>
              <a:xfrm>
                <a:off x="7596345" y="4205544"/>
                <a:ext cx="216024" cy="21602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06" name="Oval 105"/>
              <p:cNvSpPr/>
              <p:nvPr/>
            </p:nvSpPr>
            <p:spPr>
              <a:xfrm>
                <a:off x="7958216" y="4187224"/>
                <a:ext cx="216024" cy="21602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07" name="Oval 106"/>
              <p:cNvSpPr/>
              <p:nvPr/>
            </p:nvSpPr>
            <p:spPr>
              <a:xfrm>
                <a:off x="8281848" y="4124701"/>
                <a:ext cx="216024" cy="21602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108" name="Straight Connector 107"/>
              <p:cNvCxnSpPr>
                <a:stCxn id="105" idx="6"/>
                <a:endCxn id="106" idx="2"/>
              </p:cNvCxnSpPr>
              <p:nvPr/>
            </p:nvCxnSpPr>
            <p:spPr>
              <a:xfrm flipV="1">
                <a:off x="7812369" y="4295236"/>
                <a:ext cx="145847" cy="18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06" idx="6"/>
                <a:endCxn id="107" idx="2"/>
              </p:cNvCxnSpPr>
              <p:nvPr/>
            </p:nvCxnSpPr>
            <p:spPr>
              <a:xfrm flipV="1">
                <a:off x="8174240" y="4232713"/>
                <a:ext cx="107608" cy="625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03" idx="6"/>
                <a:endCxn id="105" idx="2"/>
              </p:cNvCxnSpPr>
              <p:nvPr/>
            </p:nvCxnSpPr>
            <p:spPr>
              <a:xfrm>
                <a:off x="7526572" y="4313556"/>
                <a:ext cx="69773"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rot="5106750">
              <a:off x="5925569" y="3382696"/>
              <a:ext cx="793641" cy="159163"/>
              <a:chOff x="6598493" y="4920953"/>
              <a:chExt cx="1215899" cy="234344"/>
            </a:xfrm>
          </p:grpSpPr>
          <p:sp>
            <p:nvSpPr>
              <p:cNvPr id="111" name="Oval 110"/>
              <p:cNvSpPr/>
              <p:nvPr/>
            </p:nvSpPr>
            <p:spPr>
              <a:xfrm>
                <a:off x="6598493" y="4921730"/>
                <a:ext cx="216024" cy="21602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12" name="Oval 111"/>
              <p:cNvSpPr/>
              <p:nvPr/>
            </p:nvSpPr>
            <p:spPr>
              <a:xfrm>
                <a:off x="6950700" y="4939273"/>
                <a:ext cx="216024" cy="21602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113" name="Straight Connector 112"/>
              <p:cNvCxnSpPr>
                <a:stCxn id="111" idx="6"/>
                <a:endCxn id="112" idx="2"/>
              </p:cNvCxnSpPr>
              <p:nvPr/>
            </p:nvCxnSpPr>
            <p:spPr>
              <a:xfrm>
                <a:off x="6814517" y="5029742"/>
                <a:ext cx="136183" cy="17543"/>
              </a:xfrm>
              <a:prstGeom prst="line">
                <a:avLst/>
              </a:prstGeom>
            </p:spPr>
            <p:style>
              <a:lnRef idx="1">
                <a:schemeClr val="accent1"/>
              </a:lnRef>
              <a:fillRef idx="0">
                <a:schemeClr val="accent1"/>
              </a:fillRef>
              <a:effectRef idx="0">
                <a:schemeClr val="accent1"/>
              </a:effectRef>
              <a:fontRef idx="minor">
                <a:schemeClr val="tx1"/>
              </a:fontRef>
            </p:style>
          </p:cxnSp>
          <p:sp>
            <p:nvSpPr>
              <p:cNvPr id="114" name="Oval 113"/>
              <p:cNvSpPr/>
              <p:nvPr/>
            </p:nvSpPr>
            <p:spPr>
              <a:xfrm>
                <a:off x="7236497" y="4939273"/>
                <a:ext cx="216024" cy="21602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15" name="Oval 114"/>
              <p:cNvSpPr/>
              <p:nvPr/>
            </p:nvSpPr>
            <p:spPr>
              <a:xfrm>
                <a:off x="7598368" y="4920953"/>
                <a:ext cx="216024" cy="21602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117" name="Straight Connector 116"/>
              <p:cNvCxnSpPr>
                <a:stCxn id="114" idx="6"/>
                <a:endCxn id="115" idx="2"/>
              </p:cNvCxnSpPr>
              <p:nvPr/>
            </p:nvCxnSpPr>
            <p:spPr>
              <a:xfrm flipV="1">
                <a:off x="7452521" y="5028965"/>
                <a:ext cx="145847" cy="18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112" idx="6"/>
                <a:endCxn id="114" idx="2"/>
              </p:cNvCxnSpPr>
              <p:nvPr/>
            </p:nvCxnSpPr>
            <p:spPr>
              <a:xfrm>
                <a:off x="7166724" y="5047285"/>
                <a:ext cx="69773"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rot="17083187">
              <a:off x="5688838" y="2513470"/>
              <a:ext cx="370513" cy="168508"/>
              <a:chOff x="8030416" y="4267492"/>
              <a:chExt cx="567645" cy="248103"/>
            </a:xfrm>
          </p:grpSpPr>
          <p:sp>
            <p:nvSpPr>
              <p:cNvPr id="121" name="Oval 120"/>
              <p:cNvSpPr/>
              <p:nvPr/>
            </p:nvSpPr>
            <p:spPr>
              <a:xfrm>
                <a:off x="8030416" y="4267492"/>
                <a:ext cx="216024" cy="21602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22" name="Oval 121"/>
              <p:cNvSpPr/>
              <p:nvPr/>
            </p:nvSpPr>
            <p:spPr>
              <a:xfrm>
                <a:off x="8382037" y="4299571"/>
                <a:ext cx="216024" cy="21602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123" name="Straight Connector 122"/>
              <p:cNvCxnSpPr>
                <a:stCxn id="121" idx="6"/>
                <a:endCxn id="122" idx="2"/>
              </p:cNvCxnSpPr>
              <p:nvPr/>
            </p:nvCxnSpPr>
            <p:spPr>
              <a:xfrm rot="4516813" flipV="1">
                <a:off x="8281498" y="4330046"/>
                <a:ext cx="65481" cy="122995"/>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4817" name="Straight Connector 34816"/>
            <p:cNvCxnSpPr>
              <a:stCxn id="121" idx="2"/>
              <a:endCxn id="68" idx="0"/>
            </p:cNvCxnSpPr>
            <p:nvPr/>
          </p:nvCxnSpPr>
          <p:spPr>
            <a:xfrm>
              <a:off x="5814577" y="2774239"/>
              <a:ext cx="20121" cy="7142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822" name="Straight Connector 34821"/>
            <p:cNvCxnSpPr>
              <a:stCxn id="61" idx="4"/>
              <a:endCxn id="102" idx="2"/>
            </p:cNvCxnSpPr>
            <p:nvPr/>
          </p:nvCxnSpPr>
          <p:spPr>
            <a:xfrm flipH="1">
              <a:off x="4932236" y="2981470"/>
              <a:ext cx="22692" cy="9376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825" name="Straight Connector 34824"/>
            <p:cNvCxnSpPr>
              <a:stCxn id="72" idx="4"/>
              <a:endCxn id="111" idx="2"/>
            </p:cNvCxnSpPr>
            <p:nvPr/>
          </p:nvCxnSpPr>
          <p:spPr>
            <a:xfrm flipH="1">
              <a:off x="6292883" y="2986663"/>
              <a:ext cx="6841" cy="79771"/>
            </a:xfrm>
            <a:prstGeom prst="line">
              <a:avLst/>
            </a:prstGeom>
          </p:spPr>
          <p:style>
            <a:lnRef idx="1">
              <a:schemeClr val="accent1"/>
            </a:lnRef>
            <a:fillRef idx="0">
              <a:schemeClr val="accent1"/>
            </a:fillRef>
            <a:effectRef idx="0">
              <a:schemeClr val="accent1"/>
            </a:effectRef>
            <a:fontRef idx="minor">
              <a:schemeClr val="tx1"/>
            </a:fontRef>
          </p:style>
        </p:cxnSp>
        <p:sp>
          <p:nvSpPr>
            <p:cNvPr id="133" name="Oval 132"/>
            <p:cNvSpPr/>
            <p:nvPr/>
          </p:nvSpPr>
          <p:spPr>
            <a:xfrm>
              <a:off x="4545514" y="3584383"/>
              <a:ext cx="146720" cy="14100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34" name="Oval 133"/>
            <p:cNvSpPr/>
            <p:nvPr/>
          </p:nvSpPr>
          <p:spPr>
            <a:xfrm>
              <a:off x="4771380" y="3583528"/>
              <a:ext cx="146720" cy="14100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135" name="Straight Connector 134"/>
            <p:cNvCxnSpPr>
              <a:stCxn id="133" idx="6"/>
              <a:endCxn id="134" idx="2"/>
            </p:cNvCxnSpPr>
            <p:nvPr/>
          </p:nvCxnSpPr>
          <p:spPr>
            <a:xfrm flipV="1">
              <a:off x="4692234" y="3654029"/>
              <a:ext cx="79145" cy="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827" name="Straight Connector 34826"/>
            <p:cNvCxnSpPr>
              <a:stCxn id="134" idx="7"/>
              <a:endCxn id="105" idx="4"/>
            </p:cNvCxnSpPr>
            <p:nvPr/>
          </p:nvCxnSpPr>
          <p:spPr>
            <a:xfrm flipV="1">
              <a:off x="4896613" y="3566812"/>
              <a:ext cx="84136" cy="3736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52" name="Group 351"/>
          <p:cNvGrpSpPr/>
          <p:nvPr/>
        </p:nvGrpSpPr>
        <p:grpSpPr>
          <a:xfrm>
            <a:off x="4779332" y="4909593"/>
            <a:ext cx="2629965" cy="1589690"/>
            <a:chOff x="8163229" y="5338811"/>
            <a:chExt cx="2629965" cy="1589690"/>
          </a:xfrm>
        </p:grpSpPr>
        <p:sp>
          <p:nvSpPr>
            <p:cNvPr id="215" name="Oval 214"/>
            <p:cNvSpPr/>
            <p:nvPr/>
          </p:nvSpPr>
          <p:spPr>
            <a:xfrm rot="11370970">
              <a:off x="10576140" y="5338811"/>
              <a:ext cx="146720" cy="1410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16" name="Oval 215"/>
            <p:cNvSpPr/>
            <p:nvPr/>
          </p:nvSpPr>
          <p:spPr>
            <a:xfrm rot="11370970">
              <a:off x="10406761" y="5519427"/>
              <a:ext cx="146720" cy="1410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17" name="Oval 216"/>
            <p:cNvSpPr/>
            <p:nvPr/>
          </p:nvSpPr>
          <p:spPr>
            <a:xfrm rot="11370970">
              <a:off x="10195943" y="5565472"/>
              <a:ext cx="146720" cy="1410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218" name="Straight Connector 217"/>
            <p:cNvCxnSpPr>
              <a:stCxn id="215" idx="7"/>
              <a:endCxn id="216" idx="3"/>
            </p:cNvCxnSpPr>
            <p:nvPr/>
          </p:nvCxnSpPr>
          <p:spPr>
            <a:xfrm flipH="1">
              <a:off x="10539522" y="5449903"/>
              <a:ext cx="50577" cy="99435"/>
            </a:xfrm>
            <a:prstGeom prst="line">
              <a:avLst/>
            </a:prstGeom>
            <a:solidFill>
              <a:schemeClr val="tx1"/>
            </a:solidFill>
          </p:spPr>
          <p:style>
            <a:lnRef idx="1">
              <a:schemeClr val="accent1"/>
            </a:lnRef>
            <a:fillRef idx="0">
              <a:schemeClr val="accent1"/>
            </a:fillRef>
            <a:effectRef idx="0">
              <a:schemeClr val="accent1"/>
            </a:effectRef>
            <a:fontRef idx="minor">
              <a:schemeClr val="tx1"/>
            </a:fontRef>
          </p:style>
        </p:cxnSp>
        <p:cxnSp>
          <p:nvCxnSpPr>
            <p:cNvPr id="219" name="Straight Connector 218"/>
            <p:cNvCxnSpPr>
              <a:stCxn id="216" idx="7"/>
              <a:endCxn id="217" idx="2"/>
            </p:cNvCxnSpPr>
            <p:nvPr/>
          </p:nvCxnSpPr>
          <p:spPr>
            <a:xfrm flipH="1">
              <a:off x="10341654" y="5630519"/>
              <a:ext cx="79066" cy="17582"/>
            </a:xfrm>
            <a:prstGeom prst="line">
              <a:avLst/>
            </a:prstGeom>
            <a:solidFill>
              <a:schemeClr val="tx1"/>
            </a:solidFill>
          </p:spPr>
          <p:style>
            <a:lnRef idx="1">
              <a:schemeClr val="accent1"/>
            </a:lnRef>
            <a:fillRef idx="0">
              <a:schemeClr val="accent1"/>
            </a:fillRef>
            <a:effectRef idx="0">
              <a:schemeClr val="accent1"/>
            </a:effectRef>
            <a:fontRef idx="minor">
              <a:schemeClr val="tx1"/>
            </a:fontRef>
          </p:style>
        </p:cxnSp>
        <p:sp>
          <p:nvSpPr>
            <p:cNvPr id="220" name="Oval 219"/>
            <p:cNvSpPr/>
            <p:nvPr/>
          </p:nvSpPr>
          <p:spPr>
            <a:xfrm rot="11370970">
              <a:off x="9959331" y="5534942"/>
              <a:ext cx="146720" cy="1410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21" name="Oval 220"/>
            <p:cNvSpPr/>
            <p:nvPr/>
          </p:nvSpPr>
          <p:spPr>
            <a:xfrm rot="11370970">
              <a:off x="9694622" y="5494811"/>
              <a:ext cx="146720" cy="1410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22" name="Oval 221"/>
            <p:cNvSpPr/>
            <p:nvPr/>
          </p:nvSpPr>
          <p:spPr>
            <a:xfrm rot="11370970">
              <a:off x="9464572" y="5595191"/>
              <a:ext cx="146720" cy="1410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223" name="Straight Connector 222"/>
            <p:cNvCxnSpPr>
              <a:stCxn id="220" idx="6"/>
              <a:endCxn id="221" idx="2"/>
            </p:cNvCxnSpPr>
            <p:nvPr/>
          </p:nvCxnSpPr>
          <p:spPr>
            <a:xfrm flipH="1" flipV="1">
              <a:off x="9840333" y="5577440"/>
              <a:ext cx="120008" cy="15875"/>
            </a:xfrm>
            <a:prstGeom prst="line">
              <a:avLst/>
            </a:prstGeom>
            <a:solidFill>
              <a:schemeClr val="tx1"/>
            </a:solidFill>
          </p:spPr>
          <p:style>
            <a:lnRef idx="1">
              <a:schemeClr val="accent1"/>
            </a:lnRef>
            <a:fillRef idx="0">
              <a:schemeClr val="accent1"/>
            </a:fillRef>
            <a:effectRef idx="0">
              <a:schemeClr val="accent1"/>
            </a:effectRef>
            <a:fontRef idx="minor">
              <a:schemeClr val="tx1"/>
            </a:fontRef>
          </p:style>
        </p:cxnSp>
        <p:cxnSp>
          <p:nvCxnSpPr>
            <p:cNvPr id="224" name="Straight Connector 223"/>
            <p:cNvCxnSpPr>
              <a:stCxn id="221" idx="6"/>
              <a:endCxn id="222" idx="2"/>
            </p:cNvCxnSpPr>
            <p:nvPr/>
          </p:nvCxnSpPr>
          <p:spPr>
            <a:xfrm flipH="1">
              <a:off x="9610283" y="5553184"/>
              <a:ext cx="85349" cy="124636"/>
            </a:xfrm>
            <a:prstGeom prst="line">
              <a:avLst/>
            </a:prstGeom>
            <a:solidFill>
              <a:schemeClr val="tx1"/>
            </a:solidFill>
          </p:spPr>
          <p:style>
            <a:lnRef idx="1">
              <a:schemeClr val="accent1"/>
            </a:lnRef>
            <a:fillRef idx="0">
              <a:schemeClr val="accent1"/>
            </a:fillRef>
            <a:effectRef idx="0">
              <a:schemeClr val="accent1"/>
            </a:effectRef>
            <a:fontRef idx="minor">
              <a:schemeClr val="tx1"/>
            </a:fontRef>
          </p:style>
        </p:cxnSp>
        <p:cxnSp>
          <p:nvCxnSpPr>
            <p:cNvPr id="225" name="Straight Connector 224"/>
            <p:cNvCxnSpPr>
              <a:stCxn id="217" idx="6"/>
              <a:endCxn id="220" idx="2"/>
            </p:cNvCxnSpPr>
            <p:nvPr/>
          </p:nvCxnSpPr>
          <p:spPr>
            <a:xfrm flipH="1" flipV="1">
              <a:off x="10105042" y="5617571"/>
              <a:ext cx="91911" cy="6274"/>
            </a:xfrm>
            <a:prstGeom prst="line">
              <a:avLst/>
            </a:prstGeom>
            <a:solidFill>
              <a:schemeClr val="tx1"/>
            </a:solidFill>
          </p:spPr>
          <p:style>
            <a:lnRef idx="1">
              <a:schemeClr val="accent1"/>
            </a:lnRef>
            <a:fillRef idx="0">
              <a:schemeClr val="accent1"/>
            </a:fillRef>
            <a:effectRef idx="0">
              <a:schemeClr val="accent1"/>
            </a:effectRef>
            <a:fontRef idx="minor">
              <a:schemeClr val="tx1"/>
            </a:fontRef>
          </p:style>
        </p:cxnSp>
        <p:sp>
          <p:nvSpPr>
            <p:cNvPr id="226" name="Oval 225"/>
            <p:cNvSpPr/>
            <p:nvPr/>
          </p:nvSpPr>
          <p:spPr>
            <a:xfrm rot="11370970">
              <a:off x="9230039" y="5588719"/>
              <a:ext cx="146720" cy="1410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27" name="Oval 226"/>
            <p:cNvSpPr/>
            <p:nvPr/>
          </p:nvSpPr>
          <p:spPr>
            <a:xfrm rot="11370970">
              <a:off x="8993138" y="5555015"/>
              <a:ext cx="146720" cy="1410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28" name="Oval 227"/>
            <p:cNvSpPr/>
            <p:nvPr/>
          </p:nvSpPr>
          <p:spPr>
            <a:xfrm rot="11370970">
              <a:off x="8759110" y="5504174"/>
              <a:ext cx="146720" cy="1410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229" name="Straight Connector 228"/>
            <p:cNvCxnSpPr>
              <a:stCxn id="226" idx="6"/>
              <a:endCxn id="227" idx="2"/>
            </p:cNvCxnSpPr>
            <p:nvPr/>
          </p:nvCxnSpPr>
          <p:spPr>
            <a:xfrm rot="11370970" flipV="1">
              <a:off x="9138703" y="5639407"/>
              <a:ext cx="92493" cy="5925"/>
            </a:xfrm>
            <a:prstGeom prst="line">
              <a:avLst/>
            </a:prstGeom>
            <a:solidFill>
              <a:schemeClr val="tx1"/>
            </a:solidFill>
          </p:spPr>
          <p:style>
            <a:lnRef idx="1">
              <a:schemeClr val="accent1"/>
            </a:lnRef>
            <a:fillRef idx="0">
              <a:schemeClr val="accent1"/>
            </a:fillRef>
            <a:effectRef idx="0">
              <a:schemeClr val="accent1"/>
            </a:effectRef>
            <a:fontRef idx="minor">
              <a:schemeClr val="tx1"/>
            </a:fontRef>
          </p:style>
        </p:cxnSp>
        <p:cxnSp>
          <p:nvCxnSpPr>
            <p:cNvPr id="230" name="Straight Connector 229"/>
            <p:cNvCxnSpPr>
              <a:stCxn id="227" idx="6"/>
              <a:endCxn id="228" idx="2"/>
            </p:cNvCxnSpPr>
            <p:nvPr/>
          </p:nvCxnSpPr>
          <p:spPr>
            <a:xfrm rot="11370970">
              <a:off x="8903237" y="5594370"/>
              <a:ext cx="92493" cy="11451"/>
            </a:xfrm>
            <a:prstGeom prst="line">
              <a:avLst/>
            </a:prstGeom>
            <a:solidFill>
              <a:schemeClr val="tx1"/>
            </a:solidFill>
          </p:spPr>
          <p:style>
            <a:lnRef idx="1">
              <a:schemeClr val="accent1"/>
            </a:lnRef>
            <a:fillRef idx="0">
              <a:schemeClr val="accent1"/>
            </a:fillRef>
            <a:effectRef idx="0">
              <a:schemeClr val="accent1"/>
            </a:effectRef>
            <a:fontRef idx="minor">
              <a:schemeClr val="tx1"/>
            </a:fontRef>
          </p:style>
        </p:cxnSp>
        <p:sp>
          <p:nvSpPr>
            <p:cNvPr id="231" name="Oval 230"/>
            <p:cNvSpPr/>
            <p:nvPr/>
          </p:nvSpPr>
          <p:spPr>
            <a:xfrm rot="11370970">
              <a:off x="8567672" y="5472083"/>
              <a:ext cx="146720" cy="1410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32" name="Oval 231"/>
            <p:cNvSpPr/>
            <p:nvPr/>
          </p:nvSpPr>
          <p:spPr>
            <a:xfrm rot="11370970">
              <a:off x="8328477" y="5535623"/>
              <a:ext cx="146720" cy="1410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33" name="Oval 232"/>
            <p:cNvSpPr/>
            <p:nvPr/>
          </p:nvSpPr>
          <p:spPr>
            <a:xfrm rot="11370970">
              <a:off x="8334916" y="5761828"/>
              <a:ext cx="146720" cy="1410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234" name="Straight Connector 233"/>
            <p:cNvCxnSpPr>
              <a:stCxn id="231" idx="6"/>
              <a:endCxn id="232" idx="3"/>
            </p:cNvCxnSpPr>
            <p:nvPr/>
          </p:nvCxnSpPr>
          <p:spPr>
            <a:xfrm flipH="1">
              <a:off x="8461238" y="5530456"/>
              <a:ext cx="107444" cy="35078"/>
            </a:xfrm>
            <a:prstGeom prst="line">
              <a:avLst/>
            </a:prstGeom>
            <a:solidFill>
              <a:schemeClr val="tx1"/>
            </a:solidFill>
          </p:spPr>
          <p:style>
            <a:lnRef idx="1">
              <a:schemeClr val="accent1"/>
            </a:lnRef>
            <a:fillRef idx="0">
              <a:schemeClr val="accent1"/>
            </a:fillRef>
            <a:effectRef idx="0">
              <a:schemeClr val="accent1"/>
            </a:effectRef>
            <a:fontRef idx="minor">
              <a:schemeClr val="tx1"/>
            </a:fontRef>
          </p:style>
        </p:cxnSp>
        <p:cxnSp>
          <p:nvCxnSpPr>
            <p:cNvPr id="235" name="Straight Connector 234"/>
            <p:cNvCxnSpPr>
              <a:stCxn id="232" idx="0"/>
              <a:endCxn id="233" idx="4"/>
            </p:cNvCxnSpPr>
            <p:nvPr/>
          </p:nvCxnSpPr>
          <p:spPr>
            <a:xfrm>
              <a:off x="8390181" y="5675656"/>
              <a:ext cx="29751" cy="87142"/>
            </a:xfrm>
            <a:prstGeom prst="line">
              <a:avLst/>
            </a:prstGeom>
            <a:solidFill>
              <a:schemeClr val="tx1"/>
            </a:solidFill>
          </p:spPr>
          <p:style>
            <a:lnRef idx="1">
              <a:schemeClr val="accent1"/>
            </a:lnRef>
            <a:fillRef idx="0">
              <a:schemeClr val="accent1"/>
            </a:fillRef>
            <a:effectRef idx="0">
              <a:schemeClr val="accent1"/>
            </a:effectRef>
            <a:fontRef idx="minor">
              <a:schemeClr val="tx1"/>
            </a:fontRef>
          </p:style>
        </p:cxnSp>
        <p:cxnSp>
          <p:nvCxnSpPr>
            <p:cNvPr id="236" name="Straight Connector 235"/>
            <p:cNvCxnSpPr>
              <a:stCxn id="228" idx="6"/>
              <a:endCxn id="231" idx="2"/>
            </p:cNvCxnSpPr>
            <p:nvPr/>
          </p:nvCxnSpPr>
          <p:spPr>
            <a:xfrm rot="11370970">
              <a:off x="8713056" y="5558630"/>
              <a:ext cx="47389" cy="0"/>
            </a:xfrm>
            <a:prstGeom prst="line">
              <a:avLst/>
            </a:prstGeom>
            <a:solidFill>
              <a:schemeClr val="tx1"/>
            </a:solidFill>
          </p:spPr>
          <p:style>
            <a:lnRef idx="1">
              <a:schemeClr val="accent1"/>
            </a:lnRef>
            <a:fillRef idx="0">
              <a:schemeClr val="accent1"/>
            </a:fillRef>
            <a:effectRef idx="0">
              <a:schemeClr val="accent1"/>
            </a:effectRef>
            <a:fontRef idx="minor">
              <a:schemeClr val="tx1"/>
            </a:fontRef>
          </p:style>
        </p:cxnSp>
        <p:cxnSp>
          <p:nvCxnSpPr>
            <p:cNvPr id="237" name="Straight Connector 236"/>
            <p:cNvCxnSpPr>
              <a:stCxn id="222" idx="6"/>
              <a:endCxn id="226" idx="2"/>
            </p:cNvCxnSpPr>
            <p:nvPr/>
          </p:nvCxnSpPr>
          <p:spPr>
            <a:xfrm rot="11370970" flipV="1">
              <a:off x="9377838" y="5646259"/>
              <a:ext cx="85655" cy="32393"/>
            </a:xfrm>
            <a:prstGeom prst="line">
              <a:avLst/>
            </a:prstGeom>
            <a:solidFill>
              <a:schemeClr val="tx1"/>
            </a:solidFill>
          </p:spPr>
          <p:style>
            <a:lnRef idx="1">
              <a:schemeClr val="accent1"/>
            </a:lnRef>
            <a:fillRef idx="0">
              <a:schemeClr val="accent1"/>
            </a:fillRef>
            <a:effectRef idx="0">
              <a:schemeClr val="accent1"/>
            </a:effectRef>
            <a:fontRef idx="minor">
              <a:schemeClr val="tx1"/>
            </a:fontRef>
          </p:style>
        </p:cxnSp>
        <p:sp>
          <p:nvSpPr>
            <p:cNvPr id="238" name="Oval 237"/>
            <p:cNvSpPr/>
            <p:nvPr/>
          </p:nvSpPr>
          <p:spPr>
            <a:xfrm>
              <a:off x="8163229" y="5951947"/>
              <a:ext cx="146720" cy="1410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39" name="Oval 238"/>
            <p:cNvSpPr/>
            <p:nvPr/>
          </p:nvSpPr>
          <p:spPr>
            <a:xfrm>
              <a:off x="8377066" y="5952430"/>
              <a:ext cx="146720" cy="1410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40" name="Oval 239"/>
            <p:cNvSpPr/>
            <p:nvPr/>
          </p:nvSpPr>
          <p:spPr>
            <a:xfrm>
              <a:off x="8616708" y="5992305"/>
              <a:ext cx="146720" cy="1410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241" name="Straight Connector 240"/>
            <p:cNvCxnSpPr>
              <a:stCxn id="238" idx="6"/>
              <a:endCxn id="239" idx="2"/>
            </p:cNvCxnSpPr>
            <p:nvPr/>
          </p:nvCxnSpPr>
          <p:spPr>
            <a:xfrm>
              <a:off x="8309949" y="6022449"/>
              <a:ext cx="67117" cy="4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2" name="Straight Connector 241"/>
            <p:cNvCxnSpPr>
              <a:stCxn id="239" idx="6"/>
              <a:endCxn id="240" idx="2"/>
            </p:cNvCxnSpPr>
            <p:nvPr/>
          </p:nvCxnSpPr>
          <p:spPr>
            <a:xfrm>
              <a:off x="8523786" y="6022932"/>
              <a:ext cx="92922" cy="39875"/>
            </a:xfrm>
            <a:prstGeom prst="line">
              <a:avLst/>
            </a:prstGeom>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8861792" y="5992305"/>
              <a:ext cx="146720" cy="1410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44" name="Oval 243"/>
            <p:cNvSpPr/>
            <p:nvPr/>
          </p:nvSpPr>
          <p:spPr>
            <a:xfrm>
              <a:off x="9081734" y="5992305"/>
              <a:ext cx="146720" cy="1410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45" name="Oval 244"/>
            <p:cNvSpPr/>
            <p:nvPr/>
          </p:nvSpPr>
          <p:spPr>
            <a:xfrm>
              <a:off x="9301677" y="5992305"/>
              <a:ext cx="146720" cy="1410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246" name="Straight Connector 245"/>
            <p:cNvCxnSpPr>
              <a:stCxn id="243" idx="6"/>
              <a:endCxn id="244" idx="2"/>
            </p:cNvCxnSpPr>
            <p:nvPr/>
          </p:nvCxnSpPr>
          <p:spPr>
            <a:xfrm>
              <a:off x="9008512" y="6062807"/>
              <a:ext cx="732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 name="Straight Connector 246"/>
            <p:cNvCxnSpPr>
              <a:stCxn id="244" idx="6"/>
              <a:endCxn id="245" idx="2"/>
            </p:cNvCxnSpPr>
            <p:nvPr/>
          </p:nvCxnSpPr>
          <p:spPr>
            <a:xfrm>
              <a:off x="9228454" y="6062807"/>
              <a:ext cx="732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a:stCxn id="240" idx="6"/>
              <a:endCxn id="243" idx="2"/>
            </p:cNvCxnSpPr>
            <p:nvPr/>
          </p:nvCxnSpPr>
          <p:spPr>
            <a:xfrm>
              <a:off x="8763428" y="6062807"/>
              <a:ext cx="98364" cy="0"/>
            </a:xfrm>
            <a:prstGeom prst="line">
              <a:avLst/>
            </a:prstGeom>
          </p:spPr>
          <p:style>
            <a:lnRef idx="1">
              <a:schemeClr val="accent1"/>
            </a:lnRef>
            <a:fillRef idx="0">
              <a:schemeClr val="accent1"/>
            </a:fillRef>
            <a:effectRef idx="0">
              <a:schemeClr val="accent1"/>
            </a:effectRef>
            <a:fontRef idx="minor">
              <a:schemeClr val="tx1"/>
            </a:fontRef>
          </p:style>
        </p:cxnSp>
        <p:sp>
          <p:nvSpPr>
            <p:cNvPr id="249" name="Oval 248"/>
            <p:cNvSpPr/>
            <p:nvPr/>
          </p:nvSpPr>
          <p:spPr>
            <a:xfrm>
              <a:off x="9521620" y="5997498"/>
              <a:ext cx="146720" cy="1410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50" name="Oval 249"/>
            <p:cNvSpPr/>
            <p:nvPr/>
          </p:nvSpPr>
          <p:spPr>
            <a:xfrm>
              <a:off x="9741562" y="5997498"/>
              <a:ext cx="146720" cy="1410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51" name="Oval 250"/>
            <p:cNvSpPr/>
            <p:nvPr/>
          </p:nvSpPr>
          <p:spPr>
            <a:xfrm>
              <a:off x="9961505" y="5997498"/>
              <a:ext cx="146720" cy="1410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252" name="Straight Connector 251"/>
            <p:cNvCxnSpPr>
              <a:stCxn id="249" idx="6"/>
              <a:endCxn id="250" idx="2"/>
            </p:cNvCxnSpPr>
            <p:nvPr/>
          </p:nvCxnSpPr>
          <p:spPr>
            <a:xfrm>
              <a:off x="9668340" y="6068000"/>
              <a:ext cx="732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3" name="Straight Connector 252"/>
            <p:cNvCxnSpPr>
              <a:stCxn id="250" idx="6"/>
              <a:endCxn id="251" idx="2"/>
            </p:cNvCxnSpPr>
            <p:nvPr/>
          </p:nvCxnSpPr>
          <p:spPr>
            <a:xfrm>
              <a:off x="9888282" y="6068000"/>
              <a:ext cx="73223" cy="0"/>
            </a:xfrm>
            <a:prstGeom prst="line">
              <a:avLst/>
            </a:prstGeom>
          </p:spPr>
          <p:style>
            <a:lnRef idx="1">
              <a:schemeClr val="accent1"/>
            </a:lnRef>
            <a:fillRef idx="0">
              <a:schemeClr val="accent1"/>
            </a:fillRef>
            <a:effectRef idx="0">
              <a:schemeClr val="accent1"/>
            </a:effectRef>
            <a:fontRef idx="minor">
              <a:schemeClr val="tx1"/>
            </a:fontRef>
          </p:style>
        </p:cxnSp>
        <p:sp>
          <p:nvSpPr>
            <p:cNvPr id="254" name="Oval 253"/>
            <p:cNvSpPr/>
            <p:nvPr/>
          </p:nvSpPr>
          <p:spPr>
            <a:xfrm>
              <a:off x="10206589" y="5997498"/>
              <a:ext cx="146720" cy="1410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55" name="Oval 254"/>
            <p:cNvSpPr/>
            <p:nvPr/>
          </p:nvSpPr>
          <p:spPr>
            <a:xfrm>
              <a:off x="10426531" y="5997498"/>
              <a:ext cx="146720" cy="1410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56" name="Oval 255"/>
            <p:cNvSpPr/>
            <p:nvPr/>
          </p:nvSpPr>
          <p:spPr>
            <a:xfrm>
              <a:off x="10646474" y="5997498"/>
              <a:ext cx="146720" cy="1410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257" name="Straight Connector 256"/>
            <p:cNvCxnSpPr>
              <a:stCxn id="254" idx="6"/>
              <a:endCxn id="255" idx="2"/>
            </p:cNvCxnSpPr>
            <p:nvPr/>
          </p:nvCxnSpPr>
          <p:spPr>
            <a:xfrm>
              <a:off x="10353309" y="6068000"/>
              <a:ext cx="732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8" name="Straight Connector 257"/>
            <p:cNvCxnSpPr>
              <a:stCxn id="255" idx="6"/>
              <a:endCxn id="256" idx="2"/>
            </p:cNvCxnSpPr>
            <p:nvPr/>
          </p:nvCxnSpPr>
          <p:spPr>
            <a:xfrm>
              <a:off x="10573251" y="6068000"/>
              <a:ext cx="732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9" name="Straight Connector 258"/>
            <p:cNvCxnSpPr>
              <a:stCxn id="251" idx="6"/>
              <a:endCxn id="254" idx="2"/>
            </p:cNvCxnSpPr>
            <p:nvPr/>
          </p:nvCxnSpPr>
          <p:spPr>
            <a:xfrm>
              <a:off x="10108225" y="6068000"/>
              <a:ext cx="983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0" name="Straight Connector 259"/>
            <p:cNvCxnSpPr>
              <a:stCxn id="245" idx="6"/>
              <a:endCxn id="249" idx="2"/>
            </p:cNvCxnSpPr>
            <p:nvPr/>
          </p:nvCxnSpPr>
          <p:spPr>
            <a:xfrm>
              <a:off x="9448397" y="6062807"/>
              <a:ext cx="73223" cy="5193"/>
            </a:xfrm>
            <a:prstGeom prst="line">
              <a:avLst/>
            </a:prstGeom>
          </p:spPr>
          <p:style>
            <a:lnRef idx="1">
              <a:schemeClr val="accent1"/>
            </a:lnRef>
            <a:fillRef idx="0">
              <a:schemeClr val="accent1"/>
            </a:fillRef>
            <a:effectRef idx="0">
              <a:schemeClr val="accent1"/>
            </a:effectRef>
            <a:fontRef idx="minor">
              <a:schemeClr val="tx1"/>
            </a:fontRef>
          </p:style>
        </p:cxnSp>
        <p:sp>
          <p:nvSpPr>
            <p:cNvPr id="262" name="Oval 261"/>
            <p:cNvSpPr/>
            <p:nvPr/>
          </p:nvSpPr>
          <p:spPr>
            <a:xfrm>
              <a:off x="8201614" y="6785039"/>
              <a:ext cx="146720" cy="1410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63" name="Oval 262"/>
            <p:cNvSpPr/>
            <p:nvPr/>
          </p:nvSpPr>
          <p:spPr>
            <a:xfrm>
              <a:off x="8373684" y="6656491"/>
              <a:ext cx="146720" cy="1410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64" name="Oval 263"/>
            <p:cNvSpPr/>
            <p:nvPr/>
          </p:nvSpPr>
          <p:spPr>
            <a:xfrm>
              <a:off x="8599501" y="6526387"/>
              <a:ext cx="146720" cy="1410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265" name="Straight Connector 264"/>
            <p:cNvCxnSpPr>
              <a:stCxn id="262" idx="7"/>
              <a:endCxn id="263" idx="3"/>
            </p:cNvCxnSpPr>
            <p:nvPr/>
          </p:nvCxnSpPr>
          <p:spPr>
            <a:xfrm flipV="1">
              <a:off x="8326847" y="6776844"/>
              <a:ext cx="68323" cy="28844"/>
            </a:xfrm>
            <a:prstGeom prst="line">
              <a:avLst/>
            </a:prstGeom>
            <a:solidFill>
              <a:schemeClr val="tx1"/>
            </a:solidFill>
          </p:spPr>
          <p:style>
            <a:lnRef idx="1">
              <a:schemeClr val="accent1"/>
            </a:lnRef>
            <a:fillRef idx="0">
              <a:schemeClr val="accent1"/>
            </a:fillRef>
            <a:effectRef idx="0">
              <a:schemeClr val="accent1"/>
            </a:effectRef>
            <a:fontRef idx="minor">
              <a:schemeClr val="tx1"/>
            </a:fontRef>
          </p:style>
        </p:cxnSp>
        <p:cxnSp>
          <p:nvCxnSpPr>
            <p:cNvPr id="266" name="Straight Connector 265"/>
            <p:cNvCxnSpPr>
              <a:stCxn id="263" idx="7"/>
              <a:endCxn id="264" idx="2"/>
            </p:cNvCxnSpPr>
            <p:nvPr/>
          </p:nvCxnSpPr>
          <p:spPr>
            <a:xfrm flipV="1">
              <a:off x="8498917" y="6596889"/>
              <a:ext cx="100584" cy="80251"/>
            </a:xfrm>
            <a:prstGeom prst="line">
              <a:avLst/>
            </a:prstGeom>
            <a:solidFill>
              <a:schemeClr val="tx1"/>
            </a:solidFill>
          </p:spPr>
          <p:style>
            <a:lnRef idx="1">
              <a:schemeClr val="accent1"/>
            </a:lnRef>
            <a:fillRef idx="0">
              <a:schemeClr val="accent1"/>
            </a:fillRef>
            <a:effectRef idx="0">
              <a:schemeClr val="accent1"/>
            </a:effectRef>
            <a:fontRef idx="minor">
              <a:schemeClr val="tx1"/>
            </a:fontRef>
          </p:style>
        </p:cxnSp>
        <p:sp>
          <p:nvSpPr>
            <p:cNvPr id="268" name="Oval 267"/>
            <p:cNvSpPr/>
            <p:nvPr/>
          </p:nvSpPr>
          <p:spPr>
            <a:xfrm rot="3399291">
              <a:off x="9176790" y="6255622"/>
              <a:ext cx="146720" cy="1410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69" name="Oval 268"/>
            <p:cNvSpPr/>
            <p:nvPr/>
          </p:nvSpPr>
          <p:spPr>
            <a:xfrm rot="20858912">
              <a:off x="9289993" y="6447445"/>
              <a:ext cx="146720" cy="1410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271" name="Straight Connector 270"/>
            <p:cNvCxnSpPr>
              <a:stCxn id="268" idx="6"/>
              <a:endCxn id="269" idx="1"/>
            </p:cNvCxnSpPr>
            <p:nvPr/>
          </p:nvCxnSpPr>
          <p:spPr>
            <a:xfrm>
              <a:off x="9290474" y="6387407"/>
              <a:ext cx="11543" cy="92937"/>
            </a:xfrm>
            <a:prstGeom prst="line">
              <a:avLst/>
            </a:prstGeom>
            <a:solidFill>
              <a:schemeClr val="tx1"/>
            </a:solidFill>
          </p:spPr>
          <p:style>
            <a:lnRef idx="1">
              <a:schemeClr val="accent1"/>
            </a:lnRef>
            <a:fillRef idx="0">
              <a:schemeClr val="accent1"/>
            </a:fillRef>
            <a:effectRef idx="0">
              <a:schemeClr val="accent1"/>
            </a:effectRef>
            <a:fontRef idx="minor">
              <a:schemeClr val="tx1"/>
            </a:fontRef>
          </p:style>
        </p:cxnSp>
        <p:sp>
          <p:nvSpPr>
            <p:cNvPr id="273" name="Oval 272"/>
            <p:cNvSpPr/>
            <p:nvPr/>
          </p:nvSpPr>
          <p:spPr>
            <a:xfrm>
              <a:off x="9522232" y="6479431"/>
              <a:ext cx="146720" cy="1410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74" name="Oval 273"/>
            <p:cNvSpPr/>
            <p:nvPr/>
          </p:nvSpPr>
          <p:spPr>
            <a:xfrm>
              <a:off x="9761445" y="6473506"/>
              <a:ext cx="146720" cy="1410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276" name="Straight Connector 275"/>
            <p:cNvCxnSpPr>
              <a:stCxn id="273" idx="6"/>
              <a:endCxn id="274" idx="2"/>
            </p:cNvCxnSpPr>
            <p:nvPr/>
          </p:nvCxnSpPr>
          <p:spPr>
            <a:xfrm flipV="1">
              <a:off x="9668952" y="6544008"/>
              <a:ext cx="92493" cy="5925"/>
            </a:xfrm>
            <a:prstGeom prst="line">
              <a:avLst/>
            </a:prstGeom>
            <a:solidFill>
              <a:schemeClr val="tx1"/>
            </a:solidFill>
          </p:spPr>
          <p:style>
            <a:lnRef idx="1">
              <a:schemeClr val="accent1"/>
            </a:lnRef>
            <a:fillRef idx="0">
              <a:schemeClr val="accent1"/>
            </a:fillRef>
            <a:effectRef idx="0">
              <a:schemeClr val="accent1"/>
            </a:effectRef>
            <a:fontRef idx="minor">
              <a:schemeClr val="tx1"/>
            </a:fontRef>
          </p:style>
        </p:cxnSp>
        <p:sp>
          <p:nvSpPr>
            <p:cNvPr id="278" name="Oval 277"/>
            <p:cNvSpPr/>
            <p:nvPr/>
          </p:nvSpPr>
          <p:spPr>
            <a:xfrm>
              <a:off x="8935014" y="6771817"/>
              <a:ext cx="146720" cy="1410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79" name="Oval 278"/>
            <p:cNvSpPr/>
            <p:nvPr/>
          </p:nvSpPr>
          <p:spPr>
            <a:xfrm>
              <a:off x="9180791" y="6759859"/>
              <a:ext cx="146720" cy="1410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80" name="Oval 279"/>
            <p:cNvSpPr/>
            <p:nvPr/>
          </p:nvSpPr>
          <p:spPr>
            <a:xfrm>
              <a:off x="9420665" y="6787498"/>
              <a:ext cx="146720" cy="1410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281" name="Straight Connector 280"/>
            <p:cNvCxnSpPr>
              <a:stCxn id="278" idx="6"/>
              <a:endCxn id="279" idx="2"/>
            </p:cNvCxnSpPr>
            <p:nvPr/>
          </p:nvCxnSpPr>
          <p:spPr>
            <a:xfrm flipV="1">
              <a:off x="9081734" y="6830360"/>
              <a:ext cx="99057" cy="11958"/>
            </a:xfrm>
            <a:prstGeom prst="line">
              <a:avLst/>
            </a:prstGeom>
            <a:solidFill>
              <a:schemeClr val="tx1"/>
            </a:solidFill>
          </p:spPr>
          <p:style>
            <a:lnRef idx="1">
              <a:schemeClr val="accent1"/>
            </a:lnRef>
            <a:fillRef idx="0">
              <a:schemeClr val="accent1"/>
            </a:fillRef>
            <a:effectRef idx="0">
              <a:schemeClr val="accent1"/>
            </a:effectRef>
            <a:fontRef idx="minor">
              <a:schemeClr val="tx1"/>
            </a:fontRef>
          </p:style>
        </p:cxnSp>
        <p:cxnSp>
          <p:nvCxnSpPr>
            <p:cNvPr id="282" name="Straight Connector 281"/>
            <p:cNvCxnSpPr>
              <a:stCxn id="279" idx="6"/>
              <a:endCxn id="280" idx="2"/>
            </p:cNvCxnSpPr>
            <p:nvPr/>
          </p:nvCxnSpPr>
          <p:spPr>
            <a:xfrm>
              <a:off x="9327511" y="6830361"/>
              <a:ext cx="93154" cy="27639"/>
            </a:xfrm>
            <a:prstGeom prst="line">
              <a:avLst/>
            </a:prstGeom>
            <a:solidFill>
              <a:schemeClr val="tx1"/>
            </a:solidFill>
          </p:spPr>
          <p:style>
            <a:lnRef idx="1">
              <a:schemeClr val="accent1"/>
            </a:lnRef>
            <a:fillRef idx="0">
              <a:schemeClr val="accent1"/>
            </a:fillRef>
            <a:effectRef idx="0">
              <a:schemeClr val="accent1"/>
            </a:effectRef>
            <a:fontRef idx="minor">
              <a:schemeClr val="tx1"/>
            </a:fontRef>
          </p:style>
        </p:cxnSp>
        <p:cxnSp>
          <p:nvCxnSpPr>
            <p:cNvPr id="283" name="Straight Connector 282"/>
            <p:cNvCxnSpPr>
              <a:stCxn id="313" idx="5"/>
              <a:endCxn id="278" idx="2"/>
            </p:cNvCxnSpPr>
            <p:nvPr/>
          </p:nvCxnSpPr>
          <p:spPr>
            <a:xfrm>
              <a:off x="8877672" y="6792305"/>
              <a:ext cx="57342" cy="50014"/>
            </a:xfrm>
            <a:prstGeom prst="line">
              <a:avLst/>
            </a:prstGeom>
            <a:solidFill>
              <a:schemeClr val="tx1"/>
            </a:solidFill>
          </p:spPr>
          <p:style>
            <a:lnRef idx="1">
              <a:schemeClr val="accent1"/>
            </a:lnRef>
            <a:fillRef idx="0">
              <a:schemeClr val="accent1"/>
            </a:fillRef>
            <a:effectRef idx="0">
              <a:schemeClr val="accent1"/>
            </a:effectRef>
            <a:fontRef idx="minor">
              <a:schemeClr val="tx1"/>
            </a:fontRef>
          </p:style>
        </p:cxnSp>
        <p:cxnSp>
          <p:nvCxnSpPr>
            <p:cNvPr id="284" name="Straight Connector 283"/>
            <p:cNvCxnSpPr>
              <a:stCxn id="269" idx="5"/>
              <a:endCxn id="273" idx="2"/>
            </p:cNvCxnSpPr>
            <p:nvPr/>
          </p:nvCxnSpPr>
          <p:spPr>
            <a:xfrm flipV="1">
              <a:off x="9424689" y="6549933"/>
              <a:ext cx="97543" cy="5616"/>
            </a:xfrm>
            <a:prstGeom prst="line">
              <a:avLst/>
            </a:prstGeom>
            <a:solidFill>
              <a:schemeClr val="tx1"/>
            </a:solidFill>
          </p:spPr>
          <p:style>
            <a:lnRef idx="1">
              <a:schemeClr val="accent1"/>
            </a:lnRef>
            <a:fillRef idx="0">
              <a:schemeClr val="accent1"/>
            </a:fillRef>
            <a:effectRef idx="0">
              <a:schemeClr val="accent1"/>
            </a:effectRef>
            <a:fontRef idx="minor">
              <a:schemeClr val="tx1"/>
            </a:fontRef>
          </p:style>
        </p:cxnSp>
        <p:grpSp>
          <p:nvGrpSpPr>
            <p:cNvPr id="285" name="Group 284"/>
            <p:cNvGrpSpPr/>
            <p:nvPr/>
          </p:nvGrpSpPr>
          <p:grpSpPr>
            <a:xfrm rot="17083187">
              <a:off x="8217463" y="6288192"/>
              <a:ext cx="370615" cy="166899"/>
              <a:chOff x="8018063" y="4334336"/>
              <a:chExt cx="567802" cy="245733"/>
            </a:xfrm>
            <a:solidFill>
              <a:schemeClr val="tx1"/>
            </a:solidFill>
          </p:grpSpPr>
          <p:sp>
            <p:nvSpPr>
              <p:cNvPr id="286" name="Oval 285"/>
              <p:cNvSpPr/>
              <p:nvPr/>
            </p:nvSpPr>
            <p:spPr>
              <a:xfrm>
                <a:off x="8018063" y="4334336"/>
                <a:ext cx="216024" cy="2160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87" name="Oval 286"/>
              <p:cNvSpPr/>
              <p:nvPr/>
            </p:nvSpPr>
            <p:spPr>
              <a:xfrm>
                <a:off x="8369841" y="4364045"/>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288" name="Straight Connector 287"/>
              <p:cNvCxnSpPr>
                <a:stCxn id="286" idx="6"/>
                <a:endCxn id="287" idx="2"/>
              </p:cNvCxnSpPr>
              <p:nvPr/>
            </p:nvCxnSpPr>
            <p:spPr>
              <a:xfrm rot="4516813" flipV="1">
                <a:off x="8271023" y="4395480"/>
                <a:ext cx="61884" cy="123444"/>
              </a:xfrm>
              <a:prstGeom prst="line">
                <a:avLst/>
              </a:prstGeom>
              <a:grpFill/>
            </p:spPr>
            <p:style>
              <a:lnRef idx="1">
                <a:schemeClr val="accent1"/>
              </a:lnRef>
              <a:fillRef idx="0">
                <a:schemeClr val="accent1"/>
              </a:fillRef>
              <a:effectRef idx="0">
                <a:schemeClr val="accent1"/>
              </a:effectRef>
              <a:fontRef idx="minor">
                <a:schemeClr val="tx1"/>
              </a:fontRef>
            </p:style>
          </p:cxnSp>
        </p:grpSp>
        <p:cxnSp>
          <p:nvCxnSpPr>
            <p:cNvPr id="289" name="Straight Connector 288"/>
            <p:cNvCxnSpPr>
              <a:stCxn id="239" idx="4"/>
              <a:endCxn id="287" idx="6"/>
            </p:cNvCxnSpPr>
            <p:nvPr/>
          </p:nvCxnSpPr>
          <p:spPr>
            <a:xfrm>
              <a:off x="8450426" y="6093433"/>
              <a:ext cx="9188" cy="1015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0" name="Straight Connector 289"/>
            <p:cNvCxnSpPr>
              <a:stCxn id="286" idx="3"/>
              <a:endCxn id="263" idx="0"/>
            </p:cNvCxnSpPr>
            <p:nvPr/>
          </p:nvCxnSpPr>
          <p:spPr>
            <a:xfrm>
              <a:off x="8401345" y="6541513"/>
              <a:ext cx="45699" cy="114978"/>
            </a:xfrm>
            <a:prstGeom prst="line">
              <a:avLst/>
            </a:prstGeom>
          </p:spPr>
          <p:style>
            <a:lnRef idx="1">
              <a:schemeClr val="accent1"/>
            </a:lnRef>
            <a:fillRef idx="0">
              <a:schemeClr val="accent1"/>
            </a:fillRef>
            <a:effectRef idx="0">
              <a:schemeClr val="accent1"/>
            </a:effectRef>
            <a:fontRef idx="minor">
              <a:schemeClr val="tx1"/>
            </a:fontRef>
          </p:style>
        </p:cxnSp>
        <p:sp>
          <p:nvSpPr>
            <p:cNvPr id="291" name="Oval 290"/>
            <p:cNvSpPr/>
            <p:nvPr/>
          </p:nvSpPr>
          <p:spPr>
            <a:xfrm rot="16010676">
              <a:off x="9055312" y="5774294"/>
              <a:ext cx="141003" cy="1467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292" name="Straight Connector 291"/>
            <p:cNvCxnSpPr>
              <a:stCxn id="227" idx="1"/>
              <a:endCxn id="291" idx="6"/>
            </p:cNvCxnSpPr>
            <p:nvPr/>
          </p:nvCxnSpPr>
          <p:spPr>
            <a:xfrm>
              <a:off x="9109415" y="5683259"/>
              <a:ext cx="12518" cy="940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3" name="Straight Connector 292"/>
            <p:cNvCxnSpPr>
              <a:stCxn id="291" idx="2"/>
              <a:endCxn id="244" idx="0"/>
            </p:cNvCxnSpPr>
            <p:nvPr/>
          </p:nvCxnSpPr>
          <p:spPr>
            <a:xfrm>
              <a:off x="9129695" y="5918049"/>
              <a:ext cx="25399" cy="74256"/>
            </a:xfrm>
            <a:prstGeom prst="line">
              <a:avLst/>
            </a:prstGeom>
          </p:spPr>
          <p:style>
            <a:lnRef idx="1">
              <a:schemeClr val="accent1"/>
            </a:lnRef>
            <a:fillRef idx="0">
              <a:schemeClr val="accent1"/>
            </a:fillRef>
            <a:effectRef idx="0">
              <a:schemeClr val="accent1"/>
            </a:effectRef>
            <a:fontRef idx="minor">
              <a:schemeClr val="tx1"/>
            </a:fontRef>
          </p:style>
        </p:cxnSp>
        <p:sp>
          <p:nvSpPr>
            <p:cNvPr id="294" name="Oval 293"/>
            <p:cNvSpPr/>
            <p:nvPr/>
          </p:nvSpPr>
          <p:spPr>
            <a:xfrm rot="21178674">
              <a:off x="9744420" y="6232643"/>
              <a:ext cx="141003" cy="1467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295" name="Straight Connector 294"/>
            <p:cNvCxnSpPr>
              <a:stCxn id="294" idx="0"/>
              <a:endCxn id="250" idx="4"/>
            </p:cNvCxnSpPr>
            <p:nvPr/>
          </p:nvCxnSpPr>
          <p:spPr>
            <a:xfrm flipV="1">
              <a:off x="9805954" y="6138501"/>
              <a:ext cx="8968" cy="946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6" name="Straight Connector 295"/>
            <p:cNvCxnSpPr>
              <a:stCxn id="294" idx="4"/>
              <a:endCxn id="274" idx="0"/>
            </p:cNvCxnSpPr>
            <p:nvPr/>
          </p:nvCxnSpPr>
          <p:spPr>
            <a:xfrm>
              <a:off x="9823890" y="6378814"/>
              <a:ext cx="10915" cy="946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0" name="Straight Connector 309"/>
            <p:cNvCxnSpPr>
              <a:stCxn id="245" idx="3"/>
              <a:endCxn id="268" idx="1"/>
            </p:cNvCxnSpPr>
            <p:nvPr/>
          </p:nvCxnSpPr>
          <p:spPr>
            <a:xfrm flipH="1">
              <a:off x="9263282" y="6112659"/>
              <a:ext cx="59882" cy="142728"/>
            </a:xfrm>
            <a:prstGeom prst="line">
              <a:avLst/>
            </a:prstGeom>
          </p:spPr>
          <p:style>
            <a:lnRef idx="1">
              <a:schemeClr val="accent1"/>
            </a:lnRef>
            <a:fillRef idx="0">
              <a:schemeClr val="accent1"/>
            </a:fillRef>
            <a:effectRef idx="0">
              <a:schemeClr val="accent1"/>
            </a:effectRef>
            <a:fontRef idx="minor">
              <a:schemeClr val="tx1"/>
            </a:fontRef>
          </p:style>
        </p:cxnSp>
        <p:sp>
          <p:nvSpPr>
            <p:cNvPr id="313" name="Oval 312"/>
            <p:cNvSpPr/>
            <p:nvPr/>
          </p:nvSpPr>
          <p:spPr>
            <a:xfrm>
              <a:off x="8752439" y="6671951"/>
              <a:ext cx="146720" cy="1410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315" name="Straight Connector 314"/>
            <p:cNvCxnSpPr>
              <a:stCxn id="264" idx="5"/>
              <a:endCxn id="313" idx="1"/>
            </p:cNvCxnSpPr>
            <p:nvPr/>
          </p:nvCxnSpPr>
          <p:spPr>
            <a:xfrm>
              <a:off x="8724734" y="6646741"/>
              <a:ext cx="49192" cy="458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8" name="Straight Connector 317"/>
            <p:cNvCxnSpPr>
              <a:stCxn id="269" idx="3"/>
              <a:endCxn id="279" idx="0"/>
            </p:cNvCxnSpPr>
            <p:nvPr/>
          </p:nvCxnSpPr>
          <p:spPr>
            <a:xfrm flipH="1">
              <a:off x="9254151" y="6577741"/>
              <a:ext cx="69194" cy="1821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233" idx="1"/>
              <a:endCxn id="239" idx="0"/>
            </p:cNvCxnSpPr>
            <p:nvPr/>
          </p:nvCxnSpPr>
          <p:spPr>
            <a:xfrm flipH="1">
              <a:off x="8450426" y="5890072"/>
              <a:ext cx="767" cy="62358"/>
            </a:xfrm>
            <a:prstGeom prst="line">
              <a:avLst/>
            </a:prstGeom>
          </p:spPr>
          <p:style>
            <a:lnRef idx="1">
              <a:schemeClr val="accent1"/>
            </a:lnRef>
            <a:fillRef idx="0">
              <a:schemeClr val="accent1"/>
            </a:fillRef>
            <a:effectRef idx="0">
              <a:schemeClr val="accent1"/>
            </a:effectRef>
            <a:fontRef idx="minor">
              <a:schemeClr val="tx1"/>
            </a:fontRef>
          </p:style>
        </p:cxnSp>
        <p:sp>
          <p:nvSpPr>
            <p:cNvPr id="339" name="Oval 338"/>
            <p:cNvSpPr/>
            <p:nvPr/>
          </p:nvSpPr>
          <p:spPr>
            <a:xfrm rot="11370970">
              <a:off x="9468073" y="5799997"/>
              <a:ext cx="146720" cy="1410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200" name="Straight Connector 199"/>
            <p:cNvCxnSpPr>
              <a:stCxn id="222" idx="0"/>
              <a:endCxn id="339" idx="4"/>
            </p:cNvCxnSpPr>
            <p:nvPr/>
          </p:nvCxnSpPr>
          <p:spPr>
            <a:xfrm>
              <a:off x="9526276" y="5735224"/>
              <a:ext cx="26813" cy="657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Straight Connector 201"/>
            <p:cNvCxnSpPr>
              <a:stCxn id="339" idx="1"/>
              <a:endCxn id="249" idx="0"/>
            </p:cNvCxnSpPr>
            <p:nvPr/>
          </p:nvCxnSpPr>
          <p:spPr>
            <a:xfrm>
              <a:off x="9584350" y="5928241"/>
              <a:ext cx="10630" cy="69257"/>
            </a:xfrm>
            <a:prstGeom prst="line">
              <a:avLst/>
            </a:prstGeom>
          </p:spPr>
          <p:style>
            <a:lnRef idx="1">
              <a:schemeClr val="accent1"/>
            </a:lnRef>
            <a:fillRef idx="0">
              <a:schemeClr val="accent1"/>
            </a:fillRef>
            <a:effectRef idx="0">
              <a:schemeClr val="accent1"/>
            </a:effectRef>
            <a:fontRef idx="minor">
              <a:schemeClr val="tx1"/>
            </a:fontRef>
          </p:style>
        </p:cxnSp>
        <p:sp>
          <p:nvSpPr>
            <p:cNvPr id="355" name="Oval 354"/>
            <p:cNvSpPr/>
            <p:nvPr/>
          </p:nvSpPr>
          <p:spPr>
            <a:xfrm rot="11370970">
              <a:off x="8906386" y="6187496"/>
              <a:ext cx="146720" cy="1410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56" name="Oval 355"/>
            <p:cNvSpPr/>
            <p:nvPr/>
          </p:nvSpPr>
          <p:spPr>
            <a:xfrm rot="11370970">
              <a:off x="8753131" y="6335531"/>
              <a:ext cx="146720" cy="1410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357" name="Straight Connector 356"/>
            <p:cNvCxnSpPr>
              <a:stCxn id="355" idx="7"/>
              <a:endCxn id="356" idx="3"/>
            </p:cNvCxnSpPr>
            <p:nvPr/>
          </p:nvCxnSpPr>
          <p:spPr>
            <a:xfrm flipH="1">
              <a:off x="8885892" y="6298588"/>
              <a:ext cx="34453" cy="66854"/>
            </a:xfrm>
            <a:prstGeom prst="line">
              <a:avLst/>
            </a:prstGeom>
            <a:solidFill>
              <a:schemeClr val="tx1"/>
            </a:solidFill>
          </p:spPr>
          <p:style>
            <a:lnRef idx="1">
              <a:schemeClr val="accent1"/>
            </a:lnRef>
            <a:fillRef idx="0">
              <a:schemeClr val="accent1"/>
            </a:fillRef>
            <a:effectRef idx="0">
              <a:schemeClr val="accent1"/>
            </a:effectRef>
            <a:fontRef idx="minor">
              <a:schemeClr val="tx1"/>
            </a:fontRef>
          </p:style>
        </p:cxnSp>
        <p:cxnSp>
          <p:nvCxnSpPr>
            <p:cNvPr id="358" name="Straight Connector 357"/>
            <p:cNvCxnSpPr>
              <a:stCxn id="356" idx="7"/>
              <a:endCxn id="264" idx="7"/>
            </p:cNvCxnSpPr>
            <p:nvPr/>
          </p:nvCxnSpPr>
          <p:spPr>
            <a:xfrm flipH="1">
              <a:off x="8724734" y="6446623"/>
              <a:ext cx="42356" cy="100413"/>
            </a:xfrm>
            <a:prstGeom prst="line">
              <a:avLst/>
            </a:prstGeom>
            <a:solidFill>
              <a:schemeClr val="tx1"/>
            </a:solidFill>
          </p:spPr>
          <p:style>
            <a:lnRef idx="1">
              <a:schemeClr val="accent1"/>
            </a:lnRef>
            <a:fillRef idx="0">
              <a:schemeClr val="accent1"/>
            </a:fillRef>
            <a:effectRef idx="0">
              <a:schemeClr val="accent1"/>
            </a:effectRef>
            <a:fontRef idx="minor">
              <a:schemeClr val="tx1"/>
            </a:fontRef>
          </p:style>
        </p:cxnSp>
        <p:cxnSp>
          <p:nvCxnSpPr>
            <p:cNvPr id="325" name="Straight Connector 324"/>
            <p:cNvCxnSpPr>
              <a:stCxn id="268" idx="3"/>
              <a:endCxn id="355" idx="2"/>
            </p:cNvCxnSpPr>
            <p:nvPr/>
          </p:nvCxnSpPr>
          <p:spPr>
            <a:xfrm flipH="1" flipV="1">
              <a:off x="9052097" y="6270125"/>
              <a:ext cx="127894" cy="40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3" name="Straight Connector 332"/>
            <p:cNvCxnSpPr>
              <a:stCxn id="243" idx="4"/>
              <a:endCxn id="355" idx="4"/>
            </p:cNvCxnSpPr>
            <p:nvPr/>
          </p:nvCxnSpPr>
          <p:spPr>
            <a:xfrm>
              <a:off x="8935152" y="6133308"/>
              <a:ext cx="56250" cy="5515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51" name="Group 350"/>
          <p:cNvGrpSpPr/>
          <p:nvPr/>
        </p:nvGrpSpPr>
        <p:grpSpPr>
          <a:xfrm>
            <a:off x="4526263" y="2263559"/>
            <a:ext cx="2717992" cy="1470835"/>
            <a:chOff x="4346074" y="4253418"/>
            <a:chExt cx="2717992" cy="1470835"/>
          </a:xfrm>
        </p:grpSpPr>
        <p:grpSp>
          <p:nvGrpSpPr>
            <p:cNvPr id="34831" name="Group 34830"/>
            <p:cNvGrpSpPr/>
            <p:nvPr/>
          </p:nvGrpSpPr>
          <p:grpSpPr>
            <a:xfrm rot="11370970">
              <a:off x="4402664" y="4253418"/>
              <a:ext cx="2605456" cy="493854"/>
              <a:chOff x="4371373" y="4159282"/>
              <a:chExt cx="2605456" cy="493854"/>
            </a:xfrm>
            <a:solidFill>
              <a:schemeClr val="accent6">
                <a:lumMod val="50000"/>
              </a:schemeClr>
            </a:solidFill>
          </p:grpSpPr>
          <p:sp>
            <p:nvSpPr>
              <p:cNvPr id="79" name="Oval 78"/>
              <p:cNvSpPr/>
              <p:nvPr/>
            </p:nvSpPr>
            <p:spPr>
              <a:xfrm>
                <a:off x="4371373" y="4512133"/>
                <a:ext cx="146720" cy="1410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0" name="Oval 79"/>
              <p:cNvSpPr/>
              <p:nvPr/>
            </p:nvSpPr>
            <p:spPr>
              <a:xfrm>
                <a:off x="4563623" y="4402048"/>
                <a:ext cx="146720" cy="1410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1" name="Oval 80"/>
              <p:cNvSpPr/>
              <p:nvPr/>
            </p:nvSpPr>
            <p:spPr>
              <a:xfrm>
                <a:off x="4780653" y="4300286"/>
                <a:ext cx="146720" cy="1410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82" name="Straight Connector 81"/>
              <p:cNvCxnSpPr>
                <a:stCxn id="79" idx="7"/>
                <a:endCxn id="80" idx="3"/>
              </p:cNvCxnSpPr>
              <p:nvPr/>
            </p:nvCxnSpPr>
            <p:spPr>
              <a:xfrm rot="10229030" flipH="1" flipV="1">
                <a:off x="4496357" y="4525395"/>
                <a:ext cx="89002" cy="4395"/>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80" idx="7"/>
                <a:endCxn id="81" idx="2"/>
              </p:cNvCxnSpPr>
              <p:nvPr/>
            </p:nvCxnSpPr>
            <p:spPr>
              <a:xfrm rot="10229030" flipH="1">
                <a:off x="4685197" y="4378734"/>
                <a:ext cx="99115" cy="36018"/>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5019731" y="4275926"/>
                <a:ext cx="146720" cy="1410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5" name="Oval 84"/>
              <p:cNvSpPr/>
              <p:nvPr/>
            </p:nvSpPr>
            <p:spPr>
              <a:xfrm>
                <a:off x="5239672" y="4255769"/>
                <a:ext cx="146720" cy="1410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6" name="Oval 85"/>
              <p:cNvSpPr/>
              <p:nvPr/>
            </p:nvSpPr>
            <p:spPr>
              <a:xfrm>
                <a:off x="5459615" y="4238917"/>
                <a:ext cx="146720" cy="1410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87" name="Straight Connector 86"/>
              <p:cNvCxnSpPr>
                <a:stCxn id="84" idx="6"/>
                <a:endCxn id="85" idx="2"/>
              </p:cNvCxnSpPr>
              <p:nvPr/>
            </p:nvCxnSpPr>
            <p:spPr>
              <a:xfrm flipV="1">
                <a:off x="5166451" y="4326270"/>
                <a:ext cx="73221" cy="20157"/>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85" idx="6"/>
                <a:endCxn id="86" idx="2"/>
              </p:cNvCxnSpPr>
              <p:nvPr/>
            </p:nvCxnSpPr>
            <p:spPr>
              <a:xfrm flipV="1">
                <a:off x="5386392" y="4309419"/>
                <a:ext cx="73223" cy="16851"/>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81" idx="6"/>
                <a:endCxn id="84" idx="2"/>
              </p:cNvCxnSpPr>
              <p:nvPr/>
            </p:nvCxnSpPr>
            <p:spPr>
              <a:xfrm flipV="1">
                <a:off x="4927373" y="4346428"/>
                <a:ext cx="92357" cy="24359"/>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90" name="Oval 89"/>
              <p:cNvSpPr/>
              <p:nvPr/>
            </p:nvSpPr>
            <p:spPr>
              <a:xfrm>
                <a:off x="5691990" y="4206525"/>
                <a:ext cx="146720" cy="1410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91" name="Oval 90"/>
              <p:cNvSpPr/>
              <p:nvPr/>
            </p:nvSpPr>
            <p:spPr>
              <a:xfrm>
                <a:off x="5931204" y="4200600"/>
                <a:ext cx="146720" cy="1410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92" name="Oval 91"/>
              <p:cNvSpPr/>
              <p:nvPr/>
            </p:nvSpPr>
            <p:spPr>
              <a:xfrm>
                <a:off x="6170417" y="4212050"/>
                <a:ext cx="146720" cy="1410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93" name="Straight Connector 92"/>
              <p:cNvCxnSpPr>
                <a:stCxn id="90" idx="6"/>
                <a:endCxn id="91" idx="2"/>
              </p:cNvCxnSpPr>
              <p:nvPr/>
            </p:nvCxnSpPr>
            <p:spPr>
              <a:xfrm flipV="1">
                <a:off x="5838710" y="4271101"/>
                <a:ext cx="92493" cy="5925"/>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91" idx="6"/>
                <a:endCxn id="92" idx="2"/>
              </p:cNvCxnSpPr>
              <p:nvPr/>
            </p:nvCxnSpPr>
            <p:spPr>
              <a:xfrm>
                <a:off x="6077924" y="4271101"/>
                <a:ext cx="92493" cy="11451"/>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6364526" y="4212050"/>
                <a:ext cx="146720" cy="1410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96" name="Oval 95"/>
              <p:cNvSpPr/>
              <p:nvPr/>
            </p:nvSpPr>
            <p:spPr>
              <a:xfrm>
                <a:off x="6610303" y="4200092"/>
                <a:ext cx="146720" cy="1410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97" name="Oval 96"/>
              <p:cNvSpPr/>
              <p:nvPr/>
            </p:nvSpPr>
            <p:spPr>
              <a:xfrm>
                <a:off x="6830109" y="4159282"/>
                <a:ext cx="146720" cy="1410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98" name="Straight Connector 97"/>
              <p:cNvCxnSpPr>
                <a:stCxn id="95" idx="6"/>
                <a:endCxn id="96" idx="2"/>
              </p:cNvCxnSpPr>
              <p:nvPr/>
            </p:nvCxnSpPr>
            <p:spPr>
              <a:xfrm flipV="1">
                <a:off x="6511246" y="4270594"/>
                <a:ext cx="99057" cy="11958"/>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96" idx="6"/>
                <a:endCxn id="97" idx="2"/>
              </p:cNvCxnSpPr>
              <p:nvPr/>
            </p:nvCxnSpPr>
            <p:spPr>
              <a:xfrm flipV="1">
                <a:off x="6757023" y="4229784"/>
                <a:ext cx="73086" cy="4081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92" idx="6"/>
                <a:endCxn id="95" idx="2"/>
              </p:cNvCxnSpPr>
              <p:nvPr/>
            </p:nvCxnSpPr>
            <p:spPr>
              <a:xfrm>
                <a:off x="6317137" y="4282552"/>
                <a:ext cx="47389"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86" idx="6"/>
                <a:endCxn id="90" idx="2"/>
              </p:cNvCxnSpPr>
              <p:nvPr/>
            </p:nvCxnSpPr>
            <p:spPr>
              <a:xfrm flipV="1">
                <a:off x="5606335" y="4277027"/>
                <a:ext cx="85655" cy="32393"/>
              </a:xfrm>
              <a:prstGeom prst="line">
                <a:avLst/>
              </a:prstGeom>
              <a:grpFill/>
            </p:spPr>
            <p:style>
              <a:lnRef idx="1">
                <a:schemeClr val="accent1"/>
              </a:lnRef>
              <a:fillRef idx="0">
                <a:schemeClr val="accent1"/>
              </a:fillRef>
              <a:effectRef idx="0">
                <a:schemeClr val="accent1"/>
              </a:effectRef>
              <a:fontRef idx="minor">
                <a:schemeClr val="tx1"/>
              </a:fontRef>
            </p:style>
          </p:cxnSp>
        </p:grpSp>
        <p:sp>
          <p:nvSpPr>
            <p:cNvPr id="141" name="Oval 140"/>
            <p:cNvSpPr/>
            <p:nvPr/>
          </p:nvSpPr>
          <p:spPr>
            <a:xfrm>
              <a:off x="4420225" y="4894087"/>
              <a:ext cx="146720" cy="141003"/>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42" name="Oval 141"/>
            <p:cNvSpPr/>
            <p:nvPr/>
          </p:nvSpPr>
          <p:spPr>
            <a:xfrm>
              <a:off x="4634062" y="4894570"/>
              <a:ext cx="146720" cy="141003"/>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43" name="Oval 142"/>
            <p:cNvSpPr/>
            <p:nvPr/>
          </p:nvSpPr>
          <p:spPr>
            <a:xfrm>
              <a:off x="4873704" y="4934445"/>
              <a:ext cx="146720" cy="141003"/>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144" name="Straight Connector 143"/>
            <p:cNvCxnSpPr>
              <a:stCxn id="141" idx="6"/>
              <a:endCxn id="142" idx="2"/>
            </p:cNvCxnSpPr>
            <p:nvPr/>
          </p:nvCxnSpPr>
          <p:spPr>
            <a:xfrm>
              <a:off x="4566945" y="4964589"/>
              <a:ext cx="67117" cy="4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42" idx="6"/>
              <a:endCxn id="143" idx="2"/>
            </p:cNvCxnSpPr>
            <p:nvPr/>
          </p:nvCxnSpPr>
          <p:spPr>
            <a:xfrm>
              <a:off x="4780782" y="4965072"/>
              <a:ext cx="92922" cy="39875"/>
            </a:xfrm>
            <a:prstGeom prst="line">
              <a:avLst/>
            </a:prstGeom>
          </p:spPr>
          <p:style>
            <a:lnRef idx="1">
              <a:schemeClr val="accent1"/>
            </a:lnRef>
            <a:fillRef idx="0">
              <a:schemeClr val="accent1"/>
            </a:fillRef>
            <a:effectRef idx="0">
              <a:schemeClr val="accent1"/>
            </a:effectRef>
            <a:fontRef idx="minor">
              <a:schemeClr val="tx1"/>
            </a:fontRef>
          </p:style>
        </p:cxnSp>
        <p:sp>
          <p:nvSpPr>
            <p:cNvPr id="146" name="Oval 145"/>
            <p:cNvSpPr/>
            <p:nvPr/>
          </p:nvSpPr>
          <p:spPr>
            <a:xfrm>
              <a:off x="5118788" y="4934445"/>
              <a:ext cx="146720" cy="141003"/>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47" name="Oval 146"/>
            <p:cNvSpPr/>
            <p:nvPr/>
          </p:nvSpPr>
          <p:spPr>
            <a:xfrm>
              <a:off x="5338730" y="4934445"/>
              <a:ext cx="146720" cy="141003"/>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48" name="Oval 147"/>
            <p:cNvSpPr/>
            <p:nvPr/>
          </p:nvSpPr>
          <p:spPr>
            <a:xfrm>
              <a:off x="5558673" y="4934445"/>
              <a:ext cx="146720" cy="141003"/>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149" name="Straight Connector 148"/>
            <p:cNvCxnSpPr>
              <a:stCxn id="146" idx="6"/>
              <a:endCxn id="147" idx="2"/>
            </p:cNvCxnSpPr>
            <p:nvPr/>
          </p:nvCxnSpPr>
          <p:spPr>
            <a:xfrm>
              <a:off x="5265508" y="5004947"/>
              <a:ext cx="732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47" idx="6"/>
              <a:endCxn id="148" idx="2"/>
            </p:cNvCxnSpPr>
            <p:nvPr/>
          </p:nvCxnSpPr>
          <p:spPr>
            <a:xfrm>
              <a:off x="5485450" y="5004947"/>
              <a:ext cx="732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143" idx="6"/>
              <a:endCxn id="146" idx="2"/>
            </p:cNvCxnSpPr>
            <p:nvPr/>
          </p:nvCxnSpPr>
          <p:spPr>
            <a:xfrm>
              <a:off x="5020424" y="5004947"/>
              <a:ext cx="98364" cy="0"/>
            </a:xfrm>
            <a:prstGeom prst="line">
              <a:avLst/>
            </a:prstGeom>
          </p:spPr>
          <p:style>
            <a:lnRef idx="1">
              <a:schemeClr val="accent1"/>
            </a:lnRef>
            <a:fillRef idx="0">
              <a:schemeClr val="accent1"/>
            </a:fillRef>
            <a:effectRef idx="0">
              <a:schemeClr val="accent1"/>
            </a:effectRef>
            <a:fontRef idx="minor">
              <a:schemeClr val="tx1"/>
            </a:fontRef>
          </p:style>
        </p:cxnSp>
        <p:sp>
          <p:nvSpPr>
            <p:cNvPr id="152" name="Oval 151"/>
            <p:cNvSpPr/>
            <p:nvPr/>
          </p:nvSpPr>
          <p:spPr>
            <a:xfrm>
              <a:off x="5778616" y="4939638"/>
              <a:ext cx="146720" cy="141003"/>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53" name="Oval 152"/>
            <p:cNvSpPr/>
            <p:nvPr/>
          </p:nvSpPr>
          <p:spPr>
            <a:xfrm>
              <a:off x="5998558" y="4939638"/>
              <a:ext cx="146720" cy="141003"/>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54" name="Oval 153"/>
            <p:cNvSpPr/>
            <p:nvPr/>
          </p:nvSpPr>
          <p:spPr>
            <a:xfrm>
              <a:off x="6218501" y="4939638"/>
              <a:ext cx="146720" cy="141003"/>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155" name="Straight Connector 154"/>
            <p:cNvCxnSpPr>
              <a:stCxn id="152" idx="6"/>
              <a:endCxn id="153" idx="2"/>
            </p:cNvCxnSpPr>
            <p:nvPr/>
          </p:nvCxnSpPr>
          <p:spPr>
            <a:xfrm>
              <a:off x="5925336" y="5010140"/>
              <a:ext cx="732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153" idx="6"/>
              <a:endCxn id="154" idx="2"/>
            </p:cNvCxnSpPr>
            <p:nvPr/>
          </p:nvCxnSpPr>
          <p:spPr>
            <a:xfrm>
              <a:off x="6145278" y="5010140"/>
              <a:ext cx="73223" cy="0"/>
            </a:xfrm>
            <a:prstGeom prst="line">
              <a:avLst/>
            </a:prstGeom>
          </p:spPr>
          <p:style>
            <a:lnRef idx="1">
              <a:schemeClr val="accent1"/>
            </a:lnRef>
            <a:fillRef idx="0">
              <a:schemeClr val="accent1"/>
            </a:fillRef>
            <a:effectRef idx="0">
              <a:schemeClr val="accent1"/>
            </a:effectRef>
            <a:fontRef idx="minor">
              <a:schemeClr val="tx1"/>
            </a:fontRef>
          </p:style>
        </p:cxnSp>
        <p:sp>
          <p:nvSpPr>
            <p:cNvPr id="157" name="Oval 156"/>
            <p:cNvSpPr/>
            <p:nvPr/>
          </p:nvSpPr>
          <p:spPr>
            <a:xfrm>
              <a:off x="6463585" y="4939638"/>
              <a:ext cx="146720" cy="141003"/>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58" name="Oval 157"/>
            <p:cNvSpPr/>
            <p:nvPr/>
          </p:nvSpPr>
          <p:spPr>
            <a:xfrm>
              <a:off x="6683527" y="4939638"/>
              <a:ext cx="146720" cy="141003"/>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59" name="Oval 158"/>
            <p:cNvSpPr/>
            <p:nvPr/>
          </p:nvSpPr>
          <p:spPr>
            <a:xfrm>
              <a:off x="6903470" y="4939638"/>
              <a:ext cx="146720" cy="141003"/>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160" name="Straight Connector 159"/>
            <p:cNvCxnSpPr>
              <a:stCxn id="157" idx="6"/>
              <a:endCxn id="158" idx="2"/>
            </p:cNvCxnSpPr>
            <p:nvPr/>
          </p:nvCxnSpPr>
          <p:spPr>
            <a:xfrm>
              <a:off x="6610305" y="5010140"/>
              <a:ext cx="732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p:cNvCxnSpPr>
              <a:stCxn id="158" idx="6"/>
              <a:endCxn id="159" idx="2"/>
            </p:cNvCxnSpPr>
            <p:nvPr/>
          </p:nvCxnSpPr>
          <p:spPr>
            <a:xfrm>
              <a:off x="6830247" y="5010140"/>
              <a:ext cx="732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p:cNvCxnSpPr>
              <a:stCxn id="154" idx="6"/>
              <a:endCxn id="157" idx="2"/>
            </p:cNvCxnSpPr>
            <p:nvPr/>
          </p:nvCxnSpPr>
          <p:spPr>
            <a:xfrm>
              <a:off x="6365221" y="5010140"/>
              <a:ext cx="983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a:stCxn id="148" idx="6"/>
              <a:endCxn id="152" idx="2"/>
            </p:cNvCxnSpPr>
            <p:nvPr/>
          </p:nvCxnSpPr>
          <p:spPr>
            <a:xfrm>
              <a:off x="5705393" y="5004947"/>
              <a:ext cx="73223" cy="5193"/>
            </a:xfrm>
            <a:prstGeom prst="line">
              <a:avLst/>
            </a:prstGeom>
          </p:spPr>
          <p:style>
            <a:lnRef idx="1">
              <a:schemeClr val="accent1"/>
            </a:lnRef>
            <a:fillRef idx="0">
              <a:schemeClr val="accent1"/>
            </a:fillRef>
            <a:effectRef idx="0">
              <a:schemeClr val="accent1"/>
            </a:effectRef>
            <a:fontRef idx="minor">
              <a:schemeClr val="tx1"/>
            </a:fontRef>
          </p:style>
        </p:cxnSp>
        <p:grpSp>
          <p:nvGrpSpPr>
            <p:cNvPr id="34832" name="Group 34831"/>
            <p:cNvGrpSpPr/>
            <p:nvPr/>
          </p:nvGrpSpPr>
          <p:grpSpPr>
            <a:xfrm>
              <a:off x="4346074" y="5374329"/>
              <a:ext cx="2717992" cy="349924"/>
              <a:chOff x="4357894" y="5169000"/>
              <a:chExt cx="2717992" cy="349924"/>
            </a:xfrm>
            <a:solidFill>
              <a:schemeClr val="accent6">
                <a:lumMod val="50000"/>
              </a:schemeClr>
            </a:solidFill>
          </p:grpSpPr>
          <p:sp>
            <p:nvSpPr>
              <p:cNvPr id="164" name="Oval 163"/>
              <p:cNvSpPr/>
              <p:nvPr/>
            </p:nvSpPr>
            <p:spPr>
              <a:xfrm>
                <a:off x="4357894" y="5377921"/>
                <a:ext cx="146720" cy="1410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65" name="Oval 164"/>
              <p:cNvSpPr/>
              <p:nvPr/>
            </p:nvSpPr>
            <p:spPr>
              <a:xfrm>
                <a:off x="4625639" y="5354688"/>
                <a:ext cx="146720" cy="1410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66" name="Oval 165"/>
              <p:cNvSpPr/>
              <p:nvPr/>
            </p:nvSpPr>
            <p:spPr>
              <a:xfrm>
                <a:off x="4879710" y="5310003"/>
                <a:ext cx="146720" cy="1410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167" name="Straight Connector 166"/>
              <p:cNvCxnSpPr>
                <a:stCxn id="164" idx="6"/>
                <a:endCxn id="165" idx="2"/>
              </p:cNvCxnSpPr>
              <p:nvPr/>
            </p:nvCxnSpPr>
            <p:spPr>
              <a:xfrm flipV="1">
                <a:off x="4504614" y="5425190"/>
                <a:ext cx="121025" cy="23233"/>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165" idx="6"/>
                <a:endCxn id="166" idx="2"/>
              </p:cNvCxnSpPr>
              <p:nvPr/>
            </p:nvCxnSpPr>
            <p:spPr>
              <a:xfrm flipV="1">
                <a:off x="4772359" y="5380505"/>
                <a:ext cx="107351" cy="44685"/>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169" name="Oval 168"/>
              <p:cNvSpPr/>
              <p:nvPr/>
            </p:nvSpPr>
            <p:spPr>
              <a:xfrm>
                <a:off x="5118788" y="5285643"/>
                <a:ext cx="146720" cy="1410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70" name="Oval 169"/>
              <p:cNvSpPr/>
              <p:nvPr/>
            </p:nvSpPr>
            <p:spPr>
              <a:xfrm>
                <a:off x="5338730" y="5265486"/>
                <a:ext cx="146720" cy="1410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71" name="Oval 170"/>
              <p:cNvSpPr/>
              <p:nvPr/>
            </p:nvSpPr>
            <p:spPr>
              <a:xfrm>
                <a:off x="5558672" y="5248635"/>
                <a:ext cx="146720" cy="1410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172" name="Straight Connector 171"/>
              <p:cNvCxnSpPr>
                <a:stCxn id="169" idx="6"/>
                <a:endCxn id="170" idx="2"/>
              </p:cNvCxnSpPr>
              <p:nvPr/>
            </p:nvCxnSpPr>
            <p:spPr>
              <a:xfrm flipV="1">
                <a:off x="5265508" y="5335988"/>
                <a:ext cx="73221" cy="20157"/>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73" name="Straight Connector 172"/>
              <p:cNvCxnSpPr>
                <a:stCxn id="170" idx="6"/>
                <a:endCxn id="171" idx="2"/>
              </p:cNvCxnSpPr>
              <p:nvPr/>
            </p:nvCxnSpPr>
            <p:spPr>
              <a:xfrm flipV="1">
                <a:off x="5485450" y="5319136"/>
                <a:ext cx="73223" cy="16851"/>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74" name="Straight Connector 173"/>
              <p:cNvCxnSpPr>
                <a:stCxn id="166" idx="6"/>
                <a:endCxn id="169" idx="2"/>
              </p:cNvCxnSpPr>
              <p:nvPr/>
            </p:nvCxnSpPr>
            <p:spPr>
              <a:xfrm flipV="1">
                <a:off x="5026431" y="5356145"/>
                <a:ext cx="92357" cy="24359"/>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175" name="Oval 174"/>
              <p:cNvSpPr/>
              <p:nvPr/>
            </p:nvSpPr>
            <p:spPr>
              <a:xfrm>
                <a:off x="5791048" y="5216242"/>
                <a:ext cx="146720" cy="1410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76" name="Oval 175"/>
              <p:cNvSpPr/>
              <p:nvPr/>
            </p:nvSpPr>
            <p:spPr>
              <a:xfrm>
                <a:off x="6030261" y="5210317"/>
                <a:ext cx="146720" cy="1410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77" name="Oval 176"/>
              <p:cNvSpPr/>
              <p:nvPr/>
            </p:nvSpPr>
            <p:spPr>
              <a:xfrm>
                <a:off x="6269474" y="5221768"/>
                <a:ext cx="146720" cy="1410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178" name="Straight Connector 177"/>
              <p:cNvCxnSpPr>
                <a:stCxn id="175" idx="6"/>
                <a:endCxn id="176" idx="2"/>
              </p:cNvCxnSpPr>
              <p:nvPr/>
            </p:nvCxnSpPr>
            <p:spPr>
              <a:xfrm flipV="1">
                <a:off x="5937768" y="5280819"/>
                <a:ext cx="92493" cy="5925"/>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79" name="Straight Connector 178"/>
              <p:cNvCxnSpPr>
                <a:stCxn id="176" idx="6"/>
                <a:endCxn id="177" idx="2"/>
              </p:cNvCxnSpPr>
              <p:nvPr/>
            </p:nvCxnSpPr>
            <p:spPr>
              <a:xfrm>
                <a:off x="6176981" y="5280819"/>
                <a:ext cx="92493" cy="11451"/>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180" name="Oval 179"/>
              <p:cNvSpPr/>
              <p:nvPr/>
            </p:nvSpPr>
            <p:spPr>
              <a:xfrm>
                <a:off x="6463583" y="5221768"/>
                <a:ext cx="146720" cy="1410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81" name="Oval 180"/>
              <p:cNvSpPr/>
              <p:nvPr/>
            </p:nvSpPr>
            <p:spPr>
              <a:xfrm>
                <a:off x="6709360" y="5209810"/>
                <a:ext cx="146720" cy="1410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82" name="Oval 181"/>
              <p:cNvSpPr/>
              <p:nvPr/>
            </p:nvSpPr>
            <p:spPr>
              <a:xfrm>
                <a:off x="6929166" y="5169000"/>
                <a:ext cx="146720" cy="1410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183" name="Straight Connector 182"/>
              <p:cNvCxnSpPr>
                <a:stCxn id="180" idx="6"/>
                <a:endCxn id="181" idx="2"/>
              </p:cNvCxnSpPr>
              <p:nvPr/>
            </p:nvCxnSpPr>
            <p:spPr>
              <a:xfrm flipV="1">
                <a:off x="6610303" y="5280311"/>
                <a:ext cx="99057" cy="11958"/>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84" name="Straight Connector 183"/>
              <p:cNvCxnSpPr>
                <a:stCxn id="181" idx="6"/>
                <a:endCxn id="182" idx="2"/>
              </p:cNvCxnSpPr>
              <p:nvPr/>
            </p:nvCxnSpPr>
            <p:spPr>
              <a:xfrm flipV="1">
                <a:off x="6856080" y="5239501"/>
                <a:ext cx="73086" cy="4081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85" name="Straight Connector 184"/>
              <p:cNvCxnSpPr>
                <a:stCxn id="177" idx="6"/>
                <a:endCxn id="180" idx="2"/>
              </p:cNvCxnSpPr>
              <p:nvPr/>
            </p:nvCxnSpPr>
            <p:spPr>
              <a:xfrm>
                <a:off x="6416195" y="5292269"/>
                <a:ext cx="47389"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86" name="Straight Connector 185"/>
              <p:cNvCxnSpPr>
                <a:stCxn id="171" idx="6"/>
                <a:endCxn id="175" idx="2"/>
              </p:cNvCxnSpPr>
              <p:nvPr/>
            </p:nvCxnSpPr>
            <p:spPr>
              <a:xfrm flipV="1">
                <a:off x="5705392" y="5286744"/>
                <a:ext cx="85655" cy="32393"/>
              </a:xfrm>
              <a:prstGeom prst="line">
                <a:avLst/>
              </a:prstGeom>
              <a:grpFill/>
            </p:spPr>
            <p:style>
              <a:lnRef idx="1">
                <a:schemeClr val="accent1"/>
              </a:lnRef>
              <a:fillRef idx="0">
                <a:schemeClr val="accent1"/>
              </a:fillRef>
              <a:effectRef idx="0">
                <a:schemeClr val="accent1"/>
              </a:effectRef>
              <a:fontRef idx="minor">
                <a:schemeClr val="tx1"/>
              </a:fontRef>
            </p:style>
          </p:cxnSp>
        </p:grpSp>
        <p:grpSp>
          <p:nvGrpSpPr>
            <p:cNvPr id="190" name="Group 189"/>
            <p:cNvGrpSpPr/>
            <p:nvPr/>
          </p:nvGrpSpPr>
          <p:grpSpPr>
            <a:xfrm rot="17083187">
              <a:off x="4474459" y="5230332"/>
              <a:ext cx="370615" cy="166899"/>
              <a:chOff x="8018063" y="4334336"/>
              <a:chExt cx="567802" cy="245733"/>
            </a:xfrm>
            <a:solidFill>
              <a:schemeClr val="accent6">
                <a:lumMod val="50000"/>
              </a:schemeClr>
            </a:solidFill>
          </p:grpSpPr>
          <p:sp>
            <p:nvSpPr>
              <p:cNvPr id="191" name="Oval 190"/>
              <p:cNvSpPr/>
              <p:nvPr/>
            </p:nvSpPr>
            <p:spPr>
              <a:xfrm>
                <a:off x="8018063" y="4334336"/>
                <a:ext cx="216024" cy="2160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92" name="Oval 191"/>
              <p:cNvSpPr/>
              <p:nvPr/>
            </p:nvSpPr>
            <p:spPr>
              <a:xfrm>
                <a:off x="8369841" y="4364045"/>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193" name="Straight Connector 192"/>
              <p:cNvCxnSpPr>
                <a:stCxn id="191" idx="6"/>
                <a:endCxn id="192" idx="2"/>
              </p:cNvCxnSpPr>
              <p:nvPr/>
            </p:nvCxnSpPr>
            <p:spPr>
              <a:xfrm rot="4516813" flipV="1">
                <a:off x="8271023" y="4395480"/>
                <a:ext cx="61884" cy="123444"/>
              </a:xfrm>
              <a:prstGeom prst="line">
                <a:avLst/>
              </a:prstGeom>
              <a:grpFill/>
            </p:spPr>
            <p:style>
              <a:lnRef idx="1">
                <a:schemeClr val="accent1"/>
              </a:lnRef>
              <a:fillRef idx="0">
                <a:schemeClr val="accent1"/>
              </a:fillRef>
              <a:effectRef idx="0">
                <a:schemeClr val="accent1"/>
              </a:effectRef>
              <a:fontRef idx="minor">
                <a:schemeClr val="tx1"/>
              </a:fontRef>
            </p:style>
          </p:cxnSp>
        </p:grpSp>
        <p:cxnSp>
          <p:nvCxnSpPr>
            <p:cNvPr id="34840" name="Straight Connector 34839"/>
            <p:cNvCxnSpPr>
              <a:stCxn id="142" idx="4"/>
              <a:endCxn id="192" idx="6"/>
            </p:cNvCxnSpPr>
            <p:nvPr/>
          </p:nvCxnSpPr>
          <p:spPr>
            <a:xfrm>
              <a:off x="4707422" y="5035573"/>
              <a:ext cx="9188" cy="10154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842" name="Straight Connector 34841"/>
            <p:cNvCxnSpPr>
              <a:stCxn id="191" idx="3"/>
              <a:endCxn id="165" idx="0"/>
            </p:cNvCxnSpPr>
            <p:nvPr/>
          </p:nvCxnSpPr>
          <p:spPr>
            <a:xfrm>
              <a:off x="4658341" y="5483653"/>
              <a:ext cx="28838" cy="76364"/>
            </a:xfrm>
            <a:prstGeom prst="line">
              <a:avLst/>
            </a:prstGeom>
          </p:spPr>
          <p:style>
            <a:lnRef idx="1">
              <a:schemeClr val="accent1"/>
            </a:lnRef>
            <a:fillRef idx="0">
              <a:schemeClr val="accent1"/>
            </a:fillRef>
            <a:effectRef idx="0">
              <a:schemeClr val="accent1"/>
            </a:effectRef>
            <a:fontRef idx="minor">
              <a:schemeClr val="tx1"/>
            </a:fontRef>
          </p:style>
        </p:cxnSp>
        <p:sp>
          <p:nvSpPr>
            <p:cNvPr id="204" name="Oval 203"/>
            <p:cNvSpPr/>
            <p:nvPr/>
          </p:nvSpPr>
          <p:spPr>
            <a:xfrm rot="16010676">
              <a:off x="5312308" y="4716434"/>
              <a:ext cx="141003" cy="14672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34845" name="Straight Connector 34844"/>
            <p:cNvCxnSpPr>
              <a:stCxn id="91" idx="1"/>
              <a:endCxn id="204" idx="6"/>
            </p:cNvCxnSpPr>
            <p:nvPr/>
          </p:nvCxnSpPr>
          <p:spPr>
            <a:xfrm flipH="1">
              <a:off x="5378929" y="4636702"/>
              <a:ext cx="21128" cy="8269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847" name="Straight Connector 34846"/>
            <p:cNvCxnSpPr>
              <a:stCxn id="204" idx="2"/>
              <a:endCxn id="147" idx="0"/>
            </p:cNvCxnSpPr>
            <p:nvPr/>
          </p:nvCxnSpPr>
          <p:spPr>
            <a:xfrm>
              <a:off x="5386691" y="4860189"/>
              <a:ext cx="25399" cy="74256"/>
            </a:xfrm>
            <a:prstGeom prst="line">
              <a:avLst/>
            </a:prstGeom>
          </p:spPr>
          <p:style>
            <a:lnRef idx="1">
              <a:schemeClr val="accent1"/>
            </a:lnRef>
            <a:fillRef idx="0">
              <a:schemeClr val="accent1"/>
            </a:fillRef>
            <a:effectRef idx="0">
              <a:schemeClr val="accent1"/>
            </a:effectRef>
            <a:fontRef idx="minor">
              <a:schemeClr val="tx1"/>
            </a:fontRef>
          </p:style>
        </p:cxnSp>
        <p:sp>
          <p:nvSpPr>
            <p:cNvPr id="209" name="Oval 208"/>
            <p:cNvSpPr/>
            <p:nvPr/>
          </p:nvSpPr>
          <p:spPr>
            <a:xfrm rot="21178674">
              <a:off x="6001416" y="5174783"/>
              <a:ext cx="141003" cy="14672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124" name="Straight Connector 123"/>
            <p:cNvCxnSpPr>
              <a:stCxn id="209" idx="0"/>
              <a:endCxn id="153" idx="4"/>
            </p:cNvCxnSpPr>
            <p:nvPr/>
          </p:nvCxnSpPr>
          <p:spPr>
            <a:xfrm flipV="1">
              <a:off x="6062950" y="5080641"/>
              <a:ext cx="8968" cy="946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209" idx="4"/>
              <a:endCxn id="176" idx="0"/>
            </p:cNvCxnSpPr>
            <p:nvPr/>
          </p:nvCxnSpPr>
          <p:spPr>
            <a:xfrm>
              <a:off x="6080886" y="5320954"/>
              <a:ext cx="10915" cy="94692"/>
            </a:xfrm>
            <a:prstGeom prst="line">
              <a:avLst/>
            </a:prstGeom>
          </p:spPr>
          <p:style>
            <a:lnRef idx="1">
              <a:schemeClr val="accent1"/>
            </a:lnRef>
            <a:fillRef idx="0">
              <a:schemeClr val="accent1"/>
            </a:fillRef>
            <a:effectRef idx="0">
              <a:schemeClr val="accent1"/>
            </a:effectRef>
            <a:fontRef idx="minor">
              <a:schemeClr val="tx1"/>
            </a:fontRef>
          </p:style>
        </p:cxnSp>
        <p:sp>
          <p:nvSpPr>
            <p:cNvPr id="382" name="Oval 381"/>
            <p:cNvSpPr/>
            <p:nvPr/>
          </p:nvSpPr>
          <p:spPr>
            <a:xfrm>
              <a:off x="6672283" y="4728133"/>
              <a:ext cx="146720" cy="141003"/>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347" name="Straight Connector 346"/>
            <p:cNvCxnSpPr>
              <a:stCxn id="382" idx="0"/>
              <a:endCxn id="80" idx="0"/>
            </p:cNvCxnSpPr>
            <p:nvPr/>
          </p:nvCxnSpPr>
          <p:spPr>
            <a:xfrm flipH="1" flipV="1">
              <a:off x="6727550" y="4675911"/>
              <a:ext cx="18093" cy="522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9" name="Straight Connector 348"/>
            <p:cNvCxnSpPr>
              <a:stCxn id="382" idx="4"/>
              <a:endCxn id="158" idx="0"/>
            </p:cNvCxnSpPr>
            <p:nvPr/>
          </p:nvCxnSpPr>
          <p:spPr>
            <a:xfrm>
              <a:off x="6745643" y="4869136"/>
              <a:ext cx="11244" cy="70502"/>
            </a:xfrm>
            <a:prstGeom prst="line">
              <a:avLst/>
            </a:prstGeom>
          </p:spPr>
          <p:style>
            <a:lnRef idx="1">
              <a:schemeClr val="accent1"/>
            </a:lnRef>
            <a:fillRef idx="0">
              <a:schemeClr val="accent1"/>
            </a:fillRef>
            <a:effectRef idx="0">
              <a:schemeClr val="accent1"/>
            </a:effectRef>
            <a:fontRef idx="minor">
              <a:schemeClr val="tx1"/>
            </a:fontRef>
          </p:style>
        </p:cxnSp>
      </p:grpSp>
      <p:sp>
        <p:nvSpPr>
          <p:cNvPr id="353" name="Rectangle 352"/>
          <p:cNvSpPr/>
          <p:nvPr/>
        </p:nvSpPr>
        <p:spPr>
          <a:xfrm>
            <a:off x="3982523" y="1618685"/>
            <a:ext cx="5066160" cy="3600986"/>
          </a:xfrm>
          <a:prstGeom prst="rect">
            <a:avLst/>
          </a:prstGeom>
        </p:spPr>
        <p:txBody>
          <a:bodyPr wrap="square">
            <a:spAutoFit/>
          </a:bodyPr>
          <a:lstStyle/>
          <a:p>
            <a:r>
              <a:rPr lang="el-GR" dirty="0">
                <a:solidFill>
                  <a:prstClr val="black"/>
                </a:solidFill>
              </a:rPr>
              <a:t>(γ) </a:t>
            </a:r>
            <a:r>
              <a:rPr lang="el-GR" sz="2200" b="1" dirty="0" smtClean="0">
                <a:solidFill>
                  <a:prstClr val="black"/>
                </a:solidFill>
                <a:latin typeface="Calibri"/>
              </a:rPr>
              <a:t>διασταυρωμένα</a:t>
            </a:r>
            <a:r>
              <a:rPr lang="el-GR" sz="2200" dirty="0" smtClean="0">
                <a:solidFill>
                  <a:prstClr val="black"/>
                </a:solidFill>
                <a:latin typeface="Calibri"/>
              </a:rPr>
              <a:t> </a:t>
            </a:r>
            <a:r>
              <a:rPr lang="el-GR" sz="2200" dirty="0">
                <a:solidFill>
                  <a:prstClr val="black"/>
                </a:solidFill>
                <a:latin typeface="Calibri"/>
              </a:rPr>
              <a:t>πολυμερή</a:t>
            </a:r>
            <a:endParaRPr lang="en-US" sz="2200" dirty="0">
              <a:solidFill>
                <a:prstClr val="black"/>
              </a:solidFill>
              <a:latin typeface="Calibri"/>
            </a:endParaRPr>
          </a:p>
          <a:p>
            <a:endParaRPr lang="el-GR" dirty="0" smtClean="0">
              <a:solidFill>
                <a:prstClr val="black"/>
              </a:solidFill>
            </a:endParaRPr>
          </a:p>
          <a:p>
            <a:endParaRPr lang="el-GR" dirty="0">
              <a:solidFill>
                <a:prstClr val="black"/>
              </a:solidFill>
            </a:endParaRPr>
          </a:p>
          <a:p>
            <a:endParaRPr lang="el-GR" dirty="0" smtClean="0">
              <a:solidFill>
                <a:prstClr val="black"/>
              </a:solidFill>
            </a:endParaRPr>
          </a:p>
          <a:p>
            <a:endParaRPr lang="el-GR" dirty="0">
              <a:solidFill>
                <a:prstClr val="black"/>
              </a:solidFill>
            </a:endParaRPr>
          </a:p>
          <a:p>
            <a:endParaRPr lang="el-GR" dirty="0" smtClean="0">
              <a:solidFill>
                <a:prstClr val="black"/>
              </a:solidFill>
            </a:endParaRPr>
          </a:p>
          <a:p>
            <a:endParaRPr lang="el-GR" dirty="0">
              <a:solidFill>
                <a:prstClr val="black"/>
              </a:solidFill>
            </a:endParaRPr>
          </a:p>
          <a:p>
            <a:endParaRPr lang="el-GR" dirty="0" smtClean="0">
              <a:solidFill>
                <a:prstClr val="black"/>
              </a:solidFill>
            </a:endParaRPr>
          </a:p>
          <a:p>
            <a:endParaRPr lang="en-US" dirty="0">
              <a:solidFill>
                <a:prstClr val="black"/>
              </a:solidFill>
            </a:endParaRPr>
          </a:p>
          <a:p>
            <a:endParaRPr lang="el-GR" dirty="0">
              <a:solidFill>
                <a:prstClr val="black"/>
              </a:solidFill>
            </a:endParaRPr>
          </a:p>
          <a:p>
            <a:r>
              <a:rPr lang="el-GR" dirty="0">
                <a:solidFill>
                  <a:prstClr val="black"/>
                </a:solidFill>
              </a:rPr>
              <a:t>(δ) </a:t>
            </a:r>
            <a:r>
              <a:rPr lang="el-GR" sz="2200" b="1" dirty="0">
                <a:solidFill>
                  <a:prstClr val="black"/>
                </a:solidFill>
                <a:latin typeface="Calibri"/>
              </a:rPr>
              <a:t>δικτυωμένες</a:t>
            </a:r>
            <a:r>
              <a:rPr lang="el-GR" sz="2200" dirty="0">
                <a:solidFill>
                  <a:prstClr val="black"/>
                </a:solidFill>
                <a:latin typeface="Calibri"/>
              </a:rPr>
              <a:t> (τρισδιάστατες) μοριακές </a:t>
            </a:r>
            <a:r>
              <a:rPr lang="el-GR" sz="2200" dirty="0" smtClean="0">
                <a:solidFill>
                  <a:prstClr val="black"/>
                </a:solidFill>
                <a:latin typeface="Calibri"/>
              </a:rPr>
              <a:t>δομές </a:t>
            </a:r>
            <a:endParaRPr lang="el-GR" sz="2200" dirty="0">
              <a:solidFill>
                <a:prstClr val="black"/>
              </a:solidFill>
              <a:latin typeface="Calibri"/>
            </a:endParaRPr>
          </a:p>
        </p:txBody>
      </p:sp>
      <p:grpSp>
        <p:nvGrpSpPr>
          <p:cNvPr id="362" name="Group 361"/>
          <p:cNvGrpSpPr/>
          <p:nvPr/>
        </p:nvGrpSpPr>
        <p:grpSpPr>
          <a:xfrm>
            <a:off x="437050" y="2470773"/>
            <a:ext cx="2703628" cy="1075900"/>
            <a:chOff x="522771" y="2543784"/>
            <a:chExt cx="2703628" cy="1075900"/>
          </a:xfrm>
        </p:grpSpPr>
        <p:sp>
          <p:nvSpPr>
            <p:cNvPr id="2" name="Oval 1"/>
            <p:cNvSpPr/>
            <p:nvPr/>
          </p:nvSpPr>
          <p:spPr>
            <a:xfrm>
              <a:off x="584332" y="2543784"/>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 name="Oval 5"/>
            <p:cNvSpPr/>
            <p:nvPr/>
          </p:nvSpPr>
          <p:spPr>
            <a:xfrm>
              <a:off x="804275" y="2543784"/>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 name="Oval 6"/>
            <p:cNvSpPr/>
            <p:nvPr/>
          </p:nvSpPr>
          <p:spPr>
            <a:xfrm>
              <a:off x="1024217" y="2543784"/>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4" name="Straight Connector 3"/>
            <p:cNvCxnSpPr>
              <a:stCxn id="2" idx="6"/>
              <a:endCxn id="6" idx="2"/>
            </p:cNvCxnSpPr>
            <p:nvPr/>
          </p:nvCxnSpPr>
          <p:spPr>
            <a:xfrm>
              <a:off x="731052" y="2614286"/>
              <a:ext cx="73222" cy="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6" idx="6"/>
              <a:endCxn id="7" idx="2"/>
            </p:cNvCxnSpPr>
            <p:nvPr/>
          </p:nvCxnSpPr>
          <p:spPr>
            <a:xfrm>
              <a:off x="950995" y="2614286"/>
              <a:ext cx="73223" cy="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269301" y="2543784"/>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4" name="Oval 13"/>
            <p:cNvSpPr/>
            <p:nvPr/>
          </p:nvSpPr>
          <p:spPr>
            <a:xfrm>
              <a:off x="1489243" y="2543784"/>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5" name="Oval 14"/>
            <p:cNvSpPr/>
            <p:nvPr/>
          </p:nvSpPr>
          <p:spPr>
            <a:xfrm>
              <a:off x="1709186" y="2543784"/>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16" name="Straight Connector 15"/>
            <p:cNvCxnSpPr>
              <a:stCxn id="13" idx="6"/>
              <a:endCxn id="14" idx="2"/>
            </p:cNvCxnSpPr>
            <p:nvPr/>
          </p:nvCxnSpPr>
          <p:spPr>
            <a:xfrm>
              <a:off x="1416021" y="2614286"/>
              <a:ext cx="73222" cy="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4" idx="6"/>
              <a:endCxn id="15" idx="2"/>
            </p:cNvCxnSpPr>
            <p:nvPr/>
          </p:nvCxnSpPr>
          <p:spPr>
            <a:xfrm>
              <a:off x="1635963" y="2614286"/>
              <a:ext cx="73223" cy="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6"/>
              <a:endCxn id="13" idx="2"/>
            </p:cNvCxnSpPr>
            <p:nvPr/>
          </p:nvCxnSpPr>
          <p:spPr>
            <a:xfrm>
              <a:off x="1170937" y="2614286"/>
              <a:ext cx="98364" cy="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1929129" y="2548977"/>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1" name="Oval 20"/>
            <p:cNvSpPr/>
            <p:nvPr/>
          </p:nvSpPr>
          <p:spPr>
            <a:xfrm>
              <a:off x="2149071" y="2548977"/>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2" name="Oval 21"/>
            <p:cNvSpPr/>
            <p:nvPr/>
          </p:nvSpPr>
          <p:spPr>
            <a:xfrm>
              <a:off x="2369014" y="2548977"/>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23" name="Straight Connector 22"/>
            <p:cNvCxnSpPr>
              <a:stCxn id="20" idx="6"/>
              <a:endCxn id="21" idx="2"/>
            </p:cNvCxnSpPr>
            <p:nvPr/>
          </p:nvCxnSpPr>
          <p:spPr>
            <a:xfrm>
              <a:off x="2075849" y="2619479"/>
              <a:ext cx="73222" cy="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1" idx="6"/>
              <a:endCxn id="22" idx="2"/>
            </p:cNvCxnSpPr>
            <p:nvPr/>
          </p:nvCxnSpPr>
          <p:spPr>
            <a:xfrm>
              <a:off x="2295791" y="2619479"/>
              <a:ext cx="73223" cy="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2614098" y="2548977"/>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6" name="Oval 25"/>
            <p:cNvSpPr/>
            <p:nvPr/>
          </p:nvSpPr>
          <p:spPr>
            <a:xfrm>
              <a:off x="2834040" y="2548977"/>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7" name="Oval 26"/>
            <p:cNvSpPr/>
            <p:nvPr/>
          </p:nvSpPr>
          <p:spPr>
            <a:xfrm>
              <a:off x="3053983" y="2548977"/>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28" name="Straight Connector 27"/>
            <p:cNvCxnSpPr>
              <a:stCxn id="25" idx="6"/>
              <a:endCxn id="26" idx="2"/>
            </p:cNvCxnSpPr>
            <p:nvPr/>
          </p:nvCxnSpPr>
          <p:spPr>
            <a:xfrm>
              <a:off x="2760818" y="2619479"/>
              <a:ext cx="73222" cy="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6" idx="6"/>
              <a:endCxn id="27" idx="2"/>
            </p:cNvCxnSpPr>
            <p:nvPr/>
          </p:nvCxnSpPr>
          <p:spPr>
            <a:xfrm>
              <a:off x="2980760" y="2619479"/>
              <a:ext cx="73223" cy="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2" idx="6"/>
              <a:endCxn id="25" idx="2"/>
            </p:cNvCxnSpPr>
            <p:nvPr/>
          </p:nvCxnSpPr>
          <p:spPr>
            <a:xfrm>
              <a:off x="2515734" y="2619479"/>
              <a:ext cx="98364" cy="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5" idx="6"/>
              <a:endCxn id="20" idx="2"/>
            </p:cNvCxnSpPr>
            <p:nvPr/>
          </p:nvCxnSpPr>
          <p:spPr>
            <a:xfrm>
              <a:off x="1855906" y="2614286"/>
              <a:ext cx="73223" cy="5193"/>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522771" y="3044471"/>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4" name="Oval 33"/>
            <p:cNvSpPr/>
            <p:nvPr/>
          </p:nvSpPr>
          <p:spPr>
            <a:xfrm>
              <a:off x="781095" y="2979887"/>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5" name="Oval 34"/>
            <p:cNvSpPr/>
            <p:nvPr/>
          </p:nvSpPr>
          <p:spPr>
            <a:xfrm>
              <a:off x="1030223" y="2919342"/>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36" name="Straight Connector 35"/>
            <p:cNvCxnSpPr>
              <a:stCxn id="33" idx="7"/>
              <a:endCxn id="34" idx="3"/>
            </p:cNvCxnSpPr>
            <p:nvPr/>
          </p:nvCxnSpPr>
          <p:spPr>
            <a:xfrm>
              <a:off x="648004" y="3065120"/>
              <a:ext cx="154578" cy="35121"/>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4" idx="7"/>
              <a:endCxn id="35" idx="2"/>
            </p:cNvCxnSpPr>
            <p:nvPr/>
          </p:nvCxnSpPr>
          <p:spPr>
            <a:xfrm flipV="1">
              <a:off x="906328" y="2989844"/>
              <a:ext cx="123895" cy="10692"/>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1269301" y="2894982"/>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9" name="Oval 38"/>
            <p:cNvSpPr/>
            <p:nvPr/>
          </p:nvSpPr>
          <p:spPr>
            <a:xfrm>
              <a:off x="1489243" y="2874825"/>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0" name="Oval 39"/>
            <p:cNvSpPr/>
            <p:nvPr/>
          </p:nvSpPr>
          <p:spPr>
            <a:xfrm>
              <a:off x="1709185" y="2857974"/>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41" name="Straight Connector 40"/>
            <p:cNvCxnSpPr>
              <a:stCxn id="38" idx="6"/>
              <a:endCxn id="39" idx="2"/>
            </p:cNvCxnSpPr>
            <p:nvPr/>
          </p:nvCxnSpPr>
          <p:spPr>
            <a:xfrm flipV="1">
              <a:off x="1416021" y="2945327"/>
              <a:ext cx="73221" cy="20157"/>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9" idx="6"/>
              <a:endCxn id="40" idx="2"/>
            </p:cNvCxnSpPr>
            <p:nvPr/>
          </p:nvCxnSpPr>
          <p:spPr>
            <a:xfrm flipV="1">
              <a:off x="1635963" y="2928475"/>
              <a:ext cx="73223" cy="16851"/>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5" idx="6"/>
              <a:endCxn id="38" idx="2"/>
            </p:cNvCxnSpPr>
            <p:nvPr/>
          </p:nvCxnSpPr>
          <p:spPr>
            <a:xfrm flipV="1">
              <a:off x="1176944" y="2965484"/>
              <a:ext cx="92357" cy="24359"/>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1941561" y="2825581"/>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5" name="Oval 44"/>
            <p:cNvSpPr/>
            <p:nvPr/>
          </p:nvSpPr>
          <p:spPr>
            <a:xfrm>
              <a:off x="2180774" y="2819656"/>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6" name="Oval 45"/>
            <p:cNvSpPr/>
            <p:nvPr/>
          </p:nvSpPr>
          <p:spPr>
            <a:xfrm>
              <a:off x="2419987" y="2831107"/>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47" name="Straight Connector 46"/>
            <p:cNvCxnSpPr>
              <a:stCxn id="44" idx="6"/>
              <a:endCxn id="45" idx="2"/>
            </p:cNvCxnSpPr>
            <p:nvPr/>
          </p:nvCxnSpPr>
          <p:spPr>
            <a:xfrm flipV="1">
              <a:off x="2088281" y="2890158"/>
              <a:ext cx="92493" cy="5925"/>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5" idx="6"/>
              <a:endCxn id="46" idx="2"/>
            </p:cNvCxnSpPr>
            <p:nvPr/>
          </p:nvCxnSpPr>
          <p:spPr>
            <a:xfrm>
              <a:off x="2327494" y="2890158"/>
              <a:ext cx="92493" cy="11451"/>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2614096" y="2831107"/>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50" name="Oval 49"/>
            <p:cNvSpPr/>
            <p:nvPr/>
          </p:nvSpPr>
          <p:spPr>
            <a:xfrm>
              <a:off x="2859873" y="2819149"/>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51" name="Oval 50"/>
            <p:cNvSpPr/>
            <p:nvPr/>
          </p:nvSpPr>
          <p:spPr>
            <a:xfrm>
              <a:off x="3079679" y="2778339"/>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52" name="Straight Connector 51"/>
            <p:cNvCxnSpPr>
              <a:stCxn id="49" idx="6"/>
              <a:endCxn id="50" idx="2"/>
            </p:cNvCxnSpPr>
            <p:nvPr/>
          </p:nvCxnSpPr>
          <p:spPr>
            <a:xfrm flipV="1">
              <a:off x="2760816" y="2889650"/>
              <a:ext cx="99057" cy="11958"/>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50" idx="6"/>
              <a:endCxn id="51" idx="2"/>
            </p:cNvCxnSpPr>
            <p:nvPr/>
          </p:nvCxnSpPr>
          <p:spPr>
            <a:xfrm flipV="1">
              <a:off x="3006593" y="2848840"/>
              <a:ext cx="73086" cy="4081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6" idx="6"/>
              <a:endCxn id="49" idx="2"/>
            </p:cNvCxnSpPr>
            <p:nvPr/>
          </p:nvCxnSpPr>
          <p:spPr>
            <a:xfrm>
              <a:off x="2566708" y="2901608"/>
              <a:ext cx="47389" cy="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40" idx="6"/>
              <a:endCxn id="44" idx="2"/>
            </p:cNvCxnSpPr>
            <p:nvPr/>
          </p:nvCxnSpPr>
          <p:spPr>
            <a:xfrm flipV="1">
              <a:off x="1855905" y="2896083"/>
              <a:ext cx="85655" cy="32393"/>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grpSp>
          <p:nvGrpSpPr>
            <p:cNvPr id="354" name="Group 353"/>
            <p:cNvGrpSpPr/>
            <p:nvPr/>
          </p:nvGrpSpPr>
          <p:grpSpPr>
            <a:xfrm>
              <a:off x="602702" y="3125831"/>
              <a:ext cx="2605456" cy="493853"/>
              <a:chOff x="773343" y="2930739"/>
              <a:chExt cx="2605456" cy="493853"/>
            </a:xfrm>
          </p:grpSpPr>
          <p:sp>
            <p:nvSpPr>
              <p:cNvPr id="391" name="Oval 390"/>
              <p:cNvSpPr/>
              <p:nvPr/>
            </p:nvSpPr>
            <p:spPr>
              <a:xfrm>
                <a:off x="773343" y="3283589"/>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92" name="Oval 391"/>
              <p:cNvSpPr/>
              <p:nvPr/>
            </p:nvSpPr>
            <p:spPr>
              <a:xfrm>
                <a:off x="945413" y="3155041"/>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93" name="Oval 392"/>
              <p:cNvSpPr/>
              <p:nvPr/>
            </p:nvSpPr>
            <p:spPr>
              <a:xfrm>
                <a:off x="1182623" y="3071742"/>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394" name="Straight Connector 393"/>
              <p:cNvCxnSpPr>
                <a:stCxn id="391" idx="7"/>
                <a:endCxn id="392" idx="3"/>
              </p:cNvCxnSpPr>
              <p:nvPr/>
            </p:nvCxnSpPr>
            <p:spPr>
              <a:xfrm flipV="1">
                <a:off x="898576" y="3275394"/>
                <a:ext cx="68323" cy="28844"/>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395" name="Straight Connector 394"/>
              <p:cNvCxnSpPr>
                <a:stCxn id="392" idx="7"/>
                <a:endCxn id="393" idx="2"/>
              </p:cNvCxnSpPr>
              <p:nvPr/>
            </p:nvCxnSpPr>
            <p:spPr>
              <a:xfrm flipV="1">
                <a:off x="1070646" y="3142243"/>
                <a:ext cx="111977" cy="33447"/>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sp>
            <p:nvSpPr>
              <p:cNvPr id="396" name="Oval 395"/>
              <p:cNvSpPr/>
              <p:nvPr/>
            </p:nvSpPr>
            <p:spPr>
              <a:xfrm>
                <a:off x="1421701" y="3047382"/>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97" name="Oval 396"/>
              <p:cNvSpPr/>
              <p:nvPr/>
            </p:nvSpPr>
            <p:spPr>
              <a:xfrm>
                <a:off x="1641643" y="3027225"/>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98" name="Oval 397"/>
              <p:cNvSpPr/>
              <p:nvPr/>
            </p:nvSpPr>
            <p:spPr>
              <a:xfrm>
                <a:off x="1861585" y="3010374"/>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399" name="Straight Connector 398"/>
              <p:cNvCxnSpPr>
                <a:stCxn id="396" idx="6"/>
                <a:endCxn id="397" idx="2"/>
              </p:cNvCxnSpPr>
              <p:nvPr/>
            </p:nvCxnSpPr>
            <p:spPr>
              <a:xfrm flipV="1">
                <a:off x="1568421" y="3097727"/>
                <a:ext cx="73221" cy="20157"/>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400" name="Straight Connector 399"/>
              <p:cNvCxnSpPr>
                <a:stCxn id="397" idx="6"/>
                <a:endCxn id="398" idx="2"/>
              </p:cNvCxnSpPr>
              <p:nvPr/>
            </p:nvCxnSpPr>
            <p:spPr>
              <a:xfrm flipV="1">
                <a:off x="1788363" y="3080875"/>
                <a:ext cx="73223" cy="16851"/>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401" name="Straight Connector 400"/>
              <p:cNvCxnSpPr>
                <a:stCxn id="393" idx="6"/>
                <a:endCxn id="396" idx="2"/>
              </p:cNvCxnSpPr>
              <p:nvPr/>
            </p:nvCxnSpPr>
            <p:spPr>
              <a:xfrm flipV="1">
                <a:off x="1329344" y="3117884"/>
                <a:ext cx="92357" cy="24359"/>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sp>
            <p:nvSpPr>
              <p:cNvPr id="402" name="Oval 401"/>
              <p:cNvSpPr/>
              <p:nvPr/>
            </p:nvSpPr>
            <p:spPr>
              <a:xfrm>
                <a:off x="2093961" y="2977981"/>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03" name="Oval 402"/>
              <p:cNvSpPr/>
              <p:nvPr/>
            </p:nvSpPr>
            <p:spPr>
              <a:xfrm>
                <a:off x="2333174" y="2972056"/>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04" name="Oval 403"/>
              <p:cNvSpPr/>
              <p:nvPr/>
            </p:nvSpPr>
            <p:spPr>
              <a:xfrm>
                <a:off x="2572387" y="2983507"/>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405" name="Straight Connector 404"/>
              <p:cNvCxnSpPr>
                <a:stCxn id="402" idx="6"/>
                <a:endCxn id="403" idx="2"/>
              </p:cNvCxnSpPr>
              <p:nvPr/>
            </p:nvCxnSpPr>
            <p:spPr>
              <a:xfrm flipV="1">
                <a:off x="2240681" y="3042558"/>
                <a:ext cx="92493" cy="5925"/>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406" name="Straight Connector 405"/>
              <p:cNvCxnSpPr>
                <a:stCxn id="403" idx="6"/>
                <a:endCxn id="404" idx="2"/>
              </p:cNvCxnSpPr>
              <p:nvPr/>
            </p:nvCxnSpPr>
            <p:spPr>
              <a:xfrm>
                <a:off x="2479894" y="3042558"/>
                <a:ext cx="92493" cy="11451"/>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sp>
            <p:nvSpPr>
              <p:cNvPr id="407" name="Oval 406"/>
              <p:cNvSpPr/>
              <p:nvPr/>
            </p:nvSpPr>
            <p:spPr>
              <a:xfrm>
                <a:off x="2766496" y="2983507"/>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08" name="Oval 407"/>
              <p:cNvSpPr/>
              <p:nvPr/>
            </p:nvSpPr>
            <p:spPr>
              <a:xfrm>
                <a:off x="3012273" y="2971549"/>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09" name="Oval 408"/>
              <p:cNvSpPr/>
              <p:nvPr/>
            </p:nvSpPr>
            <p:spPr>
              <a:xfrm>
                <a:off x="3232079" y="2930739"/>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410" name="Straight Connector 409"/>
              <p:cNvCxnSpPr>
                <a:stCxn id="407" idx="6"/>
                <a:endCxn id="408" idx="2"/>
              </p:cNvCxnSpPr>
              <p:nvPr/>
            </p:nvCxnSpPr>
            <p:spPr>
              <a:xfrm flipV="1">
                <a:off x="2913216" y="3042050"/>
                <a:ext cx="99057" cy="11958"/>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411" name="Straight Connector 410"/>
              <p:cNvCxnSpPr>
                <a:stCxn id="408" idx="6"/>
                <a:endCxn id="409" idx="2"/>
              </p:cNvCxnSpPr>
              <p:nvPr/>
            </p:nvCxnSpPr>
            <p:spPr>
              <a:xfrm flipV="1">
                <a:off x="3158993" y="3001240"/>
                <a:ext cx="73086" cy="4081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412" name="Straight Connector 411"/>
              <p:cNvCxnSpPr>
                <a:stCxn id="404" idx="6"/>
                <a:endCxn id="407" idx="2"/>
              </p:cNvCxnSpPr>
              <p:nvPr/>
            </p:nvCxnSpPr>
            <p:spPr>
              <a:xfrm>
                <a:off x="2719108" y="3054008"/>
                <a:ext cx="47389" cy="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413" name="Straight Connector 412"/>
              <p:cNvCxnSpPr>
                <a:stCxn id="398" idx="6"/>
                <a:endCxn id="402" idx="2"/>
              </p:cNvCxnSpPr>
              <p:nvPr/>
            </p:nvCxnSpPr>
            <p:spPr>
              <a:xfrm flipV="1">
                <a:off x="2008305" y="3048483"/>
                <a:ext cx="85655" cy="32393"/>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grpSp>
      </p:gr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29045843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noFill/>
        </p:spPr>
        <p:txBody>
          <a:bodyPr/>
          <a:lstStyle/>
          <a:p>
            <a:pPr eaLnBrk="1" hangingPunct="1"/>
            <a:r>
              <a:rPr lang="el-GR" dirty="0" smtClean="0"/>
              <a:t>Π</a:t>
            </a:r>
            <a:r>
              <a:rPr lang="en-US" dirty="0" smtClean="0"/>
              <a:t>o</a:t>
            </a:r>
            <a:r>
              <a:rPr lang="el-GR" dirty="0" smtClean="0"/>
              <a:t>λυαιθυλένιο (</a:t>
            </a:r>
            <a:r>
              <a:rPr lang="en-US" dirty="0" smtClean="0"/>
              <a:t>PE)</a:t>
            </a:r>
            <a:endParaRPr lang="el-GR" dirty="0" smtClean="0"/>
          </a:p>
        </p:txBody>
      </p:sp>
      <p:sp>
        <p:nvSpPr>
          <p:cNvPr id="6148" name="Rectangle 3"/>
          <p:cNvSpPr>
            <a:spLocks noGrp="1" noChangeArrowheads="1"/>
          </p:cNvSpPr>
          <p:nvPr>
            <p:ph type="body" idx="1"/>
          </p:nvPr>
        </p:nvSpPr>
        <p:spPr>
          <a:xfrm>
            <a:off x="4329559" y="1663757"/>
            <a:ext cx="4731766" cy="1736046"/>
          </a:xfrm>
        </p:spPr>
        <p:txBody>
          <a:bodyPr>
            <a:noAutofit/>
          </a:bodyPr>
          <a:lstStyle/>
          <a:p>
            <a:pPr marL="162900">
              <a:lnSpc>
                <a:spcPct val="80000"/>
              </a:lnSpc>
            </a:pPr>
            <a:r>
              <a:rPr lang="en-GB" dirty="0" smtClean="0"/>
              <a:t>Η αναπαράσταση αυτή δεν είναι αυστηρά ορθή κατά το ότι η γωνία μεταξύ των συνδεδεμένων με απλό δεσμό ατόμων άνθρακα δεν είναι 180° όπως φαίνεται, αλλά 109°. </a:t>
            </a:r>
            <a:endParaRPr lang="el-GR" dirty="0" smtClean="0"/>
          </a:p>
        </p:txBody>
      </p:sp>
      <p:sp>
        <p:nvSpPr>
          <p:cNvPr id="6149" name="Rectangle 5"/>
          <p:cNvSpPr>
            <a:spLocks noChangeArrowheads="1"/>
          </p:cNvSpPr>
          <p:nvPr/>
        </p:nvSpPr>
        <p:spPr bwMode="auto">
          <a:xfrm>
            <a:off x="0" y="2928938"/>
            <a:ext cx="9144000" cy="0"/>
          </a:xfrm>
          <a:prstGeom prst="rect">
            <a:avLst/>
          </a:prstGeom>
          <a:noFill/>
          <a:ln w="9525">
            <a:noFill/>
            <a:miter lim="800000"/>
            <a:headEnd/>
            <a:tailEnd/>
          </a:ln>
        </p:spPr>
        <p:txBody>
          <a:bodyPr wrap="none" anchor="ctr">
            <a:spAutoFit/>
          </a:bodyPr>
          <a:lstStyle/>
          <a:p>
            <a:pPr algn="ctr"/>
            <a:endParaRPr lang="el-GR" dirty="0">
              <a:solidFill>
                <a:prstClr val="black"/>
              </a:solidFill>
            </a:endParaRPr>
          </a:p>
        </p:txBody>
      </p:sp>
      <p:grpSp>
        <p:nvGrpSpPr>
          <p:cNvPr id="6151" name="Group 9"/>
          <p:cNvGrpSpPr>
            <a:grpSpLocks/>
          </p:cNvGrpSpPr>
          <p:nvPr/>
        </p:nvGrpSpPr>
        <p:grpSpPr bwMode="auto">
          <a:xfrm>
            <a:off x="158486" y="1184786"/>
            <a:ext cx="4265613" cy="2025651"/>
            <a:chOff x="222" y="1212"/>
            <a:chExt cx="2687" cy="1276"/>
          </a:xfrm>
        </p:grpSpPr>
        <p:graphicFrame>
          <p:nvGraphicFramePr>
            <p:cNvPr id="6146" name="Object 4"/>
            <p:cNvGraphicFramePr>
              <a:graphicFrameLocks noChangeAspect="1"/>
            </p:cNvGraphicFramePr>
            <p:nvPr>
              <p:extLst/>
            </p:nvPr>
          </p:nvGraphicFramePr>
          <p:xfrm>
            <a:off x="222" y="1633"/>
            <a:ext cx="2687" cy="855"/>
          </p:xfrm>
          <a:graphic>
            <a:graphicData uri="http://schemas.openxmlformats.org/presentationml/2006/ole">
              <mc:AlternateContent xmlns:mc="http://schemas.openxmlformats.org/markup-compatibility/2006">
                <mc:Choice xmlns:v="urn:schemas-microsoft-com:vml" Requires="v">
                  <p:oleObj spid="_x0000_s7179" name="ChemSketch" r:id="rId4" imgW="3145536" imgH="999744" progId="ACD.ChemSketch.20">
                    <p:embed/>
                  </p:oleObj>
                </mc:Choice>
                <mc:Fallback>
                  <p:oleObj name="ChemSketch" r:id="rId4" imgW="3145536" imgH="999744" progId="ACD.ChemSketch.2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 y="1633"/>
                          <a:ext cx="2687" cy="855"/>
                        </a:xfrm>
                        <a:prstGeom prst="rect">
                          <a:avLst/>
                        </a:prstGeom>
                        <a:noFill/>
                        <a:extLst/>
                      </p:spPr>
                    </p:pic>
                  </p:oleObj>
                </mc:Fallback>
              </mc:AlternateContent>
            </a:graphicData>
          </a:graphic>
        </p:graphicFrame>
        <p:sp>
          <p:nvSpPr>
            <p:cNvPr id="6153" name="AutoShape 7"/>
            <p:cNvSpPr>
              <a:spLocks noChangeArrowheads="1"/>
            </p:cNvSpPr>
            <p:nvPr/>
          </p:nvSpPr>
          <p:spPr bwMode="auto">
            <a:xfrm>
              <a:off x="689" y="1212"/>
              <a:ext cx="1801" cy="362"/>
            </a:xfrm>
            <a:prstGeom prst="wedgeRectCallout">
              <a:avLst>
                <a:gd name="adj1" fmla="val 8225"/>
                <a:gd name="adj2" fmla="val 63308"/>
              </a:avLst>
            </a:prstGeom>
            <a:noFill/>
            <a:ln w="9525">
              <a:noFill/>
              <a:miter lim="800000"/>
              <a:headEnd/>
              <a:tailEnd/>
            </a:ln>
          </p:spPr>
          <p:txBody>
            <a:bodyPr/>
            <a:lstStyle/>
            <a:p>
              <a:pPr algn="ctr"/>
              <a:r>
                <a:rPr lang="el-GR" b="1" dirty="0">
                  <a:solidFill>
                    <a:prstClr val="black"/>
                  </a:solidFill>
                  <a:latin typeface="Calibri"/>
                </a:rPr>
                <a:t>ομάδα μονομερούς, ή</a:t>
              </a:r>
              <a:r>
                <a:rPr lang="el-GR" b="1" dirty="0">
                  <a:solidFill>
                    <a:srgbClr val="3F3F3F"/>
                  </a:solidFill>
                  <a:latin typeface="Calibri"/>
                </a:rPr>
                <a:t> επαναλαμβανόμενη ομάδα </a:t>
              </a:r>
              <a:endParaRPr lang="el-GR" b="1" dirty="0">
                <a:solidFill>
                  <a:prstClr val="black"/>
                </a:solidFill>
                <a:latin typeface="Calibri"/>
              </a:endParaRPr>
            </a:p>
          </p:txBody>
        </p:sp>
      </p:grpSp>
      <p:sp>
        <p:nvSpPr>
          <p:cNvPr id="3" name="TextBox 2"/>
          <p:cNvSpPr txBox="1"/>
          <p:nvPr/>
        </p:nvSpPr>
        <p:spPr>
          <a:xfrm>
            <a:off x="266509" y="5231622"/>
            <a:ext cx="8315180" cy="1200329"/>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l-GR" sz="2400" dirty="0" smtClean="0">
                <a:solidFill>
                  <a:prstClr val="black"/>
                </a:solidFill>
                <a:latin typeface="Calibri"/>
              </a:rPr>
              <a:t>Υπάρχουν διάφορες μορφές πολυαιθυλενίου ανάλογα με τη γεωμετρία των αλυσίδων και την αλληλουχία των μονάδων μονομερούς.</a:t>
            </a:r>
          </a:p>
        </p:txBody>
      </p:sp>
      <p:pic>
        <p:nvPicPr>
          <p:cNvPr id="8" name="Picture 7"/>
          <p:cNvPicPr>
            <a:picLocks noChangeAspect="1"/>
          </p:cNvPicPr>
          <p:nvPr/>
        </p:nvPicPr>
        <p:blipFill>
          <a:blip r:embed="rId6"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659078" y="3750861"/>
            <a:ext cx="8173636" cy="1021498"/>
          </a:xfrm>
          <a:prstGeom prst="rect">
            <a:avLst/>
          </a:prstGeom>
        </p:spPr>
      </p:pic>
      <p:pic>
        <p:nvPicPr>
          <p:cNvPr id="6291" name="Picture 14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903087" y="150217"/>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6293" name="Picture 149"/>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880214" y="150217"/>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8"/>
          <p:cNvSpPr/>
          <p:nvPr/>
        </p:nvSpPr>
        <p:spPr>
          <a:xfrm>
            <a:off x="6695442" y="1098283"/>
            <a:ext cx="2320291"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9"/>
              </a:rPr>
              <a:t>Plastic-recyc-02</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 </a:t>
            </a:r>
            <a:r>
              <a:rPr lang="en-US" sz="1200" dirty="0" smtClean="0">
                <a:solidFill>
                  <a:prstClr val="black">
                    <a:lumMod val="65000"/>
                    <a:lumOff val="35000"/>
                  </a:prstClr>
                </a:solidFill>
                <a:latin typeface="Calibri"/>
              </a:rPr>
              <a:t> </a:t>
            </a:r>
            <a:r>
              <a:rPr lang="en-US" sz="1200" dirty="0">
                <a:solidFill>
                  <a:prstClr val="black"/>
                </a:solidFill>
                <a:latin typeface="Calibri"/>
                <a:hlinkClick r:id="rId10"/>
              </a:rPr>
              <a:t>Tomia</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11"/>
              </a:rPr>
              <a:t>CC BY 2.5</a:t>
            </a:r>
            <a:endParaRPr lang="en-US"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5026586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ChangeArrowheads="1"/>
          </p:cNvSpPr>
          <p:nvPr/>
        </p:nvSpPr>
        <p:spPr bwMode="auto">
          <a:xfrm>
            <a:off x="0" y="2928938"/>
            <a:ext cx="9144000" cy="0"/>
          </a:xfrm>
          <a:prstGeom prst="rect">
            <a:avLst/>
          </a:prstGeom>
          <a:noFill/>
          <a:ln w="9525">
            <a:noFill/>
            <a:miter lim="800000"/>
            <a:headEnd/>
            <a:tailEnd/>
          </a:ln>
        </p:spPr>
        <p:txBody>
          <a:bodyPr wrap="none" anchor="ctr">
            <a:spAutoFit/>
          </a:bodyPr>
          <a:lstStyle/>
          <a:p>
            <a:pPr algn="ctr"/>
            <a:endParaRPr lang="el-GR" dirty="0">
              <a:solidFill>
                <a:prstClr val="black"/>
              </a:solidFill>
            </a:endParaRPr>
          </a:p>
        </p:txBody>
      </p:sp>
      <p:sp>
        <p:nvSpPr>
          <p:cNvPr id="3" name="TextBox 2"/>
          <p:cNvSpPr txBox="1"/>
          <p:nvPr/>
        </p:nvSpPr>
        <p:spPr>
          <a:xfrm>
            <a:off x="50956" y="1319195"/>
            <a:ext cx="9131682" cy="4339650"/>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l-GR" sz="2400" dirty="0" smtClean="0">
                <a:solidFill>
                  <a:prstClr val="black"/>
                </a:solidFill>
                <a:latin typeface="Calibri"/>
              </a:rPr>
              <a:t>Υπάρχουν διάφορες μορφές πολυαιθυλενίου ανάλογα με τη γεωμετρία των αλυσίδων και την αλληλουχία των μονάδων μονομερούς.</a:t>
            </a:r>
          </a:p>
          <a:p>
            <a:pPr marL="285750" indent="-285750">
              <a:spcBef>
                <a:spcPts val="600"/>
              </a:spcBef>
              <a:spcAft>
                <a:spcPts val="600"/>
              </a:spcAft>
              <a:buFont typeface="Arial" panose="020B0604020202020204" pitchFamily="34" charset="0"/>
              <a:buChar char="•"/>
            </a:pPr>
            <a:r>
              <a:rPr lang="el-GR" sz="2400" dirty="0" smtClean="0">
                <a:solidFill>
                  <a:prstClr val="black"/>
                </a:solidFill>
                <a:latin typeface="Calibri"/>
              </a:rPr>
              <a:t>Πολυαθυλένιο με αυστηρά γραμμική διάταξη αλυσίδων</a:t>
            </a:r>
          </a:p>
          <a:p>
            <a:pPr marL="285750" indent="-285750">
              <a:spcBef>
                <a:spcPts val="600"/>
              </a:spcBef>
              <a:spcAft>
                <a:spcPts val="600"/>
              </a:spcAft>
              <a:buFont typeface="Arial" panose="020B0604020202020204" pitchFamily="34" charset="0"/>
              <a:buChar char="•"/>
            </a:pPr>
            <a:endParaRPr lang="el-GR" sz="2400" dirty="0">
              <a:solidFill>
                <a:prstClr val="black"/>
              </a:solidFill>
            </a:endParaRPr>
          </a:p>
          <a:p>
            <a:pPr marL="285750" indent="-285750">
              <a:spcBef>
                <a:spcPts val="600"/>
              </a:spcBef>
              <a:spcAft>
                <a:spcPts val="600"/>
              </a:spcAft>
              <a:buFont typeface="Arial" panose="020B0604020202020204" pitchFamily="34" charset="0"/>
              <a:buChar char="•"/>
            </a:pPr>
            <a:endParaRPr lang="el-GR" sz="2400" dirty="0" smtClean="0">
              <a:solidFill>
                <a:prstClr val="black"/>
              </a:solidFill>
            </a:endParaRPr>
          </a:p>
          <a:p>
            <a:pPr marL="285750" indent="-285750">
              <a:spcBef>
                <a:spcPts val="600"/>
              </a:spcBef>
              <a:spcAft>
                <a:spcPts val="600"/>
              </a:spcAft>
              <a:buFont typeface="Arial" panose="020B0604020202020204" pitchFamily="34" charset="0"/>
              <a:buChar char="•"/>
            </a:pPr>
            <a:endParaRPr lang="el-GR" sz="2400" dirty="0" smtClean="0">
              <a:solidFill>
                <a:prstClr val="black"/>
              </a:solidFill>
            </a:endParaRPr>
          </a:p>
          <a:p>
            <a:pPr marL="285750" indent="-285750">
              <a:spcBef>
                <a:spcPts val="600"/>
              </a:spcBef>
              <a:spcAft>
                <a:spcPts val="600"/>
              </a:spcAft>
              <a:buFont typeface="Arial" panose="020B0604020202020204" pitchFamily="34" charset="0"/>
              <a:buChar char="•"/>
            </a:pPr>
            <a:r>
              <a:rPr lang="el-GR" sz="2400" dirty="0" smtClean="0">
                <a:solidFill>
                  <a:prstClr val="black"/>
                </a:solidFill>
                <a:latin typeface="Calibri"/>
              </a:rPr>
              <a:t>Οι αλυσίδες μπορούν να προσεγγίσουν μεταξύ τους</a:t>
            </a:r>
            <a:endParaRPr lang="el-GR" sz="2400" dirty="0">
              <a:solidFill>
                <a:prstClr val="black"/>
              </a:solidFill>
              <a:latin typeface="Calibri"/>
            </a:endParaRPr>
          </a:p>
          <a:p>
            <a:pPr marL="285750" indent="-285750">
              <a:spcBef>
                <a:spcPts val="600"/>
              </a:spcBef>
              <a:spcAft>
                <a:spcPts val="600"/>
              </a:spcAft>
              <a:buFont typeface="Arial" panose="020B0604020202020204" pitchFamily="34" charset="0"/>
              <a:buChar char="•"/>
            </a:pPr>
            <a:endParaRPr lang="en-US" sz="2400" dirty="0" smtClean="0">
              <a:solidFill>
                <a:prstClr val="black"/>
              </a:solidFill>
            </a:endParaRPr>
          </a:p>
        </p:txBody>
      </p:sp>
      <p:grpSp>
        <p:nvGrpSpPr>
          <p:cNvPr id="12" name="Group 11"/>
          <p:cNvGrpSpPr/>
          <p:nvPr/>
        </p:nvGrpSpPr>
        <p:grpSpPr>
          <a:xfrm>
            <a:off x="3059832" y="5280804"/>
            <a:ext cx="3423707" cy="1264229"/>
            <a:chOff x="522771" y="2543784"/>
            <a:chExt cx="2703627" cy="944467"/>
          </a:xfrm>
        </p:grpSpPr>
        <p:sp>
          <p:nvSpPr>
            <p:cNvPr id="13" name="Oval 12"/>
            <p:cNvSpPr/>
            <p:nvPr/>
          </p:nvSpPr>
          <p:spPr>
            <a:xfrm>
              <a:off x="584332" y="2543784"/>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4" name="Oval 13"/>
            <p:cNvSpPr/>
            <p:nvPr/>
          </p:nvSpPr>
          <p:spPr>
            <a:xfrm>
              <a:off x="804275" y="2543784"/>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5" name="Oval 14"/>
            <p:cNvSpPr/>
            <p:nvPr/>
          </p:nvSpPr>
          <p:spPr>
            <a:xfrm>
              <a:off x="1024217" y="2543784"/>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16" name="Straight Connector 15"/>
            <p:cNvCxnSpPr>
              <a:stCxn id="13" idx="6"/>
              <a:endCxn id="14" idx="2"/>
            </p:cNvCxnSpPr>
            <p:nvPr/>
          </p:nvCxnSpPr>
          <p:spPr>
            <a:xfrm>
              <a:off x="731052" y="2614286"/>
              <a:ext cx="73222" cy="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4" idx="6"/>
              <a:endCxn id="15" idx="2"/>
            </p:cNvCxnSpPr>
            <p:nvPr/>
          </p:nvCxnSpPr>
          <p:spPr>
            <a:xfrm>
              <a:off x="950995" y="2614286"/>
              <a:ext cx="73223" cy="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269301" y="2543784"/>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9" name="Oval 18"/>
            <p:cNvSpPr/>
            <p:nvPr/>
          </p:nvSpPr>
          <p:spPr>
            <a:xfrm>
              <a:off x="1489243" y="2543784"/>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0" name="Oval 19"/>
            <p:cNvSpPr/>
            <p:nvPr/>
          </p:nvSpPr>
          <p:spPr>
            <a:xfrm>
              <a:off x="1709186" y="2543784"/>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21" name="Straight Connector 20"/>
            <p:cNvCxnSpPr>
              <a:stCxn id="18" idx="6"/>
              <a:endCxn id="19" idx="2"/>
            </p:cNvCxnSpPr>
            <p:nvPr/>
          </p:nvCxnSpPr>
          <p:spPr>
            <a:xfrm>
              <a:off x="1416021" y="2614286"/>
              <a:ext cx="73222" cy="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9" idx="6"/>
              <a:endCxn id="20" idx="2"/>
            </p:cNvCxnSpPr>
            <p:nvPr/>
          </p:nvCxnSpPr>
          <p:spPr>
            <a:xfrm>
              <a:off x="1635963" y="2614286"/>
              <a:ext cx="73223" cy="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5" idx="6"/>
              <a:endCxn id="18" idx="2"/>
            </p:cNvCxnSpPr>
            <p:nvPr/>
          </p:nvCxnSpPr>
          <p:spPr>
            <a:xfrm>
              <a:off x="1170937" y="2614286"/>
              <a:ext cx="98364" cy="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1929129" y="2548977"/>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5" name="Oval 24"/>
            <p:cNvSpPr/>
            <p:nvPr/>
          </p:nvSpPr>
          <p:spPr>
            <a:xfrm>
              <a:off x="2149071" y="2548977"/>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6" name="Oval 25"/>
            <p:cNvSpPr/>
            <p:nvPr/>
          </p:nvSpPr>
          <p:spPr>
            <a:xfrm>
              <a:off x="2369014" y="2548977"/>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27" name="Straight Connector 26"/>
            <p:cNvCxnSpPr>
              <a:stCxn id="24" idx="6"/>
              <a:endCxn id="25" idx="2"/>
            </p:cNvCxnSpPr>
            <p:nvPr/>
          </p:nvCxnSpPr>
          <p:spPr>
            <a:xfrm>
              <a:off x="2075849" y="2619479"/>
              <a:ext cx="73222" cy="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5" idx="6"/>
              <a:endCxn id="26" idx="2"/>
            </p:cNvCxnSpPr>
            <p:nvPr/>
          </p:nvCxnSpPr>
          <p:spPr>
            <a:xfrm>
              <a:off x="2295791" y="2619479"/>
              <a:ext cx="73223" cy="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2614098" y="2548977"/>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0" name="Oval 29"/>
            <p:cNvSpPr/>
            <p:nvPr/>
          </p:nvSpPr>
          <p:spPr>
            <a:xfrm>
              <a:off x="2834040" y="2548977"/>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1" name="Oval 30"/>
            <p:cNvSpPr/>
            <p:nvPr/>
          </p:nvSpPr>
          <p:spPr>
            <a:xfrm>
              <a:off x="3053983" y="2548977"/>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32" name="Straight Connector 31"/>
            <p:cNvCxnSpPr>
              <a:stCxn id="29" idx="6"/>
              <a:endCxn id="30" idx="2"/>
            </p:cNvCxnSpPr>
            <p:nvPr/>
          </p:nvCxnSpPr>
          <p:spPr>
            <a:xfrm>
              <a:off x="2760818" y="2619479"/>
              <a:ext cx="73222" cy="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30" idx="6"/>
              <a:endCxn id="31" idx="2"/>
            </p:cNvCxnSpPr>
            <p:nvPr/>
          </p:nvCxnSpPr>
          <p:spPr>
            <a:xfrm>
              <a:off x="2980760" y="2619479"/>
              <a:ext cx="73223" cy="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6" idx="6"/>
              <a:endCxn id="29" idx="2"/>
            </p:cNvCxnSpPr>
            <p:nvPr/>
          </p:nvCxnSpPr>
          <p:spPr>
            <a:xfrm>
              <a:off x="2515734" y="2619479"/>
              <a:ext cx="98364" cy="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0" idx="6"/>
              <a:endCxn id="24" idx="2"/>
            </p:cNvCxnSpPr>
            <p:nvPr/>
          </p:nvCxnSpPr>
          <p:spPr>
            <a:xfrm>
              <a:off x="1855906" y="2614286"/>
              <a:ext cx="73223" cy="5193"/>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522771" y="3044471"/>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7" name="Oval 36"/>
            <p:cNvSpPr/>
            <p:nvPr/>
          </p:nvSpPr>
          <p:spPr>
            <a:xfrm>
              <a:off x="781095" y="2979887"/>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8" name="Oval 37"/>
            <p:cNvSpPr/>
            <p:nvPr/>
          </p:nvSpPr>
          <p:spPr>
            <a:xfrm>
              <a:off x="1030223" y="2919342"/>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39" name="Straight Connector 38"/>
            <p:cNvCxnSpPr>
              <a:stCxn id="36" idx="7"/>
              <a:endCxn id="37" idx="2"/>
            </p:cNvCxnSpPr>
            <p:nvPr/>
          </p:nvCxnSpPr>
          <p:spPr>
            <a:xfrm flipV="1">
              <a:off x="648004" y="3050389"/>
              <a:ext cx="133091" cy="14731"/>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7" idx="7"/>
              <a:endCxn id="38" idx="2"/>
            </p:cNvCxnSpPr>
            <p:nvPr/>
          </p:nvCxnSpPr>
          <p:spPr>
            <a:xfrm flipV="1">
              <a:off x="906328" y="2989844"/>
              <a:ext cx="123895" cy="10692"/>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1269301" y="2894982"/>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2" name="Oval 41"/>
            <p:cNvSpPr/>
            <p:nvPr/>
          </p:nvSpPr>
          <p:spPr>
            <a:xfrm>
              <a:off x="1489243" y="2874825"/>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3" name="Oval 42"/>
            <p:cNvSpPr/>
            <p:nvPr/>
          </p:nvSpPr>
          <p:spPr>
            <a:xfrm>
              <a:off x="1709185" y="2857974"/>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44" name="Straight Connector 43"/>
            <p:cNvCxnSpPr>
              <a:stCxn id="41" idx="6"/>
              <a:endCxn id="42" idx="2"/>
            </p:cNvCxnSpPr>
            <p:nvPr/>
          </p:nvCxnSpPr>
          <p:spPr>
            <a:xfrm flipV="1">
              <a:off x="1416021" y="2945327"/>
              <a:ext cx="73221" cy="20157"/>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2" idx="6"/>
              <a:endCxn id="43" idx="2"/>
            </p:cNvCxnSpPr>
            <p:nvPr/>
          </p:nvCxnSpPr>
          <p:spPr>
            <a:xfrm flipV="1">
              <a:off x="1635963" y="2928475"/>
              <a:ext cx="73223" cy="16851"/>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38" idx="6"/>
              <a:endCxn id="41" idx="2"/>
            </p:cNvCxnSpPr>
            <p:nvPr/>
          </p:nvCxnSpPr>
          <p:spPr>
            <a:xfrm flipV="1">
              <a:off x="1176944" y="2965484"/>
              <a:ext cx="92357" cy="24359"/>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1941561" y="2825581"/>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8" name="Oval 47"/>
            <p:cNvSpPr/>
            <p:nvPr/>
          </p:nvSpPr>
          <p:spPr>
            <a:xfrm>
              <a:off x="2180774" y="2819656"/>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9" name="Oval 48"/>
            <p:cNvSpPr/>
            <p:nvPr/>
          </p:nvSpPr>
          <p:spPr>
            <a:xfrm>
              <a:off x="2419987" y="2831107"/>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50" name="Straight Connector 49"/>
            <p:cNvCxnSpPr>
              <a:stCxn id="47" idx="6"/>
              <a:endCxn id="48" idx="2"/>
            </p:cNvCxnSpPr>
            <p:nvPr/>
          </p:nvCxnSpPr>
          <p:spPr>
            <a:xfrm flipV="1">
              <a:off x="2088281" y="2890158"/>
              <a:ext cx="92493" cy="5925"/>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48" idx="6"/>
              <a:endCxn id="49" idx="2"/>
            </p:cNvCxnSpPr>
            <p:nvPr/>
          </p:nvCxnSpPr>
          <p:spPr>
            <a:xfrm>
              <a:off x="2327494" y="2890158"/>
              <a:ext cx="92493" cy="11451"/>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2614096" y="2831107"/>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53" name="Oval 52"/>
            <p:cNvSpPr/>
            <p:nvPr/>
          </p:nvSpPr>
          <p:spPr>
            <a:xfrm>
              <a:off x="2859873" y="2819149"/>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54" name="Oval 53"/>
            <p:cNvSpPr/>
            <p:nvPr/>
          </p:nvSpPr>
          <p:spPr>
            <a:xfrm>
              <a:off x="3079678" y="2823066"/>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55" name="Straight Connector 54"/>
            <p:cNvCxnSpPr>
              <a:stCxn id="52" idx="6"/>
              <a:endCxn id="53" idx="2"/>
            </p:cNvCxnSpPr>
            <p:nvPr/>
          </p:nvCxnSpPr>
          <p:spPr>
            <a:xfrm flipV="1">
              <a:off x="2760816" y="2889650"/>
              <a:ext cx="99057" cy="11958"/>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53" idx="6"/>
              <a:endCxn id="54" idx="2"/>
            </p:cNvCxnSpPr>
            <p:nvPr/>
          </p:nvCxnSpPr>
          <p:spPr>
            <a:xfrm>
              <a:off x="3006593" y="2889650"/>
              <a:ext cx="73086" cy="3918"/>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49" idx="6"/>
              <a:endCxn id="52" idx="2"/>
            </p:cNvCxnSpPr>
            <p:nvPr/>
          </p:nvCxnSpPr>
          <p:spPr>
            <a:xfrm>
              <a:off x="2566708" y="2901608"/>
              <a:ext cx="47389" cy="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43" idx="6"/>
              <a:endCxn id="47" idx="2"/>
            </p:cNvCxnSpPr>
            <p:nvPr/>
          </p:nvCxnSpPr>
          <p:spPr>
            <a:xfrm flipV="1">
              <a:off x="1855905" y="2896083"/>
              <a:ext cx="85655" cy="32393"/>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536987" y="3125831"/>
              <a:ext cx="2671171" cy="362420"/>
              <a:chOff x="707628" y="2930739"/>
              <a:chExt cx="2671171" cy="362420"/>
            </a:xfrm>
          </p:grpSpPr>
          <p:sp>
            <p:nvSpPr>
              <p:cNvPr id="60" name="Oval 59"/>
              <p:cNvSpPr/>
              <p:nvPr/>
            </p:nvSpPr>
            <p:spPr>
              <a:xfrm>
                <a:off x="707628" y="3152156"/>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1" name="Oval 60"/>
              <p:cNvSpPr/>
              <p:nvPr/>
            </p:nvSpPr>
            <p:spPr>
              <a:xfrm>
                <a:off x="949681" y="3089853"/>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2" name="Oval 61"/>
              <p:cNvSpPr/>
              <p:nvPr/>
            </p:nvSpPr>
            <p:spPr>
              <a:xfrm>
                <a:off x="1182623" y="3071742"/>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63" name="Straight Connector 62"/>
              <p:cNvCxnSpPr>
                <a:stCxn id="60" idx="7"/>
                <a:endCxn id="61" idx="2"/>
              </p:cNvCxnSpPr>
              <p:nvPr/>
            </p:nvCxnSpPr>
            <p:spPr>
              <a:xfrm flipV="1">
                <a:off x="832861" y="3160355"/>
                <a:ext cx="116819" cy="12451"/>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61" idx="6"/>
                <a:endCxn id="62" idx="2"/>
              </p:cNvCxnSpPr>
              <p:nvPr/>
            </p:nvCxnSpPr>
            <p:spPr>
              <a:xfrm flipV="1">
                <a:off x="1096401" y="3142243"/>
                <a:ext cx="86223" cy="18111"/>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1421701" y="3047382"/>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6" name="Oval 65"/>
              <p:cNvSpPr/>
              <p:nvPr/>
            </p:nvSpPr>
            <p:spPr>
              <a:xfrm>
                <a:off x="1641643" y="3027225"/>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7" name="Oval 66"/>
              <p:cNvSpPr/>
              <p:nvPr/>
            </p:nvSpPr>
            <p:spPr>
              <a:xfrm>
                <a:off x="1861585" y="3010374"/>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68" name="Straight Connector 67"/>
              <p:cNvCxnSpPr>
                <a:stCxn id="65" idx="6"/>
                <a:endCxn id="66" idx="2"/>
              </p:cNvCxnSpPr>
              <p:nvPr/>
            </p:nvCxnSpPr>
            <p:spPr>
              <a:xfrm flipV="1">
                <a:off x="1568421" y="3097727"/>
                <a:ext cx="73221" cy="20157"/>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66" idx="6"/>
                <a:endCxn id="67" idx="2"/>
              </p:cNvCxnSpPr>
              <p:nvPr/>
            </p:nvCxnSpPr>
            <p:spPr>
              <a:xfrm flipV="1">
                <a:off x="1788363" y="3080875"/>
                <a:ext cx="73223" cy="16851"/>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2" idx="6"/>
                <a:endCxn id="65" idx="2"/>
              </p:cNvCxnSpPr>
              <p:nvPr/>
            </p:nvCxnSpPr>
            <p:spPr>
              <a:xfrm flipV="1">
                <a:off x="1329344" y="3117884"/>
                <a:ext cx="92357" cy="24359"/>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2093961" y="2977981"/>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2" name="Oval 71"/>
              <p:cNvSpPr/>
              <p:nvPr/>
            </p:nvSpPr>
            <p:spPr>
              <a:xfrm>
                <a:off x="2333174" y="2972056"/>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3" name="Oval 72"/>
              <p:cNvSpPr/>
              <p:nvPr/>
            </p:nvSpPr>
            <p:spPr>
              <a:xfrm>
                <a:off x="2572387" y="2983507"/>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74" name="Straight Connector 73"/>
              <p:cNvCxnSpPr>
                <a:stCxn id="71" idx="6"/>
                <a:endCxn id="72" idx="2"/>
              </p:cNvCxnSpPr>
              <p:nvPr/>
            </p:nvCxnSpPr>
            <p:spPr>
              <a:xfrm flipV="1">
                <a:off x="2240681" y="3042558"/>
                <a:ext cx="92493" cy="5925"/>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2" idx="6"/>
                <a:endCxn id="73" idx="2"/>
              </p:cNvCxnSpPr>
              <p:nvPr/>
            </p:nvCxnSpPr>
            <p:spPr>
              <a:xfrm>
                <a:off x="2479894" y="3042558"/>
                <a:ext cx="92493" cy="11451"/>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2766496" y="2983507"/>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7" name="Oval 76"/>
              <p:cNvSpPr/>
              <p:nvPr/>
            </p:nvSpPr>
            <p:spPr>
              <a:xfrm>
                <a:off x="3012273" y="2971549"/>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8" name="Oval 77"/>
              <p:cNvSpPr/>
              <p:nvPr/>
            </p:nvSpPr>
            <p:spPr>
              <a:xfrm>
                <a:off x="3232079" y="2930739"/>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79" name="Straight Connector 78"/>
              <p:cNvCxnSpPr>
                <a:stCxn id="76" idx="6"/>
                <a:endCxn id="77" idx="2"/>
              </p:cNvCxnSpPr>
              <p:nvPr/>
            </p:nvCxnSpPr>
            <p:spPr>
              <a:xfrm flipV="1">
                <a:off x="2913216" y="3042050"/>
                <a:ext cx="99057" cy="11958"/>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77" idx="6"/>
                <a:endCxn id="78" idx="2"/>
              </p:cNvCxnSpPr>
              <p:nvPr/>
            </p:nvCxnSpPr>
            <p:spPr>
              <a:xfrm flipV="1">
                <a:off x="3158993" y="3001240"/>
                <a:ext cx="73086" cy="4081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73" idx="6"/>
                <a:endCxn id="76" idx="2"/>
              </p:cNvCxnSpPr>
              <p:nvPr/>
            </p:nvCxnSpPr>
            <p:spPr>
              <a:xfrm>
                <a:off x="2719108" y="3054008"/>
                <a:ext cx="47389" cy="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67" idx="6"/>
                <a:endCxn id="71" idx="2"/>
              </p:cNvCxnSpPr>
              <p:nvPr/>
            </p:nvCxnSpPr>
            <p:spPr>
              <a:xfrm flipV="1">
                <a:off x="2008305" y="3048483"/>
                <a:ext cx="85655" cy="32393"/>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grpSp>
      </p:grpSp>
      <p:sp>
        <p:nvSpPr>
          <p:cNvPr id="5" name="Title 4"/>
          <p:cNvSpPr>
            <a:spLocks noGrp="1"/>
          </p:cNvSpPr>
          <p:nvPr>
            <p:ph type="title"/>
          </p:nvPr>
        </p:nvSpPr>
        <p:spPr>
          <a:xfrm>
            <a:off x="50956" y="116632"/>
            <a:ext cx="8913532" cy="908720"/>
          </a:xfrm>
        </p:spPr>
        <p:txBody>
          <a:bodyPr>
            <a:normAutofit fontScale="90000"/>
          </a:bodyPr>
          <a:lstStyle/>
          <a:p>
            <a:r>
              <a:rPr lang="el-GR" dirty="0" smtClean="0"/>
              <a:t>Πολυαιθυλένιο υψηλής πυκνότητας</a:t>
            </a:r>
            <a:r>
              <a:rPr lang="en-US" dirty="0" smtClean="0"/>
              <a:t> (HDPE)</a:t>
            </a:r>
            <a:r>
              <a:rPr lang="el-GR" dirty="0" smtClean="0"/>
              <a:t/>
            </a:r>
            <a:br>
              <a:rPr lang="el-GR" dirty="0" smtClean="0"/>
            </a:br>
            <a:r>
              <a:rPr lang="el-GR" sz="3600" b="0" dirty="0" smtClean="0"/>
              <a:t>(1 από 2)</a:t>
            </a:r>
            <a:endParaRPr lang="el-GR" sz="3600" b="0" dirty="0"/>
          </a:p>
        </p:txBody>
      </p:sp>
      <p:graphicFrame>
        <p:nvGraphicFramePr>
          <p:cNvPr id="7" name="Object 6"/>
          <p:cNvGraphicFramePr>
            <a:graphicFrameLocks noChangeAspect="1"/>
          </p:cNvGraphicFramePr>
          <p:nvPr>
            <p:extLst/>
          </p:nvPr>
        </p:nvGraphicFramePr>
        <p:xfrm>
          <a:off x="316904" y="3437086"/>
          <a:ext cx="8676456" cy="636176"/>
        </p:xfrm>
        <a:graphic>
          <a:graphicData uri="http://schemas.openxmlformats.org/presentationml/2006/ole">
            <mc:AlternateContent xmlns:mc="http://schemas.openxmlformats.org/markup-compatibility/2006">
              <mc:Choice xmlns:v="urn:schemas-microsoft-com:vml" Requires="v">
                <p:oleObj spid="_x0000_s8203" name="ChemSketch" r:id="rId3" imgW="8366760" imgH="396360" progId="ACD.ChemSketch.20">
                  <p:embed/>
                </p:oleObj>
              </mc:Choice>
              <mc:Fallback>
                <p:oleObj name="ChemSketch" r:id="rId3" imgW="8366760" imgH="396360" progId="ACD.ChemSketch.20">
                  <p:embed/>
                  <p:pic>
                    <p:nvPicPr>
                      <p:cNvPr id="0" name=""/>
                      <p:cNvPicPr/>
                      <p:nvPr/>
                    </p:nvPicPr>
                    <p:blipFill>
                      <a:blip r:embed="rId4"/>
                      <a:stretch>
                        <a:fillRect/>
                      </a:stretch>
                    </p:blipFill>
                    <p:spPr>
                      <a:xfrm>
                        <a:off x="316904" y="3437086"/>
                        <a:ext cx="8676456" cy="636176"/>
                      </a:xfrm>
                      <a:prstGeom prst="rect">
                        <a:avLst/>
                      </a:prstGeom>
                    </p:spPr>
                  </p:pic>
                </p:oleObj>
              </mc:Fallback>
            </mc:AlternateContent>
          </a:graphicData>
        </a:graphic>
      </p:graphicFrame>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40289305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51000"/>
          </a:schemeClr>
        </a:solidFill>
        <a:effectLst/>
      </p:bgPr>
    </p:bg>
    <p:spTree>
      <p:nvGrpSpPr>
        <p:cNvPr id="1" name=""/>
        <p:cNvGrpSpPr/>
        <p:nvPr/>
      </p:nvGrpSpPr>
      <p:grpSpPr>
        <a:xfrm>
          <a:off x="0" y="0"/>
          <a:ext cx="0" cy="0"/>
          <a:chOff x="0" y="0"/>
          <a:chExt cx="0" cy="0"/>
        </a:xfrm>
      </p:grpSpPr>
      <p:sp>
        <p:nvSpPr>
          <p:cNvPr id="6149" name="Rectangle 5"/>
          <p:cNvSpPr>
            <a:spLocks noChangeArrowheads="1"/>
          </p:cNvSpPr>
          <p:nvPr/>
        </p:nvSpPr>
        <p:spPr bwMode="auto">
          <a:xfrm>
            <a:off x="0" y="2928938"/>
            <a:ext cx="9144000" cy="0"/>
          </a:xfrm>
          <a:prstGeom prst="rect">
            <a:avLst/>
          </a:prstGeom>
          <a:noFill/>
          <a:ln w="9525">
            <a:noFill/>
            <a:miter lim="800000"/>
            <a:headEnd/>
            <a:tailEnd/>
          </a:ln>
        </p:spPr>
        <p:txBody>
          <a:bodyPr wrap="none" anchor="ctr">
            <a:spAutoFit/>
          </a:bodyPr>
          <a:lstStyle/>
          <a:p>
            <a:pPr algn="ctr"/>
            <a:endParaRPr lang="el-GR" dirty="0">
              <a:solidFill>
                <a:prstClr val="black"/>
              </a:solidFill>
            </a:endParaRPr>
          </a:p>
        </p:txBody>
      </p:sp>
      <p:grpSp>
        <p:nvGrpSpPr>
          <p:cNvPr id="12" name="Group 11"/>
          <p:cNvGrpSpPr/>
          <p:nvPr/>
        </p:nvGrpSpPr>
        <p:grpSpPr>
          <a:xfrm>
            <a:off x="2751250" y="4788813"/>
            <a:ext cx="3345750" cy="1117523"/>
            <a:chOff x="584332" y="2543784"/>
            <a:chExt cx="2642066" cy="834868"/>
          </a:xfrm>
        </p:grpSpPr>
        <p:sp>
          <p:nvSpPr>
            <p:cNvPr id="13" name="Oval 12"/>
            <p:cNvSpPr/>
            <p:nvPr/>
          </p:nvSpPr>
          <p:spPr>
            <a:xfrm>
              <a:off x="584332" y="2543784"/>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4" name="Oval 13"/>
            <p:cNvSpPr/>
            <p:nvPr/>
          </p:nvSpPr>
          <p:spPr>
            <a:xfrm>
              <a:off x="804275" y="2543784"/>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5" name="Oval 14"/>
            <p:cNvSpPr/>
            <p:nvPr/>
          </p:nvSpPr>
          <p:spPr>
            <a:xfrm>
              <a:off x="1024217" y="2543784"/>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16" name="Straight Connector 15"/>
            <p:cNvCxnSpPr>
              <a:stCxn id="13" idx="6"/>
              <a:endCxn id="14" idx="2"/>
            </p:cNvCxnSpPr>
            <p:nvPr/>
          </p:nvCxnSpPr>
          <p:spPr>
            <a:xfrm>
              <a:off x="731052" y="2614286"/>
              <a:ext cx="73222" cy="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4" idx="6"/>
              <a:endCxn id="15" idx="2"/>
            </p:cNvCxnSpPr>
            <p:nvPr/>
          </p:nvCxnSpPr>
          <p:spPr>
            <a:xfrm>
              <a:off x="950995" y="2614286"/>
              <a:ext cx="73223" cy="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269301" y="2543784"/>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9" name="Oval 18"/>
            <p:cNvSpPr/>
            <p:nvPr/>
          </p:nvSpPr>
          <p:spPr>
            <a:xfrm>
              <a:off x="1489243" y="2543784"/>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0" name="Oval 19"/>
            <p:cNvSpPr/>
            <p:nvPr/>
          </p:nvSpPr>
          <p:spPr>
            <a:xfrm>
              <a:off x="1709186" y="2543784"/>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21" name="Straight Connector 20"/>
            <p:cNvCxnSpPr>
              <a:stCxn id="18" idx="6"/>
              <a:endCxn id="19" idx="2"/>
            </p:cNvCxnSpPr>
            <p:nvPr/>
          </p:nvCxnSpPr>
          <p:spPr>
            <a:xfrm>
              <a:off x="1416021" y="2614286"/>
              <a:ext cx="73222" cy="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9" idx="6"/>
              <a:endCxn id="20" idx="2"/>
            </p:cNvCxnSpPr>
            <p:nvPr/>
          </p:nvCxnSpPr>
          <p:spPr>
            <a:xfrm>
              <a:off x="1635963" y="2614286"/>
              <a:ext cx="73223" cy="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5" idx="6"/>
              <a:endCxn id="18" idx="2"/>
            </p:cNvCxnSpPr>
            <p:nvPr/>
          </p:nvCxnSpPr>
          <p:spPr>
            <a:xfrm>
              <a:off x="1170937" y="2614286"/>
              <a:ext cx="98364" cy="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1929129" y="2548977"/>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5" name="Oval 24"/>
            <p:cNvSpPr/>
            <p:nvPr/>
          </p:nvSpPr>
          <p:spPr>
            <a:xfrm>
              <a:off x="2149071" y="2548977"/>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6" name="Oval 25"/>
            <p:cNvSpPr/>
            <p:nvPr/>
          </p:nvSpPr>
          <p:spPr>
            <a:xfrm>
              <a:off x="2369014" y="2548977"/>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27" name="Straight Connector 26"/>
            <p:cNvCxnSpPr>
              <a:stCxn id="24" idx="6"/>
              <a:endCxn id="25" idx="2"/>
            </p:cNvCxnSpPr>
            <p:nvPr/>
          </p:nvCxnSpPr>
          <p:spPr>
            <a:xfrm>
              <a:off x="2075849" y="2619479"/>
              <a:ext cx="73222" cy="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5" idx="6"/>
              <a:endCxn id="26" idx="2"/>
            </p:cNvCxnSpPr>
            <p:nvPr/>
          </p:nvCxnSpPr>
          <p:spPr>
            <a:xfrm>
              <a:off x="2295791" y="2619479"/>
              <a:ext cx="73223" cy="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2614098" y="2548977"/>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0" name="Oval 29"/>
            <p:cNvSpPr/>
            <p:nvPr/>
          </p:nvSpPr>
          <p:spPr>
            <a:xfrm>
              <a:off x="2834040" y="2548977"/>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1" name="Oval 30"/>
            <p:cNvSpPr/>
            <p:nvPr/>
          </p:nvSpPr>
          <p:spPr>
            <a:xfrm>
              <a:off x="3053983" y="2548977"/>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32" name="Straight Connector 31"/>
            <p:cNvCxnSpPr>
              <a:stCxn id="29" idx="6"/>
              <a:endCxn id="30" idx="2"/>
            </p:cNvCxnSpPr>
            <p:nvPr/>
          </p:nvCxnSpPr>
          <p:spPr>
            <a:xfrm>
              <a:off x="2760818" y="2619479"/>
              <a:ext cx="73222" cy="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30" idx="6"/>
              <a:endCxn id="31" idx="2"/>
            </p:cNvCxnSpPr>
            <p:nvPr/>
          </p:nvCxnSpPr>
          <p:spPr>
            <a:xfrm>
              <a:off x="2980760" y="2619479"/>
              <a:ext cx="73223" cy="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6" idx="6"/>
              <a:endCxn id="29" idx="2"/>
            </p:cNvCxnSpPr>
            <p:nvPr/>
          </p:nvCxnSpPr>
          <p:spPr>
            <a:xfrm>
              <a:off x="2515734" y="2619479"/>
              <a:ext cx="98364" cy="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0" idx="6"/>
              <a:endCxn id="24" idx="2"/>
            </p:cNvCxnSpPr>
            <p:nvPr/>
          </p:nvCxnSpPr>
          <p:spPr>
            <a:xfrm>
              <a:off x="1855906" y="2614286"/>
              <a:ext cx="73223" cy="5193"/>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604604" y="2933747"/>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7" name="Oval 36"/>
            <p:cNvSpPr/>
            <p:nvPr/>
          </p:nvSpPr>
          <p:spPr>
            <a:xfrm>
              <a:off x="797433" y="2901608"/>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8" name="Oval 37"/>
            <p:cNvSpPr/>
            <p:nvPr/>
          </p:nvSpPr>
          <p:spPr>
            <a:xfrm>
              <a:off x="1030224" y="2893628"/>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39" name="Straight Connector 38"/>
            <p:cNvCxnSpPr>
              <a:stCxn id="36" idx="7"/>
              <a:endCxn id="37" idx="2"/>
            </p:cNvCxnSpPr>
            <p:nvPr/>
          </p:nvCxnSpPr>
          <p:spPr>
            <a:xfrm>
              <a:off x="729837" y="2954396"/>
              <a:ext cx="67596" cy="17714"/>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7" idx="6"/>
              <a:endCxn id="38" idx="2"/>
            </p:cNvCxnSpPr>
            <p:nvPr/>
          </p:nvCxnSpPr>
          <p:spPr>
            <a:xfrm flipV="1">
              <a:off x="944153" y="2964129"/>
              <a:ext cx="86071" cy="798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1269301" y="2894982"/>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2" name="Oval 41"/>
            <p:cNvSpPr/>
            <p:nvPr/>
          </p:nvSpPr>
          <p:spPr>
            <a:xfrm>
              <a:off x="1489243" y="2874825"/>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3" name="Oval 42"/>
            <p:cNvSpPr/>
            <p:nvPr/>
          </p:nvSpPr>
          <p:spPr>
            <a:xfrm>
              <a:off x="1709185" y="2857974"/>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44" name="Straight Connector 43"/>
            <p:cNvCxnSpPr>
              <a:stCxn id="41" idx="6"/>
              <a:endCxn id="42" idx="2"/>
            </p:cNvCxnSpPr>
            <p:nvPr/>
          </p:nvCxnSpPr>
          <p:spPr>
            <a:xfrm flipV="1">
              <a:off x="1416021" y="2945327"/>
              <a:ext cx="73221" cy="20157"/>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2" idx="6"/>
              <a:endCxn id="43" idx="2"/>
            </p:cNvCxnSpPr>
            <p:nvPr/>
          </p:nvCxnSpPr>
          <p:spPr>
            <a:xfrm flipV="1">
              <a:off x="1635963" y="2928475"/>
              <a:ext cx="73223" cy="16851"/>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38" idx="6"/>
              <a:endCxn id="41" idx="2"/>
            </p:cNvCxnSpPr>
            <p:nvPr/>
          </p:nvCxnSpPr>
          <p:spPr>
            <a:xfrm>
              <a:off x="1176944" y="2964129"/>
              <a:ext cx="92358" cy="1354"/>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1941561" y="2825581"/>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8" name="Oval 47"/>
            <p:cNvSpPr/>
            <p:nvPr/>
          </p:nvSpPr>
          <p:spPr>
            <a:xfrm>
              <a:off x="2180774" y="2819656"/>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9" name="Oval 48"/>
            <p:cNvSpPr/>
            <p:nvPr/>
          </p:nvSpPr>
          <p:spPr>
            <a:xfrm>
              <a:off x="2419987" y="2831107"/>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50" name="Straight Connector 49"/>
            <p:cNvCxnSpPr>
              <a:stCxn id="47" idx="6"/>
              <a:endCxn id="48" idx="2"/>
            </p:cNvCxnSpPr>
            <p:nvPr/>
          </p:nvCxnSpPr>
          <p:spPr>
            <a:xfrm flipV="1">
              <a:off x="2088281" y="2890158"/>
              <a:ext cx="92493" cy="5925"/>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48" idx="6"/>
              <a:endCxn id="49" idx="2"/>
            </p:cNvCxnSpPr>
            <p:nvPr/>
          </p:nvCxnSpPr>
          <p:spPr>
            <a:xfrm>
              <a:off x="2327494" y="2890158"/>
              <a:ext cx="92493" cy="11451"/>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2614096" y="2831107"/>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53" name="Oval 52"/>
            <p:cNvSpPr/>
            <p:nvPr/>
          </p:nvSpPr>
          <p:spPr>
            <a:xfrm>
              <a:off x="2859873" y="2819149"/>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54" name="Oval 53"/>
            <p:cNvSpPr/>
            <p:nvPr/>
          </p:nvSpPr>
          <p:spPr>
            <a:xfrm>
              <a:off x="3079678" y="2823066"/>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55" name="Straight Connector 54"/>
            <p:cNvCxnSpPr>
              <a:stCxn id="52" idx="6"/>
              <a:endCxn id="53" idx="2"/>
            </p:cNvCxnSpPr>
            <p:nvPr/>
          </p:nvCxnSpPr>
          <p:spPr>
            <a:xfrm flipV="1">
              <a:off x="2760816" y="2889650"/>
              <a:ext cx="99057" cy="11958"/>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53" idx="6"/>
              <a:endCxn id="54" idx="2"/>
            </p:cNvCxnSpPr>
            <p:nvPr/>
          </p:nvCxnSpPr>
          <p:spPr>
            <a:xfrm>
              <a:off x="3006593" y="2889650"/>
              <a:ext cx="73086" cy="3918"/>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49" idx="6"/>
              <a:endCxn id="52" idx="2"/>
            </p:cNvCxnSpPr>
            <p:nvPr/>
          </p:nvCxnSpPr>
          <p:spPr>
            <a:xfrm>
              <a:off x="2566708" y="2901608"/>
              <a:ext cx="47389" cy="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43" idx="6"/>
              <a:endCxn id="47" idx="2"/>
            </p:cNvCxnSpPr>
            <p:nvPr/>
          </p:nvCxnSpPr>
          <p:spPr>
            <a:xfrm flipV="1">
              <a:off x="1855905" y="2896083"/>
              <a:ext cx="85655" cy="32393"/>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589311" y="3146257"/>
              <a:ext cx="2633055" cy="232395"/>
              <a:chOff x="759952" y="2951165"/>
              <a:chExt cx="2633055" cy="232395"/>
            </a:xfrm>
          </p:grpSpPr>
          <p:sp>
            <p:nvSpPr>
              <p:cNvPr id="60" name="Oval 59"/>
              <p:cNvSpPr/>
              <p:nvPr/>
            </p:nvSpPr>
            <p:spPr>
              <a:xfrm>
                <a:off x="759952" y="3042557"/>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1" name="Oval 60"/>
              <p:cNvSpPr/>
              <p:nvPr/>
            </p:nvSpPr>
            <p:spPr>
              <a:xfrm>
                <a:off x="975312" y="3037627"/>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2" name="Oval 61"/>
              <p:cNvSpPr/>
              <p:nvPr/>
            </p:nvSpPr>
            <p:spPr>
              <a:xfrm>
                <a:off x="1200864" y="3031803"/>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63" name="Straight Connector 62"/>
              <p:cNvCxnSpPr>
                <a:stCxn id="60" idx="6"/>
                <a:endCxn id="61" idx="2"/>
              </p:cNvCxnSpPr>
              <p:nvPr/>
            </p:nvCxnSpPr>
            <p:spPr>
              <a:xfrm flipV="1">
                <a:off x="906672" y="3108129"/>
                <a:ext cx="68640" cy="493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61" idx="6"/>
                <a:endCxn id="62" idx="2"/>
              </p:cNvCxnSpPr>
              <p:nvPr/>
            </p:nvCxnSpPr>
            <p:spPr>
              <a:xfrm flipV="1">
                <a:off x="1122032" y="3102305"/>
                <a:ext cx="78832" cy="5824"/>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1439942" y="3027224"/>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6" name="Oval 65"/>
              <p:cNvSpPr/>
              <p:nvPr/>
            </p:nvSpPr>
            <p:spPr>
              <a:xfrm>
                <a:off x="1641643" y="3027225"/>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7" name="Oval 66"/>
              <p:cNvSpPr/>
              <p:nvPr/>
            </p:nvSpPr>
            <p:spPr>
              <a:xfrm>
                <a:off x="1861585" y="3010374"/>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68" name="Straight Connector 67"/>
              <p:cNvCxnSpPr>
                <a:stCxn id="65" idx="6"/>
                <a:endCxn id="66" idx="2"/>
              </p:cNvCxnSpPr>
              <p:nvPr/>
            </p:nvCxnSpPr>
            <p:spPr>
              <a:xfrm>
                <a:off x="1586662" y="3097725"/>
                <a:ext cx="54981" cy="1"/>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66" idx="6"/>
                <a:endCxn id="67" idx="2"/>
              </p:cNvCxnSpPr>
              <p:nvPr/>
            </p:nvCxnSpPr>
            <p:spPr>
              <a:xfrm flipV="1">
                <a:off x="1788363" y="3080875"/>
                <a:ext cx="73223" cy="16851"/>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2" idx="6"/>
                <a:endCxn id="65" idx="2"/>
              </p:cNvCxnSpPr>
              <p:nvPr/>
            </p:nvCxnSpPr>
            <p:spPr>
              <a:xfrm flipV="1">
                <a:off x="1347584" y="3097725"/>
                <a:ext cx="92358" cy="458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2093961" y="2977981"/>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2" name="Oval 71"/>
              <p:cNvSpPr/>
              <p:nvPr/>
            </p:nvSpPr>
            <p:spPr>
              <a:xfrm>
                <a:off x="2333174" y="2972056"/>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3" name="Oval 72"/>
              <p:cNvSpPr/>
              <p:nvPr/>
            </p:nvSpPr>
            <p:spPr>
              <a:xfrm>
                <a:off x="2572387" y="2983507"/>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74" name="Straight Connector 73"/>
              <p:cNvCxnSpPr>
                <a:stCxn id="71" idx="6"/>
                <a:endCxn id="72" idx="2"/>
              </p:cNvCxnSpPr>
              <p:nvPr/>
            </p:nvCxnSpPr>
            <p:spPr>
              <a:xfrm flipV="1">
                <a:off x="2240681" y="3042558"/>
                <a:ext cx="92493" cy="5925"/>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2" idx="6"/>
                <a:endCxn id="73" idx="2"/>
              </p:cNvCxnSpPr>
              <p:nvPr/>
            </p:nvCxnSpPr>
            <p:spPr>
              <a:xfrm>
                <a:off x="2479894" y="3042558"/>
                <a:ext cx="92493" cy="11451"/>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2766496" y="2983507"/>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7" name="Oval 76"/>
              <p:cNvSpPr/>
              <p:nvPr/>
            </p:nvSpPr>
            <p:spPr>
              <a:xfrm>
                <a:off x="3012273" y="2971549"/>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8" name="Oval 77"/>
              <p:cNvSpPr/>
              <p:nvPr/>
            </p:nvSpPr>
            <p:spPr>
              <a:xfrm>
                <a:off x="3246287" y="2951165"/>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79" name="Straight Connector 78"/>
              <p:cNvCxnSpPr>
                <a:stCxn id="76" idx="6"/>
                <a:endCxn id="77" idx="2"/>
              </p:cNvCxnSpPr>
              <p:nvPr/>
            </p:nvCxnSpPr>
            <p:spPr>
              <a:xfrm flipV="1">
                <a:off x="2913216" y="3042050"/>
                <a:ext cx="99057" cy="11958"/>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77" idx="6"/>
                <a:endCxn id="78" idx="2"/>
              </p:cNvCxnSpPr>
              <p:nvPr/>
            </p:nvCxnSpPr>
            <p:spPr>
              <a:xfrm flipV="1">
                <a:off x="3158993" y="3021667"/>
                <a:ext cx="87294" cy="20384"/>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73" idx="6"/>
                <a:endCxn id="76" idx="2"/>
              </p:cNvCxnSpPr>
              <p:nvPr/>
            </p:nvCxnSpPr>
            <p:spPr>
              <a:xfrm>
                <a:off x="2719108" y="3054008"/>
                <a:ext cx="47389" cy="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67" idx="6"/>
                <a:endCxn id="71" idx="2"/>
              </p:cNvCxnSpPr>
              <p:nvPr/>
            </p:nvCxnSpPr>
            <p:spPr>
              <a:xfrm flipV="1">
                <a:off x="2008305" y="3048483"/>
                <a:ext cx="85655" cy="32393"/>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grpSp>
      </p:grpSp>
      <p:sp>
        <p:nvSpPr>
          <p:cNvPr id="5" name="Title 4"/>
          <p:cNvSpPr>
            <a:spLocks noGrp="1"/>
          </p:cNvSpPr>
          <p:nvPr>
            <p:ph type="title"/>
          </p:nvPr>
        </p:nvSpPr>
        <p:spPr>
          <a:xfrm>
            <a:off x="50956" y="116632"/>
            <a:ext cx="8913532" cy="908720"/>
          </a:xfrm>
        </p:spPr>
        <p:txBody>
          <a:bodyPr>
            <a:normAutofit fontScale="90000"/>
          </a:bodyPr>
          <a:lstStyle/>
          <a:p>
            <a:r>
              <a:rPr lang="el-GR" dirty="0" smtClean="0"/>
              <a:t>Πολυαιθυλένιο υψηλής πυκνότητας</a:t>
            </a:r>
            <a:r>
              <a:rPr lang="en-US" dirty="0" smtClean="0"/>
              <a:t> (HDPE)</a:t>
            </a:r>
            <a:r>
              <a:rPr lang="el-GR" dirty="0" smtClean="0"/>
              <a:t/>
            </a:r>
            <a:br>
              <a:rPr lang="el-GR" dirty="0" smtClean="0"/>
            </a:br>
            <a:r>
              <a:rPr lang="el-GR" sz="3600" b="0" dirty="0" smtClean="0"/>
              <a:t>(</a:t>
            </a:r>
            <a:r>
              <a:rPr lang="el-GR" sz="3600" b="0" dirty="0"/>
              <a:t>2</a:t>
            </a:r>
            <a:r>
              <a:rPr lang="el-GR" sz="3600" b="0" dirty="0" smtClean="0"/>
              <a:t> από 2)</a:t>
            </a:r>
            <a:endParaRPr lang="el-GR" sz="3600" b="0" dirty="0"/>
          </a:p>
        </p:txBody>
      </p:sp>
      <p:grpSp>
        <p:nvGrpSpPr>
          <p:cNvPr id="3" name="Ομάδα 2"/>
          <p:cNvGrpSpPr/>
          <p:nvPr/>
        </p:nvGrpSpPr>
        <p:grpSpPr>
          <a:xfrm>
            <a:off x="323528" y="2410969"/>
            <a:ext cx="8640959" cy="1692994"/>
            <a:chOff x="-2540025" y="2169207"/>
            <a:chExt cx="14186927" cy="2602866"/>
          </a:xfrm>
        </p:grpSpPr>
        <p:pic>
          <p:nvPicPr>
            <p:cNvPr id="86" name="Picture 85"/>
            <p:cNvPicPr>
              <a:picLocks noChangeAspect="1"/>
            </p:cNvPicPr>
            <p:nvPr/>
          </p:nvPicPr>
          <p:blipFill>
            <a:blip r:embed="rId2" cstate="screen">
              <a:clrChange>
                <a:clrFrom>
                  <a:srgbClr val="000000"/>
                </a:clrFrom>
                <a:clrTo>
                  <a:srgbClr val="000000">
                    <a:alpha val="0"/>
                  </a:srgbClr>
                </a:clrTo>
              </a:clrChange>
              <a:lum bright="59000" contrast="-81000"/>
              <a:extLst>
                <a:ext uri="{28A0092B-C50C-407E-A947-70E740481C1C}">
                  <a14:useLocalDpi xmlns:a14="http://schemas.microsoft.com/office/drawing/2010/main"/>
                </a:ext>
              </a:extLst>
            </a:blip>
            <a:stretch>
              <a:fillRect/>
            </a:stretch>
          </p:blipFill>
          <p:spPr>
            <a:xfrm>
              <a:off x="1988795" y="2169207"/>
              <a:ext cx="7753797" cy="969029"/>
            </a:xfrm>
            <a:prstGeom prst="rect">
              <a:avLst/>
            </a:prstGeom>
          </p:spPr>
        </p:pic>
        <p:pic>
          <p:nvPicPr>
            <p:cNvPr id="85" name="Picture 84"/>
            <p:cNvPicPr>
              <a:picLocks noChangeAspect="1"/>
            </p:cNvPicPr>
            <p:nvPr/>
          </p:nvPicPr>
          <p:blipFill>
            <a:blip r:embed="rId2" cstate="screen">
              <a:clrChange>
                <a:clrFrom>
                  <a:srgbClr val="000000"/>
                </a:clrFrom>
                <a:clrTo>
                  <a:srgbClr val="000000">
                    <a:alpha val="0"/>
                  </a:srgbClr>
                </a:clrTo>
              </a:clrChange>
              <a:lum bright="33000" contrast="-58000"/>
              <a:extLst>
                <a:ext uri="{28A0092B-C50C-407E-A947-70E740481C1C}">
                  <a14:useLocalDpi xmlns:a14="http://schemas.microsoft.com/office/drawing/2010/main"/>
                </a:ext>
              </a:extLst>
            </a:blip>
            <a:stretch>
              <a:fillRect/>
            </a:stretch>
          </p:blipFill>
          <p:spPr>
            <a:xfrm>
              <a:off x="779567" y="2342787"/>
              <a:ext cx="8267213" cy="1033193"/>
            </a:xfrm>
            <a:prstGeom prst="rect">
              <a:avLst/>
            </a:prstGeom>
          </p:spPr>
        </p:pic>
        <p:pic>
          <p:nvPicPr>
            <p:cNvPr id="83" name="Picture 82"/>
            <p:cNvPicPr>
              <a:picLocks noChangeAspect="1"/>
            </p:cNvPicPr>
            <p:nvPr/>
          </p:nvPicPr>
          <p:blipFill>
            <a:blip r:embed="rId2" cstate="screen">
              <a:clrChange>
                <a:clrFrom>
                  <a:srgbClr val="000000"/>
                </a:clrFrom>
                <a:clrTo>
                  <a:srgbClr val="000000">
                    <a:alpha val="0"/>
                  </a:srgbClr>
                </a:clrTo>
              </a:clrChange>
              <a:lum bright="16000" contrast="-34000"/>
              <a:extLst>
                <a:ext uri="{28A0092B-C50C-407E-A947-70E740481C1C}">
                  <a14:useLocalDpi xmlns:a14="http://schemas.microsoft.com/office/drawing/2010/main"/>
                </a:ext>
              </a:extLst>
            </a:blip>
            <a:stretch>
              <a:fillRect/>
            </a:stretch>
          </p:blipFill>
          <p:spPr>
            <a:xfrm>
              <a:off x="0" y="2604393"/>
              <a:ext cx="9225971" cy="1153013"/>
            </a:xfrm>
            <a:prstGeom prst="rect">
              <a:avLst/>
            </a:prstGeom>
          </p:spPr>
        </p:pic>
        <p:pic>
          <p:nvPicPr>
            <p:cNvPr id="84" name="Picture 83"/>
            <p:cNvPicPr>
              <a:picLocks noChangeAspect="1"/>
            </p:cNvPicPr>
            <p:nvPr/>
          </p:nvPicPr>
          <p:blipFill>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2540025" y="2999066"/>
              <a:ext cx="14186927" cy="1773007"/>
            </a:xfrm>
            <a:prstGeom prst="rect">
              <a:avLst/>
            </a:prstGeom>
          </p:spPr>
        </p:pic>
      </p:grpSp>
      <p:sp>
        <p:nvSpPr>
          <p:cNvPr id="2" name="Rectangle 1"/>
          <p:cNvSpPr/>
          <p:nvPr/>
        </p:nvSpPr>
        <p:spPr>
          <a:xfrm>
            <a:off x="99788" y="1050029"/>
            <a:ext cx="8648675" cy="1200329"/>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el-GR" sz="2400" dirty="0">
                <a:solidFill>
                  <a:prstClr val="black"/>
                </a:solidFill>
                <a:latin typeface="Calibri"/>
              </a:rPr>
              <a:t>Επειδή οι γραμμικές αλυσίδες μπορούν να πλησιάσουν αρκετά μεταξύ τους σχηματίζεται πολυαιθυλένιο </a:t>
            </a:r>
            <a:r>
              <a:rPr lang="el-GR" sz="2400" b="1" dirty="0">
                <a:solidFill>
                  <a:prstClr val="black"/>
                </a:solidFill>
                <a:latin typeface="Calibri"/>
              </a:rPr>
              <a:t>υψηλής</a:t>
            </a:r>
            <a:r>
              <a:rPr lang="el-GR" sz="2400" dirty="0">
                <a:solidFill>
                  <a:prstClr val="black"/>
                </a:solidFill>
                <a:latin typeface="Calibri"/>
              </a:rPr>
              <a:t> </a:t>
            </a:r>
            <a:r>
              <a:rPr lang="el-GR" sz="2400" b="1" dirty="0">
                <a:solidFill>
                  <a:prstClr val="black"/>
                </a:solidFill>
                <a:latin typeface="Calibri"/>
              </a:rPr>
              <a:t>πυκνότητας</a:t>
            </a:r>
            <a:r>
              <a:rPr lang="el-GR" sz="2400" dirty="0">
                <a:solidFill>
                  <a:prstClr val="black"/>
                </a:solidFill>
                <a:latin typeface="Calibri"/>
              </a:rPr>
              <a:t> (</a:t>
            </a:r>
            <a:r>
              <a:rPr lang="en-US" sz="2400" dirty="0">
                <a:solidFill>
                  <a:prstClr val="black"/>
                </a:solidFill>
                <a:latin typeface="Calibri"/>
              </a:rPr>
              <a:t>HDPE)</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164547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Spherulit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88593" y="3554669"/>
            <a:ext cx="3208119" cy="32188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16632"/>
            <a:ext cx="9144000" cy="908720"/>
          </a:xfrm>
        </p:spPr>
        <p:txBody>
          <a:bodyPr>
            <a:normAutofit fontScale="90000"/>
          </a:bodyPr>
          <a:lstStyle/>
          <a:p>
            <a:r>
              <a:rPr lang="el-GR" dirty="0" smtClean="0"/>
              <a:t>Κρυσταλλικότητα πολυαιθυλενίου </a:t>
            </a:r>
            <a:r>
              <a:rPr lang="en-US" dirty="0" smtClean="0"/>
              <a:t>HDPE</a:t>
            </a:r>
            <a:r>
              <a:rPr lang="el-GR" dirty="0" smtClean="0"/>
              <a:t> </a:t>
            </a:r>
            <a:br>
              <a:rPr lang="el-GR" dirty="0" smtClean="0"/>
            </a:br>
            <a:r>
              <a:rPr lang="el-GR" sz="3600" b="0" dirty="0" smtClean="0"/>
              <a:t>(1 από 2)</a:t>
            </a:r>
            <a:endParaRPr lang="el-GR" sz="3600" b="0" dirty="0"/>
          </a:p>
        </p:txBody>
      </p:sp>
      <p:sp>
        <p:nvSpPr>
          <p:cNvPr id="3" name="Content Placeholder 2"/>
          <p:cNvSpPr>
            <a:spLocks noGrp="1"/>
          </p:cNvSpPr>
          <p:nvPr>
            <p:ph idx="1"/>
          </p:nvPr>
        </p:nvSpPr>
        <p:spPr>
          <a:xfrm>
            <a:off x="102951" y="1320357"/>
            <a:ext cx="4690864" cy="4896544"/>
          </a:xfrm>
        </p:spPr>
        <p:txBody>
          <a:bodyPr/>
          <a:lstStyle/>
          <a:p>
            <a:r>
              <a:rPr lang="el-GR" dirty="0" smtClean="0"/>
              <a:t>Στο </a:t>
            </a:r>
            <a:r>
              <a:rPr lang="en-US" dirty="0" smtClean="0"/>
              <a:t>HDPE</a:t>
            </a:r>
            <a:r>
              <a:rPr lang="el-GR" dirty="0" smtClean="0"/>
              <a:t> οι αλυσίδες «πακετάρονται» με γεωμετρική αυστηρότητα</a:t>
            </a:r>
          </a:p>
          <a:p>
            <a:r>
              <a:rPr lang="el-GR" dirty="0" smtClean="0"/>
              <a:t>Σχηματίζοντα στρωσιγενείς κρυσταλλικές περιοχές (</a:t>
            </a:r>
            <a:r>
              <a:rPr lang="en-US" dirty="0" smtClean="0"/>
              <a:t>lamellae)</a:t>
            </a:r>
            <a:endParaRPr lang="el-GR" dirty="0" smtClean="0"/>
          </a:p>
          <a:p>
            <a:r>
              <a:rPr lang="el-GR" dirty="0" smtClean="0"/>
              <a:t>Συχνά διατάσσονται σε σφαιρικές υπερδομές (σφαιρουλίτες)</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grpSp>
        <p:nvGrpSpPr>
          <p:cNvPr id="8" name="Group 7"/>
          <p:cNvGrpSpPr/>
          <p:nvPr/>
        </p:nvGrpSpPr>
        <p:grpSpPr>
          <a:xfrm>
            <a:off x="4932040" y="1000877"/>
            <a:ext cx="3949385" cy="2501750"/>
            <a:chOff x="5036223" y="1025352"/>
            <a:chExt cx="3949385" cy="2501750"/>
          </a:xfrm>
        </p:grpSpPr>
        <p:pic>
          <p:nvPicPr>
            <p:cNvPr id="34818" name="Picture 2" descr="http://upload.wikimedia.org/wikipedia/commons/5/55/Polyethylene-xtal-packing-3D-balls-orthographic.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24687" y="1025352"/>
              <a:ext cx="3372457" cy="2501750"/>
            </a:xfrm>
            <a:prstGeom prst="rect">
              <a:avLst/>
            </a:prstGeom>
            <a:noFill/>
            <a:extLst>
              <a:ext uri="{909E8E84-426E-40DD-AFC4-6F175D3DCCD1}">
                <a14:hiddenFill xmlns:a14="http://schemas.microsoft.com/office/drawing/2010/main">
                  <a:solidFill>
                    <a:srgbClr val="FFFFFF"/>
                  </a:solidFill>
                </a14:hiddenFill>
              </a:ext>
            </a:extLst>
          </p:spPr>
        </p:pic>
        <p:sp>
          <p:nvSpPr>
            <p:cNvPr id="7" name="Curved Right Arrow 6"/>
            <p:cNvSpPr/>
            <p:nvPr/>
          </p:nvSpPr>
          <p:spPr>
            <a:xfrm>
              <a:off x="5036223" y="1465586"/>
              <a:ext cx="392646" cy="810641"/>
            </a:xfrm>
            <a:prstGeom prst="curvedRightArrow">
              <a:avLst/>
            </a:prstGeom>
            <a:solidFill>
              <a:schemeClr val="accent3">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black"/>
                </a:solidFill>
              </a:endParaRPr>
            </a:p>
          </p:txBody>
        </p:sp>
        <p:sp>
          <p:nvSpPr>
            <p:cNvPr id="10" name="Curved Right Arrow 9"/>
            <p:cNvSpPr/>
            <p:nvPr/>
          </p:nvSpPr>
          <p:spPr>
            <a:xfrm flipH="1">
              <a:off x="8574680" y="2335530"/>
              <a:ext cx="410928" cy="810641"/>
            </a:xfrm>
            <a:prstGeom prst="curvedRightArrow">
              <a:avLst/>
            </a:prstGeom>
            <a:solidFill>
              <a:schemeClr val="accent3">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black"/>
                </a:solidFill>
              </a:endParaRPr>
            </a:p>
          </p:txBody>
        </p:sp>
      </p:grpSp>
      <p:sp>
        <p:nvSpPr>
          <p:cNvPr id="12" name="Rectangle 8"/>
          <p:cNvSpPr/>
          <p:nvPr/>
        </p:nvSpPr>
        <p:spPr>
          <a:xfrm>
            <a:off x="827584" y="6244468"/>
            <a:ext cx="3040371"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Spherulite</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 </a:t>
            </a:r>
            <a:r>
              <a:rPr lang="en-US" sz="1200" dirty="0" smtClean="0">
                <a:solidFill>
                  <a:prstClr val="black">
                    <a:lumMod val="65000"/>
                    <a:lumOff val="35000"/>
                  </a:prstClr>
                </a:solidFill>
                <a:latin typeface="Calibri"/>
              </a:rPr>
              <a:t> </a:t>
            </a:r>
            <a:r>
              <a:rPr lang="en-US" sz="1200" dirty="0">
                <a:solidFill>
                  <a:prstClr val="black"/>
                </a:solidFill>
                <a:latin typeface="Calibri"/>
                <a:hlinkClick r:id="rId5"/>
              </a:rPr>
              <a:t>AnonMoos</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sp>
        <p:nvSpPr>
          <p:cNvPr id="13" name="Rectangle 8"/>
          <p:cNvSpPr/>
          <p:nvPr/>
        </p:nvSpPr>
        <p:spPr>
          <a:xfrm>
            <a:off x="5846136" y="3369927"/>
            <a:ext cx="2746825" cy="646331"/>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6"/>
              </a:rPr>
              <a:t>Polyethylene-xtal-packing-3D-balls-orthographic</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 </a:t>
            </a:r>
            <a:r>
              <a:rPr lang="en-US" sz="1200" dirty="0" smtClean="0">
                <a:solidFill>
                  <a:prstClr val="black">
                    <a:lumMod val="65000"/>
                    <a:lumOff val="35000"/>
                  </a:prstClr>
                </a:solidFill>
                <a:latin typeface="Calibri"/>
              </a:rPr>
              <a:t> </a:t>
            </a:r>
            <a:r>
              <a:rPr lang="en-US" sz="1200" dirty="0">
                <a:solidFill>
                  <a:prstClr val="black"/>
                </a:solidFill>
                <a:latin typeface="Calibri"/>
                <a:hlinkClick r:id="rId7"/>
              </a:rPr>
              <a:t>Benjah-bmm27</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spTree>
    <p:extLst>
      <p:ext uri="{BB962C8B-B14F-4D97-AF65-F5344CB8AC3E}">
        <p14:creationId xmlns:p14="http://schemas.microsoft.com/office/powerpoint/2010/main" val="29906596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6632"/>
            <a:ext cx="9120174" cy="908720"/>
          </a:xfrm>
        </p:spPr>
        <p:txBody>
          <a:bodyPr>
            <a:normAutofit fontScale="90000"/>
          </a:bodyPr>
          <a:lstStyle/>
          <a:p>
            <a:r>
              <a:rPr lang="el-GR" dirty="0"/>
              <a:t>Κρυσταλλικότητα πολυαιθυλενίου </a:t>
            </a:r>
            <a:r>
              <a:rPr lang="en-US" dirty="0"/>
              <a:t>HDPE</a:t>
            </a:r>
            <a:r>
              <a:rPr lang="el-GR" dirty="0"/>
              <a:t> </a:t>
            </a:r>
            <a:br>
              <a:rPr lang="el-GR" dirty="0"/>
            </a:br>
            <a:r>
              <a:rPr lang="el-GR" sz="3600" b="0" dirty="0" smtClean="0"/>
              <a:t>(2 </a:t>
            </a:r>
            <a:r>
              <a:rPr lang="el-GR" sz="3600" b="0" dirty="0"/>
              <a:t>από </a:t>
            </a:r>
            <a:r>
              <a:rPr lang="el-GR" sz="3600" b="0" dirty="0" smtClean="0"/>
              <a:t>2)</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grpSp>
        <p:nvGrpSpPr>
          <p:cNvPr id="12" name="Group 11"/>
          <p:cNvGrpSpPr/>
          <p:nvPr/>
        </p:nvGrpSpPr>
        <p:grpSpPr>
          <a:xfrm>
            <a:off x="2688981" y="1477824"/>
            <a:ext cx="3029719" cy="3318428"/>
            <a:chOff x="3700696" y="4108807"/>
            <a:chExt cx="3533775" cy="3627191"/>
          </a:xfrm>
        </p:grpSpPr>
        <p:pic>
          <p:nvPicPr>
            <p:cNvPr id="13" name="Picture 6" descr="http://upload.wikimedia.org/wikipedia/commons/5/5c/Spherulite2.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700696" y="4345098"/>
              <a:ext cx="3533775" cy="33909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359536" y="4231918"/>
              <a:ext cx="1698798" cy="338554"/>
            </a:xfrm>
            <a:prstGeom prst="rect">
              <a:avLst/>
            </a:prstGeom>
            <a:solidFill>
              <a:schemeClr val="bg1"/>
            </a:solidFill>
          </p:spPr>
          <p:txBody>
            <a:bodyPr wrap="none" rtlCol="0">
              <a:spAutoFit/>
            </a:bodyPr>
            <a:lstStyle/>
            <a:p>
              <a:r>
                <a:rPr lang="el-GR" sz="1600" dirty="0" smtClean="0">
                  <a:solidFill>
                    <a:srgbClr val="333399"/>
                  </a:solidFill>
                </a:rPr>
                <a:t>Άμορφη περιοχή</a:t>
              </a:r>
              <a:endParaRPr lang="el-GR" sz="1600" dirty="0">
                <a:solidFill>
                  <a:srgbClr val="333399"/>
                </a:solidFill>
              </a:endParaRPr>
            </a:p>
          </p:txBody>
        </p:sp>
        <p:sp>
          <p:nvSpPr>
            <p:cNvPr id="15" name="TextBox 14"/>
            <p:cNvSpPr txBox="1"/>
            <p:nvPr/>
          </p:nvSpPr>
          <p:spPr>
            <a:xfrm>
              <a:off x="3770429" y="4108807"/>
              <a:ext cx="1601016" cy="584775"/>
            </a:xfrm>
            <a:prstGeom prst="rect">
              <a:avLst/>
            </a:prstGeom>
            <a:solidFill>
              <a:schemeClr val="bg1"/>
            </a:solidFill>
          </p:spPr>
          <p:txBody>
            <a:bodyPr wrap="square" rtlCol="0">
              <a:spAutoFit/>
            </a:bodyPr>
            <a:lstStyle/>
            <a:p>
              <a:r>
                <a:rPr lang="el-GR" sz="1600" dirty="0" smtClean="0">
                  <a:solidFill>
                    <a:srgbClr val="333399"/>
                  </a:solidFill>
                </a:rPr>
                <a:t>Στρωσιγενής περιοχή</a:t>
              </a:r>
              <a:endParaRPr lang="el-GR" sz="1600" dirty="0">
                <a:solidFill>
                  <a:srgbClr val="333399"/>
                </a:solidFill>
              </a:endParaRPr>
            </a:p>
          </p:txBody>
        </p:sp>
      </p:grpSp>
      <p:sp>
        <p:nvSpPr>
          <p:cNvPr id="3" name="Content Placeholder 2"/>
          <p:cNvSpPr>
            <a:spLocks noGrp="1"/>
          </p:cNvSpPr>
          <p:nvPr>
            <p:ph idx="1"/>
          </p:nvPr>
        </p:nvSpPr>
        <p:spPr>
          <a:xfrm>
            <a:off x="170942" y="1745322"/>
            <a:ext cx="2670734" cy="3403254"/>
          </a:xfrm>
        </p:spPr>
        <p:txBody>
          <a:bodyPr/>
          <a:lstStyle/>
          <a:p>
            <a:pPr>
              <a:lnSpc>
                <a:spcPct val="100000"/>
              </a:lnSpc>
            </a:pPr>
            <a:r>
              <a:rPr lang="el-GR" dirty="0" smtClean="0"/>
              <a:t>Το </a:t>
            </a:r>
            <a:r>
              <a:rPr lang="en-US" dirty="0" smtClean="0"/>
              <a:t>HDPE</a:t>
            </a:r>
            <a:r>
              <a:rPr lang="el-GR" dirty="0" smtClean="0"/>
              <a:t> έχει κρυσταλλικές (στρωσιγενείς) και άμορφες περιοχές</a:t>
            </a:r>
          </a:p>
          <a:p>
            <a:pPr>
              <a:lnSpc>
                <a:spcPct val="100000"/>
              </a:lnSpc>
            </a:pPr>
            <a:r>
              <a:rPr lang="el-GR" dirty="0" smtClean="0"/>
              <a:t>Ονομάζεται </a:t>
            </a:r>
            <a:r>
              <a:rPr lang="el-GR" b="1" dirty="0" smtClean="0"/>
              <a:t>ημικρυσταλλικό</a:t>
            </a:r>
            <a:r>
              <a:rPr lang="el-GR" dirty="0" smtClean="0"/>
              <a:t> υλικό</a:t>
            </a:r>
            <a:endParaRPr lang="el-GR" dirty="0"/>
          </a:p>
        </p:txBody>
      </p:sp>
      <p:pic>
        <p:nvPicPr>
          <p:cNvPr id="3686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62032" y="1931738"/>
            <a:ext cx="3158143" cy="286451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860032" y="5364960"/>
            <a:ext cx="4260144" cy="1107996"/>
          </a:xfrm>
          <a:prstGeom prst="rect">
            <a:avLst/>
          </a:prstGeom>
          <a:noFill/>
        </p:spPr>
        <p:txBody>
          <a:bodyPr wrap="square" rtlCol="0">
            <a:spAutoFit/>
          </a:bodyPr>
          <a:lstStyle/>
          <a:p>
            <a:pPr algn="ctr"/>
            <a:r>
              <a:rPr lang="el-GR" sz="2200" dirty="0" smtClean="0">
                <a:solidFill>
                  <a:prstClr val="black"/>
                </a:solidFill>
                <a:latin typeface="Calibri"/>
              </a:rPr>
              <a:t>Σφαιρουλίτες πολυαιθυλενίου</a:t>
            </a:r>
            <a:r>
              <a:rPr lang="en-US" sz="2200" dirty="0" smtClean="0">
                <a:solidFill>
                  <a:prstClr val="black"/>
                </a:solidFill>
                <a:latin typeface="Calibri"/>
              </a:rPr>
              <a:t>, </a:t>
            </a:r>
            <a:r>
              <a:rPr lang="el-GR" sz="2200" dirty="0" smtClean="0">
                <a:solidFill>
                  <a:prstClr val="black"/>
                </a:solidFill>
                <a:latin typeface="Calibri"/>
              </a:rPr>
              <a:t>όπως παρατηρούνται στο πολωτικό μικροσκόπιο</a:t>
            </a:r>
            <a:endParaRPr lang="el-GR" sz="2200" dirty="0">
              <a:solidFill>
                <a:prstClr val="black"/>
              </a:solidFill>
              <a:latin typeface="Calibri"/>
            </a:endParaRPr>
          </a:p>
        </p:txBody>
      </p:sp>
      <p:sp>
        <p:nvSpPr>
          <p:cNvPr id="17" name="Rectangle 8"/>
          <p:cNvSpPr/>
          <p:nvPr/>
        </p:nvSpPr>
        <p:spPr>
          <a:xfrm>
            <a:off x="2552535" y="4891993"/>
            <a:ext cx="3040371"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Spherulite2</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 </a:t>
            </a:r>
            <a:r>
              <a:rPr lang="en-US" sz="1200" dirty="0" smtClean="0">
                <a:solidFill>
                  <a:prstClr val="black">
                    <a:lumMod val="65000"/>
                    <a:lumOff val="35000"/>
                  </a:prstClr>
                </a:solidFill>
                <a:latin typeface="Calibri"/>
              </a:rPr>
              <a:t> </a:t>
            </a:r>
            <a:r>
              <a:rPr lang="en-US" sz="1200" dirty="0">
                <a:solidFill>
                  <a:prstClr val="black"/>
                </a:solidFill>
                <a:latin typeface="Calibri"/>
                <a:hlinkClick r:id="rId5"/>
              </a:rPr>
              <a:t>Materialscientist</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6"/>
              </a:rPr>
              <a:t>CC BY-SA 3.0</a:t>
            </a:r>
            <a:endParaRPr lang="en-US" sz="1200" dirty="0">
              <a:solidFill>
                <a:prstClr val="black"/>
              </a:solidFill>
              <a:latin typeface="Calibri"/>
            </a:endParaRPr>
          </a:p>
        </p:txBody>
      </p:sp>
      <p:sp>
        <p:nvSpPr>
          <p:cNvPr id="18" name="Rectangle 8"/>
          <p:cNvSpPr/>
          <p:nvPr/>
        </p:nvSpPr>
        <p:spPr>
          <a:xfrm>
            <a:off x="6105319" y="4905408"/>
            <a:ext cx="3040371"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7"/>
              </a:rPr>
              <a:t>Spherulite1</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 </a:t>
            </a:r>
            <a:r>
              <a:rPr lang="en-US" sz="1200" dirty="0" smtClean="0">
                <a:solidFill>
                  <a:prstClr val="black">
                    <a:lumMod val="65000"/>
                    <a:lumOff val="35000"/>
                  </a:prstClr>
                </a:solidFill>
                <a:latin typeface="Calibri"/>
              </a:rPr>
              <a:t> </a:t>
            </a:r>
            <a:r>
              <a:rPr lang="en-US" sz="1200" dirty="0">
                <a:solidFill>
                  <a:prstClr val="black"/>
                </a:solidFill>
                <a:latin typeface="Calibri"/>
                <a:hlinkClick r:id="rId8"/>
              </a:rPr>
              <a:t>Daniele Pugliesi</a:t>
            </a:r>
            <a:r>
              <a:rPr lang="el-GR" sz="1200" dirty="0" smtClean="0">
                <a:solidFill>
                  <a:prstClr val="black"/>
                </a:solidFill>
                <a:latin typeface="Calibri"/>
                <a:hlinkClick r:id="rId8"/>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spTree>
    <p:extLst>
      <p:ext uri="{BB962C8B-B14F-4D97-AF65-F5344CB8AC3E}">
        <p14:creationId xmlns:p14="http://schemas.microsoft.com/office/powerpoint/2010/main" val="39516016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smtClean="0"/>
              <a:t>Π</a:t>
            </a:r>
            <a:r>
              <a:rPr lang="en-US" sz="4400" dirty="0" smtClean="0"/>
              <a:t>o</a:t>
            </a:r>
            <a:r>
              <a:rPr lang="el-GR" sz="4400" dirty="0"/>
              <a:t>λυαιθυλένιο χαμηλής πυκνότητας (</a:t>
            </a:r>
            <a:r>
              <a:rPr lang="en-US" sz="4400" dirty="0"/>
              <a:t>LDPE</a:t>
            </a:r>
            <a:r>
              <a:rPr lang="en-US" sz="4400" dirty="0" smtClean="0"/>
              <a:t>)</a:t>
            </a:r>
            <a:r>
              <a:rPr lang="el-GR" sz="4400" dirty="0" smtClean="0"/>
              <a:t> </a:t>
            </a:r>
            <a:r>
              <a:rPr lang="el-GR" sz="3600" b="0" dirty="0" smtClean="0"/>
              <a:t>(1 από 3)</a:t>
            </a:r>
            <a:endParaRPr lang="el-GR" sz="3600" b="0" dirty="0"/>
          </a:p>
        </p:txBody>
      </p:sp>
      <p:sp>
        <p:nvSpPr>
          <p:cNvPr id="3" name="Θέση περιεχομένου 2"/>
          <p:cNvSpPr>
            <a:spLocks noGrp="1"/>
          </p:cNvSpPr>
          <p:nvPr>
            <p:ph idx="1"/>
          </p:nvPr>
        </p:nvSpPr>
        <p:spPr>
          <a:xfrm>
            <a:off x="457200" y="1196752"/>
            <a:ext cx="8229600" cy="1872208"/>
          </a:xfrm>
        </p:spPr>
        <p:txBody>
          <a:bodyPr/>
          <a:lstStyle/>
          <a:p>
            <a:pPr marL="285750" indent="-285750">
              <a:spcBef>
                <a:spcPts val="600"/>
              </a:spcBef>
              <a:spcAft>
                <a:spcPts val="600"/>
              </a:spcAft>
            </a:pPr>
            <a:r>
              <a:rPr lang="el-GR" dirty="0"/>
              <a:t>Όταν οι σχηματιζόμενες αλυσίδες κατά τον πολυμερισμό φέρουν </a:t>
            </a:r>
            <a:r>
              <a:rPr lang="el-GR" b="1" dirty="0"/>
              <a:t>διακλαδώσεις</a:t>
            </a:r>
            <a:r>
              <a:rPr lang="el-GR" dirty="0"/>
              <a:t>, </a:t>
            </a:r>
          </a:p>
          <a:p>
            <a:pPr marL="285750" indent="-285750">
              <a:spcBef>
                <a:spcPts val="600"/>
              </a:spcBef>
              <a:spcAft>
                <a:spcPts val="600"/>
              </a:spcAft>
            </a:pPr>
            <a:r>
              <a:rPr lang="el-GR" dirty="0"/>
              <a:t>Σε μοριακό επίπεδο, αυτές καταλαμβάνουν μεγαλύτερο χώρο (σε σύγκριση με τις ευθύγραμμες αλυσίδες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graphicFrame>
        <p:nvGraphicFramePr>
          <p:cNvPr id="5" name="Object 8"/>
          <p:cNvGraphicFramePr>
            <a:graphicFrameLocks noChangeAspect="1"/>
          </p:cNvGraphicFramePr>
          <p:nvPr>
            <p:extLst/>
          </p:nvPr>
        </p:nvGraphicFramePr>
        <p:xfrm>
          <a:off x="1763688" y="3068960"/>
          <a:ext cx="5736378" cy="3371306"/>
        </p:xfrm>
        <a:graphic>
          <a:graphicData uri="http://schemas.openxmlformats.org/presentationml/2006/ole">
            <mc:AlternateContent xmlns:mc="http://schemas.openxmlformats.org/markup-compatibility/2006">
              <mc:Choice xmlns:v="urn:schemas-microsoft-com:vml" Requires="v">
                <p:oleObj spid="_x0000_s9227" name="ChemSketch" r:id="rId3" imgW="7592400" imgH="4462200" progId="ACD.ChemSketch.20">
                  <p:embed/>
                </p:oleObj>
              </mc:Choice>
              <mc:Fallback>
                <p:oleObj name="ChemSketch" r:id="rId3" imgW="7592400" imgH="4462200" progId="ACD.ChemSketch.20">
                  <p:embed/>
                  <p:pic>
                    <p:nvPicPr>
                      <p:cNvPr id="0" name=""/>
                      <p:cNvPicPr/>
                      <p:nvPr/>
                    </p:nvPicPr>
                    <p:blipFill>
                      <a:blip r:embed="rId4"/>
                      <a:stretch>
                        <a:fillRect/>
                      </a:stretch>
                    </p:blipFill>
                    <p:spPr>
                      <a:xfrm>
                        <a:off x="1763688" y="3068960"/>
                        <a:ext cx="5736378" cy="3371306"/>
                      </a:xfrm>
                      <a:prstGeom prst="rect">
                        <a:avLst/>
                      </a:prstGeom>
                    </p:spPr>
                  </p:pic>
                </p:oleObj>
              </mc:Fallback>
            </mc:AlternateContent>
          </a:graphicData>
        </a:graphic>
      </p:graphicFrame>
      <p:sp>
        <p:nvSpPr>
          <p:cNvPr id="6" name="Right Arrow 6149"/>
          <p:cNvSpPr/>
          <p:nvPr/>
        </p:nvSpPr>
        <p:spPr>
          <a:xfrm>
            <a:off x="1768706" y="4229183"/>
            <a:ext cx="5736378" cy="677124"/>
          </a:xfrm>
          <a:prstGeom prst="rightArrow">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Tree>
    <p:extLst>
      <p:ext uri="{BB962C8B-B14F-4D97-AF65-F5344CB8AC3E}">
        <p14:creationId xmlns:p14="http://schemas.microsoft.com/office/powerpoint/2010/main" val="306609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Π</a:t>
            </a:r>
            <a:r>
              <a:rPr lang="en-US" sz="4400" dirty="0"/>
              <a:t>o</a:t>
            </a:r>
            <a:r>
              <a:rPr lang="el-GR" sz="4400" dirty="0"/>
              <a:t>λυαιθυλένιο χαμηλής πυκνότητας (</a:t>
            </a:r>
            <a:r>
              <a:rPr lang="en-US" sz="4400" dirty="0"/>
              <a:t>LDPE)</a:t>
            </a:r>
            <a:r>
              <a:rPr lang="el-GR" sz="4400" dirty="0"/>
              <a:t> </a:t>
            </a:r>
            <a:r>
              <a:rPr lang="el-GR" sz="3600" b="0" dirty="0" smtClean="0"/>
              <a:t>(2 </a:t>
            </a:r>
            <a:r>
              <a:rPr lang="el-GR" sz="3600" b="0" dirty="0"/>
              <a:t>από </a:t>
            </a:r>
            <a:r>
              <a:rPr lang="el-GR" sz="3600" b="0" dirty="0" smtClean="0"/>
              <a:t>3)</a:t>
            </a:r>
            <a:endParaRPr lang="el-GR" sz="3600" dirty="0"/>
          </a:p>
        </p:txBody>
      </p:sp>
      <p:sp>
        <p:nvSpPr>
          <p:cNvPr id="3" name="Θέση περιεχομένου 2"/>
          <p:cNvSpPr>
            <a:spLocks noGrp="1"/>
          </p:cNvSpPr>
          <p:nvPr>
            <p:ph idx="1"/>
          </p:nvPr>
        </p:nvSpPr>
        <p:spPr/>
        <p:txBody>
          <a:bodyPr/>
          <a:lstStyle/>
          <a:p>
            <a:r>
              <a:rPr lang="el-GR" dirty="0"/>
              <a:t>Σε αυτή την περίπτωση προκύπτει </a:t>
            </a:r>
            <a:r>
              <a:rPr lang="el-GR" b="1" dirty="0"/>
              <a:t>πολυαιθυλένιο χαμηλής πυκνότητας </a:t>
            </a:r>
            <a:r>
              <a:rPr lang="el-GR" dirty="0"/>
              <a:t>(</a:t>
            </a:r>
            <a:r>
              <a:rPr lang="en-US" b="1" dirty="0"/>
              <a:t>LDPE</a:t>
            </a:r>
            <a:r>
              <a:rPr lang="en-US" dirty="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graphicFrame>
        <p:nvGraphicFramePr>
          <p:cNvPr id="10" name="Object 6"/>
          <p:cNvGraphicFramePr>
            <a:graphicFrameLocks noChangeAspect="1"/>
          </p:cNvGraphicFramePr>
          <p:nvPr>
            <p:extLst/>
          </p:nvPr>
        </p:nvGraphicFramePr>
        <p:xfrm>
          <a:off x="2339752" y="2636912"/>
          <a:ext cx="5075238" cy="2989262"/>
        </p:xfrm>
        <a:graphic>
          <a:graphicData uri="http://schemas.openxmlformats.org/presentationml/2006/ole">
            <mc:AlternateContent xmlns:mc="http://schemas.openxmlformats.org/markup-compatibility/2006">
              <mc:Choice xmlns:v="urn:schemas-microsoft-com:vml" Requires="v">
                <p:oleObj spid="_x0000_s10251" name="ChemSketch" r:id="rId3" imgW="7589520" imgH="4468320" progId="ACD.ChemSketch.20">
                  <p:embed/>
                </p:oleObj>
              </mc:Choice>
              <mc:Fallback>
                <p:oleObj name="ChemSketch" r:id="rId3" imgW="7589520" imgH="4468320" progId="ACD.ChemSketch.20">
                  <p:embed/>
                  <p:pic>
                    <p:nvPicPr>
                      <p:cNvPr id="0" name=""/>
                      <p:cNvPicPr/>
                      <p:nvPr/>
                    </p:nvPicPr>
                    <p:blipFill>
                      <a:blip r:embed="rId4"/>
                      <a:stretch>
                        <a:fillRect/>
                      </a:stretch>
                    </p:blipFill>
                    <p:spPr>
                      <a:xfrm>
                        <a:off x="2339752" y="2636912"/>
                        <a:ext cx="5075238" cy="2989262"/>
                      </a:xfrm>
                      <a:prstGeom prst="rect">
                        <a:avLst/>
                      </a:prstGeom>
                    </p:spPr>
                  </p:pic>
                </p:oleObj>
              </mc:Fallback>
            </mc:AlternateContent>
          </a:graphicData>
        </a:graphic>
      </p:graphicFrame>
      <p:sp>
        <p:nvSpPr>
          <p:cNvPr id="11" name="Right Arrow 197"/>
          <p:cNvSpPr/>
          <p:nvPr/>
        </p:nvSpPr>
        <p:spPr>
          <a:xfrm rot="10800000">
            <a:off x="1918961" y="3976172"/>
            <a:ext cx="5736378" cy="677124"/>
          </a:xfrm>
          <a:prstGeom prst="rightArrow">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Tree>
    <p:extLst>
      <p:ext uri="{BB962C8B-B14F-4D97-AF65-F5344CB8AC3E}">
        <p14:creationId xmlns:p14="http://schemas.microsoft.com/office/powerpoint/2010/main" val="211852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Autofit/>
          </a:bodyPr>
          <a:lstStyle/>
          <a:p>
            <a:pPr eaLnBrk="1" hangingPunct="1"/>
            <a:r>
              <a:rPr lang="el-GR" b="1" dirty="0" smtClean="0"/>
              <a:t>Τα βιομηχανικά πολυμερή στην υπηρεσία της συντήρησης</a:t>
            </a:r>
            <a:r>
              <a:rPr lang="en-US" b="1" dirty="0" smtClean="0"/>
              <a:t> </a:t>
            </a:r>
            <a:r>
              <a:rPr lang="en-US" sz="3200" b="0" dirty="0" smtClean="0"/>
              <a:t>(1 </a:t>
            </a:r>
            <a:r>
              <a:rPr lang="el-GR" sz="3200" b="0" dirty="0" smtClean="0"/>
              <a:t>από 2)</a:t>
            </a:r>
          </a:p>
        </p:txBody>
      </p:sp>
      <p:sp>
        <p:nvSpPr>
          <p:cNvPr id="25603" name="Rectangle 3"/>
          <p:cNvSpPr>
            <a:spLocks noGrp="1" noChangeArrowheads="1"/>
          </p:cNvSpPr>
          <p:nvPr>
            <p:ph idx="1"/>
          </p:nvPr>
        </p:nvSpPr>
        <p:spPr/>
        <p:txBody>
          <a:bodyPr>
            <a:noAutofit/>
          </a:bodyPr>
          <a:lstStyle/>
          <a:p>
            <a:pPr eaLnBrk="1" hangingPunct="1">
              <a:lnSpc>
                <a:spcPct val="100000"/>
              </a:lnSpc>
              <a:spcBef>
                <a:spcPts val="600"/>
              </a:spcBef>
            </a:pPr>
            <a:r>
              <a:rPr lang="el-GR" dirty="0" smtClean="0"/>
              <a:t>Η οργανική χημεία και οι βιομηχανικές εφαρμογές της έθεσαν στη διάθεση του συντηρητή ένα πολύ μεγάλο αριθμό από συνθετικά προϊόντα, που χρησιμοποιούνται στη συντήρηση των αρχαιολογικών αντικειμένων και έργων τέχνης σε όλο και μεγαλύτερο βαθμό τα τελευταία σαράντα χρόνια. </a:t>
            </a:r>
          </a:p>
          <a:p>
            <a:pPr eaLnBrk="1" hangingPunct="1">
              <a:lnSpc>
                <a:spcPct val="100000"/>
              </a:lnSpc>
              <a:spcBef>
                <a:spcPts val="600"/>
              </a:spcBef>
            </a:pPr>
            <a:r>
              <a:rPr lang="el-GR" dirty="0" smtClean="0"/>
              <a:t>Τα συνθετικά οργανικά υλικά (υλικά </a:t>
            </a:r>
            <a:r>
              <a:rPr lang="el-GR" b="1" dirty="0" smtClean="0"/>
              <a:t>στερέωσης</a:t>
            </a:r>
            <a:r>
              <a:rPr lang="el-GR" dirty="0" smtClean="0"/>
              <a:t>, </a:t>
            </a:r>
            <a:r>
              <a:rPr lang="el-GR" b="1" dirty="0" smtClean="0"/>
              <a:t>συγκολλητικά</a:t>
            </a:r>
            <a:r>
              <a:rPr lang="el-GR" dirty="0" smtClean="0"/>
              <a:t>, </a:t>
            </a:r>
            <a:r>
              <a:rPr lang="el-GR" b="1" dirty="0" smtClean="0"/>
              <a:t>επικαλυπτικά</a:t>
            </a:r>
            <a:r>
              <a:rPr lang="el-GR" dirty="0" smtClean="0"/>
              <a:t>, κλπ.) σήμερα αποτελούν ένα σημαντικότατο κλάδο στον τομέα της συντήρησης και οι βιομηχανίες παραγωγής πλέον αφιερώνουν ένα μεγάλο τμήμα της παραγωγής τους σε αυτόν με αντίστοιχα οικονομικά οφέλη.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2911527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smtClean="0"/>
              <a:t>Π</a:t>
            </a:r>
            <a:r>
              <a:rPr lang="en-US" sz="4400" dirty="0" smtClean="0"/>
              <a:t>o</a:t>
            </a:r>
            <a:r>
              <a:rPr lang="el-GR" sz="4400" dirty="0"/>
              <a:t>λυαιθυλένιο χαμηλής πυκνότητας (</a:t>
            </a:r>
            <a:r>
              <a:rPr lang="en-US" sz="4400" dirty="0"/>
              <a:t>LDPE)</a:t>
            </a:r>
            <a:r>
              <a:rPr lang="el-GR" sz="4400" dirty="0"/>
              <a:t> </a:t>
            </a:r>
            <a:r>
              <a:rPr lang="el-GR" sz="3600" b="0" dirty="0" smtClean="0"/>
              <a:t>(3 </a:t>
            </a:r>
            <a:r>
              <a:rPr lang="el-GR" sz="3600" b="0" dirty="0"/>
              <a:t>από 3)</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graphicFrame>
        <p:nvGraphicFramePr>
          <p:cNvPr id="5" name="Object 6143"/>
          <p:cNvGraphicFramePr>
            <a:graphicFrameLocks noChangeAspect="1"/>
          </p:cNvGraphicFramePr>
          <p:nvPr>
            <p:extLst/>
          </p:nvPr>
        </p:nvGraphicFramePr>
        <p:xfrm>
          <a:off x="2123728" y="1700808"/>
          <a:ext cx="5544616" cy="3264608"/>
        </p:xfrm>
        <a:graphic>
          <a:graphicData uri="http://schemas.openxmlformats.org/presentationml/2006/ole">
            <mc:AlternateContent xmlns:mc="http://schemas.openxmlformats.org/markup-compatibility/2006">
              <mc:Choice xmlns:v="urn:schemas-microsoft-com:vml" Requires="v">
                <p:oleObj spid="_x0000_s11275" name="ChemSketch" r:id="rId3" imgW="7589520" imgH="4468320" progId="ACD.ChemSketch.20">
                  <p:embed/>
                </p:oleObj>
              </mc:Choice>
              <mc:Fallback>
                <p:oleObj name="ChemSketch" r:id="rId3" imgW="7589520" imgH="4468320" progId="ACD.ChemSketch.20">
                  <p:embed/>
                  <p:pic>
                    <p:nvPicPr>
                      <p:cNvPr id="0" name=""/>
                      <p:cNvPicPr/>
                      <p:nvPr/>
                    </p:nvPicPr>
                    <p:blipFill>
                      <a:blip r:embed="rId4"/>
                      <a:stretch>
                        <a:fillRect/>
                      </a:stretch>
                    </p:blipFill>
                    <p:spPr>
                      <a:xfrm>
                        <a:off x="2123728" y="1700808"/>
                        <a:ext cx="5544616" cy="3264608"/>
                      </a:xfrm>
                      <a:prstGeom prst="rect">
                        <a:avLst/>
                      </a:prstGeom>
                    </p:spPr>
                  </p:pic>
                </p:oleObj>
              </mc:Fallback>
            </mc:AlternateContent>
          </a:graphicData>
        </a:graphic>
      </p:graphicFrame>
      <p:sp>
        <p:nvSpPr>
          <p:cNvPr id="6" name="Right Arrow 198"/>
          <p:cNvSpPr/>
          <p:nvPr/>
        </p:nvSpPr>
        <p:spPr>
          <a:xfrm rot="10800000">
            <a:off x="1580309" y="3172865"/>
            <a:ext cx="5736378" cy="677124"/>
          </a:xfrm>
          <a:prstGeom prst="rightArrow">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Tree>
    <p:extLst>
      <p:ext uri="{BB962C8B-B14F-4D97-AF65-F5344CB8AC3E}">
        <p14:creationId xmlns:p14="http://schemas.microsoft.com/office/powerpoint/2010/main" val="321535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Πολυπροπυλένιο</a:t>
            </a:r>
            <a:r>
              <a:rPr lang="en-US" dirty="0"/>
              <a:t> (PP)</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pic>
        <p:nvPicPr>
          <p:cNvPr id="5" name="Picture 135" descr="http://upload.wikimedia.org/wikipedia/commons/thumb/0/0c/Plastic-recyc-05.svg/100px-Plastic-recyc-05.sv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5616" y="121666"/>
            <a:ext cx="664468" cy="66446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
          <p:cNvSpPr/>
          <p:nvPr/>
        </p:nvSpPr>
        <p:spPr>
          <a:xfrm>
            <a:off x="44629" y="735087"/>
            <a:ext cx="2806442"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Plastic-recyc-05</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 </a:t>
            </a:r>
            <a:r>
              <a:rPr lang="en-US" sz="1200" dirty="0" smtClean="0">
                <a:solidFill>
                  <a:prstClr val="black">
                    <a:lumMod val="65000"/>
                    <a:lumOff val="35000"/>
                  </a:prstClr>
                </a:solidFill>
                <a:latin typeface="Calibri"/>
              </a:rPr>
              <a:t> </a:t>
            </a:r>
            <a:r>
              <a:rPr lang="en-US" sz="1200" dirty="0">
                <a:solidFill>
                  <a:prstClr val="black"/>
                </a:solidFill>
                <a:latin typeface="Calibri"/>
                <a:hlinkClick r:id="rId5"/>
              </a:rPr>
              <a:t>Sarang</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6"/>
              </a:rPr>
              <a:t>CC BY 2.5</a:t>
            </a:r>
            <a:endParaRPr lang="en-US" sz="1200" dirty="0">
              <a:solidFill>
                <a:prstClr val="black"/>
              </a:solidFill>
              <a:latin typeface="Calibri"/>
            </a:endParaRPr>
          </a:p>
        </p:txBody>
      </p:sp>
      <p:grpSp>
        <p:nvGrpSpPr>
          <p:cNvPr id="7" name="Ομάδα 6"/>
          <p:cNvGrpSpPr/>
          <p:nvPr/>
        </p:nvGrpSpPr>
        <p:grpSpPr>
          <a:xfrm>
            <a:off x="1806960" y="1196752"/>
            <a:ext cx="5550768" cy="1858144"/>
            <a:chOff x="1730896" y="1210816"/>
            <a:chExt cx="5943600" cy="2157414"/>
          </a:xfrm>
        </p:grpSpPr>
        <p:graphicFrame>
          <p:nvGraphicFramePr>
            <p:cNvPr id="8" name="Object 4"/>
            <p:cNvGraphicFramePr>
              <a:graphicFrameLocks noChangeAspect="1"/>
            </p:cNvGraphicFramePr>
            <p:nvPr>
              <p:extLst/>
            </p:nvPr>
          </p:nvGraphicFramePr>
          <p:xfrm>
            <a:off x="1730896" y="1210816"/>
            <a:ext cx="5943600" cy="1890713"/>
          </p:xfrm>
          <a:graphic>
            <a:graphicData uri="http://schemas.openxmlformats.org/presentationml/2006/ole">
              <mc:AlternateContent xmlns:mc="http://schemas.openxmlformats.org/markup-compatibility/2006">
                <mc:Choice xmlns:v="urn:schemas-microsoft-com:vml" Requires="v">
                  <p:oleObj spid="_x0000_s12299" name="ChemSketch" r:id="rId7" imgW="3145536" imgH="999744" progId="ACD.ChemSketch.20">
                    <p:embed/>
                  </p:oleObj>
                </mc:Choice>
                <mc:Fallback>
                  <p:oleObj name="ChemSketch" r:id="rId7" imgW="3145536" imgH="999744" progId="ACD.ChemSketch.20">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30896" y="1210816"/>
                          <a:ext cx="5943600" cy="1890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6"/>
            <p:cNvSpPr>
              <a:spLocks noChangeArrowheads="1"/>
            </p:cNvSpPr>
            <p:nvPr/>
          </p:nvSpPr>
          <p:spPr bwMode="auto">
            <a:xfrm>
              <a:off x="4600303" y="2911030"/>
              <a:ext cx="304800" cy="457200"/>
            </a:xfrm>
            <a:prstGeom prst="upArrow">
              <a:avLst>
                <a:gd name="adj1" fmla="val 50000"/>
                <a:gd name="adj2" fmla="val 53084"/>
              </a:avLst>
            </a:prstGeom>
            <a:solidFill>
              <a:schemeClr val="accent1"/>
            </a:solidFill>
            <a:ln w="9525">
              <a:noFill/>
              <a:miter lim="800000"/>
              <a:headEnd/>
              <a:tailEnd/>
            </a:ln>
          </p:spPr>
          <p:txBody>
            <a:bodyPr wrap="none" anchor="ctr"/>
            <a:lstStyle/>
            <a:p>
              <a:pPr algn="ctr"/>
              <a:endParaRPr lang="el-GR" dirty="0">
                <a:solidFill>
                  <a:prstClr val="black"/>
                </a:solidFill>
              </a:endParaRPr>
            </a:p>
          </p:txBody>
        </p:sp>
      </p:grpSp>
      <p:sp>
        <p:nvSpPr>
          <p:cNvPr id="10" name="Rectangle 3"/>
          <p:cNvSpPr txBox="1">
            <a:spLocks noChangeArrowheads="1"/>
          </p:cNvSpPr>
          <p:nvPr/>
        </p:nvSpPr>
        <p:spPr>
          <a:xfrm>
            <a:off x="3391619" y="3054896"/>
            <a:ext cx="2759507" cy="533400"/>
          </a:xfrm>
          <a:prstGeom prst="rect">
            <a:avLst/>
          </a:prstGeom>
        </p:spPr>
        <p:txBody>
          <a:bodyPr vert="horz" lIns="91440" tIns="45720" rIns="91440" bIns="45720" rtlCol="0">
            <a:noAutofit/>
          </a:bodyPr>
          <a:lstStyle>
            <a:lvl1pPr marL="342900" indent="-342900" algn="l" defTabSz="914400" rtl="0" eaLnBrk="1" latinLnBrk="0" hangingPunct="1">
              <a:lnSpc>
                <a:spcPct val="110000"/>
              </a:lnSpc>
              <a:spcBef>
                <a:spcPts val="0"/>
              </a:spcBef>
              <a:spcAft>
                <a:spcPts val="1200"/>
              </a:spcAft>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lnSpc>
                <a:spcPct val="110000"/>
              </a:lnSpc>
              <a:spcBef>
                <a:spcPts val="12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12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10000"/>
              </a:lnSpc>
              <a:spcBef>
                <a:spcPts val="12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buFontTx/>
              <a:buNone/>
            </a:pPr>
            <a:r>
              <a:rPr lang="el-GR" dirty="0" smtClean="0">
                <a:solidFill>
                  <a:prstClr val="black"/>
                </a:solidFill>
              </a:rPr>
              <a:t>Ομάδα μονομερούς</a:t>
            </a:r>
          </a:p>
        </p:txBody>
      </p:sp>
      <p:pic>
        <p:nvPicPr>
          <p:cNvPr id="11" name="Picture 127"/>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17969" y="3544588"/>
            <a:ext cx="1489713" cy="219563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8"/>
          <p:cNvSpPr/>
          <p:nvPr/>
        </p:nvSpPr>
        <p:spPr>
          <a:xfrm>
            <a:off x="0" y="5818975"/>
            <a:ext cx="2131504" cy="646331"/>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10"/>
              </a:rPr>
              <a:t>Mint box </a:t>
            </a:r>
            <a:r>
              <a:rPr lang="en-US" sz="1200" dirty="0" smtClean="0">
                <a:solidFill>
                  <a:prstClr val="black"/>
                </a:solidFill>
                <a:latin typeface="Calibri"/>
                <a:hlinkClick r:id="rId10"/>
              </a:rPr>
              <a:t>polypropylene lid</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 </a:t>
            </a:r>
            <a:r>
              <a:rPr lang="en-US" sz="1200" dirty="0" smtClean="0">
                <a:solidFill>
                  <a:prstClr val="black">
                    <a:lumMod val="65000"/>
                    <a:lumOff val="35000"/>
                  </a:prstClr>
                </a:solidFill>
                <a:latin typeface="Calibri"/>
              </a:rPr>
              <a:t> </a:t>
            </a:r>
            <a:r>
              <a:rPr lang="en-US" sz="1200" dirty="0" smtClean="0">
                <a:solidFill>
                  <a:prstClr val="black"/>
                </a:solidFill>
                <a:latin typeface="Calibri"/>
              </a:rPr>
              <a:t>Zeptomoon</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pic>
        <p:nvPicPr>
          <p:cNvPr id="13" name="Picture 132" descr="Red Polypropylene Chair with Stainless Steel Structure"/>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2488130" y="3671665"/>
            <a:ext cx="1497596" cy="205162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8"/>
          <p:cNvSpPr/>
          <p:nvPr/>
        </p:nvSpPr>
        <p:spPr>
          <a:xfrm>
            <a:off x="2210848" y="5726643"/>
            <a:ext cx="2131504" cy="830997"/>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12"/>
              </a:rPr>
              <a:t>Red Polypropylene Chair with Stainless Steel Structure</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 </a:t>
            </a:r>
            <a:r>
              <a:rPr lang="en-US" sz="1200" dirty="0" smtClean="0">
                <a:solidFill>
                  <a:prstClr val="black">
                    <a:lumMod val="65000"/>
                    <a:lumOff val="35000"/>
                  </a:prstClr>
                </a:solidFill>
                <a:latin typeface="Calibri"/>
              </a:rPr>
              <a:t> </a:t>
            </a:r>
            <a:r>
              <a:rPr lang="en-US" sz="1200" dirty="0">
                <a:solidFill>
                  <a:prstClr val="black"/>
                </a:solidFill>
                <a:latin typeface="Calibri"/>
              </a:rPr>
              <a:t>Alex Rio Brazil</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13"/>
              </a:rPr>
              <a:t>CC BY-SA 3.0</a:t>
            </a:r>
            <a:endParaRPr lang="en-US" sz="1200" dirty="0">
              <a:solidFill>
                <a:prstClr val="black"/>
              </a:solidFill>
              <a:latin typeface="Calibri"/>
            </a:endParaRPr>
          </a:p>
        </p:txBody>
      </p:sp>
      <p:pic>
        <p:nvPicPr>
          <p:cNvPr id="15" name="Picture 139"/>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790713" y="3692373"/>
            <a:ext cx="1360413" cy="212660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8"/>
          <p:cNvSpPr/>
          <p:nvPr/>
        </p:nvSpPr>
        <p:spPr>
          <a:xfrm>
            <a:off x="4472524" y="5822542"/>
            <a:ext cx="1950504" cy="646331"/>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15"/>
              </a:rPr>
              <a:t>Plastic 2000ml beaker</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 </a:t>
            </a:r>
            <a:r>
              <a:rPr lang="en-US" sz="1200" dirty="0" smtClean="0">
                <a:solidFill>
                  <a:prstClr val="black">
                    <a:lumMod val="65000"/>
                    <a:lumOff val="35000"/>
                  </a:prstClr>
                </a:solidFill>
                <a:latin typeface="Calibri"/>
              </a:rPr>
              <a:t> </a:t>
            </a:r>
            <a:r>
              <a:rPr lang="en-US" sz="1200" dirty="0">
                <a:solidFill>
                  <a:prstClr val="black"/>
                </a:solidFill>
                <a:latin typeface="Calibri"/>
                <a:hlinkClick r:id="rId16"/>
              </a:rPr>
              <a:t>Lilly M</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13"/>
              </a:rPr>
              <a:t>CC BY-SA 3.0</a:t>
            </a:r>
            <a:endParaRPr lang="en-US" sz="1200" dirty="0">
              <a:solidFill>
                <a:prstClr val="black"/>
              </a:solidFill>
              <a:latin typeface="Calibri"/>
            </a:endParaRPr>
          </a:p>
        </p:txBody>
      </p:sp>
      <p:pic>
        <p:nvPicPr>
          <p:cNvPr id="17" name="Picture 129"/>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6741217" y="3644282"/>
            <a:ext cx="1561320" cy="2174693"/>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8"/>
          <p:cNvSpPr/>
          <p:nvPr/>
        </p:nvSpPr>
        <p:spPr>
          <a:xfrm>
            <a:off x="6613929" y="5818974"/>
            <a:ext cx="1950504" cy="646331"/>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18"/>
              </a:rPr>
              <a:t>PE and PP objects</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 </a:t>
            </a:r>
            <a:r>
              <a:rPr lang="en-US" sz="1200" dirty="0" smtClean="0">
                <a:solidFill>
                  <a:prstClr val="black">
                    <a:lumMod val="65000"/>
                    <a:lumOff val="35000"/>
                  </a:prstClr>
                </a:solidFill>
                <a:latin typeface="Calibri"/>
              </a:rPr>
              <a:t> </a:t>
            </a:r>
            <a:r>
              <a:rPr lang="en-US" sz="1200" dirty="0">
                <a:solidFill>
                  <a:prstClr val="black"/>
                </a:solidFill>
                <a:latin typeface="Calibri"/>
                <a:hlinkClick r:id="rId19"/>
              </a:rPr>
              <a:t>Cjp24</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13"/>
              </a:rPr>
              <a:t>CC BY-SA 3.0</a:t>
            </a:r>
            <a:endParaRPr lang="en-US" sz="1200" dirty="0">
              <a:solidFill>
                <a:prstClr val="black"/>
              </a:solidFill>
              <a:latin typeface="Calibri"/>
            </a:endParaRPr>
          </a:p>
        </p:txBody>
      </p:sp>
    </p:spTree>
    <p:extLst>
      <p:ext uri="{BB962C8B-B14F-4D97-AF65-F5344CB8AC3E}">
        <p14:creationId xmlns:p14="http://schemas.microsoft.com/office/powerpoint/2010/main" val="7618743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13"/>
          <p:cNvSpPr>
            <a:spLocks noChangeArrowheads="1"/>
          </p:cNvSpPr>
          <p:nvPr/>
        </p:nvSpPr>
        <p:spPr bwMode="auto">
          <a:xfrm>
            <a:off x="4210287" y="2928716"/>
            <a:ext cx="689369" cy="1226537"/>
          </a:xfrm>
          <a:prstGeom prst="rect">
            <a:avLst/>
          </a:prstGeom>
          <a:solidFill>
            <a:srgbClr val="EEF3F8">
              <a:alpha val="27451"/>
            </a:srgbClr>
          </a:solidFill>
          <a:ln w="12700">
            <a:solidFill>
              <a:srgbClr val="FFC000"/>
            </a:solidFill>
            <a:miter lim="800000"/>
            <a:headEnd/>
            <a:tailEnd/>
          </a:ln>
        </p:spPr>
        <p:txBody>
          <a:bodyPr wrap="none" anchor="ctr"/>
          <a:lstStyle/>
          <a:p>
            <a:pPr algn="ctr"/>
            <a:endParaRPr lang="el-GR" dirty="0">
              <a:solidFill>
                <a:prstClr val="black"/>
              </a:solidFill>
            </a:endParaRPr>
          </a:p>
        </p:txBody>
      </p:sp>
      <p:sp>
        <p:nvSpPr>
          <p:cNvPr id="37" name="Rectangle 13"/>
          <p:cNvSpPr>
            <a:spLocks noChangeArrowheads="1"/>
          </p:cNvSpPr>
          <p:nvPr/>
        </p:nvSpPr>
        <p:spPr bwMode="auto">
          <a:xfrm>
            <a:off x="4960214" y="2918347"/>
            <a:ext cx="689369" cy="1226537"/>
          </a:xfrm>
          <a:prstGeom prst="rect">
            <a:avLst/>
          </a:prstGeom>
          <a:solidFill>
            <a:srgbClr val="EEF3F8">
              <a:alpha val="27451"/>
            </a:srgbClr>
          </a:solidFill>
          <a:ln w="12700">
            <a:solidFill>
              <a:srgbClr val="FFC000"/>
            </a:solidFill>
            <a:miter lim="800000"/>
            <a:headEnd/>
            <a:tailEnd/>
          </a:ln>
        </p:spPr>
        <p:txBody>
          <a:bodyPr wrap="none" anchor="ctr"/>
          <a:lstStyle/>
          <a:p>
            <a:pPr algn="ctr"/>
            <a:endParaRPr lang="el-GR" dirty="0">
              <a:solidFill>
                <a:prstClr val="black"/>
              </a:solidFill>
            </a:endParaRPr>
          </a:p>
        </p:txBody>
      </p:sp>
      <p:sp>
        <p:nvSpPr>
          <p:cNvPr id="38" name="Rectangle 13"/>
          <p:cNvSpPr>
            <a:spLocks noChangeArrowheads="1"/>
          </p:cNvSpPr>
          <p:nvPr/>
        </p:nvSpPr>
        <p:spPr bwMode="auto">
          <a:xfrm>
            <a:off x="5704244" y="2927895"/>
            <a:ext cx="689369" cy="1226537"/>
          </a:xfrm>
          <a:prstGeom prst="rect">
            <a:avLst/>
          </a:prstGeom>
          <a:solidFill>
            <a:srgbClr val="EEF3F8">
              <a:alpha val="27451"/>
            </a:srgbClr>
          </a:solidFill>
          <a:ln w="12700">
            <a:solidFill>
              <a:srgbClr val="FFC000"/>
            </a:solidFill>
            <a:miter lim="800000"/>
            <a:headEnd/>
            <a:tailEnd/>
          </a:ln>
        </p:spPr>
        <p:txBody>
          <a:bodyPr wrap="none" anchor="ctr"/>
          <a:lstStyle/>
          <a:p>
            <a:pPr algn="ctr"/>
            <a:endParaRPr lang="el-GR" dirty="0">
              <a:solidFill>
                <a:prstClr val="black"/>
              </a:solidFill>
            </a:endParaRPr>
          </a:p>
        </p:txBody>
      </p:sp>
      <p:sp>
        <p:nvSpPr>
          <p:cNvPr id="39" name="Rectangle 13"/>
          <p:cNvSpPr>
            <a:spLocks noChangeArrowheads="1"/>
          </p:cNvSpPr>
          <p:nvPr/>
        </p:nvSpPr>
        <p:spPr bwMode="auto">
          <a:xfrm>
            <a:off x="6482837" y="2940953"/>
            <a:ext cx="689369" cy="1226537"/>
          </a:xfrm>
          <a:prstGeom prst="rect">
            <a:avLst/>
          </a:prstGeom>
          <a:solidFill>
            <a:srgbClr val="EEF3F8">
              <a:alpha val="27451"/>
            </a:srgbClr>
          </a:solidFill>
          <a:ln w="12700">
            <a:solidFill>
              <a:srgbClr val="FFC000"/>
            </a:solidFill>
            <a:miter lim="800000"/>
            <a:headEnd/>
            <a:tailEnd/>
          </a:ln>
        </p:spPr>
        <p:txBody>
          <a:bodyPr wrap="none" anchor="ctr"/>
          <a:lstStyle/>
          <a:p>
            <a:pPr algn="ctr"/>
            <a:endParaRPr lang="el-GR" dirty="0">
              <a:solidFill>
                <a:prstClr val="black"/>
              </a:solidFill>
            </a:endParaRPr>
          </a:p>
        </p:txBody>
      </p:sp>
      <p:sp>
        <p:nvSpPr>
          <p:cNvPr id="40" name="Rectangle 13"/>
          <p:cNvSpPr>
            <a:spLocks noChangeArrowheads="1"/>
          </p:cNvSpPr>
          <p:nvPr/>
        </p:nvSpPr>
        <p:spPr bwMode="auto">
          <a:xfrm>
            <a:off x="7232764" y="2940952"/>
            <a:ext cx="689369" cy="1226537"/>
          </a:xfrm>
          <a:prstGeom prst="rect">
            <a:avLst/>
          </a:prstGeom>
          <a:solidFill>
            <a:srgbClr val="EEF3F8">
              <a:alpha val="27451"/>
            </a:srgbClr>
          </a:solidFill>
          <a:ln w="12700">
            <a:solidFill>
              <a:srgbClr val="FFC000"/>
            </a:solidFill>
            <a:miter lim="800000"/>
            <a:headEnd/>
            <a:tailEnd/>
          </a:ln>
        </p:spPr>
        <p:txBody>
          <a:bodyPr wrap="none" anchor="ctr"/>
          <a:lstStyle/>
          <a:p>
            <a:pPr algn="ctr"/>
            <a:endParaRPr lang="el-GR" dirty="0">
              <a:solidFill>
                <a:prstClr val="black"/>
              </a:solidFill>
            </a:endParaRPr>
          </a:p>
        </p:txBody>
      </p:sp>
      <p:sp>
        <p:nvSpPr>
          <p:cNvPr id="41" name="Rectangle 13"/>
          <p:cNvSpPr>
            <a:spLocks noChangeArrowheads="1"/>
          </p:cNvSpPr>
          <p:nvPr/>
        </p:nvSpPr>
        <p:spPr bwMode="auto">
          <a:xfrm>
            <a:off x="7980309" y="2940952"/>
            <a:ext cx="689369" cy="1226537"/>
          </a:xfrm>
          <a:prstGeom prst="rect">
            <a:avLst/>
          </a:prstGeom>
          <a:solidFill>
            <a:srgbClr val="EEF3F8">
              <a:alpha val="27451"/>
            </a:srgbClr>
          </a:solidFill>
          <a:ln w="12700">
            <a:solidFill>
              <a:srgbClr val="FFC000"/>
            </a:solidFill>
            <a:miter lim="800000"/>
            <a:headEnd/>
            <a:tailEnd/>
          </a:ln>
        </p:spPr>
        <p:txBody>
          <a:bodyPr wrap="none" anchor="ctr"/>
          <a:lstStyle/>
          <a:p>
            <a:pPr algn="ctr"/>
            <a:endParaRPr lang="el-GR" dirty="0">
              <a:solidFill>
                <a:prstClr val="black"/>
              </a:solidFill>
            </a:endParaRPr>
          </a:p>
        </p:txBody>
      </p:sp>
      <p:sp>
        <p:nvSpPr>
          <p:cNvPr id="31" name="Rectangle 13"/>
          <p:cNvSpPr>
            <a:spLocks noChangeArrowheads="1"/>
          </p:cNvSpPr>
          <p:nvPr/>
        </p:nvSpPr>
        <p:spPr bwMode="auto">
          <a:xfrm>
            <a:off x="4283968" y="1289339"/>
            <a:ext cx="689369" cy="1226537"/>
          </a:xfrm>
          <a:prstGeom prst="rect">
            <a:avLst/>
          </a:prstGeom>
          <a:solidFill>
            <a:srgbClr val="EEF3F8">
              <a:alpha val="27451"/>
            </a:srgbClr>
          </a:solidFill>
          <a:ln w="12700">
            <a:solidFill>
              <a:srgbClr val="FFC000"/>
            </a:solidFill>
            <a:miter lim="800000"/>
            <a:headEnd/>
            <a:tailEnd/>
          </a:ln>
        </p:spPr>
        <p:txBody>
          <a:bodyPr wrap="none" anchor="ctr"/>
          <a:lstStyle/>
          <a:p>
            <a:pPr algn="ctr"/>
            <a:endParaRPr lang="el-GR" dirty="0">
              <a:solidFill>
                <a:prstClr val="black"/>
              </a:solidFill>
            </a:endParaRPr>
          </a:p>
        </p:txBody>
      </p:sp>
      <p:sp>
        <p:nvSpPr>
          <p:cNvPr id="30" name="Rectangle 13"/>
          <p:cNvSpPr>
            <a:spLocks noChangeArrowheads="1"/>
          </p:cNvSpPr>
          <p:nvPr/>
        </p:nvSpPr>
        <p:spPr bwMode="auto">
          <a:xfrm>
            <a:off x="5033895" y="1278970"/>
            <a:ext cx="689369" cy="1226537"/>
          </a:xfrm>
          <a:prstGeom prst="rect">
            <a:avLst/>
          </a:prstGeom>
          <a:solidFill>
            <a:srgbClr val="EEF3F8">
              <a:alpha val="27451"/>
            </a:srgbClr>
          </a:solidFill>
          <a:ln w="12700">
            <a:solidFill>
              <a:srgbClr val="FFC000"/>
            </a:solidFill>
            <a:miter lim="800000"/>
            <a:headEnd/>
            <a:tailEnd/>
          </a:ln>
        </p:spPr>
        <p:txBody>
          <a:bodyPr wrap="none" anchor="ctr"/>
          <a:lstStyle/>
          <a:p>
            <a:pPr algn="ctr"/>
            <a:endParaRPr lang="el-GR" dirty="0">
              <a:solidFill>
                <a:prstClr val="black"/>
              </a:solidFill>
            </a:endParaRPr>
          </a:p>
        </p:txBody>
      </p:sp>
      <p:sp>
        <p:nvSpPr>
          <p:cNvPr id="32" name="Rectangle 13"/>
          <p:cNvSpPr>
            <a:spLocks noChangeArrowheads="1"/>
          </p:cNvSpPr>
          <p:nvPr/>
        </p:nvSpPr>
        <p:spPr bwMode="auto">
          <a:xfrm>
            <a:off x="5777925" y="1288518"/>
            <a:ext cx="689369" cy="1226537"/>
          </a:xfrm>
          <a:prstGeom prst="rect">
            <a:avLst/>
          </a:prstGeom>
          <a:solidFill>
            <a:srgbClr val="EEF3F8">
              <a:alpha val="27451"/>
            </a:srgbClr>
          </a:solidFill>
          <a:ln w="12700">
            <a:solidFill>
              <a:srgbClr val="FFC000"/>
            </a:solidFill>
            <a:miter lim="800000"/>
            <a:headEnd/>
            <a:tailEnd/>
          </a:ln>
        </p:spPr>
        <p:txBody>
          <a:bodyPr wrap="none" anchor="ctr"/>
          <a:lstStyle/>
          <a:p>
            <a:pPr algn="ctr"/>
            <a:endParaRPr lang="el-GR" dirty="0">
              <a:solidFill>
                <a:prstClr val="black"/>
              </a:solidFill>
            </a:endParaRPr>
          </a:p>
        </p:txBody>
      </p:sp>
      <p:sp>
        <p:nvSpPr>
          <p:cNvPr id="33" name="Rectangle 13"/>
          <p:cNvSpPr>
            <a:spLocks noChangeArrowheads="1"/>
          </p:cNvSpPr>
          <p:nvPr/>
        </p:nvSpPr>
        <p:spPr bwMode="auto">
          <a:xfrm>
            <a:off x="6556518" y="1301576"/>
            <a:ext cx="689369" cy="1226537"/>
          </a:xfrm>
          <a:prstGeom prst="rect">
            <a:avLst/>
          </a:prstGeom>
          <a:solidFill>
            <a:srgbClr val="EEF3F8">
              <a:alpha val="27451"/>
            </a:srgbClr>
          </a:solidFill>
          <a:ln w="12700">
            <a:solidFill>
              <a:srgbClr val="FFC000"/>
            </a:solidFill>
            <a:miter lim="800000"/>
            <a:headEnd/>
            <a:tailEnd/>
          </a:ln>
        </p:spPr>
        <p:txBody>
          <a:bodyPr wrap="none" anchor="ctr"/>
          <a:lstStyle/>
          <a:p>
            <a:pPr algn="ctr"/>
            <a:endParaRPr lang="el-GR" dirty="0">
              <a:solidFill>
                <a:prstClr val="black"/>
              </a:solidFill>
            </a:endParaRPr>
          </a:p>
        </p:txBody>
      </p:sp>
      <p:sp>
        <p:nvSpPr>
          <p:cNvPr id="34" name="Rectangle 13"/>
          <p:cNvSpPr>
            <a:spLocks noChangeArrowheads="1"/>
          </p:cNvSpPr>
          <p:nvPr/>
        </p:nvSpPr>
        <p:spPr bwMode="auto">
          <a:xfrm>
            <a:off x="7306445" y="1301575"/>
            <a:ext cx="689369" cy="1226537"/>
          </a:xfrm>
          <a:prstGeom prst="rect">
            <a:avLst/>
          </a:prstGeom>
          <a:solidFill>
            <a:srgbClr val="EEF3F8">
              <a:alpha val="27451"/>
            </a:srgbClr>
          </a:solidFill>
          <a:ln w="12700">
            <a:solidFill>
              <a:srgbClr val="FFC000"/>
            </a:solidFill>
            <a:miter lim="800000"/>
            <a:headEnd/>
            <a:tailEnd/>
          </a:ln>
        </p:spPr>
        <p:txBody>
          <a:bodyPr wrap="none" anchor="ctr"/>
          <a:lstStyle/>
          <a:p>
            <a:pPr algn="ctr"/>
            <a:endParaRPr lang="el-GR" dirty="0">
              <a:solidFill>
                <a:prstClr val="black"/>
              </a:solidFill>
            </a:endParaRPr>
          </a:p>
        </p:txBody>
      </p:sp>
      <p:sp>
        <p:nvSpPr>
          <p:cNvPr id="35" name="Rectangle 13"/>
          <p:cNvSpPr>
            <a:spLocks noChangeArrowheads="1"/>
          </p:cNvSpPr>
          <p:nvPr/>
        </p:nvSpPr>
        <p:spPr bwMode="auto">
          <a:xfrm>
            <a:off x="8053990" y="1301575"/>
            <a:ext cx="689369" cy="1226537"/>
          </a:xfrm>
          <a:prstGeom prst="rect">
            <a:avLst/>
          </a:prstGeom>
          <a:solidFill>
            <a:srgbClr val="EEF3F8">
              <a:alpha val="27451"/>
            </a:srgbClr>
          </a:solidFill>
          <a:ln w="12700">
            <a:solidFill>
              <a:srgbClr val="FFC000"/>
            </a:solidFill>
            <a:miter lim="800000"/>
            <a:headEnd/>
            <a:tailEnd/>
          </a:ln>
        </p:spPr>
        <p:txBody>
          <a:bodyPr wrap="none" anchor="ctr"/>
          <a:lstStyle/>
          <a:p>
            <a:pPr algn="ctr"/>
            <a:endParaRPr lang="el-GR" dirty="0">
              <a:solidFill>
                <a:prstClr val="black"/>
              </a:solidFill>
            </a:endParaRPr>
          </a:p>
        </p:txBody>
      </p:sp>
      <p:sp>
        <p:nvSpPr>
          <p:cNvPr id="9221" name="Rectangle 2"/>
          <p:cNvSpPr>
            <a:spLocks noGrp="1" noChangeArrowheads="1"/>
          </p:cNvSpPr>
          <p:nvPr>
            <p:ph type="title"/>
          </p:nvPr>
        </p:nvSpPr>
        <p:spPr/>
        <p:txBody>
          <a:bodyPr>
            <a:normAutofit fontScale="90000"/>
          </a:bodyPr>
          <a:lstStyle/>
          <a:p>
            <a:pPr eaLnBrk="1" hangingPunct="1"/>
            <a:r>
              <a:rPr lang="el-GR" dirty="0" smtClean="0"/>
              <a:t>Στερεοϊσομέρεια γραμμικών πολυμερών</a:t>
            </a:r>
          </a:p>
        </p:txBody>
      </p:sp>
      <p:sp>
        <p:nvSpPr>
          <p:cNvPr id="9223" name="Rectangle 5"/>
          <p:cNvSpPr>
            <a:spLocks noChangeArrowheads="1"/>
          </p:cNvSpPr>
          <p:nvPr/>
        </p:nvSpPr>
        <p:spPr bwMode="auto">
          <a:xfrm>
            <a:off x="0" y="3076575"/>
            <a:ext cx="9144000" cy="0"/>
          </a:xfrm>
          <a:prstGeom prst="rect">
            <a:avLst/>
          </a:prstGeom>
          <a:noFill/>
          <a:ln w="9525">
            <a:noFill/>
            <a:miter lim="800000"/>
            <a:headEnd/>
            <a:tailEnd/>
          </a:ln>
        </p:spPr>
        <p:txBody>
          <a:bodyPr wrap="none" anchor="ctr">
            <a:spAutoFit/>
          </a:bodyPr>
          <a:lstStyle/>
          <a:p>
            <a:pPr algn="ctr"/>
            <a:endParaRPr lang="el-GR" dirty="0">
              <a:solidFill>
                <a:prstClr val="black"/>
              </a:solidFill>
            </a:endParaRPr>
          </a:p>
        </p:txBody>
      </p:sp>
      <p:sp>
        <p:nvSpPr>
          <p:cNvPr id="9224" name="Rectangle 7"/>
          <p:cNvSpPr>
            <a:spLocks noChangeArrowheads="1"/>
          </p:cNvSpPr>
          <p:nvPr/>
        </p:nvSpPr>
        <p:spPr bwMode="auto">
          <a:xfrm>
            <a:off x="0" y="3071813"/>
            <a:ext cx="9144000" cy="0"/>
          </a:xfrm>
          <a:prstGeom prst="rect">
            <a:avLst/>
          </a:prstGeom>
          <a:noFill/>
          <a:ln w="9525">
            <a:noFill/>
            <a:miter lim="800000"/>
            <a:headEnd/>
            <a:tailEnd/>
          </a:ln>
        </p:spPr>
        <p:txBody>
          <a:bodyPr wrap="none" anchor="ctr">
            <a:spAutoFit/>
          </a:bodyPr>
          <a:lstStyle/>
          <a:p>
            <a:pPr algn="ctr"/>
            <a:endParaRPr lang="el-GR" dirty="0">
              <a:solidFill>
                <a:prstClr val="black"/>
              </a:solidFill>
            </a:endParaRPr>
          </a:p>
        </p:txBody>
      </p:sp>
      <p:sp>
        <p:nvSpPr>
          <p:cNvPr id="9225" name="Rectangle 9"/>
          <p:cNvSpPr>
            <a:spLocks noChangeArrowheads="1"/>
          </p:cNvSpPr>
          <p:nvPr/>
        </p:nvSpPr>
        <p:spPr bwMode="auto">
          <a:xfrm>
            <a:off x="0" y="3352800"/>
            <a:ext cx="9144000" cy="0"/>
          </a:xfrm>
          <a:prstGeom prst="rect">
            <a:avLst/>
          </a:prstGeom>
          <a:noFill/>
          <a:ln w="9525">
            <a:noFill/>
            <a:miter lim="800000"/>
            <a:headEnd/>
            <a:tailEnd/>
          </a:ln>
        </p:spPr>
        <p:txBody>
          <a:bodyPr wrap="none" anchor="ctr">
            <a:spAutoFit/>
          </a:bodyPr>
          <a:lstStyle/>
          <a:p>
            <a:pPr algn="ctr"/>
            <a:endParaRPr lang="el-GR" dirty="0">
              <a:solidFill>
                <a:prstClr val="black"/>
              </a:solidFill>
            </a:endParaRPr>
          </a:p>
        </p:txBody>
      </p:sp>
      <p:sp>
        <p:nvSpPr>
          <p:cNvPr id="9240"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solidFill>
                <a:prstClr val="black"/>
              </a:solidFill>
            </a:endParaRPr>
          </a:p>
        </p:txBody>
      </p:sp>
      <p:sp>
        <p:nvSpPr>
          <p:cNvPr id="9242"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solidFill>
                <a:prstClr val="black"/>
              </a:solidFill>
            </a:endParaRPr>
          </a:p>
        </p:txBody>
      </p:sp>
      <p:graphicFrame>
        <p:nvGraphicFramePr>
          <p:cNvPr id="9241" name="Object 25"/>
          <p:cNvGraphicFramePr>
            <a:graphicFrameLocks noChangeAspect="1"/>
          </p:cNvGraphicFramePr>
          <p:nvPr>
            <p:extLst/>
          </p:nvPr>
        </p:nvGraphicFramePr>
        <p:xfrm>
          <a:off x="3345603" y="1465239"/>
          <a:ext cx="5564797" cy="1025454"/>
        </p:xfrm>
        <a:graphic>
          <a:graphicData uri="http://schemas.openxmlformats.org/presentationml/2006/ole">
            <mc:AlternateContent xmlns:mc="http://schemas.openxmlformats.org/markup-compatibility/2006">
              <mc:Choice xmlns:v="urn:schemas-microsoft-com:vml" Requires="v">
                <p:oleObj spid="_x0000_s13341" name="ChemSketch" r:id="rId3" imgW="3877056" imgH="713232" progId="ACD.ChemSketch.20">
                  <p:embed/>
                </p:oleObj>
              </mc:Choice>
              <mc:Fallback>
                <p:oleObj name="ChemSketch" r:id="rId3" imgW="3877056" imgH="713232"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5603" y="1465239"/>
                        <a:ext cx="5564797" cy="1025454"/>
                      </a:xfrm>
                      <a:prstGeom prst="rect">
                        <a:avLst/>
                      </a:prstGeom>
                      <a:noFill/>
                      <a:extLst/>
                    </p:spPr>
                  </p:pic>
                </p:oleObj>
              </mc:Fallback>
            </mc:AlternateContent>
          </a:graphicData>
        </a:graphic>
      </p:graphicFrame>
      <p:graphicFrame>
        <p:nvGraphicFramePr>
          <p:cNvPr id="9243" name="Object 27"/>
          <p:cNvGraphicFramePr>
            <a:graphicFrameLocks noChangeAspect="1"/>
          </p:cNvGraphicFramePr>
          <p:nvPr>
            <p:extLst/>
          </p:nvPr>
        </p:nvGraphicFramePr>
        <p:xfrm>
          <a:off x="3255647" y="3088813"/>
          <a:ext cx="5680705" cy="1053791"/>
        </p:xfrm>
        <a:graphic>
          <a:graphicData uri="http://schemas.openxmlformats.org/presentationml/2006/ole">
            <mc:AlternateContent xmlns:mc="http://schemas.openxmlformats.org/markup-compatibility/2006">
              <mc:Choice xmlns:v="urn:schemas-microsoft-com:vml" Requires="v">
                <p:oleObj spid="_x0000_s13342" name="ChemSketch" r:id="rId5" imgW="3877200" imgH="719280" progId="ACD.ChemSketch.20">
                  <p:embed/>
                </p:oleObj>
              </mc:Choice>
              <mc:Fallback>
                <p:oleObj name="ChemSketch" r:id="rId5" imgW="3877200" imgH="719280" progId="ACD.ChemSketch.2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5647" y="3088813"/>
                        <a:ext cx="5680705" cy="1053791"/>
                      </a:xfrm>
                      <a:prstGeom prst="rect">
                        <a:avLst/>
                      </a:prstGeom>
                      <a:noFill/>
                      <a:ln>
                        <a:noFill/>
                      </a:ln>
                      <a:effectLst/>
                      <a:extLst/>
                    </p:spPr>
                  </p:pic>
                </p:oleObj>
              </mc:Fallback>
            </mc:AlternateContent>
          </a:graphicData>
        </a:graphic>
      </p:graphicFrame>
      <p:graphicFrame>
        <p:nvGraphicFramePr>
          <p:cNvPr id="9244" name="Object 28"/>
          <p:cNvGraphicFramePr>
            <a:graphicFrameLocks noChangeAspect="1"/>
          </p:cNvGraphicFramePr>
          <p:nvPr>
            <p:extLst/>
          </p:nvPr>
        </p:nvGraphicFramePr>
        <p:xfrm>
          <a:off x="2969839" y="4762716"/>
          <a:ext cx="5799573" cy="1056842"/>
        </p:xfrm>
        <a:graphic>
          <a:graphicData uri="http://schemas.openxmlformats.org/presentationml/2006/ole">
            <mc:AlternateContent xmlns:mc="http://schemas.openxmlformats.org/markup-compatibility/2006">
              <mc:Choice xmlns:v="urn:schemas-microsoft-com:vml" Requires="v">
                <p:oleObj spid="_x0000_s13343" name="ChemSketch" r:id="rId7" imgW="3877200" imgH="707040" progId="ACD.ChemSketch.20">
                  <p:embed/>
                </p:oleObj>
              </mc:Choice>
              <mc:Fallback>
                <p:oleObj name="ChemSketch" r:id="rId7" imgW="3877200" imgH="707040" progId="ACD.ChemSketch.20">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9839" y="4762716"/>
                        <a:ext cx="5799573" cy="1056842"/>
                      </a:xfrm>
                      <a:prstGeom prst="rect">
                        <a:avLst/>
                      </a:prstGeom>
                      <a:noFill/>
                      <a:ln>
                        <a:noFill/>
                      </a:ln>
                      <a:effectLst/>
                      <a:extLst/>
                    </p:spPr>
                  </p:pic>
                </p:oleObj>
              </mc:Fallback>
            </mc:AlternateContent>
          </a:graphicData>
        </a:graphic>
      </p:graphicFrame>
      <p:sp>
        <p:nvSpPr>
          <p:cNvPr id="29" name="28 - TextBox"/>
          <p:cNvSpPr txBox="1"/>
          <p:nvPr/>
        </p:nvSpPr>
        <p:spPr>
          <a:xfrm>
            <a:off x="4427984" y="6255004"/>
            <a:ext cx="3033074" cy="369332"/>
          </a:xfrm>
          <a:prstGeom prst="rect">
            <a:avLst/>
          </a:prstGeom>
          <a:solidFill>
            <a:schemeClr val="bg2">
              <a:lumMod val="20000"/>
              <a:lumOff val="80000"/>
            </a:schemeClr>
          </a:solidFill>
          <a:ln>
            <a:noFill/>
          </a:ln>
        </p:spPr>
        <p:txBody>
          <a:bodyPr wrap="none" rtlCol="0">
            <a:spAutoFit/>
          </a:bodyPr>
          <a:lstStyle/>
          <a:p>
            <a:r>
              <a:rPr lang="el-GR" dirty="0" smtClean="0">
                <a:solidFill>
                  <a:prstClr val="black"/>
                </a:solidFill>
                <a:latin typeface="Calibri"/>
              </a:rPr>
              <a:t>Τρεις τύποι πολυπροπυλενίου</a:t>
            </a:r>
            <a:endParaRPr lang="el-GR" dirty="0">
              <a:solidFill>
                <a:prstClr val="black"/>
              </a:solidFill>
              <a:latin typeface="Calibri"/>
            </a:endParaRPr>
          </a:p>
        </p:txBody>
      </p:sp>
      <p:sp>
        <p:nvSpPr>
          <p:cNvPr id="42" name="Rectangle 13"/>
          <p:cNvSpPr>
            <a:spLocks noChangeArrowheads="1"/>
          </p:cNvSpPr>
          <p:nvPr/>
        </p:nvSpPr>
        <p:spPr bwMode="auto">
          <a:xfrm>
            <a:off x="3972833" y="4605512"/>
            <a:ext cx="689369" cy="1226537"/>
          </a:xfrm>
          <a:prstGeom prst="rect">
            <a:avLst/>
          </a:prstGeom>
          <a:solidFill>
            <a:srgbClr val="EEF3F8">
              <a:alpha val="27451"/>
            </a:srgbClr>
          </a:solidFill>
          <a:ln w="12700">
            <a:solidFill>
              <a:srgbClr val="FFC000"/>
            </a:solidFill>
            <a:miter lim="800000"/>
            <a:headEnd/>
            <a:tailEnd/>
          </a:ln>
        </p:spPr>
        <p:txBody>
          <a:bodyPr wrap="none" anchor="ctr"/>
          <a:lstStyle/>
          <a:p>
            <a:pPr algn="ctr"/>
            <a:endParaRPr lang="el-GR" dirty="0">
              <a:solidFill>
                <a:prstClr val="black"/>
              </a:solidFill>
            </a:endParaRPr>
          </a:p>
        </p:txBody>
      </p:sp>
      <p:sp>
        <p:nvSpPr>
          <p:cNvPr id="43" name="Rectangle 13"/>
          <p:cNvSpPr>
            <a:spLocks noChangeArrowheads="1"/>
          </p:cNvSpPr>
          <p:nvPr/>
        </p:nvSpPr>
        <p:spPr bwMode="auto">
          <a:xfrm>
            <a:off x="4722760" y="4595143"/>
            <a:ext cx="689369" cy="1226537"/>
          </a:xfrm>
          <a:prstGeom prst="rect">
            <a:avLst/>
          </a:prstGeom>
          <a:solidFill>
            <a:srgbClr val="EEF3F8">
              <a:alpha val="27451"/>
            </a:srgbClr>
          </a:solidFill>
          <a:ln w="12700">
            <a:solidFill>
              <a:srgbClr val="FFC000"/>
            </a:solidFill>
            <a:miter lim="800000"/>
            <a:headEnd/>
            <a:tailEnd/>
          </a:ln>
        </p:spPr>
        <p:txBody>
          <a:bodyPr wrap="none" anchor="ctr"/>
          <a:lstStyle/>
          <a:p>
            <a:pPr algn="ctr"/>
            <a:endParaRPr lang="el-GR" dirty="0">
              <a:solidFill>
                <a:prstClr val="black"/>
              </a:solidFill>
            </a:endParaRPr>
          </a:p>
        </p:txBody>
      </p:sp>
      <p:sp>
        <p:nvSpPr>
          <p:cNvPr id="44" name="Rectangle 13"/>
          <p:cNvSpPr>
            <a:spLocks noChangeArrowheads="1"/>
          </p:cNvSpPr>
          <p:nvPr/>
        </p:nvSpPr>
        <p:spPr bwMode="auto">
          <a:xfrm>
            <a:off x="5466790" y="4604691"/>
            <a:ext cx="689369" cy="1226537"/>
          </a:xfrm>
          <a:prstGeom prst="rect">
            <a:avLst/>
          </a:prstGeom>
          <a:solidFill>
            <a:srgbClr val="EEF3F8">
              <a:alpha val="27451"/>
            </a:srgbClr>
          </a:solidFill>
          <a:ln w="12700">
            <a:solidFill>
              <a:srgbClr val="FFC000"/>
            </a:solidFill>
            <a:miter lim="800000"/>
            <a:headEnd/>
            <a:tailEnd/>
          </a:ln>
        </p:spPr>
        <p:txBody>
          <a:bodyPr wrap="none" anchor="ctr"/>
          <a:lstStyle/>
          <a:p>
            <a:pPr algn="ctr"/>
            <a:endParaRPr lang="el-GR" dirty="0">
              <a:solidFill>
                <a:prstClr val="black"/>
              </a:solidFill>
            </a:endParaRPr>
          </a:p>
        </p:txBody>
      </p:sp>
      <p:sp>
        <p:nvSpPr>
          <p:cNvPr id="45" name="Rectangle 13"/>
          <p:cNvSpPr>
            <a:spLocks noChangeArrowheads="1"/>
          </p:cNvSpPr>
          <p:nvPr/>
        </p:nvSpPr>
        <p:spPr bwMode="auto">
          <a:xfrm>
            <a:off x="6245383" y="4617749"/>
            <a:ext cx="689369" cy="1226537"/>
          </a:xfrm>
          <a:prstGeom prst="rect">
            <a:avLst/>
          </a:prstGeom>
          <a:solidFill>
            <a:srgbClr val="EEF3F8">
              <a:alpha val="27451"/>
            </a:srgbClr>
          </a:solidFill>
          <a:ln w="12700">
            <a:solidFill>
              <a:srgbClr val="FFC000"/>
            </a:solidFill>
            <a:miter lim="800000"/>
            <a:headEnd/>
            <a:tailEnd/>
          </a:ln>
        </p:spPr>
        <p:txBody>
          <a:bodyPr wrap="none" anchor="ctr"/>
          <a:lstStyle/>
          <a:p>
            <a:pPr algn="ctr"/>
            <a:endParaRPr lang="el-GR" dirty="0">
              <a:solidFill>
                <a:prstClr val="black"/>
              </a:solidFill>
            </a:endParaRPr>
          </a:p>
        </p:txBody>
      </p:sp>
      <p:sp>
        <p:nvSpPr>
          <p:cNvPr id="46" name="Rectangle 13"/>
          <p:cNvSpPr>
            <a:spLocks noChangeArrowheads="1"/>
          </p:cNvSpPr>
          <p:nvPr/>
        </p:nvSpPr>
        <p:spPr bwMode="auto">
          <a:xfrm>
            <a:off x="6995310" y="4617748"/>
            <a:ext cx="689369" cy="1226537"/>
          </a:xfrm>
          <a:prstGeom prst="rect">
            <a:avLst/>
          </a:prstGeom>
          <a:solidFill>
            <a:srgbClr val="EEF3F8">
              <a:alpha val="27451"/>
            </a:srgbClr>
          </a:solidFill>
          <a:ln w="12700">
            <a:solidFill>
              <a:srgbClr val="FFC000"/>
            </a:solidFill>
            <a:miter lim="800000"/>
            <a:headEnd/>
            <a:tailEnd/>
          </a:ln>
        </p:spPr>
        <p:txBody>
          <a:bodyPr wrap="none" anchor="ctr"/>
          <a:lstStyle/>
          <a:p>
            <a:pPr algn="ctr"/>
            <a:endParaRPr lang="el-GR" dirty="0">
              <a:solidFill>
                <a:prstClr val="black"/>
              </a:solidFill>
            </a:endParaRPr>
          </a:p>
        </p:txBody>
      </p:sp>
      <p:sp>
        <p:nvSpPr>
          <p:cNvPr id="47" name="Rectangle 13"/>
          <p:cNvSpPr>
            <a:spLocks noChangeArrowheads="1"/>
          </p:cNvSpPr>
          <p:nvPr/>
        </p:nvSpPr>
        <p:spPr bwMode="auto">
          <a:xfrm>
            <a:off x="7742855" y="4617748"/>
            <a:ext cx="689369" cy="1226537"/>
          </a:xfrm>
          <a:prstGeom prst="rect">
            <a:avLst/>
          </a:prstGeom>
          <a:solidFill>
            <a:srgbClr val="EEF3F8">
              <a:alpha val="27451"/>
            </a:srgbClr>
          </a:solidFill>
          <a:ln w="12700">
            <a:solidFill>
              <a:srgbClr val="FFC000"/>
            </a:solidFill>
            <a:miter lim="800000"/>
            <a:headEnd/>
            <a:tailEnd/>
          </a:ln>
        </p:spPr>
        <p:txBody>
          <a:bodyPr wrap="none" anchor="ctr"/>
          <a:lstStyle/>
          <a:p>
            <a:pPr algn="ctr"/>
            <a:endParaRPr lang="el-GR" dirty="0">
              <a:solidFill>
                <a:prstClr val="black"/>
              </a:solidFill>
            </a:endParaRPr>
          </a:p>
        </p:txBody>
      </p:sp>
      <p:sp>
        <p:nvSpPr>
          <p:cNvPr id="9222" name="Rectangle 3"/>
          <p:cNvSpPr>
            <a:spLocks noGrp="1" noChangeArrowheads="1"/>
          </p:cNvSpPr>
          <p:nvPr>
            <p:ph type="body" idx="1"/>
          </p:nvPr>
        </p:nvSpPr>
        <p:spPr>
          <a:xfrm>
            <a:off x="782272" y="1549335"/>
            <a:ext cx="2643745" cy="942419"/>
          </a:xfrm>
        </p:spPr>
        <p:txBody>
          <a:bodyPr>
            <a:normAutofit/>
          </a:bodyPr>
          <a:lstStyle/>
          <a:p>
            <a:pPr eaLnBrk="1" hangingPunct="1"/>
            <a:r>
              <a:rPr lang="el-GR" b="1" dirty="0" smtClean="0"/>
              <a:t>Ισοτακτική</a:t>
            </a:r>
            <a:r>
              <a:rPr lang="el-GR" dirty="0" smtClean="0"/>
              <a:t> διαμόρφωση</a:t>
            </a:r>
          </a:p>
        </p:txBody>
      </p:sp>
      <p:sp>
        <p:nvSpPr>
          <p:cNvPr id="9226" name="Rectangle 10"/>
          <p:cNvSpPr>
            <a:spLocks noChangeArrowheads="1"/>
          </p:cNvSpPr>
          <p:nvPr/>
        </p:nvSpPr>
        <p:spPr bwMode="auto">
          <a:xfrm>
            <a:off x="695369" y="3161203"/>
            <a:ext cx="2581261" cy="786034"/>
          </a:xfrm>
          <a:prstGeom prst="rect">
            <a:avLst/>
          </a:prstGeom>
          <a:noFill/>
          <a:ln w="9525">
            <a:noFill/>
            <a:miter lim="800000"/>
            <a:headEnd/>
            <a:tailEnd/>
          </a:ln>
        </p:spPr>
        <p:txBody>
          <a:bodyPr/>
          <a:lstStyle/>
          <a:p>
            <a:pPr marL="342900" indent="-342900">
              <a:spcBef>
                <a:spcPct val="20000"/>
              </a:spcBef>
              <a:buFontTx/>
              <a:buChar char="•"/>
            </a:pPr>
            <a:r>
              <a:rPr lang="el-GR" sz="2400" b="1" dirty="0">
                <a:solidFill>
                  <a:prstClr val="black"/>
                </a:solidFill>
                <a:latin typeface="Calibri"/>
              </a:rPr>
              <a:t>Συνδιοτακτική</a:t>
            </a:r>
            <a:r>
              <a:rPr lang="el-GR" sz="2400" dirty="0">
                <a:solidFill>
                  <a:prstClr val="black"/>
                </a:solidFill>
                <a:latin typeface="Calibri"/>
              </a:rPr>
              <a:t> διαμόρφωση</a:t>
            </a:r>
          </a:p>
        </p:txBody>
      </p:sp>
      <p:sp>
        <p:nvSpPr>
          <p:cNvPr id="9227" name="Rectangle 11"/>
          <p:cNvSpPr>
            <a:spLocks noChangeArrowheads="1"/>
          </p:cNvSpPr>
          <p:nvPr/>
        </p:nvSpPr>
        <p:spPr bwMode="auto">
          <a:xfrm>
            <a:off x="782272" y="4812124"/>
            <a:ext cx="2769776" cy="750381"/>
          </a:xfrm>
          <a:prstGeom prst="rect">
            <a:avLst/>
          </a:prstGeom>
          <a:noFill/>
          <a:ln w="9525">
            <a:noFill/>
            <a:miter lim="800000"/>
            <a:headEnd/>
            <a:tailEnd/>
          </a:ln>
        </p:spPr>
        <p:txBody>
          <a:bodyPr/>
          <a:lstStyle/>
          <a:p>
            <a:pPr marL="342900" indent="-342900">
              <a:spcBef>
                <a:spcPct val="20000"/>
              </a:spcBef>
              <a:buFontTx/>
              <a:buChar char="•"/>
            </a:pPr>
            <a:r>
              <a:rPr lang="el-GR" sz="2400" b="1" dirty="0">
                <a:solidFill>
                  <a:prstClr val="black"/>
                </a:solidFill>
                <a:latin typeface="Calibri"/>
              </a:rPr>
              <a:t>Ατακτική</a:t>
            </a:r>
            <a:r>
              <a:rPr lang="el-GR" sz="2400" dirty="0">
                <a:solidFill>
                  <a:prstClr val="black"/>
                </a:solidFill>
                <a:latin typeface="Calibri"/>
              </a:rPr>
              <a:t> διαμόρφωση</a:t>
            </a:r>
          </a:p>
        </p:txBody>
      </p:sp>
      <p:sp>
        <p:nvSpPr>
          <p:cNvPr id="2" name="Down Arrow 1"/>
          <p:cNvSpPr/>
          <p:nvPr/>
        </p:nvSpPr>
        <p:spPr>
          <a:xfrm rot="10800000">
            <a:off x="4424612" y="2563803"/>
            <a:ext cx="294776" cy="281435"/>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8" name="Down Arrow 47"/>
          <p:cNvSpPr/>
          <p:nvPr/>
        </p:nvSpPr>
        <p:spPr>
          <a:xfrm rot="10800000">
            <a:off x="5231191" y="2556024"/>
            <a:ext cx="294776" cy="281435"/>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9" name="Down Arrow 48"/>
          <p:cNvSpPr/>
          <p:nvPr/>
        </p:nvSpPr>
        <p:spPr>
          <a:xfrm rot="10800000">
            <a:off x="5909952" y="2556024"/>
            <a:ext cx="294776" cy="281435"/>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50" name="Down Arrow 49"/>
          <p:cNvSpPr/>
          <p:nvPr/>
        </p:nvSpPr>
        <p:spPr>
          <a:xfrm rot="10800000">
            <a:off x="6759068" y="2568536"/>
            <a:ext cx="294776" cy="281435"/>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51" name="Down Arrow 50"/>
          <p:cNvSpPr/>
          <p:nvPr/>
        </p:nvSpPr>
        <p:spPr>
          <a:xfrm rot="10800000">
            <a:off x="7565647" y="2560757"/>
            <a:ext cx="294776" cy="281435"/>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52" name="Down Arrow 51"/>
          <p:cNvSpPr/>
          <p:nvPr/>
        </p:nvSpPr>
        <p:spPr>
          <a:xfrm rot="10800000">
            <a:off x="8244408" y="2560757"/>
            <a:ext cx="294776" cy="281435"/>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53" name="Down Arrow 52"/>
          <p:cNvSpPr/>
          <p:nvPr/>
        </p:nvSpPr>
        <p:spPr>
          <a:xfrm rot="10800000">
            <a:off x="4365435" y="4175634"/>
            <a:ext cx="294776" cy="281435"/>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54" name="Down Arrow 53"/>
          <p:cNvSpPr/>
          <p:nvPr/>
        </p:nvSpPr>
        <p:spPr>
          <a:xfrm rot="10800000">
            <a:off x="5950607" y="4175098"/>
            <a:ext cx="294776" cy="281435"/>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55" name="Down Arrow 54"/>
          <p:cNvSpPr/>
          <p:nvPr/>
        </p:nvSpPr>
        <p:spPr>
          <a:xfrm rot="10800000">
            <a:off x="7503741" y="4215303"/>
            <a:ext cx="294776" cy="281435"/>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56" name="Down Arrow 55"/>
          <p:cNvSpPr/>
          <p:nvPr/>
        </p:nvSpPr>
        <p:spPr>
          <a:xfrm rot="10800000">
            <a:off x="4136580" y="5911182"/>
            <a:ext cx="294776" cy="281435"/>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57" name="Down Arrow 56"/>
          <p:cNvSpPr/>
          <p:nvPr/>
        </p:nvSpPr>
        <p:spPr>
          <a:xfrm rot="10800000">
            <a:off x="6498919" y="5919039"/>
            <a:ext cx="294776" cy="281435"/>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58" name="Down Arrow 57"/>
          <p:cNvSpPr/>
          <p:nvPr/>
        </p:nvSpPr>
        <p:spPr>
          <a:xfrm rot="10800000">
            <a:off x="5621920" y="5903403"/>
            <a:ext cx="294776" cy="281435"/>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59" name="Down Arrow 58"/>
          <p:cNvSpPr/>
          <p:nvPr/>
        </p:nvSpPr>
        <p:spPr>
          <a:xfrm rot="10800000">
            <a:off x="7968783" y="5903403"/>
            <a:ext cx="294776" cy="281435"/>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spTree>
    <p:extLst>
      <p:ext uri="{BB962C8B-B14F-4D97-AF65-F5344CB8AC3E}">
        <p14:creationId xmlns:p14="http://schemas.microsoft.com/office/powerpoint/2010/main" val="378807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fltVal val="0"/>
                                          </p:val>
                                        </p:tav>
                                        <p:tav tm="100000">
                                          <p:val>
                                            <p:strVal val="#ppt_w"/>
                                          </p:val>
                                        </p:tav>
                                      </p:tavLst>
                                    </p:anim>
                                    <p:anim calcmode="lin" valueType="num">
                                      <p:cBhvr>
                                        <p:cTn id="15" dur="500" fill="hold"/>
                                        <p:tgtEl>
                                          <p:spTgt spid="32"/>
                                        </p:tgtEl>
                                        <p:attrNameLst>
                                          <p:attrName>ppt_h</p:attrName>
                                        </p:attrNameLst>
                                      </p:cBhvr>
                                      <p:tavLst>
                                        <p:tav tm="0">
                                          <p:val>
                                            <p:fltVal val="0"/>
                                          </p:val>
                                        </p:tav>
                                        <p:tav tm="100000">
                                          <p:val>
                                            <p:strVal val="#ppt_h"/>
                                          </p:val>
                                        </p:tav>
                                      </p:tavLst>
                                    </p:anim>
                                    <p:animEffect transition="in" filter="fade">
                                      <p:cBhvr>
                                        <p:cTn id="16" dur="500"/>
                                        <p:tgtEl>
                                          <p:spTgt spid="32"/>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childTnLst>
                                </p:cTn>
                              </p:par>
                            </p:childTnLst>
                          </p:cTn>
                        </p:par>
                        <p:par>
                          <p:cTn id="42" fill="hold">
                            <p:stCondLst>
                              <p:cond delay="500"/>
                            </p:stCondLst>
                            <p:childTnLst>
                              <p:par>
                                <p:cTn id="43" presetID="53" presetClass="entr" presetSubtype="16"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1000"/>
                            </p:stCondLst>
                            <p:childTnLst>
                              <p:par>
                                <p:cTn id="49" presetID="53" presetClass="entr" presetSubtype="16"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500" fill="hold"/>
                                        <p:tgtEl>
                                          <p:spTgt spid="38"/>
                                        </p:tgtEl>
                                        <p:attrNameLst>
                                          <p:attrName>ppt_w</p:attrName>
                                        </p:attrNameLst>
                                      </p:cBhvr>
                                      <p:tavLst>
                                        <p:tav tm="0">
                                          <p:val>
                                            <p:fltVal val="0"/>
                                          </p:val>
                                        </p:tav>
                                        <p:tav tm="100000">
                                          <p:val>
                                            <p:strVal val="#ppt_w"/>
                                          </p:val>
                                        </p:tav>
                                      </p:tavLst>
                                    </p:anim>
                                    <p:anim calcmode="lin" valueType="num">
                                      <p:cBhvr>
                                        <p:cTn id="52" dur="500" fill="hold"/>
                                        <p:tgtEl>
                                          <p:spTgt spid="38"/>
                                        </p:tgtEl>
                                        <p:attrNameLst>
                                          <p:attrName>ppt_h</p:attrName>
                                        </p:attrNameLst>
                                      </p:cBhvr>
                                      <p:tavLst>
                                        <p:tav tm="0">
                                          <p:val>
                                            <p:fltVal val="0"/>
                                          </p:val>
                                        </p:tav>
                                        <p:tav tm="100000">
                                          <p:val>
                                            <p:strVal val="#ppt_h"/>
                                          </p:val>
                                        </p:tav>
                                      </p:tavLst>
                                    </p:anim>
                                    <p:animEffect transition="in" filter="fade">
                                      <p:cBhvr>
                                        <p:cTn id="53" dur="500"/>
                                        <p:tgtEl>
                                          <p:spTgt spid="38"/>
                                        </p:tgtEl>
                                      </p:cBhvr>
                                    </p:animEffect>
                                  </p:childTnLst>
                                </p:cTn>
                              </p:par>
                            </p:childTnLst>
                          </p:cTn>
                        </p:par>
                        <p:par>
                          <p:cTn id="54" fill="hold">
                            <p:stCondLst>
                              <p:cond delay="1500"/>
                            </p:stCondLst>
                            <p:childTnLst>
                              <p:par>
                                <p:cTn id="55" presetID="53" presetClass="entr" presetSubtype="16"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childTnLst>
                                </p:cTn>
                              </p:par>
                            </p:childTnLst>
                          </p:cTn>
                        </p:par>
                        <p:par>
                          <p:cTn id="60" fill="hold">
                            <p:stCondLst>
                              <p:cond delay="2000"/>
                            </p:stCondLst>
                            <p:childTnLst>
                              <p:par>
                                <p:cTn id="61" presetID="53" presetClass="entr" presetSubtype="16"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childTnLst>
                                </p:cTn>
                              </p:par>
                            </p:childTnLst>
                          </p:cTn>
                        </p:par>
                        <p:par>
                          <p:cTn id="66" fill="hold">
                            <p:stCondLst>
                              <p:cond delay="2500"/>
                            </p:stCondLst>
                            <p:childTnLst>
                              <p:par>
                                <p:cTn id="67" presetID="53" presetClass="entr" presetSubtype="16" fill="hold" grpId="0" nodeType="after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p:cTn id="69" dur="500" fill="hold"/>
                                        <p:tgtEl>
                                          <p:spTgt spid="41"/>
                                        </p:tgtEl>
                                        <p:attrNameLst>
                                          <p:attrName>ppt_w</p:attrName>
                                        </p:attrNameLst>
                                      </p:cBhvr>
                                      <p:tavLst>
                                        <p:tav tm="0">
                                          <p:val>
                                            <p:fltVal val="0"/>
                                          </p:val>
                                        </p:tav>
                                        <p:tav tm="100000">
                                          <p:val>
                                            <p:strVal val="#ppt_w"/>
                                          </p:val>
                                        </p:tav>
                                      </p:tavLst>
                                    </p:anim>
                                    <p:anim calcmode="lin" valueType="num">
                                      <p:cBhvr>
                                        <p:cTn id="70" dur="500" fill="hold"/>
                                        <p:tgtEl>
                                          <p:spTgt spid="41"/>
                                        </p:tgtEl>
                                        <p:attrNameLst>
                                          <p:attrName>ppt_h</p:attrName>
                                        </p:attrNameLst>
                                      </p:cBhvr>
                                      <p:tavLst>
                                        <p:tav tm="0">
                                          <p:val>
                                            <p:fltVal val="0"/>
                                          </p:val>
                                        </p:tav>
                                        <p:tav tm="100000">
                                          <p:val>
                                            <p:strVal val="#ppt_h"/>
                                          </p:val>
                                        </p:tav>
                                      </p:tavLst>
                                    </p:anim>
                                    <p:animEffect transition="in" filter="fade">
                                      <p:cBhvr>
                                        <p:cTn id="71" dur="500"/>
                                        <p:tgtEl>
                                          <p:spTgt spid="41"/>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Effect transition="in" filter="fade">
                                      <p:cBhvr>
                                        <p:cTn id="78" dur="500"/>
                                        <p:tgtEl>
                                          <p:spTgt spid="42"/>
                                        </p:tgtEl>
                                      </p:cBhvr>
                                    </p:animEffect>
                                  </p:childTnLst>
                                </p:cTn>
                              </p:par>
                            </p:childTnLst>
                          </p:cTn>
                        </p:par>
                        <p:par>
                          <p:cTn id="79" fill="hold">
                            <p:stCondLst>
                              <p:cond delay="500"/>
                            </p:stCondLst>
                            <p:childTnLst>
                              <p:par>
                                <p:cTn id="80" presetID="53" presetClass="entr" presetSubtype="16"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 calcmode="lin" valueType="num">
                                      <p:cBhvr>
                                        <p:cTn id="82" dur="500" fill="hold"/>
                                        <p:tgtEl>
                                          <p:spTgt spid="43"/>
                                        </p:tgtEl>
                                        <p:attrNameLst>
                                          <p:attrName>ppt_w</p:attrName>
                                        </p:attrNameLst>
                                      </p:cBhvr>
                                      <p:tavLst>
                                        <p:tav tm="0">
                                          <p:val>
                                            <p:fltVal val="0"/>
                                          </p:val>
                                        </p:tav>
                                        <p:tav tm="100000">
                                          <p:val>
                                            <p:strVal val="#ppt_w"/>
                                          </p:val>
                                        </p:tav>
                                      </p:tavLst>
                                    </p:anim>
                                    <p:anim calcmode="lin" valueType="num">
                                      <p:cBhvr>
                                        <p:cTn id="83" dur="500" fill="hold"/>
                                        <p:tgtEl>
                                          <p:spTgt spid="43"/>
                                        </p:tgtEl>
                                        <p:attrNameLst>
                                          <p:attrName>ppt_h</p:attrName>
                                        </p:attrNameLst>
                                      </p:cBhvr>
                                      <p:tavLst>
                                        <p:tav tm="0">
                                          <p:val>
                                            <p:fltVal val="0"/>
                                          </p:val>
                                        </p:tav>
                                        <p:tav tm="100000">
                                          <p:val>
                                            <p:strVal val="#ppt_h"/>
                                          </p:val>
                                        </p:tav>
                                      </p:tavLst>
                                    </p:anim>
                                    <p:animEffect transition="in" filter="fade">
                                      <p:cBhvr>
                                        <p:cTn id="84" dur="500"/>
                                        <p:tgtEl>
                                          <p:spTgt spid="43"/>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p:cTn id="89" dur="500" fill="hold"/>
                                        <p:tgtEl>
                                          <p:spTgt spid="44"/>
                                        </p:tgtEl>
                                        <p:attrNameLst>
                                          <p:attrName>ppt_w</p:attrName>
                                        </p:attrNameLst>
                                      </p:cBhvr>
                                      <p:tavLst>
                                        <p:tav tm="0">
                                          <p:val>
                                            <p:fltVal val="0"/>
                                          </p:val>
                                        </p:tav>
                                        <p:tav tm="100000">
                                          <p:val>
                                            <p:strVal val="#ppt_w"/>
                                          </p:val>
                                        </p:tav>
                                      </p:tavLst>
                                    </p:anim>
                                    <p:anim calcmode="lin" valueType="num">
                                      <p:cBhvr>
                                        <p:cTn id="90" dur="500" fill="hold"/>
                                        <p:tgtEl>
                                          <p:spTgt spid="44"/>
                                        </p:tgtEl>
                                        <p:attrNameLst>
                                          <p:attrName>ppt_h</p:attrName>
                                        </p:attrNameLst>
                                      </p:cBhvr>
                                      <p:tavLst>
                                        <p:tav tm="0">
                                          <p:val>
                                            <p:fltVal val="0"/>
                                          </p:val>
                                        </p:tav>
                                        <p:tav tm="100000">
                                          <p:val>
                                            <p:strVal val="#ppt_h"/>
                                          </p:val>
                                        </p:tav>
                                      </p:tavLst>
                                    </p:anim>
                                    <p:animEffect transition="in" filter="fade">
                                      <p:cBhvr>
                                        <p:cTn id="91" dur="500"/>
                                        <p:tgtEl>
                                          <p:spTgt spid="44"/>
                                        </p:tgtEl>
                                      </p:cBhvr>
                                    </p:animEffect>
                                  </p:childTnLst>
                                </p:cTn>
                              </p:par>
                            </p:childTnLst>
                          </p:cTn>
                        </p:par>
                        <p:par>
                          <p:cTn id="92" fill="hold">
                            <p:stCondLst>
                              <p:cond delay="500"/>
                            </p:stCondLst>
                            <p:childTnLst>
                              <p:par>
                                <p:cTn id="93" presetID="53" presetClass="entr" presetSubtype="16" fill="hold" grpId="0" nodeType="afterEffect">
                                  <p:stCondLst>
                                    <p:cond delay="0"/>
                                  </p:stCondLst>
                                  <p:childTnLst>
                                    <p:set>
                                      <p:cBhvr>
                                        <p:cTn id="94" dur="1" fill="hold">
                                          <p:stCondLst>
                                            <p:cond delay="0"/>
                                          </p:stCondLst>
                                        </p:cTn>
                                        <p:tgtEl>
                                          <p:spTgt spid="45"/>
                                        </p:tgtEl>
                                        <p:attrNameLst>
                                          <p:attrName>style.visibility</p:attrName>
                                        </p:attrNameLst>
                                      </p:cBhvr>
                                      <p:to>
                                        <p:strVal val="visible"/>
                                      </p:to>
                                    </p:set>
                                    <p:anim calcmode="lin" valueType="num">
                                      <p:cBhvr>
                                        <p:cTn id="95" dur="500" fill="hold"/>
                                        <p:tgtEl>
                                          <p:spTgt spid="45"/>
                                        </p:tgtEl>
                                        <p:attrNameLst>
                                          <p:attrName>ppt_w</p:attrName>
                                        </p:attrNameLst>
                                      </p:cBhvr>
                                      <p:tavLst>
                                        <p:tav tm="0">
                                          <p:val>
                                            <p:fltVal val="0"/>
                                          </p:val>
                                        </p:tav>
                                        <p:tav tm="100000">
                                          <p:val>
                                            <p:strVal val="#ppt_w"/>
                                          </p:val>
                                        </p:tav>
                                      </p:tavLst>
                                    </p:anim>
                                    <p:anim calcmode="lin" valueType="num">
                                      <p:cBhvr>
                                        <p:cTn id="96" dur="500" fill="hold"/>
                                        <p:tgtEl>
                                          <p:spTgt spid="45"/>
                                        </p:tgtEl>
                                        <p:attrNameLst>
                                          <p:attrName>ppt_h</p:attrName>
                                        </p:attrNameLst>
                                      </p:cBhvr>
                                      <p:tavLst>
                                        <p:tav tm="0">
                                          <p:val>
                                            <p:fltVal val="0"/>
                                          </p:val>
                                        </p:tav>
                                        <p:tav tm="100000">
                                          <p:val>
                                            <p:strVal val="#ppt_h"/>
                                          </p:val>
                                        </p:tav>
                                      </p:tavLst>
                                    </p:anim>
                                    <p:animEffect transition="in" filter="fade">
                                      <p:cBhvr>
                                        <p:cTn id="97" dur="500"/>
                                        <p:tgtEl>
                                          <p:spTgt spid="45"/>
                                        </p:tgtEl>
                                      </p:cBhvr>
                                    </p:animEffect>
                                  </p:childTnLst>
                                </p:cTn>
                              </p:par>
                            </p:childTnLst>
                          </p:cTn>
                        </p:par>
                        <p:par>
                          <p:cTn id="98" fill="hold">
                            <p:stCondLst>
                              <p:cond delay="10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1500"/>
                            </p:stCondLst>
                            <p:childTnLst>
                              <p:par>
                                <p:cTn id="105" presetID="53" presetClass="entr" presetSubtype="16"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30" grpId="0" animBg="1"/>
      <p:bldP spid="32" grpId="0" animBg="1"/>
      <p:bldP spid="33" grpId="0" animBg="1"/>
      <p:bldP spid="34" grpId="0" animBg="1"/>
      <p:bldP spid="35" grpId="0" animBg="1"/>
      <p:bldP spid="42" grpId="0" animBg="1"/>
      <p:bldP spid="43" grpId="0" animBg="1"/>
      <p:bldP spid="44" grpId="0" animBg="1"/>
      <p:bldP spid="45" grpId="0" animBg="1"/>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fontScale="90000"/>
          </a:bodyPr>
          <a:lstStyle/>
          <a:p>
            <a:r>
              <a:rPr lang="el-GR" dirty="0" smtClean="0"/>
              <a:t>Κρυσταλλικότητα πολυπροπυλενίου </a:t>
            </a:r>
            <a:r>
              <a:rPr lang="el-GR" sz="3600" b="0" dirty="0" smtClean="0"/>
              <a:t>(1 από 3)</a:t>
            </a:r>
            <a:endParaRPr lang="el-GR" sz="3600" b="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1916832"/>
            <a:ext cx="7981950" cy="23812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196752"/>
            <a:ext cx="4330824" cy="576064"/>
          </a:xfrm>
        </p:spPr>
        <p:txBody>
          <a:bodyPr/>
          <a:lstStyle/>
          <a:p>
            <a:r>
              <a:rPr lang="el-GR" dirty="0" smtClean="0"/>
              <a:t>Ισοτακτικό πολυπροπυλένιο</a:t>
            </a:r>
            <a:endParaRPr lang="el-GR" dirty="0"/>
          </a:p>
        </p:txBody>
      </p:sp>
      <p:sp>
        <p:nvSpPr>
          <p:cNvPr id="6" name="Down Arrow 5"/>
          <p:cNvSpPr/>
          <p:nvPr/>
        </p:nvSpPr>
        <p:spPr>
          <a:xfrm rot="10800000">
            <a:off x="1972585" y="4654148"/>
            <a:ext cx="504056" cy="79107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9" name="Down Arrow 8"/>
          <p:cNvSpPr/>
          <p:nvPr/>
        </p:nvSpPr>
        <p:spPr>
          <a:xfrm rot="10800000">
            <a:off x="3610513" y="4654148"/>
            <a:ext cx="504056" cy="79107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0" name="Down Arrow 9"/>
          <p:cNvSpPr/>
          <p:nvPr/>
        </p:nvSpPr>
        <p:spPr>
          <a:xfrm rot="10800000">
            <a:off x="5540777" y="4654148"/>
            <a:ext cx="504056" cy="79107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1" name="Down Arrow 10"/>
          <p:cNvSpPr/>
          <p:nvPr/>
        </p:nvSpPr>
        <p:spPr>
          <a:xfrm rot="10800000">
            <a:off x="7367972" y="4654148"/>
            <a:ext cx="504056" cy="79107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2" name="Rectangle 8"/>
          <p:cNvSpPr/>
          <p:nvPr/>
        </p:nvSpPr>
        <p:spPr>
          <a:xfrm>
            <a:off x="3216204" y="5722848"/>
            <a:ext cx="3143640"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Isotactic polypropylene</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 </a:t>
            </a:r>
            <a:r>
              <a:rPr lang="en-US" sz="1200" dirty="0" smtClean="0">
                <a:solidFill>
                  <a:prstClr val="black">
                    <a:lumMod val="65000"/>
                    <a:lumOff val="35000"/>
                  </a:prstClr>
                </a:solidFill>
                <a:latin typeface="Calibri"/>
              </a:rPr>
              <a:t> </a:t>
            </a:r>
            <a:r>
              <a:rPr lang="en-US" sz="1200" dirty="0">
                <a:solidFill>
                  <a:prstClr val="black"/>
                </a:solidFill>
                <a:latin typeface="Calibri"/>
                <a:hlinkClick r:id="rId4"/>
              </a:rPr>
              <a:t>Zureks</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spTree>
    <p:extLst>
      <p:ext uri="{BB962C8B-B14F-4D97-AF65-F5344CB8AC3E}">
        <p14:creationId xmlns:p14="http://schemas.microsoft.com/office/powerpoint/2010/main" val="15909366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fontScale="90000"/>
          </a:bodyPr>
          <a:lstStyle/>
          <a:p>
            <a:r>
              <a:rPr lang="el-GR" dirty="0"/>
              <a:t>Κρυσταλλικότητα πολυπροπυλενίου </a:t>
            </a:r>
            <a:r>
              <a:rPr lang="el-GR" sz="3600" b="0" dirty="0" smtClean="0"/>
              <a:t>(2 </a:t>
            </a:r>
            <a:r>
              <a:rPr lang="el-GR" sz="3600" b="0" dirty="0"/>
              <a:t>από </a:t>
            </a:r>
            <a:r>
              <a:rPr lang="el-GR" sz="3600" b="0" dirty="0" smtClean="0"/>
              <a:t>3)</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pic>
        <p:nvPicPr>
          <p:cNvPr id="34820" name="Picture 4" descr="Syndiotactic polypropen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54422" y="1918197"/>
            <a:ext cx="3779912" cy="377991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88232" y="1196752"/>
            <a:ext cx="8208912" cy="620576"/>
          </a:xfrm>
        </p:spPr>
        <p:txBody>
          <a:bodyPr/>
          <a:lstStyle/>
          <a:p>
            <a:r>
              <a:rPr lang="el-GR" dirty="0" smtClean="0"/>
              <a:t>Τρισδιάστατο μοντέλο ισοτακτικού πολυπροπυλενίου</a:t>
            </a:r>
            <a:endParaRPr lang="el-GR" dirty="0"/>
          </a:p>
        </p:txBody>
      </p:sp>
      <p:sp>
        <p:nvSpPr>
          <p:cNvPr id="7" name="Rectangle 8"/>
          <p:cNvSpPr/>
          <p:nvPr/>
        </p:nvSpPr>
        <p:spPr>
          <a:xfrm>
            <a:off x="3020868" y="5921249"/>
            <a:ext cx="3143640"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lumMod val="65000"/>
                    <a:lumOff val="35000"/>
                  </a:prstClr>
                </a:solidFill>
                <a:latin typeface="Calibri"/>
                <a:hlinkClick r:id="rId3"/>
              </a:rPr>
              <a:t>S</a:t>
            </a:r>
            <a:r>
              <a:rPr lang="en-US" sz="1200" dirty="0" smtClean="0">
                <a:solidFill>
                  <a:prstClr val="black"/>
                </a:solidFill>
                <a:latin typeface="Calibri"/>
                <a:hlinkClick r:id="rId3"/>
              </a:rPr>
              <a:t>yndiotactic </a:t>
            </a:r>
            <a:r>
              <a:rPr lang="en-US" sz="1200" dirty="0">
                <a:solidFill>
                  <a:prstClr val="black"/>
                </a:solidFill>
                <a:latin typeface="Calibri"/>
                <a:hlinkClick r:id="rId3"/>
              </a:rPr>
              <a:t>polypropene</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 </a:t>
            </a:r>
            <a:r>
              <a:rPr lang="en-US" sz="1200" dirty="0" smtClean="0">
                <a:solidFill>
                  <a:prstClr val="black">
                    <a:lumMod val="65000"/>
                    <a:lumOff val="35000"/>
                  </a:prstClr>
                </a:solidFill>
                <a:latin typeface="Calibri"/>
              </a:rPr>
              <a:t> </a:t>
            </a:r>
            <a:r>
              <a:rPr lang="en-US" sz="1200" dirty="0">
                <a:solidFill>
                  <a:prstClr val="black"/>
                </a:solidFill>
                <a:latin typeface="Calibri"/>
              </a:rPr>
              <a:t>Dubaj</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spTree>
    <p:extLst>
      <p:ext uri="{BB962C8B-B14F-4D97-AF65-F5344CB8AC3E}">
        <p14:creationId xmlns:p14="http://schemas.microsoft.com/office/powerpoint/2010/main" val="25694308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fontScale="90000"/>
          </a:bodyPr>
          <a:lstStyle/>
          <a:p>
            <a:r>
              <a:rPr lang="el-GR" dirty="0"/>
              <a:t>Κρυσταλλικότητα πολυπροπυλενίου </a:t>
            </a:r>
            <a:r>
              <a:rPr lang="el-GR" sz="3600" b="0" dirty="0" smtClean="0"/>
              <a:t>(3 </a:t>
            </a:r>
            <a:r>
              <a:rPr lang="el-GR" sz="3600" b="0" dirty="0"/>
              <a:t>από </a:t>
            </a:r>
            <a:r>
              <a:rPr lang="el-GR" sz="3600" b="0" dirty="0" smtClean="0"/>
              <a:t>3)</a:t>
            </a:r>
            <a:endParaRPr lang="el-GR" dirty="0"/>
          </a:p>
        </p:txBody>
      </p:sp>
      <p:sp>
        <p:nvSpPr>
          <p:cNvPr id="3" name="Content Placeholder 2"/>
          <p:cNvSpPr>
            <a:spLocks noGrp="1"/>
          </p:cNvSpPr>
          <p:nvPr>
            <p:ph idx="1"/>
          </p:nvPr>
        </p:nvSpPr>
        <p:spPr>
          <a:xfrm>
            <a:off x="457200" y="1131538"/>
            <a:ext cx="8229600" cy="504056"/>
          </a:xfrm>
        </p:spPr>
        <p:txBody>
          <a:bodyPr/>
          <a:lstStyle/>
          <a:p>
            <a:r>
              <a:rPr lang="el-GR" dirty="0" smtClean="0"/>
              <a:t>Μικροφωτογραφία ισοτακτικού πολυπροπυλενίου</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grpSp>
        <p:nvGrpSpPr>
          <p:cNvPr id="6" name="Group 5"/>
          <p:cNvGrpSpPr/>
          <p:nvPr/>
        </p:nvGrpSpPr>
        <p:grpSpPr>
          <a:xfrm>
            <a:off x="1810035" y="1828585"/>
            <a:ext cx="5544617" cy="3768571"/>
            <a:chOff x="812485" y="1028581"/>
            <a:chExt cx="7486650" cy="4823713"/>
          </a:xfrm>
        </p:grpSpPr>
        <p:pic>
          <p:nvPicPr>
            <p:cNvPr id="35842" name="Picture 2" descr="File:Polypropene migrograph.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12485" y="1028581"/>
              <a:ext cx="7486650" cy="48237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43608" y="1196752"/>
              <a:ext cx="782587" cy="461665"/>
            </a:xfrm>
            <a:prstGeom prst="rect">
              <a:avLst/>
            </a:prstGeom>
            <a:noFill/>
          </p:spPr>
          <p:txBody>
            <a:bodyPr wrap="none" rtlCol="0">
              <a:spAutoFit/>
            </a:bodyPr>
            <a:lstStyle/>
            <a:p>
              <a:r>
                <a:rPr lang="en-US" sz="2400" dirty="0" smtClean="0">
                  <a:solidFill>
                    <a:prstClr val="white"/>
                  </a:solidFill>
                </a:rPr>
                <a:t>i-PP</a:t>
              </a:r>
              <a:endParaRPr lang="el-GR" sz="2000" dirty="0">
                <a:solidFill>
                  <a:prstClr val="white"/>
                </a:solidFill>
              </a:endParaRPr>
            </a:p>
          </p:txBody>
        </p:sp>
      </p:grpSp>
      <p:sp>
        <p:nvSpPr>
          <p:cNvPr id="8" name="Rectangle 8"/>
          <p:cNvSpPr/>
          <p:nvPr/>
        </p:nvSpPr>
        <p:spPr>
          <a:xfrm>
            <a:off x="2811004" y="5745920"/>
            <a:ext cx="3542677"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lumMod val="65000"/>
                    <a:lumOff val="35000"/>
                  </a:prstClr>
                </a:solidFill>
                <a:latin typeface="Calibri"/>
                <a:hlinkClick r:id="rId3"/>
              </a:rPr>
              <a:t>Polypropene migrograph</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 </a:t>
            </a:r>
            <a:r>
              <a:rPr lang="en-US" sz="1200" dirty="0" smtClean="0">
                <a:solidFill>
                  <a:prstClr val="black">
                    <a:lumMod val="65000"/>
                    <a:lumOff val="35000"/>
                  </a:prstClr>
                </a:solidFill>
                <a:latin typeface="Calibri"/>
              </a:rPr>
              <a:t> </a:t>
            </a:r>
            <a:r>
              <a:rPr lang="en-US" sz="1200" dirty="0">
                <a:solidFill>
                  <a:prstClr val="black"/>
                </a:solidFill>
                <a:latin typeface="Calibri"/>
                <a:hlinkClick r:id="rId4"/>
              </a:rPr>
              <a:t>File Upload Bot (Magnus Manske)</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spTree>
    <p:extLst>
      <p:ext uri="{BB962C8B-B14F-4D97-AF65-F5344CB8AC3E}">
        <p14:creationId xmlns:p14="http://schemas.microsoft.com/office/powerpoint/2010/main" val="31443148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Πολυβινυλοχλωρίδιο (</a:t>
            </a:r>
            <a:r>
              <a:rPr lang="en-US" dirty="0"/>
              <a:t>PVC)</a:t>
            </a:r>
            <a:endParaRPr lang="el-GR" dirty="0"/>
          </a:p>
        </p:txBody>
      </p:sp>
      <p:sp>
        <p:nvSpPr>
          <p:cNvPr id="3" name="Θέση περιεχομένου 2"/>
          <p:cNvSpPr>
            <a:spLocks noGrp="1"/>
          </p:cNvSpPr>
          <p:nvPr>
            <p:ph idx="1"/>
          </p:nvPr>
        </p:nvSpPr>
        <p:spPr>
          <a:xfrm>
            <a:off x="457200" y="1196752"/>
            <a:ext cx="5698976" cy="1008112"/>
          </a:xfrm>
        </p:spPr>
        <p:txBody>
          <a:bodyPr>
            <a:normAutofit lnSpcReduction="10000"/>
          </a:bodyPr>
          <a:lstStyle/>
          <a:p>
            <a:r>
              <a:rPr lang="el-GR" dirty="0"/>
              <a:t>Σχηματίζεται με πολυμερισμό προσθήκης από το μονομερές </a:t>
            </a:r>
            <a:r>
              <a:rPr lang="el-GR" b="1" dirty="0"/>
              <a:t>βινυλοχλωρίδιο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graphicFrame>
        <p:nvGraphicFramePr>
          <p:cNvPr id="5" name="Object 8"/>
          <p:cNvGraphicFramePr>
            <a:graphicFrameLocks noChangeAspect="1"/>
          </p:cNvGraphicFramePr>
          <p:nvPr>
            <p:extLst/>
          </p:nvPr>
        </p:nvGraphicFramePr>
        <p:xfrm>
          <a:off x="6553200" y="1211324"/>
          <a:ext cx="923925" cy="869950"/>
        </p:xfrm>
        <a:graphic>
          <a:graphicData uri="http://schemas.openxmlformats.org/presentationml/2006/ole">
            <mc:AlternateContent xmlns:mc="http://schemas.openxmlformats.org/markup-compatibility/2006">
              <mc:Choice xmlns:v="urn:schemas-microsoft-com:vml" Requires="v">
                <p:oleObj spid="_x0000_s14356" name="ChemSketch" r:id="rId3" imgW="618840" imgH="582120" progId="ACD.ChemSketch.20">
                  <p:embed/>
                </p:oleObj>
              </mc:Choice>
              <mc:Fallback>
                <p:oleObj name="ChemSketch" r:id="rId3" imgW="618840" imgH="58212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211324"/>
                        <a:ext cx="923925"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Ορθογώνιο 5"/>
          <p:cNvSpPr/>
          <p:nvPr/>
        </p:nvSpPr>
        <p:spPr>
          <a:xfrm>
            <a:off x="457200" y="3460018"/>
            <a:ext cx="3905428" cy="461665"/>
          </a:xfrm>
          <a:prstGeom prst="rect">
            <a:avLst/>
          </a:prstGeom>
        </p:spPr>
        <p:txBody>
          <a:bodyPr wrap="none">
            <a:spAutoFit/>
          </a:bodyPr>
          <a:lstStyle/>
          <a:p>
            <a:pPr marL="342900" indent="-342900" algn="r">
              <a:buFont typeface="Arial" panose="020B0604020202020204" pitchFamily="34" charset="0"/>
              <a:buChar char="•"/>
            </a:pPr>
            <a:r>
              <a:rPr lang="el-GR" sz="2400" dirty="0">
                <a:solidFill>
                  <a:prstClr val="black"/>
                </a:solidFill>
                <a:latin typeface="Calibri"/>
              </a:rPr>
              <a:t>Πολυβινυλοχλωρίδιο (</a:t>
            </a:r>
            <a:r>
              <a:rPr lang="en-US" sz="2400" dirty="0">
                <a:solidFill>
                  <a:prstClr val="black"/>
                </a:solidFill>
                <a:latin typeface="Calibri"/>
              </a:rPr>
              <a:t>PVC)</a:t>
            </a:r>
            <a:endParaRPr lang="el-GR" sz="2400" dirty="0">
              <a:solidFill>
                <a:prstClr val="black"/>
              </a:solidFill>
              <a:latin typeface="Calibri"/>
            </a:endParaRPr>
          </a:p>
        </p:txBody>
      </p:sp>
      <p:graphicFrame>
        <p:nvGraphicFramePr>
          <p:cNvPr id="7" name="Object 4"/>
          <p:cNvGraphicFramePr>
            <a:graphicFrameLocks noChangeAspect="1"/>
          </p:cNvGraphicFramePr>
          <p:nvPr>
            <p:extLst/>
          </p:nvPr>
        </p:nvGraphicFramePr>
        <p:xfrm>
          <a:off x="4369988" y="3068960"/>
          <a:ext cx="4017620" cy="1278041"/>
        </p:xfrm>
        <a:graphic>
          <a:graphicData uri="http://schemas.openxmlformats.org/presentationml/2006/ole">
            <mc:AlternateContent xmlns:mc="http://schemas.openxmlformats.org/markup-compatibility/2006">
              <mc:Choice xmlns:v="urn:schemas-microsoft-com:vml" Requires="v">
                <p:oleObj spid="_x0000_s14357" name="ChemSketch" r:id="rId5" imgW="3145536" imgH="999744" progId="ACD.ChemSketch.20">
                  <p:embed/>
                </p:oleObj>
              </mc:Choice>
              <mc:Fallback>
                <p:oleObj name="ChemSketch" r:id="rId5" imgW="3145536" imgH="999744" progId="ACD.ChemSketch.2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9988" y="3068960"/>
                        <a:ext cx="4017620" cy="1278041"/>
                      </a:xfrm>
                      <a:prstGeom prst="rect">
                        <a:avLst/>
                      </a:prstGeom>
                      <a:noFill/>
                      <a:extLst/>
                    </p:spPr>
                  </p:pic>
                </p:oleObj>
              </mc:Fallback>
            </mc:AlternateContent>
          </a:graphicData>
        </a:graphic>
      </p:graphicFrame>
      <p:sp>
        <p:nvSpPr>
          <p:cNvPr id="8" name="Rectangle 6"/>
          <p:cNvSpPr txBox="1">
            <a:spLocks noChangeArrowheads="1"/>
          </p:cNvSpPr>
          <p:nvPr/>
        </p:nvSpPr>
        <p:spPr>
          <a:xfrm>
            <a:off x="4755487" y="4562859"/>
            <a:ext cx="3837043" cy="629969"/>
          </a:xfrm>
          <a:prstGeom prst="rect">
            <a:avLst/>
          </a:prstGeom>
        </p:spPr>
        <p:txBody>
          <a:bodyPr vert="horz" lIns="91440" tIns="45720" rIns="91440" bIns="45720" rtlCol="0">
            <a:noAutofit/>
          </a:bodyPr>
          <a:lstStyle>
            <a:lvl1pPr marL="342900" indent="-342900" algn="l" defTabSz="914400" rtl="0" eaLnBrk="1" latinLnBrk="0" hangingPunct="1">
              <a:lnSpc>
                <a:spcPct val="110000"/>
              </a:lnSpc>
              <a:spcBef>
                <a:spcPts val="0"/>
              </a:spcBef>
              <a:spcAft>
                <a:spcPts val="1200"/>
              </a:spcAft>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lnSpc>
                <a:spcPct val="110000"/>
              </a:lnSpc>
              <a:spcBef>
                <a:spcPts val="12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12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10000"/>
              </a:lnSpc>
              <a:spcBef>
                <a:spcPts val="12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lnSpc>
                <a:spcPct val="80000"/>
              </a:lnSpc>
              <a:buFontTx/>
              <a:buNone/>
            </a:pPr>
            <a:r>
              <a:rPr lang="el-GR" sz="2000" b="1" dirty="0" smtClean="0">
                <a:solidFill>
                  <a:prstClr val="black"/>
                </a:solidFill>
              </a:rPr>
              <a:t>Ομάδα μονομερούς, ή επαναλαμβανόμενη ομάδα </a:t>
            </a:r>
          </a:p>
        </p:txBody>
      </p:sp>
      <p:sp>
        <p:nvSpPr>
          <p:cNvPr id="9" name="Right Arrow 3"/>
          <p:cNvSpPr/>
          <p:nvPr/>
        </p:nvSpPr>
        <p:spPr>
          <a:xfrm rot="16200000">
            <a:off x="6513472" y="4192611"/>
            <a:ext cx="321075" cy="34341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pic>
        <p:nvPicPr>
          <p:cNvPr id="10" name="Picture 291" descr="Pure Polyvinyl Chloride powde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99592" y="4133957"/>
            <a:ext cx="1636186" cy="222239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8"/>
          <p:cNvSpPr/>
          <p:nvPr/>
        </p:nvSpPr>
        <p:spPr>
          <a:xfrm>
            <a:off x="2524701" y="5881659"/>
            <a:ext cx="3199427"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lumMod val="65000"/>
                    <a:lumOff val="35000"/>
                  </a:prstClr>
                </a:solidFill>
                <a:latin typeface="Calibri"/>
                <a:hlinkClick r:id="rId8"/>
              </a:rPr>
              <a:t>Pure Polyvinyl Chloride powder</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 </a:t>
            </a:r>
            <a:r>
              <a:rPr lang="en-US" sz="1200" dirty="0" smtClean="0">
                <a:solidFill>
                  <a:prstClr val="black">
                    <a:lumMod val="65000"/>
                    <a:lumOff val="35000"/>
                  </a:prstClr>
                </a:solidFill>
                <a:latin typeface="Calibri"/>
              </a:rPr>
              <a:t> </a:t>
            </a:r>
            <a:r>
              <a:rPr lang="en-US" sz="1200" dirty="0">
                <a:solidFill>
                  <a:prstClr val="black"/>
                </a:solidFill>
                <a:latin typeface="Calibri"/>
                <a:hlinkClick r:id="rId8"/>
              </a:rPr>
              <a:t>LHcheM</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άδεια </a:t>
            </a:r>
            <a:r>
              <a:rPr lang="en-US" sz="1200" dirty="0">
                <a:solidFill>
                  <a:prstClr val="black">
                    <a:lumMod val="65000"/>
                    <a:lumOff val="35000"/>
                  </a:prstClr>
                </a:solidFill>
                <a:latin typeface="Calibri"/>
                <a:hlinkClick r:id="rId9"/>
              </a:rPr>
              <a:t>CC BY-SA 3.0</a:t>
            </a:r>
            <a:endParaRPr lang="en-US" sz="1200" dirty="0">
              <a:solidFill>
                <a:prstClr val="black"/>
              </a:solidFill>
              <a:latin typeface="Calibri"/>
            </a:endParaRPr>
          </a:p>
        </p:txBody>
      </p:sp>
    </p:spTree>
    <p:extLst>
      <p:ext uri="{BB962C8B-B14F-4D97-AF65-F5344CB8AC3E}">
        <p14:creationId xmlns:p14="http://schemas.microsoft.com/office/powerpoint/2010/main" val="33198894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Χρήσεις του πολυβινυλοχλωρίδιου (</a:t>
            </a:r>
            <a:r>
              <a:rPr lang="en-US" dirty="0"/>
              <a:t>PVC)</a:t>
            </a:r>
            <a:endParaRPr lang="el-GR" dirty="0"/>
          </a:p>
        </p:txBody>
      </p:sp>
      <p:sp>
        <p:nvSpPr>
          <p:cNvPr id="3" name="Θέση περιεχομένου 2"/>
          <p:cNvSpPr>
            <a:spLocks noGrp="1"/>
          </p:cNvSpPr>
          <p:nvPr>
            <p:ph idx="1"/>
          </p:nvPr>
        </p:nvSpPr>
        <p:spPr>
          <a:xfrm>
            <a:off x="457200" y="1196752"/>
            <a:ext cx="8229600" cy="2952328"/>
          </a:xfrm>
        </p:spPr>
        <p:txBody>
          <a:bodyPr/>
          <a:lstStyle/>
          <a:p>
            <a:r>
              <a:rPr lang="el-GR" dirty="0"/>
              <a:t>Οι χρήσεις του είναι ποικίλλες:</a:t>
            </a:r>
          </a:p>
          <a:p>
            <a:pPr lvl="1"/>
            <a:r>
              <a:rPr lang="el-GR" dirty="0"/>
              <a:t>Πλαστικοί σωλήνες (π.χ. ύδρευσης, αποχέτευσης</a:t>
            </a:r>
            <a:r>
              <a:rPr lang="el-GR" dirty="0" smtClean="0"/>
              <a:t>)</a:t>
            </a:r>
            <a:r>
              <a:rPr lang="en-US" dirty="0" smtClean="0"/>
              <a:t>,</a:t>
            </a:r>
            <a:endParaRPr lang="el-GR" dirty="0"/>
          </a:p>
          <a:p>
            <a:pPr lvl="1"/>
            <a:r>
              <a:rPr lang="el-GR" dirty="0"/>
              <a:t>Ηλεκτρικές μονώσεις, καλώδια, </a:t>
            </a:r>
            <a:r>
              <a:rPr lang="el-GR" dirty="0" smtClean="0"/>
              <a:t>κλπ</a:t>
            </a:r>
            <a:r>
              <a:rPr lang="en-US" dirty="0" smtClean="0"/>
              <a:t>,</a:t>
            </a:r>
            <a:endParaRPr lang="el-GR" dirty="0"/>
          </a:p>
          <a:p>
            <a:pPr lvl="1"/>
            <a:r>
              <a:rPr lang="el-GR" dirty="0"/>
              <a:t>Υλικά </a:t>
            </a:r>
            <a:r>
              <a:rPr lang="el-GR" dirty="0" smtClean="0"/>
              <a:t>κατασκευών</a:t>
            </a:r>
            <a:r>
              <a:rPr lang="en-US" dirty="0" smtClean="0"/>
              <a:t>,</a:t>
            </a:r>
            <a:endParaRPr lang="el-GR" dirty="0"/>
          </a:p>
          <a:p>
            <a:pPr lvl="1"/>
            <a:r>
              <a:rPr lang="el-GR" dirty="0"/>
              <a:t>Ρουχισμός, έπιπλα, μικρο-αντικείμενα, </a:t>
            </a:r>
            <a:r>
              <a:rPr lang="el-GR" dirty="0" smtClean="0"/>
              <a:t>παιχνίδια</a:t>
            </a:r>
            <a:r>
              <a:rPr lang="en-US" dirty="0" smtClean="0"/>
              <a:t>.</a:t>
            </a:r>
            <a:r>
              <a:rPr lang="el-GR" dirty="0" smtClean="0"/>
              <a:t>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pic>
        <p:nvPicPr>
          <p:cNvPr id="5" name="Picture 285" descr="PVC jacket"/>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43608" y="4127013"/>
            <a:ext cx="1512168" cy="19374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
          <p:cNvSpPr/>
          <p:nvPr/>
        </p:nvSpPr>
        <p:spPr>
          <a:xfrm>
            <a:off x="485546" y="6125517"/>
            <a:ext cx="2628292"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lumMod val="65000"/>
                    <a:lumOff val="35000"/>
                  </a:prstClr>
                </a:solidFill>
                <a:latin typeface="Calibri"/>
                <a:hlinkClick r:id="rId3"/>
              </a:rPr>
              <a:t>PVC jacket</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 </a:t>
            </a:r>
            <a:r>
              <a:rPr lang="en-US" sz="1200" dirty="0" smtClean="0">
                <a:solidFill>
                  <a:prstClr val="black">
                    <a:lumMod val="65000"/>
                    <a:lumOff val="35000"/>
                  </a:prstClr>
                </a:solidFill>
                <a:latin typeface="Calibri"/>
              </a:rPr>
              <a:t> </a:t>
            </a:r>
            <a:r>
              <a:rPr lang="en-US" sz="1200" dirty="0">
                <a:solidFill>
                  <a:prstClr val="black"/>
                </a:solidFill>
                <a:latin typeface="Calibri"/>
                <a:hlinkClick r:id="rId4"/>
              </a:rPr>
              <a:t>Ralph </a:t>
            </a:r>
            <a:r>
              <a:rPr lang="en-US" sz="1200" dirty="0" smtClean="0">
                <a:solidFill>
                  <a:prstClr val="black"/>
                </a:solidFill>
                <a:latin typeface="Calibri"/>
                <a:hlinkClick r:id="rId4"/>
              </a:rPr>
              <a:t>Schulz</a:t>
            </a:r>
            <a:r>
              <a:rPr lang="el-GR" sz="1200" dirty="0" smtClean="0">
                <a:solidFill>
                  <a:prstClr val="black"/>
                </a:solidFill>
                <a:latin typeface="Calibri"/>
                <a:hlinkClick r:id="rId4"/>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5"/>
              </a:rPr>
              <a:t>CC BY-SA 3.0</a:t>
            </a:r>
            <a:r>
              <a:rPr lang="el-GR" sz="1200" dirty="0" smtClean="0">
                <a:solidFill>
                  <a:prstClr val="black">
                    <a:lumMod val="65000"/>
                    <a:lumOff val="35000"/>
                  </a:prstClr>
                </a:solidFill>
                <a:latin typeface="Calibri"/>
                <a:hlinkClick r:id="rId5"/>
              </a:rPr>
              <a:t> </a:t>
            </a:r>
            <a:endParaRPr lang="en-US" sz="1200" dirty="0">
              <a:solidFill>
                <a:prstClr val="black"/>
              </a:solidFill>
              <a:latin typeface="Calibri"/>
            </a:endParaRPr>
          </a:p>
        </p:txBody>
      </p:sp>
      <p:pic>
        <p:nvPicPr>
          <p:cNvPr id="7" name="Picture 279" descr="PVC pressur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151850" y="4127013"/>
            <a:ext cx="2750416" cy="183590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8"/>
          <p:cNvSpPr/>
          <p:nvPr/>
        </p:nvSpPr>
        <p:spPr>
          <a:xfrm>
            <a:off x="3309904" y="6125517"/>
            <a:ext cx="2628292"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lumMod val="65000"/>
                    <a:lumOff val="35000"/>
                  </a:prstClr>
                </a:solidFill>
                <a:latin typeface="Calibri"/>
                <a:hlinkClick r:id="rId7"/>
              </a:rPr>
              <a:t>PVC </a:t>
            </a:r>
            <a:r>
              <a:rPr lang="en-US" sz="1200" dirty="0">
                <a:solidFill>
                  <a:prstClr val="black">
                    <a:lumMod val="65000"/>
                    <a:lumOff val="35000"/>
                  </a:prstClr>
                </a:solidFill>
                <a:latin typeface="Calibri"/>
                <a:hlinkClick r:id="rId7"/>
              </a:rPr>
              <a:t>pressure</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 </a:t>
            </a:r>
            <a:r>
              <a:rPr lang="en-US" sz="1200" dirty="0" smtClean="0">
                <a:solidFill>
                  <a:prstClr val="black">
                    <a:lumMod val="65000"/>
                    <a:lumOff val="35000"/>
                  </a:prstClr>
                </a:solidFill>
                <a:latin typeface="Calibri"/>
              </a:rPr>
              <a:t> </a:t>
            </a:r>
            <a:r>
              <a:rPr lang="en-US" sz="1200" dirty="0" smtClean="0">
                <a:solidFill>
                  <a:prstClr val="black"/>
                </a:solidFill>
                <a:latin typeface="Calibri"/>
                <a:hlinkClick r:id="rId8"/>
              </a:rPr>
              <a:t>Strelecc</a:t>
            </a:r>
            <a:r>
              <a:rPr lang="el-GR" sz="1200" dirty="0" smtClean="0">
                <a:solidFill>
                  <a:prstClr val="black"/>
                </a:solidFill>
                <a:latin typeface="Calibri"/>
                <a:hlinkClick r:id="rId8"/>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9"/>
              </a:rPr>
              <a:t>CC BY 3.0</a:t>
            </a:r>
            <a:endParaRPr lang="en-US" sz="1200" dirty="0">
              <a:solidFill>
                <a:prstClr val="black"/>
              </a:solidFill>
              <a:latin typeface="Calibri"/>
            </a:endParaRPr>
          </a:p>
        </p:txBody>
      </p:sp>
      <p:pic>
        <p:nvPicPr>
          <p:cNvPr id="9" name="Picture 297" descr="Swiss army knife open "/>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156176" y="4188288"/>
            <a:ext cx="2395593" cy="179669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8"/>
          <p:cNvSpPr/>
          <p:nvPr/>
        </p:nvSpPr>
        <p:spPr>
          <a:xfrm>
            <a:off x="6143197" y="5984983"/>
            <a:ext cx="2388771" cy="646331"/>
          </a:xfrm>
          <a:prstGeom prst="rect">
            <a:avLst/>
          </a:prstGeom>
        </p:spPr>
        <p:txBody>
          <a:bodyPr wrap="square">
            <a:spAutoFit/>
          </a:bodyPr>
          <a:lstStyle/>
          <a:p>
            <a:pPr algn="ctr"/>
            <a:r>
              <a:rPr lang="en-US" sz="1200" dirty="0">
                <a:solidFill>
                  <a:prstClr val="black">
                    <a:lumMod val="65000"/>
                    <a:lumOff val="35000"/>
                  </a:prstClr>
                </a:solidFill>
                <a:latin typeface="Calibri"/>
              </a:rPr>
              <a:t>“</a:t>
            </a:r>
            <a:r>
              <a:rPr lang="en-US" sz="1200" dirty="0">
                <a:solidFill>
                  <a:prstClr val="black">
                    <a:lumMod val="65000"/>
                    <a:lumOff val="35000"/>
                  </a:prstClr>
                </a:solidFill>
                <a:latin typeface="Calibri"/>
                <a:hlinkClick r:id="rId11"/>
              </a:rPr>
              <a:t>Swiss army knife open 20050612</a:t>
            </a:r>
            <a:r>
              <a:rPr lang="en-US" sz="1200" dirty="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 </a:t>
            </a:r>
            <a:r>
              <a:rPr lang="en-US" sz="1200" dirty="0" smtClean="0">
                <a:solidFill>
                  <a:prstClr val="black">
                    <a:lumMod val="65000"/>
                    <a:lumOff val="35000"/>
                  </a:prstClr>
                </a:solidFill>
                <a:latin typeface="Calibri"/>
              </a:rPr>
              <a:t> </a:t>
            </a:r>
            <a:r>
              <a:rPr lang="en-US" sz="1200" dirty="0">
                <a:solidFill>
                  <a:prstClr val="black"/>
                </a:solidFill>
                <a:latin typeface="Calibri"/>
              </a:rPr>
              <a:t>Bergsten	</a:t>
            </a: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spTree>
    <p:extLst>
      <p:ext uri="{BB962C8B-B14F-4D97-AF65-F5344CB8AC3E}">
        <p14:creationId xmlns:p14="http://schemas.microsoft.com/office/powerpoint/2010/main" val="28000409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Πολυμερισμός βινυλοχλωρίδιου</a:t>
            </a:r>
            <a:endParaRPr lang="el-GR" dirty="0"/>
          </a:p>
        </p:txBody>
      </p:sp>
      <p:sp>
        <p:nvSpPr>
          <p:cNvPr id="3" name="Content Placeholder 2"/>
          <p:cNvSpPr>
            <a:spLocks noGrp="1"/>
          </p:cNvSpPr>
          <p:nvPr>
            <p:ph idx="1"/>
          </p:nvPr>
        </p:nvSpPr>
        <p:spPr>
          <a:xfrm>
            <a:off x="467544" y="3762801"/>
            <a:ext cx="8229600" cy="2115798"/>
          </a:xfrm>
        </p:spPr>
        <p:txBody>
          <a:bodyPr>
            <a:normAutofit lnSpcReduction="10000"/>
          </a:bodyPr>
          <a:lstStyle/>
          <a:p>
            <a:r>
              <a:rPr lang="el-GR" dirty="0" smtClean="0"/>
              <a:t>Στο τελικό προϊόν </a:t>
            </a:r>
            <a:r>
              <a:rPr lang="en-US" dirty="0" smtClean="0"/>
              <a:t>PVC</a:t>
            </a:r>
            <a:r>
              <a:rPr lang="el-GR" dirty="0" smtClean="0"/>
              <a:t>, είναι δυνατόν να υπάρχουν ποσότητες μονομερούς</a:t>
            </a:r>
            <a:r>
              <a:rPr lang="en-US" dirty="0" smtClean="0"/>
              <a:t> </a:t>
            </a:r>
            <a:r>
              <a:rPr lang="el-GR" dirty="0" smtClean="0"/>
              <a:t>βινυλοχλωρίδιου </a:t>
            </a:r>
            <a:r>
              <a:rPr lang="en-US" dirty="0" smtClean="0"/>
              <a:t>(VCM)</a:t>
            </a:r>
            <a:r>
              <a:rPr lang="el-GR" dirty="0" smtClean="0"/>
              <a:t>, το οποίο έχει διαπιστωθεί ότι είναι καρκινογόνο.</a:t>
            </a:r>
          </a:p>
          <a:p>
            <a:r>
              <a:rPr lang="el-GR" dirty="0" smtClean="0"/>
              <a:t>Η χρήση του από τη δεκαετία του 1980 υπόκειται σε έλεγχο ως προς τα προϊόντα.</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pic>
        <p:nvPicPr>
          <p:cNvPr id="34818" name="Picture 2" descr="PVC-polymerisation-2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91680" y="1349763"/>
            <a:ext cx="5178152" cy="18317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p:cNvSpPr/>
          <p:nvPr/>
        </p:nvSpPr>
        <p:spPr>
          <a:xfrm>
            <a:off x="3131840" y="3205669"/>
            <a:ext cx="3024336"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lumMod val="65000"/>
                    <a:lumOff val="35000"/>
                  </a:prstClr>
                </a:solidFill>
                <a:latin typeface="Calibri"/>
                <a:hlinkClick r:id="rId3"/>
              </a:rPr>
              <a:t>PVC-polymerisation-2D</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 </a:t>
            </a:r>
            <a:r>
              <a:rPr lang="en-US" sz="1200" dirty="0" smtClean="0">
                <a:solidFill>
                  <a:prstClr val="black">
                    <a:lumMod val="65000"/>
                    <a:lumOff val="35000"/>
                  </a:prstClr>
                </a:solidFill>
                <a:latin typeface="Calibri"/>
              </a:rPr>
              <a:t> </a:t>
            </a:r>
            <a:r>
              <a:rPr lang="en-US" sz="1200" dirty="0" smtClean="0">
                <a:solidFill>
                  <a:prstClr val="black"/>
                </a:solidFill>
                <a:latin typeface="Calibri"/>
              </a:rPr>
              <a:t>Pngbot</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spTree>
    <p:extLst>
      <p:ext uri="{BB962C8B-B14F-4D97-AF65-F5344CB8AC3E}">
        <p14:creationId xmlns:p14="http://schemas.microsoft.com/office/powerpoint/2010/main" val="6991711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Πολυμερισμός συμπύκνωσης</a:t>
            </a:r>
            <a:endParaRPr lang="el-GR" dirty="0"/>
          </a:p>
        </p:txBody>
      </p:sp>
      <p:sp>
        <p:nvSpPr>
          <p:cNvPr id="3" name="Content Placeholder 2"/>
          <p:cNvSpPr>
            <a:spLocks noGrp="1"/>
          </p:cNvSpPr>
          <p:nvPr>
            <p:ph idx="1"/>
          </p:nvPr>
        </p:nvSpPr>
        <p:spPr/>
        <p:txBody>
          <a:bodyPr>
            <a:normAutofit fontScale="77500" lnSpcReduction="20000"/>
          </a:bodyPr>
          <a:lstStyle/>
          <a:p>
            <a:r>
              <a:rPr lang="el-GR" sz="2800" dirty="0" smtClean="0"/>
              <a:t>Ονομάζεται και πολυμερισμός με σταδιακή αύξηση αλυσίδας (ΠΣΑΑ), αν και οι δυο τύποι δεν είναι πάντα ταυτόσημοι.</a:t>
            </a:r>
          </a:p>
          <a:p>
            <a:r>
              <a:rPr lang="el-GR" sz="2800" dirty="0" smtClean="0"/>
              <a:t>Τα μονομερή αντιδρούν μεταξύ τους μέσω δραστικών χαρακτηριστικών ομάδων (</a:t>
            </a:r>
            <a:r>
              <a:rPr lang="en-US" sz="2800" dirty="0" smtClean="0"/>
              <a:t>-NH</a:t>
            </a:r>
            <a:r>
              <a:rPr lang="en-US" sz="2800" baseline="-25000" dirty="0" smtClean="0"/>
              <a:t>2</a:t>
            </a:r>
            <a:r>
              <a:rPr lang="en-US" sz="2800" dirty="0" smtClean="0"/>
              <a:t>, -COOH, -COCl, -OH)</a:t>
            </a:r>
            <a:r>
              <a:rPr lang="el-GR" sz="2800" dirty="0" smtClean="0"/>
              <a:t> με ταυτόχρονη απόσπαση μικρών σταθερών μορίων (π.χ. </a:t>
            </a:r>
            <a:r>
              <a:rPr lang="en-US" sz="2800" dirty="0" smtClean="0"/>
              <a:t>H</a:t>
            </a:r>
            <a:r>
              <a:rPr lang="en-US" sz="2800" baseline="-25000" dirty="0" smtClean="0"/>
              <a:t>2</a:t>
            </a:r>
            <a:r>
              <a:rPr lang="en-US" sz="2800" dirty="0" smtClean="0"/>
              <a:t>O, HCl)</a:t>
            </a:r>
            <a:r>
              <a:rPr lang="el-GR" sz="2800" dirty="0" smtClean="0"/>
              <a:t>.</a:t>
            </a:r>
          </a:p>
          <a:p>
            <a:pPr marL="342900" lvl="1" indent="-342900">
              <a:spcBef>
                <a:spcPts val="0"/>
              </a:spcBef>
              <a:spcAft>
                <a:spcPts val="1200"/>
              </a:spcAft>
              <a:buFont typeface="Arial" pitchFamily="34" charset="0"/>
              <a:buChar char="•"/>
            </a:pPr>
            <a:r>
              <a:rPr lang="el-GR" sz="2800" dirty="0" smtClean="0"/>
              <a:t>Παραδείγματα προϊόντων πολυμερισμού συμπύκνωσης / ΠΣΑΑ</a:t>
            </a:r>
            <a:r>
              <a:rPr lang="en-US" sz="2800" dirty="0" smtClean="0"/>
              <a:t>:</a:t>
            </a:r>
            <a:endParaRPr lang="el-GR" sz="2800" dirty="0" smtClean="0"/>
          </a:p>
          <a:p>
            <a:pPr lvl="1"/>
            <a:r>
              <a:rPr lang="el-GR" dirty="0" smtClean="0"/>
              <a:t>Πολυεστέρες,</a:t>
            </a:r>
          </a:p>
          <a:p>
            <a:pPr lvl="1"/>
            <a:r>
              <a:rPr lang="el-GR" dirty="0" smtClean="0"/>
              <a:t>Νάιλον,</a:t>
            </a:r>
          </a:p>
          <a:p>
            <a:pPr lvl="1"/>
            <a:r>
              <a:rPr lang="el-GR" dirty="0" smtClean="0"/>
              <a:t>Πολυαιθέρες (προϊόν ΠΣΑΑ),</a:t>
            </a:r>
          </a:p>
          <a:p>
            <a:pPr lvl="1"/>
            <a:r>
              <a:rPr lang="el-GR" dirty="0" smtClean="0"/>
              <a:t>Πολυ-ιμίδια </a:t>
            </a:r>
            <a:r>
              <a:rPr lang="el-GR" dirty="0"/>
              <a:t>(προϊόν </a:t>
            </a:r>
            <a:r>
              <a:rPr lang="el-GR" dirty="0" smtClean="0"/>
              <a:t>ΠΣΑΑ),</a:t>
            </a:r>
            <a:endParaRPr lang="el-GR" dirty="0"/>
          </a:p>
          <a:p>
            <a:pPr lvl="1"/>
            <a:r>
              <a:rPr lang="el-GR" dirty="0" smtClean="0"/>
              <a:t>Πολυκαρβονικοί εστέρες </a:t>
            </a:r>
            <a:r>
              <a:rPr lang="el-GR" dirty="0"/>
              <a:t>(προϊόν ΠΣΑΑ</a:t>
            </a:r>
            <a:r>
              <a:rPr lang="el-GR" dirty="0" smtClean="0"/>
              <a:t>),</a:t>
            </a:r>
          </a:p>
          <a:p>
            <a:pPr lvl="1"/>
            <a:r>
              <a:rPr lang="el-GR" dirty="0" smtClean="0"/>
              <a:t>Πολυμερή φαινόλης-φορμαλδεϋδης (βακελίτης, προϊόν </a:t>
            </a:r>
            <a:r>
              <a:rPr lang="el-GR" dirty="0"/>
              <a:t>ΠΣΑΑ</a:t>
            </a:r>
            <a:r>
              <a:rPr lang="el-GR" dirty="0" smtClean="0"/>
              <a:t>).</a:t>
            </a:r>
            <a:endParaRPr lang="el-GR" dirty="0"/>
          </a:p>
          <a:p>
            <a:pPr lvl="1"/>
            <a:endParaRPr lang="el-GR" dirty="0"/>
          </a:p>
          <a:p>
            <a:pPr marL="457200" lvl="1" indent="0">
              <a:buNone/>
            </a:pPr>
            <a:endParaRPr lang="en-US" dirty="0" smtClean="0"/>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1264161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Autofit/>
          </a:bodyPr>
          <a:lstStyle/>
          <a:p>
            <a:pPr eaLnBrk="1" hangingPunct="1"/>
            <a:r>
              <a:rPr lang="el-GR" b="1" dirty="0" smtClean="0"/>
              <a:t>Τα βιομηχανικά πολυμερή στην υπηρεσία της συντήρησης </a:t>
            </a:r>
            <a:r>
              <a:rPr lang="el-GR" sz="3200" b="0" dirty="0" smtClean="0"/>
              <a:t>(2 από 2)</a:t>
            </a:r>
          </a:p>
        </p:txBody>
      </p:sp>
      <p:sp>
        <p:nvSpPr>
          <p:cNvPr id="25603" name="Rectangle 3"/>
          <p:cNvSpPr>
            <a:spLocks noGrp="1" noChangeArrowheads="1"/>
          </p:cNvSpPr>
          <p:nvPr>
            <p:ph idx="1"/>
          </p:nvPr>
        </p:nvSpPr>
        <p:spPr/>
        <p:txBody>
          <a:bodyPr>
            <a:noAutofit/>
          </a:bodyPr>
          <a:lstStyle/>
          <a:p>
            <a:pPr eaLnBrk="1" hangingPunct="1">
              <a:lnSpc>
                <a:spcPct val="100000"/>
              </a:lnSpc>
              <a:spcBef>
                <a:spcPts val="600"/>
              </a:spcBef>
            </a:pPr>
            <a:r>
              <a:rPr lang="el-GR" dirty="0" smtClean="0"/>
              <a:t>Το εύρος των υλικών σε αυτή την κατηγορία είναι μεγάλο και ποικίλλει αναλόγως των εφαρμογών και της συγκεκριμένης δράσης.</a:t>
            </a:r>
          </a:p>
          <a:p>
            <a:pPr eaLnBrk="1" hangingPunct="1">
              <a:lnSpc>
                <a:spcPct val="100000"/>
              </a:lnSpc>
              <a:spcBef>
                <a:spcPts val="600"/>
              </a:spcBef>
            </a:pPr>
            <a:r>
              <a:rPr lang="el-GR" dirty="0" smtClean="0"/>
              <a:t>Τα πολυμερή που προορίζονται να συνυπάρξουν πολλές φορές και με ανόργανα υλικά (μέταλλα, κονιάματα, κλπ.), προσφέρουν τεράστια </a:t>
            </a:r>
            <a:r>
              <a:rPr lang="el-GR" b="1" dirty="0" smtClean="0"/>
              <a:t>ευελιξία</a:t>
            </a:r>
            <a:r>
              <a:rPr lang="el-GR" dirty="0" smtClean="0"/>
              <a:t> ως προς την εξειδικευμένη φυσικο-χημική δράση τους, αλλά εμφανίζουν προβλήματα ως προς την </a:t>
            </a:r>
            <a:r>
              <a:rPr lang="el-GR" b="1" dirty="0" smtClean="0"/>
              <a:t>συμβατότητα</a:t>
            </a:r>
            <a:r>
              <a:rPr lang="el-GR" dirty="0" smtClean="0"/>
              <a:t> και τη διάρκεια ζωής. </a:t>
            </a:r>
          </a:p>
          <a:p>
            <a:pPr eaLnBrk="1" hangingPunct="1">
              <a:lnSpc>
                <a:spcPct val="100000"/>
              </a:lnSpc>
              <a:spcBef>
                <a:spcPts val="600"/>
              </a:spcBef>
            </a:pPr>
            <a:r>
              <a:rPr lang="el-GR" dirty="0" smtClean="0"/>
              <a:t>Σημαντικό μέρος της έρευνας που γίνεται σήμερα προσανατολίζεται στη λύση αυτών των ζητημάτων.</a:t>
            </a:r>
            <a:endParaRPr lang="en-US" dirty="0" smtClean="0"/>
          </a:p>
          <a:p>
            <a:pPr eaLnBrk="1" hangingPunct="1">
              <a:lnSpc>
                <a:spcPct val="100000"/>
              </a:lnSpc>
              <a:spcBef>
                <a:spcPts val="600"/>
              </a:spcBef>
              <a:buFontTx/>
              <a:buNone/>
            </a:pPr>
            <a:endParaRPr 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27260132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Νάιλον</a:t>
            </a:r>
            <a:r>
              <a:rPr lang="en-US" dirty="0" smtClean="0"/>
              <a:t> </a:t>
            </a:r>
            <a:r>
              <a:rPr lang="en-US" sz="3200" b="0" dirty="0" smtClean="0"/>
              <a:t>(1 </a:t>
            </a:r>
            <a:r>
              <a:rPr lang="el-GR" sz="3200" b="0" dirty="0" smtClean="0"/>
              <a:t>από 2)</a:t>
            </a:r>
            <a:endParaRPr lang="el-GR" sz="3200" b="0" dirty="0"/>
          </a:p>
        </p:txBody>
      </p:sp>
      <p:sp>
        <p:nvSpPr>
          <p:cNvPr id="3" name="Θέση περιεχομένου 2"/>
          <p:cNvSpPr>
            <a:spLocks noGrp="1"/>
          </p:cNvSpPr>
          <p:nvPr>
            <p:ph idx="1"/>
          </p:nvPr>
        </p:nvSpPr>
        <p:spPr>
          <a:xfrm>
            <a:off x="395536" y="1018946"/>
            <a:ext cx="8229600" cy="2736304"/>
          </a:xfrm>
        </p:spPr>
        <p:txBody>
          <a:bodyPr>
            <a:normAutofit lnSpcReduction="10000"/>
          </a:bodyPr>
          <a:lstStyle/>
          <a:p>
            <a:r>
              <a:rPr lang="el-GR" dirty="0"/>
              <a:t>Το νάιλον παρασκευάστηκε για πρώτη φορά το 1935 από τον </a:t>
            </a:r>
            <a:r>
              <a:rPr lang="en-US" dirty="0"/>
              <a:t>Carothers </a:t>
            </a:r>
            <a:r>
              <a:rPr lang="el-GR" dirty="0"/>
              <a:t>στην εταιρεία </a:t>
            </a:r>
            <a:r>
              <a:rPr lang="en-US" dirty="0"/>
              <a:t>Du Pont </a:t>
            </a:r>
            <a:r>
              <a:rPr lang="el-GR" dirty="0"/>
              <a:t>στις ΗΠΑ. </a:t>
            </a:r>
          </a:p>
          <a:p>
            <a:r>
              <a:rPr lang="el-GR" dirty="0"/>
              <a:t>Ο στόχος ήταν να αντικαταστήσει το σημαντικά ακριβότερο μετάξι (πρωτεϊνική ίνα) στηρίχθηκε στην παρουσία των αμιδικών δεσμών </a:t>
            </a:r>
            <a:r>
              <a:rPr lang="el-GR" b="1" dirty="0"/>
              <a:t>–</a:t>
            </a:r>
            <a:r>
              <a:rPr lang="en-US" b="1" dirty="0"/>
              <a:t>CO</a:t>
            </a:r>
            <a:r>
              <a:rPr lang="el-GR" b="1" dirty="0"/>
              <a:t>-</a:t>
            </a:r>
            <a:r>
              <a:rPr lang="en-US" b="1" dirty="0"/>
              <a:t>NH</a:t>
            </a:r>
            <a:r>
              <a:rPr lang="el-GR" b="1" dirty="0"/>
              <a:t>- </a:t>
            </a:r>
            <a:r>
              <a:rPr lang="el-GR" dirty="0"/>
              <a:t>που θα συνέδεαν τα </a:t>
            </a:r>
            <a:r>
              <a:rPr lang="el-GR" b="1" dirty="0"/>
              <a:t>δυο διαφορετικά μονομερή </a:t>
            </a:r>
            <a:r>
              <a:rPr lang="el-GR" dirty="0"/>
              <a:t>μεταξύ τους. </a:t>
            </a:r>
            <a:endParaRPr lang="en-US"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pic>
        <p:nvPicPr>
          <p:cNvPr id="5" name="Picture 23" descr="Caroth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478634"/>
            <a:ext cx="1856582" cy="235785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
          <p:cNvSpPr/>
          <p:nvPr/>
        </p:nvSpPr>
        <p:spPr>
          <a:xfrm>
            <a:off x="678073" y="5836493"/>
            <a:ext cx="2443636"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lumMod val="65000"/>
                    <a:lumOff val="35000"/>
                  </a:prstClr>
                </a:solidFill>
                <a:latin typeface="Calibri"/>
                <a:hlinkClick r:id="rId3"/>
              </a:rPr>
              <a:t>Carothers</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 </a:t>
            </a:r>
            <a:r>
              <a:rPr lang="en-US" sz="1200" dirty="0" smtClean="0">
                <a:solidFill>
                  <a:prstClr val="black">
                    <a:lumMod val="65000"/>
                    <a:lumOff val="35000"/>
                  </a:prstClr>
                </a:solidFill>
                <a:latin typeface="Calibri"/>
              </a:rPr>
              <a:t> </a:t>
            </a:r>
            <a:r>
              <a:rPr lang="en-US" sz="1200" dirty="0">
                <a:solidFill>
                  <a:prstClr val="black"/>
                </a:solidFill>
                <a:latin typeface="Calibri"/>
              </a:rPr>
              <a:t>Cmclen</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pic>
        <p:nvPicPr>
          <p:cNvPr id="7" name="Picture 25" descr="Nylon 3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3994799"/>
            <a:ext cx="5189130" cy="160214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798368" y="5836492"/>
            <a:ext cx="2443636"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lumMod val="65000"/>
                    <a:lumOff val="35000"/>
                  </a:prstClr>
                </a:solidFill>
                <a:latin typeface="Calibri"/>
                <a:hlinkClick r:id="rId5"/>
              </a:rPr>
              <a:t>Nylon 3D</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 </a:t>
            </a:r>
            <a:r>
              <a:rPr lang="en-US" sz="1200" dirty="0" smtClean="0">
                <a:solidFill>
                  <a:prstClr val="black">
                    <a:lumMod val="65000"/>
                    <a:lumOff val="35000"/>
                  </a:prstClr>
                </a:solidFill>
                <a:latin typeface="Calibri"/>
              </a:rPr>
              <a:t> </a:t>
            </a:r>
            <a:r>
              <a:rPr lang="en-US" sz="1200" dirty="0">
                <a:solidFill>
                  <a:prstClr val="black"/>
                </a:solidFill>
                <a:latin typeface="Calibri"/>
              </a:rPr>
              <a:t>YassineMrabet</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6"/>
              </a:rPr>
              <a:t>CC BY-SA 3.0</a:t>
            </a:r>
            <a:endParaRPr lang="en-US" sz="1200" dirty="0">
              <a:solidFill>
                <a:prstClr val="black"/>
              </a:solidFill>
              <a:latin typeface="Calibri"/>
            </a:endParaRPr>
          </a:p>
        </p:txBody>
      </p:sp>
    </p:spTree>
    <p:extLst>
      <p:ext uri="{BB962C8B-B14F-4D97-AF65-F5344CB8AC3E}">
        <p14:creationId xmlns:p14="http://schemas.microsoft.com/office/powerpoint/2010/main" val="41445457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Νάιλον </a:t>
            </a:r>
            <a:r>
              <a:rPr lang="en-US" sz="3200" b="0" dirty="0" smtClean="0"/>
              <a:t>(</a:t>
            </a:r>
            <a:r>
              <a:rPr lang="el-GR" sz="3200" b="0" dirty="0"/>
              <a:t>2</a:t>
            </a:r>
            <a:r>
              <a:rPr lang="en-US" sz="3200" b="0" dirty="0" smtClean="0"/>
              <a:t> </a:t>
            </a:r>
            <a:r>
              <a:rPr lang="el-GR" sz="3200" b="0" dirty="0"/>
              <a:t>από </a:t>
            </a:r>
            <a:r>
              <a:rPr lang="el-GR" sz="3200" b="0" dirty="0" smtClean="0"/>
              <a:t>2)</a:t>
            </a:r>
            <a:endParaRPr lang="el-GR" sz="3200" dirty="0"/>
          </a:p>
        </p:txBody>
      </p:sp>
      <p:sp>
        <p:nvSpPr>
          <p:cNvPr id="3" name="Content Placeholder 2"/>
          <p:cNvSpPr>
            <a:spLocks noGrp="1"/>
          </p:cNvSpPr>
          <p:nvPr>
            <p:ph idx="1"/>
          </p:nvPr>
        </p:nvSpPr>
        <p:spPr>
          <a:xfrm>
            <a:off x="288690" y="5311325"/>
            <a:ext cx="7715200" cy="659514"/>
          </a:xfrm>
        </p:spPr>
        <p:txBody>
          <a:bodyPr>
            <a:noAutofit/>
          </a:bodyPr>
          <a:lstStyle/>
          <a:p>
            <a:r>
              <a:rPr lang="el-GR" dirty="0" smtClean="0"/>
              <a:t>Στο παραπάνω παράδειγμα, απεικονίζεται το νάιλον 6,10</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sp>
        <p:nvSpPr>
          <p:cNvPr id="5" name="Rectangle 2"/>
          <p:cNvSpPr>
            <a:spLocks noChangeArrowheads="1"/>
          </p:cNvSpPr>
          <p:nvPr/>
        </p:nvSpPr>
        <p:spPr bwMode="auto">
          <a:xfrm>
            <a:off x="618686" y="1343924"/>
            <a:ext cx="102318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dirty="0">
              <a:solidFill>
                <a:prstClr val="black"/>
              </a:solidFill>
            </a:endParaRPr>
          </a:p>
        </p:txBody>
      </p:sp>
      <p:grpSp>
        <p:nvGrpSpPr>
          <p:cNvPr id="15" name="Ομάδα 14"/>
          <p:cNvGrpSpPr/>
          <p:nvPr/>
        </p:nvGrpSpPr>
        <p:grpSpPr>
          <a:xfrm>
            <a:off x="899592" y="1540514"/>
            <a:ext cx="7633721" cy="2872099"/>
            <a:chOff x="899592" y="1540514"/>
            <a:chExt cx="7633721" cy="2872099"/>
          </a:xfrm>
        </p:grpSpPr>
        <p:graphicFrame>
          <p:nvGraphicFramePr>
            <p:cNvPr id="6" name="Object 5"/>
            <p:cNvGraphicFramePr>
              <a:graphicFrameLocks noChangeAspect="1"/>
            </p:cNvGraphicFramePr>
            <p:nvPr>
              <p:extLst/>
            </p:nvPr>
          </p:nvGraphicFramePr>
          <p:xfrm>
            <a:off x="899592" y="2006170"/>
            <a:ext cx="7633721" cy="1612176"/>
          </p:xfrm>
          <a:graphic>
            <a:graphicData uri="http://schemas.openxmlformats.org/presentationml/2006/ole">
              <mc:AlternateContent xmlns:mc="http://schemas.openxmlformats.org/markup-compatibility/2006">
                <mc:Choice xmlns:v="urn:schemas-microsoft-com:vml" Requires="v">
                  <p:oleObj spid="_x0000_s15371" name="ChemSketch" r:id="rId3" imgW="5574792" imgH="1182624" progId="ACD.ChemSketch.20">
                    <p:embed/>
                  </p:oleObj>
                </mc:Choice>
                <mc:Fallback>
                  <p:oleObj name="ChemSketch" r:id="rId3" imgW="5574792" imgH="1182624"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2006170"/>
                          <a:ext cx="7633721" cy="1612176"/>
                        </a:xfrm>
                        <a:prstGeom prst="rect">
                          <a:avLst/>
                        </a:prstGeom>
                        <a:noFill/>
                      </p:spPr>
                    </p:pic>
                  </p:oleObj>
                </mc:Fallback>
              </mc:AlternateContent>
            </a:graphicData>
          </a:graphic>
        </p:graphicFrame>
        <p:sp>
          <p:nvSpPr>
            <p:cNvPr id="7" name="Down Arrow 6"/>
            <p:cNvSpPr/>
            <p:nvPr/>
          </p:nvSpPr>
          <p:spPr>
            <a:xfrm>
              <a:off x="1170043" y="1540514"/>
              <a:ext cx="335870" cy="425777"/>
            </a:xfrm>
            <a:prstGeom prst="downArrow">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dirty="0">
                <a:solidFill>
                  <a:prstClr val="white"/>
                </a:solidFill>
              </a:endParaRPr>
            </a:p>
          </p:txBody>
        </p:sp>
        <p:sp>
          <p:nvSpPr>
            <p:cNvPr id="8" name="Down Arrow 7"/>
            <p:cNvSpPr/>
            <p:nvPr/>
          </p:nvSpPr>
          <p:spPr>
            <a:xfrm>
              <a:off x="3978355" y="2300237"/>
              <a:ext cx="335870" cy="425777"/>
            </a:xfrm>
            <a:prstGeom prst="downArrow">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dirty="0">
                <a:solidFill>
                  <a:prstClr val="white"/>
                </a:solidFill>
              </a:endParaRPr>
            </a:p>
          </p:txBody>
        </p:sp>
        <p:sp>
          <p:nvSpPr>
            <p:cNvPr id="9" name="Down Arrow 8"/>
            <p:cNvSpPr/>
            <p:nvPr/>
          </p:nvSpPr>
          <p:spPr>
            <a:xfrm rot="10800000">
              <a:off x="4494091" y="3503549"/>
              <a:ext cx="335870" cy="425777"/>
            </a:xfrm>
            <a:prstGeom prst="down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dirty="0">
                <a:solidFill>
                  <a:prstClr val="white"/>
                </a:solidFill>
              </a:endParaRPr>
            </a:p>
          </p:txBody>
        </p:sp>
        <p:sp>
          <p:nvSpPr>
            <p:cNvPr id="10" name="Down Arrow 9"/>
            <p:cNvSpPr/>
            <p:nvPr/>
          </p:nvSpPr>
          <p:spPr>
            <a:xfrm rot="10800000">
              <a:off x="7722516" y="2888605"/>
              <a:ext cx="335870" cy="425777"/>
            </a:xfrm>
            <a:prstGeom prst="down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dirty="0">
                <a:solidFill>
                  <a:prstClr val="white"/>
                </a:solidFill>
              </a:endParaRPr>
            </a:p>
          </p:txBody>
        </p:sp>
        <p:sp>
          <p:nvSpPr>
            <p:cNvPr id="11" name="TextBox 10"/>
            <p:cNvSpPr txBox="1"/>
            <p:nvPr/>
          </p:nvSpPr>
          <p:spPr>
            <a:xfrm>
              <a:off x="1403648" y="3454259"/>
              <a:ext cx="1635449" cy="707886"/>
            </a:xfrm>
            <a:prstGeom prst="rect">
              <a:avLst/>
            </a:prstGeom>
            <a:noFill/>
          </p:spPr>
          <p:txBody>
            <a:bodyPr wrap="square" rtlCol="0">
              <a:spAutoFit/>
            </a:bodyPr>
            <a:lstStyle/>
            <a:p>
              <a:pPr algn="ctr"/>
              <a:r>
                <a:rPr lang="el-GR" sz="2000" dirty="0" smtClean="0">
                  <a:solidFill>
                    <a:prstClr val="black"/>
                  </a:solidFill>
                  <a:latin typeface="Calibri"/>
                </a:rPr>
                <a:t>Μονομερές 1</a:t>
              </a:r>
            </a:p>
            <a:p>
              <a:pPr algn="ctr"/>
              <a:r>
                <a:rPr lang="el-GR" sz="2000" dirty="0" smtClean="0">
                  <a:solidFill>
                    <a:prstClr val="black"/>
                  </a:solidFill>
                  <a:latin typeface="Calibri"/>
                </a:rPr>
                <a:t>(διαμίνη)</a:t>
              </a:r>
              <a:endParaRPr lang="el-GR" sz="2000" dirty="0">
                <a:solidFill>
                  <a:prstClr val="black"/>
                </a:solidFill>
                <a:latin typeface="Calibri"/>
              </a:endParaRPr>
            </a:p>
          </p:txBody>
        </p:sp>
        <p:sp>
          <p:nvSpPr>
            <p:cNvPr id="12" name="TextBox 11"/>
            <p:cNvSpPr txBox="1"/>
            <p:nvPr/>
          </p:nvSpPr>
          <p:spPr>
            <a:xfrm>
              <a:off x="6095547" y="3454259"/>
              <a:ext cx="2292877" cy="707886"/>
            </a:xfrm>
            <a:prstGeom prst="rect">
              <a:avLst/>
            </a:prstGeom>
            <a:noFill/>
          </p:spPr>
          <p:txBody>
            <a:bodyPr wrap="square" rtlCol="0">
              <a:spAutoFit/>
            </a:bodyPr>
            <a:lstStyle/>
            <a:p>
              <a:pPr algn="ctr"/>
              <a:r>
                <a:rPr lang="el-GR" sz="2000" dirty="0" smtClean="0">
                  <a:solidFill>
                    <a:prstClr val="black"/>
                  </a:solidFill>
                  <a:latin typeface="Calibri"/>
                </a:rPr>
                <a:t>Μονομερές 2</a:t>
              </a:r>
            </a:p>
            <a:p>
              <a:pPr algn="ctr"/>
              <a:r>
                <a:rPr lang="el-GR" sz="2000" dirty="0" smtClean="0">
                  <a:solidFill>
                    <a:prstClr val="black"/>
                  </a:solidFill>
                  <a:latin typeface="Calibri"/>
                </a:rPr>
                <a:t>(δικαρβοξυλικό οξύ)</a:t>
              </a:r>
              <a:endParaRPr lang="el-GR" sz="2000" dirty="0">
                <a:solidFill>
                  <a:prstClr val="black"/>
                </a:solidFill>
                <a:latin typeface="Calibri"/>
              </a:endParaRPr>
            </a:p>
          </p:txBody>
        </p:sp>
        <p:sp>
          <p:nvSpPr>
            <p:cNvPr id="13" name="Oval 12"/>
            <p:cNvSpPr/>
            <p:nvPr/>
          </p:nvSpPr>
          <p:spPr>
            <a:xfrm>
              <a:off x="3872638" y="2690505"/>
              <a:ext cx="1080120" cy="785187"/>
            </a:xfrm>
            <a:prstGeom prst="ellipse">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4" name="TextBox 13"/>
            <p:cNvSpPr txBox="1"/>
            <p:nvPr/>
          </p:nvSpPr>
          <p:spPr>
            <a:xfrm>
              <a:off x="2989400" y="4012503"/>
              <a:ext cx="1957715" cy="400110"/>
            </a:xfrm>
            <a:prstGeom prst="rect">
              <a:avLst/>
            </a:prstGeom>
            <a:noFill/>
          </p:spPr>
          <p:txBody>
            <a:bodyPr wrap="none" rtlCol="0">
              <a:spAutoFit/>
            </a:bodyPr>
            <a:lstStyle/>
            <a:p>
              <a:r>
                <a:rPr lang="el-GR" sz="2000" b="1" dirty="0" smtClean="0">
                  <a:solidFill>
                    <a:srgbClr val="0070C0"/>
                  </a:solidFill>
                  <a:latin typeface="Calibri"/>
                </a:rPr>
                <a:t>Αμιδικός δεσμός</a:t>
              </a:r>
              <a:endParaRPr lang="el-GR" sz="2000" b="1" dirty="0">
                <a:solidFill>
                  <a:srgbClr val="0070C0"/>
                </a:solidFill>
                <a:latin typeface="Calibri"/>
              </a:endParaRPr>
            </a:p>
          </p:txBody>
        </p:sp>
        <p:cxnSp>
          <p:nvCxnSpPr>
            <p:cNvPr id="16" name="Straight Arrow Connector 15"/>
            <p:cNvCxnSpPr/>
            <p:nvPr/>
          </p:nvCxnSpPr>
          <p:spPr>
            <a:xfrm flipV="1">
              <a:off x="3954497" y="3532073"/>
              <a:ext cx="277686" cy="480983"/>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
          <p:nvSpPr>
            <p:cNvPr id="18" name="Left Brace 17"/>
            <p:cNvSpPr/>
            <p:nvPr/>
          </p:nvSpPr>
          <p:spPr>
            <a:xfrm rot="5400000">
              <a:off x="2364937" y="1302362"/>
              <a:ext cx="499342" cy="2042575"/>
            </a:xfrm>
            <a:prstGeom prst="leftBrace">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solidFill>
                  <a:prstClr val="black"/>
                </a:solidFill>
              </a:endParaRPr>
            </a:p>
          </p:txBody>
        </p:sp>
        <p:sp>
          <p:nvSpPr>
            <p:cNvPr id="19" name="Left Brace 18"/>
            <p:cNvSpPr/>
            <p:nvPr/>
          </p:nvSpPr>
          <p:spPr>
            <a:xfrm rot="5400000">
              <a:off x="5879008" y="771170"/>
              <a:ext cx="608506" cy="3078508"/>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solidFill>
                  <a:prstClr val="black"/>
                </a:solidFill>
              </a:endParaRPr>
            </a:p>
          </p:txBody>
        </p:sp>
        <p:sp>
          <p:nvSpPr>
            <p:cNvPr id="20" name="TextBox 19"/>
            <p:cNvSpPr txBox="1"/>
            <p:nvPr/>
          </p:nvSpPr>
          <p:spPr>
            <a:xfrm>
              <a:off x="2374799" y="1623125"/>
              <a:ext cx="479618" cy="369332"/>
            </a:xfrm>
            <a:prstGeom prst="rect">
              <a:avLst/>
            </a:prstGeom>
            <a:noFill/>
          </p:spPr>
          <p:txBody>
            <a:bodyPr wrap="none" rtlCol="0">
              <a:spAutoFit/>
            </a:bodyPr>
            <a:lstStyle/>
            <a:p>
              <a:r>
                <a:rPr lang="el-GR" b="1" dirty="0" smtClean="0">
                  <a:solidFill>
                    <a:srgbClr val="007E39"/>
                  </a:solidFill>
                </a:rPr>
                <a:t>6</a:t>
              </a:r>
              <a:r>
                <a:rPr lang="en-US" b="1" dirty="0" smtClean="0">
                  <a:solidFill>
                    <a:srgbClr val="007E39"/>
                  </a:solidFill>
                </a:rPr>
                <a:t>C</a:t>
              </a:r>
              <a:endParaRPr lang="el-GR" b="1" dirty="0">
                <a:solidFill>
                  <a:srgbClr val="007E39"/>
                </a:solidFill>
              </a:endParaRPr>
            </a:p>
          </p:txBody>
        </p:sp>
        <p:sp>
          <p:nvSpPr>
            <p:cNvPr id="21" name="TextBox 20"/>
            <p:cNvSpPr txBox="1"/>
            <p:nvPr/>
          </p:nvSpPr>
          <p:spPr>
            <a:xfrm>
              <a:off x="5943452" y="1596959"/>
              <a:ext cx="607859" cy="369332"/>
            </a:xfrm>
            <a:prstGeom prst="rect">
              <a:avLst/>
            </a:prstGeom>
            <a:noFill/>
          </p:spPr>
          <p:txBody>
            <a:bodyPr wrap="none" rtlCol="0">
              <a:spAutoFit/>
            </a:bodyPr>
            <a:lstStyle/>
            <a:p>
              <a:r>
                <a:rPr lang="en-US" b="1" dirty="0" smtClean="0">
                  <a:solidFill>
                    <a:srgbClr val="007E39"/>
                  </a:solidFill>
                </a:rPr>
                <a:t>10C</a:t>
              </a:r>
              <a:endParaRPr lang="el-GR" b="1" dirty="0">
                <a:solidFill>
                  <a:srgbClr val="007E39"/>
                </a:solidFill>
              </a:endParaRPr>
            </a:p>
          </p:txBody>
        </p:sp>
      </p:grpSp>
    </p:spTree>
    <p:extLst>
      <p:ext uri="{BB962C8B-B14F-4D97-AF65-F5344CB8AC3E}">
        <p14:creationId xmlns:p14="http://schemas.microsoft.com/office/powerpoint/2010/main" val="14506222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Πολυμερισμός συμπύκνωσης</a:t>
            </a:r>
            <a:endParaRPr lang="el-GR" dirty="0"/>
          </a:p>
        </p:txBody>
      </p:sp>
      <p:sp>
        <p:nvSpPr>
          <p:cNvPr id="3" name="Content Placeholder 2"/>
          <p:cNvSpPr>
            <a:spLocks noGrp="1"/>
          </p:cNvSpPr>
          <p:nvPr>
            <p:ph idx="1"/>
          </p:nvPr>
        </p:nvSpPr>
        <p:spPr>
          <a:xfrm>
            <a:off x="179512" y="3429000"/>
            <a:ext cx="8964488" cy="2927350"/>
          </a:xfrm>
        </p:spPr>
        <p:txBody>
          <a:bodyPr>
            <a:noAutofit/>
          </a:bodyPr>
          <a:lstStyle/>
          <a:p>
            <a:r>
              <a:rPr lang="el-GR" dirty="0" smtClean="0"/>
              <a:t>Η αλυσίδα «χτίζεται από την 1:1 αλληλουχία των δυο διαφορετικών μονομερών</a:t>
            </a:r>
          </a:p>
          <a:p>
            <a:r>
              <a:rPr lang="el-GR" dirty="0" smtClean="0"/>
              <a:t>Τα μήκη των αλυσίδων στο δικαρβοξυλικό οξύ και τη διαμίνη μεταφέρονται στο τελικό προϊόν</a:t>
            </a:r>
          </a:p>
          <a:p>
            <a:r>
              <a:rPr lang="el-GR" dirty="0" smtClean="0"/>
              <a:t>Με αυτό τον τρόπο μπορούν να προκύψουν διάφορα είδη νάιλον (π.χ. νάιλον 6,6, νάιλον 5,6, νάιλον 6,10)</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p:pic>
        <p:nvPicPr>
          <p:cNvPr id="5" name="Picture 4"/>
          <p:cNvPicPr>
            <a:picLocks noChangeAspect="1"/>
          </p:cNvPicPr>
          <p:nvPr/>
        </p:nvPicPr>
        <p:blipFill>
          <a:blip r:embed="rId2"/>
          <a:stretch>
            <a:fillRect/>
          </a:stretch>
        </p:blipFill>
        <p:spPr>
          <a:xfrm>
            <a:off x="467544" y="1484784"/>
            <a:ext cx="8843207" cy="1262604"/>
          </a:xfrm>
          <a:prstGeom prst="rect">
            <a:avLst/>
          </a:prstGeom>
        </p:spPr>
      </p:pic>
      <p:sp>
        <p:nvSpPr>
          <p:cNvPr id="6" name="TextBox 5"/>
          <p:cNvSpPr txBox="1"/>
          <p:nvPr/>
        </p:nvSpPr>
        <p:spPr>
          <a:xfrm>
            <a:off x="611560" y="2747388"/>
            <a:ext cx="2189830" cy="400110"/>
          </a:xfrm>
          <a:prstGeom prst="rect">
            <a:avLst/>
          </a:prstGeom>
          <a:noFill/>
        </p:spPr>
        <p:txBody>
          <a:bodyPr wrap="none" rtlCol="0">
            <a:spAutoFit/>
          </a:bodyPr>
          <a:lstStyle/>
          <a:p>
            <a:r>
              <a:rPr lang="el-GR" sz="2000" b="1" dirty="0" smtClean="0">
                <a:solidFill>
                  <a:srgbClr val="C00000"/>
                </a:solidFill>
                <a:latin typeface="Calibri"/>
              </a:rPr>
              <a:t>δικαρβοξυλικό οξύ</a:t>
            </a:r>
            <a:endParaRPr lang="el-GR" sz="2000" b="1" dirty="0">
              <a:solidFill>
                <a:srgbClr val="C00000"/>
              </a:solidFill>
              <a:latin typeface="Calibri"/>
            </a:endParaRPr>
          </a:p>
        </p:txBody>
      </p:sp>
      <p:sp>
        <p:nvSpPr>
          <p:cNvPr id="8" name="TextBox 7"/>
          <p:cNvSpPr txBox="1"/>
          <p:nvPr/>
        </p:nvSpPr>
        <p:spPr>
          <a:xfrm>
            <a:off x="3059832" y="2437575"/>
            <a:ext cx="1020857" cy="400110"/>
          </a:xfrm>
          <a:prstGeom prst="rect">
            <a:avLst/>
          </a:prstGeom>
          <a:noFill/>
        </p:spPr>
        <p:txBody>
          <a:bodyPr wrap="none" rtlCol="0">
            <a:spAutoFit/>
          </a:bodyPr>
          <a:lstStyle/>
          <a:p>
            <a:r>
              <a:rPr lang="el-GR" sz="2000" b="1" dirty="0" smtClean="0">
                <a:solidFill>
                  <a:srgbClr val="007E39"/>
                </a:solidFill>
                <a:latin typeface="Calibri"/>
              </a:rPr>
              <a:t>διαμίνη</a:t>
            </a:r>
            <a:endParaRPr lang="el-GR" sz="2000" b="1" dirty="0">
              <a:solidFill>
                <a:srgbClr val="007E39"/>
              </a:solidFill>
              <a:latin typeface="Calibri"/>
            </a:endParaRPr>
          </a:p>
        </p:txBody>
      </p:sp>
    </p:spTree>
    <p:extLst>
      <p:ext uri="{BB962C8B-B14F-4D97-AF65-F5344CB8AC3E}">
        <p14:creationId xmlns:p14="http://schemas.microsoft.com/office/powerpoint/2010/main" val="5086552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Σύνθεση του νάιλον 6,10</a:t>
            </a:r>
            <a:endParaRPr lang="el-GR" dirty="0"/>
          </a:p>
        </p:txBody>
      </p:sp>
      <p:sp>
        <p:nvSpPr>
          <p:cNvPr id="3" name="Content Placeholder 2"/>
          <p:cNvSpPr>
            <a:spLocks noGrp="1"/>
          </p:cNvSpPr>
          <p:nvPr>
            <p:ph idx="1"/>
          </p:nvPr>
        </p:nvSpPr>
        <p:spPr>
          <a:xfrm>
            <a:off x="357697" y="5168536"/>
            <a:ext cx="8229600" cy="1080120"/>
          </a:xfrm>
        </p:spPr>
        <p:txBody>
          <a:bodyPr>
            <a:noAutofit/>
          </a:bodyPr>
          <a:lstStyle/>
          <a:p>
            <a:r>
              <a:rPr lang="el-GR" dirty="0" smtClean="0"/>
              <a:t>Σύνθεση του νάιλον 6,10</a:t>
            </a:r>
          </a:p>
          <a:p>
            <a:r>
              <a:rPr lang="el-GR" dirty="0" smtClean="0"/>
              <a:t>Τα δυο μονομερή αντιδρούν σε αναλογία 1:1</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sp>
        <p:nvSpPr>
          <p:cNvPr id="5" name="Rectangle 2"/>
          <p:cNvSpPr>
            <a:spLocks noChangeArrowheads="1"/>
          </p:cNvSpPr>
          <p:nvPr/>
        </p:nvSpPr>
        <p:spPr bwMode="auto">
          <a:xfrm>
            <a:off x="683567" y="1700807"/>
            <a:ext cx="124721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dirty="0">
              <a:solidFill>
                <a:prstClr val="black"/>
              </a:solidFill>
            </a:endParaRPr>
          </a:p>
        </p:txBody>
      </p:sp>
      <p:grpSp>
        <p:nvGrpSpPr>
          <p:cNvPr id="15" name="Group 14"/>
          <p:cNvGrpSpPr/>
          <p:nvPr/>
        </p:nvGrpSpPr>
        <p:grpSpPr>
          <a:xfrm>
            <a:off x="457200" y="837391"/>
            <a:ext cx="8396591" cy="4260282"/>
            <a:chOff x="457200" y="921888"/>
            <a:chExt cx="8396591" cy="4260282"/>
          </a:xfrm>
        </p:grpSpPr>
        <p:graphicFrame>
          <p:nvGraphicFramePr>
            <p:cNvPr id="6" name="Object 5"/>
            <p:cNvGraphicFramePr>
              <a:graphicFrameLocks noChangeAspect="1"/>
            </p:cNvGraphicFramePr>
            <p:nvPr>
              <p:extLst/>
            </p:nvPr>
          </p:nvGraphicFramePr>
          <p:xfrm>
            <a:off x="457200" y="1700808"/>
            <a:ext cx="8396591" cy="3481362"/>
          </p:xfrm>
          <a:graphic>
            <a:graphicData uri="http://schemas.openxmlformats.org/presentationml/2006/ole">
              <mc:AlternateContent xmlns:mc="http://schemas.openxmlformats.org/markup-compatibility/2006">
                <mc:Choice xmlns:v="urn:schemas-microsoft-com:vml" Requires="v">
                  <p:oleObj spid="_x0000_s16395" name="ChemSketch" r:id="rId3" imgW="6833616" imgH="2919984" progId="ACD.ChemSketch.20">
                    <p:embed/>
                  </p:oleObj>
                </mc:Choice>
                <mc:Fallback>
                  <p:oleObj name="ChemSketch" r:id="rId3" imgW="6833616" imgH="2919984"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700808"/>
                          <a:ext cx="8396591" cy="3481362"/>
                        </a:xfrm>
                        <a:prstGeom prst="rect">
                          <a:avLst/>
                        </a:prstGeom>
                        <a:noFill/>
                      </p:spPr>
                    </p:pic>
                  </p:oleObj>
                </mc:Fallback>
              </mc:AlternateContent>
            </a:graphicData>
          </a:graphic>
        </p:graphicFrame>
        <p:sp>
          <p:nvSpPr>
            <p:cNvPr id="7" name="Left Brace 6"/>
            <p:cNvSpPr/>
            <p:nvPr/>
          </p:nvSpPr>
          <p:spPr>
            <a:xfrm rot="5400000">
              <a:off x="2292929" y="861899"/>
              <a:ext cx="499342" cy="2042575"/>
            </a:xfrm>
            <a:prstGeom prst="leftBrace">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solidFill>
                  <a:prstClr val="black"/>
                </a:solidFill>
              </a:endParaRPr>
            </a:p>
          </p:txBody>
        </p:sp>
        <p:sp>
          <p:nvSpPr>
            <p:cNvPr id="8" name="Left Brace 7"/>
            <p:cNvSpPr/>
            <p:nvPr/>
          </p:nvSpPr>
          <p:spPr>
            <a:xfrm rot="5400000">
              <a:off x="6383065" y="-11453"/>
              <a:ext cx="608506" cy="3078508"/>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solidFill>
                  <a:prstClr val="black"/>
                </a:solidFill>
              </a:endParaRPr>
            </a:p>
          </p:txBody>
        </p:sp>
        <p:sp>
          <p:nvSpPr>
            <p:cNvPr id="9" name="TextBox 8"/>
            <p:cNvSpPr txBox="1"/>
            <p:nvPr/>
          </p:nvSpPr>
          <p:spPr>
            <a:xfrm>
              <a:off x="2302791" y="1260066"/>
              <a:ext cx="479618" cy="369332"/>
            </a:xfrm>
            <a:prstGeom prst="rect">
              <a:avLst/>
            </a:prstGeom>
            <a:noFill/>
          </p:spPr>
          <p:txBody>
            <a:bodyPr wrap="none" rtlCol="0">
              <a:spAutoFit/>
            </a:bodyPr>
            <a:lstStyle/>
            <a:p>
              <a:r>
                <a:rPr lang="el-GR" b="1" dirty="0" smtClean="0">
                  <a:solidFill>
                    <a:srgbClr val="007E39"/>
                  </a:solidFill>
                </a:rPr>
                <a:t>6</a:t>
              </a:r>
              <a:r>
                <a:rPr lang="en-US" b="1" dirty="0" smtClean="0">
                  <a:solidFill>
                    <a:srgbClr val="007E39"/>
                  </a:solidFill>
                </a:rPr>
                <a:t>C</a:t>
              </a:r>
              <a:endParaRPr lang="el-GR" b="1" dirty="0">
                <a:solidFill>
                  <a:srgbClr val="007E39"/>
                </a:solidFill>
              </a:endParaRPr>
            </a:p>
          </p:txBody>
        </p:sp>
        <p:sp>
          <p:nvSpPr>
            <p:cNvPr id="10" name="TextBox 9"/>
            <p:cNvSpPr txBox="1"/>
            <p:nvPr/>
          </p:nvSpPr>
          <p:spPr>
            <a:xfrm>
              <a:off x="6383388" y="921888"/>
              <a:ext cx="607859" cy="369332"/>
            </a:xfrm>
            <a:prstGeom prst="rect">
              <a:avLst/>
            </a:prstGeom>
            <a:noFill/>
          </p:spPr>
          <p:txBody>
            <a:bodyPr wrap="none" rtlCol="0">
              <a:spAutoFit/>
            </a:bodyPr>
            <a:lstStyle/>
            <a:p>
              <a:r>
                <a:rPr lang="en-US" b="1" dirty="0" smtClean="0">
                  <a:solidFill>
                    <a:srgbClr val="007E39"/>
                  </a:solidFill>
                </a:rPr>
                <a:t>10C</a:t>
              </a:r>
              <a:endParaRPr lang="el-GR" b="1" dirty="0">
                <a:solidFill>
                  <a:srgbClr val="007E39"/>
                </a:solidFill>
              </a:endParaRPr>
            </a:p>
          </p:txBody>
        </p:sp>
        <p:sp>
          <p:nvSpPr>
            <p:cNvPr id="11" name="Oval 10"/>
            <p:cNvSpPr/>
            <p:nvPr/>
          </p:nvSpPr>
          <p:spPr>
            <a:xfrm>
              <a:off x="971600" y="1832054"/>
              <a:ext cx="549712" cy="588834"/>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2" name="Oval 11"/>
            <p:cNvSpPr/>
            <p:nvPr/>
          </p:nvSpPr>
          <p:spPr>
            <a:xfrm>
              <a:off x="3635896" y="2154340"/>
              <a:ext cx="549712" cy="588834"/>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3" name="Oval 12"/>
            <p:cNvSpPr/>
            <p:nvPr/>
          </p:nvSpPr>
          <p:spPr>
            <a:xfrm>
              <a:off x="4700008" y="1994458"/>
              <a:ext cx="708593" cy="885745"/>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4" name="Oval 13"/>
            <p:cNvSpPr/>
            <p:nvPr/>
          </p:nvSpPr>
          <p:spPr>
            <a:xfrm>
              <a:off x="7806696" y="1683598"/>
              <a:ext cx="780601" cy="885745"/>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spTree>
    <p:extLst>
      <p:ext uri="{BB962C8B-B14F-4D97-AF65-F5344CB8AC3E}">
        <p14:creationId xmlns:p14="http://schemas.microsoft.com/office/powerpoint/2010/main" val="37101401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a:bodyPr>
          <a:lstStyle/>
          <a:p>
            <a:r>
              <a:rPr lang="el-GR" dirty="0" smtClean="0"/>
              <a:t>Διαμοριακοί δεσμοί στο νάιλον</a:t>
            </a:r>
            <a:r>
              <a:rPr lang="en-US" dirty="0" smtClean="0"/>
              <a:t> </a:t>
            </a:r>
            <a:r>
              <a:rPr lang="en-US" sz="3600" b="0" dirty="0" smtClean="0"/>
              <a:t>(1 </a:t>
            </a:r>
            <a:r>
              <a:rPr lang="el-GR" sz="3600" b="0" dirty="0" smtClean="0"/>
              <a:t>από 2)</a:t>
            </a:r>
            <a:endParaRPr lang="el-GR" sz="3600" b="0" dirty="0"/>
          </a:p>
        </p:txBody>
      </p:sp>
      <p:sp>
        <p:nvSpPr>
          <p:cNvPr id="3" name="Content Placeholder 2"/>
          <p:cNvSpPr>
            <a:spLocks noGrp="1"/>
          </p:cNvSpPr>
          <p:nvPr>
            <p:ph idx="1"/>
          </p:nvPr>
        </p:nvSpPr>
        <p:spPr>
          <a:xfrm>
            <a:off x="143508" y="3938566"/>
            <a:ext cx="8856984" cy="2376264"/>
          </a:xfrm>
        </p:spPr>
        <p:txBody>
          <a:bodyPr>
            <a:noAutofit/>
          </a:bodyPr>
          <a:lstStyle/>
          <a:p>
            <a:r>
              <a:rPr lang="el-GR" dirty="0" smtClean="0"/>
              <a:t>Ναίλον 6,10</a:t>
            </a:r>
          </a:p>
          <a:p>
            <a:r>
              <a:rPr lang="el-GR" b="1" dirty="0" smtClean="0"/>
              <a:t>Δεσμοί υδρογόνου </a:t>
            </a:r>
            <a:r>
              <a:rPr lang="el-GR" dirty="0" smtClean="0"/>
              <a:t>ασκούνται με αποτελεσματικότητα μεταξύ των πιο κοντινών θέσεων μεταξύ των αλυσίδων</a:t>
            </a:r>
          </a:p>
          <a:p>
            <a:r>
              <a:rPr lang="el-GR" dirty="0" smtClean="0"/>
              <a:t>Αποτέλεσμα: το υλικό είναι αρκετά </a:t>
            </a:r>
            <a:r>
              <a:rPr lang="el-GR" b="1" dirty="0" smtClean="0"/>
              <a:t>ανθεκτικό</a:t>
            </a:r>
            <a:r>
              <a:rPr lang="el-GR" dirty="0" smtClean="0"/>
              <a:t>, </a:t>
            </a:r>
            <a:r>
              <a:rPr lang="el-GR" b="1" dirty="0" smtClean="0"/>
              <a:t>κρυσταλλικό</a:t>
            </a:r>
            <a:r>
              <a:rPr lang="el-GR" dirty="0" smtClean="0"/>
              <a:t> και με σχετικά </a:t>
            </a:r>
            <a:r>
              <a:rPr lang="el-GR" b="1" dirty="0" smtClean="0"/>
              <a:t>ψηλό σημείο τήξης</a:t>
            </a:r>
            <a:endParaRPr lang="el-GR" b="1"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dirty="0">
              <a:solidFill>
                <a:prstClr val="black"/>
              </a:solidFill>
            </a:endParaRPr>
          </a:p>
        </p:txBody>
      </p:sp>
      <p:graphicFrame>
        <p:nvGraphicFramePr>
          <p:cNvPr id="6" name="Object 5"/>
          <p:cNvGraphicFramePr>
            <a:graphicFrameLocks noChangeAspect="1"/>
          </p:cNvGraphicFramePr>
          <p:nvPr>
            <p:extLst/>
          </p:nvPr>
        </p:nvGraphicFramePr>
        <p:xfrm>
          <a:off x="456581" y="1148913"/>
          <a:ext cx="8343497" cy="2808312"/>
        </p:xfrm>
        <a:graphic>
          <a:graphicData uri="http://schemas.openxmlformats.org/presentationml/2006/ole">
            <mc:AlternateContent xmlns:mc="http://schemas.openxmlformats.org/markup-compatibility/2006">
              <mc:Choice xmlns:v="urn:schemas-microsoft-com:vml" Requires="v">
                <p:oleObj spid="_x0000_s17419" name="ChemSketch" r:id="rId3" imgW="7184160" imgH="2286000" progId="ACD.ChemSketch.20">
                  <p:embed/>
                </p:oleObj>
              </mc:Choice>
              <mc:Fallback>
                <p:oleObj name="ChemSketch" r:id="rId3" imgW="7184160" imgH="2286000" progId="ACD.ChemSketch.20">
                  <p:embed/>
                  <p:pic>
                    <p:nvPicPr>
                      <p:cNvPr id="0" name=""/>
                      <p:cNvPicPr/>
                      <p:nvPr/>
                    </p:nvPicPr>
                    <p:blipFill>
                      <a:blip r:embed="rId4"/>
                      <a:stretch>
                        <a:fillRect/>
                      </a:stretch>
                    </p:blipFill>
                    <p:spPr>
                      <a:xfrm>
                        <a:off x="456581" y="1148913"/>
                        <a:ext cx="8343497" cy="2808312"/>
                      </a:xfrm>
                      <a:prstGeom prst="rect">
                        <a:avLst/>
                      </a:prstGeom>
                    </p:spPr>
                  </p:pic>
                </p:oleObj>
              </mc:Fallback>
            </mc:AlternateContent>
          </a:graphicData>
        </a:graphic>
      </p:graphicFrame>
      <p:sp>
        <p:nvSpPr>
          <p:cNvPr id="7" name="TextBox 6"/>
          <p:cNvSpPr txBox="1"/>
          <p:nvPr/>
        </p:nvSpPr>
        <p:spPr>
          <a:xfrm rot="5400000">
            <a:off x="5394962" y="1895720"/>
            <a:ext cx="595035" cy="584775"/>
          </a:xfrm>
          <a:prstGeom prst="rect">
            <a:avLst/>
          </a:prstGeom>
          <a:noFill/>
        </p:spPr>
        <p:txBody>
          <a:bodyPr wrap="none" rtlCol="0">
            <a:spAutoFit/>
          </a:bodyPr>
          <a:lstStyle/>
          <a:p>
            <a:r>
              <a:rPr lang="el-GR" sz="3200" b="1" dirty="0" smtClean="0">
                <a:solidFill>
                  <a:srgbClr val="C00000"/>
                </a:solidFill>
              </a:rPr>
              <a:t>…</a:t>
            </a:r>
            <a:endParaRPr lang="el-GR" sz="3200" b="1" dirty="0">
              <a:solidFill>
                <a:srgbClr val="C00000"/>
              </a:solidFill>
            </a:endParaRPr>
          </a:p>
        </p:txBody>
      </p:sp>
      <p:sp>
        <p:nvSpPr>
          <p:cNvPr id="8" name="TextBox 7"/>
          <p:cNvSpPr txBox="1"/>
          <p:nvPr/>
        </p:nvSpPr>
        <p:spPr>
          <a:xfrm rot="5400000">
            <a:off x="7915242" y="1598202"/>
            <a:ext cx="595035" cy="584775"/>
          </a:xfrm>
          <a:prstGeom prst="rect">
            <a:avLst/>
          </a:prstGeom>
          <a:noFill/>
        </p:spPr>
        <p:txBody>
          <a:bodyPr wrap="none" rtlCol="0">
            <a:spAutoFit/>
          </a:bodyPr>
          <a:lstStyle/>
          <a:p>
            <a:r>
              <a:rPr lang="el-GR" sz="3200" b="1" dirty="0" smtClean="0">
                <a:solidFill>
                  <a:srgbClr val="C00000"/>
                </a:solidFill>
              </a:rPr>
              <a:t>…</a:t>
            </a:r>
            <a:endParaRPr lang="el-GR" sz="3200" b="1" dirty="0">
              <a:solidFill>
                <a:srgbClr val="C00000"/>
              </a:solidFill>
            </a:endParaRPr>
          </a:p>
        </p:txBody>
      </p:sp>
      <p:sp>
        <p:nvSpPr>
          <p:cNvPr id="9" name="TextBox 8"/>
          <p:cNvSpPr txBox="1"/>
          <p:nvPr/>
        </p:nvSpPr>
        <p:spPr>
          <a:xfrm rot="5400000">
            <a:off x="3522754" y="2872749"/>
            <a:ext cx="595035" cy="584775"/>
          </a:xfrm>
          <a:prstGeom prst="rect">
            <a:avLst/>
          </a:prstGeom>
          <a:noFill/>
        </p:spPr>
        <p:txBody>
          <a:bodyPr wrap="none" rtlCol="0">
            <a:spAutoFit/>
          </a:bodyPr>
          <a:lstStyle/>
          <a:p>
            <a:r>
              <a:rPr lang="el-GR" sz="3200" b="1" dirty="0" smtClean="0">
                <a:solidFill>
                  <a:srgbClr val="C00000"/>
                </a:solidFill>
              </a:rPr>
              <a:t>…</a:t>
            </a:r>
            <a:endParaRPr lang="el-GR" sz="3200" b="1" dirty="0">
              <a:solidFill>
                <a:srgbClr val="C00000"/>
              </a:solidFill>
            </a:endParaRPr>
          </a:p>
        </p:txBody>
      </p:sp>
      <p:sp>
        <p:nvSpPr>
          <p:cNvPr id="10" name="TextBox 9"/>
          <p:cNvSpPr txBox="1"/>
          <p:nvPr/>
        </p:nvSpPr>
        <p:spPr>
          <a:xfrm rot="5400000">
            <a:off x="1003399" y="2619765"/>
            <a:ext cx="595035" cy="584775"/>
          </a:xfrm>
          <a:prstGeom prst="rect">
            <a:avLst/>
          </a:prstGeom>
          <a:noFill/>
        </p:spPr>
        <p:txBody>
          <a:bodyPr wrap="none" rtlCol="0">
            <a:spAutoFit/>
          </a:bodyPr>
          <a:lstStyle/>
          <a:p>
            <a:r>
              <a:rPr lang="el-GR" sz="3200" b="1" dirty="0" smtClean="0">
                <a:solidFill>
                  <a:srgbClr val="C00000"/>
                </a:solidFill>
              </a:rPr>
              <a:t>…</a:t>
            </a:r>
            <a:endParaRPr lang="el-GR" sz="3200" b="1" dirty="0">
              <a:solidFill>
                <a:srgbClr val="C00000"/>
              </a:solidFill>
            </a:endParaRPr>
          </a:p>
        </p:txBody>
      </p:sp>
      <p:sp>
        <p:nvSpPr>
          <p:cNvPr id="11" name="TextBox 10"/>
          <p:cNvSpPr txBox="1"/>
          <p:nvPr/>
        </p:nvSpPr>
        <p:spPr>
          <a:xfrm rot="7969174">
            <a:off x="5325479" y="2852465"/>
            <a:ext cx="595035" cy="584775"/>
          </a:xfrm>
          <a:prstGeom prst="rect">
            <a:avLst/>
          </a:prstGeom>
          <a:noFill/>
        </p:spPr>
        <p:txBody>
          <a:bodyPr wrap="none" rtlCol="0">
            <a:spAutoFit/>
          </a:bodyPr>
          <a:lstStyle/>
          <a:p>
            <a:r>
              <a:rPr lang="el-GR" sz="3200" b="1" dirty="0" smtClean="0">
                <a:solidFill>
                  <a:srgbClr val="C0504D">
                    <a:lumMod val="60000"/>
                    <a:lumOff val="40000"/>
                  </a:srgbClr>
                </a:solidFill>
              </a:rPr>
              <a:t>…</a:t>
            </a:r>
            <a:endParaRPr lang="el-GR" sz="3200" b="1" dirty="0">
              <a:solidFill>
                <a:srgbClr val="C0504D">
                  <a:lumMod val="60000"/>
                  <a:lumOff val="40000"/>
                </a:srgbClr>
              </a:solidFill>
            </a:endParaRPr>
          </a:p>
        </p:txBody>
      </p:sp>
      <p:sp>
        <p:nvSpPr>
          <p:cNvPr id="12" name="TextBox 11"/>
          <p:cNvSpPr txBox="1"/>
          <p:nvPr/>
        </p:nvSpPr>
        <p:spPr>
          <a:xfrm rot="8178602">
            <a:off x="7802175" y="2601043"/>
            <a:ext cx="595035" cy="584775"/>
          </a:xfrm>
          <a:prstGeom prst="rect">
            <a:avLst/>
          </a:prstGeom>
          <a:noFill/>
        </p:spPr>
        <p:txBody>
          <a:bodyPr wrap="none" rtlCol="0">
            <a:spAutoFit/>
          </a:bodyPr>
          <a:lstStyle/>
          <a:p>
            <a:r>
              <a:rPr lang="el-GR" sz="3200" b="1" dirty="0" smtClean="0">
                <a:solidFill>
                  <a:srgbClr val="C0504D">
                    <a:lumMod val="60000"/>
                    <a:lumOff val="40000"/>
                  </a:srgbClr>
                </a:solidFill>
              </a:rPr>
              <a:t>…</a:t>
            </a:r>
            <a:endParaRPr lang="el-GR" sz="3200" b="1" dirty="0">
              <a:solidFill>
                <a:srgbClr val="C0504D">
                  <a:lumMod val="60000"/>
                  <a:lumOff val="40000"/>
                </a:srgbClr>
              </a:solidFill>
            </a:endParaRPr>
          </a:p>
        </p:txBody>
      </p:sp>
      <p:sp>
        <p:nvSpPr>
          <p:cNvPr id="13" name="TextBox 12"/>
          <p:cNvSpPr txBox="1"/>
          <p:nvPr/>
        </p:nvSpPr>
        <p:spPr>
          <a:xfrm rot="2631103">
            <a:off x="1066613" y="1620907"/>
            <a:ext cx="595035" cy="584775"/>
          </a:xfrm>
          <a:prstGeom prst="rect">
            <a:avLst/>
          </a:prstGeom>
          <a:noFill/>
        </p:spPr>
        <p:txBody>
          <a:bodyPr wrap="none" rtlCol="0">
            <a:spAutoFit/>
          </a:bodyPr>
          <a:lstStyle/>
          <a:p>
            <a:r>
              <a:rPr lang="el-GR" sz="3200" b="1" dirty="0" smtClean="0">
                <a:solidFill>
                  <a:srgbClr val="C0504D">
                    <a:lumMod val="60000"/>
                    <a:lumOff val="40000"/>
                  </a:srgbClr>
                </a:solidFill>
              </a:rPr>
              <a:t>…</a:t>
            </a:r>
            <a:endParaRPr lang="el-GR" sz="3200" b="1" dirty="0">
              <a:solidFill>
                <a:srgbClr val="C0504D">
                  <a:lumMod val="60000"/>
                  <a:lumOff val="40000"/>
                </a:srgbClr>
              </a:solidFill>
            </a:endParaRPr>
          </a:p>
        </p:txBody>
      </p:sp>
      <p:sp>
        <p:nvSpPr>
          <p:cNvPr id="14" name="TextBox 13"/>
          <p:cNvSpPr txBox="1"/>
          <p:nvPr/>
        </p:nvSpPr>
        <p:spPr>
          <a:xfrm rot="2636178">
            <a:off x="3537795" y="1860728"/>
            <a:ext cx="595035" cy="584775"/>
          </a:xfrm>
          <a:prstGeom prst="rect">
            <a:avLst/>
          </a:prstGeom>
          <a:noFill/>
        </p:spPr>
        <p:txBody>
          <a:bodyPr wrap="none" rtlCol="0">
            <a:spAutoFit/>
          </a:bodyPr>
          <a:lstStyle/>
          <a:p>
            <a:r>
              <a:rPr lang="el-GR" sz="3200" b="1" dirty="0" smtClean="0">
                <a:solidFill>
                  <a:srgbClr val="C0504D">
                    <a:lumMod val="60000"/>
                    <a:lumOff val="40000"/>
                  </a:srgbClr>
                </a:solidFill>
              </a:rPr>
              <a:t>…</a:t>
            </a:r>
            <a:endParaRPr lang="el-GR" sz="3200" b="1" dirty="0">
              <a:solidFill>
                <a:srgbClr val="C0504D">
                  <a:lumMod val="60000"/>
                  <a:lumOff val="40000"/>
                </a:srgbClr>
              </a:solidFill>
            </a:endParaRPr>
          </a:p>
        </p:txBody>
      </p:sp>
    </p:spTree>
    <p:extLst>
      <p:ext uri="{BB962C8B-B14F-4D97-AF65-F5344CB8AC3E}">
        <p14:creationId xmlns:p14="http://schemas.microsoft.com/office/powerpoint/2010/main" val="170027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p:cNvGraphicFramePr>
            <a:graphicFrameLocks noChangeAspect="1"/>
          </p:cNvGraphicFramePr>
          <p:nvPr>
            <p:extLst/>
          </p:nvPr>
        </p:nvGraphicFramePr>
        <p:xfrm>
          <a:off x="194307" y="1566895"/>
          <a:ext cx="8927989" cy="3151164"/>
        </p:xfrm>
        <a:graphic>
          <a:graphicData uri="http://schemas.openxmlformats.org/presentationml/2006/ole">
            <mc:AlternateContent xmlns:mc="http://schemas.openxmlformats.org/markup-compatibility/2006">
              <mc:Choice xmlns:v="urn:schemas-microsoft-com:vml" Requires="v">
                <p:oleObj spid="_x0000_s18443" name="ChemSketch" r:id="rId3" imgW="7659720" imgH="2703600" progId="ACD.ChemSketch.20">
                  <p:embed/>
                </p:oleObj>
              </mc:Choice>
              <mc:Fallback>
                <p:oleObj name="ChemSketch" r:id="rId3" imgW="7659720" imgH="2703600" progId="ACD.ChemSketch.20">
                  <p:embed/>
                  <p:pic>
                    <p:nvPicPr>
                      <p:cNvPr id="0" name=""/>
                      <p:cNvPicPr/>
                      <p:nvPr/>
                    </p:nvPicPr>
                    <p:blipFill>
                      <a:blip r:embed="rId4"/>
                      <a:stretch>
                        <a:fillRect/>
                      </a:stretch>
                    </p:blipFill>
                    <p:spPr>
                      <a:xfrm>
                        <a:off x="194307" y="1566895"/>
                        <a:ext cx="8927989" cy="3151164"/>
                      </a:xfrm>
                      <a:prstGeom prst="rect">
                        <a:avLst/>
                      </a:prstGeom>
                    </p:spPr>
                  </p:pic>
                </p:oleObj>
              </mc:Fallback>
            </mc:AlternateContent>
          </a:graphicData>
        </a:graphic>
      </p:graphicFrame>
      <p:sp>
        <p:nvSpPr>
          <p:cNvPr id="2" name="Title 1"/>
          <p:cNvSpPr>
            <a:spLocks noGrp="1"/>
          </p:cNvSpPr>
          <p:nvPr>
            <p:ph type="title"/>
          </p:nvPr>
        </p:nvSpPr>
        <p:spPr>
          <a:xfrm>
            <a:off x="0" y="116632"/>
            <a:ext cx="9144000" cy="908720"/>
          </a:xfrm>
        </p:spPr>
        <p:txBody>
          <a:bodyPr/>
          <a:lstStyle/>
          <a:p>
            <a:r>
              <a:rPr lang="el-GR" dirty="0"/>
              <a:t>Διαμοριακοί δεσμοί στο νάιλον</a:t>
            </a:r>
            <a:r>
              <a:rPr lang="en-US" dirty="0"/>
              <a:t> </a:t>
            </a:r>
            <a:r>
              <a:rPr lang="en-US" sz="3600" b="0" dirty="0" smtClean="0"/>
              <a:t>(</a:t>
            </a:r>
            <a:r>
              <a:rPr lang="el-GR" sz="3600" b="0" dirty="0" smtClean="0"/>
              <a:t>2</a:t>
            </a:r>
            <a:r>
              <a:rPr lang="en-US" sz="3600" b="0" dirty="0" smtClean="0"/>
              <a:t> </a:t>
            </a:r>
            <a:r>
              <a:rPr lang="el-GR" sz="3600" b="0" dirty="0"/>
              <a:t>από 2)</a:t>
            </a:r>
            <a:endParaRPr lang="el-GR" dirty="0"/>
          </a:p>
        </p:txBody>
      </p:sp>
      <p:sp>
        <p:nvSpPr>
          <p:cNvPr id="3" name="Content Placeholder 2"/>
          <p:cNvSpPr>
            <a:spLocks noGrp="1"/>
          </p:cNvSpPr>
          <p:nvPr>
            <p:ph idx="1"/>
          </p:nvPr>
        </p:nvSpPr>
        <p:spPr>
          <a:xfrm>
            <a:off x="467544" y="4738011"/>
            <a:ext cx="8229600" cy="1449573"/>
          </a:xfrm>
        </p:spPr>
        <p:txBody>
          <a:bodyPr>
            <a:noAutofit/>
          </a:bodyPr>
          <a:lstStyle/>
          <a:p>
            <a:r>
              <a:rPr lang="el-GR" dirty="0" smtClean="0"/>
              <a:t>Νάιλον 6,6</a:t>
            </a:r>
          </a:p>
          <a:p>
            <a:r>
              <a:rPr lang="el-GR" dirty="0" smtClean="0"/>
              <a:t>Λόγω της συμμετρικότητας στη δομή οι δεσμοί υδρογόνου σχηματίζονται σε τακτά διαστήματα</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p:sp>
        <p:nvSpPr>
          <p:cNvPr id="7" name="TextBox 6"/>
          <p:cNvSpPr txBox="1"/>
          <p:nvPr/>
        </p:nvSpPr>
        <p:spPr>
          <a:xfrm rot="5400000">
            <a:off x="4541810" y="2098024"/>
            <a:ext cx="595035" cy="584775"/>
          </a:xfrm>
          <a:prstGeom prst="rect">
            <a:avLst/>
          </a:prstGeom>
          <a:noFill/>
        </p:spPr>
        <p:txBody>
          <a:bodyPr wrap="none" rtlCol="0">
            <a:spAutoFit/>
          </a:bodyPr>
          <a:lstStyle/>
          <a:p>
            <a:r>
              <a:rPr lang="el-GR" sz="3200" b="1" dirty="0" smtClean="0">
                <a:solidFill>
                  <a:srgbClr val="C00000"/>
                </a:solidFill>
              </a:rPr>
              <a:t>…</a:t>
            </a:r>
            <a:endParaRPr lang="el-GR" sz="3200" b="1" dirty="0">
              <a:solidFill>
                <a:srgbClr val="C00000"/>
              </a:solidFill>
            </a:endParaRPr>
          </a:p>
        </p:txBody>
      </p:sp>
      <p:sp>
        <p:nvSpPr>
          <p:cNvPr id="8" name="TextBox 7"/>
          <p:cNvSpPr txBox="1"/>
          <p:nvPr/>
        </p:nvSpPr>
        <p:spPr>
          <a:xfrm rot="5400000">
            <a:off x="8353878" y="2114048"/>
            <a:ext cx="595035" cy="584775"/>
          </a:xfrm>
          <a:prstGeom prst="rect">
            <a:avLst/>
          </a:prstGeom>
          <a:noFill/>
        </p:spPr>
        <p:txBody>
          <a:bodyPr wrap="none" rtlCol="0">
            <a:spAutoFit/>
          </a:bodyPr>
          <a:lstStyle/>
          <a:p>
            <a:r>
              <a:rPr lang="el-GR" sz="3200" b="1" dirty="0" smtClean="0">
                <a:solidFill>
                  <a:srgbClr val="C00000"/>
                </a:solidFill>
              </a:rPr>
              <a:t>…</a:t>
            </a:r>
            <a:endParaRPr lang="el-GR" sz="3200" b="1" dirty="0">
              <a:solidFill>
                <a:srgbClr val="C00000"/>
              </a:solidFill>
            </a:endParaRPr>
          </a:p>
        </p:txBody>
      </p:sp>
      <p:sp>
        <p:nvSpPr>
          <p:cNvPr id="9" name="TextBox 8"/>
          <p:cNvSpPr txBox="1"/>
          <p:nvPr/>
        </p:nvSpPr>
        <p:spPr>
          <a:xfrm rot="5400000">
            <a:off x="2515242" y="2470022"/>
            <a:ext cx="595035" cy="584775"/>
          </a:xfrm>
          <a:prstGeom prst="rect">
            <a:avLst/>
          </a:prstGeom>
          <a:noFill/>
        </p:spPr>
        <p:txBody>
          <a:bodyPr wrap="none" rtlCol="0">
            <a:spAutoFit/>
          </a:bodyPr>
          <a:lstStyle/>
          <a:p>
            <a:r>
              <a:rPr lang="el-GR" sz="3200" b="1" dirty="0" smtClean="0">
                <a:solidFill>
                  <a:srgbClr val="C00000"/>
                </a:solidFill>
              </a:rPr>
              <a:t>…</a:t>
            </a:r>
            <a:endParaRPr lang="el-GR" sz="3200" b="1" dirty="0">
              <a:solidFill>
                <a:srgbClr val="C00000"/>
              </a:solidFill>
            </a:endParaRPr>
          </a:p>
        </p:txBody>
      </p:sp>
      <p:sp>
        <p:nvSpPr>
          <p:cNvPr id="10" name="TextBox 9"/>
          <p:cNvSpPr txBox="1"/>
          <p:nvPr/>
        </p:nvSpPr>
        <p:spPr>
          <a:xfrm rot="5400000">
            <a:off x="1003999" y="2172505"/>
            <a:ext cx="595035" cy="584775"/>
          </a:xfrm>
          <a:prstGeom prst="rect">
            <a:avLst/>
          </a:prstGeom>
          <a:noFill/>
        </p:spPr>
        <p:txBody>
          <a:bodyPr wrap="none" rtlCol="0">
            <a:spAutoFit/>
          </a:bodyPr>
          <a:lstStyle/>
          <a:p>
            <a:r>
              <a:rPr lang="el-GR" sz="3200" b="1" dirty="0" smtClean="0">
                <a:solidFill>
                  <a:srgbClr val="C00000"/>
                </a:solidFill>
              </a:rPr>
              <a:t>…</a:t>
            </a:r>
            <a:endParaRPr lang="el-GR" sz="3200" b="1" dirty="0">
              <a:solidFill>
                <a:srgbClr val="C00000"/>
              </a:solidFill>
            </a:endParaRPr>
          </a:p>
        </p:txBody>
      </p:sp>
      <p:sp>
        <p:nvSpPr>
          <p:cNvPr id="16" name="TextBox 15"/>
          <p:cNvSpPr txBox="1"/>
          <p:nvPr/>
        </p:nvSpPr>
        <p:spPr>
          <a:xfrm rot="5400000">
            <a:off x="6155456" y="2387474"/>
            <a:ext cx="595035" cy="584775"/>
          </a:xfrm>
          <a:prstGeom prst="rect">
            <a:avLst/>
          </a:prstGeom>
          <a:noFill/>
        </p:spPr>
        <p:txBody>
          <a:bodyPr wrap="none" rtlCol="0">
            <a:spAutoFit/>
          </a:bodyPr>
          <a:lstStyle/>
          <a:p>
            <a:r>
              <a:rPr lang="el-GR" sz="3200" b="1" dirty="0" smtClean="0">
                <a:solidFill>
                  <a:srgbClr val="C00000"/>
                </a:solidFill>
              </a:rPr>
              <a:t>…</a:t>
            </a:r>
            <a:endParaRPr lang="el-GR" sz="3200" b="1" dirty="0">
              <a:solidFill>
                <a:srgbClr val="C00000"/>
              </a:solidFill>
            </a:endParaRPr>
          </a:p>
        </p:txBody>
      </p:sp>
      <p:sp>
        <p:nvSpPr>
          <p:cNvPr id="17" name="TextBox 16"/>
          <p:cNvSpPr txBox="1"/>
          <p:nvPr/>
        </p:nvSpPr>
        <p:spPr>
          <a:xfrm rot="5400000">
            <a:off x="4340706" y="3234602"/>
            <a:ext cx="595035" cy="584775"/>
          </a:xfrm>
          <a:prstGeom prst="rect">
            <a:avLst/>
          </a:prstGeom>
          <a:noFill/>
        </p:spPr>
        <p:txBody>
          <a:bodyPr wrap="none" rtlCol="0">
            <a:spAutoFit/>
          </a:bodyPr>
          <a:lstStyle/>
          <a:p>
            <a:r>
              <a:rPr lang="el-GR" sz="3200" b="1" dirty="0" smtClean="0">
                <a:solidFill>
                  <a:srgbClr val="C00000"/>
                </a:solidFill>
              </a:rPr>
              <a:t>…</a:t>
            </a:r>
            <a:endParaRPr lang="el-GR" sz="3200" b="1" dirty="0">
              <a:solidFill>
                <a:srgbClr val="C00000"/>
              </a:solidFill>
            </a:endParaRPr>
          </a:p>
        </p:txBody>
      </p:sp>
      <p:sp>
        <p:nvSpPr>
          <p:cNvPr id="18" name="TextBox 17"/>
          <p:cNvSpPr txBox="1"/>
          <p:nvPr/>
        </p:nvSpPr>
        <p:spPr>
          <a:xfrm rot="5400000">
            <a:off x="8061490" y="3186250"/>
            <a:ext cx="595035" cy="584775"/>
          </a:xfrm>
          <a:prstGeom prst="rect">
            <a:avLst/>
          </a:prstGeom>
          <a:noFill/>
        </p:spPr>
        <p:txBody>
          <a:bodyPr wrap="none" rtlCol="0">
            <a:spAutoFit/>
          </a:bodyPr>
          <a:lstStyle/>
          <a:p>
            <a:r>
              <a:rPr lang="el-GR" sz="3200" b="1" dirty="0" smtClean="0">
                <a:solidFill>
                  <a:srgbClr val="C00000"/>
                </a:solidFill>
              </a:rPr>
              <a:t>…</a:t>
            </a:r>
            <a:endParaRPr lang="el-GR" sz="3200" b="1" dirty="0">
              <a:solidFill>
                <a:srgbClr val="C00000"/>
              </a:solidFill>
            </a:endParaRPr>
          </a:p>
        </p:txBody>
      </p:sp>
      <p:sp>
        <p:nvSpPr>
          <p:cNvPr id="19" name="TextBox 18"/>
          <p:cNvSpPr txBox="1"/>
          <p:nvPr/>
        </p:nvSpPr>
        <p:spPr>
          <a:xfrm rot="5400000">
            <a:off x="2222854" y="3542224"/>
            <a:ext cx="595035" cy="584775"/>
          </a:xfrm>
          <a:prstGeom prst="rect">
            <a:avLst/>
          </a:prstGeom>
          <a:noFill/>
        </p:spPr>
        <p:txBody>
          <a:bodyPr wrap="none" rtlCol="0">
            <a:spAutoFit/>
          </a:bodyPr>
          <a:lstStyle/>
          <a:p>
            <a:r>
              <a:rPr lang="el-GR" sz="3200" b="1" dirty="0" smtClean="0">
                <a:solidFill>
                  <a:srgbClr val="C00000"/>
                </a:solidFill>
              </a:rPr>
              <a:t>…</a:t>
            </a:r>
            <a:endParaRPr lang="el-GR" sz="3200" b="1" dirty="0">
              <a:solidFill>
                <a:srgbClr val="C00000"/>
              </a:solidFill>
            </a:endParaRPr>
          </a:p>
        </p:txBody>
      </p:sp>
      <p:sp>
        <p:nvSpPr>
          <p:cNvPr id="20" name="TextBox 19"/>
          <p:cNvSpPr txBox="1"/>
          <p:nvPr/>
        </p:nvSpPr>
        <p:spPr>
          <a:xfrm rot="5400000">
            <a:off x="711611" y="3244707"/>
            <a:ext cx="595035" cy="584775"/>
          </a:xfrm>
          <a:prstGeom prst="rect">
            <a:avLst/>
          </a:prstGeom>
          <a:noFill/>
        </p:spPr>
        <p:txBody>
          <a:bodyPr wrap="none" rtlCol="0">
            <a:spAutoFit/>
          </a:bodyPr>
          <a:lstStyle/>
          <a:p>
            <a:r>
              <a:rPr lang="el-GR" sz="3200" b="1" dirty="0" smtClean="0">
                <a:solidFill>
                  <a:srgbClr val="C00000"/>
                </a:solidFill>
              </a:rPr>
              <a:t>…</a:t>
            </a:r>
            <a:endParaRPr lang="el-GR" sz="3200" b="1" dirty="0">
              <a:solidFill>
                <a:srgbClr val="C00000"/>
              </a:solidFill>
            </a:endParaRPr>
          </a:p>
        </p:txBody>
      </p:sp>
      <p:sp>
        <p:nvSpPr>
          <p:cNvPr id="21" name="TextBox 20"/>
          <p:cNvSpPr txBox="1"/>
          <p:nvPr/>
        </p:nvSpPr>
        <p:spPr>
          <a:xfrm rot="5400000">
            <a:off x="5863068" y="3459676"/>
            <a:ext cx="595035" cy="584775"/>
          </a:xfrm>
          <a:prstGeom prst="rect">
            <a:avLst/>
          </a:prstGeom>
          <a:noFill/>
        </p:spPr>
        <p:txBody>
          <a:bodyPr wrap="none" rtlCol="0">
            <a:spAutoFit/>
          </a:bodyPr>
          <a:lstStyle/>
          <a:p>
            <a:r>
              <a:rPr lang="el-GR" sz="3200" b="1" dirty="0" smtClean="0">
                <a:solidFill>
                  <a:srgbClr val="C00000"/>
                </a:solidFill>
              </a:rPr>
              <a:t>…</a:t>
            </a:r>
            <a:endParaRPr lang="el-GR" sz="3200" b="1" dirty="0">
              <a:solidFill>
                <a:srgbClr val="C00000"/>
              </a:solidFill>
            </a:endParaRPr>
          </a:p>
        </p:txBody>
      </p:sp>
    </p:spTree>
    <p:extLst>
      <p:ext uri="{BB962C8B-B14F-4D97-AF65-F5344CB8AC3E}">
        <p14:creationId xmlns:p14="http://schemas.microsoft.com/office/powerpoint/2010/main" val="390956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Effect transition="in" filter="fade">
                                      <p:cBhvr>
                                        <p:cTn id="41" dur="500"/>
                                        <p:tgtEl>
                                          <p:spTgt spid="18"/>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animEffect transition="in" filter="fade">
                                      <p:cBhvr>
                                        <p:cTn id="46" dur="500"/>
                                        <p:tgtEl>
                                          <p:spTgt spid="1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500" fill="hold"/>
                                        <p:tgtEl>
                                          <p:spTgt spid="21"/>
                                        </p:tgtEl>
                                        <p:attrNameLst>
                                          <p:attrName>ppt_w</p:attrName>
                                        </p:attrNameLst>
                                      </p:cBhvr>
                                      <p:tavLst>
                                        <p:tav tm="0">
                                          <p:val>
                                            <p:fltVal val="0"/>
                                          </p:val>
                                        </p:tav>
                                        <p:tav tm="100000">
                                          <p:val>
                                            <p:strVal val="#ppt_w"/>
                                          </p:val>
                                        </p:tav>
                                      </p:tavLst>
                                    </p:anim>
                                    <p:anim calcmode="lin" valueType="num">
                                      <p:cBhvr>
                                        <p:cTn id="55" dur="500" fill="hold"/>
                                        <p:tgtEl>
                                          <p:spTgt spid="21"/>
                                        </p:tgtEl>
                                        <p:attrNameLst>
                                          <p:attrName>ppt_h</p:attrName>
                                        </p:attrNameLst>
                                      </p:cBhvr>
                                      <p:tavLst>
                                        <p:tav tm="0">
                                          <p:val>
                                            <p:fltVal val="0"/>
                                          </p:val>
                                        </p:tav>
                                        <p:tav tm="100000">
                                          <p:val>
                                            <p:strVal val="#ppt_h"/>
                                          </p:val>
                                        </p:tav>
                                      </p:tavLst>
                                    </p:anim>
                                    <p:animEffect transition="in" filter="fade">
                                      <p:cBhvr>
                                        <p:cTn id="5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6" grpId="0"/>
      <p:bldP spid="17" grpId="0"/>
      <p:bldP spid="18" grpId="0"/>
      <p:bldP spid="19"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Σύγκριση των διαφόρων τύπων νάιλον</a:t>
            </a:r>
            <a:endParaRPr lang="el-GR" dirty="0"/>
          </a:p>
        </p:txBody>
      </p:sp>
      <p:graphicFrame>
        <p:nvGraphicFramePr>
          <p:cNvPr id="6" name="Content Placeholder 5"/>
          <p:cNvGraphicFramePr>
            <a:graphicFrameLocks noGrp="1"/>
          </p:cNvGraphicFramePr>
          <p:nvPr>
            <p:ph idx="1"/>
            <p:extLst/>
          </p:nvPr>
        </p:nvGraphicFramePr>
        <p:xfrm>
          <a:off x="467544" y="2924944"/>
          <a:ext cx="8460942" cy="2603214"/>
        </p:xfrm>
        <a:graphic>
          <a:graphicData uri="http://schemas.openxmlformats.org/drawingml/2006/table">
            <a:tbl>
              <a:tblPr>
                <a:tableStyleId>{5C22544A-7EE6-4342-B048-85BDC9FD1C3A}</a:tableStyleId>
              </a:tblPr>
              <a:tblGrid>
                <a:gridCol w="1935510"/>
                <a:gridCol w="1935510"/>
                <a:gridCol w="1935510"/>
                <a:gridCol w="1327206"/>
                <a:gridCol w="1327206"/>
              </a:tblGrid>
              <a:tr h="364599">
                <a:tc>
                  <a:txBody>
                    <a:bodyPr/>
                    <a:lstStyle/>
                    <a:p>
                      <a:pPr marL="36000" algn="l" fontAlgn="ctr">
                        <a:spcBef>
                          <a:spcPts val="600"/>
                        </a:spcBef>
                        <a:spcAft>
                          <a:spcPts val="600"/>
                        </a:spcAft>
                      </a:pPr>
                      <a:r>
                        <a:rPr lang="el-GR" sz="2400" b="1" u="none" strike="noStrike" dirty="0">
                          <a:effectLst/>
                        </a:rPr>
                        <a:t>τύπος νάιλον</a:t>
                      </a:r>
                      <a:endParaRPr lang="el-GR" sz="2400" b="1" i="0" u="none" strike="noStrike" dirty="0">
                        <a:solidFill>
                          <a:srgbClr val="000000"/>
                        </a:solidFill>
                        <a:effectLst/>
                        <a:latin typeface="Calibri" panose="020F0502020204030204" pitchFamily="34" charset="0"/>
                      </a:endParaRPr>
                    </a:p>
                  </a:txBody>
                  <a:tcPr marL="7149" marR="7149" marT="7149" marB="0" anchor="ctr"/>
                </a:tc>
                <a:tc>
                  <a:txBody>
                    <a:bodyPr/>
                    <a:lstStyle/>
                    <a:p>
                      <a:pPr marL="36000" algn="ctr" fontAlgn="ctr">
                        <a:spcBef>
                          <a:spcPts val="600"/>
                        </a:spcBef>
                        <a:spcAft>
                          <a:spcPts val="600"/>
                        </a:spcAft>
                      </a:pPr>
                      <a:r>
                        <a:rPr lang="el-GR" sz="2400" b="1" u="none" strike="noStrike" dirty="0">
                          <a:effectLst/>
                        </a:rPr>
                        <a:t>πολυαμίδιο (</a:t>
                      </a:r>
                      <a:r>
                        <a:rPr lang="en-US" sz="2400" b="1" u="none" strike="noStrike" dirty="0">
                          <a:effectLst/>
                        </a:rPr>
                        <a:t>PA)</a:t>
                      </a:r>
                      <a:endParaRPr lang="en-US" sz="2400" b="1" i="0" u="none" strike="noStrike" dirty="0">
                        <a:solidFill>
                          <a:srgbClr val="000000"/>
                        </a:solidFill>
                        <a:effectLst/>
                        <a:latin typeface="Calibri" panose="020F0502020204030204" pitchFamily="34" charset="0"/>
                      </a:endParaRPr>
                    </a:p>
                  </a:txBody>
                  <a:tcPr marL="7149" marR="7149" marT="7149" marB="0" anchor="ctr"/>
                </a:tc>
                <a:tc>
                  <a:txBody>
                    <a:bodyPr/>
                    <a:lstStyle/>
                    <a:p>
                      <a:pPr marL="36000" algn="ctr" fontAlgn="ctr">
                        <a:spcBef>
                          <a:spcPts val="600"/>
                        </a:spcBef>
                        <a:spcAft>
                          <a:spcPts val="600"/>
                        </a:spcAft>
                      </a:pPr>
                      <a:r>
                        <a:rPr lang="el-GR" sz="2400" b="1" u="none" strike="noStrike" dirty="0">
                          <a:effectLst/>
                        </a:rPr>
                        <a:t>πυκνότητα </a:t>
                      </a:r>
                      <a:r>
                        <a:rPr lang="en-US" sz="2400" b="1" u="none" strike="noStrike" dirty="0">
                          <a:effectLst/>
                        </a:rPr>
                        <a:t>g/cm</a:t>
                      </a:r>
                      <a:r>
                        <a:rPr lang="en-US" sz="2400" b="1" u="none" strike="noStrike" baseline="30000" dirty="0">
                          <a:effectLst/>
                        </a:rPr>
                        <a:t>3</a:t>
                      </a:r>
                      <a:r>
                        <a:rPr lang="en-US" sz="2400" b="1" u="none" strike="noStrike" dirty="0">
                          <a:effectLst/>
                        </a:rPr>
                        <a:t>, (25°C)</a:t>
                      </a:r>
                      <a:endParaRPr lang="en-US" sz="2400" b="1" i="0" u="none" strike="noStrike" dirty="0">
                        <a:solidFill>
                          <a:srgbClr val="000000"/>
                        </a:solidFill>
                        <a:effectLst/>
                        <a:latin typeface="Calibri" panose="020F0502020204030204" pitchFamily="34" charset="0"/>
                      </a:endParaRPr>
                    </a:p>
                  </a:txBody>
                  <a:tcPr marL="7149" marR="7149" marT="7149" marB="0" anchor="ctr"/>
                </a:tc>
                <a:tc>
                  <a:txBody>
                    <a:bodyPr/>
                    <a:lstStyle/>
                    <a:p>
                      <a:pPr marL="36000" algn="ctr" fontAlgn="ctr">
                        <a:spcBef>
                          <a:spcPts val="600"/>
                        </a:spcBef>
                        <a:spcAft>
                          <a:spcPts val="600"/>
                        </a:spcAft>
                      </a:pPr>
                      <a:r>
                        <a:rPr lang="en-US" sz="2400" b="1" u="none" strike="noStrike" dirty="0">
                          <a:effectLst/>
                        </a:rPr>
                        <a:t>Tg (°C)</a:t>
                      </a:r>
                      <a:endParaRPr lang="en-US" sz="2400" b="1" i="0" u="none" strike="noStrike" dirty="0">
                        <a:solidFill>
                          <a:srgbClr val="000000"/>
                        </a:solidFill>
                        <a:effectLst/>
                        <a:latin typeface="Calibri" panose="020F0502020204030204" pitchFamily="34" charset="0"/>
                      </a:endParaRPr>
                    </a:p>
                  </a:txBody>
                  <a:tcPr marL="7149" marR="7149" marT="7149" marB="0" anchor="ctr"/>
                </a:tc>
                <a:tc>
                  <a:txBody>
                    <a:bodyPr/>
                    <a:lstStyle/>
                    <a:p>
                      <a:pPr marL="36000" algn="ctr" fontAlgn="ctr">
                        <a:spcBef>
                          <a:spcPts val="600"/>
                        </a:spcBef>
                        <a:spcAft>
                          <a:spcPts val="600"/>
                        </a:spcAft>
                      </a:pPr>
                      <a:r>
                        <a:rPr lang="el-GR" sz="2400" b="1" u="none" strike="noStrike" dirty="0">
                          <a:effectLst/>
                        </a:rPr>
                        <a:t>σ.τ. (°</a:t>
                      </a:r>
                      <a:r>
                        <a:rPr lang="en-US" sz="2400" b="1" u="none" strike="noStrike" dirty="0">
                          <a:effectLst/>
                        </a:rPr>
                        <a:t>C)</a:t>
                      </a:r>
                      <a:endParaRPr lang="en-US" sz="2400" b="1" i="0" u="none" strike="noStrike" dirty="0">
                        <a:solidFill>
                          <a:srgbClr val="000000"/>
                        </a:solidFill>
                        <a:effectLst/>
                        <a:latin typeface="Calibri" panose="020F0502020204030204" pitchFamily="34" charset="0"/>
                      </a:endParaRPr>
                    </a:p>
                  </a:txBody>
                  <a:tcPr marL="7149" marR="7149" marT="7149" marB="0" anchor="ctr"/>
                </a:tc>
              </a:tr>
              <a:tr h="142980">
                <a:tc>
                  <a:txBody>
                    <a:bodyPr/>
                    <a:lstStyle/>
                    <a:p>
                      <a:pPr marL="36000" algn="l" fontAlgn="ctr">
                        <a:spcBef>
                          <a:spcPts val="600"/>
                        </a:spcBef>
                        <a:spcAft>
                          <a:spcPts val="600"/>
                        </a:spcAft>
                      </a:pPr>
                      <a:r>
                        <a:rPr lang="el-GR" sz="2400" u="none" strike="noStrike" dirty="0">
                          <a:effectLst/>
                        </a:rPr>
                        <a:t>νάιλον 4,6</a:t>
                      </a:r>
                      <a:endParaRPr lang="el-GR" sz="2400" b="0" i="0" u="none" strike="noStrike" dirty="0">
                        <a:solidFill>
                          <a:srgbClr val="000000"/>
                        </a:solidFill>
                        <a:effectLst/>
                        <a:latin typeface="Calibri" panose="020F0502020204030204" pitchFamily="34" charset="0"/>
                      </a:endParaRPr>
                    </a:p>
                  </a:txBody>
                  <a:tcPr marL="7149" marR="7149" marT="7149" marB="0" anchor="ctr"/>
                </a:tc>
                <a:tc>
                  <a:txBody>
                    <a:bodyPr/>
                    <a:lstStyle/>
                    <a:p>
                      <a:pPr marL="36000" algn="l" fontAlgn="ctr">
                        <a:spcBef>
                          <a:spcPts val="600"/>
                        </a:spcBef>
                        <a:spcAft>
                          <a:spcPts val="600"/>
                        </a:spcAft>
                      </a:pPr>
                      <a:r>
                        <a:rPr lang="en-US" sz="2400" u="none" strike="noStrike" dirty="0">
                          <a:effectLst/>
                        </a:rPr>
                        <a:t>PA 66</a:t>
                      </a:r>
                      <a:endParaRPr lang="en-US" sz="2400" b="0" i="0" u="none" strike="noStrike" dirty="0">
                        <a:solidFill>
                          <a:srgbClr val="000000"/>
                        </a:solidFill>
                        <a:effectLst/>
                        <a:latin typeface="Calibri" panose="020F0502020204030204" pitchFamily="34" charset="0"/>
                      </a:endParaRPr>
                    </a:p>
                  </a:txBody>
                  <a:tcPr marL="7149" marR="7149" marT="7149" marB="0" anchor="ctr"/>
                </a:tc>
                <a:tc>
                  <a:txBody>
                    <a:bodyPr/>
                    <a:lstStyle/>
                    <a:p>
                      <a:pPr marL="36000" algn="ctr" fontAlgn="ctr">
                        <a:spcBef>
                          <a:spcPts val="600"/>
                        </a:spcBef>
                        <a:spcAft>
                          <a:spcPts val="600"/>
                        </a:spcAft>
                      </a:pPr>
                      <a:r>
                        <a:rPr lang="el-GR" sz="2400" u="none" strike="noStrike" dirty="0">
                          <a:effectLst/>
                        </a:rPr>
                        <a:t>1.18</a:t>
                      </a:r>
                      <a:endParaRPr lang="el-GR" sz="2400" b="0" i="0" u="none" strike="noStrike" dirty="0">
                        <a:solidFill>
                          <a:srgbClr val="000000"/>
                        </a:solidFill>
                        <a:effectLst/>
                        <a:latin typeface="Calibri" panose="020F0502020204030204" pitchFamily="34" charset="0"/>
                      </a:endParaRPr>
                    </a:p>
                  </a:txBody>
                  <a:tcPr marL="7149" marR="7149" marT="7149" marB="0" anchor="ctr"/>
                </a:tc>
                <a:tc>
                  <a:txBody>
                    <a:bodyPr/>
                    <a:lstStyle/>
                    <a:p>
                      <a:pPr marL="36000" algn="ctr" fontAlgn="ctr">
                        <a:spcBef>
                          <a:spcPts val="600"/>
                        </a:spcBef>
                        <a:spcAft>
                          <a:spcPts val="600"/>
                        </a:spcAft>
                      </a:pPr>
                      <a:r>
                        <a:rPr lang="el-GR" sz="2400" u="none" strike="noStrike" dirty="0">
                          <a:effectLst/>
                        </a:rPr>
                        <a:t>50</a:t>
                      </a:r>
                      <a:endParaRPr lang="el-GR" sz="2400" b="0" i="0" u="none" strike="noStrike" dirty="0">
                        <a:solidFill>
                          <a:srgbClr val="000000"/>
                        </a:solidFill>
                        <a:effectLst/>
                        <a:latin typeface="Calibri" panose="020F0502020204030204" pitchFamily="34" charset="0"/>
                      </a:endParaRPr>
                    </a:p>
                  </a:txBody>
                  <a:tcPr marL="7149" marR="7149" marT="7149" marB="0" anchor="ctr"/>
                </a:tc>
                <a:tc>
                  <a:txBody>
                    <a:bodyPr/>
                    <a:lstStyle/>
                    <a:p>
                      <a:pPr marL="36000" algn="ctr" fontAlgn="ctr">
                        <a:spcBef>
                          <a:spcPts val="600"/>
                        </a:spcBef>
                        <a:spcAft>
                          <a:spcPts val="600"/>
                        </a:spcAft>
                      </a:pPr>
                      <a:r>
                        <a:rPr lang="el-GR" sz="2400" u="none" strike="noStrike" dirty="0">
                          <a:effectLst/>
                        </a:rPr>
                        <a:t>295</a:t>
                      </a:r>
                      <a:endParaRPr lang="el-GR" sz="2400" b="0" i="0" u="none" strike="noStrike" dirty="0">
                        <a:solidFill>
                          <a:srgbClr val="000000"/>
                        </a:solidFill>
                        <a:effectLst/>
                        <a:latin typeface="Calibri" panose="020F0502020204030204" pitchFamily="34" charset="0"/>
                      </a:endParaRPr>
                    </a:p>
                  </a:txBody>
                  <a:tcPr marL="7149" marR="7149" marT="7149" marB="0" anchor="ctr"/>
                </a:tc>
              </a:tr>
              <a:tr h="142980">
                <a:tc>
                  <a:txBody>
                    <a:bodyPr/>
                    <a:lstStyle/>
                    <a:p>
                      <a:pPr marL="36000" algn="l" fontAlgn="ctr">
                        <a:spcBef>
                          <a:spcPts val="600"/>
                        </a:spcBef>
                        <a:spcAft>
                          <a:spcPts val="600"/>
                        </a:spcAft>
                      </a:pPr>
                      <a:r>
                        <a:rPr lang="el-GR" sz="2400" u="none" strike="noStrike" dirty="0">
                          <a:effectLst/>
                        </a:rPr>
                        <a:t>νάιλον 6,6</a:t>
                      </a:r>
                      <a:endParaRPr lang="el-GR" sz="2400" b="0" i="0" u="none" strike="noStrike" dirty="0">
                        <a:solidFill>
                          <a:srgbClr val="000000"/>
                        </a:solidFill>
                        <a:effectLst/>
                        <a:latin typeface="Calibri" panose="020F0502020204030204" pitchFamily="34" charset="0"/>
                      </a:endParaRPr>
                    </a:p>
                  </a:txBody>
                  <a:tcPr marL="7149" marR="7149" marT="7149" marB="0" anchor="ctr"/>
                </a:tc>
                <a:tc>
                  <a:txBody>
                    <a:bodyPr/>
                    <a:lstStyle/>
                    <a:p>
                      <a:pPr marL="36000" algn="l" fontAlgn="ctr">
                        <a:spcBef>
                          <a:spcPts val="600"/>
                        </a:spcBef>
                        <a:spcAft>
                          <a:spcPts val="600"/>
                        </a:spcAft>
                      </a:pPr>
                      <a:r>
                        <a:rPr lang="en-US" sz="2400" u="none" strike="noStrike" dirty="0">
                          <a:effectLst/>
                        </a:rPr>
                        <a:t>PA 66</a:t>
                      </a:r>
                      <a:endParaRPr lang="en-US" sz="2400" b="0" i="0" u="none" strike="noStrike" dirty="0">
                        <a:solidFill>
                          <a:srgbClr val="000000"/>
                        </a:solidFill>
                        <a:effectLst/>
                        <a:latin typeface="Calibri" panose="020F0502020204030204" pitchFamily="34" charset="0"/>
                      </a:endParaRPr>
                    </a:p>
                  </a:txBody>
                  <a:tcPr marL="7149" marR="7149" marT="7149" marB="0" anchor="ctr"/>
                </a:tc>
                <a:tc>
                  <a:txBody>
                    <a:bodyPr/>
                    <a:lstStyle/>
                    <a:p>
                      <a:pPr marL="36000" algn="ctr" fontAlgn="ctr">
                        <a:spcBef>
                          <a:spcPts val="600"/>
                        </a:spcBef>
                        <a:spcAft>
                          <a:spcPts val="600"/>
                        </a:spcAft>
                      </a:pPr>
                      <a:r>
                        <a:rPr lang="el-GR" sz="2400" u="none" strike="noStrike" dirty="0">
                          <a:effectLst/>
                        </a:rPr>
                        <a:t>1.24</a:t>
                      </a:r>
                      <a:endParaRPr lang="el-GR" sz="2400" b="0" i="0" u="none" strike="noStrike" dirty="0">
                        <a:solidFill>
                          <a:srgbClr val="000000"/>
                        </a:solidFill>
                        <a:effectLst/>
                        <a:latin typeface="Calibri" panose="020F0502020204030204" pitchFamily="34" charset="0"/>
                      </a:endParaRPr>
                    </a:p>
                  </a:txBody>
                  <a:tcPr marL="7149" marR="7149" marT="7149" marB="0" anchor="ctr"/>
                </a:tc>
                <a:tc>
                  <a:txBody>
                    <a:bodyPr/>
                    <a:lstStyle/>
                    <a:p>
                      <a:pPr marL="36000" algn="ctr" fontAlgn="ctr">
                        <a:spcBef>
                          <a:spcPts val="600"/>
                        </a:spcBef>
                        <a:spcAft>
                          <a:spcPts val="600"/>
                        </a:spcAft>
                      </a:pPr>
                      <a:r>
                        <a:rPr lang="el-GR" sz="2400" u="none" strike="noStrike" dirty="0">
                          <a:effectLst/>
                        </a:rPr>
                        <a:t>50</a:t>
                      </a:r>
                      <a:endParaRPr lang="el-GR" sz="2400" b="0" i="0" u="none" strike="noStrike" dirty="0">
                        <a:solidFill>
                          <a:srgbClr val="000000"/>
                        </a:solidFill>
                        <a:effectLst/>
                        <a:latin typeface="Calibri" panose="020F0502020204030204" pitchFamily="34" charset="0"/>
                      </a:endParaRPr>
                    </a:p>
                  </a:txBody>
                  <a:tcPr marL="7149" marR="7149" marT="7149" marB="0" anchor="ctr"/>
                </a:tc>
                <a:tc>
                  <a:txBody>
                    <a:bodyPr/>
                    <a:lstStyle/>
                    <a:p>
                      <a:pPr marL="36000" algn="ctr" fontAlgn="ctr">
                        <a:spcBef>
                          <a:spcPts val="600"/>
                        </a:spcBef>
                        <a:spcAft>
                          <a:spcPts val="600"/>
                        </a:spcAft>
                      </a:pPr>
                      <a:r>
                        <a:rPr lang="el-GR" sz="2400" u="none" strike="noStrike" dirty="0">
                          <a:effectLst/>
                        </a:rPr>
                        <a:t>255</a:t>
                      </a:r>
                      <a:endParaRPr lang="el-GR" sz="2400" b="0" i="0" u="none" strike="noStrike" dirty="0">
                        <a:solidFill>
                          <a:srgbClr val="000000"/>
                        </a:solidFill>
                        <a:effectLst/>
                        <a:latin typeface="Calibri" panose="020F0502020204030204" pitchFamily="34" charset="0"/>
                      </a:endParaRPr>
                    </a:p>
                  </a:txBody>
                  <a:tcPr marL="7149" marR="7149" marT="7149" marB="0" anchor="ctr"/>
                </a:tc>
              </a:tr>
              <a:tr h="142980">
                <a:tc>
                  <a:txBody>
                    <a:bodyPr/>
                    <a:lstStyle/>
                    <a:p>
                      <a:pPr marL="36000" algn="l" fontAlgn="ctr">
                        <a:spcBef>
                          <a:spcPts val="600"/>
                        </a:spcBef>
                        <a:spcAft>
                          <a:spcPts val="600"/>
                        </a:spcAft>
                      </a:pPr>
                      <a:r>
                        <a:rPr lang="el-GR" sz="2400" u="none" strike="noStrike" dirty="0">
                          <a:effectLst/>
                        </a:rPr>
                        <a:t>νάιλον 6,10</a:t>
                      </a:r>
                      <a:endParaRPr lang="el-GR" sz="2400" b="0" i="0" u="none" strike="noStrike" dirty="0">
                        <a:solidFill>
                          <a:srgbClr val="000000"/>
                        </a:solidFill>
                        <a:effectLst/>
                        <a:latin typeface="Calibri" panose="020F0502020204030204" pitchFamily="34" charset="0"/>
                      </a:endParaRPr>
                    </a:p>
                  </a:txBody>
                  <a:tcPr marL="7149" marR="7149" marT="7149" marB="0" anchor="ctr"/>
                </a:tc>
                <a:tc>
                  <a:txBody>
                    <a:bodyPr/>
                    <a:lstStyle/>
                    <a:p>
                      <a:pPr marL="36000" algn="l" fontAlgn="ctr">
                        <a:spcBef>
                          <a:spcPts val="600"/>
                        </a:spcBef>
                        <a:spcAft>
                          <a:spcPts val="600"/>
                        </a:spcAft>
                      </a:pPr>
                      <a:r>
                        <a:rPr lang="en-US" sz="2400" u="none" strike="noStrike" dirty="0">
                          <a:effectLst/>
                        </a:rPr>
                        <a:t>PA 610</a:t>
                      </a:r>
                      <a:endParaRPr lang="en-US" sz="2400" b="0" i="0" u="none" strike="noStrike" dirty="0">
                        <a:solidFill>
                          <a:srgbClr val="000000"/>
                        </a:solidFill>
                        <a:effectLst/>
                        <a:latin typeface="Calibri" panose="020F0502020204030204" pitchFamily="34" charset="0"/>
                      </a:endParaRPr>
                    </a:p>
                  </a:txBody>
                  <a:tcPr marL="7149" marR="7149" marT="7149" marB="0" anchor="ctr"/>
                </a:tc>
                <a:tc>
                  <a:txBody>
                    <a:bodyPr/>
                    <a:lstStyle/>
                    <a:p>
                      <a:pPr marL="36000" algn="ctr" fontAlgn="ctr">
                        <a:spcBef>
                          <a:spcPts val="600"/>
                        </a:spcBef>
                        <a:spcAft>
                          <a:spcPts val="600"/>
                        </a:spcAft>
                      </a:pPr>
                      <a:r>
                        <a:rPr lang="el-GR" sz="2400" u="none" strike="noStrike" dirty="0">
                          <a:effectLst/>
                        </a:rPr>
                        <a:t>1.15</a:t>
                      </a:r>
                      <a:endParaRPr lang="el-GR" sz="2400" b="0" i="0" u="none" strike="noStrike" dirty="0">
                        <a:solidFill>
                          <a:srgbClr val="000000"/>
                        </a:solidFill>
                        <a:effectLst/>
                        <a:latin typeface="Calibri" panose="020F0502020204030204" pitchFamily="34" charset="0"/>
                      </a:endParaRPr>
                    </a:p>
                  </a:txBody>
                  <a:tcPr marL="7149" marR="7149" marT="7149" marB="0" anchor="ctr"/>
                </a:tc>
                <a:tc>
                  <a:txBody>
                    <a:bodyPr/>
                    <a:lstStyle/>
                    <a:p>
                      <a:pPr marL="36000" algn="ctr" fontAlgn="ctr">
                        <a:spcBef>
                          <a:spcPts val="600"/>
                        </a:spcBef>
                        <a:spcAft>
                          <a:spcPts val="600"/>
                        </a:spcAft>
                      </a:pPr>
                      <a:r>
                        <a:rPr lang="el-GR" sz="2400" u="none" strike="noStrike" dirty="0">
                          <a:effectLst/>
                        </a:rPr>
                        <a:t>67</a:t>
                      </a:r>
                      <a:endParaRPr lang="el-GR" sz="2400" b="0" i="0" u="none" strike="noStrike" dirty="0">
                        <a:solidFill>
                          <a:srgbClr val="000000"/>
                        </a:solidFill>
                        <a:effectLst/>
                        <a:latin typeface="Calibri" panose="020F0502020204030204" pitchFamily="34" charset="0"/>
                      </a:endParaRPr>
                    </a:p>
                  </a:txBody>
                  <a:tcPr marL="7149" marR="7149" marT="7149" marB="0" anchor="ctr"/>
                </a:tc>
                <a:tc>
                  <a:txBody>
                    <a:bodyPr/>
                    <a:lstStyle/>
                    <a:p>
                      <a:pPr marL="36000" algn="ctr" fontAlgn="ctr">
                        <a:spcBef>
                          <a:spcPts val="600"/>
                        </a:spcBef>
                        <a:spcAft>
                          <a:spcPts val="600"/>
                        </a:spcAft>
                      </a:pPr>
                      <a:r>
                        <a:rPr lang="el-GR" sz="2400" u="none" strike="noStrike" dirty="0">
                          <a:effectLst/>
                        </a:rPr>
                        <a:t>221</a:t>
                      </a:r>
                      <a:endParaRPr lang="el-GR" sz="2400" b="0" i="0" u="none" strike="noStrike" dirty="0">
                        <a:solidFill>
                          <a:srgbClr val="000000"/>
                        </a:solidFill>
                        <a:effectLst/>
                        <a:latin typeface="Calibri" panose="020F0502020204030204" pitchFamily="34" charset="0"/>
                      </a:endParaRPr>
                    </a:p>
                  </a:txBody>
                  <a:tcPr marL="7149" marR="7149" marT="7149" marB="0" anchor="ctr"/>
                </a:tc>
              </a:tr>
              <a:tr h="142980">
                <a:tc>
                  <a:txBody>
                    <a:bodyPr/>
                    <a:lstStyle/>
                    <a:p>
                      <a:pPr marL="36000" algn="l" fontAlgn="ctr">
                        <a:spcBef>
                          <a:spcPts val="600"/>
                        </a:spcBef>
                        <a:spcAft>
                          <a:spcPts val="600"/>
                        </a:spcAft>
                      </a:pPr>
                      <a:r>
                        <a:rPr lang="el-GR" sz="2400" u="none" strike="noStrike" dirty="0">
                          <a:effectLst/>
                        </a:rPr>
                        <a:t>νάιλον 6,12</a:t>
                      </a:r>
                      <a:endParaRPr lang="el-GR" sz="2400" b="0" i="0" u="none" strike="noStrike" dirty="0">
                        <a:solidFill>
                          <a:srgbClr val="000000"/>
                        </a:solidFill>
                        <a:effectLst/>
                        <a:latin typeface="Calibri" panose="020F0502020204030204" pitchFamily="34" charset="0"/>
                      </a:endParaRPr>
                    </a:p>
                  </a:txBody>
                  <a:tcPr marL="7149" marR="7149" marT="7149" marB="0" anchor="ctr"/>
                </a:tc>
                <a:tc>
                  <a:txBody>
                    <a:bodyPr/>
                    <a:lstStyle/>
                    <a:p>
                      <a:pPr marL="36000" algn="l" fontAlgn="ctr">
                        <a:spcBef>
                          <a:spcPts val="600"/>
                        </a:spcBef>
                        <a:spcAft>
                          <a:spcPts val="600"/>
                        </a:spcAft>
                      </a:pPr>
                      <a:r>
                        <a:rPr lang="en-US" sz="2400" u="none" strike="noStrike" dirty="0">
                          <a:effectLst/>
                        </a:rPr>
                        <a:t>PA 612</a:t>
                      </a:r>
                      <a:endParaRPr lang="en-US" sz="2400" b="0" i="0" u="none" strike="noStrike" dirty="0">
                        <a:solidFill>
                          <a:srgbClr val="000000"/>
                        </a:solidFill>
                        <a:effectLst/>
                        <a:latin typeface="Calibri" panose="020F0502020204030204" pitchFamily="34" charset="0"/>
                      </a:endParaRPr>
                    </a:p>
                  </a:txBody>
                  <a:tcPr marL="7149" marR="7149" marT="7149" marB="0" anchor="ctr"/>
                </a:tc>
                <a:tc>
                  <a:txBody>
                    <a:bodyPr/>
                    <a:lstStyle/>
                    <a:p>
                      <a:pPr marL="36000" algn="ctr" fontAlgn="ctr">
                        <a:spcBef>
                          <a:spcPts val="600"/>
                        </a:spcBef>
                        <a:spcAft>
                          <a:spcPts val="600"/>
                        </a:spcAft>
                      </a:pPr>
                      <a:r>
                        <a:rPr lang="el-GR" sz="2400" u="none" strike="noStrike" dirty="0">
                          <a:effectLst/>
                        </a:rPr>
                        <a:t>1.06</a:t>
                      </a:r>
                      <a:endParaRPr lang="el-GR" sz="2400" b="0" i="0" u="none" strike="noStrike" dirty="0">
                        <a:solidFill>
                          <a:srgbClr val="000000"/>
                        </a:solidFill>
                        <a:effectLst/>
                        <a:latin typeface="Calibri" panose="020F0502020204030204" pitchFamily="34" charset="0"/>
                      </a:endParaRPr>
                    </a:p>
                  </a:txBody>
                  <a:tcPr marL="7149" marR="7149" marT="7149" marB="0" anchor="ctr"/>
                </a:tc>
                <a:tc>
                  <a:txBody>
                    <a:bodyPr/>
                    <a:lstStyle/>
                    <a:p>
                      <a:pPr marL="36000" algn="ctr" fontAlgn="ctr">
                        <a:spcBef>
                          <a:spcPts val="600"/>
                        </a:spcBef>
                        <a:spcAft>
                          <a:spcPts val="600"/>
                        </a:spcAft>
                      </a:pPr>
                      <a:r>
                        <a:rPr lang="el-GR" sz="2400" u="none" strike="noStrike" dirty="0">
                          <a:effectLst/>
                        </a:rPr>
                        <a:t>46</a:t>
                      </a:r>
                      <a:endParaRPr lang="el-GR" sz="2400" b="0" i="0" u="none" strike="noStrike" dirty="0">
                        <a:solidFill>
                          <a:srgbClr val="000000"/>
                        </a:solidFill>
                        <a:effectLst/>
                        <a:latin typeface="Calibri" panose="020F0502020204030204" pitchFamily="34" charset="0"/>
                      </a:endParaRPr>
                    </a:p>
                  </a:txBody>
                  <a:tcPr marL="7149" marR="7149" marT="7149" marB="0" anchor="ctr"/>
                </a:tc>
                <a:tc>
                  <a:txBody>
                    <a:bodyPr/>
                    <a:lstStyle/>
                    <a:p>
                      <a:pPr marL="36000" algn="ctr" fontAlgn="ctr">
                        <a:spcBef>
                          <a:spcPts val="600"/>
                        </a:spcBef>
                        <a:spcAft>
                          <a:spcPts val="600"/>
                        </a:spcAft>
                      </a:pPr>
                      <a:r>
                        <a:rPr lang="el-GR" sz="2400" u="none" strike="noStrike" dirty="0">
                          <a:effectLst/>
                        </a:rPr>
                        <a:t>207</a:t>
                      </a:r>
                      <a:endParaRPr lang="el-GR" sz="2400" b="0" i="0" u="none" strike="noStrike" dirty="0">
                        <a:solidFill>
                          <a:srgbClr val="000000"/>
                        </a:solidFill>
                        <a:effectLst/>
                        <a:latin typeface="Calibri" panose="020F0502020204030204" pitchFamily="34" charset="0"/>
                      </a:endParaRPr>
                    </a:p>
                  </a:txBody>
                  <a:tcPr marL="7149" marR="7149" marT="7149" marB="0" anchor="ctr"/>
                </a:tc>
              </a:tr>
              <a:tr h="142980">
                <a:tc>
                  <a:txBody>
                    <a:bodyPr/>
                    <a:lstStyle/>
                    <a:p>
                      <a:pPr marL="36000" algn="l" fontAlgn="ctr">
                        <a:spcBef>
                          <a:spcPts val="600"/>
                        </a:spcBef>
                        <a:spcAft>
                          <a:spcPts val="600"/>
                        </a:spcAft>
                      </a:pPr>
                      <a:r>
                        <a:rPr lang="el-GR" sz="2400" u="none" strike="noStrike" dirty="0">
                          <a:effectLst/>
                        </a:rPr>
                        <a:t>νάιλον 6</a:t>
                      </a:r>
                      <a:endParaRPr lang="el-GR" sz="2400" b="0" i="0" u="none" strike="noStrike" dirty="0">
                        <a:solidFill>
                          <a:srgbClr val="000000"/>
                        </a:solidFill>
                        <a:effectLst/>
                        <a:latin typeface="Calibri" panose="020F0502020204030204" pitchFamily="34" charset="0"/>
                      </a:endParaRPr>
                    </a:p>
                  </a:txBody>
                  <a:tcPr marL="7149" marR="7149" marT="7149" marB="0" anchor="ctr"/>
                </a:tc>
                <a:tc>
                  <a:txBody>
                    <a:bodyPr/>
                    <a:lstStyle/>
                    <a:p>
                      <a:pPr marL="36000" algn="l" fontAlgn="ctr">
                        <a:spcBef>
                          <a:spcPts val="600"/>
                        </a:spcBef>
                        <a:spcAft>
                          <a:spcPts val="600"/>
                        </a:spcAft>
                      </a:pPr>
                      <a:r>
                        <a:rPr lang="en-US" sz="2400" u="none" strike="noStrike" dirty="0">
                          <a:effectLst/>
                        </a:rPr>
                        <a:t>PA 6</a:t>
                      </a:r>
                      <a:endParaRPr lang="en-US" sz="2400" b="0" i="0" u="none" strike="noStrike" dirty="0">
                        <a:solidFill>
                          <a:srgbClr val="000000"/>
                        </a:solidFill>
                        <a:effectLst/>
                        <a:latin typeface="Calibri" panose="020F0502020204030204" pitchFamily="34" charset="0"/>
                      </a:endParaRPr>
                    </a:p>
                  </a:txBody>
                  <a:tcPr marL="7149" marR="7149" marT="7149" marB="0" anchor="ctr"/>
                </a:tc>
                <a:tc>
                  <a:txBody>
                    <a:bodyPr/>
                    <a:lstStyle/>
                    <a:p>
                      <a:pPr marL="36000" algn="ctr" fontAlgn="ctr">
                        <a:spcBef>
                          <a:spcPts val="600"/>
                        </a:spcBef>
                        <a:spcAft>
                          <a:spcPts val="600"/>
                        </a:spcAft>
                      </a:pPr>
                      <a:r>
                        <a:rPr lang="el-GR" sz="2400" u="none" strike="noStrike" dirty="0">
                          <a:effectLst/>
                        </a:rPr>
                        <a:t>1.23</a:t>
                      </a:r>
                      <a:endParaRPr lang="el-GR" sz="2400" b="0" i="0" u="none" strike="noStrike" dirty="0">
                        <a:solidFill>
                          <a:srgbClr val="000000"/>
                        </a:solidFill>
                        <a:effectLst/>
                        <a:latin typeface="Calibri" panose="020F0502020204030204" pitchFamily="34" charset="0"/>
                      </a:endParaRPr>
                    </a:p>
                  </a:txBody>
                  <a:tcPr marL="7149" marR="7149" marT="7149" marB="0" anchor="ctr"/>
                </a:tc>
                <a:tc>
                  <a:txBody>
                    <a:bodyPr/>
                    <a:lstStyle/>
                    <a:p>
                      <a:pPr marL="36000" algn="ctr" fontAlgn="ctr">
                        <a:spcBef>
                          <a:spcPts val="600"/>
                        </a:spcBef>
                        <a:spcAft>
                          <a:spcPts val="600"/>
                        </a:spcAft>
                      </a:pPr>
                      <a:r>
                        <a:rPr lang="el-GR" sz="2400" u="none" strike="noStrike" dirty="0">
                          <a:effectLst/>
                        </a:rPr>
                        <a:t>47</a:t>
                      </a:r>
                      <a:endParaRPr lang="el-GR" sz="2400" b="0" i="0" u="none" strike="noStrike" dirty="0">
                        <a:solidFill>
                          <a:srgbClr val="000000"/>
                        </a:solidFill>
                        <a:effectLst/>
                        <a:latin typeface="Calibri" panose="020F0502020204030204" pitchFamily="34" charset="0"/>
                      </a:endParaRPr>
                    </a:p>
                  </a:txBody>
                  <a:tcPr marL="7149" marR="7149" marT="7149" marB="0" anchor="ctr"/>
                </a:tc>
                <a:tc>
                  <a:txBody>
                    <a:bodyPr/>
                    <a:lstStyle/>
                    <a:p>
                      <a:pPr marL="36000" algn="ctr" fontAlgn="ctr">
                        <a:spcBef>
                          <a:spcPts val="600"/>
                        </a:spcBef>
                        <a:spcAft>
                          <a:spcPts val="600"/>
                        </a:spcAft>
                      </a:pPr>
                      <a:r>
                        <a:rPr lang="el-GR" sz="2400" u="none" strike="noStrike" dirty="0">
                          <a:effectLst/>
                        </a:rPr>
                        <a:t>220</a:t>
                      </a:r>
                      <a:endParaRPr lang="el-GR" sz="2400" b="0" i="0" u="none" strike="noStrike" dirty="0">
                        <a:solidFill>
                          <a:srgbClr val="000000"/>
                        </a:solidFill>
                        <a:effectLst/>
                        <a:latin typeface="Calibri" panose="020F0502020204030204" pitchFamily="34" charset="0"/>
                      </a:endParaRPr>
                    </a:p>
                  </a:txBody>
                  <a:tcPr marL="7149" marR="7149" marT="7149" marB="0" anchor="ctr"/>
                </a:tc>
              </a:tr>
            </a:tbl>
          </a:graphicData>
        </a:graphic>
      </p:graphicFrame>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dirty="0">
              <a:solidFill>
                <a:prstClr val="black"/>
              </a:solidFill>
            </a:endParaRPr>
          </a:p>
        </p:txBody>
      </p:sp>
      <p:pic>
        <p:nvPicPr>
          <p:cNvPr id="40962" name="Picture 2" descr="File:Polycaprolactam.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0196" y="1196752"/>
            <a:ext cx="2664296" cy="9969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p:cNvSpPr/>
          <p:nvPr/>
        </p:nvSpPr>
        <p:spPr>
          <a:xfrm>
            <a:off x="3360526" y="2193715"/>
            <a:ext cx="2443636" cy="461665"/>
          </a:xfrm>
          <a:prstGeom prst="rect">
            <a:avLst/>
          </a:prstGeom>
        </p:spPr>
        <p:txBody>
          <a:bodyPr wrap="square">
            <a:spAutoFit/>
          </a:bodyPr>
          <a:lstStyle/>
          <a:p>
            <a:pPr algn="ctr"/>
            <a:r>
              <a:rPr lang="en-US" sz="1200" dirty="0">
                <a:solidFill>
                  <a:prstClr val="black">
                    <a:lumMod val="65000"/>
                    <a:lumOff val="35000"/>
                  </a:prstClr>
                </a:solidFill>
                <a:latin typeface="Calibri"/>
              </a:rPr>
              <a:t>“</a:t>
            </a:r>
            <a:r>
              <a:rPr lang="en-US" sz="1200" dirty="0">
                <a:solidFill>
                  <a:prstClr val="black">
                    <a:lumMod val="65000"/>
                    <a:lumOff val="35000"/>
                  </a:prstClr>
                </a:solidFill>
                <a:latin typeface="Calibri"/>
                <a:hlinkClick r:id="rId3"/>
              </a:rPr>
              <a:t>Polycaprolactam</a:t>
            </a:r>
            <a:r>
              <a:rPr lang="en-US" sz="1200" dirty="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 </a:t>
            </a:r>
            <a:r>
              <a:rPr lang="en-US" sz="1200" dirty="0" smtClean="0">
                <a:solidFill>
                  <a:prstClr val="black">
                    <a:lumMod val="65000"/>
                    <a:lumOff val="35000"/>
                  </a:prstClr>
                </a:solidFill>
                <a:latin typeface="Calibri"/>
              </a:rPr>
              <a:t> </a:t>
            </a:r>
            <a:r>
              <a:rPr lang="en-US" sz="1200" dirty="0">
                <a:solidFill>
                  <a:prstClr val="black"/>
                </a:solidFill>
                <a:latin typeface="Calibri"/>
              </a:rPr>
              <a:t>Yikrazuul</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spTree>
    <p:extLst>
      <p:ext uri="{BB962C8B-B14F-4D97-AF65-F5344CB8AC3E}">
        <p14:creationId xmlns:p14="http://schemas.microsoft.com/office/powerpoint/2010/main" val="31295685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Συνήθη πολυμερή</a:t>
            </a:r>
            <a:r>
              <a:rPr lang="en-GB" dirty="0"/>
              <a:t> υλικ</a:t>
            </a:r>
            <a:r>
              <a:rPr lang="el-GR" dirty="0"/>
              <a:t>ά </a:t>
            </a:r>
            <a:r>
              <a:rPr lang="el-GR" sz="3200" b="0" dirty="0"/>
              <a:t>(1 </a:t>
            </a:r>
            <a:r>
              <a:rPr lang="el-GR" sz="3200" b="0" dirty="0" smtClean="0"/>
              <a:t>από</a:t>
            </a:r>
            <a:r>
              <a:rPr lang="en-US" sz="3200" b="0" dirty="0" smtClean="0"/>
              <a:t> 3</a:t>
            </a:r>
            <a:r>
              <a:rPr lang="el-GR" sz="3200" b="0" dirty="0" smtClean="0"/>
              <a:t>)</a:t>
            </a:r>
            <a:endParaRPr lang="el-GR" dirty="0"/>
          </a:p>
        </p:txBody>
      </p:sp>
      <p:sp>
        <p:nvSpPr>
          <p:cNvPr id="3" name="Θέση περιεχομένου 2"/>
          <p:cNvSpPr>
            <a:spLocks noGrp="1"/>
          </p:cNvSpPr>
          <p:nvPr>
            <p:ph idx="1"/>
          </p:nvPr>
        </p:nvSpPr>
        <p:spPr>
          <a:xfrm>
            <a:off x="179512" y="1196752"/>
            <a:ext cx="3034680" cy="531242"/>
          </a:xfrm>
        </p:spPr>
        <p:txBody>
          <a:bodyPr/>
          <a:lstStyle/>
          <a:p>
            <a:r>
              <a:rPr lang="el-GR" dirty="0" smtClean="0"/>
              <a:t>Πολυαιθυλένιο (</a:t>
            </a:r>
            <a:r>
              <a:rPr lang="en-US" dirty="0" smtClean="0"/>
              <a:t>PE)</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dirty="0">
              <a:solidFill>
                <a:prstClr val="black"/>
              </a:solidFill>
            </a:endParaRPr>
          </a:p>
        </p:txBody>
      </p:sp>
      <p:pic>
        <p:nvPicPr>
          <p:cNvPr id="8" name="Εικόνα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3733" y="897486"/>
            <a:ext cx="2585461" cy="1142413"/>
          </a:xfrm>
          <a:prstGeom prst="rect">
            <a:avLst/>
          </a:prstGeom>
        </p:spPr>
      </p:pic>
      <p:sp>
        <p:nvSpPr>
          <p:cNvPr id="9" name="Θέση περιεχομένου 2"/>
          <p:cNvSpPr txBox="1">
            <a:spLocks/>
          </p:cNvSpPr>
          <p:nvPr/>
        </p:nvSpPr>
        <p:spPr>
          <a:xfrm>
            <a:off x="107504" y="2488657"/>
            <a:ext cx="4165300" cy="531242"/>
          </a:xfrm>
          <a:prstGeom prst="rect">
            <a:avLst/>
          </a:prstGeom>
        </p:spPr>
        <p:txBody>
          <a:bodyPr vert="horz" lIns="91440" tIns="45720" rIns="91440" bIns="45720" rtlCol="0">
            <a:noAutofit/>
          </a:bodyPr>
          <a:lstStyle>
            <a:lvl1pPr marL="342900" indent="-342900" algn="l" defTabSz="914400" rtl="0" eaLnBrk="1" latinLnBrk="0" hangingPunct="1">
              <a:lnSpc>
                <a:spcPct val="110000"/>
              </a:lnSpc>
              <a:spcBef>
                <a:spcPts val="0"/>
              </a:spcBef>
              <a:spcAft>
                <a:spcPts val="1200"/>
              </a:spcAft>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lnSpc>
                <a:spcPct val="110000"/>
              </a:lnSpc>
              <a:spcBef>
                <a:spcPts val="12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12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10000"/>
              </a:lnSpc>
              <a:spcBef>
                <a:spcPts val="12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r>
              <a:rPr lang="el-GR" dirty="0" smtClean="0">
                <a:solidFill>
                  <a:prstClr val="black"/>
                </a:solidFill>
              </a:rPr>
              <a:t>Πολυβινυλοχλωρίδιο (</a:t>
            </a:r>
            <a:r>
              <a:rPr lang="en-US" dirty="0" smtClean="0">
                <a:solidFill>
                  <a:prstClr val="black"/>
                </a:solidFill>
              </a:rPr>
              <a:t>PV C)</a:t>
            </a:r>
            <a:endParaRPr lang="el-GR" dirty="0">
              <a:solidFill>
                <a:prstClr val="black"/>
              </a:solidFill>
            </a:endParaRPr>
          </a:p>
        </p:txBody>
      </p:sp>
      <p:pic>
        <p:nvPicPr>
          <p:cNvPr id="10" name="Εικόνα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1110" y="2246208"/>
            <a:ext cx="2780952" cy="1123810"/>
          </a:xfrm>
          <a:prstGeom prst="rect">
            <a:avLst/>
          </a:prstGeom>
        </p:spPr>
      </p:pic>
      <p:sp>
        <p:nvSpPr>
          <p:cNvPr id="11" name="Θέση περιεχομένου 2"/>
          <p:cNvSpPr txBox="1">
            <a:spLocks/>
          </p:cNvSpPr>
          <p:nvPr/>
        </p:nvSpPr>
        <p:spPr>
          <a:xfrm>
            <a:off x="107504" y="3608261"/>
            <a:ext cx="4824536" cy="531242"/>
          </a:xfrm>
          <a:prstGeom prst="rect">
            <a:avLst/>
          </a:prstGeom>
        </p:spPr>
        <p:txBody>
          <a:bodyPr vert="horz" lIns="91440" tIns="45720" rIns="91440" bIns="45720" rtlCol="0">
            <a:noAutofit/>
          </a:bodyPr>
          <a:lstStyle>
            <a:lvl1pPr marL="342900" indent="-342900" algn="l" defTabSz="914400" rtl="0" eaLnBrk="1" latinLnBrk="0" hangingPunct="1">
              <a:lnSpc>
                <a:spcPct val="110000"/>
              </a:lnSpc>
              <a:spcBef>
                <a:spcPts val="0"/>
              </a:spcBef>
              <a:spcAft>
                <a:spcPts val="1200"/>
              </a:spcAft>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lnSpc>
                <a:spcPct val="110000"/>
              </a:lnSpc>
              <a:spcBef>
                <a:spcPts val="12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12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10000"/>
              </a:lnSpc>
              <a:spcBef>
                <a:spcPts val="12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r>
              <a:rPr lang="el-GR" dirty="0" smtClean="0">
                <a:solidFill>
                  <a:prstClr val="black"/>
                </a:solidFill>
              </a:rPr>
              <a:t>Πολυτετραφθοροαιθυλένιο (</a:t>
            </a:r>
            <a:r>
              <a:rPr lang="en-US" dirty="0" smtClean="0">
                <a:solidFill>
                  <a:prstClr val="black"/>
                </a:solidFill>
              </a:rPr>
              <a:t>PTFE)</a:t>
            </a:r>
            <a:endParaRPr lang="el-GR" dirty="0">
              <a:solidFill>
                <a:prstClr val="black"/>
              </a:solidFill>
            </a:endParaRPr>
          </a:p>
        </p:txBody>
      </p:sp>
      <p:pic>
        <p:nvPicPr>
          <p:cNvPr id="12" name="Εικόνα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6939" y="3417301"/>
            <a:ext cx="2819048" cy="1238095"/>
          </a:xfrm>
          <a:prstGeom prst="rect">
            <a:avLst/>
          </a:prstGeom>
        </p:spPr>
      </p:pic>
      <p:sp>
        <p:nvSpPr>
          <p:cNvPr id="13" name="Θέση περιεχομένου 2"/>
          <p:cNvSpPr txBox="1">
            <a:spLocks/>
          </p:cNvSpPr>
          <p:nvPr/>
        </p:nvSpPr>
        <p:spPr>
          <a:xfrm>
            <a:off x="183141" y="5093862"/>
            <a:ext cx="3318364" cy="531242"/>
          </a:xfrm>
          <a:prstGeom prst="rect">
            <a:avLst/>
          </a:prstGeom>
        </p:spPr>
        <p:txBody>
          <a:bodyPr vert="horz" lIns="91440" tIns="45720" rIns="91440" bIns="45720" rtlCol="0">
            <a:noAutofit/>
          </a:bodyPr>
          <a:lstStyle>
            <a:lvl1pPr marL="342900" indent="-342900" algn="l" defTabSz="914400" rtl="0" eaLnBrk="1" latinLnBrk="0" hangingPunct="1">
              <a:lnSpc>
                <a:spcPct val="110000"/>
              </a:lnSpc>
              <a:spcBef>
                <a:spcPts val="0"/>
              </a:spcBef>
              <a:spcAft>
                <a:spcPts val="1200"/>
              </a:spcAft>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lnSpc>
                <a:spcPct val="110000"/>
              </a:lnSpc>
              <a:spcBef>
                <a:spcPts val="12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12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10000"/>
              </a:lnSpc>
              <a:spcBef>
                <a:spcPts val="12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r>
              <a:rPr lang="el-GR" dirty="0" smtClean="0">
                <a:solidFill>
                  <a:prstClr val="black"/>
                </a:solidFill>
              </a:rPr>
              <a:t>Πολυπροπυλένιο</a:t>
            </a:r>
            <a:r>
              <a:rPr lang="en-US" dirty="0" smtClean="0">
                <a:solidFill>
                  <a:prstClr val="black"/>
                </a:solidFill>
              </a:rPr>
              <a:t> </a:t>
            </a:r>
            <a:r>
              <a:rPr lang="el-GR" dirty="0" smtClean="0">
                <a:solidFill>
                  <a:prstClr val="black"/>
                </a:solidFill>
              </a:rPr>
              <a:t>(</a:t>
            </a:r>
            <a:r>
              <a:rPr lang="en-US" dirty="0" smtClean="0">
                <a:solidFill>
                  <a:prstClr val="black"/>
                </a:solidFill>
              </a:rPr>
              <a:t>P</a:t>
            </a:r>
            <a:r>
              <a:rPr lang="en-US" dirty="0">
                <a:solidFill>
                  <a:prstClr val="black"/>
                </a:solidFill>
              </a:rPr>
              <a:t>P</a:t>
            </a:r>
            <a:r>
              <a:rPr lang="en-US" dirty="0" smtClean="0">
                <a:solidFill>
                  <a:prstClr val="black"/>
                </a:solidFill>
              </a:rPr>
              <a:t>)</a:t>
            </a:r>
            <a:endParaRPr lang="el-GR" dirty="0">
              <a:solidFill>
                <a:prstClr val="black"/>
              </a:solidFill>
            </a:endParaRPr>
          </a:p>
        </p:txBody>
      </p:sp>
      <p:pic>
        <p:nvPicPr>
          <p:cNvPr id="14" name="Εικόνα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5362" y="4646103"/>
            <a:ext cx="2809524" cy="1190476"/>
          </a:xfrm>
          <a:prstGeom prst="rect">
            <a:avLst/>
          </a:prstGeom>
        </p:spPr>
      </p:pic>
    </p:spTree>
    <p:extLst>
      <p:ext uri="{BB962C8B-B14F-4D97-AF65-F5344CB8AC3E}">
        <p14:creationId xmlns:p14="http://schemas.microsoft.com/office/powerpoint/2010/main" val="12421169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Συνήθη πολυμερή</a:t>
            </a:r>
            <a:r>
              <a:rPr lang="en-GB" dirty="0"/>
              <a:t> υλικ</a:t>
            </a:r>
            <a:r>
              <a:rPr lang="el-GR" dirty="0"/>
              <a:t>ά </a:t>
            </a:r>
            <a:r>
              <a:rPr lang="el-GR" sz="3200" b="0" dirty="0" smtClean="0"/>
              <a:t>(</a:t>
            </a:r>
            <a:r>
              <a:rPr lang="en-US" sz="3200" b="0" dirty="0" smtClean="0"/>
              <a:t>2</a:t>
            </a:r>
            <a:r>
              <a:rPr lang="el-GR" sz="3200" b="0" dirty="0" smtClean="0"/>
              <a:t> </a:t>
            </a:r>
            <a:r>
              <a:rPr lang="el-GR" sz="3200" b="0" dirty="0"/>
              <a:t>από </a:t>
            </a:r>
            <a:r>
              <a:rPr lang="en-US" sz="3200" b="0" dirty="0" smtClean="0"/>
              <a:t>3</a:t>
            </a:r>
            <a:r>
              <a:rPr lang="el-GR" sz="3200" b="0" dirty="0" smtClean="0"/>
              <a:t>)</a:t>
            </a:r>
            <a:endParaRPr lang="el-GR" dirty="0"/>
          </a:p>
        </p:txBody>
      </p:sp>
      <p:sp>
        <p:nvSpPr>
          <p:cNvPr id="3" name="Θέση περιεχομένου 2"/>
          <p:cNvSpPr>
            <a:spLocks noGrp="1"/>
          </p:cNvSpPr>
          <p:nvPr>
            <p:ph idx="1"/>
          </p:nvPr>
        </p:nvSpPr>
        <p:spPr>
          <a:xfrm>
            <a:off x="827584" y="1534973"/>
            <a:ext cx="3034680" cy="576064"/>
          </a:xfrm>
        </p:spPr>
        <p:txBody>
          <a:bodyPr/>
          <a:lstStyle/>
          <a:p>
            <a:r>
              <a:rPr lang="el-GR" dirty="0" smtClean="0"/>
              <a:t>Πολυστυρένιο (</a:t>
            </a:r>
            <a:r>
              <a:rPr lang="en-US" dirty="0" smtClean="0"/>
              <a:t>PS)</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47</a:t>
            </a:fld>
            <a:endParaRPr lang="el-GR" dirty="0">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1196752"/>
            <a:ext cx="3257143" cy="1828571"/>
          </a:xfrm>
          <a:prstGeom prst="rect">
            <a:avLst/>
          </a:prstGeom>
        </p:spPr>
      </p:pic>
      <p:sp>
        <p:nvSpPr>
          <p:cNvPr id="6" name="Θέση περιεχομένου 2"/>
          <p:cNvSpPr txBox="1">
            <a:spLocks/>
          </p:cNvSpPr>
          <p:nvPr/>
        </p:nvSpPr>
        <p:spPr>
          <a:xfrm>
            <a:off x="827584" y="4149080"/>
            <a:ext cx="3528392" cy="1008112"/>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200"/>
              </a:spcAft>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lnSpc>
                <a:spcPct val="110000"/>
              </a:lnSpc>
              <a:spcBef>
                <a:spcPts val="12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12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10000"/>
              </a:lnSpc>
              <a:spcBef>
                <a:spcPts val="12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r>
              <a:rPr lang="el-GR" dirty="0" smtClean="0">
                <a:solidFill>
                  <a:prstClr val="black"/>
                </a:solidFill>
              </a:rPr>
              <a:t>Πολυμεθακρυλικος μεθυλεστέρας (</a:t>
            </a:r>
            <a:r>
              <a:rPr lang="en-US" dirty="0" smtClean="0">
                <a:solidFill>
                  <a:prstClr val="black"/>
                </a:solidFill>
              </a:rPr>
              <a:t>PMMA)</a:t>
            </a:r>
            <a:endParaRPr lang="el-GR" dirty="0">
              <a:solidFill>
                <a:prstClr val="black"/>
              </a:solidFill>
            </a:endParaRPr>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0301" y="3429000"/>
            <a:ext cx="3428571" cy="2104762"/>
          </a:xfrm>
          <a:prstGeom prst="rect">
            <a:avLst/>
          </a:prstGeom>
        </p:spPr>
      </p:pic>
    </p:spTree>
    <p:extLst>
      <p:ext uri="{BB962C8B-B14F-4D97-AF65-F5344CB8AC3E}">
        <p14:creationId xmlns:p14="http://schemas.microsoft.com/office/powerpoint/2010/main" val="16158464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p:cNvPicPr>
            <a:picLocks noChangeAspect="1" noChangeArrowheads="1"/>
          </p:cNvPicPr>
          <p:nvPr/>
        </p:nvPicPr>
        <p:blipFill rotWithShape="1">
          <a:blip r:embed="rId2" cstate="print"/>
          <a:srcRect t="45678" b="2523"/>
          <a:stretch/>
        </p:blipFill>
        <p:spPr bwMode="auto">
          <a:xfrm>
            <a:off x="899592" y="1052736"/>
            <a:ext cx="7391400" cy="5328592"/>
          </a:xfrm>
          <a:prstGeom prst="rect">
            <a:avLst/>
          </a:prstGeom>
          <a:noFill/>
          <a:ln w="9525">
            <a:noFill/>
            <a:miter lim="800000"/>
            <a:headEnd/>
            <a:tailEnd/>
          </a:ln>
        </p:spPr>
      </p:pic>
      <p:sp>
        <p:nvSpPr>
          <p:cNvPr id="36867" name="Rectangle 2"/>
          <p:cNvSpPr>
            <a:spLocks noGrp="1" noChangeArrowheads="1"/>
          </p:cNvSpPr>
          <p:nvPr>
            <p:ph type="title"/>
          </p:nvPr>
        </p:nvSpPr>
        <p:spPr>
          <a:xfrm>
            <a:off x="381000" y="0"/>
            <a:ext cx="8229600" cy="1143000"/>
          </a:xfrm>
          <a:solidFill>
            <a:schemeClr val="bg1"/>
          </a:solidFill>
        </p:spPr>
        <p:txBody>
          <a:bodyPr>
            <a:normAutofit/>
          </a:bodyPr>
          <a:lstStyle/>
          <a:p>
            <a:r>
              <a:rPr lang="el-GR" dirty="0"/>
              <a:t>Συνήθη πολυμερή</a:t>
            </a:r>
            <a:r>
              <a:rPr lang="en-GB" dirty="0"/>
              <a:t> υλικ</a:t>
            </a:r>
            <a:r>
              <a:rPr lang="el-GR" dirty="0" smtClean="0"/>
              <a:t>ά </a:t>
            </a:r>
            <a:r>
              <a:rPr lang="el-GR" sz="3200" b="0" dirty="0" smtClean="0"/>
              <a:t>(</a:t>
            </a:r>
            <a:r>
              <a:rPr lang="en-US" sz="3200" b="0" dirty="0" smtClean="0"/>
              <a:t>3</a:t>
            </a:r>
            <a:r>
              <a:rPr lang="el-GR" sz="3200" b="0" dirty="0" smtClean="0"/>
              <a:t> από </a:t>
            </a:r>
            <a:r>
              <a:rPr lang="en-US" sz="3200" b="0" dirty="0" smtClean="0"/>
              <a:t>3</a:t>
            </a:r>
            <a:r>
              <a:rPr lang="el-GR" sz="3200" b="0" dirty="0" smtClean="0"/>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dirty="0">
              <a:solidFill>
                <a:prstClr val="black"/>
              </a:solidFill>
            </a:endParaRPr>
          </a:p>
        </p:txBody>
      </p:sp>
    </p:spTree>
    <p:extLst>
      <p:ext uri="{BB962C8B-B14F-4D97-AF65-F5344CB8AC3E}">
        <p14:creationId xmlns:p14="http://schemas.microsoft.com/office/powerpoint/2010/main" val="3661638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580112" y="3569376"/>
            <a:ext cx="1786761" cy="2564728"/>
          </a:xfrm>
          <a:prstGeom prst="rect">
            <a:avLst/>
          </a:prstGeom>
          <a:ln>
            <a:solidFill>
              <a:schemeClr val="tx1"/>
            </a:solidFill>
          </a:ln>
        </p:spPr>
      </p:pic>
      <p:sp>
        <p:nvSpPr>
          <p:cNvPr id="26626" name="1 - Τίτλος"/>
          <p:cNvSpPr>
            <a:spLocks noGrp="1"/>
          </p:cNvSpPr>
          <p:nvPr>
            <p:ph type="title"/>
          </p:nvPr>
        </p:nvSpPr>
        <p:spPr>
          <a:noFill/>
        </p:spPr>
        <p:txBody>
          <a:bodyPr/>
          <a:lstStyle/>
          <a:p>
            <a:pPr eaLnBrk="1" hangingPunct="1"/>
            <a:r>
              <a:rPr lang="el-GR" dirty="0" smtClean="0"/>
              <a:t>Πολυμερή: γενικά</a:t>
            </a:r>
            <a:r>
              <a:rPr lang="en-US" dirty="0" smtClean="0"/>
              <a:t> </a:t>
            </a:r>
            <a:r>
              <a:rPr lang="el-GR" sz="3200" b="0" dirty="0" smtClean="0"/>
              <a:t>(1 από 2)</a:t>
            </a:r>
          </a:p>
        </p:txBody>
      </p:sp>
      <p:sp>
        <p:nvSpPr>
          <p:cNvPr id="26627" name="2 - Θέση περιεχομένου"/>
          <p:cNvSpPr>
            <a:spLocks noGrp="1"/>
          </p:cNvSpPr>
          <p:nvPr>
            <p:ph idx="1"/>
          </p:nvPr>
        </p:nvSpPr>
        <p:spPr/>
        <p:txBody>
          <a:bodyPr>
            <a:noAutofit/>
          </a:bodyPr>
          <a:lstStyle/>
          <a:p>
            <a:pPr eaLnBrk="1" hangingPunct="1">
              <a:lnSpc>
                <a:spcPct val="100000"/>
              </a:lnSpc>
              <a:spcAft>
                <a:spcPts val="600"/>
              </a:spcAft>
            </a:pPr>
            <a:r>
              <a:rPr lang="el-GR" dirty="0" smtClean="0"/>
              <a:t>Ο όρος «πολυμερή» με την πιο πρόσφατη αντίληψη του όρου, είναι μια ευρύτατη έννοια που περιλαμβάνει ανόργανα μακρομόρια, </a:t>
            </a:r>
            <a:r>
              <a:rPr lang="el-GR" b="1" dirty="0" smtClean="0"/>
              <a:t>βιο-μακρομόρια</a:t>
            </a:r>
            <a:r>
              <a:rPr lang="el-GR" dirty="0" smtClean="0"/>
              <a:t>, συνθετικές </a:t>
            </a:r>
            <a:r>
              <a:rPr lang="el-GR" b="1" dirty="0" smtClean="0"/>
              <a:t>ίνες</a:t>
            </a:r>
            <a:r>
              <a:rPr lang="el-GR" dirty="0" smtClean="0"/>
              <a:t>, </a:t>
            </a:r>
            <a:r>
              <a:rPr lang="el-GR" b="1" dirty="0" smtClean="0"/>
              <a:t>πλαστικά</a:t>
            </a:r>
            <a:r>
              <a:rPr lang="el-GR" dirty="0" smtClean="0"/>
              <a:t>, </a:t>
            </a:r>
            <a:r>
              <a:rPr lang="el-GR" b="1" dirty="0" smtClean="0"/>
              <a:t>ελαστικά</a:t>
            </a:r>
            <a:r>
              <a:rPr lang="el-GR" dirty="0" smtClean="0"/>
              <a:t> υλικά, συνθετικές </a:t>
            </a:r>
            <a:r>
              <a:rPr lang="el-GR" b="1" dirty="0" smtClean="0"/>
              <a:t>ρητίνες</a:t>
            </a:r>
            <a:r>
              <a:rPr lang="el-GR" dirty="0" smtClean="0"/>
              <a:t>, κλπ.</a:t>
            </a:r>
          </a:p>
          <a:p>
            <a:pPr eaLnBrk="1" hangingPunct="1">
              <a:lnSpc>
                <a:spcPct val="100000"/>
              </a:lnSpc>
              <a:spcAft>
                <a:spcPts val="600"/>
              </a:spcAft>
            </a:pPr>
            <a:r>
              <a:rPr lang="el-GR" dirty="0" smtClean="0"/>
              <a:t>Η πιο συνήθης εικόνα που έχουμε για τα πολυμερή είναι εκείνη του συνθετικού πλαστικού, συχνά</a:t>
            </a:r>
            <a:r>
              <a:rPr lang="en-US" dirty="0" smtClean="0"/>
              <a:t> </a:t>
            </a:r>
            <a:r>
              <a:rPr lang="el-GR" dirty="0" smtClean="0"/>
              <a:t>με ινώδη διαμόρφωση.</a:t>
            </a:r>
          </a:p>
        </p:txBody>
      </p:sp>
      <p:pic>
        <p:nvPicPr>
          <p:cNvPr id="46084" name="Picture 4" descr="Plastic basketbal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7169" t="14712" r="10857" b="10114"/>
          <a:stretch/>
        </p:blipFill>
        <p:spPr bwMode="auto">
          <a:xfrm>
            <a:off x="2699792" y="4025058"/>
            <a:ext cx="1658165" cy="15978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5019700" y="6134104"/>
            <a:ext cx="2701380"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5"/>
              </a:rPr>
              <a:t>Plastic </a:t>
            </a:r>
            <a:r>
              <a:rPr lang="en-US" sz="1200" dirty="0" smtClean="0">
                <a:solidFill>
                  <a:prstClr val="black"/>
                </a:solidFill>
                <a:latin typeface="Calibri"/>
                <a:hlinkClick r:id="rId5"/>
              </a:rPr>
              <a:t>bottle</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6" tooltip="User:Nicole Gordine (page does not exist)"/>
              </a:rPr>
              <a:t>Nicole Gordine</a:t>
            </a:r>
            <a:r>
              <a:rPr lang="en-US"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7"/>
              </a:rPr>
              <a:t>CC BY 3.0</a:t>
            </a:r>
            <a:endParaRPr lang="en-US" sz="1200" dirty="0">
              <a:solidFill>
                <a:prstClr val="black"/>
              </a:solidFill>
              <a:latin typeface="Calibri"/>
            </a:endParaRPr>
          </a:p>
        </p:txBody>
      </p:sp>
      <p:sp>
        <p:nvSpPr>
          <p:cNvPr id="11" name="Rectangle 8"/>
          <p:cNvSpPr/>
          <p:nvPr/>
        </p:nvSpPr>
        <p:spPr>
          <a:xfrm>
            <a:off x="2247575" y="5775647"/>
            <a:ext cx="2562598"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8"/>
              </a:rPr>
              <a:t>Plastic </a:t>
            </a:r>
            <a:r>
              <a:rPr lang="en-US" sz="1200" dirty="0" smtClean="0">
                <a:solidFill>
                  <a:prstClr val="black"/>
                </a:solidFill>
                <a:latin typeface="Calibri"/>
                <a:hlinkClick r:id="rId8"/>
              </a:rPr>
              <a:t>basketball</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9" tooltip="User:Thegreenj"/>
              </a:rPr>
              <a:t>Thegreenj</a:t>
            </a:r>
            <a:r>
              <a:rPr lang="en-US"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10"/>
              </a:rPr>
              <a:t>CC BY-SA 3.0</a:t>
            </a:r>
            <a:endParaRPr lang="en-US"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34217635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67544" y="1122236"/>
            <a:ext cx="8363272" cy="5475116"/>
          </a:xfrm>
        </p:spPr>
        <p:txBody>
          <a:bodyPr>
            <a:noAutofit/>
          </a:bodyPr>
          <a:lstStyle/>
          <a:p>
            <a:pPr marL="503238" lvl="0" indent="-503238" fontAlgn="base">
              <a:lnSpc>
                <a:spcPct val="80000"/>
              </a:lnSpc>
              <a:buFont typeface="Wingdings" panose="05000000000000000000" pitchFamily="2" charset="2"/>
              <a:buChar char="§"/>
            </a:pPr>
            <a:r>
              <a:rPr lang="el-GR" sz="2000" dirty="0">
                <a:ea typeface="Calibri" pitchFamily="34" charset="0"/>
                <a:cs typeface="Times New Roman" pitchFamily="18" charset="0"/>
              </a:rPr>
              <a:t>McMurry John, Οργανική Χημεία, Πανεπιστημιακές Εκδόσεις Κρήτης, 2012 (ενιαίος τόμος</a:t>
            </a:r>
            <a:r>
              <a:rPr lang="el-GR" sz="2000" dirty="0" smtClean="0">
                <a:ea typeface="Calibri" pitchFamily="34" charset="0"/>
                <a:cs typeface="Times New Roman" pitchFamily="18" charset="0"/>
              </a:rPr>
              <a:t>)</a:t>
            </a:r>
            <a:endParaRPr lang="el-GR" sz="2000" dirty="0">
              <a:ea typeface="Calibri" pitchFamily="34" charset="0"/>
              <a:cs typeface="Times New Roman" pitchFamily="18" charset="0"/>
            </a:endParaRPr>
          </a:p>
          <a:p>
            <a:pPr marL="503238" lvl="0" indent="-503238" fontAlgn="base">
              <a:lnSpc>
                <a:spcPct val="80000"/>
              </a:lnSpc>
              <a:buFont typeface="Wingdings" panose="05000000000000000000" pitchFamily="2" charset="2"/>
              <a:buChar char="§"/>
            </a:pPr>
            <a:r>
              <a:rPr lang="en-US" sz="2000" dirty="0">
                <a:ea typeface="Calibri" pitchFamily="34" charset="0"/>
                <a:cs typeface="Times New Roman" pitchFamily="18" charset="0"/>
              </a:rPr>
              <a:t>Callister, W. D., </a:t>
            </a:r>
            <a:r>
              <a:rPr lang="el-GR" sz="2000" dirty="0">
                <a:ea typeface="Calibri" pitchFamily="34" charset="0"/>
                <a:cs typeface="Times New Roman" pitchFamily="18" charset="0"/>
              </a:rPr>
              <a:t>Επιστήμη και Τεχνολογία των Υλικών, Εκδ. Τζιόλα, Θεσσαλονίκη 2003</a:t>
            </a:r>
            <a:r>
              <a:rPr lang="en-US" sz="2000" dirty="0" smtClean="0">
                <a:ea typeface="Calibri" pitchFamily="34" charset="0"/>
                <a:cs typeface="Times New Roman" pitchFamily="18" charset="0"/>
              </a:rPr>
              <a:t>.</a:t>
            </a:r>
            <a:endParaRPr lang="el-GR" sz="2000" dirty="0" smtClean="0">
              <a:ea typeface="Calibri" pitchFamily="34" charset="0"/>
              <a:cs typeface="Times New Roman" pitchFamily="18" charset="0"/>
            </a:endParaRPr>
          </a:p>
          <a:p>
            <a:pPr marL="503238" lvl="0" indent="-503238" fontAlgn="base">
              <a:lnSpc>
                <a:spcPct val="80000"/>
              </a:lnSpc>
              <a:buFont typeface="Wingdings" panose="05000000000000000000" pitchFamily="2" charset="2"/>
              <a:buChar char="§"/>
            </a:pPr>
            <a:r>
              <a:rPr lang="en-US" sz="2000" dirty="0" smtClean="0">
                <a:ea typeface="Calibri" pitchFamily="34" charset="0"/>
                <a:cs typeface="Times New Roman" pitchFamily="18" charset="0"/>
              </a:rPr>
              <a:t>G. Strobl, The Physics of Polymers, 2007, Springer, New York</a:t>
            </a:r>
          </a:p>
          <a:p>
            <a:pPr marL="503238" lvl="0" indent="-503238" fontAlgn="base">
              <a:lnSpc>
                <a:spcPct val="80000"/>
              </a:lnSpc>
              <a:buFont typeface="Wingdings" panose="05000000000000000000" pitchFamily="2" charset="2"/>
              <a:buChar char="§"/>
            </a:pPr>
            <a:r>
              <a:rPr lang="en-US" sz="2000" dirty="0" smtClean="0">
                <a:ea typeface="Calibri" pitchFamily="34" charset="0"/>
                <a:cs typeface="Times New Roman" pitchFamily="18" charset="0"/>
              </a:rPr>
              <a:t>C. E. Carraher, Giant Molecules, 2003, </a:t>
            </a:r>
            <a:r>
              <a:rPr lang="en-US" sz="2000" dirty="0"/>
              <a:t>John Wiley &amp; Sons, Inc., Hoboken, New </a:t>
            </a:r>
            <a:r>
              <a:rPr lang="en-US" sz="2000" dirty="0" smtClean="0"/>
              <a:t>Jersey</a:t>
            </a:r>
          </a:p>
          <a:p>
            <a:pPr marL="503238" lvl="0" indent="-503238" fontAlgn="base">
              <a:lnSpc>
                <a:spcPct val="80000"/>
              </a:lnSpc>
              <a:buFont typeface="Wingdings" panose="05000000000000000000" pitchFamily="2" charset="2"/>
              <a:buChar char="§"/>
            </a:pPr>
            <a:r>
              <a:rPr lang="en-US" sz="2000" dirty="0" smtClean="0"/>
              <a:t>J. Bicerano, </a:t>
            </a:r>
            <a:r>
              <a:rPr lang="en-US" sz="2000" i="1" dirty="0" smtClean="0"/>
              <a:t>Encyclopedia </a:t>
            </a:r>
            <a:r>
              <a:rPr lang="en-US" sz="2000" i="1" dirty="0"/>
              <a:t>of Polymer Science and Technology</a:t>
            </a:r>
            <a:r>
              <a:rPr lang="en-US" sz="2000" dirty="0"/>
              <a:t>. Copyright John Wiley &amp; Sons, Inc</a:t>
            </a:r>
            <a:r>
              <a:rPr lang="en-US" sz="2000" dirty="0" smtClean="0"/>
              <a:t>., </a:t>
            </a:r>
            <a:r>
              <a:rPr lang="el-GR" sz="2000" dirty="0" smtClean="0"/>
              <a:t>σελ. 655-677</a:t>
            </a:r>
          </a:p>
          <a:p>
            <a:pPr marL="503238" lvl="0" indent="-503238" fontAlgn="base">
              <a:lnSpc>
                <a:spcPct val="80000"/>
              </a:lnSpc>
              <a:buFont typeface="Wingdings" panose="05000000000000000000" pitchFamily="2" charset="2"/>
              <a:buChar char="§"/>
            </a:pPr>
            <a:r>
              <a:rPr lang="en-US" sz="2000" dirty="0" smtClean="0">
                <a:ea typeface="Calibri" pitchFamily="34" charset="0"/>
                <a:cs typeface="Times New Roman" pitchFamily="18" charset="0"/>
              </a:rPr>
              <a:t>J. W. Wicks, F. N. Jones, S. P. Pappas and D. A. Douglas, Organic Coatings, 2007, </a:t>
            </a:r>
            <a:r>
              <a:rPr lang="en-US" sz="2000" dirty="0"/>
              <a:t>John Wiley &amp; Sons, Inc., Hoboken, New Jersey</a:t>
            </a:r>
            <a:r>
              <a:rPr lang="en-US" sz="2000" dirty="0" smtClean="0">
                <a:ea typeface="Calibri" pitchFamily="34" charset="0"/>
                <a:cs typeface="Times New Roman" pitchFamily="18" charset="0"/>
              </a:rPr>
              <a:t> </a:t>
            </a:r>
          </a:p>
          <a:p>
            <a:pPr marL="503238" indent="-503238" fontAlgn="base">
              <a:lnSpc>
                <a:spcPct val="80000"/>
              </a:lnSpc>
              <a:buFont typeface="Wingdings" panose="05000000000000000000" pitchFamily="2" charset="2"/>
              <a:buChar char="§"/>
            </a:pPr>
            <a:r>
              <a:rPr lang="en-US" sz="2000" dirty="0">
                <a:ea typeface="Calibri" pitchFamily="34" charset="0"/>
                <a:cs typeface="Times New Roman" pitchFamily="18" charset="0"/>
              </a:rPr>
              <a:t>Y. Shashoua, Conservation of Plastics, 2008, Butterworth-Heinemann/Elsevier, </a:t>
            </a:r>
            <a:r>
              <a:rPr lang="en-US" sz="2000" dirty="0" smtClean="0">
                <a:ea typeface="Calibri" pitchFamily="34" charset="0"/>
                <a:cs typeface="Times New Roman" pitchFamily="18" charset="0"/>
              </a:rPr>
              <a:t>Oxford</a:t>
            </a:r>
            <a:endParaRPr lang="el-GR" sz="2000" dirty="0" smtClean="0">
              <a:ea typeface="Calibri" pitchFamily="34" charset="0"/>
              <a:cs typeface="Times New Roman" pitchFamily="18" charset="0"/>
            </a:endParaRPr>
          </a:p>
          <a:p>
            <a:pPr marL="503238" indent="-503238">
              <a:lnSpc>
                <a:spcPct val="80000"/>
              </a:lnSpc>
            </a:pPr>
            <a:r>
              <a:rPr lang="en-US" sz="2000" dirty="0" smtClean="0">
                <a:ea typeface="Calibri" pitchFamily="34" charset="0"/>
                <a:cs typeface="Times New Roman" pitchFamily="18" charset="0"/>
              </a:rPr>
              <a:t>M. R. Schilling, </a:t>
            </a:r>
            <a:r>
              <a:rPr lang="en-US" sz="2000" dirty="0" smtClean="0"/>
              <a:t>The </a:t>
            </a:r>
            <a:r>
              <a:rPr lang="en-US" sz="2000" dirty="0"/>
              <a:t>Glass Transition of Materials Used in </a:t>
            </a:r>
            <a:r>
              <a:rPr lang="en-US" sz="2000" dirty="0" smtClean="0"/>
              <a:t>Conservation, </a:t>
            </a:r>
            <a:r>
              <a:rPr lang="en-US" sz="2000" i="1" dirty="0" smtClean="0"/>
              <a:t>Studies </a:t>
            </a:r>
            <a:r>
              <a:rPr lang="en-US" sz="2000" i="1" dirty="0"/>
              <a:t>in Conservation</a:t>
            </a:r>
            <a:r>
              <a:rPr lang="en-US" sz="2000" dirty="0"/>
              <a:t>, Vol. 34, No. 3 (Aug., 1989), pp. 110-116 </a:t>
            </a:r>
            <a:endParaRPr lang="en-US" sz="2000" dirty="0">
              <a:ea typeface="Calibri" pitchFamily="34" charset="0"/>
              <a:cs typeface="Times New Roman" pitchFamily="18" charset="0"/>
            </a:endParaRPr>
          </a:p>
          <a:p>
            <a:pPr marL="503238" lvl="0" indent="-503238" fontAlgn="base">
              <a:lnSpc>
                <a:spcPct val="80000"/>
              </a:lnSpc>
              <a:buFont typeface="Wingdings" panose="05000000000000000000" pitchFamily="2" charset="2"/>
              <a:buChar char="§"/>
            </a:pPr>
            <a:r>
              <a:rPr lang="en-US" sz="2000" dirty="0" smtClean="0">
                <a:ea typeface="Calibri" pitchFamily="34" charset="0"/>
                <a:cs typeface="Times New Roman" pitchFamily="18" charset="0"/>
              </a:rPr>
              <a:t>C. V. Horie, Materials for Conservation, 2010, Butterworth-Heinemann/Elsevier, Oxford</a:t>
            </a:r>
          </a:p>
          <a:p>
            <a:pPr marL="0" lvl="0" indent="0" fontAlgn="base">
              <a:lnSpc>
                <a:spcPct val="80000"/>
              </a:lnSpc>
              <a:buNone/>
            </a:pPr>
            <a:endParaRPr lang="en-US" sz="2000" dirty="0">
              <a:ea typeface="Calibri" pitchFamily="34" charset="0"/>
              <a:cs typeface="Times New Roman" pitchFamily="18" charset="0"/>
            </a:endParaRPr>
          </a:p>
          <a:p>
            <a:pPr>
              <a:lnSpc>
                <a:spcPct val="80000"/>
              </a:lnSpc>
            </a:pPr>
            <a:endParaRPr lang="el-GR" sz="2000" dirty="0" smtClean="0"/>
          </a:p>
        </p:txBody>
      </p:sp>
      <p:sp>
        <p:nvSpPr>
          <p:cNvPr id="4" name="3 - Θέση αριθμού διαφάνειας"/>
          <p:cNvSpPr>
            <a:spLocks noGrp="1"/>
          </p:cNvSpPr>
          <p:nvPr>
            <p:ph type="sldNum" sz="quarter" idx="12"/>
          </p:nvPr>
        </p:nvSpPr>
        <p:spPr>
          <a:xfrm>
            <a:off x="6948264" y="6356350"/>
            <a:ext cx="1738536" cy="365125"/>
          </a:xfrm>
        </p:spPr>
        <p:txBody>
          <a:bodyPr/>
          <a:lstStyle/>
          <a:p>
            <a:fld id="{D3F1D1C4-C2D9-4231-9FB2-B2D9D97AA41D}" type="slidenum">
              <a:rPr lang="el-GR" smtClean="0">
                <a:solidFill>
                  <a:prstClr val="black"/>
                </a:solidFill>
              </a:rPr>
              <a:pPr/>
              <a:t>49</a:t>
            </a:fld>
            <a:endParaRPr lang="el-GR" dirty="0">
              <a:solidFill>
                <a:prstClr val="black"/>
              </a:solidFill>
            </a:endParaRPr>
          </a:p>
        </p:txBody>
      </p:sp>
    </p:spTree>
    <p:extLst>
      <p:ext uri="{BB962C8B-B14F-4D97-AF65-F5344CB8AC3E}">
        <p14:creationId xmlns:p14="http://schemas.microsoft.com/office/powerpoint/2010/main" val="14573942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Σταμάτης Μπογιατζής 2014. Σταμάτης Μπογιατζής. «Επιστήμη Υλικών ΙΙ (Θ). Ενότητα 9</a:t>
            </a:r>
            <a:r>
              <a:rPr lang="en-US" sz="2000" dirty="0" smtClean="0"/>
              <a:t>:</a:t>
            </a:r>
            <a:r>
              <a:rPr lang="el-GR" sz="2000" dirty="0"/>
              <a:t> Πολυμερή και συνθετικές </a:t>
            </a:r>
            <a:r>
              <a:rPr lang="el-GR" sz="2000" dirty="0" smtClean="0"/>
              <a:t>ρητίνες (α</a:t>
            </a:r>
            <a:r>
              <a:rPr lang="el-GR" sz="2000" smtClean="0"/>
              <a:t>’ μέρος)».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745143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49884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1327500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027544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6" name="Picture 6" descr="Plastic beads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812"/>
          <a:stretch/>
        </p:blipFill>
        <p:spPr bwMode="auto">
          <a:xfrm>
            <a:off x="5652120" y="3547301"/>
            <a:ext cx="2290156" cy="2284446"/>
          </a:xfrm>
          <a:prstGeom prst="rect">
            <a:avLst/>
          </a:prstGeom>
          <a:noFill/>
          <a:extLst>
            <a:ext uri="{909E8E84-426E-40DD-AFC4-6F175D3DCCD1}">
              <a14:hiddenFill xmlns:a14="http://schemas.microsoft.com/office/drawing/2010/main">
                <a:solidFill>
                  <a:srgbClr val="FFFFFF"/>
                </a:solidFill>
              </a14:hiddenFill>
            </a:ext>
          </a:extLst>
        </p:spPr>
      </p:pic>
      <p:pic>
        <p:nvPicPr>
          <p:cNvPr id="46082" name="Picture 2" descr="Plastic-Dart"/>
          <p:cNvPicPr>
            <a:picLocks noChangeAspect="1" noChangeArrowheads="1"/>
          </p:cNvPicPr>
          <p:nvPr/>
        </p:nvPicPr>
        <p:blipFill rotWithShape="1">
          <a:blip r:embed="rId4">
            <a:extLst>
              <a:ext uri="{28A0092B-C50C-407E-A947-70E740481C1C}">
                <a14:useLocalDpi xmlns:a14="http://schemas.microsoft.com/office/drawing/2010/main" val="0"/>
              </a:ext>
            </a:extLst>
          </a:blip>
          <a:srcRect l="5055" t="9479" r="6301" b="9149"/>
          <a:stretch/>
        </p:blipFill>
        <p:spPr bwMode="auto">
          <a:xfrm>
            <a:off x="797168" y="3573016"/>
            <a:ext cx="3601126" cy="2202372"/>
          </a:xfrm>
          <a:prstGeom prst="rect">
            <a:avLst/>
          </a:prstGeom>
          <a:noFill/>
          <a:extLst>
            <a:ext uri="{909E8E84-426E-40DD-AFC4-6F175D3DCCD1}">
              <a14:hiddenFill xmlns:a14="http://schemas.microsoft.com/office/drawing/2010/main">
                <a:solidFill>
                  <a:srgbClr val="FFFFFF"/>
                </a:solidFill>
              </a14:hiddenFill>
            </a:ext>
          </a:extLst>
        </p:spPr>
      </p:pic>
      <p:sp>
        <p:nvSpPr>
          <p:cNvPr id="26626" name="1 - Τίτλος"/>
          <p:cNvSpPr>
            <a:spLocks noGrp="1"/>
          </p:cNvSpPr>
          <p:nvPr>
            <p:ph type="title"/>
          </p:nvPr>
        </p:nvSpPr>
        <p:spPr>
          <a:noFill/>
        </p:spPr>
        <p:txBody>
          <a:bodyPr/>
          <a:lstStyle/>
          <a:p>
            <a:r>
              <a:rPr lang="el-GR" dirty="0" smtClean="0"/>
              <a:t>Πολυμερή: γενικά</a:t>
            </a:r>
            <a:r>
              <a:rPr lang="en-US" dirty="0" smtClean="0"/>
              <a:t> </a:t>
            </a:r>
            <a:r>
              <a:rPr lang="el-GR" sz="3200" b="0" dirty="0" smtClean="0">
                <a:solidFill>
                  <a:prstClr val="black"/>
                </a:solidFill>
              </a:rPr>
              <a:t>(2 από 2)</a:t>
            </a:r>
            <a:endParaRPr lang="el-GR" dirty="0" smtClean="0"/>
          </a:p>
        </p:txBody>
      </p:sp>
      <p:sp>
        <p:nvSpPr>
          <p:cNvPr id="26627" name="2 - Θέση περιεχομένου"/>
          <p:cNvSpPr>
            <a:spLocks noGrp="1"/>
          </p:cNvSpPr>
          <p:nvPr>
            <p:ph idx="1"/>
          </p:nvPr>
        </p:nvSpPr>
        <p:spPr>
          <a:xfrm>
            <a:off x="457200" y="1196752"/>
            <a:ext cx="8579296" cy="2376264"/>
          </a:xfrm>
        </p:spPr>
        <p:txBody>
          <a:bodyPr>
            <a:noAutofit/>
          </a:bodyPr>
          <a:lstStyle/>
          <a:p>
            <a:pPr>
              <a:lnSpc>
                <a:spcPct val="100000"/>
              </a:lnSpc>
              <a:spcAft>
                <a:spcPts val="600"/>
              </a:spcAft>
            </a:pPr>
            <a:r>
              <a:rPr lang="el-GR" dirty="0" smtClean="0"/>
              <a:t>Ανάλογα με </a:t>
            </a:r>
            <a:r>
              <a:rPr lang="el-GR" dirty="0"/>
              <a:t>τη χημική τους </a:t>
            </a:r>
            <a:r>
              <a:rPr lang="el-GR" dirty="0" smtClean="0"/>
              <a:t>σύσταση, τα πολυμερή διαφοροποιούνται σημαντικά ως προς τη δομή και τις ιδιότητες.</a:t>
            </a:r>
          </a:p>
          <a:p>
            <a:pPr eaLnBrk="1" hangingPunct="1">
              <a:lnSpc>
                <a:spcPct val="100000"/>
              </a:lnSpc>
              <a:spcAft>
                <a:spcPts val="600"/>
              </a:spcAft>
            </a:pPr>
            <a:r>
              <a:rPr lang="el-GR" dirty="0" smtClean="0"/>
              <a:t>Λόγω της αλληλουχίας μικρότερων μορίων που βρίσκονται ενωμένα σε αυτά και του μεγέθους τους, αποκτούν πρωτόγνωρα χαρακτηριστικά που δεν απαντώνται στα συμβατικά «μικρά» μόρια.</a:t>
            </a:r>
          </a:p>
        </p:txBody>
      </p:sp>
      <p:sp>
        <p:nvSpPr>
          <p:cNvPr id="8" name="Rectangle 8"/>
          <p:cNvSpPr/>
          <p:nvPr/>
        </p:nvSpPr>
        <p:spPr>
          <a:xfrm>
            <a:off x="1316432" y="5794638"/>
            <a:ext cx="2562598"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5"/>
              </a:rPr>
              <a:t>Plastic-Dart</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6" tooltip="User:Avatar"/>
              </a:rPr>
              <a:t>Avatar</a:t>
            </a:r>
            <a:r>
              <a:rPr lang="en-US"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7"/>
              </a:rPr>
              <a:t>CC BY-SA 3.0</a:t>
            </a:r>
            <a:endParaRPr lang="en-US" sz="1200" dirty="0">
              <a:solidFill>
                <a:prstClr val="black"/>
              </a:solidFill>
              <a:latin typeface="Calibri"/>
            </a:endParaRPr>
          </a:p>
        </p:txBody>
      </p:sp>
      <p:sp>
        <p:nvSpPr>
          <p:cNvPr id="9" name="Rectangle 8"/>
          <p:cNvSpPr/>
          <p:nvPr/>
        </p:nvSpPr>
        <p:spPr>
          <a:xfrm>
            <a:off x="5511147" y="5813770"/>
            <a:ext cx="2373221"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8"/>
              </a:rPr>
              <a:t>Plastic </a:t>
            </a:r>
            <a:r>
              <a:rPr lang="en-US" sz="1200" dirty="0" smtClean="0">
                <a:solidFill>
                  <a:prstClr val="black"/>
                </a:solidFill>
                <a:latin typeface="Calibri"/>
                <a:hlinkClick r:id="rId8"/>
              </a:rPr>
              <a:t>beads5</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9" tooltip="User:Aney"/>
              </a:rPr>
              <a:t>Aney</a:t>
            </a:r>
            <a:r>
              <a:rPr lang="en-US"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7"/>
              </a:rPr>
              <a:t>CC BY-SA 3.0</a:t>
            </a:r>
            <a:endParaRPr lang="en-US"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800064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116632"/>
            <a:ext cx="9144000" cy="908720"/>
          </a:xfrm>
          <a:noFill/>
        </p:spPr>
        <p:txBody>
          <a:bodyPr>
            <a:noAutofit/>
          </a:bodyPr>
          <a:lstStyle/>
          <a:p>
            <a:r>
              <a:rPr lang="el-GR" dirty="0" smtClean="0"/>
              <a:t>Τι μας ενδιαφέρει πρωτίστως στα πολυμερή</a:t>
            </a:r>
          </a:p>
        </p:txBody>
      </p:sp>
      <p:sp>
        <p:nvSpPr>
          <p:cNvPr id="27651" name="Rectangle 3"/>
          <p:cNvSpPr>
            <a:spLocks noGrp="1" noChangeArrowheads="1"/>
          </p:cNvSpPr>
          <p:nvPr>
            <p:ph idx="1"/>
          </p:nvPr>
        </p:nvSpPr>
        <p:spPr>
          <a:xfrm>
            <a:off x="457200" y="1196752"/>
            <a:ext cx="8229600" cy="5400600"/>
          </a:xfrm>
        </p:spPr>
        <p:txBody>
          <a:bodyPr>
            <a:noAutofit/>
          </a:bodyPr>
          <a:lstStyle/>
          <a:p>
            <a:pPr marL="711200" indent="-711200">
              <a:spcBef>
                <a:spcPts val="600"/>
              </a:spcBef>
              <a:spcAft>
                <a:spcPts val="600"/>
              </a:spcAft>
              <a:buFontTx/>
              <a:buAutoNum type="arabicPeriod"/>
            </a:pPr>
            <a:r>
              <a:rPr lang="el-GR" dirty="0" smtClean="0"/>
              <a:t>Η </a:t>
            </a:r>
            <a:r>
              <a:rPr lang="el-GR" b="1" dirty="0" smtClean="0"/>
              <a:t>αναγκαιότητα</a:t>
            </a:r>
            <a:r>
              <a:rPr lang="el-GR" dirty="0" smtClean="0"/>
              <a:t> της χρήσης τους,</a:t>
            </a:r>
          </a:p>
          <a:p>
            <a:pPr marL="711200" indent="-711200">
              <a:spcBef>
                <a:spcPts val="600"/>
              </a:spcBef>
              <a:spcAft>
                <a:spcPts val="600"/>
              </a:spcAft>
              <a:buFontTx/>
              <a:buAutoNum type="arabicPeriod"/>
            </a:pPr>
            <a:r>
              <a:rPr lang="el-GR" dirty="0" smtClean="0"/>
              <a:t>Η </a:t>
            </a:r>
            <a:r>
              <a:rPr lang="el-GR" b="1" dirty="0" smtClean="0"/>
              <a:t>δομή</a:t>
            </a:r>
            <a:r>
              <a:rPr lang="el-GR" dirty="0" smtClean="0"/>
              <a:t> τους,</a:t>
            </a:r>
          </a:p>
          <a:p>
            <a:pPr marL="711200" indent="-711200">
              <a:spcBef>
                <a:spcPts val="600"/>
              </a:spcBef>
              <a:spcAft>
                <a:spcPts val="600"/>
              </a:spcAft>
              <a:buFontTx/>
              <a:buAutoNum type="arabicPeriod"/>
            </a:pPr>
            <a:r>
              <a:rPr lang="el-GR" dirty="0" smtClean="0"/>
              <a:t>Οι </a:t>
            </a:r>
            <a:r>
              <a:rPr lang="el-GR" b="1" dirty="0" smtClean="0"/>
              <a:t>ιδιότητές</a:t>
            </a:r>
            <a:r>
              <a:rPr lang="el-GR" dirty="0" smtClean="0"/>
              <a:t> τους,</a:t>
            </a:r>
          </a:p>
          <a:p>
            <a:pPr marL="711200" indent="-711200">
              <a:spcBef>
                <a:spcPts val="600"/>
              </a:spcBef>
              <a:spcAft>
                <a:spcPts val="600"/>
              </a:spcAft>
              <a:buFontTx/>
              <a:buAutoNum type="arabicPeriod"/>
            </a:pPr>
            <a:r>
              <a:rPr lang="el-GR" dirty="0" smtClean="0"/>
              <a:t>Η </a:t>
            </a:r>
            <a:r>
              <a:rPr lang="el-GR" b="1" dirty="0" smtClean="0"/>
              <a:t>αντοχή</a:t>
            </a:r>
            <a:r>
              <a:rPr lang="el-GR" dirty="0" smtClean="0"/>
              <a:t> τους,</a:t>
            </a:r>
          </a:p>
          <a:p>
            <a:pPr marL="711200" indent="-711200">
              <a:spcBef>
                <a:spcPts val="600"/>
              </a:spcBef>
              <a:spcAft>
                <a:spcPts val="600"/>
              </a:spcAft>
              <a:buFontTx/>
              <a:buAutoNum type="arabicPeriod"/>
            </a:pPr>
            <a:r>
              <a:rPr lang="el-GR" dirty="0" smtClean="0"/>
              <a:t>Η </a:t>
            </a:r>
            <a:r>
              <a:rPr lang="el-GR" b="1" dirty="0" smtClean="0"/>
              <a:t>συμβατότητά</a:t>
            </a:r>
            <a:r>
              <a:rPr lang="el-GR" dirty="0" smtClean="0"/>
              <a:t> τους με άλλα υλικά,</a:t>
            </a:r>
          </a:p>
          <a:p>
            <a:pPr marL="711200" indent="-711200">
              <a:spcBef>
                <a:spcPts val="600"/>
              </a:spcBef>
              <a:spcAft>
                <a:spcPts val="600"/>
              </a:spcAft>
              <a:buFontTx/>
              <a:buAutoNum type="arabicPeriod"/>
            </a:pPr>
            <a:r>
              <a:rPr lang="el-GR" dirty="0" smtClean="0"/>
              <a:t>Η </a:t>
            </a:r>
            <a:r>
              <a:rPr lang="el-GR" b="1" dirty="0" smtClean="0"/>
              <a:t>αντιστρεπτότητα</a:t>
            </a:r>
            <a:r>
              <a:rPr lang="el-GR" dirty="0" smtClean="0"/>
              <a:t> στη χρήση τους,</a:t>
            </a:r>
          </a:p>
          <a:p>
            <a:pPr marL="711200" indent="-711200">
              <a:spcBef>
                <a:spcPts val="600"/>
              </a:spcBef>
              <a:spcAft>
                <a:spcPts val="600"/>
              </a:spcAft>
              <a:buFontTx/>
              <a:buAutoNum type="arabicPeriod"/>
            </a:pPr>
            <a:r>
              <a:rPr lang="el-GR" dirty="0" smtClean="0"/>
              <a:t>Ο τρόπος διάθεσης στο </a:t>
            </a:r>
            <a:r>
              <a:rPr lang="el-GR" b="1" dirty="0" smtClean="0"/>
              <a:t>εμπόριο,</a:t>
            </a:r>
          </a:p>
          <a:p>
            <a:pPr marL="711200" indent="-711200">
              <a:spcBef>
                <a:spcPts val="600"/>
              </a:spcBef>
              <a:spcAft>
                <a:spcPts val="600"/>
              </a:spcAft>
              <a:buFontTx/>
              <a:buAutoNum type="arabicPeriod"/>
            </a:pPr>
            <a:r>
              <a:rPr lang="el-GR" dirty="0" smtClean="0"/>
              <a:t>Η παρουσία </a:t>
            </a:r>
            <a:r>
              <a:rPr lang="el-GR" b="1" dirty="0" smtClean="0"/>
              <a:t>προσθέτων</a:t>
            </a:r>
            <a:r>
              <a:rPr lang="el-GR" dirty="0" smtClean="0"/>
              <a:t>, </a:t>
            </a:r>
            <a:r>
              <a:rPr lang="el-GR" b="1" dirty="0" smtClean="0"/>
              <a:t>βελτιωτικών</a:t>
            </a:r>
            <a:r>
              <a:rPr lang="el-GR" dirty="0" smtClean="0"/>
              <a:t> κλπ. στο εμπορικό προϊόν,</a:t>
            </a:r>
          </a:p>
          <a:p>
            <a:pPr marL="711200" indent="-711200">
              <a:spcBef>
                <a:spcPts val="600"/>
              </a:spcBef>
              <a:spcAft>
                <a:spcPts val="600"/>
              </a:spcAft>
              <a:buFontTx/>
              <a:buAutoNum type="arabicPeriod"/>
            </a:pPr>
            <a:r>
              <a:rPr lang="el-GR" dirty="0" smtClean="0"/>
              <a:t>Οι μέθοδοι </a:t>
            </a:r>
            <a:r>
              <a:rPr lang="el-GR" b="1" dirty="0" smtClean="0"/>
              <a:t>ανάλυσης</a:t>
            </a:r>
            <a:r>
              <a:rPr lang="el-GR" dirty="0" smtClean="0"/>
              <a:t> και </a:t>
            </a:r>
            <a:r>
              <a:rPr lang="el-GR" b="1" dirty="0" smtClean="0"/>
              <a:t>χαρακτηρισμού</a:t>
            </a:r>
            <a:r>
              <a:rPr lang="el-GR" dirty="0" smtClean="0"/>
              <a:t> τους.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1827124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Male impala profil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27984" y="2996952"/>
            <a:ext cx="1805868" cy="29926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8674" name="Rectangle 2"/>
          <p:cNvSpPr>
            <a:spLocks noGrp="1" noChangeArrowheads="1"/>
          </p:cNvSpPr>
          <p:nvPr>
            <p:ph type="title"/>
          </p:nvPr>
        </p:nvSpPr>
        <p:spPr>
          <a:noFill/>
        </p:spPr>
        <p:txBody>
          <a:bodyPr>
            <a:normAutofit fontScale="90000"/>
          </a:bodyPr>
          <a:lstStyle/>
          <a:p>
            <a:pPr eaLnBrk="1" hangingPunct="1"/>
            <a:r>
              <a:rPr lang="el-GR" sz="4000" dirty="0" smtClean="0"/>
              <a:t>Τα φυσικής προέλευσης πολυμερή</a:t>
            </a:r>
            <a:br>
              <a:rPr lang="el-GR" sz="4000" dirty="0" smtClean="0"/>
            </a:br>
            <a:r>
              <a:rPr lang="el-GR" sz="3600" b="0" dirty="0" smtClean="0"/>
              <a:t>(1 από 2)</a:t>
            </a:r>
          </a:p>
        </p:txBody>
      </p:sp>
      <p:sp>
        <p:nvSpPr>
          <p:cNvPr id="28675" name="Rectangle 3"/>
          <p:cNvSpPr>
            <a:spLocks noGrp="1" noChangeArrowheads="1"/>
          </p:cNvSpPr>
          <p:nvPr>
            <p:ph idx="1"/>
          </p:nvPr>
        </p:nvSpPr>
        <p:spPr>
          <a:xfrm>
            <a:off x="457200" y="1196753"/>
            <a:ext cx="8229600" cy="4464496"/>
          </a:xfrm>
        </p:spPr>
        <p:txBody>
          <a:bodyPr>
            <a:noAutofit/>
          </a:bodyPr>
          <a:lstStyle/>
          <a:p>
            <a:pPr eaLnBrk="1" hangingPunct="1">
              <a:lnSpc>
                <a:spcPct val="100000"/>
              </a:lnSpc>
              <a:spcBef>
                <a:spcPts val="600"/>
              </a:spcBef>
              <a:spcAft>
                <a:spcPts val="600"/>
              </a:spcAft>
            </a:pPr>
            <a:r>
              <a:rPr lang="el-GR" dirty="0" smtClean="0"/>
              <a:t>Τα φυσικά πολυμερή (εκείνα που απαντώνται στη φύση: φυτικό και τα ζωικό βασίλειο) έχουν χρησιμοποιηθεί από τον άνθρωπο για πολλούς αιώνες. </a:t>
            </a:r>
          </a:p>
          <a:p>
            <a:pPr eaLnBrk="1" hangingPunct="1">
              <a:lnSpc>
                <a:spcPct val="100000"/>
              </a:lnSpc>
              <a:spcBef>
                <a:spcPts val="600"/>
              </a:spcBef>
              <a:spcAft>
                <a:spcPts val="600"/>
              </a:spcAft>
            </a:pPr>
            <a:r>
              <a:rPr lang="el-GR" dirty="0" smtClean="0"/>
              <a:t>Συνήθη υλικά που περιέχουν πολυμερή στη σύστασή τους </a:t>
            </a:r>
          </a:p>
          <a:p>
            <a:pPr lvl="1">
              <a:lnSpc>
                <a:spcPct val="100000"/>
              </a:lnSpc>
              <a:spcBef>
                <a:spcPts val="600"/>
              </a:spcBef>
              <a:spcAft>
                <a:spcPts val="600"/>
              </a:spcAft>
            </a:pPr>
            <a:r>
              <a:rPr lang="el-GR" b="1" dirty="0" smtClean="0"/>
              <a:t>Ξύλο,</a:t>
            </a:r>
          </a:p>
          <a:p>
            <a:pPr lvl="1">
              <a:lnSpc>
                <a:spcPct val="100000"/>
              </a:lnSpc>
              <a:spcBef>
                <a:spcPts val="600"/>
              </a:spcBef>
              <a:spcAft>
                <a:spcPts val="600"/>
              </a:spcAft>
            </a:pPr>
            <a:r>
              <a:rPr lang="el-GR" b="1" dirty="0" smtClean="0"/>
              <a:t>Καουτσούκ, </a:t>
            </a:r>
          </a:p>
          <a:p>
            <a:pPr lvl="1">
              <a:lnSpc>
                <a:spcPct val="100000"/>
              </a:lnSpc>
              <a:spcBef>
                <a:spcPts val="600"/>
              </a:spcBef>
              <a:spcAft>
                <a:spcPts val="600"/>
              </a:spcAft>
            </a:pPr>
            <a:r>
              <a:rPr lang="el-GR" b="1" dirty="0" smtClean="0"/>
              <a:t>Βαμβάκι,</a:t>
            </a:r>
          </a:p>
          <a:p>
            <a:pPr lvl="1">
              <a:lnSpc>
                <a:spcPct val="100000"/>
              </a:lnSpc>
              <a:spcBef>
                <a:spcPts val="600"/>
              </a:spcBef>
              <a:spcAft>
                <a:spcPts val="600"/>
              </a:spcAft>
            </a:pPr>
            <a:r>
              <a:rPr lang="el-GR" b="1" dirty="0" smtClean="0"/>
              <a:t>Μαλλί,</a:t>
            </a:r>
          </a:p>
          <a:p>
            <a:pPr lvl="1">
              <a:lnSpc>
                <a:spcPct val="100000"/>
              </a:lnSpc>
              <a:spcBef>
                <a:spcPts val="600"/>
              </a:spcBef>
              <a:spcAft>
                <a:spcPts val="600"/>
              </a:spcAft>
            </a:pPr>
            <a:r>
              <a:rPr lang="el-GR" b="1" dirty="0" smtClean="0"/>
              <a:t>Δέρμα, </a:t>
            </a:r>
          </a:p>
          <a:p>
            <a:pPr lvl="1">
              <a:lnSpc>
                <a:spcPct val="100000"/>
              </a:lnSpc>
              <a:spcBef>
                <a:spcPts val="600"/>
              </a:spcBef>
              <a:spcAft>
                <a:spcPts val="600"/>
              </a:spcAft>
            </a:pPr>
            <a:r>
              <a:rPr lang="el-GR" b="1" dirty="0" smtClean="0"/>
              <a:t>Μετάξι.</a:t>
            </a:r>
          </a:p>
        </p:txBody>
      </p:sp>
      <p:sp>
        <p:nvSpPr>
          <p:cNvPr id="6" name="Rectangle 8"/>
          <p:cNvSpPr/>
          <p:nvPr/>
        </p:nvSpPr>
        <p:spPr>
          <a:xfrm>
            <a:off x="3419872" y="6006479"/>
            <a:ext cx="4104456"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Male impala </a:t>
            </a:r>
            <a:r>
              <a:rPr lang="en-US" sz="1200" dirty="0" smtClean="0">
                <a:solidFill>
                  <a:prstClr val="black"/>
                </a:solidFill>
                <a:latin typeface="Calibri"/>
                <a:hlinkClick r:id="rId3"/>
              </a:rPr>
              <a:t>profile</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 </a:t>
            </a:r>
            <a:r>
              <a:rPr lang="en-US" sz="1200" dirty="0" smtClean="0">
                <a:solidFill>
                  <a:prstClr val="black">
                    <a:lumMod val="65000"/>
                    <a:lumOff val="35000"/>
                  </a:prstClr>
                </a:solidFill>
                <a:latin typeface="Calibri"/>
              </a:rPr>
              <a:t> </a:t>
            </a:r>
            <a:r>
              <a:rPr lang="en-US" sz="1200" dirty="0">
                <a:solidFill>
                  <a:prstClr val="black"/>
                </a:solidFill>
                <a:latin typeface="Calibri"/>
                <a:hlinkClick r:id="rId4" tooltip="User:Muhammad Mahdi Karim"/>
              </a:rPr>
              <a:t>Muhammad Mahdi Karim</a:t>
            </a:r>
            <a:r>
              <a:rPr lang="en-US"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2970224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47457" y="1700808"/>
            <a:ext cx="4896543" cy="3672408"/>
          </a:xfrm>
          <a:prstGeom prst="rect">
            <a:avLst/>
          </a:prstGeom>
          <a:noFill/>
          <a:extLst>
            <a:ext uri="{909E8E84-426E-40DD-AFC4-6F175D3DCCD1}">
              <a14:hiddenFill xmlns:a14="http://schemas.microsoft.com/office/drawing/2010/main">
                <a:solidFill>
                  <a:srgbClr val="FFFFFF"/>
                </a:solidFill>
              </a14:hiddenFill>
            </a:ext>
          </a:extLst>
        </p:spPr>
      </p:pic>
      <p:sp>
        <p:nvSpPr>
          <p:cNvPr id="28674" name="Rectangle 2"/>
          <p:cNvSpPr>
            <a:spLocks noGrp="1" noChangeArrowheads="1"/>
          </p:cNvSpPr>
          <p:nvPr>
            <p:ph type="title"/>
          </p:nvPr>
        </p:nvSpPr>
        <p:spPr>
          <a:xfrm>
            <a:off x="457200" y="17721"/>
            <a:ext cx="8229600" cy="944562"/>
          </a:xfrm>
          <a:noFill/>
        </p:spPr>
        <p:txBody>
          <a:bodyPr>
            <a:normAutofit fontScale="90000"/>
          </a:bodyPr>
          <a:lstStyle/>
          <a:p>
            <a:pPr eaLnBrk="1" hangingPunct="1"/>
            <a:r>
              <a:rPr lang="el-GR" sz="4000" dirty="0" smtClean="0"/>
              <a:t>Τα φυσικής προέλευσης πολυμερή</a:t>
            </a:r>
            <a:br>
              <a:rPr lang="el-GR" sz="4000" dirty="0" smtClean="0"/>
            </a:br>
            <a:r>
              <a:rPr lang="el-GR" sz="3600" b="0" dirty="0" smtClean="0"/>
              <a:t>(2 από 2)</a:t>
            </a:r>
          </a:p>
        </p:txBody>
      </p:sp>
      <p:sp>
        <p:nvSpPr>
          <p:cNvPr id="28675" name="Rectangle 3"/>
          <p:cNvSpPr>
            <a:spLocks noGrp="1" noChangeArrowheads="1"/>
          </p:cNvSpPr>
          <p:nvPr>
            <p:ph type="body" idx="1"/>
          </p:nvPr>
        </p:nvSpPr>
        <p:spPr>
          <a:xfrm>
            <a:off x="-36512" y="908720"/>
            <a:ext cx="5328592" cy="5688632"/>
          </a:xfrm>
        </p:spPr>
        <p:txBody>
          <a:bodyPr>
            <a:noAutofit/>
          </a:bodyPr>
          <a:lstStyle/>
          <a:p>
            <a:pPr eaLnBrk="1" hangingPunct="1">
              <a:lnSpc>
                <a:spcPct val="100000"/>
              </a:lnSpc>
              <a:spcBef>
                <a:spcPts val="600"/>
              </a:spcBef>
              <a:spcAft>
                <a:spcPts val="600"/>
              </a:spcAft>
            </a:pPr>
            <a:r>
              <a:rPr lang="el-GR" dirty="0" smtClean="0"/>
              <a:t>Τα φυσικά πολυμερή που απαντώνται στα παραπάνω υλικά είναι μόρια που κατασκευάζει η φύση, όπως </a:t>
            </a:r>
          </a:p>
          <a:p>
            <a:pPr eaLnBrk="1" hangingPunct="1">
              <a:lnSpc>
                <a:spcPct val="100000"/>
              </a:lnSpc>
              <a:spcBef>
                <a:spcPts val="600"/>
              </a:spcBef>
            </a:pPr>
            <a:r>
              <a:rPr lang="el-GR" dirty="0" smtClean="0"/>
              <a:t>οι </a:t>
            </a:r>
            <a:r>
              <a:rPr lang="el-GR" b="1" dirty="0" smtClean="0"/>
              <a:t>πρωτεΐνες </a:t>
            </a:r>
            <a:r>
              <a:rPr lang="el-GR" dirty="0" smtClean="0"/>
              <a:t>(κερατίνη, κολλαγόνο)</a:t>
            </a:r>
          </a:p>
          <a:p>
            <a:pPr eaLnBrk="1" hangingPunct="1">
              <a:lnSpc>
                <a:spcPct val="100000"/>
              </a:lnSpc>
              <a:spcBef>
                <a:spcPts val="600"/>
              </a:spcBef>
            </a:pPr>
            <a:r>
              <a:rPr lang="el-GR" dirty="0" smtClean="0"/>
              <a:t>το </a:t>
            </a:r>
            <a:r>
              <a:rPr lang="el-GR" b="1" dirty="0" smtClean="0"/>
              <a:t>άμυλο</a:t>
            </a:r>
            <a:endParaRPr lang="el-GR" dirty="0" smtClean="0"/>
          </a:p>
          <a:p>
            <a:pPr eaLnBrk="1" hangingPunct="1">
              <a:lnSpc>
                <a:spcPct val="100000"/>
              </a:lnSpc>
              <a:spcBef>
                <a:spcPts val="600"/>
              </a:spcBef>
            </a:pPr>
            <a:r>
              <a:rPr lang="el-GR" dirty="0" smtClean="0"/>
              <a:t>η </a:t>
            </a:r>
            <a:r>
              <a:rPr lang="el-GR" b="1" dirty="0" smtClean="0"/>
              <a:t>κυτταρίνη</a:t>
            </a:r>
            <a:r>
              <a:rPr lang="el-GR" dirty="0" smtClean="0"/>
              <a:t> (ή </a:t>
            </a:r>
            <a:r>
              <a:rPr lang="el-GR" b="1" dirty="0" smtClean="0"/>
              <a:t>κελλουλόζη</a:t>
            </a:r>
            <a:r>
              <a:rPr lang="el-GR" dirty="0" smtClean="0"/>
              <a:t>) </a:t>
            </a:r>
          </a:p>
          <a:p>
            <a:pPr eaLnBrk="1" hangingPunct="1">
              <a:lnSpc>
                <a:spcPct val="100000"/>
              </a:lnSpc>
              <a:spcBef>
                <a:spcPts val="600"/>
              </a:spcBef>
            </a:pPr>
            <a:r>
              <a:rPr lang="el-GR" dirty="0" smtClean="0"/>
              <a:t>η </a:t>
            </a:r>
            <a:r>
              <a:rPr lang="el-GR" b="1" dirty="0" smtClean="0"/>
              <a:t>λιγνίνη</a:t>
            </a:r>
            <a:r>
              <a:rPr lang="el-GR" dirty="0" smtClean="0"/>
              <a:t> </a:t>
            </a:r>
          </a:p>
          <a:p>
            <a:pPr eaLnBrk="1" hangingPunct="1">
              <a:lnSpc>
                <a:spcPct val="100000"/>
              </a:lnSpc>
              <a:spcBef>
                <a:spcPts val="600"/>
              </a:spcBef>
              <a:spcAft>
                <a:spcPts val="600"/>
              </a:spcAft>
            </a:pPr>
            <a:endParaRPr lang="el-GR" dirty="0"/>
          </a:p>
          <a:p>
            <a:pPr eaLnBrk="1" hangingPunct="1">
              <a:lnSpc>
                <a:spcPct val="100000"/>
              </a:lnSpc>
              <a:spcBef>
                <a:spcPts val="600"/>
              </a:spcBef>
              <a:spcAft>
                <a:spcPts val="600"/>
              </a:spcAft>
            </a:pPr>
            <a:r>
              <a:rPr lang="el-GR" dirty="0" smtClean="0"/>
              <a:t>Τα μόρια αυτά είναι σημαντικά στις βιολογικές και φυσιολογικές διεργασίες και ως δομικά υλικά των φυτών και των ζώων. </a:t>
            </a:r>
          </a:p>
        </p:txBody>
      </p:sp>
      <p:sp>
        <p:nvSpPr>
          <p:cNvPr id="3" name="Right Arrow 2"/>
          <p:cNvSpPr/>
          <p:nvPr/>
        </p:nvSpPr>
        <p:spPr>
          <a:xfrm>
            <a:off x="1835696" y="3861048"/>
            <a:ext cx="2672872" cy="432048"/>
          </a:xfrm>
          <a:prstGeom prst="right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 name="Rectangle 8"/>
          <p:cNvSpPr/>
          <p:nvPr/>
        </p:nvSpPr>
        <p:spPr>
          <a:xfrm>
            <a:off x="5724128" y="5523618"/>
            <a:ext cx="2808312"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Structure de la </a:t>
            </a:r>
            <a:r>
              <a:rPr lang="en-US" sz="1200" dirty="0" smtClean="0">
                <a:solidFill>
                  <a:prstClr val="black"/>
                </a:solidFill>
                <a:latin typeface="Calibri"/>
                <a:hlinkClick r:id="rId3"/>
              </a:rPr>
              <a:t>Lignine</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4" tooltip="User:Korribot"/>
              </a:rPr>
              <a:t>Korribot</a:t>
            </a:r>
            <a:r>
              <a:rPr lang="en-US"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108547938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49c452fecefd7fbb91f10a03dda5b439d05cc8"/>
</p:tagLst>
</file>

<file path=ppt/theme/theme1.xml><?xml version="1.0" encoding="utf-8"?>
<a:theme xmlns:a="http://schemas.openxmlformats.org/drawingml/2006/main" name="OC_template_updated">
  <a:themeElements>
    <a:clrScheme name="Προσαρμοσμένο 12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Προσαρμοσμένο 11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TotalTime>
  <Words>3492</Words>
  <Application>Microsoft Office PowerPoint</Application>
  <PresentationFormat>Προβολή στην οθόνη (4:3)</PresentationFormat>
  <Paragraphs>482</Paragraphs>
  <Slides>57</Slides>
  <Notes>12</Notes>
  <HiddenSlides>0</HiddenSlides>
  <MMClips>0</MMClips>
  <ScaleCrop>false</ScaleCrop>
  <HeadingPairs>
    <vt:vector size="8" baseType="variant">
      <vt:variant>
        <vt:lpstr>Γραμματοσειρές που χρησιμοποιούνται</vt:lpstr>
      </vt:variant>
      <vt:variant>
        <vt:i4>5</vt:i4>
      </vt:variant>
      <vt:variant>
        <vt:lpstr>Θέμα</vt:lpstr>
      </vt:variant>
      <vt:variant>
        <vt:i4>3</vt:i4>
      </vt:variant>
      <vt:variant>
        <vt:lpstr>Ενσωματωμένοι διακομιστές OLE</vt:lpstr>
      </vt:variant>
      <vt:variant>
        <vt:i4>1</vt:i4>
      </vt:variant>
      <vt:variant>
        <vt:lpstr>Τίτλοι διαφανειών</vt:lpstr>
      </vt:variant>
      <vt:variant>
        <vt:i4>57</vt:i4>
      </vt:variant>
    </vt:vector>
  </HeadingPairs>
  <TitlesOfParts>
    <vt:vector size="66" baseType="lpstr">
      <vt:lpstr>Arial</vt:lpstr>
      <vt:lpstr>Arial Narrow</vt:lpstr>
      <vt:lpstr>Calibri</vt:lpstr>
      <vt:lpstr>Times New Roman</vt:lpstr>
      <vt:lpstr>Wingdings</vt:lpstr>
      <vt:lpstr>OC_template_updated</vt:lpstr>
      <vt:lpstr>1_OC_template_updated</vt:lpstr>
      <vt:lpstr>2_OC_template_updated</vt:lpstr>
      <vt:lpstr>ChemSketch</vt:lpstr>
      <vt:lpstr>Επιστήμη Υλικών ΙΙ (Θ)</vt:lpstr>
      <vt:lpstr>Βασικοί όροι</vt:lpstr>
      <vt:lpstr>Τα βιομηχανικά πολυμερή στην υπηρεσία της συντήρησης (1 από 2)</vt:lpstr>
      <vt:lpstr>Τα βιομηχανικά πολυμερή στην υπηρεσία της συντήρησης (2 από 2)</vt:lpstr>
      <vt:lpstr>Πολυμερή: γενικά (1 από 2)</vt:lpstr>
      <vt:lpstr>Πολυμερή: γενικά (2 από 2)</vt:lpstr>
      <vt:lpstr>Τι μας ενδιαφέρει πρωτίστως στα πολυμερή</vt:lpstr>
      <vt:lpstr>Τα φυσικής προέλευσης πολυμερή (1 από 2)</vt:lpstr>
      <vt:lpstr>Τα φυσικής προέλευσης πολυμερή (2 από 2)</vt:lpstr>
      <vt:lpstr>Τα συνθετικά πολυμερή (1 από 2)</vt:lpstr>
      <vt:lpstr>Τα συνθετικά πολυμερή (2 από 2)</vt:lpstr>
      <vt:lpstr>Συνθετικά πολυμερή: Πότε λέγονται «ρητίνες»;</vt:lpstr>
      <vt:lpstr>Χαρακτηρισμός των πολυμερών</vt:lpstr>
      <vt:lpstr>Μοριακή δομή των πολυμερών</vt:lpstr>
      <vt:lpstr>Πώς σχηματίζονται τα μόρια των πολυμερών</vt:lpstr>
      <vt:lpstr>Πώς γράφουμε τους τύπους πολυμερών</vt:lpstr>
      <vt:lpstr>Σχέση μονομερούς και πολυμερούς</vt:lpstr>
      <vt:lpstr>Σύνθεση των πολυμερών: πολυμερισμός</vt:lpstr>
      <vt:lpstr>Μηχανισμός πολυμερισμού προσθήκης</vt:lpstr>
      <vt:lpstr>Πολυμερισμός αύξησης αλυσίδας με ελεύθερες ρίζες</vt:lpstr>
      <vt:lpstr>Μηχανισμός πολυμερισμού αύξησης αλυσίδας με καταλύτη</vt:lpstr>
      <vt:lpstr>Μοριακή δομή πολυμερών</vt:lpstr>
      <vt:lpstr>Πoλυαιθυλένιο (PE)</vt:lpstr>
      <vt:lpstr>Πολυαιθυλένιο υψηλής πυκνότητας (HDPE) (1 από 2)</vt:lpstr>
      <vt:lpstr>Πολυαιθυλένιο υψηλής πυκνότητας (HDPE) (2 από 2)</vt:lpstr>
      <vt:lpstr>Κρυσταλλικότητα πολυαιθυλενίου HDPE  (1 από 2)</vt:lpstr>
      <vt:lpstr>Κρυσταλλικότητα πολυαιθυλενίου HDPE  (2 από 2)</vt:lpstr>
      <vt:lpstr>Πoλυαιθυλένιο χαμηλής πυκνότητας (LDPE) (1 από 3)</vt:lpstr>
      <vt:lpstr>Πoλυαιθυλένιο χαμηλής πυκνότητας (LDPE) (2 από 3)</vt:lpstr>
      <vt:lpstr>Πoλυαιθυλένιο χαμηλής πυκνότητας (LDPE) (3 από 3)</vt:lpstr>
      <vt:lpstr>Πολυπροπυλένιο (PP)</vt:lpstr>
      <vt:lpstr>Στερεοϊσομέρεια γραμμικών πολυμερών</vt:lpstr>
      <vt:lpstr>Κρυσταλλικότητα πολυπροπυλενίου (1 από 3)</vt:lpstr>
      <vt:lpstr>Κρυσταλλικότητα πολυπροπυλενίου (2 από 3)</vt:lpstr>
      <vt:lpstr>Κρυσταλλικότητα πολυπροπυλενίου (3 από 3)</vt:lpstr>
      <vt:lpstr>Πολυβινυλοχλωρίδιο (PVC)</vt:lpstr>
      <vt:lpstr>Χρήσεις του πολυβινυλοχλωρίδιου (PVC)</vt:lpstr>
      <vt:lpstr>Πολυμερισμός βινυλοχλωρίδιου</vt:lpstr>
      <vt:lpstr>Πολυμερισμός συμπύκνωσης</vt:lpstr>
      <vt:lpstr>Νάιλον (1 από 2)</vt:lpstr>
      <vt:lpstr>Νάιλον (2 από 2)</vt:lpstr>
      <vt:lpstr>Πολυμερισμός συμπύκνωσης</vt:lpstr>
      <vt:lpstr>Σύνθεση του νάιλον 6,10</vt:lpstr>
      <vt:lpstr>Διαμοριακοί δεσμοί στο νάιλον (1 από 2)</vt:lpstr>
      <vt:lpstr>Διαμοριακοί δεσμοί στο νάιλον (2 από 2)</vt:lpstr>
      <vt:lpstr>Σύγκριση των διαφόρων τύπων νάιλον</vt:lpstr>
      <vt:lpstr>Συνήθη πολυμερή υλικά (1 από 3)</vt:lpstr>
      <vt:lpstr>Συνήθη πολυμερή υλικά (2 από 3)</vt:lpstr>
      <vt:lpstr>Συνήθη πολυμερή υλικά (3 από 3)</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Natassa Karap</cp:lastModifiedBy>
  <cp:revision>44</cp:revision>
  <dcterms:created xsi:type="dcterms:W3CDTF">2013-03-04T13:35:19Z</dcterms:created>
  <dcterms:modified xsi:type="dcterms:W3CDTF">2015-09-15T10:10:21Z</dcterms:modified>
</cp:coreProperties>
</file>