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37"/>
  </p:notesMasterIdLst>
  <p:handoutMasterIdLst>
    <p:handoutMasterId r:id="rId38"/>
  </p:handout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57" r:id="rId30"/>
    <p:sldId id="262" r:id="rId31"/>
    <p:sldId id="264" r:id="rId32"/>
    <p:sldId id="295" r:id="rId33"/>
    <p:sldId id="296" r:id="rId34"/>
    <p:sldId id="266" r:id="rId35"/>
    <p:sldId id="261" r:id="rId36"/>
  </p:sldIdLst>
  <p:sldSz cx="9144000" cy="6858000" type="screen4x3"/>
  <p:notesSz cx="7104063" cy="10234613"/>
  <p:custDataLst>
    <p:tags r:id="rId3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28/5/2015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28/5/2015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687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buClr>
                <a:srgbClr val="004A82"/>
              </a:buClr>
              <a:defRPr sz="2400"/>
            </a:lvl1pPr>
            <a:lvl2pPr marL="742950" indent="-285750">
              <a:buClr>
                <a:srgbClr val="004A82"/>
              </a:buClr>
              <a:buFont typeface="Courier New" panose="02070309020205020404" pitchFamily="49" charset="0"/>
              <a:buChar char="o"/>
              <a:defRPr sz="2200"/>
            </a:lvl2pPr>
            <a:lvl3pPr marL="1143000" indent="-228600">
              <a:buClr>
                <a:srgbClr val="004A82"/>
              </a:buClr>
              <a:buFont typeface="Calibri" panose="020F0502020204030204" pitchFamily="34" charset="0"/>
              <a:buChar char="−"/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Kidneys.gif#mediaviewer/File:Kidney.gif" TargetMode="External"/><Relationship Id="rId3" Type="http://schemas.openxmlformats.org/officeDocument/2006/relationships/image" Target="../media/image34.png"/><Relationship Id="rId7" Type="http://schemas.openxmlformats.org/officeDocument/2006/relationships/image" Target="../media/image3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User:Mikael_H%C3%A4ggstr%C3%B6m" TargetMode="External"/><Relationship Id="rId5" Type="http://schemas.openxmlformats.org/officeDocument/2006/relationships/hyperlink" Target="http://commons.wikimedia.org/wiki/File:Lungs.gif" TargetMode="External"/><Relationship Id="rId4" Type="http://schemas.openxmlformats.org/officeDocument/2006/relationships/image" Target="../media/image34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eptide-Figure-Revised.png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Protein_Chemist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>
                <a:solidFill>
                  <a:schemeClr val="tx1"/>
                </a:solidFill>
                <a:latin typeface="+mn-lt"/>
              </a:rPr>
              <a:t>Α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νόργανη Χημεία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/>
              <a:t>6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Ρυθμιστικά </a:t>
            </a:r>
            <a:r>
              <a:rPr lang="el-GR" sz="2800" dirty="0" smtClean="0"/>
              <a:t>Διαλύματα</a:t>
            </a:r>
            <a:endParaRPr lang="en-US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Χριστίνα </a:t>
            </a:r>
            <a:r>
              <a:rPr lang="el-GR" sz="2400" dirty="0" err="1" smtClean="0"/>
              <a:t>Φούντζουλα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Ιατρικών Εργαστηρίων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Προσθήκη ισχυρού οξέος ή βάσης σε ρυθμιστικό διάλυμα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2485946" y="1628800"/>
                <a:ext cx="4042792" cy="504056"/>
              </a:xfrm>
              <a:ln w="19050">
                <a:solidFill>
                  <a:srgbClr val="820000"/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𝐶𝑂𝑂𝐻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l-G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𝐶𝑂𝑂𝑁𝑎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85946" y="1628800"/>
                <a:ext cx="4042792" cy="504056"/>
              </a:xfrm>
              <a:blipFill rotWithShape="0">
                <a:blip r:embed="rId2"/>
                <a:stretch>
                  <a:fillRect/>
                </a:stretch>
              </a:blipFill>
              <a:ln w="19050">
                <a:solidFill>
                  <a:srgbClr val="82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Θέση περιεχομένου 2"/>
              <p:cNvSpPr txBox="1">
                <a:spLocks/>
              </p:cNvSpPr>
              <p:nvPr/>
            </p:nvSpPr>
            <p:spPr>
              <a:xfrm>
                <a:off x="1765866" y="2348880"/>
                <a:ext cx="720080" cy="504056"/>
              </a:xfrm>
              <a:prstGeom prst="rect">
                <a:avLst/>
              </a:prstGeom>
              <a:ln w="19050">
                <a:solidFill>
                  <a:srgbClr val="820000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Clr>
                    <a:srgbClr val="004A82"/>
                  </a:buClr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Clr>
                    <a:srgbClr val="004A82"/>
                  </a:buClr>
                  <a:buFont typeface="Courier New" panose="02070309020205020404" pitchFamily="49" charset="0"/>
                  <a:buChar char="o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rgbClr val="004A82"/>
                  </a:buClr>
                  <a:buFont typeface="Calibri" panose="020F0502020204030204" pitchFamily="34" charset="0"/>
                  <a:buChar char="−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𝐻𝐶𝑙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5" name="Θέση περιεχο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866" y="2348880"/>
                <a:ext cx="720080" cy="50405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>
                <a:solidFill>
                  <a:srgbClr val="82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Θέση περιεχομένου 2"/>
              <p:cNvSpPr txBox="1">
                <a:spLocks/>
              </p:cNvSpPr>
              <p:nvPr/>
            </p:nvSpPr>
            <p:spPr>
              <a:xfrm>
                <a:off x="6372200" y="2348880"/>
                <a:ext cx="936104" cy="504056"/>
              </a:xfrm>
              <a:prstGeom prst="rect">
                <a:avLst/>
              </a:prstGeom>
              <a:ln w="19050">
                <a:solidFill>
                  <a:srgbClr val="820000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Clr>
                    <a:srgbClr val="004A82"/>
                  </a:buClr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Clr>
                    <a:srgbClr val="004A82"/>
                  </a:buClr>
                  <a:buFont typeface="Courier New" panose="02070309020205020404" pitchFamily="49" charset="0"/>
                  <a:buChar char="o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rgbClr val="004A82"/>
                  </a:buClr>
                  <a:buFont typeface="Calibri" panose="020F0502020204030204" pitchFamily="34" charset="0"/>
                  <a:buChar char="−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𝑁𝑎𝑂𝐻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6" name="Θέση περιεχο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2348880"/>
                <a:ext cx="936104" cy="504056"/>
              </a:xfrm>
              <a:prstGeom prst="rect">
                <a:avLst/>
              </a:prstGeom>
              <a:blipFill rotWithShape="0">
                <a:blip r:embed="rId4"/>
                <a:stretch>
                  <a:fillRect l="-637" r="-7643"/>
                </a:stretch>
              </a:blipFill>
              <a:ln w="19050">
                <a:solidFill>
                  <a:srgbClr val="82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10 - Ευθύγραμμο βέλος σύνδεσης"/>
          <p:cNvCxnSpPr>
            <a:stCxn id="3" idx="2"/>
            <a:endCxn id="9" idx="0"/>
          </p:cNvCxnSpPr>
          <p:nvPr/>
        </p:nvCxnSpPr>
        <p:spPr>
          <a:xfrm flipH="1">
            <a:off x="2198322" y="2132856"/>
            <a:ext cx="2309020" cy="10539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Θέση περιεχομένου 2"/>
              <p:cNvSpPr txBox="1">
                <a:spLocks/>
              </p:cNvSpPr>
              <p:nvPr/>
            </p:nvSpPr>
            <p:spPr>
              <a:xfrm>
                <a:off x="467544" y="3186795"/>
                <a:ext cx="3461555" cy="504056"/>
              </a:xfrm>
              <a:prstGeom prst="rect">
                <a:avLst/>
              </a:prstGeom>
              <a:ln w="19050">
                <a:solidFill>
                  <a:srgbClr val="820000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Clr>
                    <a:srgbClr val="004A82"/>
                  </a:buClr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Clr>
                    <a:srgbClr val="004A82"/>
                  </a:buClr>
                  <a:buFont typeface="Courier New" panose="02070309020205020404" pitchFamily="49" charset="0"/>
                  <a:buChar char="o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rgbClr val="004A82"/>
                  </a:buClr>
                  <a:buFont typeface="Calibri" panose="020F0502020204030204" pitchFamily="34" charset="0"/>
                  <a:buChar char="−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𝐶𝑂𝑂𝐻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l-G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𝐶𝑂𝑂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9" name="Θέση περιεχο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186795"/>
                <a:ext cx="3461555" cy="50405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>
                <a:solidFill>
                  <a:srgbClr val="82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10 - Ευθύγραμμο βέλος σύνδεσης"/>
          <p:cNvCxnSpPr>
            <a:stCxn id="3" idx="2"/>
            <a:endCxn id="15" idx="0"/>
          </p:cNvCxnSpPr>
          <p:nvPr/>
        </p:nvCxnSpPr>
        <p:spPr>
          <a:xfrm>
            <a:off x="4507342" y="2132856"/>
            <a:ext cx="2389554" cy="10539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Θέση περιεχομένου 2"/>
              <p:cNvSpPr txBox="1">
                <a:spLocks/>
              </p:cNvSpPr>
              <p:nvPr/>
            </p:nvSpPr>
            <p:spPr>
              <a:xfrm>
                <a:off x="5004048" y="3186795"/>
                <a:ext cx="3785696" cy="504056"/>
              </a:xfrm>
              <a:prstGeom prst="rect">
                <a:avLst/>
              </a:prstGeom>
              <a:ln w="19050">
                <a:solidFill>
                  <a:srgbClr val="820000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Clr>
                    <a:srgbClr val="004A82"/>
                  </a:buClr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Clr>
                    <a:srgbClr val="004A82"/>
                  </a:buClr>
                  <a:buFont typeface="Courier New" panose="02070309020205020404" pitchFamily="49" charset="0"/>
                  <a:buChar char="o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rgbClr val="004A82"/>
                  </a:buClr>
                  <a:buFont typeface="Calibri" panose="020F0502020204030204" pitchFamily="34" charset="0"/>
                  <a:buChar char="−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𝐶𝑂𝑂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𝑁𝑎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l-G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𝐶𝑂𝑂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𝑁𝑎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5" name="Θέση περιεχο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3186795"/>
                <a:ext cx="3785696" cy="50405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>
                <a:solidFill>
                  <a:srgbClr val="82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Θέση περιεχομένου 2"/>
              <p:cNvSpPr txBox="1">
                <a:spLocks/>
              </p:cNvSpPr>
              <p:nvPr/>
            </p:nvSpPr>
            <p:spPr>
              <a:xfrm>
                <a:off x="179512" y="4042271"/>
                <a:ext cx="5112976" cy="504056"/>
              </a:xfrm>
              <a:prstGeom prst="rect">
                <a:avLst/>
              </a:prstGeom>
              <a:ln w="19050">
                <a:solidFill>
                  <a:srgbClr val="820000"/>
                </a:solidFill>
              </a:ln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Clr>
                    <a:srgbClr val="004A82"/>
                  </a:buClr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Clr>
                    <a:srgbClr val="004A82"/>
                  </a:buClr>
                  <a:buFont typeface="Courier New" panose="02070309020205020404" pitchFamily="49" charset="0"/>
                  <a:buChar char="o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rgbClr val="004A82"/>
                  </a:buClr>
                  <a:buFont typeface="Calibri" panose="020F0502020204030204" pitchFamily="34" charset="0"/>
                  <a:buChar char="−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𝐶𝑂𝑂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𝐻𝑐𝑙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l-G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𝐶𝑂𝑂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NaCl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0" name="Θέση περιεχο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042271"/>
                <a:ext cx="5112976" cy="50405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>
                <a:solidFill>
                  <a:srgbClr val="82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Θέση περιεχομένου 2"/>
              <p:cNvSpPr txBox="1">
                <a:spLocks/>
              </p:cNvSpPr>
              <p:nvPr/>
            </p:nvSpPr>
            <p:spPr>
              <a:xfrm>
                <a:off x="3996712" y="4673654"/>
                <a:ext cx="5112976" cy="504056"/>
              </a:xfrm>
              <a:prstGeom prst="rect">
                <a:avLst/>
              </a:prstGeom>
              <a:ln w="19050">
                <a:solidFill>
                  <a:srgbClr val="820000"/>
                </a:solidFill>
              </a:ln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Clr>
                    <a:srgbClr val="004A82"/>
                  </a:buClr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Clr>
                    <a:srgbClr val="004A82"/>
                  </a:buClr>
                  <a:buFont typeface="Courier New" panose="02070309020205020404" pitchFamily="49" charset="0"/>
                  <a:buChar char="o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rgbClr val="004A82"/>
                  </a:buClr>
                  <a:buFont typeface="Calibri" panose="020F0502020204030204" pitchFamily="34" charset="0"/>
                  <a:buChar char="−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𝐶𝑂𝑂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𝑁𝑎𝑂𝐻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l-G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𝐶𝑂𝑂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Na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1" name="Θέση περιεχο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6712" y="4673654"/>
                <a:ext cx="5112976" cy="50405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>
                <a:solidFill>
                  <a:srgbClr val="82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303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Αραίωση ρυθμιστικού διαλύματος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520" y="1268760"/>
                <a:ext cx="5544616" cy="985591"/>
              </a:xfrm>
              <a:prstGeom prst="rect">
                <a:avLst/>
              </a:prstGeom>
              <a:noFill/>
              <a:ln w="19050">
                <a:solidFill>
                  <a:srgbClr val="004A8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𝛼𝜌𝜒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4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l-GR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l-GR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l-GR" sz="240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𝛽𝛼𝜎𝜂</m:t>
                                      </m:r>
                                    </m:e>
                                    <m:sub>
                                      <m:r>
                                        <a:rPr lang="el-GR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𝛼𝜌𝜒</m:t>
                                      </m:r>
                                    </m:sub>
                                  </m:sSub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l-GR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40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𝜊𝜉𝜐</m:t>
                                      </m:r>
                                    </m:e>
                                    <m:sub>
                                      <m:r>
                                        <a:rPr lang="el-GR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𝛼𝜌𝜒</m:t>
                                      </m:r>
                                    </m:sub>
                                  </m:sSub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68760"/>
                <a:ext cx="5544616" cy="98559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9050">
                <a:solidFill>
                  <a:srgbClr val="004A82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19 - Ευθύγραμμο βέλος σύνδεσης"/>
          <p:cNvCxnSpPr/>
          <p:nvPr/>
        </p:nvCxnSpPr>
        <p:spPr>
          <a:xfrm>
            <a:off x="2123728" y="2254351"/>
            <a:ext cx="0" cy="5329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Ορθογώνιο 6"/>
          <p:cNvSpPr/>
          <p:nvPr/>
        </p:nvSpPr>
        <p:spPr>
          <a:xfrm>
            <a:off x="2236593" y="2305402"/>
            <a:ext cx="15744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200" dirty="0">
                <a:latin typeface="+mn-lt"/>
              </a:rPr>
              <a:t>με αραίωση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250" y="2825684"/>
                <a:ext cx="3781948" cy="947247"/>
              </a:xfrm>
              <a:prstGeom prst="rect">
                <a:avLst/>
              </a:prstGeom>
              <a:noFill/>
              <a:ln w="19050">
                <a:solidFill>
                  <a:srgbClr val="004A8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𝜏𝜀𝜆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4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l-GR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l-GR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l-GR" sz="240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𝜊𝜉𝜐</m:t>
                                      </m:r>
                                    </m:e>
                                    <m:sub>
                                      <m:r>
                                        <a:rPr lang="el-GR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𝜏𝜀𝜆</m:t>
                                      </m:r>
                                    </m:sub>
                                  </m:sSub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l-GR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40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𝛽𝛼𝜎𝜂</m:t>
                                      </m:r>
                                    </m:e>
                                    <m:sub>
                                      <m:r>
                                        <a:rPr lang="el-GR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𝜏𝜀𝜆</m:t>
                                      </m:r>
                                    </m:sub>
                                  </m:sSub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0" y="2825684"/>
                <a:ext cx="3781948" cy="94724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>
                <a:solidFill>
                  <a:srgbClr val="004A82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14702" y="2838390"/>
                <a:ext cx="5021794" cy="918008"/>
              </a:xfrm>
              <a:prstGeom prst="rect">
                <a:avLst/>
              </a:prstGeom>
              <a:noFill/>
              <a:ln w="19050">
                <a:solidFill>
                  <a:srgbClr val="004A8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l-GR" sz="2200" b="0" i="1" smtClean="0">
                              <a:latin typeface="Cambria Math" panose="02040503050406030204" pitchFamily="18" charset="0"/>
                            </a:rPr>
                            <m:t>𝜏𝜀𝜆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2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l-GR" sz="22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l-GR" sz="22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l-GR" sz="220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𝛽𝛼𝜎𝜂</m:t>
                                      </m:r>
                                    </m:e>
                                    <m:sub>
                                      <m:r>
                                        <a:rPr lang="el-GR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𝛼𝜌𝜒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l-GR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l-GR" sz="220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a:rPr lang="el-GR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𝛼𝜌𝜒</m:t>
                                  </m:r>
                                </m:sub>
                              </m:sSub>
                              <m:r>
                                <a:rPr lang="el-G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l-GR" sz="22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a:rPr lang="el-GR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𝜏𝜀𝜆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l-GR" sz="22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20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𝜊𝜉𝜐</m:t>
                                      </m:r>
                                    </m:e>
                                    <m:sub>
                                      <m:r>
                                        <a:rPr lang="el-GR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𝛼𝜌𝜒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l-GR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l-GR" sz="22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a:rPr lang="el-G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𝛼𝜌𝜒</m:t>
                                  </m:r>
                                </m:sub>
                              </m:sSub>
                              <m:r>
                                <a:rPr lang="el-G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l-GR" sz="22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a:rPr lang="el-G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𝜏𝜀𝜆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el-GR" sz="2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4702" y="2838390"/>
                <a:ext cx="5021794" cy="91800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>
                <a:solidFill>
                  <a:srgbClr val="004A82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19 - Ευθύγραμμο βέλος σύνδεσης"/>
          <p:cNvCxnSpPr>
            <a:stCxn id="8" idx="3"/>
            <a:endCxn id="9" idx="1"/>
          </p:cNvCxnSpPr>
          <p:nvPr/>
        </p:nvCxnSpPr>
        <p:spPr>
          <a:xfrm flipV="1">
            <a:off x="3818198" y="3297394"/>
            <a:ext cx="196504" cy="19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9 - Ευθύγραμμο βέλος σύνδεσης"/>
          <p:cNvCxnSpPr/>
          <p:nvPr/>
        </p:nvCxnSpPr>
        <p:spPr>
          <a:xfrm>
            <a:off x="6444208" y="3772931"/>
            <a:ext cx="0" cy="5329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553234" y="4380679"/>
                <a:ext cx="4143910" cy="985591"/>
              </a:xfrm>
              <a:prstGeom prst="rect">
                <a:avLst/>
              </a:prstGeom>
              <a:noFill/>
              <a:ln w="19050">
                <a:solidFill>
                  <a:srgbClr val="004A8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𝜏𝜀𝜆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4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l-GR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l-GR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l-GR" sz="240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𝛽𝛼𝜎𝜂</m:t>
                                      </m:r>
                                    </m:e>
                                    <m:sub>
                                      <m:r>
                                        <a:rPr lang="el-GR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𝛼𝜌𝜒</m:t>
                                      </m:r>
                                    </m:sub>
                                  </m:sSub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l-GR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40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𝜊𝜉𝜐</m:t>
                                      </m:r>
                                    </m:e>
                                    <m:sub>
                                      <m:r>
                                        <a:rPr lang="el-GR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𝛼𝜌𝜒</m:t>
                                      </m:r>
                                    </m:sub>
                                  </m:sSub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3234" y="4380679"/>
                <a:ext cx="4143910" cy="98559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>
                <a:solidFill>
                  <a:srgbClr val="004A82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817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Ρυθμιστικά συστήματα στον ανθρώπινο </a:t>
            </a:r>
            <a:r>
              <a:rPr lang="el-GR" dirty="0" smtClean="0"/>
              <a:t>οργανισμό </a:t>
            </a:r>
            <a:r>
              <a:rPr lang="el-GR" sz="3600" b="0" dirty="0" smtClean="0"/>
              <a:t>1/3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952328"/>
          </a:xfrm>
        </p:spPr>
        <p:txBody>
          <a:bodyPr/>
          <a:lstStyle/>
          <a:p>
            <a:r>
              <a:rPr lang="el-GR" dirty="0"/>
              <a:t>Η διατήρηση φυσιολογικής ηλεκτροχημικής </a:t>
            </a:r>
            <a:r>
              <a:rPr lang="el-GR" dirty="0" err="1"/>
              <a:t>καταστάσης</a:t>
            </a:r>
            <a:r>
              <a:rPr lang="el-GR" dirty="0"/>
              <a:t> στον ενδοκυττάριο και </a:t>
            </a:r>
            <a:r>
              <a:rPr lang="el-GR" dirty="0" err="1"/>
              <a:t>περικυττάριο</a:t>
            </a:r>
            <a:r>
              <a:rPr lang="el-GR" dirty="0"/>
              <a:t> είναι απαραίτητη για τη δυναμική και σταθεροποιημένη  βιοχημική ισορροπία της ζωής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Ο κυτταρικός μεταβολισμός και η ομοιόσταση του οργανισμού απαιτούν ότι οι αποκλίσεις από την </a:t>
            </a:r>
            <a:r>
              <a:rPr lang="el-GR" dirty="0" err="1"/>
              <a:t>οξεοβασική</a:t>
            </a:r>
            <a:r>
              <a:rPr lang="el-GR" dirty="0"/>
              <a:t> ισορροπία δεν πρέπει να είναι μεγάλες.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graphicFrame>
        <p:nvGraphicFramePr>
          <p:cNvPr id="6" name="4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187293"/>
              </p:ext>
            </p:extLst>
          </p:nvPr>
        </p:nvGraphicFramePr>
        <p:xfrm>
          <a:off x="1547664" y="4149080"/>
          <a:ext cx="6096000" cy="23775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0280"/>
                <a:gridCol w="1543720"/>
                <a:gridCol w="2032000"/>
              </a:tblGrid>
              <a:tr h="370946">
                <a:tc>
                  <a:txBody>
                    <a:bodyPr/>
                    <a:lstStyle/>
                    <a:p>
                      <a:r>
                        <a:rPr lang="el-GR" sz="2000" b="1" dirty="0" smtClean="0"/>
                        <a:t>Υγρά</a:t>
                      </a:r>
                      <a:endParaRPr lang="el-GR" sz="2000" b="1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/>
                        <a:t>Ελάχιστο</a:t>
                      </a:r>
                      <a:endParaRPr lang="el-GR" sz="2000" b="1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/>
                        <a:t>Μέγιστο</a:t>
                      </a:r>
                      <a:endParaRPr lang="el-GR" sz="2000" b="1" dirty="0"/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Αρτηριακό αίμα</a:t>
                      </a:r>
                      <a:endParaRPr lang="el-GR" sz="20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7.38</a:t>
                      </a:r>
                      <a:endParaRPr lang="el-GR" sz="20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7.42</a:t>
                      </a:r>
                      <a:endParaRPr lang="el-GR" sz="2000" dirty="0"/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Φλεβικό αίμα</a:t>
                      </a:r>
                      <a:endParaRPr lang="el-GR" sz="20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7.31</a:t>
                      </a:r>
                      <a:endParaRPr lang="el-GR" sz="20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7.41</a:t>
                      </a:r>
                      <a:endParaRPr lang="el-GR" sz="2000" dirty="0"/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Γαστρικό υγρό</a:t>
                      </a:r>
                      <a:endParaRPr lang="el-GR" sz="20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1.20</a:t>
                      </a:r>
                      <a:endParaRPr lang="el-GR" sz="20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3.00</a:t>
                      </a:r>
                      <a:endParaRPr lang="el-GR" sz="2000" dirty="0"/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Υγρό </a:t>
                      </a:r>
                      <a:r>
                        <a:rPr lang="el-GR" sz="2000" dirty="0" err="1" smtClean="0"/>
                        <a:t>παχέος</a:t>
                      </a:r>
                      <a:r>
                        <a:rPr lang="el-GR" sz="2000" dirty="0" smtClean="0"/>
                        <a:t> εντέρου</a:t>
                      </a:r>
                      <a:endParaRPr lang="el-GR" sz="20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7.90</a:t>
                      </a:r>
                      <a:endParaRPr lang="el-GR" sz="20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8.00</a:t>
                      </a:r>
                      <a:endParaRPr lang="el-GR" sz="2000" dirty="0"/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Ούρα</a:t>
                      </a:r>
                      <a:endParaRPr lang="el-GR" sz="20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4.80</a:t>
                      </a:r>
                      <a:endParaRPr lang="el-GR" sz="20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8.00</a:t>
                      </a:r>
                      <a:endParaRPr lang="el-GR" sz="2000" dirty="0"/>
                    </a:p>
                  </a:txBody>
                  <a:tcPr marT="45733" marB="4573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58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Ρυθμιστικά συστήματα στον ανθρώπινο οργανισμό </a:t>
            </a:r>
            <a:r>
              <a:rPr lang="el-GR" sz="3600" b="0" dirty="0" smtClean="0"/>
              <a:t>2/3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Η μέση τιμή (±95% όρια αξιοπιστίας) του </a:t>
            </a:r>
            <a:r>
              <a:rPr lang="el-GR" altLang="el-GR" dirty="0" err="1"/>
              <a:t>pH</a:t>
            </a:r>
            <a:r>
              <a:rPr lang="el-GR" altLang="el-GR" dirty="0"/>
              <a:t> του αίματος (και του σώματος) είναι 7.45± 0.05</a:t>
            </a:r>
            <a:r>
              <a:rPr lang="el-GR" altLang="el-GR" dirty="0" smtClean="0"/>
              <a:t>.</a:t>
            </a:r>
            <a:endParaRPr lang="el-GR" altLang="el-GR" dirty="0"/>
          </a:p>
          <a:p>
            <a:r>
              <a:rPr lang="el-GR" altLang="el-GR" dirty="0"/>
              <a:t>Η διακύμανση του </a:t>
            </a:r>
            <a:r>
              <a:rPr lang="el-GR" altLang="el-GR" dirty="0" err="1"/>
              <a:t>pH</a:t>
            </a:r>
            <a:r>
              <a:rPr lang="en-US" altLang="el-GR" dirty="0"/>
              <a:t>,</a:t>
            </a:r>
            <a:r>
              <a:rPr lang="el-GR" altLang="el-GR" dirty="0"/>
              <a:t> που είναι συμβατή με τη ζωή</a:t>
            </a:r>
            <a:r>
              <a:rPr lang="en-US" altLang="el-GR" dirty="0"/>
              <a:t>,</a:t>
            </a:r>
            <a:r>
              <a:rPr lang="el-GR" altLang="el-GR" dirty="0"/>
              <a:t> </a:t>
            </a:r>
            <a:r>
              <a:rPr lang="el-GR" altLang="el-GR" b="1" dirty="0">
                <a:solidFill>
                  <a:srgbClr val="820000"/>
                </a:solidFill>
              </a:rPr>
              <a:t>δεν εκτείνεται πέραν των 6.85-7.80.  </a:t>
            </a:r>
            <a:r>
              <a:rPr lang="el-GR" altLang="el-GR" dirty="0"/>
              <a:t>(ανάλογα με την ηλικία και τη διάρκεια της </a:t>
            </a:r>
            <a:r>
              <a:rPr lang="el-GR" altLang="el-GR" dirty="0" err="1"/>
              <a:t>οξεοβασικής</a:t>
            </a:r>
            <a:r>
              <a:rPr lang="el-GR" altLang="el-GR" dirty="0"/>
              <a:t> διαταραχής</a:t>
            </a:r>
            <a:r>
              <a:rPr lang="el-GR" altLang="el-GR" dirty="0" smtClean="0"/>
              <a:t>).</a:t>
            </a:r>
            <a:endParaRPr lang="el-GR" altLang="el-GR" dirty="0"/>
          </a:p>
          <a:p>
            <a:r>
              <a:rPr lang="el-GR" altLang="el-GR" dirty="0"/>
              <a:t>Ο όρος </a:t>
            </a:r>
            <a:r>
              <a:rPr lang="el-GR" altLang="el-GR" b="1" dirty="0"/>
              <a:t>οξέωση </a:t>
            </a:r>
            <a:r>
              <a:rPr lang="el-GR" altLang="el-GR" dirty="0"/>
              <a:t>περιγράφει την κατάσταση κατά την οποία</a:t>
            </a:r>
            <a:r>
              <a:rPr lang="el-GR" altLang="el-GR" b="1" dirty="0"/>
              <a:t> </a:t>
            </a:r>
            <a:r>
              <a:rPr lang="el-GR" altLang="el-GR" dirty="0"/>
              <a:t>το </a:t>
            </a:r>
            <a:r>
              <a:rPr lang="el-GR" altLang="el-GR" dirty="0" err="1"/>
              <a:t>pH</a:t>
            </a:r>
            <a:r>
              <a:rPr lang="el-GR" altLang="el-GR" dirty="0"/>
              <a:t> είναι χαμηλότερο από 7.40 και ότι υπάρχει διαταραχή που επιφέρει αύξηση της παραγωγής των Η</a:t>
            </a:r>
            <a:r>
              <a:rPr lang="el-GR" altLang="el-GR" baseline="30000" dirty="0"/>
              <a:t>+ </a:t>
            </a:r>
            <a:r>
              <a:rPr lang="el-GR" altLang="el-GR" dirty="0"/>
              <a:t>(έλλειμμα βάσεως</a:t>
            </a:r>
            <a:r>
              <a:rPr lang="el-GR" altLang="el-GR" dirty="0" smtClean="0"/>
              <a:t>).</a:t>
            </a:r>
            <a:endParaRPr lang="el-GR" altLang="el-GR" dirty="0"/>
          </a:p>
          <a:p>
            <a:r>
              <a:rPr lang="el-GR" altLang="el-GR" dirty="0"/>
              <a:t>Με τον όρο </a:t>
            </a:r>
            <a:r>
              <a:rPr lang="el-GR" altLang="el-GR" b="1" dirty="0" err="1"/>
              <a:t>αλκάλωση</a:t>
            </a:r>
            <a:r>
              <a:rPr lang="el-GR" altLang="el-GR" b="1" dirty="0"/>
              <a:t> </a:t>
            </a:r>
            <a:r>
              <a:rPr lang="el-GR" altLang="el-GR" dirty="0"/>
              <a:t>περιγράφονται καταστάσεις με αύξηση του </a:t>
            </a:r>
            <a:r>
              <a:rPr lang="el-GR" altLang="el-GR" dirty="0" err="1"/>
              <a:t>pH</a:t>
            </a:r>
            <a:r>
              <a:rPr lang="el-GR" altLang="el-GR" dirty="0"/>
              <a:t> (&gt;7.40) που προκαλούν μείωση των Η</a:t>
            </a:r>
            <a:r>
              <a:rPr lang="el-GR" altLang="el-GR" baseline="30000" dirty="0"/>
              <a:t>+</a:t>
            </a:r>
            <a:r>
              <a:rPr lang="el-GR" altLang="el-GR" dirty="0"/>
              <a:t> (περίσσεια βάσεως).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477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Ρυθμιστικά συστήματα στον ανθρώπινο οργανισμό </a:t>
            </a:r>
            <a:r>
              <a:rPr lang="el-GR" sz="3600" b="0" dirty="0" smtClean="0"/>
              <a:t>3/3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Με φυσιολογικό </a:t>
            </a:r>
            <a:r>
              <a:rPr lang="el-GR" altLang="el-GR" dirty="0" err="1"/>
              <a:t>pH</a:t>
            </a:r>
            <a:r>
              <a:rPr lang="el-GR" altLang="el-GR" dirty="0"/>
              <a:t> (=7.4), η συγκέντρωση των Η</a:t>
            </a:r>
            <a:r>
              <a:rPr lang="el-GR" altLang="el-GR" baseline="30000" dirty="0"/>
              <a:t>+</a:t>
            </a:r>
            <a:r>
              <a:rPr lang="el-GR" altLang="el-GR" dirty="0"/>
              <a:t> είναι 40 </a:t>
            </a:r>
            <a:r>
              <a:rPr lang="el-GR" altLang="el-GR" dirty="0" err="1"/>
              <a:t>nmol</a:t>
            </a:r>
            <a:r>
              <a:rPr lang="el-GR" altLang="el-GR" dirty="0"/>
              <a:t>/</a:t>
            </a:r>
            <a:r>
              <a:rPr lang="en-US" altLang="el-GR" dirty="0"/>
              <a:t>l</a:t>
            </a:r>
            <a:r>
              <a:rPr lang="en-US" altLang="el-GR" baseline="30000" dirty="0"/>
              <a:t>-1</a:t>
            </a:r>
            <a:r>
              <a:rPr lang="el-GR" altLang="el-GR" dirty="0" smtClean="0"/>
              <a:t>.</a:t>
            </a:r>
            <a:endParaRPr lang="el-GR" altLang="el-GR" dirty="0"/>
          </a:p>
          <a:p>
            <a:r>
              <a:rPr lang="el-GR" altLang="el-GR" dirty="0"/>
              <a:t>Όπως είναι γνωστό, τα ένζυμα καταλύουν πληθώρα βιοχημικών αντιδράσεων, αλλά η λειτουργία των ενζύμων αυτών εξαρτάται από την ομοιόσταση του εσωτερικού περιβάλλοντος</a:t>
            </a:r>
            <a:r>
              <a:rPr lang="el-GR" altLang="el-GR" dirty="0" smtClean="0"/>
              <a:t>.</a:t>
            </a:r>
            <a:endParaRPr lang="el-GR" altLang="el-GR" dirty="0"/>
          </a:p>
          <a:p>
            <a:r>
              <a:rPr lang="el-GR" altLang="el-GR" dirty="0"/>
              <a:t>Για το λόγο αυτό, ο οργανισμός ρυθμίζει προσεκτικά τη συγκέντρωση των Η</a:t>
            </a:r>
            <a:r>
              <a:rPr lang="el-GR" altLang="el-GR" baseline="30000" dirty="0"/>
              <a:t>+</a:t>
            </a:r>
            <a:r>
              <a:rPr lang="el-GR" altLang="el-GR" dirty="0"/>
              <a:t> στο εσωτερικό του περιβάλλον, με τη βοήθεια τριών μηχανισμών</a:t>
            </a:r>
            <a:r>
              <a:rPr lang="en-US" altLang="el-GR" dirty="0"/>
              <a:t>:</a:t>
            </a:r>
            <a:r>
              <a:rPr lang="el-GR" altLang="el-GR" dirty="0"/>
              <a:t> </a:t>
            </a:r>
            <a:r>
              <a:rPr lang="el-GR" altLang="el-GR" b="1" dirty="0">
                <a:solidFill>
                  <a:srgbClr val="820000"/>
                </a:solidFill>
              </a:rPr>
              <a:t>των ρυθμιστικών συστημάτων, </a:t>
            </a:r>
            <a:r>
              <a:rPr lang="el-GR" altLang="el-GR" dirty="0"/>
              <a:t>του πνευμονικού αερισμού και της νεφρικής απεκκρίσεως.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832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Εξωκυττάρια</a:t>
            </a:r>
            <a:r>
              <a:rPr lang="el-GR" dirty="0"/>
              <a:t> και ενδοκυττάρια ρυθμιστικά </a:t>
            </a:r>
            <a:r>
              <a:rPr lang="el-GR" dirty="0" smtClean="0"/>
              <a:t>συστήματα </a:t>
            </a:r>
            <a:r>
              <a:rPr lang="el-GR" sz="3600" b="0" dirty="0" smtClean="0"/>
              <a:t>1/2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altLang="el-GR" b="1" dirty="0" err="1"/>
              <a:t>Εξωκυττάρια</a:t>
            </a:r>
            <a:endParaRPr lang="el-GR" altLang="el-GR" dirty="0"/>
          </a:p>
          <a:p>
            <a:r>
              <a:rPr lang="el-GR" altLang="el-GR" dirty="0"/>
              <a:t>Τα κυριότερα ρυθμιστικά συστήματα, που ελέγχονται στο πλάσμα είναι τα ζεύγη:</a:t>
            </a:r>
          </a:p>
          <a:p>
            <a:pPr marL="457200" indent="-457200">
              <a:buFont typeface="+mj-lt"/>
              <a:buAutoNum type="arabicPeriod"/>
            </a:pPr>
            <a:r>
              <a:rPr lang="el-GR" altLang="el-GR" dirty="0" smtClean="0"/>
              <a:t>ανθρακικό </a:t>
            </a:r>
            <a:r>
              <a:rPr lang="el-GR" altLang="el-GR" dirty="0"/>
              <a:t>οξύ/</a:t>
            </a:r>
            <a:r>
              <a:rPr lang="el-GR" altLang="el-GR" dirty="0" err="1"/>
              <a:t>διττανθρακικό</a:t>
            </a:r>
            <a:r>
              <a:rPr lang="el-GR" altLang="el-GR" dirty="0"/>
              <a:t> νάτριο (Η</a:t>
            </a:r>
            <a:r>
              <a:rPr lang="el-GR" altLang="el-GR" baseline="-25000" dirty="0"/>
              <a:t>2</a:t>
            </a:r>
            <a:r>
              <a:rPr lang="el-GR" altLang="el-GR" dirty="0"/>
              <a:t>CO</a:t>
            </a:r>
            <a:r>
              <a:rPr lang="el-GR" altLang="el-GR" baseline="-25000" dirty="0"/>
              <a:t>3</a:t>
            </a:r>
            <a:r>
              <a:rPr lang="el-GR" altLang="el-GR" dirty="0"/>
              <a:t>/NaHCO</a:t>
            </a:r>
            <a:r>
              <a:rPr lang="el-GR" altLang="el-GR" baseline="-25000" dirty="0"/>
              <a:t>3</a:t>
            </a:r>
            <a:r>
              <a:rPr lang="el-GR" altLang="el-GR" dirty="0"/>
              <a:t>).</a:t>
            </a:r>
          </a:p>
          <a:p>
            <a:pPr marL="355600" indent="0">
              <a:buNone/>
            </a:pPr>
            <a:r>
              <a:rPr lang="el-GR" altLang="el-GR" dirty="0"/>
              <a:t>(53 % της ολικής ρυθμιστικής ικανότητας του αίματος</a:t>
            </a:r>
            <a:r>
              <a:rPr lang="el-GR" altLang="el-GR" dirty="0" smtClean="0"/>
              <a:t>).</a:t>
            </a:r>
            <a:endParaRPr lang="el-GR" altLang="el-GR" dirty="0"/>
          </a:p>
          <a:p>
            <a:pPr marL="457200" indent="-457200">
              <a:buFont typeface="+mj-lt"/>
              <a:buAutoNum type="arabicPeriod" startAt="2"/>
            </a:pPr>
            <a:r>
              <a:rPr lang="el-GR" altLang="el-GR" dirty="0" err="1" smtClean="0"/>
              <a:t>δισόξινο</a:t>
            </a:r>
            <a:r>
              <a:rPr lang="el-GR" altLang="el-GR" dirty="0" smtClean="0"/>
              <a:t> </a:t>
            </a:r>
            <a:r>
              <a:rPr lang="el-GR" altLang="el-GR" dirty="0"/>
              <a:t>/ όξινο φωσφορικό οξύ (NaH</a:t>
            </a:r>
            <a:r>
              <a:rPr lang="el-GR" altLang="el-GR" baseline="-25000" dirty="0"/>
              <a:t>2</a:t>
            </a:r>
            <a:r>
              <a:rPr lang="el-GR" altLang="el-GR" dirty="0"/>
              <a:t>PO</a:t>
            </a:r>
            <a:r>
              <a:rPr lang="el-GR" altLang="el-GR" baseline="-25000" dirty="0"/>
              <a:t>4</a:t>
            </a:r>
            <a:r>
              <a:rPr lang="el-GR" altLang="el-GR" dirty="0"/>
              <a:t>/NaHPO</a:t>
            </a:r>
            <a:r>
              <a:rPr lang="el-GR" altLang="el-GR" baseline="-25000" dirty="0"/>
              <a:t>4</a:t>
            </a:r>
            <a:r>
              <a:rPr lang="el-GR" altLang="el-GR" dirty="0"/>
              <a:t>).</a:t>
            </a:r>
          </a:p>
          <a:p>
            <a:pPr marL="355600" indent="0">
              <a:buNone/>
            </a:pPr>
            <a:r>
              <a:rPr lang="el-GR" altLang="el-GR" dirty="0"/>
              <a:t>(3% της ολικής ρυθμιστικής ικανότητας του αίματος</a:t>
            </a:r>
            <a:r>
              <a:rPr lang="el-GR" altLang="el-GR" dirty="0" smtClean="0"/>
              <a:t>).</a:t>
            </a:r>
            <a:endParaRPr lang="el-GR" altLang="el-GR" dirty="0"/>
          </a:p>
          <a:p>
            <a:pPr marL="457200" indent="-457200">
              <a:buFont typeface="+mj-lt"/>
              <a:buAutoNum type="arabicPeriod" startAt="3"/>
            </a:pPr>
            <a:r>
              <a:rPr lang="el-GR" altLang="el-GR" dirty="0" smtClean="0"/>
              <a:t>όξινες </a:t>
            </a:r>
            <a:r>
              <a:rPr lang="el-GR" altLang="el-GR" dirty="0"/>
              <a:t>πρωτεϊνικές ρίζες/</a:t>
            </a:r>
            <a:r>
              <a:rPr lang="el-GR" altLang="el-GR" dirty="0" err="1"/>
              <a:t>νατριούχες</a:t>
            </a:r>
            <a:r>
              <a:rPr lang="el-GR" altLang="el-GR" dirty="0"/>
              <a:t> πρωτεΐνες (</a:t>
            </a:r>
            <a:r>
              <a:rPr lang="el-GR" altLang="el-GR" dirty="0" err="1"/>
              <a:t>Hprot</a:t>
            </a:r>
            <a:r>
              <a:rPr lang="el-GR" altLang="el-GR" dirty="0"/>
              <a:t>/</a:t>
            </a:r>
            <a:r>
              <a:rPr lang="el-GR" altLang="el-GR" dirty="0" err="1"/>
              <a:t>NaProt</a:t>
            </a:r>
            <a:r>
              <a:rPr lang="el-GR" altLang="el-GR" dirty="0"/>
              <a:t>).</a:t>
            </a:r>
          </a:p>
          <a:p>
            <a:pPr marL="355600" indent="0">
              <a:buNone/>
            </a:pPr>
            <a:r>
              <a:rPr lang="el-GR" altLang="el-GR" dirty="0"/>
              <a:t>(7% της ολικής ρυθμιστικής ικανότητας).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835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Εξωκυττάρια</a:t>
            </a:r>
            <a:r>
              <a:rPr lang="el-GR" dirty="0"/>
              <a:t> και ενδοκυττάρια ρυθμιστικά συστήματα </a:t>
            </a:r>
            <a:r>
              <a:rPr lang="el-GR" sz="3600" b="0" dirty="0" smtClean="0"/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altLang="el-GR" b="1" dirty="0"/>
              <a:t>Ενδοκυττάρια</a:t>
            </a:r>
            <a:endParaRPr lang="el-GR" altLang="el-GR" dirty="0"/>
          </a:p>
          <a:p>
            <a:r>
              <a:rPr lang="el-GR" altLang="el-GR" dirty="0"/>
              <a:t>Τα κυριότερα ρυθμιστικά ζεύγη που </a:t>
            </a:r>
            <a:r>
              <a:rPr lang="el-GR" altLang="el-GR" dirty="0" err="1"/>
              <a:t>δρούν</a:t>
            </a:r>
            <a:r>
              <a:rPr lang="el-GR" altLang="el-GR" dirty="0"/>
              <a:t> στα </a:t>
            </a:r>
            <a:r>
              <a:rPr lang="el-GR" altLang="el-GR" dirty="0" err="1"/>
              <a:t>ερυθροκύτταρα</a:t>
            </a:r>
            <a:r>
              <a:rPr lang="el-GR" altLang="el-GR" dirty="0"/>
              <a:t> είναι:</a:t>
            </a:r>
          </a:p>
          <a:p>
            <a:pPr marL="457200" indent="-457200">
              <a:buFont typeface="+mj-lt"/>
              <a:buAutoNum type="arabicPeriod"/>
            </a:pPr>
            <a:r>
              <a:rPr lang="el-GR" altLang="el-GR" dirty="0"/>
              <a:t>[1] ανθρακικό οξύ/</a:t>
            </a:r>
            <a:r>
              <a:rPr lang="el-GR" altLang="el-GR" dirty="0" err="1"/>
              <a:t>διττανθρακικό</a:t>
            </a:r>
            <a:r>
              <a:rPr lang="el-GR" altLang="el-GR" dirty="0"/>
              <a:t> νάτριο (Η</a:t>
            </a:r>
            <a:r>
              <a:rPr lang="el-GR" altLang="el-GR" baseline="-25000" dirty="0"/>
              <a:t>2</a:t>
            </a:r>
            <a:r>
              <a:rPr lang="el-GR" altLang="el-GR" dirty="0"/>
              <a:t>CO</a:t>
            </a:r>
            <a:r>
              <a:rPr lang="el-GR" altLang="el-GR" baseline="-25000" dirty="0"/>
              <a:t>3</a:t>
            </a:r>
            <a:r>
              <a:rPr lang="el-GR" altLang="el-GR" dirty="0"/>
              <a:t>/NaHCO</a:t>
            </a:r>
            <a:r>
              <a:rPr lang="el-GR" altLang="el-GR" baseline="-25000" dirty="0"/>
              <a:t>3</a:t>
            </a:r>
            <a:r>
              <a:rPr lang="el-GR" altLang="el-GR" dirty="0"/>
              <a:t>).</a:t>
            </a:r>
          </a:p>
          <a:p>
            <a:pPr marL="355600" indent="0">
              <a:buNone/>
            </a:pPr>
            <a:r>
              <a:rPr lang="el-GR" altLang="el-GR" dirty="0"/>
              <a:t>(18% της ολικής ρυθμιστικής ικανότητας</a:t>
            </a:r>
            <a:r>
              <a:rPr lang="el-GR" altLang="el-GR" dirty="0" smtClean="0"/>
              <a:t>).</a:t>
            </a:r>
            <a:endParaRPr lang="el-GR" altLang="el-GR" dirty="0"/>
          </a:p>
          <a:p>
            <a:pPr marL="457200" indent="-457200">
              <a:buFont typeface="+mj-lt"/>
              <a:buAutoNum type="arabicPeriod" startAt="2"/>
            </a:pPr>
            <a:r>
              <a:rPr lang="el-GR" altLang="el-GR" dirty="0"/>
              <a:t>[2] αναχθείσα αιμοσφαιρίνη/καλιούχος αιμοσφαιρίνη (</a:t>
            </a:r>
            <a:r>
              <a:rPr lang="el-GR" altLang="el-GR" dirty="0" err="1"/>
              <a:t>ΗΗb</a:t>
            </a:r>
            <a:r>
              <a:rPr lang="el-GR" altLang="el-GR" dirty="0"/>
              <a:t>/</a:t>
            </a:r>
            <a:r>
              <a:rPr lang="el-GR" altLang="el-GR" dirty="0" err="1"/>
              <a:t>KHb</a:t>
            </a:r>
            <a:r>
              <a:rPr lang="el-GR" altLang="el-GR" dirty="0"/>
              <a:t>)</a:t>
            </a:r>
          </a:p>
          <a:p>
            <a:pPr marL="355600" indent="0">
              <a:buNone/>
            </a:pPr>
            <a:r>
              <a:rPr lang="el-GR" altLang="el-GR" dirty="0"/>
              <a:t>(35% της ολικής ρυθμιστικής ικανότητας</a:t>
            </a:r>
            <a:r>
              <a:rPr lang="el-GR" altLang="el-GR" dirty="0" smtClean="0"/>
              <a:t>).</a:t>
            </a:r>
            <a:endParaRPr lang="el-GR" altLang="el-GR" dirty="0"/>
          </a:p>
          <a:p>
            <a:pPr marL="457200" indent="-457200">
              <a:buFont typeface="+mj-lt"/>
              <a:buAutoNum type="arabicPeriod" startAt="3"/>
            </a:pPr>
            <a:r>
              <a:rPr lang="el-GR" altLang="el-GR" dirty="0"/>
              <a:t>[3] όξινο φωσφορικό κάλιο/</a:t>
            </a:r>
            <a:r>
              <a:rPr lang="el-GR" altLang="el-GR" dirty="0" err="1"/>
              <a:t>δισόξινο</a:t>
            </a:r>
            <a:r>
              <a:rPr lang="el-GR" altLang="el-GR" dirty="0"/>
              <a:t> φωσφορικό κάλιο (ΚΗ</a:t>
            </a:r>
            <a:r>
              <a:rPr lang="el-GR" altLang="el-GR" baseline="-25000" dirty="0"/>
              <a:t>2</a:t>
            </a:r>
            <a:r>
              <a:rPr lang="el-GR" altLang="el-GR" dirty="0"/>
              <a:t>PO</a:t>
            </a:r>
            <a:r>
              <a:rPr lang="el-GR" altLang="el-GR" baseline="-25000" dirty="0"/>
              <a:t>4</a:t>
            </a:r>
            <a:r>
              <a:rPr lang="el-GR" altLang="el-GR" dirty="0"/>
              <a:t>/K</a:t>
            </a:r>
            <a:r>
              <a:rPr lang="el-GR" altLang="el-GR" baseline="-25000" dirty="0"/>
              <a:t>2</a:t>
            </a:r>
            <a:r>
              <a:rPr lang="el-GR" altLang="el-GR" dirty="0"/>
              <a:t>HPO</a:t>
            </a:r>
            <a:r>
              <a:rPr lang="el-GR" altLang="el-GR" baseline="-25000" dirty="0"/>
              <a:t>4</a:t>
            </a:r>
            <a:r>
              <a:rPr lang="el-GR" altLang="el-GR" dirty="0"/>
              <a:t>).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994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Ρυθμιστικό διάλυμα 1:</a:t>
            </a:r>
            <a:br>
              <a:rPr lang="el-GR" dirty="0"/>
            </a:br>
            <a:r>
              <a:rPr lang="el-GR" dirty="0"/>
              <a:t>Ανθρακικό οξύ/</a:t>
            </a:r>
            <a:r>
              <a:rPr lang="el-GR" dirty="0" err="1"/>
              <a:t>διττανθρακικό</a:t>
            </a:r>
            <a:r>
              <a:rPr lang="el-GR" dirty="0"/>
              <a:t> </a:t>
            </a:r>
            <a:r>
              <a:rPr lang="el-GR" dirty="0" smtClean="0"/>
              <a:t>νάτριο</a:t>
            </a:r>
            <a:r>
              <a:rPr lang="en-US" dirty="0" smtClean="0"/>
              <a:t> </a:t>
            </a:r>
            <a:r>
              <a:rPr lang="en-US" sz="3600" b="0" dirty="0" smtClean="0"/>
              <a:t>1/5</a:t>
            </a:r>
            <a:r>
              <a:rPr lang="el-GR" sz="3600" b="0" dirty="0" smtClean="0"/>
              <a:t> </a:t>
            </a:r>
            <a:endParaRPr lang="el-GR" sz="3600" b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79439"/>
                <a:ext cx="8229600" cy="3096344"/>
              </a:xfrm>
            </p:spPr>
            <p:txBody>
              <a:bodyPr/>
              <a:lstStyle/>
              <a:p>
                <a:r>
                  <a:rPr lang="el-GR" altLang="el-GR" dirty="0" smtClean="0"/>
                  <a:t>Ο ρόλος του είναι η διατήρηση σταθερού </a:t>
                </a:r>
                <a:r>
                  <a:rPr lang="en-US" altLang="el-GR" dirty="0"/>
                  <a:t>pH </a:t>
                </a:r>
                <a:r>
                  <a:rPr lang="el-GR" altLang="el-GR" dirty="0"/>
                  <a:t>πλάσματος. </a:t>
                </a:r>
              </a:p>
              <a:p>
                <a:r>
                  <a:rPr lang="el-GR" altLang="el-GR" dirty="0"/>
                  <a:t>Στο σύστημα αυτό</a:t>
                </a:r>
                <a:r>
                  <a:rPr lang="en-US" altLang="el-GR" dirty="0"/>
                  <a:t>, </a:t>
                </a:r>
                <a:r>
                  <a:rPr lang="el-GR" altLang="el-GR" dirty="0"/>
                  <a:t>το διοξείδιο του άνθρακα (</a:t>
                </a:r>
                <a:r>
                  <a:rPr lang="en-US" altLang="el-GR" dirty="0"/>
                  <a:t>CO</a:t>
                </a:r>
                <a:r>
                  <a:rPr lang="en-US" altLang="el-GR" baseline="-25000" dirty="0"/>
                  <a:t>2</a:t>
                </a:r>
                <a:r>
                  <a:rPr lang="el-GR" altLang="el-GR" baseline="-25000" dirty="0"/>
                  <a:t> </a:t>
                </a:r>
                <a:r>
                  <a:rPr lang="el-GR" altLang="el-GR" dirty="0"/>
                  <a:t>) αντιδρά με το </a:t>
                </a:r>
                <a:r>
                  <a:rPr lang="en-US" altLang="el-GR" dirty="0"/>
                  <a:t> </a:t>
                </a:r>
                <a:r>
                  <a:rPr lang="el-GR" altLang="el-GR" dirty="0"/>
                  <a:t>νερό (</a:t>
                </a:r>
                <a:r>
                  <a:rPr lang="en-US" altLang="el-GR" dirty="0"/>
                  <a:t>H</a:t>
                </a:r>
                <a:r>
                  <a:rPr lang="en-US" altLang="el-GR" baseline="-25000" dirty="0"/>
                  <a:t>2</a:t>
                </a:r>
                <a:r>
                  <a:rPr lang="en-US" altLang="el-GR" dirty="0"/>
                  <a:t>O</a:t>
                </a:r>
                <a:r>
                  <a:rPr lang="el-GR" altLang="el-GR" dirty="0"/>
                  <a:t>) προς σχηματισμό ανθρακικού οξέος</a:t>
                </a:r>
                <a:r>
                  <a:rPr lang="en-US" altLang="el-GR" dirty="0"/>
                  <a:t> (H</a:t>
                </a:r>
                <a:r>
                  <a:rPr lang="en-US" altLang="el-GR" baseline="-25000" dirty="0"/>
                  <a:t>2</a:t>
                </a:r>
                <a:r>
                  <a:rPr lang="en-US" altLang="el-GR" dirty="0"/>
                  <a:t>CO</a:t>
                </a:r>
                <a:r>
                  <a:rPr lang="en-US" altLang="el-GR" baseline="-25000" dirty="0"/>
                  <a:t>3</a:t>
                </a:r>
                <a:r>
                  <a:rPr lang="en-US" altLang="el-GR" dirty="0"/>
                  <a:t>), </a:t>
                </a:r>
                <a:r>
                  <a:rPr lang="el-GR" altLang="el-GR" dirty="0"/>
                  <a:t>το οποίο αμέσως διασπάται σε </a:t>
                </a:r>
                <a:r>
                  <a:rPr lang="el-GR" altLang="el-GR" dirty="0" err="1"/>
                  <a:t>κατιόντα</a:t>
                </a:r>
                <a:r>
                  <a:rPr lang="el-GR" altLang="el-GR" dirty="0"/>
                  <a:t> υδρογόνου </a:t>
                </a:r>
                <a:r>
                  <a:rPr lang="en-US" altLang="el-GR" dirty="0"/>
                  <a:t>(H</a:t>
                </a:r>
                <a:r>
                  <a:rPr lang="en-US" altLang="el-GR" baseline="30000" dirty="0"/>
                  <a:t>+</a:t>
                </a:r>
                <a:r>
                  <a:rPr lang="en-US" altLang="el-GR" dirty="0"/>
                  <a:t>) </a:t>
                </a:r>
                <a:r>
                  <a:rPr lang="el-GR" altLang="el-GR" dirty="0"/>
                  <a:t>και όξινα ανθρακικά ανιόντα </a:t>
                </a:r>
                <a:r>
                  <a:rPr lang="en-US" altLang="el-GR" dirty="0"/>
                  <a:t>(HCO</a:t>
                </a:r>
                <a:r>
                  <a:rPr lang="en-US" altLang="el-GR" baseline="-25000" dirty="0"/>
                  <a:t>3</a:t>
                </a:r>
                <a:r>
                  <a:rPr lang="en-US" altLang="el-GR" baseline="30000" dirty="0"/>
                  <a:t>-</a:t>
                </a:r>
                <a:r>
                  <a:rPr lang="en-US" altLang="el-GR" dirty="0"/>
                  <a:t>) </a:t>
                </a:r>
                <a:r>
                  <a:rPr lang="el-GR" altLang="el-GR" dirty="0"/>
                  <a:t>.</a:t>
                </a:r>
                <a:r>
                  <a:rPr lang="en-US" altLang="el-GR" dirty="0"/>
                  <a:t> </a:t>
                </a:r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l-G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sSub>
                        <m:sSubPr>
                          <m:ctrlPr>
                            <a:rPr lang="el-G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l-G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sSubSup>
                        <m:sSubSupPr>
                          <m:ctrlPr>
                            <a:rPr lang="el-GR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𝐻𝐶𝑂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sSup>
                        <m:sSupPr>
                          <m:ctrlPr>
                            <a:rPr lang="el-GR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79439"/>
                <a:ext cx="8229600" cy="3096344"/>
              </a:xfrm>
              <a:blipFill rotWithShape="1">
                <a:blip r:embed="rId2"/>
                <a:stretch>
                  <a:fillRect l="-963" t="-157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2051720" y="5035823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r>
              <a:rPr lang="el-GR" altLang="el-GR" sz="2200" dirty="0">
                <a:latin typeface="+mn-lt"/>
              </a:rPr>
              <a:t>Καταλύεται από το ένζυμο</a:t>
            </a:r>
            <a:r>
              <a:rPr lang="en-US" altLang="el-GR" sz="2200" dirty="0">
                <a:latin typeface="+mn-lt"/>
              </a:rPr>
              <a:t> carbonic anhydrase</a:t>
            </a:r>
            <a:endParaRPr lang="el-GR" altLang="el-GR" sz="2200" dirty="0">
              <a:latin typeface="+mn-lt"/>
            </a:endParaRPr>
          </a:p>
        </p:txBody>
      </p:sp>
      <p:cxnSp>
        <p:nvCxnSpPr>
          <p:cNvPr id="6" name="Straight Arrow Connector 7"/>
          <p:cNvCxnSpPr/>
          <p:nvPr/>
        </p:nvCxnSpPr>
        <p:spPr>
          <a:xfrm flipV="1">
            <a:off x="3995936" y="4531767"/>
            <a:ext cx="0" cy="4319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43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Ρυθμιστικό διάλυμα 1:</a:t>
            </a:r>
            <a:br>
              <a:rPr lang="el-GR" dirty="0"/>
            </a:br>
            <a:r>
              <a:rPr lang="el-GR" dirty="0"/>
              <a:t>Ανθρακικό οξύ/</a:t>
            </a:r>
            <a:r>
              <a:rPr lang="el-GR" dirty="0" err="1"/>
              <a:t>διττανθρακικό</a:t>
            </a:r>
            <a:r>
              <a:rPr lang="el-GR" dirty="0"/>
              <a:t> νάτριο</a:t>
            </a:r>
            <a:r>
              <a:rPr lang="en-US" dirty="0"/>
              <a:t> </a:t>
            </a:r>
            <a:r>
              <a:rPr lang="en-US" sz="3600" b="0" dirty="0" smtClean="0"/>
              <a:t>2/5</a:t>
            </a:r>
            <a:r>
              <a:rPr lang="el-GR" sz="3600" b="0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/>
          <a:lstStyle/>
          <a:p>
            <a:r>
              <a:rPr lang="el-GR" dirty="0"/>
              <a:t>Οποιαδήποτε μεταβολή στο σύστημα θα οδηγήσει σε μετατόπιση της χημικής ισορροπίας και σε ανάπτυξη δράσεων που θα εξουδετερώσουν αυτή τη μεταβολή, σύμφωνα με την αρχή </a:t>
            </a:r>
            <a:r>
              <a:rPr lang="el-GR" dirty="0" err="1"/>
              <a:t>Le</a:t>
            </a:r>
            <a:r>
              <a:rPr lang="el-GR" dirty="0"/>
              <a:t> </a:t>
            </a:r>
            <a:r>
              <a:rPr lang="el-GR" dirty="0" err="1"/>
              <a:t>Chatelier</a:t>
            </a:r>
            <a:r>
              <a:rPr lang="el-GR" dirty="0" smtClean="0"/>
              <a:t>.</a:t>
            </a:r>
            <a:endParaRPr lang="el-GR" dirty="0"/>
          </a:p>
          <a:p>
            <a:pPr lvl="1"/>
            <a:r>
              <a:rPr lang="el-GR" dirty="0" smtClean="0"/>
              <a:t>Π.χ</a:t>
            </a:r>
            <a:r>
              <a:rPr lang="el-GR" dirty="0"/>
              <a:t>. αν υπάρξει, για κάποιο λόγο, αύξηση της συγκέντρωσης Η+, μέρος της ποσότητας αυτών θα αντιδράσει με τα HCO3-, σχηματίζοντας H2CO3, με αποτέλεσμα μικρότερη αύξηση της οξύτητας.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867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Ρυθμιστικό διάλυμα 1:</a:t>
            </a:r>
            <a:br>
              <a:rPr lang="el-GR" dirty="0"/>
            </a:br>
            <a:r>
              <a:rPr lang="el-GR" dirty="0"/>
              <a:t>Ανθρακικό οξύ/</a:t>
            </a:r>
            <a:r>
              <a:rPr lang="el-GR" dirty="0" err="1"/>
              <a:t>διττανθρακικό</a:t>
            </a:r>
            <a:r>
              <a:rPr lang="el-GR" dirty="0"/>
              <a:t> νάτριο</a:t>
            </a:r>
            <a:r>
              <a:rPr lang="en-US" dirty="0"/>
              <a:t> </a:t>
            </a:r>
            <a:r>
              <a:rPr lang="en-US" sz="3600" b="0" dirty="0" smtClean="0"/>
              <a:t>3/5</a:t>
            </a:r>
            <a:r>
              <a:rPr lang="el-GR" sz="3600" b="0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r>
              <a:rPr lang="el-GR" dirty="0"/>
              <a:t>Ο έλεγχος της οξύτητας γίνεται ακόμα αποτελεσματικότερος εάν συνδυαστεί με την ικανότητα του οργανισμού </a:t>
            </a:r>
            <a:r>
              <a:rPr lang="el-GR" b="1" dirty="0">
                <a:solidFill>
                  <a:srgbClr val="820000"/>
                </a:solidFill>
              </a:rPr>
              <a:t>για αναπνευστική αντιστάθμιση</a:t>
            </a:r>
            <a:r>
              <a:rPr lang="el-GR" b="1" dirty="0" smtClean="0">
                <a:solidFill>
                  <a:srgbClr val="820000"/>
                </a:solidFill>
              </a:rPr>
              <a:t>.</a:t>
            </a:r>
            <a:endParaRPr lang="el-GR" b="1" dirty="0">
              <a:solidFill>
                <a:srgbClr val="820000"/>
              </a:solidFill>
            </a:endParaRPr>
          </a:p>
          <a:p>
            <a:r>
              <a:rPr lang="el-GR" dirty="0"/>
              <a:t> Ο ρυθμός αναπνοής μεταβάλλεται ώστε να μεταβληθεί η συγκέντρωση του CO2 στην κυκλοφορία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 Αυξημένος αερισμός αυξάνει την απώλεια CO2 στην ατμόσφαιρα, μετατοπίζοντας την ισορροπία προς αριστερά. Η διαδικασία μπορεί να συνεχιστεί έως όλη η περίσσεια  Η+ να καταναλωθεί.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580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Ιοντισμός ασθενών οξέων και βάσεων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8130" y="1556792"/>
            <a:ext cx="8229600" cy="1368152"/>
          </a:xfrm>
        </p:spPr>
        <p:txBody>
          <a:bodyPr/>
          <a:lstStyle/>
          <a:p>
            <a:r>
              <a:rPr lang="el-GR" dirty="0"/>
              <a:t>Ασθενές οξύ: το οξύ που ιοντίζεται μερικώς στο </a:t>
            </a:r>
            <a:r>
              <a:rPr lang="el-GR" dirty="0" smtClean="0"/>
              <a:t>νερό</a:t>
            </a:r>
            <a:endParaRPr lang="el-GR" dirty="0"/>
          </a:p>
          <a:p>
            <a:pPr marL="0" indent="0" algn="ctr">
              <a:buNone/>
            </a:pPr>
            <a:r>
              <a:rPr lang="el-GR" b="1" dirty="0">
                <a:solidFill>
                  <a:srgbClr val="820000"/>
                </a:solidFill>
              </a:rPr>
              <a:t>Ασθενές οξύ </a:t>
            </a:r>
            <a:r>
              <a:rPr lang="el-GR" dirty="0"/>
              <a:t>+ </a:t>
            </a:r>
            <a:r>
              <a:rPr lang="el-GR" altLang="el-GR" dirty="0" smtClean="0"/>
              <a:t>Η</a:t>
            </a:r>
            <a:r>
              <a:rPr lang="el-GR" altLang="el-GR" baseline="-25000" dirty="0" smtClean="0"/>
              <a:t>2</a:t>
            </a:r>
            <a:r>
              <a:rPr lang="el-GR" altLang="el-GR" dirty="0" smtClean="0"/>
              <a:t>Ο</a:t>
            </a:r>
            <a:r>
              <a:rPr lang="en-US" altLang="el-GR" dirty="0" smtClean="0"/>
              <a:t> </a:t>
            </a:r>
            <a:r>
              <a:rPr lang="en-US" altLang="el-GR" dirty="0" smtClean="0">
                <a:latin typeface="Calibri" panose="020F0502020204030204" pitchFamily="34" charset="0"/>
              </a:rPr>
              <a:t>→</a:t>
            </a:r>
            <a:r>
              <a:rPr lang="el-GR" b="1" dirty="0" smtClean="0">
                <a:solidFill>
                  <a:srgbClr val="820000"/>
                </a:solidFill>
              </a:rPr>
              <a:t>συζυγής </a:t>
            </a:r>
            <a:r>
              <a:rPr lang="el-GR" b="1" dirty="0">
                <a:solidFill>
                  <a:srgbClr val="820000"/>
                </a:solidFill>
              </a:rPr>
              <a:t>βάση </a:t>
            </a:r>
            <a:r>
              <a:rPr lang="el-GR" dirty="0"/>
              <a:t>+ </a:t>
            </a:r>
            <a:r>
              <a:rPr lang="el-GR" altLang="el-GR" dirty="0">
                <a:sym typeface="Wingdings" panose="05000000000000000000" pitchFamily="2" charset="2"/>
              </a:rPr>
              <a:t>Η</a:t>
            </a:r>
            <a:r>
              <a:rPr lang="el-GR" altLang="el-GR" baseline="-25000" dirty="0">
                <a:sym typeface="Wingdings" panose="05000000000000000000" pitchFamily="2" charset="2"/>
              </a:rPr>
              <a:t>3</a:t>
            </a:r>
            <a:r>
              <a:rPr lang="el-GR" altLang="el-GR" dirty="0">
                <a:sym typeface="Wingdings" panose="05000000000000000000" pitchFamily="2" charset="2"/>
              </a:rPr>
              <a:t>Ο</a:t>
            </a:r>
            <a:r>
              <a:rPr lang="el-GR" altLang="el-GR" baseline="30000" dirty="0">
                <a:sym typeface="Wingdings" panose="05000000000000000000" pitchFamily="2" charset="2"/>
              </a:rPr>
              <a:t>+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  <p:sp>
        <p:nvSpPr>
          <p:cNvPr id="5" name="7 - Αριστερό άγκιστρο"/>
          <p:cNvSpPr/>
          <p:nvPr/>
        </p:nvSpPr>
        <p:spPr>
          <a:xfrm rot="5400000" flipH="1">
            <a:off x="4032981" y="1403752"/>
            <a:ext cx="360363" cy="2736850"/>
          </a:xfrm>
          <a:prstGeom prst="leftBrace">
            <a:avLst>
              <a:gd name="adj1" fmla="val 8333"/>
              <a:gd name="adj2" fmla="val 4927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 dirty="0">
              <a:solidFill>
                <a:srgbClr val="FCB0EC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2918512" y="2952359"/>
            <a:ext cx="258929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200" b="1" dirty="0">
                <a:solidFill>
                  <a:srgbClr val="820000"/>
                </a:solidFill>
                <a:latin typeface="+mn-lt"/>
              </a:rPr>
              <a:t>Ρυθμιστικό διάλυμα</a:t>
            </a:r>
          </a:p>
        </p:txBody>
      </p:sp>
      <p:sp>
        <p:nvSpPr>
          <p:cNvPr id="7" name="Θέση περιεχομένου 2"/>
          <p:cNvSpPr txBox="1">
            <a:spLocks/>
          </p:cNvSpPr>
          <p:nvPr/>
        </p:nvSpPr>
        <p:spPr>
          <a:xfrm>
            <a:off x="468474" y="3573016"/>
            <a:ext cx="8229600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Clr>
                <a:srgbClr val="004A8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4A82"/>
              </a:buClr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4A82"/>
              </a:buClr>
              <a:buFont typeface="Calibri" panose="020F050202020403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l-GR" dirty="0"/>
              <a:t>Ασθενής βάση: η βάση που ιοντίζεται μερικώς στο νερό</a:t>
            </a:r>
          </a:p>
          <a:p>
            <a:pPr marL="0" indent="0" algn="ctr">
              <a:buNone/>
              <a:defRPr/>
            </a:pPr>
            <a:r>
              <a:rPr lang="el-GR" b="1" dirty="0">
                <a:solidFill>
                  <a:srgbClr val="820000"/>
                </a:solidFill>
              </a:rPr>
              <a:t>Ασθενής βάση </a:t>
            </a:r>
            <a:r>
              <a:rPr lang="el-GR" dirty="0"/>
              <a:t>+ Η</a:t>
            </a:r>
            <a:r>
              <a:rPr lang="el-GR" baseline="-25000" dirty="0"/>
              <a:t>2</a:t>
            </a:r>
            <a:r>
              <a:rPr lang="el-GR" dirty="0"/>
              <a:t>Ο </a:t>
            </a:r>
            <a:r>
              <a:rPr lang="el-GR" dirty="0" smtClean="0">
                <a:latin typeface="Calibri" panose="020F0502020204030204" pitchFamily="34" charset="0"/>
              </a:rPr>
              <a:t>↔</a:t>
            </a:r>
            <a:r>
              <a:rPr lang="el-GR" b="1" dirty="0" smtClean="0">
                <a:solidFill>
                  <a:srgbClr val="820000"/>
                </a:solidFill>
                <a:sym typeface="Wingdings"/>
              </a:rPr>
              <a:t>συζυγές </a:t>
            </a:r>
            <a:r>
              <a:rPr lang="el-GR" b="1" dirty="0">
                <a:solidFill>
                  <a:srgbClr val="820000"/>
                </a:solidFill>
                <a:sym typeface="Wingdings"/>
              </a:rPr>
              <a:t>οξύ </a:t>
            </a:r>
            <a:r>
              <a:rPr lang="el-GR" dirty="0">
                <a:sym typeface="Wingdings"/>
              </a:rPr>
              <a:t>+ ΟΗ</a:t>
            </a:r>
            <a:r>
              <a:rPr lang="el-GR" baseline="30000" dirty="0">
                <a:sym typeface="Wingdings"/>
              </a:rPr>
              <a:t>-</a:t>
            </a:r>
            <a:endParaRPr lang="en-US" baseline="30000" dirty="0">
              <a:sym typeface="Wingdings"/>
            </a:endParaRPr>
          </a:p>
          <a:p>
            <a:pPr fontAlgn="auto">
              <a:spcAft>
                <a:spcPts val="0"/>
              </a:spcAft>
            </a:pPr>
            <a:endParaRPr lang="el-GR" dirty="0"/>
          </a:p>
        </p:txBody>
      </p:sp>
      <p:sp>
        <p:nvSpPr>
          <p:cNvPr id="8" name="7 - Αριστερό άγκιστρο"/>
          <p:cNvSpPr/>
          <p:nvPr/>
        </p:nvSpPr>
        <p:spPr>
          <a:xfrm rot="5400000" flipH="1">
            <a:off x="3950331" y="3392561"/>
            <a:ext cx="360363" cy="2736850"/>
          </a:xfrm>
          <a:prstGeom prst="leftBrace">
            <a:avLst>
              <a:gd name="adj1" fmla="val 8333"/>
              <a:gd name="adj2" fmla="val 4927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 dirty="0">
              <a:solidFill>
                <a:srgbClr val="FCB0EC"/>
              </a:solidFill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2835862" y="4941168"/>
            <a:ext cx="258929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200" b="1" dirty="0">
                <a:solidFill>
                  <a:srgbClr val="820000"/>
                </a:solidFill>
                <a:latin typeface="+mn-lt"/>
              </a:rPr>
              <a:t>Ρυθμιστικό διάλυμα</a:t>
            </a:r>
          </a:p>
        </p:txBody>
      </p:sp>
    </p:spTree>
    <p:extLst>
      <p:ext uri="{BB962C8B-B14F-4D97-AF65-F5344CB8AC3E}">
        <p14:creationId xmlns:p14="http://schemas.microsoft.com/office/powerpoint/2010/main" val="81477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Ρυθμιστικό διάλυμα 1:</a:t>
            </a:r>
            <a:br>
              <a:rPr lang="el-GR" dirty="0"/>
            </a:br>
            <a:r>
              <a:rPr lang="el-GR" dirty="0"/>
              <a:t>Ανθρακικό οξύ/</a:t>
            </a:r>
            <a:r>
              <a:rPr lang="el-GR" dirty="0" err="1"/>
              <a:t>διττανθρακικό</a:t>
            </a:r>
            <a:r>
              <a:rPr lang="el-GR" dirty="0"/>
              <a:t> νάτριο</a:t>
            </a:r>
            <a:r>
              <a:rPr lang="en-US" dirty="0"/>
              <a:t> </a:t>
            </a:r>
            <a:r>
              <a:rPr lang="en-US" sz="3600" b="0" dirty="0" smtClean="0"/>
              <a:t>4/5</a:t>
            </a:r>
            <a:r>
              <a:rPr lang="el-GR" sz="3600" b="0" dirty="0" smtClean="0"/>
              <a:t> 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2411760" y="1988840"/>
                <a:ext cx="4762872" cy="1008112"/>
              </a:xfrm>
              <a:ln w="19050">
                <a:solidFill>
                  <a:srgbClr val="004A82"/>
                </a:solidFill>
              </a:ln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𝑝𝐻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𝛼𝜌𝜒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𝑝𝐾</m:t>
                          </m:r>
                        </m:e>
                        <m:sub>
                          <m:sSub>
                            <m:sSubPr>
                              <m:ctrlPr>
                                <a:rPr lang="el-G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𝐻𝐶𝑂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</m:sup>
                                  </m:sSubSup>
                                </m:e>
                              </m:d>
                            </m:num>
                            <m:den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𝐶𝑂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11760" y="1988840"/>
                <a:ext cx="4762872" cy="1008112"/>
              </a:xfrm>
              <a:blipFill rotWithShape="0">
                <a:blip r:embed="rId2"/>
                <a:stretch>
                  <a:fillRect/>
                </a:stretch>
              </a:blipFill>
              <a:ln w="19050">
                <a:solidFill>
                  <a:srgbClr val="004A82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467544" y="345122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όπου</a:t>
            </a:r>
            <a:endParaRPr lang="el-GR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Ορθογώνιο 5"/>
              <p:cNvSpPr/>
              <p:nvPr/>
            </p:nvSpPr>
            <p:spPr>
              <a:xfrm>
                <a:off x="1478594" y="3405017"/>
                <a:ext cx="2254463" cy="544765"/>
              </a:xfrm>
              <a:prstGeom prst="rect">
                <a:avLst/>
              </a:prstGeom>
              <a:ln w="19050">
                <a:solidFill>
                  <a:srgbClr val="004A82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𝑝𝐾</m:t>
                          </m:r>
                        </m:e>
                        <m:sub>
                          <m:sSub>
                            <m:sSubPr>
                              <m:ctrlPr>
                                <a:rPr lang="el-GR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𝑎𝐻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𝐶𝑂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=6,1</m:t>
                      </m:r>
                    </m:oMath>
                  </m:oMathPara>
                </a14:m>
                <a:endParaRPr lang="el-GR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Ορθογώνιο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594" y="3405017"/>
                <a:ext cx="2254463" cy="544765"/>
              </a:xfrm>
              <a:prstGeom prst="rect">
                <a:avLst/>
              </a:prstGeom>
              <a:blipFill rotWithShape="0">
                <a:blip r:embed="rId3"/>
                <a:stretch>
                  <a:fillRect b="-1087"/>
                </a:stretch>
              </a:blipFill>
              <a:ln w="19050">
                <a:solidFill>
                  <a:srgbClr val="004A82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786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Ρυθμιστικό διάλυμα 1:</a:t>
            </a:r>
            <a:br>
              <a:rPr lang="el-GR" dirty="0"/>
            </a:br>
            <a:r>
              <a:rPr lang="el-GR" dirty="0"/>
              <a:t>Ανθρακικό οξύ/</a:t>
            </a:r>
            <a:r>
              <a:rPr lang="el-GR" dirty="0" err="1"/>
              <a:t>διττανθρακικό</a:t>
            </a:r>
            <a:r>
              <a:rPr lang="el-GR" dirty="0"/>
              <a:t> νάτριο</a:t>
            </a:r>
            <a:r>
              <a:rPr lang="en-US" dirty="0"/>
              <a:t> </a:t>
            </a:r>
            <a:r>
              <a:rPr lang="el-GR" sz="3600" b="0" dirty="0" smtClean="0"/>
              <a:t>5</a:t>
            </a:r>
            <a:r>
              <a:rPr lang="en-US" sz="3600" b="0" dirty="0" smtClean="0"/>
              <a:t>/5</a:t>
            </a:r>
            <a:r>
              <a:rPr lang="el-GR" sz="3600" b="0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2200908" y="1579104"/>
                <a:ext cx="4762872" cy="648072"/>
              </a:xfrm>
              <a:ln w="19050">
                <a:solidFill>
                  <a:srgbClr val="004A82"/>
                </a:solidFill>
              </a:ln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l-GR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𝐶𝑂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𝑝𝐶𝑂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5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00908" y="1579104"/>
                <a:ext cx="4762872" cy="648072"/>
              </a:xfrm>
              <a:blipFill rotWithShape="0">
                <a:blip r:embed="rId2"/>
                <a:stretch>
                  <a:fillRect/>
                </a:stretch>
              </a:blipFill>
              <a:ln w="19050">
                <a:solidFill>
                  <a:srgbClr val="004A82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Ορθογώνιο 5"/>
          <p:cNvSpPr/>
          <p:nvPr/>
        </p:nvSpPr>
        <p:spPr>
          <a:xfrm>
            <a:off x="377641" y="2420888"/>
            <a:ext cx="828092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1200"/>
              </a:spcBef>
              <a:buClr>
                <a:srgbClr val="004A82"/>
              </a:buClr>
            </a:pPr>
            <a:r>
              <a:rPr lang="el-GR" altLang="el-GR" sz="2400" dirty="0">
                <a:latin typeface="+mn-lt"/>
              </a:rPr>
              <a:t>όπου</a:t>
            </a:r>
            <a:r>
              <a:rPr lang="en-US" altLang="el-GR" sz="2400" dirty="0">
                <a:latin typeface="+mn-lt"/>
              </a:rPr>
              <a:t>:</a:t>
            </a:r>
          </a:p>
          <a:p>
            <a:pPr eaLnBrk="1" hangingPunct="1">
              <a:spcBef>
                <a:spcPts val="1200"/>
              </a:spcBef>
              <a:buClr>
                <a:srgbClr val="004A82"/>
              </a:buClr>
              <a:buFont typeface="Arial" panose="020B0604020202020204" pitchFamily="34" charset="0"/>
              <a:buChar char="•"/>
            </a:pPr>
            <a:r>
              <a:rPr lang="el-GR" altLang="el-GR" sz="2400" dirty="0">
                <a:latin typeface="+mn-lt"/>
              </a:rPr>
              <a:t> </a:t>
            </a:r>
            <a:r>
              <a:rPr lang="en-US" altLang="el-GR" sz="2400" dirty="0">
                <a:latin typeface="+mn-lt"/>
              </a:rPr>
              <a:t>[H</a:t>
            </a:r>
            <a:r>
              <a:rPr lang="en-US" altLang="el-GR" sz="2400" baseline="-25000" dirty="0">
                <a:latin typeface="+mn-lt"/>
              </a:rPr>
              <a:t>2</a:t>
            </a:r>
            <a:r>
              <a:rPr lang="en-US" altLang="el-GR" sz="2400" dirty="0">
                <a:latin typeface="+mn-lt"/>
              </a:rPr>
              <a:t>CO</a:t>
            </a:r>
            <a:r>
              <a:rPr lang="en-US" altLang="el-GR" sz="2400" baseline="-25000" dirty="0">
                <a:latin typeface="+mn-lt"/>
              </a:rPr>
              <a:t>3</a:t>
            </a:r>
            <a:r>
              <a:rPr lang="en-US" altLang="el-GR" sz="2400" dirty="0">
                <a:latin typeface="+mn-lt"/>
              </a:rPr>
              <a:t>] </a:t>
            </a:r>
            <a:r>
              <a:rPr lang="el-GR" altLang="el-GR" sz="2400" dirty="0">
                <a:latin typeface="+mn-lt"/>
              </a:rPr>
              <a:t>: η συγκέντρωση ανθρακικού οξέος στο αίμα.</a:t>
            </a:r>
            <a:endParaRPr lang="en-US" altLang="el-GR" sz="2400" dirty="0">
              <a:latin typeface="+mn-lt"/>
            </a:endParaRPr>
          </a:p>
          <a:p>
            <a:pPr eaLnBrk="1" hangingPunct="1">
              <a:spcBef>
                <a:spcPts val="1200"/>
              </a:spcBef>
              <a:buClr>
                <a:srgbClr val="004A82"/>
              </a:buClr>
              <a:buFont typeface="Arial" panose="020B0604020202020204" pitchFamily="34" charset="0"/>
              <a:buChar char="•"/>
            </a:pPr>
            <a:r>
              <a:rPr lang="el-GR" altLang="el-GR" sz="2400" i="1" dirty="0">
                <a:latin typeface="+mn-lt"/>
              </a:rPr>
              <a:t> </a:t>
            </a:r>
            <a:r>
              <a:rPr lang="en-US" altLang="el-GR" sz="2400" i="1" dirty="0" err="1">
                <a:latin typeface="+mn-lt"/>
              </a:rPr>
              <a:t>k</a:t>
            </a:r>
            <a:r>
              <a:rPr lang="en-US" altLang="el-GR" sz="2400" i="1" baseline="-25000" dirty="0" err="1">
                <a:latin typeface="+mn-lt"/>
              </a:rPr>
              <a:t>H</a:t>
            </a:r>
            <a:r>
              <a:rPr lang="en-US" altLang="el-GR" sz="2400" i="1" baseline="-25000" dirty="0">
                <a:latin typeface="+mn-lt"/>
              </a:rPr>
              <a:t> CO2</a:t>
            </a:r>
            <a:r>
              <a:rPr lang="en-US" altLang="el-GR" sz="2400" dirty="0">
                <a:latin typeface="+mn-lt"/>
              </a:rPr>
              <a:t> </a:t>
            </a:r>
            <a:r>
              <a:rPr lang="el-GR" altLang="el-GR" sz="2400" dirty="0">
                <a:latin typeface="+mn-lt"/>
              </a:rPr>
              <a:t>: σταθερά που περιλαμβάνει τη διαλυτότητα του </a:t>
            </a:r>
            <a:r>
              <a:rPr lang="en-US" altLang="el-GR" sz="2400" dirty="0">
                <a:latin typeface="+mn-lt"/>
              </a:rPr>
              <a:t>CO</a:t>
            </a:r>
            <a:r>
              <a:rPr lang="en-US" altLang="el-GR" sz="2400" baseline="-25000" dirty="0">
                <a:latin typeface="+mn-lt"/>
              </a:rPr>
              <a:t>2</a:t>
            </a:r>
            <a:r>
              <a:rPr lang="en-US" altLang="el-GR" sz="2400" dirty="0">
                <a:latin typeface="+mn-lt"/>
              </a:rPr>
              <a:t> </a:t>
            </a:r>
            <a:r>
              <a:rPr lang="el-GR" altLang="el-GR" sz="2400" dirty="0">
                <a:latin typeface="+mn-lt"/>
              </a:rPr>
              <a:t>στο αίμα. </a:t>
            </a:r>
          </a:p>
          <a:p>
            <a:pPr eaLnBrk="1" hangingPunct="1">
              <a:spcBef>
                <a:spcPts val="1200"/>
              </a:spcBef>
              <a:buClr>
                <a:srgbClr val="004A82"/>
              </a:buClr>
            </a:pPr>
            <a:r>
              <a:rPr lang="en-US" altLang="el-GR" sz="2400" i="1" dirty="0" err="1">
                <a:latin typeface="+mn-lt"/>
              </a:rPr>
              <a:t>k</a:t>
            </a:r>
            <a:r>
              <a:rPr lang="en-US" altLang="el-GR" sz="2400" i="1" baseline="-25000" dirty="0" err="1">
                <a:latin typeface="+mn-lt"/>
              </a:rPr>
              <a:t>H</a:t>
            </a:r>
            <a:r>
              <a:rPr lang="en-US" altLang="el-GR" sz="2400" i="1" baseline="-25000" dirty="0">
                <a:latin typeface="+mn-lt"/>
              </a:rPr>
              <a:t> CO2</a:t>
            </a:r>
            <a:r>
              <a:rPr lang="en-US" altLang="el-GR" sz="2400" dirty="0">
                <a:latin typeface="+mn-lt"/>
              </a:rPr>
              <a:t> </a:t>
            </a:r>
            <a:r>
              <a:rPr lang="el-GR" altLang="el-GR" sz="2400" dirty="0">
                <a:latin typeface="+mn-lt"/>
              </a:rPr>
              <a:t>= </a:t>
            </a:r>
            <a:r>
              <a:rPr lang="en-US" altLang="el-GR" sz="2400" dirty="0">
                <a:latin typeface="+mn-lt"/>
              </a:rPr>
              <a:t>0.03 (</a:t>
            </a:r>
            <a:r>
              <a:rPr lang="en-US" altLang="el-GR" sz="2400" dirty="0" err="1">
                <a:latin typeface="+mn-lt"/>
              </a:rPr>
              <a:t>mmol</a:t>
            </a:r>
            <a:r>
              <a:rPr lang="en-US" altLang="el-GR" sz="2400" dirty="0">
                <a:latin typeface="+mn-lt"/>
              </a:rPr>
              <a:t>/L)/mmHg</a:t>
            </a:r>
          </a:p>
          <a:p>
            <a:pPr eaLnBrk="1" hangingPunct="1">
              <a:spcBef>
                <a:spcPts val="1200"/>
              </a:spcBef>
              <a:buClr>
                <a:srgbClr val="004A82"/>
              </a:buClr>
              <a:buFont typeface="Arial" panose="020B0604020202020204" pitchFamily="34" charset="0"/>
              <a:buChar char="•"/>
            </a:pPr>
            <a:r>
              <a:rPr lang="el-GR" altLang="el-GR" sz="2400" i="1" dirty="0">
                <a:latin typeface="+mn-lt"/>
              </a:rPr>
              <a:t> </a:t>
            </a:r>
            <a:r>
              <a:rPr lang="en-US" altLang="el-GR" sz="2400" i="1" dirty="0">
                <a:latin typeface="+mn-lt"/>
              </a:rPr>
              <a:t>pCO</a:t>
            </a:r>
            <a:r>
              <a:rPr lang="en-US" altLang="el-GR" sz="2400" i="1" baseline="-25000" dirty="0">
                <a:latin typeface="+mn-lt"/>
              </a:rPr>
              <a:t>2</a:t>
            </a:r>
            <a:r>
              <a:rPr lang="en-US" altLang="el-GR" sz="2400" dirty="0">
                <a:latin typeface="+mn-lt"/>
              </a:rPr>
              <a:t> </a:t>
            </a:r>
            <a:r>
              <a:rPr lang="el-GR" altLang="el-GR" sz="2400" dirty="0">
                <a:latin typeface="+mn-lt"/>
              </a:rPr>
              <a:t>: η μερική πίεση του </a:t>
            </a:r>
            <a:r>
              <a:rPr lang="en-US" altLang="el-GR" sz="2400" dirty="0">
                <a:latin typeface="+mn-lt"/>
              </a:rPr>
              <a:t>CO</a:t>
            </a:r>
            <a:r>
              <a:rPr lang="en-US" altLang="el-GR" sz="2400" baseline="-25000" dirty="0">
                <a:latin typeface="+mn-lt"/>
              </a:rPr>
              <a:t>2</a:t>
            </a:r>
            <a:r>
              <a:rPr lang="el-GR" altLang="el-GR" sz="2400" dirty="0">
                <a:latin typeface="+mn-lt"/>
              </a:rPr>
              <a:t> στο αίμα. </a:t>
            </a:r>
            <a:endParaRPr lang="en-US" altLang="el-GR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Θέση περιεχομένου 2"/>
              <p:cNvSpPr txBox="1">
                <a:spLocks/>
              </p:cNvSpPr>
              <p:nvPr/>
            </p:nvSpPr>
            <p:spPr>
              <a:xfrm>
                <a:off x="1763688" y="5476623"/>
                <a:ext cx="6035735" cy="1062289"/>
              </a:xfrm>
              <a:prstGeom prst="rect">
                <a:avLst/>
              </a:prstGeom>
              <a:ln w="19050">
                <a:solidFill>
                  <a:srgbClr val="004A82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Clr>
                    <a:srgbClr val="004A82"/>
                  </a:buClr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Clr>
                    <a:srgbClr val="004A82"/>
                  </a:buClr>
                  <a:buFont typeface="Courier New" panose="02070309020205020404" pitchFamily="49" charset="0"/>
                  <a:buChar char="o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rgbClr val="004A82"/>
                  </a:buClr>
                  <a:buFont typeface="Calibri" panose="020F0502020204030204" pitchFamily="34" charset="0"/>
                  <a:buChar char="−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fontAlgn="auto">
                  <a:spcAft>
                    <a:spcPts val="0"/>
                  </a:spcAft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=6,1+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𝐻𝐶𝑂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</m:sup>
                                  </m:sSubSup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0,03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𝑝𝐶𝑂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7" name="Θέση περιεχο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5476623"/>
                <a:ext cx="6035735" cy="106228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>
                <a:solidFill>
                  <a:srgbClr val="004A82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729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Αναπνευστικός και νεφρικός αντισταθμιστικός </a:t>
            </a:r>
            <a:r>
              <a:rPr lang="el-GR" dirty="0" smtClean="0"/>
              <a:t>μηχανισμός</a:t>
            </a:r>
            <a:r>
              <a:rPr lang="en-US" dirty="0" smtClean="0"/>
              <a:t> </a:t>
            </a:r>
            <a:r>
              <a:rPr lang="en-US" sz="3600" b="0" dirty="0" smtClean="0"/>
              <a:t>1/2</a:t>
            </a:r>
            <a:endParaRPr lang="el-GR" sz="3600" b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784"/>
                <a:ext cx="8229600" cy="475252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5,1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𝑝𝐻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≤7,1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/>
                  <a:t>Βέλτιστη ρυθμιστική ικανότητα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=7,4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altLang="el-GR" dirty="0"/>
                  <a:t>pH </a:t>
                </a:r>
                <a:r>
                  <a:rPr lang="el-GR" altLang="el-GR" dirty="0"/>
                  <a:t>αίματος</a:t>
                </a:r>
              </a:p>
              <a:p>
                <a:pPr marL="0" indent="0">
                  <a:buNone/>
                </a:pPr>
                <a:r>
                  <a:rPr lang="el-GR" altLang="el-GR" dirty="0"/>
                  <a:t>Σε διάστημα 24 ωρών, οι μεταβολικές εξελίξεις σ’ έναν ενήλικα συνεπάγονται την παραγωγή 15000-20000 </a:t>
                </a:r>
                <a:r>
                  <a:rPr lang="el-GR" altLang="el-GR" dirty="0" err="1"/>
                  <a:t>millimoles</a:t>
                </a:r>
                <a:r>
                  <a:rPr lang="el-GR" altLang="el-GR" dirty="0"/>
                  <a:t> (</a:t>
                </a:r>
                <a:r>
                  <a:rPr lang="el-GR" altLang="el-GR" dirty="0" err="1"/>
                  <a:t>mEq</a:t>
                </a:r>
                <a:r>
                  <a:rPr lang="el-GR" altLang="el-GR" dirty="0"/>
                  <a:t>) CO</a:t>
                </a:r>
                <a:r>
                  <a:rPr lang="el-GR" altLang="el-GR" baseline="-25000" dirty="0"/>
                  <a:t>2</a:t>
                </a:r>
                <a:r>
                  <a:rPr lang="el-GR" altLang="el-GR" dirty="0"/>
                  <a:t>, που αντιστοιχούν σε 13000 </a:t>
                </a:r>
                <a:r>
                  <a:rPr lang="el-GR" altLang="el-GR" dirty="0" err="1"/>
                  <a:t>millimoles</a:t>
                </a:r>
                <a:r>
                  <a:rPr lang="el-GR" altLang="el-GR" dirty="0"/>
                  <a:t> H</a:t>
                </a:r>
                <a:r>
                  <a:rPr lang="el-GR" altLang="el-GR" baseline="30000" dirty="0"/>
                  <a:t>+</a:t>
                </a:r>
                <a:r>
                  <a:rPr lang="el-GR" altLang="el-GR" dirty="0"/>
                  <a:t>, υπό </a:t>
                </a:r>
                <a:r>
                  <a:rPr lang="el-GR" altLang="el-GR" dirty="0" err="1"/>
                  <a:t>pH</a:t>
                </a:r>
                <a:r>
                  <a:rPr lang="el-GR" altLang="el-GR" dirty="0"/>
                  <a:t> πλάσματος. Στο ρυθμό αυτό παραγωγής πρέπει να ανταποκριθούν οι πνεύμονες, ώστε προσαρμόζοντας κατάλληλα τον αερισμό να επιτύχουν τη σύγχρονη αποβολή του CO</a:t>
                </a:r>
                <a:r>
                  <a:rPr lang="el-GR" altLang="el-GR" baseline="-25000" dirty="0"/>
                  <a:t>2</a:t>
                </a:r>
                <a:r>
                  <a:rPr lang="el-GR" altLang="el-GR" dirty="0"/>
                  <a:t>.</a:t>
                </a:r>
                <a:endParaRPr lang="en-US" altLang="el-GR" dirty="0"/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784"/>
                <a:ext cx="8229600" cy="4752528"/>
              </a:xfrm>
              <a:blipFill rotWithShape="1">
                <a:blip r:embed="rId2"/>
                <a:stretch>
                  <a:fillRect l="-1111" t="-1027" r="-170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922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Αναπνευστικός και νεφρικός αντισταθμιστικός μηχανισμός</a:t>
            </a:r>
            <a:r>
              <a:rPr lang="en-US" dirty="0"/>
              <a:t> </a:t>
            </a:r>
            <a:r>
              <a:rPr lang="en-US" sz="3600" b="0" dirty="0" smtClean="0"/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08512"/>
          </a:xfrm>
        </p:spPr>
        <p:txBody>
          <a:bodyPr/>
          <a:lstStyle/>
          <a:p>
            <a:pPr marL="0" indent="0">
              <a:buNone/>
            </a:pPr>
            <a:r>
              <a:rPr lang="el-GR" altLang="el-GR" dirty="0"/>
              <a:t>Οι </a:t>
            </a:r>
            <a:r>
              <a:rPr lang="el-GR" altLang="el-GR" dirty="0" err="1"/>
              <a:t>νεφροί</a:t>
            </a:r>
            <a:r>
              <a:rPr lang="el-GR" altLang="el-GR" dirty="0"/>
              <a:t>, από την άλλη πλευρά</a:t>
            </a:r>
            <a:r>
              <a:rPr lang="en-US" altLang="el-GR" dirty="0"/>
              <a:t>,</a:t>
            </a:r>
            <a:r>
              <a:rPr lang="el-GR" altLang="el-GR" dirty="0"/>
              <a:t> έχουν αναλάβει την εξουδετέρωση μη πτητικών (</a:t>
            </a:r>
            <a:r>
              <a:rPr lang="el-GR" altLang="el-GR" dirty="0" err="1"/>
              <a:t>ανοργάνων</a:t>
            </a:r>
            <a:r>
              <a:rPr lang="el-GR" altLang="el-GR" dirty="0"/>
              <a:t> και οργανικών) οξέων. Έτσι, τα ούρα 24ώρου περιέχουν 30 </a:t>
            </a:r>
            <a:r>
              <a:rPr lang="el-GR" altLang="el-GR" dirty="0" err="1"/>
              <a:t>mmoles</a:t>
            </a:r>
            <a:r>
              <a:rPr lang="el-GR" altLang="el-GR" dirty="0"/>
              <a:t> οξέος, κυρίως αδρανοποιημένα με φωσφορικά και 45 </a:t>
            </a:r>
            <a:r>
              <a:rPr lang="el-GR" altLang="el-GR" dirty="0" err="1"/>
              <a:t>millimoles</a:t>
            </a:r>
            <a:r>
              <a:rPr lang="el-GR" altLang="el-GR" dirty="0"/>
              <a:t> NH</a:t>
            </a:r>
            <a:r>
              <a:rPr lang="en-US" altLang="el-GR" baseline="-25000" dirty="0"/>
              <a:t>4</a:t>
            </a:r>
            <a:r>
              <a:rPr lang="el-GR" altLang="el-GR" baseline="30000" dirty="0"/>
              <a:t>+</a:t>
            </a:r>
            <a:r>
              <a:rPr lang="el-GR" altLang="el-GR" dirty="0"/>
              <a:t>, ανάλογα με τη δίαιτα. Οι </a:t>
            </a:r>
            <a:r>
              <a:rPr lang="el-GR" altLang="el-GR" dirty="0" err="1"/>
              <a:t>νεφροί</a:t>
            </a:r>
            <a:r>
              <a:rPr lang="el-GR" altLang="el-GR" dirty="0"/>
              <a:t> μπορούν -για διάστημα λίγων ημερών- να αποβάλλουν περίπου 500 </a:t>
            </a:r>
            <a:r>
              <a:rPr lang="el-GR" altLang="el-GR" dirty="0" err="1"/>
              <a:t>millimoles</a:t>
            </a:r>
            <a:r>
              <a:rPr lang="el-GR" altLang="el-GR" dirty="0"/>
              <a:t> οξέος, κυρίως σαν NH</a:t>
            </a:r>
            <a:r>
              <a:rPr lang="en-US" altLang="el-GR" baseline="-25000" dirty="0"/>
              <a:t>4</a:t>
            </a:r>
            <a:r>
              <a:rPr lang="el-GR" altLang="el-GR" baseline="30000" dirty="0"/>
              <a:t>+</a:t>
            </a:r>
            <a:r>
              <a:rPr lang="en-US" altLang="el-GR" dirty="0"/>
              <a:t> </a:t>
            </a:r>
            <a:r>
              <a:rPr lang="el-GR" altLang="el-GR" dirty="0"/>
              <a:t>ή ίσο ποσό βάσεως, κυρίως σαν HCO</a:t>
            </a:r>
            <a:r>
              <a:rPr lang="el-GR" altLang="el-GR" baseline="-25000" dirty="0"/>
              <a:t>3</a:t>
            </a:r>
            <a:r>
              <a:rPr lang="el-GR" altLang="el-GR" baseline="30000" dirty="0"/>
              <a:t>-</a:t>
            </a:r>
            <a:r>
              <a:rPr lang="el-GR" altLang="el-GR" dirty="0"/>
              <a:t>. Τα αποβαλλόμενα NH</a:t>
            </a:r>
            <a:r>
              <a:rPr lang="en-US" altLang="el-GR" baseline="-25000" dirty="0"/>
              <a:t>4</a:t>
            </a:r>
            <a:r>
              <a:rPr lang="el-GR" altLang="el-GR" baseline="30000" dirty="0"/>
              <a:t>+</a:t>
            </a:r>
            <a:r>
              <a:rPr lang="el-GR" altLang="el-GR" dirty="0"/>
              <a:t> ισούνται με την ημερήσια παραγωγή οξέων από τις τροφές.</a:t>
            </a:r>
            <a:endParaRPr lang="en-US" alt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600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Ρυθμιστικά συστήματα στον ανθρώπινο </a:t>
            </a:r>
            <a:r>
              <a:rPr lang="el-GR" dirty="0" smtClean="0"/>
              <a:t>οργανισμό</a:t>
            </a:r>
            <a:r>
              <a:rPr lang="en-US" dirty="0" smtClean="0"/>
              <a:t> </a:t>
            </a:r>
            <a:r>
              <a:rPr lang="en-US" sz="3600" b="0" dirty="0" smtClean="0"/>
              <a:t>1/</a:t>
            </a:r>
            <a:r>
              <a:rPr lang="el-GR" sz="3600" b="0" dirty="0" smtClean="0"/>
              <a:t>2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/>
          <a:lstStyle/>
          <a:p>
            <a:r>
              <a:rPr lang="el-GR" dirty="0"/>
              <a:t>Τα ρυθμιστικά συστήματα αποτελούν πρώτης γραμμής άμυνα του οργανισμού για τη διατήρηση του </a:t>
            </a:r>
            <a:r>
              <a:rPr lang="el-GR" dirty="0" err="1"/>
              <a:t>pH</a:t>
            </a:r>
            <a:r>
              <a:rPr lang="el-GR" dirty="0"/>
              <a:t> και της </a:t>
            </a:r>
            <a:r>
              <a:rPr lang="el-GR" dirty="0" err="1"/>
              <a:t>οξεοβασικής</a:t>
            </a:r>
            <a:r>
              <a:rPr lang="el-GR" dirty="0"/>
              <a:t> ισορροπίας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Η προστατευτική τους δράση συνιστάται στη δέσμευση εισαγομένων ή ενδογενώς παραγομένων οξέων ή βάσεων. Έτσι, το </a:t>
            </a:r>
            <a:r>
              <a:rPr lang="el-GR" dirty="0" err="1"/>
              <a:t>pH</a:t>
            </a:r>
            <a:r>
              <a:rPr lang="el-GR" dirty="0"/>
              <a:t> μεταβάλλεται ασήμαντα, ενώ συγχρόνως παρέχεται ο χρόνος για την κινητοποίηση και τη δράση του αναπνευστικού και νεφρικού αντισταθμιστικού μηχανισμού.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520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Ρυθμιστικά συστήματα στον ανθρώπινο οργανισμό</a:t>
            </a:r>
            <a:r>
              <a:rPr lang="en-US" dirty="0"/>
              <a:t> </a:t>
            </a:r>
            <a:r>
              <a:rPr lang="en-US" sz="3600" b="0" dirty="0" smtClean="0"/>
              <a:t>2/</a:t>
            </a:r>
            <a:r>
              <a:rPr lang="el-GR" sz="3600" b="0" dirty="0" smtClean="0"/>
              <a:t>2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63688" y="1700808"/>
                <a:ext cx="55446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⇋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⇋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𝐻𝐶𝑂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el-GR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1700808"/>
                <a:ext cx="5544616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Βέλος επάνω-κάτω 6"/>
          <p:cNvSpPr/>
          <p:nvPr/>
        </p:nvSpPr>
        <p:spPr>
          <a:xfrm>
            <a:off x="2267744" y="2162473"/>
            <a:ext cx="216024" cy="864096"/>
          </a:xfrm>
          <a:prstGeom prst="up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1943708" y="3006618"/>
            <a:ext cx="864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+mn-lt"/>
              </a:rPr>
              <a:t>Lungs </a:t>
            </a:r>
            <a:endParaRPr lang="el-GR" sz="2200" dirty="0">
              <a:latin typeface="+mn-lt"/>
            </a:endParaRP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272" y="3645024"/>
            <a:ext cx="1832992" cy="1832992"/>
          </a:xfrm>
          <a:prstGeom prst="rect">
            <a:avLst/>
          </a:prstGeom>
        </p:spPr>
      </p:pic>
      <p:sp>
        <p:nvSpPr>
          <p:cNvPr id="10" name="Rectangle 10"/>
          <p:cNvSpPr/>
          <p:nvPr/>
        </p:nvSpPr>
        <p:spPr>
          <a:xfrm>
            <a:off x="1220055" y="5415408"/>
            <a:ext cx="25274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5"/>
              </a:rPr>
              <a:t>Lungs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 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6"/>
              </a:rPr>
              <a:t>Mikael </a:t>
            </a:r>
            <a:r>
              <a:rPr lang="en-US" sz="1200" dirty="0" err="1">
                <a:solidFill>
                  <a:prstClr val="black"/>
                </a:solidFill>
                <a:latin typeface="+mn-lt"/>
                <a:hlinkClick r:id="rId6"/>
              </a:rPr>
              <a:t>Häggström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  <a:p>
            <a:pPr algn="ctr"/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1" name="Βέλος επάνω-κάτω 10"/>
          <p:cNvSpPr/>
          <p:nvPr/>
        </p:nvSpPr>
        <p:spPr>
          <a:xfrm>
            <a:off x="6445188" y="2141155"/>
            <a:ext cx="216024" cy="864096"/>
          </a:xfrm>
          <a:prstGeom prst="up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5959624" y="3004936"/>
            <a:ext cx="1187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+mn-lt"/>
              </a:rPr>
              <a:t>Kidneys </a:t>
            </a:r>
            <a:endParaRPr lang="el-GR" sz="2200" dirty="0">
              <a:latin typeface="+mn-lt"/>
            </a:endParaRPr>
          </a:p>
        </p:txBody>
      </p:sp>
      <p:pic>
        <p:nvPicPr>
          <p:cNvPr id="13" name="Εικόνα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518" y="3639112"/>
            <a:ext cx="1833364" cy="1652805"/>
          </a:xfrm>
          <a:prstGeom prst="rect">
            <a:avLst/>
          </a:prstGeom>
        </p:spPr>
      </p:pic>
      <p:sp>
        <p:nvSpPr>
          <p:cNvPr id="14" name="Rectangle 10"/>
          <p:cNvSpPr/>
          <p:nvPr/>
        </p:nvSpPr>
        <p:spPr>
          <a:xfrm>
            <a:off x="4681291" y="5388178"/>
            <a:ext cx="40158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8"/>
              </a:rPr>
              <a:t>Adapted from Gray's anatomy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 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6"/>
              </a:rPr>
              <a:t>Mikael </a:t>
            </a:r>
            <a:r>
              <a:rPr lang="en-US" sz="1200" dirty="0" err="1">
                <a:solidFill>
                  <a:prstClr val="black"/>
                </a:solidFill>
                <a:latin typeface="+mn-lt"/>
                <a:hlinkClick r:id="rId6"/>
              </a:rPr>
              <a:t>Häggström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  <a:p>
            <a:pPr algn="ctr"/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033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200" dirty="0"/>
              <a:t>Ρυθμιστικό διάλυμα 2:</a:t>
            </a:r>
            <a:br>
              <a:rPr lang="el-GR" sz="3200" dirty="0"/>
            </a:br>
            <a:r>
              <a:rPr lang="el-GR" sz="3200" dirty="0"/>
              <a:t>Όξινα φωσφορικά/</a:t>
            </a:r>
            <a:r>
              <a:rPr lang="el-GR" sz="3200" dirty="0" err="1"/>
              <a:t>δισόξινα</a:t>
            </a:r>
            <a:r>
              <a:rPr lang="el-GR" sz="3200" dirty="0"/>
              <a:t> φωσφορικά  </a:t>
            </a:r>
            <a:r>
              <a:rPr lang="el-GR" sz="3200" dirty="0" smtClean="0"/>
              <a:t>ιόντα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64807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820000"/>
                </a:solidFill>
              </a:rPr>
              <a:t>The Phosphate Buffer System</a:t>
            </a:r>
          </a:p>
          <a:p>
            <a:pPr marL="0" indent="0" algn="ctr">
              <a:buNone/>
            </a:pP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55576" y="2132856"/>
                <a:ext cx="7632848" cy="466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l-G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sSub>
                        <m:sSubPr>
                          <m:ctrlPr>
                            <a:rPr lang="el-GR" sz="24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l-GR" sz="24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𝐻𝑃𝑂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l-GR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132856"/>
                <a:ext cx="7632848" cy="466987"/>
              </a:xfrm>
              <a:prstGeom prst="rect">
                <a:avLst/>
              </a:prstGeom>
              <a:blipFill rotWithShape="0">
                <a:blip r:embed="rId2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99592" y="1816169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4A82"/>
                </a:solidFill>
                <a:latin typeface="+mn-lt"/>
              </a:rPr>
              <a:t>pKa</a:t>
            </a:r>
            <a:r>
              <a:rPr lang="en-US" sz="2000" b="1" dirty="0" smtClean="0">
                <a:solidFill>
                  <a:srgbClr val="004A82"/>
                </a:solidFill>
                <a:latin typeface="+mn-lt"/>
              </a:rPr>
              <a:t>=2.1</a:t>
            </a:r>
            <a:endParaRPr lang="el-GR" sz="2000" b="1" dirty="0">
              <a:solidFill>
                <a:srgbClr val="004A82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9952" y="1841246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4A82"/>
                </a:solidFill>
                <a:latin typeface="+mn-lt"/>
              </a:rPr>
              <a:t>6.9</a:t>
            </a:r>
            <a:endParaRPr lang="el-GR" sz="2000" b="1" dirty="0">
              <a:solidFill>
                <a:srgbClr val="004A82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38664" y="1841246"/>
            <a:ext cx="827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4A82"/>
                </a:solidFill>
                <a:latin typeface="+mn-lt"/>
              </a:rPr>
              <a:t>12.8</a:t>
            </a:r>
            <a:endParaRPr lang="el-GR" sz="2000" b="1" dirty="0">
              <a:solidFill>
                <a:srgbClr val="004A82"/>
              </a:solidFill>
              <a:latin typeface="+mn-lt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457200" y="3150113"/>
            <a:ext cx="792088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ts val="1200"/>
              </a:spcBef>
              <a:buClr>
                <a:srgbClr val="004A82"/>
              </a:buClr>
              <a:buFont typeface="Arial" panose="020B0604020202020204" pitchFamily="34" charset="0"/>
              <a:buChar char="•"/>
            </a:pPr>
            <a:r>
              <a:rPr lang="el-GR" altLang="el-GR" sz="2400" dirty="0">
                <a:latin typeface="+mn-lt"/>
              </a:rPr>
              <a:t>Το </a:t>
            </a:r>
            <a:r>
              <a:rPr lang="en-US" altLang="el-GR" sz="2400" dirty="0">
                <a:latin typeface="+mn-lt"/>
              </a:rPr>
              <a:t>H</a:t>
            </a:r>
            <a:r>
              <a:rPr lang="en-US" altLang="el-GR" sz="2400" baseline="-25000" dirty="0">
                <a:latin typeface="+mn-lt"/>
              </a:rPr>
              <a:t>3</a:t>
            </a:r>
            <a:r>
              <a:rPr lang="en-US" altLang="el-GR" sz="2400" dirty="0">
                <a:latin typeface="+mn-lt"/>
              </a:rPr>
              <a:t>PO</a:t>
            </a:r>
            <a:r>
              <a:rPr lang="en-US" altLang="el-GR" sz="2400" baseline="-25000" dirty="0">
                <a:latin typeface="+mn-lt"/>
              </a:rPr>
              <a:t>4</a:t>
            </a:r>
            <a:r>
              <a:rPr lang="en-US" altLang="el-GR" sz="2400" dirty="0">
                <a:latin typeface="+mn-lt"/>
              </a:rPr>
              <a:t> </a:t>
            </a:r>
            <a:r>
              <a:rPr lang="el-GR" altLang="el-GR" sz="2400" dirty="0">
                <a:latin typeface="+mn-lt"/>
              </a:rPr>
              <a:t>αποτελεί προϊόν αποικοδόμησης </a:t>
            </a:r>
            <a:r>
              <a:rPr lang="el-GR" altLang="el-GR" sz="2400" dirty="0" err="1">
                <a:latin typeface="+mn-lt"/>
              </a:rPr>
              <a:t>νουκλεϊκών</a:t>
            </a:r>
            <a:r>
              <a:rPr lang="el-GR" altLang="el-GR" sz="2400" dirty="0">
                <a:latin typeface="+mn-lt"/>
              </a:rPr>
              <a:t> οξέων και </a:t>
            </a:r>
            <a:r>
              <a:rPr lang="el-GR" altLang="el-GR" sz="2400" dirty="0" err="1">
                <a:latin typeface="+mn-lt"/>
              </a:rPr>
              <a:t>φωσφοπρωτεϊνών</a:t>
            </a:r>
            <a:r>
              <a:rPr lang="el-GR" altLang="el-GR" sz="2400" dirty="0" smtClean="0">
                <a:latin typeface="+mn-lt"/>
              </a:rPr>
              <a:t>.</a:t>
            </a:r>
            <a:endParaRPr lang="el-GR" altLang="el-GR" sz="2400" dirty="0">
              <a:latin typeface="+mn-lt"/>
            </a:endParaRPr>
          </a:p>
          <a:p>
            <a:pPr marL="342900" indent="-342900" eaLnBrk="1" hangingPunct="1">
              <a:spcBef>
                <a:spcPts val="1200"/>
              </a:spcBef>
              <a:buClr>
                <a:srgbClr val="004A82"/>
              </a:buClr>
              <a:buFont typeface="Arial" panose="020B0604020202020204" pitchFamily="34" charset="0"/>
              <a:buChar char="•"/>
            </a:pPr>
            <a:r>
              <a:rPr lang="el-GR" altLang="el-GR" sz="2400" dirty="0">
                <a:latin typeface="+mn-lt"/>
              </a:rPr>
              <a:t>Μετατρέπεται πολύ γρήγορα σε </a:t>
            </a:r>
            <a:r>
              <a:rPr lang="el-GR" altLang="el-GR" sz="2400" b="1" dirty="0" err="1">
                <a:solidFill>
                  <a:srgbClr val="820000"/>
                </a:solidFill>
                <a:latin typeface="+mn-lt"/>
              </a:rPr>
              <a:t>δισόξινα</a:t>
            </a:r>
            <a:r>
              <a:rPr lang="el-GR" altLang="el-GR" sz="2400" b="1" dirty="0">
                <a:solidFill>
                  <a:srgbClr val="820000"/>
                </a:solidFill>
                <a:latin typeface="+mn-lt"/>
              </a:rPr>
              <a:t> φωσφορικά ιόντα, </a:t>
            </a:r>
            <a:r>
              <a:rPr lang="el-GR" altLang="el-GR" sz="2400" dirty="0">
                <a:latin typeface="+mn-lt"/>
              </a:rPr>
              <a:t>τα οποία έχουν </a:t>
            </a:r>
            <a:r>
              <a:rPr lang="el-GR" altLang="el-GR" sz="2400" b="1" dirty="0">
                <a:solidFill>
                  <a:srgbClr val="820000"/>
                </a:solidFill>
                <a:latin typeface="+mn-lt"/>
              </a:rPr>
              <a:t>εξαιρετική ρυθμιστική ικανότητα.</a:t>
            </a:r>
          </a:p>
        </p:txBody>
      </p:sp>
    </p:spTree>
    <p:extLst>
      <p:ext uri="{BB962C8B-B14F-4D97-AF65-F5344CB8AC3E}">
        <p14:creationId xmlns:p14="http://schemas.microsoft.com/office/powerpoint/2010/main" val="338304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Ρυθμιστικό σύστημα </a:t>
            </a:r>
            <a:r>
              <a:rPr lang="el-GR" dirty="0" smtClean="0"/>
              <a:t>πρωτεϊνών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  <p:pic>
        <p:nvPicPr>
          <p:cNvPr id="5" name="Picture 6" descr="http://upload.wikimedia.org/wikipedia/commons/thumb/c/c9/Peptide-Figure-Revised.png/800px-Peptide-Figure-Revise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36763"/>
            <a:ext cx="3062228" cy="23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/>
          <p:nvPr/>
        </p:nvSpPr>
        <p:spPr>
          <a:xfrm>
            <a:off x="467544" y="3690851"/>
            <a:ext cx="331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3"/>
              </a:rPr>
              <a:t>Peptide-Figure-Revised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 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4"/>
              </a:rPr>
              <a:t>Protein Chemist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  <a:p>
            <a:pPr algn="ctr"/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1439662" y="4142458"/>
            <a:ext cx="1368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latin typeface="+mn-lt"/>
              </a:rPr>
              <a:t>πρωτεΐνη</a:t>
            </a:r>
          </a:p>
        </p:txBody>
      </p:sp>
      <p:pic>
        <p:nvPicPr>
          <p:cNvPr id="8" name="Picture 2" descr="aminoac.jpg (21060 bytes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504730"/>
            <a:ext cx="21526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Ορθογώνιο 8"/>
          <p:cNvSpPr/>
          <p:nvPr/>
        </p:nvSpPr>
        <p:spPr>
          <a:xfrm>
            <a:off x="5959095" y="4152516"/>
            <a:ext cx="1188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 err="1">
                <a:latin typeface="+mn-lt"/>
              </a:rPr>
              <a:t>αμινοξύ</a:t>
            </a:r>
            <a:endParaRPr lang="el-GR" sz="2400" dirty="0">
              <a:latin typeface="+mn-lt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801924" y="5032825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latin typeface="+mn-lt"/>
              </a:rPr>
              <a:t>Η </a:t>
            </a:r>
            <a:r>
              <a:rPr lang="el-GR" sz="2400" b="1" dirty="0" err="1">
                <a:solidFill>
                  <a:srgbClr val="820000"/>
                </a:solidFill>
                <a:latin typeface="+mn-lt"/>
              </a:rPr>
              <a:t>καρβοξυλομάδα</a:t>
            </a:r>
            <a:r>
              <a:rPr lang="el-GR" sz="2400" b="1" dirty="0">
                <a:solidFill>
                  <a:srgbClr val="820000"/>
                </a:solidFill>
                <a:latin typeface="+mn-lt"/>
              </a:rPr>
              <a:t> (-COOH) </a:t>
            </a:r>
            <a:r>
              <a:rPr lang="el-GR" sz="2400" dirty="0">
                <a:latin typeface="+mn-lt"/>
              </a:rPr>
              <a:t>και η </a:t>
            </a:r>
            <a:r>
              <a:rPr lang="el-GR" sz="2400" b="1" dirty="0" err="1">
                <a:solidFill>
                  <a:srgbClr val="820000"/>
                </a:solidFill>
                <a:latin typeface="+mn-lt"/>
              </a:rPr>
              <a:t>αμινομάδα</a:t>
            </a:r>
            <a:r>
              <a:rPr lang="el-GR" sz="2400" b="1" dirty="0">
                <a:solidFill>
                  <a:srgbClr val="820000"/>
                </a:solidFill>
                <a:latin typeface="+mn-lt"/>
              </a:rPr>
              <a:t> (-NH2)</a:t>
            </a:r>
            <a:r>
              <a:rPr lang="el-GR" sz="2400" dirty="0">
                <a:latin typeface="+mn-lt"/>
              </a:rPr>
              <a:t> είναι υπεύθυνες για τη ρυθμιστική ικανότητα των πρωτεϊνών.</a:t>
            </a:r>
          </a:p>
        </p:txBody>
      </p:sp>
    </p:spTree>
    <p:extLst>
      <p:ext uri="{BB962C8B-B14F-4D97-AF65-F5344CB8AC3E}">
        <p14:creationId xmlns:p14="http://schemas.microsoft.com/office/powerpoint/2010/main" val="109271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Ρυθμιστικό σύστημα πρωτεϊνών </a:t>
            </a:r>
            <a:r>
              <a:rPr lang="el-GR" sz="3200" b="0" dirty="0" smtClean="0"/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76064"/>
          </a:xfrm>
        </p:spPr>
        <p:txBody>
          <a:bodyPr/>
          <a:lstStyle/>
          <a:p>
            <a:pPr marL="0" indent="0" algn="ctr">
              <a:buNone/>
            </a:pPr>
            <a:r>
              <a:rPr lang="el-GR" dirty="0"/>
              <a:t>Δράση ρυθμιστικού συστήματος πρωτεϊνών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  <p:pic>
        <p:nvPicPr>
          <p:cNvPr id="5" name="Picture 2" descr="protbuff.jpg (23396 byt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69" y="1817648"/>
            <a:ext cx="638175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93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Βαθμός ιοντισμού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b="1" dirty="0">
                <a:solidFill>
                  <a:srgbClr val="820000"/>
                </a:solidFill>
              </a:rPr>
              <a:t>Βαθμός ιοντισμού (α) </a:t>
            </a:r>
            <a:r>
              <a:rPr lang="el-GR" altLang="el-GR" dirty="0"/>
              <a:t>είναι το πηλίκο της συγκέντρωσης του οξέος ή της βάσης που ιοντίστηκε προς τη συνολική συγκέντρωση του οξέος ή της βάσης</a:t>
            </a:r>
            <a:r>
              <a:rPr lang="el-GR" altLang="el-GR" dirty="0" smtClean="0"/>
              <a:t>.</a:t>
            </a:r>
            <a:endParaRPr lang="el-GR" altLang="el-GR" dirty="0"/>
          </a:p>
          <a:p>
            <a:pPr lvl="1"/>
            <a:r>
              <a:rPr lang="el-GR" altLang="el-GR" dirty="0" smtClean="0"/>
              <a:t>α=1</a:t>
            </a:r>
            <a:r>
              <a:rPr lang="en-US" altLang="el-GR" dirty="0" smtClean="0"/>
              <a:t> </a:t>
            </a:r>
            <a:r>
              <a:rPr lang="el-GR" altLang="el-GR" dirty="0" smtClean="0">
                <a:latin typeface="Calibri" panose="020F0502020204030204" pitchFamily="34" charset="0"/>
                <a:sym typeface="Wingdings" panose="05000000000000000000" pitchFamily="2" charset="2"/>
              </a:rPr>
              <a:t>→</a:t>
            </a:r>
            <a:r>
              <a:rPr lang="el-GR" altLang="el-GR" dirty="0" smtClean="0">
                <a:sym typeface="Wingdings" panose="05000000000000000000" pitchFamily="2" charset="2"/>
              </a:rPr>
              <a:t> </a:t>
            </a:r>
            <a:r>
              <a:rPr lang="el-GR" altLang="el-GR" dirty="0">
                <a:sym typeface="Wingdings" panose="05000000000000000000" pitchFamily="2" charset="2"/>
              </a:rPr>
              <a:t>πλήρης ιοντισμός </a:t>
            </a:r>
            <a:r>
              <a:rPr lang="el-GR" altLang="el-GR" dirty="0"/>
              <a:t> </a:t>
            </a:r>
            <a:r>
              <a:rPr lang="el-GR" altLang="el-GR" dirty="0" smtClean="0">
                <a:latin typeface="Calibri" panose="020F0502020204030204" pitchFamily="34" charset="0"/>
                <a:sym typeface="Wingdings" panose="05000000000000000000" pitchFamily="2" charset="2"/>
              </a:rPr>
              <a:t>→</a:t>
            </a:r>
            <a:r>
              <a:rPr lang="en-US" altLang="el-GR" dirty="0" smtClean="0">
                <a:sym typeface="Wingdings" panose="05000000000000000000" pitchFamily="2" charset="2"/>
              </a:rPr>
              <a:t> </a:t>
            </a:r>
            <a:r>
              <a:rPr lang="el-GR" altLang="el-GR" dirty="0" smtClean="0">
                <a:sym typeface="Wingdings" panose="05000000000000000000" pitchFamily="2" charset="2"/>
              </a:rPr>
              <a:t>ισχυρό </a:t>
            </a:r>
            <a:r>
              <a:rPr lang="el-GR" altLang="el-GR" dirty="0">
                <a:sym typeface="Wingdings" panose="05000000000000000000" pitchFamily="2" charset="2"/>
              </a:rPr>
              <a:t>οξύ ή βάση</a:t>
            </a:r>
          </a:p>
          <a:p>
            <a:pPr lvl="1"/>
            <a:r>
              <a:rPr lang="el-GR" altLang="el-GR" dirty="0" smtClean="0"/>
              <a:t>α&lt;1</a:t>
            </a:r>
            <a:r>
              <a:rPr lang="en-US" altLang="el-GR" dirty="0" smtClean="0"/>
              <a:t> </a:t>
            </a:r>
            <a:r>
              <a:rPr lang="el-GR" altLang="el-GR" dirty="0" smtClean="0">
                <a:latin typeface="Calibri" panose="020F0502020204030204" pitchFamily="34" charset="0"/>
                <a:sym typeface="Wingdings" panose="05000000000000000000" pitchFamily="2" charset="2"/>
              </a:rPr>
              <a:t>→</a:t>
            </a:r>
            <a:r>
              <a:rPr lang="el-GR" altLang="el-GR" dirty="0" smtClean="0">
                <a:sym typeface="Wingdings" panose="05000000000000000000" pitchFamily="2" charset="2"/>
              </a:rPr>
              <a:t> μερικός ιοντισμός</a:t>
            </a:r>
            <a:r>
              <a:rPr lang="en-US" altLang="el-GR" dirty="0" smtClean="0">
                <a:sym typeface="Wingdings" panose="05000000000000000000" pitchFamily="2" charset="2"/>
              </a:rPr>
              <a:t> </a:t>
            </a:r>
            <a:r>
              <a:rPr lang="el-GR" altLang="el-GR" dirty="0" smtClean="0">
                <a:latin typeface="Calibri" panose="020F0502020204030204" pitchFamily="34" charset="0"/>
                <a:sym typeface="Wingdings" panose="05000000000000000000" pitchFamily="2" charset="2"/>
              </a:rPr>
              <a:t>→</a:t>
            </a:r>
            <a:r>
              <a:rPr lang="en-US" altLang="el-GR" dirty="0">
                <a:sym typeface="Wingdings" panose="05000000000000000000" pitchFamily="2" charset="2"/>
              </a:rPr>
              <a:t> </a:t>
            </a:r>
            <a:r>
              <a:rPr lang="el-GR" altLang="el-GR" dirty="0" smtClean="0">
                <a:sym typeface="Wingdings" panose="05000000000000000000" pitchFamily="2" charset="2"/>
              </a:rPr>
              <a:t>ασθενές </a:t>
            </a:r>
            <a:r>
              <a:rPr lang="el-GR" altLang="el-GR" dirty="0">
                <a:sym typeface="Wingdings" panose="05000000000000000000" pitchFamily="2" charset="2"/>
              </a:rPr>
              <a:t>οξύ ή βάση</a:t>
            </a:r>
          </a:p>
          <a:p>
            <a:pPr algn="ctr">
              <a:buNone/>
            </a:pPr>
            <a:r>
              <a:rPr lang="el-GR" altLang="el-GR" sz="2200" dirty="0" smtClean="0"/>
              <a:t>α&lt;0,1  </a:t>
            </a:r>
            <a:r>
              <a:rPr lang="el-GR" altLang="el-GR" sz="2200" dirty="0">
                <a:sym typeface="Wingdings" panose="05000000000000000000" pitchFamily="2" charset="2"/>
              </a:rPr>
              <a:t>→ </a:t>
            </a:r>
            <a:r>
              <a:rPr lang="el-GR" altLang="el-GR" sz="2200" dirty="0" smtClean="0">
                <a:sym typeface="Wingdings" panose="05000000000000000000" pitchFamily="2" charset="2"/>
              </a:rPr>
              <a:t> </a:t>
            </a:r>
            <a:r>
              <a:rPr lang="el-GR" altLang="el-GR" sz="2200" dirty="0">
                <a:sym typeface="Wingdings" panose="05000000000000000000" pitchFamily="2" charset="2"/>
              </a:rPr>
              <a:t>πολύ ασθενές οξύ ή βάση</a:t>
            </a:r>
            <a:endParaRPr lang="el-GR" altLang="el-GR" sz="2200" dirty="0"/>
          </a:p>
          <a:p>
            <a:pPr>
              <a:buNone/>
            </a:pPr>
            <a:endParaRPr lang="el-GR" altLang="el-GR" sz="22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544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Χριστίνα </a:t>
            </a:r>
            <a:r>
              <a:rPr lang="el-GR" sz="2000" dirty="0" err="1" smtClean="0"/>
              <a:t>Φούντζουλα</a:t>
            </a:r>
            <a:r>
              <a:rPr lang="el-GR" sz="2000" dirty="0" smtClean="0"/>
              <a:t> 2014. </a:t>
            </a:r>
            <a:r>
              <a:rPr lang="el-GR" sz="2000" dirty="0"/>
              <a:t>Χριστίνα </a:t>
            </a:r>
            <a:r>
              <a:rPr lang="el-GR" sz="2000" dirty="0" err="1" smtClean="0"/>
              <a:t>Φούντζουλα</a:t>
            </a:r>
            <a:r>
              <a:rPr lang="el-GR" sz="2000" dirty="0" smtClean="0"/>
              <a:t>. «Ανόργανη Χημεία (Θ). Ενότητα </a:t>
            </a:r>
            <a:r>
              <a:rPr lang="en-US" sz="2000" dirty="0" smtClean="0"/>
              <a:t>6:</a:t>
            </a:r>
            <a:r>
              <a:rPr lang="el-GR" sz="2000" dirty="0"/>
              <a:t> Ρυθμιστικά Διαλύματα».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303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63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pH </a:t>
            </a:r>
            <a:r>
              <a:rPr lang="el-GR" altLang="el-GR" dirty="0"/>
              <a:t>ρυθμιστικού διαλύματος </a:t>
            </a:r>
            <a:r>
              <a:rPr lang="en-US" altLang="el-GR" dirty="0"/>
              <a:t>HA-A</a:t>
            </a:r>
            <a:r>
              <a:rPr lang="en-US" altLang="el-GR" baseline="30000" dirty="0"/>
              <a:t>-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76064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l-GR" b="1" dirty="0">
                <a:solidFill>
                  <a:srgbClr val="820000"/>
                </a:solidFill>
              </a:rPr>
              <a:t>HA  </a:t>
            </a:r>
            <a:r>
              <a:rPr lang="en-US" altLang="el-GR" dirty="0">
                <a:solidFill>
                  <a:srgbClr val="FCB0EC"/>
                </a:solidFill>
              </a:rPr>
              <a:t> </a:t>
            </a:r>
            <a:r>
              <a:rPr lang="el-GR" altLang="el-GR" dirty="0"/>
              <a:t>+ </a:t>
            </a:r>
            <a:r>
              <a:rPr lang="en-US" altLang="el-GR" dirty="0"/>
              <a:t>   </a:t>
            </a:r>
            <a:r>
              <a:rPr lang="el-GR" altLang="el-GR" dirty="0"/>
              <a:t>Η</a:t>
            </a:r>
            <a:r>
              <a:rPr lang="el-GR" altLang="el-GR" baseline="-25000" dirty="0"/>
              <a:t>2</a:t>
            </a:r>
            <a:r>
              <a:rPr lang="el-GR" altLang="el-GR" dirty="0"/>
              <a:t>Ο</a:t>
            </a:r>
            <a:r>
              <a:rPr lang="el-GR" altLang="el-GR" dirty="0">
                <a:solidFill>
                  <a:srgbClr val="FFC000"/>
                </a:solidFill>
              </a:rPr>
              <a:t> </a:t>
            </a:r>
            <a:r>
              <a:rPr lang="en-US" altLang="el-GR" dirty="0">
                <a:latin typeface="Calibri" panose="020F0502020204030204" pitchFamily="34" charset="0"/>
              </a:rPr>
              <a:t>↔</a:t>
            </a:r>
            <a:r>
              <a:rPr lang="en-US" altLang="el-GR" dirty="0" smtClean="0">
                <a:solidFill>
                  <a:srgbClr val="FFC000"/>
                </a:solidFill>
              </a:rPr>
              <a:t> </a:t>
            </a:r>
            <a:r>
              <a:rPr lang="en-US" altLang="el-GR" b="1" dirty="0">
                <a:solidFill>
                  <a:srgbClr val="820000"/>
                </a:solidFill>
                <a:sym typeface="Wingdings" panose="05000000000000000000" pitchFamily="2" charset="2"/>
              </a:rPr>
              <a:t>A</a:t>
            </a:r>
            <a:r>
              <a:rPr lang="en-US" altLang="el-GR" b="1" baseline="30000" dirty="0">
                <a:solidFill>
                  <a:srgbClr val="820000"/>
                </a:solidFill>
                <a:sym typeface="Wingdings" panose="05000000000000000000" pitchFamily="2" charset="2"/>
              </a:rPr>
              <a:t>-</a:t>
            </a:r>
            <a:r>
              <a:rPr lang="en-US" altLang="el-GR" b="1" dirty="0">
                <a:solidFill>
                  <a:srgbClr val="820000"/>
                </a:solidFill>
                <a:sym typeface="Wingdings" panose="05000000000000000000" pitchFamily="2" charset="2"/>
              </a:rPr>
              <a:t>  </a:t>
            </a:r>
            <a:r>
              <a:rPr lang="el-GR" altLang="el-GR" dirty="0">
                <a:sym typeface="Wingdings" panose="05000000000000000000" pitchFamily="2" charset="2"/>
              </a:rPr>
              <a:t>+ </a:t>
            </a:r>
            <a:r>
              <a:rPr lang="en-US" altLang="el-GR" dirty="0">
                <a:sym typeface="Wingdings" panose="05000000000000000000" pitchFamily="2" charset="2"/>
              </a:rPr>
              <a:t>    </a:t>
            </a:r>
            <a:r>
              <a:rPr lang="el-GR" altLang="el-GR" dirty="0">
                <a:sym typeface="Wingdings" panose="05000000000000000000" pitchFamily="2" charset="2"/>
              </a:rPr>
              <a:t>Η</a:t>
            </a:r>
            <a:r>
              <a:rPr lang="el-GR" altLang="el-GR" baseline="-25000" dirty="0">
                <a:sym typeface="Wingdings" panose="05000000000000000000" pitchFamily="2" charset="2"/>
              </a:rPr>
              <a:t>3</a:t>
            </a:r>
            <a:r>
              <a:rPr lang="el-GR" altLang="el-GR" dirty="0">
                <a:sym typeface="Wingdings" panose="05000000000000000000" pitchFamily="2" charset="2"/>
              </a:rPr>
              <a:t>Ο</a:t>
            </a:r>
            <a:r>
              <a:rPr lang="el-GR" altLang="el-GR" baseline="30000" dirty="0">
                <a:sym typeface="Wingdings" panose="05000000000000000000" pitchFamily="2" charset="2"/>
              </a:rPr>
              <a:t>+</a:t>
            </a:r>
            <a:endParaRPr lang="en-US" altLang="el-GR" baseline="30000" dirty="0">
              <a:sym typeface="Wingdings" panose="05000000000000000000" pitchFamily="2" charset="2"/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987735" y="6503358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  <p:graphicFrame>
        <p:nvGraphicFramePr>
          <p:cNvPr id="5" name="12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729139"/>
              </p:ext>
            </p:extLst>
          </p:nvPr>
        </p:nvGraphicFramePr>
        <p:xfrm>
          <a:off x="1475656" y="1743333"/>
          <a:ext cx="6096000" cy="19508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8192"/>
                <a:gridCol w="1224136"/>
                <a:gridCol w="705272"/>
                <a:gridCol w="1219200"/>
                <a:gridCol w="1219200"/>
              </a:tblGrid>
              <a:tr h="371023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Αρχικά</a:t>
                      </a:r>
                      <a:endParaRPr lang="el-GR" sz="2200" dirty="0"/>
                    </a:p>
                  </a:txBody>
                  <a:tcPr marT="45743" marB="457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C</a:t>
                      </a:r>
                      <a:r>
                        <a:rPr lang="el-GR" sz="2200" baseline="-25000" dirty="0" smtClean="0"/>
                        <a:t>οξύ</a:t>
                      </a:r>
                      <a:endParaRPr lang="el-GR" sz="2200" baseline="-25000" dirty="0"/>
                    </a:p>
                  </a:txBody>
                  <a:tcPr marT="45743" marB="45743"/>
                </a:tc>
                <a:tc>
                  <a:txBody>
                    <a:bodyPr/>
                    <a:lstStyle/>
                    <a:p>
                      <a:pPr algn="ctr"/>
                      <a:endParaRPr lang="el-GR" sz="2200" dirty="0"/>
                    </a:p>
                  </a:txBody>
                  <a:tcPr marT="45743" marB="4574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C</a:t>
                      </a:r>
                      <a:r>
                        <a:rPr lang="el-GR" sz="2200" baseline="-25000" dirty="0" smtClean="0"/>
                        <a:t>βάση</a:t>
                      </a:r>
                    </a:p>
                  </a:txBody>
                  <a:tcPr marT="45743" marB="45743"/>
                </a:tc>
                <a:tc>
                  <a:txBody>
                    <a:bodyPr/>
                    <a:lstStyle/>
                    <a:p>
                      <a:pPr algn="ctr"/>
                      <a:endParaRPr lang="el-GR" sz="2200"/>
                    </a:p>
                  </a:txBody>
                  <a:tcPr marT="45743" marB="45743"/>
                </a:tc>
              </a:tr>
              <a:tr h="457426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Ιοντίζονται/ παράγονται</a:t>
                      </a:r>
                      <a:endParaRPr lang="el-GR" sz="2200" dirty="0"/>
                    </a:p>
                  </a:txBody>
                  <a:tcPr marT="45743" marB="457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-x</a:t>
                      </a:r>
                      <a:endParaRPr lang="el-GR" sz="2200" dirty="0"/>
                    </a:p>
                  </a:txBody>
                  <a:tcPr marT="45743" marB="45743"/>
                </a:tc>
                <a:tc>
                  <a:txBody>
                    <a:bodyPr/>
                    <a:lstStyle/>
                    <a:p>
                      <a:pPr algn="ctr"/>
                      <a:endParaRPr lang="el-GR" sz="2200" dirty="0"/>
                    </a:p>
                  </a:txBody>
                  <a:tcPr marT="45743" marB="457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+x</a:t>
                      </a:r>
                      <a:endParaRPr lang="el-GR" sz="2200" dirty="0"/>
                    </a:p>
                  </a:txBody>
                  <a:tcPr marT="45743" marB="457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+x</a:t>
                      </a:r>
                      <a:endParaRPr lang="el-GR" sz="2200" dirty="0"/>
                    </a:p>
                  </a:txBody>
                  <a:tcPr marT="45743" marB="45743"/>
                </a:tc>
              </a:tr>
              <a:tr h="457426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Ιοντική</a:t>
                      </a:r>
                      <a:r>
                        <a:rPr lang="el-GR" sz="2200" baseline="0" dirty="0" smtClean="0"/>
                        <a:t> ισορροπία</a:t>
                      </a:r>
                      <a:endParaRPr lang="el-GR" sz="2200" dirty="0"/>
                    </a:p>
                  </a:txBody>
                  <a:tcPr marT="45743" marB="4574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C</a:t>
                      </a:r>
                      <a:r>
                        <a:rPr lang="el-GR" sz="2200" baseline="-25000" dirty="0" smtClean="0"/>
                        <a:t>οξύ</a:t>
                      </a:r>
                      <a:r>
                        <a:rPr lang="en-US" sz="2200" baseline="0" dirty="0" smtClean="0"/>
                        <a:t>-x</a:t>
                      </a:r>
                      <a:endParaRPr lang="el-GR" sz="2200" baseline="-25000" dirty="0" smtClean="0"/>
                    </a:p>
                  </a:txBody>
                  <a:tcPr marT="45743" marB="45743"/>
                </a:tc>
                <a:tc>
                  <a:txBody>
                    <a:bodyPr/>
                    <a:lstStyle/>
                    <a:p>
                      <a:pPr algn="ctr"/>
                      <a:endParaRPr lang="el-GR" sz="2200" dirty="0"/>
                    </a:p>
                  </a:txBody>
                  <a:tcPr marT="45743" marB="4574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C</a:t>
                      </a:r>
                      <a:r>
                        <a:rPr lang="el-GR" sz="2200" baseline="-25000" dirty="0" smtClean="0"/>
                        <a:t>βάση</a:t>
                      </a:r>
                      <a:r>
                        <a:rPr lang="en-US" sz="2200" baseline="0" dirty="0" smtClean="0"/>
                        <a:t>+x</a:t>
                      </a:r>
                      <a:endParaRPr lang="el-GR" sz="2200" baseline="-25000" dirty="0" smtClean="0"/>
                    </a:p>
                  </a:txBody>
                  <a:tcPr marT="45743" marB="457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+x</a:t>
                      </a:r>
                      <a:endParaRPr lang="el-GR" sz="2200" dirty="0"/>
                    </a:p>
                  </a:txBody>
                  <a:tcPr marT="45743" marB="45743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7504" y="3889290"/>
                <a:ext cx="4680520" cy="819327"/>
              </a:xfrm>
              <a:prstGeom prst="rect">
                <a:avLst/>
              </a:prstGeom>
              <a:noFill/>
              <a:ln w="19050">
                <a:solidFill>
                  <a:srgbClr val="004A8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𝐻𝐴</m:t>
                          </m:r>
                        </m:den>
                      </m:f>
                    </m:oMath>
                  </m:oMathPara>
                </a14:m>
                <a:endParaRPr lang="el-GR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889290"/>
                <a:ext cx="4680520" cy="81932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9050">
                <a:solidFill>
                  <a:srgbClr val="004A82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Ευθύγραμμο βέλος σύνδεσης 6"/>
          <p:cNvCxnSpPr>
            <a:stCxn id="6" idx="3"/>
            <a:endCxn id="8" idx="1"/>
          </p:cNvCxnSpPr>
          <p:nvPr/>
        </p:nvCxnSpPr>
        <p:spPr>
          <a:xfrm>
            <a:off x="4788024" y="4298954"/>
            <a:ext cx="360040" cy="0"/>
          </a:xfrm>
          <a:prstGeom prst="straightConnector1">
            <a:avLst/>
          </a:prstGeom>
          <a:ln w="19050">
            <a:solidFill>
              <a:srgbClr val="004A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148064" y="3797727"/>
                <a:ext cx="3888432" cy="1002454"/>
              </a:xfrm>
              <a:prstGeom prst="rect">
                <a:avLst/>
              </a:prstGeom>
              <a:noFill/>
              <a:ln w="19050">
                <a:solidFill>
                  <a:srgbClr val="004A8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l-G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𝛽𝛼𝜎𝜂</m:t>
                                  </m:r>
                                </m:sub>
                              </m:sSub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l-G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𝜊𝜉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ύ</m:t>
                                  </m:r>
                                </m:sub>
                              </m:sSub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l-GR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3797727"/>
                <a:ext cx="3888432" cy="100245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>
                <a:solidFill>
                  <a:srgbClr val="004A82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4965" y="4992872"/>
            <a:ext cx="3151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820000"/>
                </a:solidFill>
                <a:latin typeface="+mn-lt"/>
              </a:rPr>
              <a:t>Αν</a:t>
            </a:r>
            <a:r>
              <a:rPr lang="en-US" sz="2400" b="1" dirty="0" smtClean="0">
                <a:solidFill>
                  <a:srgbClr val="820000"/>
                </a:solidFill>
                <a:latin typeface="+mn-lt"/>
              </a:rPr>
              <a:t> </a:t>
            </a:r>
            <a:r>
              <a:rPr lang="el-GR" sz="2400" b="1" dirty="0" smtClean="0">
                <a:solidFill>
                  <a:srgbClr val="820000"/>
                </a:solidFill>
                <a:latin typeface="+mn-lt"/>
              </a:rPr>
              <a:t>α</a:t>
            </a:r>
            <a:r>
              <a:rPr lang="el-GR" sz="2400" b="1" dirty="0">
                <a:solidFill>
                  <a:srgbClr val="820000"/>
                </a:solidFill>
                <a:latin typeface="+mn-lt"/>
              </a:rPr>
              <a:t>&lt;&lt;</a:t>
            </a:r>
            <a:r>
              <a:rPr lang="el-GR" sz="2400" b="1" dirty="0" smtClean="0">
                <a:solidFill>
                  <a:srgbClr val="820000"/>
                </a:solidFill>
                <a:latin typeface="+mn-lt"/>
              </a:rPr>
              <a:t>0,1 Πρακτικά: </a:t>
            </a:r>
            <a:endParaRPr lang="el-GR" sz="2400" b="1" dirty="0">
              <a:solidFill>
                <a:srgbClr val="82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813099" y="4962661"/>
                <a:ext cx="2434182" cy="494366"/>
              </a:xfrm>
              <a:prstGeom prst="rect">
                <a:avLst/>
              </a:prstGeom>
              <a:noFill/>
              <a:ln w="19050">
                <a:solidFill>
                  <a:srgbClr val="004A8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𝜊𝜉</m:t>
                          </m:r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ύ</m:t>
                          </m:r>
                        </m:sub>
                      </m:sSub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l-GR" sz="2400" i="1">
                              <a:latin typeface="Cambria Math" panose="02040503050406030204" pitchFamily="18" charset="0"/>
                            </a:rPr>
                            <m:t>𝜊𝜉</m:t>
                          </m:r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</a:rPr>
                            <m:t>ύ</m:t>
                          </m:r>
                        </m:sub>
                      </m:sSub>
                    </m:oMath>
                  </m:oMathPara>
                </a14:m>
                <a:endParaRPr lang="el-GR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099" y="4962661"/>
                <a:ext cx="2434182" cy="494366"/>
              </a:xfrm>
              <a:prstGeom prst="rect">
                <a:avLst/>
              </a:prstGeom>
              <a:blipFill rotWithShape="0">
                <a:blip r:embed="rId4"/>
                <a:stretch>
                  <a:fillRect b="-10714"/>
                </a:stretch>
              </a:blipFill>
              <a:ln w="19050">
                <a:solidFill>
                  <a:srgbClr val="004A82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36095" y="4976521"/>
                <a:ext cx="2808313" cy="494559"/>
              </a:xfrm>
              <a:prstGeom prst="rect">
                <a:avLst/>
              </a:prstGeom>
              <a:noFill/>
              <a:ln w="19050">
                <a:solidFill>
                  <a:srgbClr val="004A8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𝛽𝛼𝜎𝜂</m:t>
                          </m:r>
                        </m:sub>
                      </m:sSub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𝛽𝛼𝜎𝜂</m:t>
                          </m:r>
                        </m:sub>
                      </m:sSub>
                    </m:oMath>
                  </m:oMathPara>
                </a14:m>
                <a:endParaRPr lang="el-GR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5" y="4976521"/>
                <a:ext cx="2808313" cy="494559"/>
              </a:xfrm>
              <a:prstGeom prst="rect">
                <a:avLst/>
              </a:prstGeom>
              <a:blipFill rotWithShape="0">
                <a:blip r:embed="rId5"/>
                <a:stretch>
                  <a:fillRect b="-9524"/>
                </a:stretch>
              </a:blipFill>
              <a:ln w="19050">
                <a:solidFill>
                  <a:srgbClr val="004A82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20811" y="6089226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820000"/>
                </a:solidFill>
                <a:latin typeface="+mn-lt"/>
              </a:rPr>
              <a:t>Και καταλήγουμε</a:t>
            </a:r>
            <a:r>
              <a:rPr lang="en-US" sz="2400" b="1" dirty="0" smtClean="0">
                <a:solidFill>
                  <a:srgbClr val="820000"/>
                </a:solidFill>
                <a:latin typeface="+mn-lt"/>
              </a:rPr>
              <a:t>:</a:t>
            </a:r>
            <a:endParaRPr lang="el-GR" sz="2400" b="1" dirty="0">
              <a:solidFill>
                <a:srgbClr val="82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713882" y="5762247"/>
                <a:ext cx="2782652" cy="942694"/>
              </a:xfrm>
              <a:prstGeom prst="rect">
                <a:avLst/>
              </a:prstGeom>
              <a:noFill/>
              <a:ln w="19050">
                <a:solidFill>
                  <a:srgbClr val="004A8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𝛽𝛼𝜎𝜂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𝜊𝜉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ύ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882" y="5762247"/>
                <a:ext cx="2782652" cy="94269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>
                <a:solidFill>
                  <a:srgbClr val="004A82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Ευθύγραμμο βέλος σύνδεσης 14"/>
          <p:cNvCxnSpPr>
            <a:stCxn id="14" idx="3"/>
            <a:endCxn id="16" idx="1"/>
          </p:cNvCxnSpPr>
          <p:nvPr/>
        </p:nvCxnSpPr>
        <p:spPr>
          <a:xfrm flipV="1">
            <a:off x="5496534" y="6229130"/>
            <a:ext cx="436901" cy="4464"/>
          </a:xfrm>
          <a:prstGeom prst="straightConnector1">
            <a:avLst/>
          </a:prstGeom>
          <a:ln w="19050">
            <a:solidFill>
              <a:srgbClr val="004A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933435" y="5775544"/>
                <a:ext cx="2756782" cy="907171"/>
              </a:xfrm>
              <a:prstGeom prst="rect">
                <a:avLst/>
              </a:prstGeom>
              <a:noFill/>
              <a:ln w="19050">
                <a:solidFill>
                  <a:srgbClr val="004A8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f>
                        <m:fPr>
                          <m:ctrlPr>
                            <a:rPr lang="el-GR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𝜊𝜉𝜐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𝛽𝛼𝜎𝜂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435" y="5775544"/>
                <a:ext cx="2756782" cy="90717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>
                <a:solidFill>
                  <a:srgbClr val="004A82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358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 </a:t>
            </a:r>
            <a:r>
              <a:rPr lang="el-GR" dirty="0"/>
              <a:t>ρυθμιστικού διαλύματος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75089" y="1340768"/>
                <a:ext cx="2756782" cy="907171"/>
              </a:xfrm>
              <a:prstGeom prst="rect">
                <a:avLst/>
              </a:prstGeom>
              <a:noFill/>
              <a:ln w="19050">
                <a:solidFill>
                  <a:srgbClr val="004A8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f>
                        <m:fPr>
                          <m:ctrlPr>
                            <a:rPr lang="el-GR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𝜊𝜉𝜐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𝛽𝛼𝜎𝜂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089" y="1340768"/>
                <a:ext cx="2756782" cy="90717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9050">
                <a:solidFill>
                  <a:srgbClr val="004A82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19 - Ευθύγραμμο βέλος σύνδεσης"/>
          <p:cNvCxnSpPr>
            <a:stCxn id="5" idx="2"/>
          </p:cNvCxnSpPr>
          <p:nvPr/>
        </p:nvCxnSpPr>
        <p:spPr>
          <a:xfrm>
            <a:off x="1853480" y="2247939"/>
            <a:ext cx="0" cy="5329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3528" y="2924944"/>
                <a:ext cx="5149090" cy="907171"/>
              </a:xfrm>
              <a:prstGeom prst="rect">
                <a:avLst/>
              </a:prstGeom>
              <a:noFill/>
              <a:ln w="19050">
                <a:solidFill>
                  <a:srgbClr val="004A8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l-GR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l-GR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l-GR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l-G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𝜊𝜉𝜐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l-GR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l-G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𝛽𝛼𝜎𝜂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el-GR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924944"/>
                <a:ext cx="5149090" cy="90717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>
                <a:solidFill>
                  <a:srgbClr val="004A82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19 - Ευθύγραμμο βέλος σύνδεσης"/>
          <p:cNvCxnSpPr/>
          <p:nvPr/>
        </p:nvCxnSpPr>
        <p:spPr>
          <a:xfrm>
            <a:off x="1907704" y="3832115"/>
            <a:ext cx="0" cy="5329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8193" y="4396116"/>
                <a:ext cx="3821759" cy="907171"/>
              </a:xfrm>
              <a:prstGeom prst="rect">
                <a:avLst/>
              </a:prstGeom>
              <a:noFill/>
              <a:ln w="19050">
                <a:solidFill>
                  <a:srgbClr val="004A8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4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l-GR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l-GR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l-G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𝜊𝜉𝜐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l-GR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l-G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𝛽𝛼𝜎𝜂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193" y="4396116"/>
                <a:ext cx="3821759" cy="90717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>
                <a:solidFill>
                  <a:srgbClr val="004A82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27984" y="4396116"/>
                <a:ext cx="3821759" cy="907171"/>
              </a:xfrm>
              <a:prstGeom prst="rect">
                <a:avLst/>
              </a:prstGeom>
              <a:noFill/>
              <a:ln w="19050">
                <a:solidFill>
                  <a:srgbClr val="004A8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𝑝𝑂𝐻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4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l-GR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l-GR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l-G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𝜊𝜉𝜐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l-GR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l-G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𝛽𝛼𝜎𝜂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4396116"/>
                <a:ext cx="3821759" cy="90717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>
                <a:solidFill>
                  <a:srgbClr val="004A82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Ορθογώνιο 12"/>
          <p:cNvSpPr/>
          <p:nvPr/>
        </p:nvSpPr>
        <p:spPr>
          <a:xfrm>
            <a:off x="2382639" y="5500874"/>
            <a:ext cx="43994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820000"/>
                </a:solidFill>
                <a:latin typeface="+mn-lt"/>
              </a:rPr>
              <a:t>Εξίσωση </a:t>
            </a:r>
            <a:r>
              <a:rPr lang="en-US" sz="2400" b="1" dirty="0">
                <a:solidFill>
                  <a:srgbClr val="820000"/>
                </a:solidFill>
                <a:latin typeface="+mn-lt"/>
              </a:rPr>
              <a:t>Henderson- </a:t>
            </a:r>
            <a:r>
              <a:rPr lang="en-US" sz="2400" b="1" dirty="0" err="1">
                <a:solidFill>
                  <a:srgbClr val="820000"/>
                </a:solidFill>
                <a:latin typeface="+mn-lt"/>
              </a:rPr>
              <a:t>Hasselbalch</a:t>
            </a:r>
            <a:endParaRPr lang="en-US" sz="2400" b="1" dirty="0">
              <a:solidFill>
                <a:srgbClr val="82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744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Ρυθμιστική </a:t>
            </a:r>
            <a:r>
              <a:rPr lang="el-GR" dirty="0" smtClean="0"/>
              <a:t>ικανότητα</a:t>
            </a:r>
            <a:r>
              <a:rPr lang="en-US" dirty="0" smtClean="0"/>
              <a:t> </a:t>
            </a:r>
            <a:r>
              <a:rPr lang="en-US" sz="3000" b="0" dirty="0" smtClean="0"/>
              <a:t>1/4</a:t>
            </a:r>
            <a:endParaRPr lang="el-GR" sz="3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76872"/>
                <a:ext cx="8229600" cy="3960440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l-GR" dirty="0" smtClean="0"/>
                  <a:t>Ρυθμιστική ικανότητα: τα </a:t>
                </a:r>
                <a:r>
                  <a:rPr lang="el-GR" dirty="0" err="1"/>
                  <a:t>moles</a:t>
                </a:r>
                <a:r>
                  <a:rPr lang="el-GR" dirty="0"/>
                  <a:t> ισχυρού οξέος ή βάσης που απαιτούνται για να μεταβληθεί το </a:t>
                </a:r>
                <a:r>
                  <a:rPr lang="el-GR" dirty="0" err="1"/>
                  <a:t>pH</a:t>
                </a:r>
                <a:r>
                  <a:rPr lang="el-GR" dirty="0"/>
                  <a:t> ενός L ρυθμιστικού διαλύματος κατά 1 μονάδα </a:t>
                </a:r>
                <a:r>
                  <a:rPr lang="el-GR" dirty="0" err="1"/>
                  <a:t>pH</a:t>
                </a:r>
                <a:r>
                  <a:rPr lang="el-GR" dirty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pH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342900" lvl="1" indent="-34290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l-GR" altLang="el-GR" sz="2400" dirty="0" smtClean="0"/>
                  <a:t>Όσο </a:t>
                </a:r>
                <a:r>
                  <a:rPr lang="el-GR" altLang="el-GR" sz="2400" dirty="0"/>
                  <a:t>μεγαλύτερη η </a:t>
                </a:r>
                <a:r>
                  <a:rPr lang="en-US" altLang="el-GR" sz="2400" dirty="0"/>
                  <a:t>C</a:t>
                </a:r>
                <a:r>
                  <a:rPr lang="el-GR" altLang="el-GR" sz="2400" baseline="-25000" dirty="0"/>
                  <a:t>οξύ</a:t>
                </a:r>
                <a:r>
                  <a:rPr lang="el-GR" altLang="el-GR" sz="2400" dirty="0"/>
                  <a:t> και η </a:t>
                </a:r>
                <a:r>
                  <a:rPr lang="en-US" altLang="el-GR" sz="2400" dirty="0"/>
                  <a:t>C</a:t>
                </a:r>
                <a:r>
                  <a:rPr lang="el-GR" altLang="el-GR" sz="2400" baseline="-25000" dirty="0"/>
                  <a:t>βάση</a:t>
                </a:r>
                <a:r>
                  <a:rPr lang="el-GR" altLang="el-GR" sz="2400" dirty="0"/>
                  <a:t> τόσο μεγαλύτερη 	η ρυθμιστική </a:t>
                </a:r>
                <a:r>
                  <a:rPr lang="el-GR" altLang="el-GR" sz="2400" dirty="0" smtClean="0"/>
                  <a:t>ικανότητα</a:t>
                </a:r>
                <a:r>
                  <a:rPr lang="en-US" altLang="el-GR" sz="2400" dirty="0" smtClean="0"/>
                  <a:t>.</a:t>
                </a:r>
              </a:p>
              <a:p>
                <a:pPr marL="342900" lvl="1" indent="-34290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l-GR" altLang="el-GR" sz="2400" dirty="0"/>
                  <a:t>Όταν </a:t>
                </a:r>
                <a:r>
                  <a:rPr lang="en-US" altLang="el-GR" sz="2400" dirty="0"/>
                  <a:t>C</a:t>
                </a:r>
                <a:r>
                  <a:rPr lang="el-GR" altLang="el-GR" sz="2400" baseline="-25000" dirty="0"/>
                  <a:t>οξύ</a:t>
                </a:r>
                <a:r>
                  <a:rPr lang="el-GR" altLang="el-GR" sz="2400" dirty="0"/>
                  <a:t> = </a:t>
                </a:r>
                <a:r>
                  <a:rPr lang="en-US" altLang="el-GR" sz="2400" dirty="0"/>
                  <a:t>C</a:t>
                </a:r>
                <a:r>
                  <a:rPr lang="el-GR" altLang="el-GR" sz="2400" baseline="-25000" dirty="0"/>
                  <a:t>βάση</a:t>
                </a:r>
                <a:r>
                  <a:rPr lang="el-GR" altLang="el-GR" sz="2400" dirty="0"/>
                  <a:t> επιτυγχάνεται η </a:t>
                </a:r>
                <a:r>
                  <a:rPr lang="el-GR" altLang="el-GR" sz="2400" dirty="0" smtClean="0"/>
                  <a:t>μέγιστη</a:t>
                </a:r>
                <a:r>
                  <a:rPr lang="en-US" altLang="el-GR" sz="2400" dirty="0" smtClean="0"/>
                  <a:t> </a:t>
                </a:r>
                <a:r>
                  <a:rPr lang="el-GR" altLang="el-GR" sz="2400" dirty="0" smtClean="0"/>
                  <a:t>ρυθμιστική ικανότητα</a:t>
                </a:r>
                <a:r>
                  <a:rPr lang="en-US" altLang="el-GR" sz="2400" dirty="0" smtClean="0"/>
                  <a:t>.</a:t>
                </a:r>
                <a:endParaRPr lang="el-GR" altLang="el-GR" sz="2400" dirty="0"/>
              </a:p>
              <a:p>
                <a:pPr marL="342900" lvl="1" indent="-34290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endParaRPr lang="el-GR" altLang="el-GR" dirty="0"/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76872"/>
                <a:ext cx="8229600" cy="3960440"/>
              </a:xfrm>
              <a:blipFill rotWithShape="0">
                <a:blip r:embed="rId2"/>
                <a:stretch>
                  <a:fillRect l="-963" t="-12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661120" y="1124744"/>
                <a:ext cx="3821759" cy="907171"/>
              </a:xfrm>
              <a:prstGeom prst="rect">
                <a:avLst/>
              </a:prstGeom>
              <a:noFill/>
              <a:ln w="19050">
                <a:solidFill>
                  <a:srgbClr val="004A8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4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l-GR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l-GR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l-G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𝜊𝜉𝜐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l-GR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l-G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𝛽𝛼𝜎𝜂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120" y="1124744"/>
                <a:ext cx="3821759" cy="90717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>
                <a:solidFill>
                  <a:srgbClr val="004A82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947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Ρυθμιστική ικανότητα</a:t>
            </a:r>
            <a:r>
              <a:rPr lang="en-US" dirty="0"/>
              <a:t> </a:t>
            </a:r>
            <a:r>
              <a:rPr lang="en-US" sz="3000" b="0" dirty="0" smtClean="0"/>
              <a:t>2/4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Παρασκευή ρυθμιστικού διαλύματος με </a:t>
            </a:r>
            <a:r>
              <a:rPr lang="el-GR" dirty="0" err="1"/>
              <a:t>pH</a:t>
            </a:r>
            <a:r>
              <a:rPr lang="el-GR" dirty="0"/>
              <a:t>=x</a:t>
            </a:r>
          </a:p>
          <a:p>
            <a:r>
              <a:rPr lang="el-GR" dirty="0"/>
              <a:t> Επιλέγεται οξύ με </a:t>
            </a:r>
            <a:r>
              <a:rPr lang="el-GR" dirty="0" err="1"/>
              <a:t>Κa</a:t>
            </a:r>
            <a:r>
              <a:rPr lang="el-GR" dirty="0"/>
              <a:t>=10-x</a:t>
            </a:r>
          </a:p>
          <a:p>
            <a:r>
              <a:rPr lang="el-GR" dirty="0"/>
              <a:t> Αρκεί </a:t>
            </a:r>
            <a:r>
              <a:rPr lang="en-US" altLang="el-GR" dirty="0"/>
              <a:t>C</a:t>
            </a:r>
            <a:r>
              <a:rPr lang="el-GR" altLang="el-GR" baseline="-25000" dirty="0"/>
              <a:t>οξύ</a:t>
            </a:r>
            <a:r>
              <a:rPr lang="el-GR" altLang="el-GR" dirty="0"/>
              <a:t> = </a:t>
            </a:r>
            <a:r>
              <a:rPr lang="en-US" altLang="el-GR" dirty="0"/>
              <a:t>C</a:t>
            </a:r>
            <a:r>
              <a:rPr lang="el-GR" altLang="el-GR" baseline="-25000" dirty="0"/>
              <a:t>βάση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55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Ρυθμιστική ικανότητα</a:t>
            </a:r>
            <a:r>
              <a:rPr lang="en-US" dirty="0"/>
              <a:t> </a:t>
            </a:r>
            <a:r>
              <a:rPr lang="en-US" sz="3000" b="0" dirty="0" smtClean="0"/>
              <a:t>3/4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Ρυθμιστικό διάλυμα 1: </a:t>
            </a:r>
            <a:r>
              <a:rPr lang="en-US" altLang="el-GR" dirty="0"/>
              <a:t>H</a:t>
            </a:r>
            <a:r>
              <a:rPr lang="en-US" altLang="el-GR" baseline="-25000" dirty="0"/>
              <a:t>2</a:t>
            </a:r>
            <a:r>
              <a:rPr lang="en-US" altLang="el-GR" dirty="0"/>
              <a:t>PO</a:t>
            </a:r>
            <a:r>
              <a:rPr lang="en-US" altLang="el-GR" baseline="-25000" dirty="0"/>
              <a:t>4</a:t>
            </a:r>
            <a:r>
              <a:rPr lang="el-GR" altLang="el-GR" baseline="30000" dirty="0"/>
              <a:t>-</a:t>
            </a:r>
            <a:r>
              <a:rPr lang="en-US" altLang="el-GR" dirty="0"/>
              <a:t>:0,10M </a:t>
            </a:r>
            <a:r>
              <a:rPr lang="el-GR" altLang="el-GR" dirty="0"/>
              <a:t>και </a:t>
            </a:r>
            <a:r>
              <a:rPr lang="en-US" altLang="el-GR" dirty="0"/>
              <a:t>HPO</a:t>
            </a:r>
            <a:r>
              <a:rPr lang="en-US" altLang="el-GR" baseline="-25000" dirty="0"/>
              <a:t>4</a:t>
            </a:r>
            <a:r>
              <a:rPr lang="en-US" altLang="el-GR" baseline="30000" dirty="0"/>
              <a:t>2-</a:t>
            </a:r>
            <a:r>
              <a:rPr lang="en-US" altLang="el-GR" dirty="0"/>
              <a:t>:0,20M</a:t>
            </a:r>
            <a:r>
              <a:rPr lang="el-GR" altLang="el-GR" dirty="0"/>
              <a:t> </a:t>
            </a:r>
          </a:p>
          <a:p>
            <a:r>
              <a:rPr lang="el-GR" altLang="el-GR" dirty="0"/>
              <a:t>Ρυθμιστικό διάλυμα </a:t>
            </a:r>
            <a:r>
              <a:rPr lang="en-US" altLang="el-GR" dirty="0"/>
              <a:t>2</a:t>
            </a:r>
            <a:r>
              <a:rPr lang="el-GR" altLang="el-GR" dirty="0"/>
              <a:t>: </a:t>
            </a:r>
            <a:r>
              <a:rPr lang="en-US" altLang="el-GR" dirty="0"/>
              <a:t>H</a:t>
            </a:r>
            <a:r>
              <a:rPr lang="en-US" altLang="el-GR" baseline="-25000" dirty="0"/>
              <a:t>2</a:t>
            </a:r>
            <a:r>
              <a:rPr lang="en-US" altLang="el-GR" dirty="0"/>
              <a:t>PO</a:t>
            </a:r>
            <a:r>
              <a:rPr lang="en-US" altLang="el-GR" baseline="-25000" dirty="0"/>
              <a:t>4</a:t>
            </a:r>
            <a:r>
              <a:rPr lang="el-GR" altLang="el-GR" baseline="30000" dirty="0"/>
              <a:t>-</a:t>
            </a:r>
            <a:r>
              <a:rPr lang="en-US" altLang="el-GR" dirty="0"/>
              <a:t>:0,15M </a:t>
            </a:r>
            <a:r>
              <a:rPr lang="el-GR" altLang="el-GR" dirty="0"/>
              <a:t>και </a:t>
            </a:r>
            <a:r>
              <a:rPr lang="en-US" altLang="el-GR" dirty="0"/>
              <a:t>HPO</a:t>
            </a:r>
            <a:r>
              <a:rPr lang="en-US" altLang="el-GR" baseline="-25000" dirty="0"/>
              <a:t>4</a:t>
            </a:r>
            <a:r>
              <a:rPr lang="en-US" altLang="el-GR" baseline="30000" dirty="0"/>
              <a:t>2-</a:t>
            </a:r>
            <a:r>
              <a:rPr lang="en-US" altLang="el-GR" dirty="0"/>
              <a:t>:0,30M</a:t>
            </a:r>
            <a:r>
              <a:rPr lang="el-GR" altLang="el-GR" dirty="0"/>
              <a:t> </a:t>
            </a:r>
          </a:p>
          <a:p>
            <a:r>
              <a:rPr lang="el-GR" altLang="el-GR" dirty="0"/>
              <a:t>Τι ισχύει για τ</a:t>
            </a:r>
            <a:r>
              <a:rPr lang="en-US" altLang="el-GR" dirty="0"/>
              <a:t>o pH </a:t>
            </a:r>
            <a:r>
              <a:rPr lang="el-GR" altLang="el-GR" dirty="0"/>
              <a:t>των δύο διαλυμάτων:</a:t>
            </a:r>
          </a:p>
          <a:p>
            <a:pPr lvl="1"/>
            <a:r>
              <a:rPr lang="el-GR" altLang="el-GR" dirty="0"/>
              <a:t>το </a:t>
            </a:r>
            <a:r>
              <a:rPr lang="en-US" altLang="el-GR" dirty="0"/>
              <a:t>pH </a:t>
            </a:r>
            <a:r>
              <a:rPr lang="el-GR" altLang="el-GR" dirty="0"/>
              <a:t>του διαλύματος 1 είναι </a:t>
            </a:r>
            <a:r>
              <a:rPr lang="el-GR" altLang="el-GR" dirty="0" smtClean="0"/>
              <a:t>μεγαλύτερο</a:t>
            </a:r>
            <a:r>
              <a:rPr lang="en-US" altLang="el-GR" dirty="0" smtClean="0"/>
              <a:t>.</a:t>
            </a:r>
            <a:endParaRPr lang="el-GR" altLang="el-GR" dirty="0"/>
          </a:p>
          <a:p>
            <a:pPr lvl="1"/>
            <a:r>
              <a:rPr lang="el-GR" altLang="el-GR" dirty="0" smtClean="0"/>
              <a:t>το </a:t>
            </a:r>
            <a:r>
              <a:rPr lang="en-US" altLang="el-GR" dirty="0"/>
              <a:t>pH</a:t>
            </a:r>
            <a:r>
              <a:rPr lang="el-GR" altLang="el-GR" dirty="0"/>
              <a:t> του διαλύματος 2 είναι </a:t>
            </a:r>
            <a:r>
              <a:rPr lang="el-GR" altLang="el-GR" dirty="0" smtClean="0"/>
              <a:t>μεγαλύτερο</a:t>
            </a:r>
            <a:r>
              <a:rPr lang="en-US" altLang="el-GR" dirty="0" smtClean="0"/>
              <a:t>.</a:t>
            </a:r>
            <a:endParaRPr lang="el-GR" altLang="el-GR" dirty="0"/>
          </a:p>
          <a:p>
            <a:pPr lvl="1"/>
            <a:r>
              <a:rPr lang="el-GR" altLang="el-GR" b="1" dirty="0" smtClean="0">
                <a:solidFill>
                  <a:srgbClr val="820000"/>
                </a:solidFill>
              </a:rPr>
              <a:t>και </a:t>
            </a:r>
            <a:r>
              <a:rPr lang="el-GR" altLang="el-GR" b="1" dirty="0">
                <a:solidFill>
                  <a:srgbClr val="820000"/>
                </a:solidFill>
              </a:rPr>
              <a:t>τα δύο διαλύματα έχουν το ίδιο </a:t>
            </a:r>
            <a:r>
              <a:rPr lang="en-US" altLang="el-GR" b="1" dirty="0" err="1" smtClean="0">
                <a:solidFill>
                  <a:srgbClr val="820000"/>
                </a:solidFill>
              </a:rPr>
              <a:t>pH.</a:t>
            </a:r>
            <a:endParaRPr lang="el-GR" altLang="el-GR" b="1" dirty="0">
              <a:solidFill>
                <a:srgbClr val="820000"/>
              </a:solidFill>
            </a:endParaRPr>
          </a:p>
          <a:p>
            <a:r>
              <a:rPr lang="el-GR" altLang="el-GR" dirty="0"/>
              <a:t>Ποιο από τα δύο ρυθμιστικά διαλύματα μπορεί να εξουδετερώσει την προσθήκη 0,11Μ ΟΗ</a:t>
            </a:r>
            <a:r>
              <a:rPr lang="el-GR" altLang="el-GR" baseline="30000" dirty="0"/>
              <a:t>-</a:t>
            </a:r>
            <a:r>
              <a:rPr lang="el-GR" altLang="el-GR" dirty="0"/>
              <a:t>:</a:t>
            </a:r>
          </a:p>
          <a:p>
            <a:pPr lvl="1"/>
            <a:r>
              <a:rPr lang="el-GR" altLang="el-GR" dirty="0" smtClean="0"/>
              <a:t>το </a:t>
            </a:r>
            <a:r>
              <a:rPr lang="el-GR" altLang="el-GR" dirty="0"/>
              <a:t>διάλυμα </a:t>
            </a:r>
            <a:r>
              <a:rPr lang="el-GR" altLang="el-GR" dirty="0" smtClean="0"/>
              <a:t>1</a:t>
            </a:r>
            <a:r>
              <a:rPr lang="en-US" altLang="el-GR" dirty="0" smtClean="0"/>
              <a:t>.</a:t>
            </a:r>
            <a:endParaRPr lang="el-GR" altLang="el-GR" dirty="0"/>
          </a:p>
          <a:p>
            <a:pPr lvl="1"/>
            <a:r>
              <a:rPr lang="el-GR" altLang="el-GR" b="1" dirty="0" smtClean="0">
                <a:solidFill>
                  <a:srgbClr val="820000"/>
                </a:solidFill>
              </a:rPr>
              <a:t>το </a:t>
            </a:r>
            <a:r>
              <a:rPr lang="el-GR" altLang="el-GR" b="1" dirty="0">
                <a:solidFill>
                  <a:srgbClr val="820000"/>
                </a:solidFill>
              </a:rPr>
              <a:t>διάλυμα </a:t>
            </a:r>
            <a:r>
              <a:rPr lang="el-GR" altLang="el-GR" b="1" dirty="0" smtClean="0">
                <a:solidFill>
                  <a:srgbClr val="820000"/>
                </a:solidFill>
              </a:rPr>
              <a:t>2</a:t>
            </a:r>
            <a:r>
              <a:rPr lang="en-US" altLang="el-GR" b="1" dirty="0" smtClean="0">
                <a:solidFill>
                  <a:srgbClr val="820000"/>
                </a:solidFill>
              </a:rPr>
              <a:t>.</a:t>
            </a:r>
            <a:endParaRPr lang="el-GR" altLang="el-GR" b="1" dirty="0">
              <a:solidFill>
                <a:srgbClr val="820000"/>
              </a:solidFill>
            </a:endParaRPr>
          </a:p>
          <a:p>
            <a:pPr lvl="1"/>
            <a:r>
              <a:rPr lang="el-GR" altLang="el-GR" dirty="0" smtClean="0"/>
              <a:t>και </a:t>
            </a:r>
            <a:r>
              <a:rPr lang="el-GR" altLang="el-GR" dirty="0"/>
              <a:t>τα δύο </a:t>
            </a:r>
            <a:r>
              <a:rPr lang="el-GR" altLang="el-GR" dirty="0" smtClean="0"/>
              <a:t>διαλύματα</a:t>
            </a:r>
            <a:r>
              <a:rPr lang="en-US" altLang="el-GR" dirty="0" smtClean="0"/>
              <a:t>.</a:t>
            </a:r>
            <a:endParaRPr lang="el-GR" altLang="el-GR" dirty="0"/>
          </a:p>
          <a:p>
            <a:endParaRPr lang="el-GR" b="1" dirty="0">
              <a:solidFill>
                <a:srgbClr val="82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623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Ρυθμιστική ικανότητα</a:t>
            </a:r>
            <a:r>
              <a:rPr lang="en-US" dirty="0"/>
              <a:t> </a:t>
            </a:r>
            <a:r>
              <a:rPr lang="en-US" sz="3000" b="0" dirty="0" smtClean="0"/>
              <a:t>4/4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Ποιο από τα δύο ρυθμιστικά διαλύματα μπορεί να εξουδετερώσει την προσθήκη 0,11Μ Η</a:t>
            </a:r>
            <a:r>
              <a:rPr lang="el-GR" altLang="el-GR" baseline="-25000" dirty="0"/>
              <a:t>3</a:t>
            </a:r>
            <a:r>
              <a:rPr lang="el-GR" altLang="el-GR" dirty="0"/>
              <a:t>Ο</a:t>
            </a:r>
            <a:r>
              <a:rPr lang="el-GR" altLang="el-GR" baseline="30000" dirty="0"/>
              <a:t>+</a:t>
            </a:r>
            <a:r>
              <a:rPr lang="el-GR" altLang="el-GR" dirty="0"/>
              <a:t>:</a:t>
            </a:r>
          </a:p>
          <a:p>
            <a:pPr lvl="1"/>
            <a:r>
              <a:rPr lang="el-GR" altLang="el-GR" dirty="0"/>
              <a:t> το διάλυμα </a:t>
            </a:r>
            <a:r>
              <a:rPr lang="el-GR" altLang="el-GR" dirty="0" smtClean="0"/>
              <a:t>1</a:t>
            </a:r>
            <a:r>
              <a:rPr lang="en-US" altLang="el-GR" dirty="0" smtClean="0"/>
              <a:t>.</a:t>
            </a:r>
            <a:endParaRPr lang="el-GR" altLang="el-GR" dirty="0"/>
          </a:p>
          <a:p>
            <a:pPr lvl="1"/>
            <a:r>
              <a:rPr lang="el-GR" altLang="el-GR" dirty="0"/>
              <a:t> το διάλυμα </a:t>
            </a:r>
            <a:r>
              <a:rPr lang="el-GR" altLang="el-GR" dirty="0" smtClean="0"/>
              <a:t>2</a:t>
            </a:r>
            <a:r>
              <a:rPr lang="en-US" altLang="el-GR" dirty="0" smtClean="0"/>
              <a:t>.</a:t>
            </a:r>
            <a:endParaRPr lang="el-GR" altLang="el-GR" dirty="0"/>
          </a:p>
          <a:p>
            <a:pPr lvl="1"/>
            <a:r>
              <a:rPr lang="el-GR" altLang="el-GR" dirty="0"/>
              <a:t> </a:t>
            </a:r>
            <a:r>
              <a:rPr lang="el-GR" altLang="el-GR" b="1" dirty="0">
                <a:solidFill>
                  <a:srgbClr val="820000"/>
                </a:solidFill>
              </a:rPr>
              <a:t>και τα δύο </a:t>
            </a:r>
            <a:r>
              <a:rPr lang="el-GR" altLang="el-GR" b="1" dirty="0" smtClean="0">
                <a:solidFill>
                  <a:srgbClr val="820000"/>
                </a:solidFill>
              </a:rPr>
              <a:t>διαλύματα</a:t>
            </a:r>
            <a:r>
              <a:rPr lang="en-US" altLang="el-GR" b="1" dirty="0" smtClean="0">
                <a:solidFill>
                  <a:srgbClr val="820000"/>
                </a:solidFill>
              </a:rPr>
              <a:t>.</a:t>
            </a:r>
            <a:endParaRPr lang="el-GR" altLang="el-GR" b="1" dirty="0">
              <a:solidFill>
                <a:srgbClr val="820000"/>
              </a:solidFill>
            </a:endParaRPr>
          </a:p>
          <a:p>
            <a:r>
              <a:rPr lang="el-GR" dirty="0"/>
              <a:t>Ποια από τις παρακάτω προτάσεις είναι σωστή:</a:t>
            </a:r>
          </a:p>
          <a:p>
            <a:pPr lvl="1"/>
            <a:r>
              <a:rPr lang="el-GR" dirty="0" smtClean="0"/>
              <a:t>το </a:t>
            </a:r>
            <a:r>
              <a:rPr lang="el-GR" dirty="0"/>
              <a:t>διάλυμα 1 έχει μεγαλύτερη ρυθμιστική </a:t>
            </a:r>
            <a:r>
              <a:rPr lang="el-GR" dirty="0" smtClean="0"/>
              <a:t>ικανότητα</a:t>
            </a:r>
            <a:r>
              <a:rPr lang="en-US" dirty="0" smtClean="0"/>
              <a:t>.</a:t>
            </a:r>
            <a:endParaRPr lang="el-GR" dirty="0"/>
          </a:p>
          <a:p>
            <a:pPr lvl="1"/>
            <a:r>
              <a:rPr lang="el-GR" b="1" dirty="0" smtClean="0">
                <a:solidFill>
                  <a:srgbClr val="820000"/>
                </a:solidFill>
              </a:rPr>
              <a:t>το </a:t>
            </a:r>
            <a:r>
              <a:rPr lang="el-GR" b="1" dirty="0">
                <a:solidFill>
                  <a:srgbClr val="820000"/>
                </a:solidFill>
              </a:rPr>
              <a:t>διάλυμα 2 έχει μεγαλύτερη ρυθμιστική </a:t>
            </a:r>
            <a:r>
              <a:rPr lang="el-GR" b="1" dirty="0" smtClean="0">
                <a:solidFill>
                  <a:srgbClr val="820000"/>
                </a:solidFill>
              </a:rPr>
              <a:t>ικανότητα</a:t>
            </a:r>
            <a:r>
              <a:rPr lang="en-US" b="1" dirty="0" smtClean="0">
                <a:solidFill>
                  <a:srgbClr val="820000"/>
                </a:solidFill>
              </a:rPr>
              <a:t>.</a:t>
            </a:r>
            <a:endParaRPr lang="el-GR" b="1" dirty="0">
              <a:solidFill>
                <a:srgbClr val="820000"/>
              </a:solidFill>
            </a:endParaRPr>
          </a:p>
          <a:p>
            <a:pPr lvl="1"/>
            <a:r>
              <a:rPr lang="el-GR" dirty="0" smtClean="0"/>
              <a:t>και </a:t>
            </a:r>
            <a:r>
              <a:rPr lang="el-GR" dirty="0"/>
              <a:t>τα δύο διαλύματα έχουν την ίδια ρυθμιστική </a:t>
            </a:r>
            <a:r>
              <a:rPr lang="el-GR" dirty="0" smtClean="0"/>
              <a:t>ικανότητα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870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c9e02cc58e2b983a255e0393a646a1630df29c8"/>
  <p:tag name="ISPRING_RESOURCE_PATHS_HASH_PRESENTER" val="90fa27e57a8e28f90bb45332f176e634c17913"/>
</p:tagLst>
</file>

<file path=ppt/theme/theme1.xml><?xml version="1.0" encoding="utf-8"?>
<a:theme xmlns:a="http://schemas.openxmlformats.org/drawingml/2006/main" name="OC_template_updated">
  <a:themeElements>
    <a:clrScheme name="Προσαρμοσμένο 15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</TotalTime>
  <Words>2481</Words>
  <Application>Microsoft Office PowerPoint</Application>
  <PresentationFormat>Προβολή στην οθόνη (4:3)</PresentationFormat>
  <Paragraphs>281</Paragraphs>
  <Slides>35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35</vt:i4>
      </vt:variant>
    </vt:vector>
  </HeadingPairs>
  <TitlesOfParts>
    <vt:vector size="36" baseType="lpstr">
      <vt:lpstr>OC_template_updated</vt:lpstr>
      <vt:lpstr>Ανόργανη Χημεία (Θ)</vt:lpstr>
      <vt:lpstr>Ιοντισμός ασθενών οξέων και βάσεων</vt:lpstr>
      <vt:lpstr>Βαθμός ιοντισμού</vt:lpstr>
      <vt:lpstr>pH ρυθμιστικού διαλύματος HA-A-</vt:lpstr>
      <vt:lpstr>pH ρυθμιστικού διαλύματος</vt:lpstr>
      <vt:lpstr>Ρυθμιστική ικανότητα 1/4</vt:lpstr>
      <vt:lpstr>Ρυθμιστική ικανότητα 2/4</vt:lpstr>
      <vt:lpstr>Ρυθμιστική ικανότητα 3/4</vt:lpstr>
      <vt:lpstr>Ρυθμιστική ικανότητα 4/4</vt:lpstr>
      <vt:lpstr>Προσθήκη ισχυρού οξέος ή βάσης σε ρυθμιστικό διάλυμα</vt:lpstr>
      <vt:lpstr>Αραίωση ρυθμιστικού διαλύματος</vt:lpstr>
      <vt:lpstr>Ρυθμιστικά συστήματα στον ανθρώπινο οργανισμό 1/3</vt:lpstr>
      <vt:lpstr>Ρυθμιστικά συστήματα στον ανθρώπινο οργανισμό 2/3</vt:lpstr>
      <vt:lpstr>Ρυθμιστικά συστήματα στον ανθρώπινο οργανισμό 3/3</vt:lpstr>
      <vt:lpstr>Εξωκυττάρια και ενδοκυττάρια ρυθμιστικά συστήματα 1/2</vt:lpstr>
      <vt:lpstr>Εξωκυττάρια και ενδοκυττάρια ρυθμιστικά συστήματα 2/2</vt:lpstr>
      <vt:lpstr>Ρυθμιστικό διάλυμα 1: Ανθρακικό οξύ/διττανθρακικό νάτριο 1/5 </vt:lpstr>
      <vt:lpstr>Ρυθμιστικό διάλυμα 1: Ανθρακικό οξύ/διττανθρακικό νάτριο 2/5 </vt:lpstr>
      <vt:lpstr>Ρυθμιστικό διάλυμα 1: Ανθρακικό οξύ/διττανθρακικό νάτριο 3/5 </vt:lpstr>
      <vt:lpstr>Ρυθμιστικό διάλυμα 1: Ανθρακικό οξύ/διττανθρακικό νάτριο 4/5 </vt:lpstr>
      <vt:lpstr>Ρυθμιστικό διάλυμα 1: Ανθρακικό οξύ/διττανθρακικό νάτριο 5/5 </vt:lpstr>
      <vt:lpstr>Αναπνευστικός και νεφρικός αντισταθμιστικός μηχανισμός 1/2</vt:lpstr>
      <vt:lpstr>Αναπνευστικός και νεφρικός αντισταθμιστικός μηχανισμός 2/2</vt:lpstr>
      <vt:lpstr>Ρυθμιστικά συστήματα στον ανθρώπινο οργανισμό 1/2</vt:lpstr>
      <vt:lpstr>Ρυθμιστικά συστήματα στον ανθρώπινο οργανισμό 2/2</vt:lpstr>
      <vt:lpstr>Ρυθμιστικό διάλυμα 2: Όξινα φωσφορικά/δισόξινα φωσφορικά  ιόντα</vt:lpstr>
      <vt:lpstr>Ρυθμιστικό σύστημα πρωτεϊνών 1/2</vt:lpstr>
      <vt:lpstr>Ρυθμιστικό σύστημα πρωτεϊνών 2/2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55</cp:revision>
  <dcterms:created xsi:type="dcterms:W3CDTF">2013-03-04T13:35:19Z</dcterms:created>
  <dcterms:modified xsi:type="dcterms:W3CDTF">2015-05-28T12:42:16Z</dcterms:modified>
</cp:coreProperties>
</file>