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9" r:id="rId3"/>
    <p:sldMasterId id="2147483720" r:id="rId4"/>
  </p:sldMasterIdLst>
  <p:notesMasterIdLst>
    <p:notesMasterId r:id="rId32"/>
  </p:notesMasterIdLst>
  <p:handoutMasterIdLst>
    <p:handoutMasterId r:id="rId33"/>
  </p:handoutMasterIdLst>
  <p:sldIdLst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81" r:id="rId25"/>
    <p:sldId id="282" r:id="rId26"/>
    <p:sldId id="287" r:id="rId27"/>
    <p:sldId id="288" r:id="rId28"/>
    <p:sldId id="284" r:id="rId29"/>
    <p:sldId id="285" r:id="rId30"/>
    <p:sldId id="286" r:id="rId31"/>
  </p:sldIdLst>
  <p:sldSz cx="9144000" cy="6858000" type="screen4x3"/>
  <p:notesSz cx="7104063" cy="10234613"/>
  <p:custDataLst>
    <p:tags r:id="rId3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66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4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8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0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8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8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311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9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4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6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4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0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94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18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9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3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6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3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7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8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6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5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8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2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0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4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68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7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9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5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9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0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7231" y="908720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>
                <a:latin typeface="+mn-lt"/>
              </a:rPr>
              <a:t>Ε</a:t>
            </a:r>
            <a:r>
              <a:rPr lang="el-GR" sz="4400" b="1" dirty="0" smtClean="0">
                <a:latin typeface="+mn-lt"/>
              </a:rPr>
              <a:t>ργαστήριο </a:t>
            </a:r>
            <a:br>
              <a:rPr lang="el-GR" sz="4400" b="1" dirty="0" smtClean="0">
                <a:latin typeface="+mn-lt"/>
              </a:rPr>
            </a:br>
            <a:r>
              <a:rPr lang="el-GR" sz="4400" b="1" dirty="0" smtClean="0">
                <a:latin typeface="+mn-lt"/>
              </a:rPr>
              <a:t>Επιστήμης Υλικών ΙΙ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2971" y="2564904"/>
            <a:ext cx="8280920" cy="22322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el-GR" sz="2600" b="1" dirty="0"/>
              <a:t>Ενότητα </a:t>
            </a:r>
            <a:r>
              <a:rPr lang="en-US" sz="2600" b="1" dirty="0"/>
              <a:t>10</a:t>
            </a:r>
            <a:r>
              <a:rPr lang="el-GR" sz="2600" dirty="0"/>
              <a:t>:</a:t>
            </a:r>
            <a:r>
              <a:rPr lang="en-US" sz="2600" dirty="0"/>
              <a:t> </a:t>
            </a:r>
            <a:r>
              <a:rPr lang="el-GR" sz="2600" dirty="0"/>
              <a:t>Πολυμερή: Σύνθεση του Nylon 6,10</a:t>
            </a:r>
            <a:endParaRPr lang="en-US" sz="2600" dirty="0"/>
          </a:p>
          <a:p>
            <a:endParaRPr lang="el-GR" sz="2400" dirty="0" smtClean="0"/>
          </a:p>
          <a:p>
            <a:r>
              <a:rPr lang="el-GR" sz="2400" dirty="0" smtClean="0"/>
              <a:t>Σταμάτης Μπογιατζής</a:t>
            </a:r>
            <a:r>
              <a:rPr lang="en-US" sz="2400" dirty="0" smtClean="0"/>
              <a:t>, </a:t>
            </a:r>
            <a:r>
              <a:rPr lang="el-GR" sz="2400" dirty="0" smtClean="0"/>
              <a:t>επίκουρος καθηγητής</a:t>
            </a:r>
          </a:p>
          <a:p>
            <a:r>
              <a:rPr lang="el-GR" sz="2400" dirty="0" smtClean="0"/>
              <a:t>Τμήμα Συντήρησης Αρχαιοτήτων &amp; Έργων Τέχνης</a:t>
            </a:r>
          </a:p>
        </p:txBody>
      </p:sp>
      <p:pic>
        <p:nvPicPr>
          <p:cNvPr id="12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3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7088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7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26" b="-1"/>
          <a:stretch/>
        </p:blipFill>
        <p:spPr bwMode="auto">
          <a:xfrm>
            <a:off x="4045866" y="5272755"/>
            <a:ext cx="3348000" cy="7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του </a:t>
            </a:r>
            <a:r>
              <a:rPr lang="en-US" dirty="0" smtClean="0"/>
              <a:t>Nylon</a:t>
            </a:r>
            <a:r>
              <a:rPr lang="el-GR" dirty="0" smtClean="0"/>
              <a:t>®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1793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Από τη χημική δομή του υλικού καθορίζεται και η μορφολογία του: </a:t>
            </a:r>
            <a:r>
              <a:rPr lang="el-GR" sz="2400" b="1" dirty="0" smtClean="0"/>
              <a:t>ινώδες</a:t>
            </a:r>
            <a:r>
              <a:rPr lang="el-GR" sz="2400" dirty="0" smtClean="0"/>
              <a:t> πολυμερές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 σχηματισμός </a:t>
            </a:r>
            <a:r>
              <a:rPr lang="el-GR" sz="2400" b="1" dirty="0" smtClean="0"/>
              <a:t>πολυαμιδικών ινών</a:t>
            </a:r>
            <a:r>
              <a:rPr lang="el-GR" sz="2400" dirty="0" smtClean="0"/>
              <a:t> με μεγάλη ελαστικότητα διευκόλυνε την εφαρμογή του νάιλον και στα γυναικεία καλσόν, άλλο ρουχισμό, οδοντόβουρτσες, κλπ</a:t>
            </a:r>
            <a:r>
              <a:rPr lang="en-US" sz="2400" dirty="0"/>
              <a:t>,</a:t>
            </a:r>
            <a:endParaRPr lang="el-GR" sz="2400" dirty="0" smtClean="0"/>
          </a:p>
        </p:txBody>
      </p:sp>
      <p:pic>
        <p:nvPicPr>
          <p:cNvPr id="2049" name="Εικόνα 10"/>
          <p:cNvPicPr>
            <a:picLocks noChangeAspect="1" noChangeArrowheads="1"/>
          </p:cNvPicPr>
          <p:nvPr/>
        </p:nvPicPr>
        <p:blipFill>
          <a:blip r:embed="rId2"/>
          <a:srcRect r="25993" b="23409"/>
          <a:stretch>
            <a:fillRect/>
          </a:stretch>
        </p:blipFill>
        <p:spPr bwMode="auto">
          <a:xfrm>
            <a:off x="4296862" y="3214686"/>
            <a:ext cx="412707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357290" y="3429000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Δεσμοί υδρογόνου αναπτύσσονται μεταξύ των αλυσίδων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4286248" y="3929066"/>
            <a:ext cx="642942" cy="1588"/>
          </a:xfrm>
          <a:prstGeom prst="straightConnector1">
            <a:avLst/>
          </a:prstGeom>
          <a:ln w="28575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>
            <a:off x="4250529" y="4214818"/>
            <a:ext cx="535785" cy="357190"/>
          </a:xfrm>
          <a:prstGeom prst="straightConnector1">
            <a:avLst/>
          </a:prstGeom>
          <a:ln w="28575">
            <a:solidFill>
              <a:srgbClr val="8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Ορθογώνιο 4"/>
          <p:cNvSpPr/>
          <p:nvPr/>
        </p:nvSpPr>
        <p:spPr>
          <a:xfrm>
            <a:off x="323243" y="527298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400" dirty="0">
                <a:latin typeface="+mn-lt"/>
              </a:rPr>
              <a:t>Το νάιλον παρουσιάζει </a:t>
            </a:r>
            <a:r>
              <a:rPr lang="el-GR" sz="2400" u="sng" dirty="0">
                <a:latin typeface="+mn-lt"/>
              </a:rPr>
              <a:t>κρυσταλλικότητα</a:t>
            </a:r>
            <a:r>
              <a:rPr lang="el-GR" sz="2400" dirty="0">
                <a:latin typeface="+mn-lt"/>
              </a:rPr>
              <a:t> λόγω της παρουσίας των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δεσμών υδρογόνου </a:t>
            </a:r>
            <a:r>
              <a:rPr lang="el-GR" sz="2400" dirty="0">
                <a:latin typeface="+mn-lt"/>
              </a:rPr>
              <a:t>που αναπτύσσονται μεταξύ των ατόμων που συμμετέχουν στον αμιδικό δεσμό γειτονικών αλυσίδων.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σύνθεση του </a:t>
            </a:r>
            <a:r>
              <a:rPr lang="en-US" dirty="0" smtClean="0"/>
              <a:t>Nylon</a:t>
            </a:r>
            <a:r>
              <a:rPr lang="el-GR" dirty="0" smtClean="0"/>
              <a:t>®6,10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Για τη σύνθεσή του απαιτούνται δυο </a:t>
            </a:r>
            <a:r>
              <a:rPr lang="el-GR" sz="2400" b="1" dirty="0" smtClean="0"/>
              <a:t>δι-δραστικά μονομερή</a:t>
            </a:r>
            <a:r>
              <a:rPr lang="el-GR" sz="2400" dirty="0" smtClean="0"/>
              <a:t> (δηλ. μικρά μόρια που το κάθε ένα έχει δυο όμοιες δραστικές ομάδες): το πρώτο είναι μια </a:t>
            </a:r>
            <a:r>
              <a:rPr lang="el-GR" sz="2400" u="sng" dirty="0" smtClean="0"/>
              <a:t>διαμίνη</a:t>
            </a:r>
            <a:r>
              <a:rPr lang="el-GR" sz="2400" dirty="0" smtClean="0"/>
              <a:t> και το δεύτερο ένα </a:t>
            </a:r>
            <a:r>
              <a:rPr lang="el-GR" sz="2400" u="sng" dirty="0" smtClean="0"/>
              <a:t>δικαρβοξυλικό</a:t>
            </a:r>
            <a:r>
              <a:rPr lang="el-GR" sz="2400" dirty="0" smtClean="0"/>
              <a:t> οξύ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Όταν τα δυο μόρια έρχονται σε επαφή, κάθε αμινομάδα της διαμίνης αντιδρά με μια καρβοξυλική του άλλου μορίου σχηματίζοντας </a:t>
            </a:r>
            <a:r>
              <a:rPr lang="el-GR" sz="2400" u="sng" dirty="0" smtClean="0"/>
              <a:t>αμιδικούς</a:t>
            </a:r>
            <a:r>
              <a:rPr lang="el-GR" sz="2400" dirty="0" smtClean="0"/>
              <a:t> δεσμούς. 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745619"/>
              </p:ext>
            </p:extLst>
          </p:nvPr>
        </p:nvGraphicFramePr>
        <p:xfrm>
          <a:off x="395536" y="3789040"/>
          <a:ext cx="8309134" cy="2938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hemSketch" r:id="rId3" imgW="6836760" imgH="2575440" progId="ACD.ChemSketch.20">
                  <p:embed/>
                </p:oleObj>
              </mc:Choice>
              <mc:Fallback>
                <p:oleObj name="ChemSketch" r:id="rId3" imgW="6836760" imgH="2575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789040"/>
                        <a:ext cx="8309134" cy="2938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285720" y="4714884"/>
            <a:ext cx="3813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u="sng" dirty="0" smtClean="0">
                <a:latin typeface="+mn-lt"/>
              </a:rPr>
              <a:t>Εξαμεθυλενοδιαμίνη </a:t>
            </a:r>
            <a:r>
              <a:rPr lang="el-GR" sz="2000" dirty="0" smtClean="0">
                <a:latin typeface="+mn-lt"/>
              </a:rPr>
              <a:t>(</a:t>
            </a:r>
            <a:r>
              <a:rPr lang="el-GR" sz="2000" b="1" dirty="0" smtClean="0">
                <a:latin typeface="+mn-lt"/>
              </a:rPr>
              <a:t>6 άνθρακες</a:t>
            </a:r>
            <a:r>
              <a:rPr lang="el-GR" sz="2000" dirty="0" smtClean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572000" y="4714884"/>
            <a:ext cx="4260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u="sng" dirty="0" smtClean="0">
                <a:latin typeface="+mn-lt"/>
              </a:rPr>
              <a:t>Σεμπακοϋλο-διχλωρίδιο</a:t>
            </a:r>
            <a:r>
              <a:rPr lang="en-US" sz="2000" u="sng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(</a:t>
            </a:r>
            <a:r>
              <a:rPr lang="el-GR" sz="2000" b="1" dirty="0" smtClean="0">
                <a:latin typeface="+mn-lt"/>
              </a:rPr>
              <a:t>10 άνθρακες</a:t>
            </a:r>
            <a:r>
              <a:rPr lang="el-GR" sz="2000" dirty="0" smtClean="0">
                <a:latin typeface="+mn-lt"/>
              </a:rPr>
              <a:t>)</a:t>
            </a:r>
            <a:endParaRPr lang="el-GR" sz="2000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54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σύνθεση του </a:t>
            </a:r>
            <a:r>
              <a:rPr lang="en-US" dirty="0" smtClean="0"/>
              <a:t>Nylon</a:t>
            </a:r>
            <a:r>
              <a:rPr lang="el-GR" dirty="0" smtClean="0"/>
              <a:t>®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παρουσία των δυο χαρακτηριστικών ομάδων (αμινομάδας και καρβοξυλομάδας) και στα δυο μονομερή επιτρέπει να αντιδρούν μεταξύ τους σε αναλογία 1:1.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 πολυμερές που παρασκευάζεται με αυτό τον τρόπο είναι το </a:t>
            </a:r>
            <a:r>
              <a:rPr lang="el-GR" sz="2400" i="1" dirty="0" smtClean="0"/>
              <a:t>1:1 πολυμερές συμπύκνωσης </a:t>
            </a:r>
            <a:r>
              <a:rPr lang="el-GR" sz="2400" dirty="0" smtClean="0"/>
              <a:t>που χαρακτηρίζεται από την παρουσία πολλών αμιδικών δεσμών.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αντίδραση που θα ακολουθηθεί είναι ένας </a:t>
            </a:r>
            <a:r>
              <a:rPr lang="el-GR" sz="2400" i="1" dirty="0" smtClean="0"/>
              <a:t>πολυμερισμός βήμα προς βήμα</a:t>
            </a:r>
            <a:r>
              <a:rPr lang="el-GR" sz="2400" dirty="0" smtClean="0"/>
              <a:t> (</a:t>
            </a:r>
            <a:r>
              <a:rPr lang="en-US" sz="2400" dirty="0" smtClean="0"/>
              <a:t>step</a:t>
            </a:r>
            <a:r>
              <a:rPr lang="el-GR" sz="2400" dirty="0" smtClean="0"/>
              <a:t>-</a:t>
            </a:r>
            <a:r>
              <a:rPr lang="en-US" sz="2400" dirty="0" smtClean="0"/>
              <a:t>growth polymerization</a:t>
            </a:r>
            <a:r>
              <a:rPr lang="el-GR" sz="2400" dirty="0" smtClean="0"/>
              <a:t>) δηλαδή, όπου η αλυσίδα αυξάνεται σταδιακά).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 νάιλον μπορεί να μορφοποιηθεί ως ίνα, και λέμε ότι ανήκει στην κατηγορία των </a:t>
            </a:r>
            <a:r>
              <a:rPr lang="el-GR" sz="2400" b="1" i="1" dirty="0" smtClean="0"/>
              <a:t>πολυαμιδικών </a:t>
            </a:r>
            <a:r>
              <a:rPr lang="el-GR" sz="2400" dirty="0" smtClean="0"/>
              <a:t>συνθετικών ινών.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Οι </a:t>
            </a:r>
            <a:r>
              <a:rPr lang="el-GR" sz="2400" u="sng" dirty="0" smtClean="0"/>
              <a:t>αμιδικοί</a:t>
            </a:r>
            <a:r>
              <a:rPr lang="el-GR" sz="2400" dirty="0" smtClean="0"/>
              <a:t> δεσμοί είναι ταυτόσημοι με τους </a:t>
            </a:r>
            <a:r>
              <a:rPr lang="el-GR" sz="2400" u="sng" dirty="0" smtClean="0"/>
              <a:t>πεπτιδικούς</a:t>
            </a:r>
            <a:r>
              <a:rPr lang="el-GR" sz="2400" dirty="0" smtClean="0"/>
              <a:t> δεσμούς που απαντώνται στις πρωτεΐνες</a:t>
            </a:r>
            <a:r>
              <a:rPr lang="en-US" sz="2400" dirty="0"/>
              <a:t>.</a:t>
            </a:r>
            <a:endParaRPr lang="el-GR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5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Απαιτούμενα υλικά/σκεύη και αντιδραστήρια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80526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buNone/>
            </a:pPr>
            <a:r>
              <a:rPr lang="el-GR" sz="2400" b="1" dirty="0" smtClean="0"/>
              <a:t>Χημικά</a:t>
            </a:r>
            <a:r>
              <a:rPr lang="el-GR" sz="2400" dirty="0" smtClean="0"/>
              <a:t>: 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εξαμεθυλενοδιαμίνη (0.49 </a:t>
            </a:r>
            <a:r>
              <a:rPr lang="en-US" sz="2400" dirty="0" smtClean="0"/>
              <a:t>g</a:t>
            </a:r>
            <a:r>
              <a:rPr lang="el-GR" sz="2400" dirty="0" smtClean="0"/>
              <a:t>, ΜΒ=116.2)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σεμπακοϋλοδιχλωρίδιο (1</a:t>
            </a:r>
            <a:r>
              <a:rPr lang="en-US" sz="2400" dirty="0" smtClean="0"/>
              <a:t>g</a:t>
            </a:r>
            <a:r>
              <a:rPr lang="el-GR" sz="2400" dirty="0" smtClean="0"/>
              <a:t>, ΜΒ=239.1)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εξάνιο (25 </a:t>
            </a:r>
            <a:r>
              <a:rPr lang="en-US" sz="2400" dirty="0" smtClean="0"/>
              <a:t>ml</a:t>
            </a:r>
            <a:r>
              <a:rPr lang="el-GR" sz="2400" dirty="0" smtClean="0"/>
              <a:t>), 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/>
              <a:t>στερεό </a:t>
            </a:r>
            <a:r>
              <a:rPr lang="en-US" sz="2400" dirty="0" smtClean="0"/>
              <a:t>NaOH</a:t>
            </a:r>
            <a:r>
              <a:rPr lang="el-GR" sz="2400" dirty="0" smtClean="0"/>
              <a:t> (ή διάλυμα ΝαΟΗ 5%). </a:t>
            </a:r>
          </a:p>
          <a:p>
            <a:pPr>
              <a:lnSpc>
                <a:spcPct val="130000"/>
              </a:lnSpc>
              <a:spcBef>
                <a:spcPts val="1200"/>
              </a:spcBef>
              <a:buNone/>
            </a:pPr>
            <a:r>
              <a:rPr lang="el-GR" sz="2400" b="1" dirty="0" smtClean="0"/>
              <a:t>Σκεύη</a:t>
            </a:r>
            <a:r>
              <a:rPr lang="el-GR" sz="2400" b="1" dirty="0" smtClean="0"/>
              <a:t>: 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400" dirty="0" smtClean="0"/>
              <a:t>2 ποτήρια ζέσεως των 100 </a:t>
            </a:r>
            <a:r>
              <a:rPr lang="en-US" sz="2400" dirty="0" smtClean="0"/>
              <a:t>ml</a:t>
            </a:r>
            <a:r>
              <a:rPr lang="el-GR" sz="2400" dirty="0" smtClean="0"/>
              <a:t>, μεταλλική λαβίδα, γυάλινη ράβδος, ύαλος ωρολογίου, απορροφητικό χαρτί (κομμένο σε 2 κυκλικά τεμάχια στο μέγεθος της υάλου ωρολογίου), ζυγός 1 δεκαδικού ψηφίου.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67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Πειραματική διαδικασία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66124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u="sng" dirty="0" smtClean="0"/>
              <a:t>Προσοχή</a:t>
            </a:r>
            <a:r>
              <a:rPr lang="el-GR" sz="2400" dirty="0" smtClean="0"/>
              <a:t>: Για να είναι επιτυχής η σύνθεση του υλικού, πρέπει να είναι επακριβώς ζυγισμένες οι ποσότητες των αντιδρώντων, ώστε να επιτύχουμε στοιχειομετρικές αναλογίες (δηλ. αναλογία </a:t>
            </a:r>
            <a:r>
              <a:rPr lang="en-US" sz="2400" dirty="0" smtClean="0"/>
              <a:t>mol</a:t>
            </a:r>
            <a:r>
              <a:rPr lang="el-GR" sz="2400" dirty="0" smtClean="0"/>
              <a:t> 1:1)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u="sng" dirty="0" smtClean="0"/>
              <a:t>Διάλυμα </a:t>
            </a:r>
            <a:r>
              <a:rPr lang="el-GR" sz="2400" b="1" u="sng" dirty="0" smtClean="0"/>
              <a:t>Α</a:t>
            </a:r>
            <a:r>
              <a:rPr lang="el-GR" sz="2400" b="1" dirty="0" smtClean="0"/>
              <a:t>:</a:t>
            </a:r>
            <a:r>
              <a:rPr lang="el-GR" sz="2400" dirty="0" smtClean="0"/>
              <a:t> Σε ένα ποτήρι ζέσεως των 100 </a:t>
            </a:r>
            <a:r>
              <a:rPr lang="en-US" sz="2400" dirty="0" smtClean="0"/>
              <a:t>ml </a:t>
            </a:r>
            <a:r>
              <a:rPr lang="el-GR" sz="2400" dirty="0" smtClean="0"/>
              <a:t>που περιέχει 25 </a:t>
            </a:r>
            <a:r>
              <a:rPr lang="en-US" sz="2400" dirty="0" smtClean="0"/>
              <a:t>ml </a:t>
            </a:r>
            <a:r>
              <a:rPr lang="el-GR" sz="2400" dirty="0" smtClean="0"/>
              <a:t>εξανίου (στον απαγωγό) προστίθεται 1.00 </a:t>
            </a:r>
            <a:r>
              <a:rPr lang="en-US" sz="2400" dirty="0" smtClean="0"/>
              <a:t>g </a:t>
            </a:r>
            <a:r>
              <a:rPr lang="el-GR" sz="2400" dirty="0" smtClean="0"/>
              <a:t>σεμπακοϋλο-</a:t>
            </a:r>
            <a:r>
              <a:rPr lang="el-GR" sz="2400" dirty="0" err="1" smtClean="0"/>
              <a:t>διχλωρίδιου</a:t>
            </a:r>
            <a:r>
              <a:rPr lang="en-US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u="sng" dirty="0" smtClean="0"/>
              <a:t>Διάλυμα </a:t>
            </a:r>
            <a:r>
              <a:rPr lang="el-GR" sz="2400" b="1" u="sng" dirty="0" smtClean="0"/>
              <a:t>Β</a:t>
            </a:r>
            <a:r>
              <a:rPr lang="el-GR" sz="2400" b="1" dirty="0" smtClean="0"/>
              <a:t>:</a:t>
            </a:r>
            <a:r>
              <a:rPr lang="el-GR" sz="2400" dirty="0" smtClean="0"/>
              <a:t> Σε ένα δεύτερο ποτήρι (κατά προτίμηση, να έχει ψηλά τοιχώματα) που περιέχει 25 </a:t>
            </a:r>
            <a:r>
              <a:rPr lang="en-US" sz="2400" dirty="0" smtClean="0"/>
              <a:t>ml </a:t>
            </a:r>
            <a:r>
              <a:rPr lang="el-GR" sz="2400" dirty="0" smtClean="0"/>
              <a:t>νερού προστίθενται επίσης 0.49 </a:t>
            </a:r>
            <a:r>
              <a:rPr lang="en-US" sz="2400" dirty="0" smtClean="0"/>
              <a:t>g </a:t>
            </a:r>
            <a:r>
              <a:rPr lang="el-GR" sz="2400" dirty="0" smtClean="0"/>
              <a:t>εξαμεθυλενοδιαμίνης και 0.6 </a:t>
            </a:r>
            <a:r>
              <a:rPr lang="en-US" sz="2400" dirty="0" smtClean="0"/>
              <a:t>g</a:t>
            </a:r>
            <a:r>
              <a:rPr lang="el-GR" sz="2400" dirty="0" smtClean="0"/>
              <a:t> ΝαΟΗ (</a:t>
            </a:r>
            <a:r>
              <a:rPr lang="el-GR" sz="2400" i="1" dirty="0" smtClean="0"/>
              <a:t>εναλλακτικά</a:t>
            </a:r>
            <a:r>
              <a:rPr lang="el-GR" sz="2400" dirty="0" smtClean="0"/>
              <a:t> προστίθενται 0.49 </a:t>
            </a:r>
            <a:r>
              <a:rPr lang="en-US" sz="2400" dirty="0" smtClean="0"/>
              <a:t>g</a:t>
            </a:r>
            <a:r>
              <a:rPr lang="el-GR" sz="2400" dirty="0" smtClean="0"/>
              <a:t> εξαμεθυλενοδιαμίνης σε 12,5 </a:t>
            </a:r>
            <a:r>
              <a:rPr lang="en-US" sz="2400" dirty="0" smtClean="0"/>
              <a:t>mL</a:t>
            </a:r>
            <a:r>
              <a:rPr lang="el-GR" sz="2400" dirty="0" smtClean="0"/>
              <a:t> νερού και σε αυτό προστίθενται άλλα 12,5 </a:t>
            </a:r>
            <a:r>
              <a:rPr lang="en-US" sz="2400" dirty="0" smtClean="0"/>
              <a:t>mL</a:t>
            </a:r>
            <a:r>
              <a:rPr lang="el-GR" sz="2400" dirty="0" smtClean="0"/>
              <a:t> διαλύματος καυστικού νατρίου 5%).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46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Πειραματική διαδικασία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66124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Τοποθετούμε το ποτήρι με το διάλυμα </a:t>
            </a:r>
            <a:r>
              <a:rPr lang="el-GR" sz="2400" b="1" dirty="0" smtClean="0"/>
              <a:t>Β</a:t>
            </a:r>
            <a:r>
              <a:rPr lang="el-GR" sz="2400" dirty="0" smtClean="0"/>
              <a:t> υπό γωνία και προσεκτικά, επιτρέπουμε στο διάλυμα </a:t>
            </a:r>
            <a:r>
              <a:rPr lang="el-GR" sz="2400" b="1" dirty="0" smtClean="0"/>
              <a:t>Α</a:t>
            </a:r>
            <a:r>
              <a:rPr lang="el-GR" sz="2400" dirty="0" smtClean="0"/>
              <a:t> να </a:t>
            </a:r>
            <a:r>
              <a:rPr lang="el-GR" sz="2400" i="1" dirty="0" smtClean="0"/>
              <a:t>κυλίσει ομαλά</a:t>
            </a:r>
            <a:r>
              <a:rPr lang="el-GR" sz="2400" dirty="0" smtClean="0"/>
              <a:t> στα τοιχώματα του πρώτου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Έτσι σχηματίζεται ένα </a:t>
            </a:r>
            <a:r>
              <a:rPr lang="el-GR" sz="2400" i="1" dirty="0" smtClean="0"/>
              <a:t>διφασικό</a:t>
            </a:r>
            <a:r>
              <a:rPr lang="el-GR" sz="2400" dirty="0" smtClean="0"/>
              <a:t> σύστημα (2 μη αναμίξιμοι διαλύτες), και σχεδόν αμέσως αρχίζει να εμφανίζεται ευκρινώς ένα φιλμ του προϊόντος στην διεπιφάνεια των δυο φάσεων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Με τη βοήθεια της μεταλλικής λαβίδας ανασηκώνεται το προϊόν υπό μορφή κλωστής (ή ίνας) έξω από το ποτήρι του και τυλίγεται γύρω από γυάλινη ράβδο σαν καρούλι</a:t>
            </a:r>
            <a:r>
              <a:rPr lang="en-US" sz="2400" dirty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 προϊόν εκπλύνεται σχολαστικά με νερό, ξετυλίγεται και μεταφέρεται σε ύαλο ωρολογίου, όπου στεγνώνεται ανάμεσα σε δυο απορροφητικά χαρτιά.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27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Υπολογισμός της απόδοσης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  στάδιο αυτό εκτελείται μόνο αφού στεγνώσει πλήρως το παραλαμβανόμενο υλικό</a:t>
            </a:r>
            <a:r>
              <a:rPr lang="en-US" sz="2400" dirty="0"/>
              <a:t>,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Την απόδοση της αντίδρασης την υπολογίζουμε διαιρώντας το βάρος του προϊόντος που παραλάβαμε στο εργαστήριο δια της θεωρητικά αναμενόμενης ποσότητας βάσει στοιχειομετρικών υπολογισμών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θεωρητικά αναμενόμενη ποσότητα είναι ίση με το άθροισμα των μαζών των 2 αντιδραστηρίων μείον το συνολικό βάρος του υδροχλωρίου (</a:t>
            </a:r>
            <a:r>
              <a:rPr lang="en-US" sz="2400" dirty="0" smtClean="0"/>
              <a:t>HCl</a:t>
            </a:r>
            <a:r>
              <a:rPr lang="el-GR" sz="2400" dirty="0" smtClean="0"/>
              <a:t>) σχηματίζεται ως αέριο. Συγκεκριμένα, σε κάθε μόριο σεμπακοϋλοδιχλωριδίου υπάρχουν 2 άτομα χλωρίου και συνεπώς παράγονται 2 μόρια υδροχλωρίου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0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Φύλλο </a:t>
            </a:r>
            <a:r>
              <a:rPr lang="el-GR" dirty="0" smtClean="0"/>
              <a:t>παρουσίασης </a:t>
            </a:r>
            <a:r>
              <a:rPr lang="el-GR" dirty="0"/>
              <a:t>α</a:t>
            </a:r>
            <a:r>
              <a:rPr lang="el-GR" dirty="0" smtClean="0"/>
              <a:t>ποτελεσμάτων </a:t>
            </a: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75231"/>
              </p:ext>
            </p:extLst>
          </p:nvPr>
        </p:nvGraphicFramePr>
        <p:xfrm>
          <a:off x="395536" y="1700808"/>
          <a:ext cx="8572559" cy="4693920"/>
        </p:xfrm>
        <a:graphic>
          <a:graphicData uri="http://schemas.openxmlformats.org/drawingml/2006/table">
            <a:tbl>
              <a:tblPr/>
              <a:tblGrid>
                <a:gridCol w="2714644"/>
                <a:gridCol w="3571900"/>
                <a:gridCol w="2286015"/>
              </a:tblGrid>
              <a:tr h="2707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200" b="1" dirty="0">
                          <a:latin typeface="+mn-lt"/>
                          <a:ea typeface="Calibri"/>
                          <a:cs typeface="Arial"/>
                        </a:rPr>
                        <a:t>Διαδικασία </a:t>
                      </a:r>
                      <a:endParaRPr lang="el-GR" sz="2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200" b="1" dirty="0" smtClean="0">
                          <a:latin typeface="+mn-lt"/>
                          <a:ea typeface="Calibri"/>
                          <a:cs typeface="Arial"/>
                        </a:rPr>
                        <a:t>Παρατήρηση, αιτιολόγηση υπολογισμοί</a:t>
                      </a:r>
                      <a:endParaRPr lang="el-GR" sz="2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200" b="1" dirty="0">
                          <a:latin typeface="+mn-lt"/>
                          <a:ea typeface="Calibri"/>
                          <a:cs typeface="Arial"/>
                        </a:rPr>
                        <a:t>Συμπέρασμα </a:t>
                      </a:r>
                      <a:endParaRPr lang="el-GR" sz="2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1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200" dirty="0">
                          <a:latin typeface="+mn-lt"/>
                          <a:ea typeface="Calibri"/>
                          <a:cs typeface="Arial"/>
                        </a:rPr>
                        <a:t>1. παρασκευή διαλύματος Α</a:t>
                      </a:r>
                      <a:endParaRPr lang="el-GR" sz="2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200" dirty="0">
                          <a:latin typeface="+mn-lt"/>
                          <a:ea typeface="Calibri"/>
                          <a:cs typeface="Arial"/>
                        </a:rPr>
                        <a:t>2. παρασκευή διαλύματος Β</a:t>
                      </a:r>
                      <a:endParaRPr lang="el-GR" sz="2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6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200" dirty="0">
                          <a:latin typeface="+mn-lt"/>
                          <a:ea typeface="Calibri"/>
                          <a:cs typeface="Arial"/>
                        </a:rPr>
                        <a:t>3. ανάμιξη των δυο διαλυμάτων</a:t>
                      </a:r>
                      <a:endParaRPr lang="el-GR" sz="2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200" dirty="0">
                          <a:latin typeface="+mn-lt"/>
                          <a:ea typeface="Calibri"/>
                          <a:cs typeface="Arial"/>
                        </a:rPr>
                        <a:t>4. συλλογή του προϊόντος και παρατήρηση</a:t>
                      </a:r>
                      <a:endParaRPr lang="el-GR" sz="2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5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200" dirty="0">
                          <a:latin typeface="+mn-lt"/>
                          <a:ea typeface="Calibri"/>
                          <a:cs typeface="Arial"/>
                        </a:rPr>
                        <a:t>5. ζύγιση και υπολογισμός της % απόδοσης</a:t>
                      </a:r>
                      <a:endParaRPr lang="el-GR" sz="2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2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0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43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614792" cy="504056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1. Εξετάζοντας το χημικό τύπο του </a:t>
            </a:r>
            <a:r>
              <a:rPr lang="el-GR" sz="2400" u="sng" dirty="0" smtClean="0"/>
              <a:t>νάιλον-6,10</a:t>
            </a:r>
            <a:r>
              <a:rPr lang="el-GR" sz="2400" dirty="0" smtClean="0"/>
              <a:t>, πως δικαιολογείτε ότι σχεδιαζόταν η χρήση του ως υποκατάστατο του μεταξιού;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2. Γράψτε την χημική αντίδραση για τη σύνθεση του </a:t>
            </a:r>
            <a:r>
              <a:rPr lang="el-GR" sz="2400" i="1" u="sng" dirty="0" smtClean="0"/>
              <a:t>νάιλον-6,6</a:t>
            </a:r>
            <a:r>
              <a:rPr lang="en-US" sz="2400" i="1" u="sng" dirty="0" smtClean="0"/>
              <a:t> </a:t>
            </a:r>
            <a:r>
              <a:rPr lang="en-US" sz="2400" dirty="0" smtClean="0"/>
              <a:t>.</a:t>
            </a:r>
            <a:endParaRPr lang="el-GR" sz="2400" u="sng" dirty="0" smtClean="0"/>
          </a:p>
          <a:p>
            <a:pPr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3. Γιατί τα δυο αντιδραστήρια δεν αναμίχθηκαν απλά κατά την προσθήκη του ενός στο άλλο;</a:t>
            </a:r>
          </a:p>
          <a:p>
            <a:pPr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4. Τι μπορείτε να πείτε για το αέριο υδροχλώριο που φαίνεται ότι σχηματίζεται στην εξίσωση;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2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1357298"/>
            <a:ext cx="81439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04000" marR="0" lvl="0" indent="-50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McMurry John, Οργανική Χημεία, Πανεπιστημιακές Εκδόσεις Κρήτης, 2012 (ενιαίος τόμος)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504000" marR="0" lvl="0" indent="-50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sz="2400" dirty="0" smtClean="0">
                <a:latin typeface="+mn-lt"/>
                <a:ea typeface="Calibri" pitchFamily="34" charset="0"/>
                <a:cs typeface="Times New Roman" pitchFamily="18" charset="0"/>
              </a:rPr>
              <a:t>Callister, W. D., </a:t>
            </a:r>
            <a:r>
              <a:rPr lang="el-GR" sz="2400" dirty="0" smtClean="0">
                <a:latin typeface="+mn-lt"/>
                <a:ea typeface="Calibri" pitchFamily="34" charset="0"/>
                <a:cs typeface="Times New Roman" pitchFamily="18" charset="0"/>
              </a:rPr>
              <a:t>Επιστήμη και Τεχνολογία των Υλικών, Εκδ. Τζιόλα, Θεσσαλονίκη 2003</a:t>
            </a:r>
            <a:r>
              <a:rPr lang="en-US" sz="2400" dirty="0" smtClean="0">
                <a:latin typeface="+mn-lt"/>
                <a:ea typeface="Calibri" pitchFamily="34" charset="0"/>
                <a:cs typeface="Times New Roman" pitchFamily="18" charset="0"/>
              </a:rPr>
              <a:t>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504000" marR="0" lvl="0" indent="-50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Char char="•"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91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Βασικοί όροι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 smtClean="0"/>
              <a:t>Μακρομόριο, 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Πολυμερές</a:t>
            </a:r>
            <a:r>
              <a:rPr lang="en-US" sz="2400" dirty="0" smtClean="0"/>
              <a:t>,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Μονομερές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Ομάδα μονομερούς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Νάιλον (</a:t>
            </a:r>
            <a:r>
              <a:rPr lang="en-US" sz="2400" dirty="0" smtClean="0"/>
              <a:t>Nylon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800"/>
              </a:spcBef>
            </a:pPr>
            <a:r>
              <a:rPr lang="el-GR" sz="2400" dirty="0" smtClean="0"/>
              <a:t>Αντίδραση πολυμερισμού - συμπύκνωσης.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47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91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3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«Εργαστήριο Επιστήμης Υλικών ΙΙ. Ενότητα 10</a:t>
            </a:r>
            <a:r>
              <a:rPr lang="en-US" sz="2000" dirty="0" smtClean="0"/>
              <a:t>:</a:t>
            </a:r>
            <a:r>
              <a:rPr lang="el-GR" sz="2000" dirty="0"/>
              <a:t> Πολυμερή: Σύνθεση του Nylon </a:t>
            </a:r>
            <a:r>
              <a:rPr lang="el-GR" sz="2000" dirty="0" smtClean="0"/>
              <a:t>6,10».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998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58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57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l-GR" sz="2000" dirty="0"/>
              <a:t>Όλες οι εικόνες και χημικοί τύποι</a:t>
            </a:r>
            <a:r>
              <a:rPr lang="el-GR" sz="2000" dirty="0" smtClean="0"/>
              <a:t>:© </a:t>
            </a:r>
            <a:r>
              <a:rPr lang="el-GR" sz="2000" dirty="0"/>
              <a:t>Σταμάτης Χ. Μπογιατζής </a:t>
            </a:r>
          </a:p>
          <a:p>
            <a:pPr marL="0" indent="0">
              <a:buNone/>
            </a:pPr>
            <a:r>
              <a:rPr lang="el-GR" sz="2000" dirty="0"/>
              <a:t>(εκτός αν αναφέρεται </a:t>
            </a:r>
            <a:r>
              <a:rPr lang="el-GR" sz="2000" dirty="0" smtClean="0"/>
              <a:t>διαφορετικά</a:t>
            </a:r>
            <a:r>
              <a:rPr lang="en-US" sz="2000" dirty="0" smtClean="0"/>
              <a:t>)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759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Στόχος του εργαστηριακού μαθήματος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Η κατανόηση της δομής των πολυμερών</a:t>
            </a:r>
            <a:r>
              <a:rPr lang="en-US" sz="2400" dirty="0"/>
              <a:t>,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Η εξοικείωση με την βασική ιδέα του πολυμερισμού συμπύκνωσης</a:t>
            </a:r>
            <a:r>
              <a:rPr lang="en-US" sz="2400" dirty="0"/>
              <a:t>,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Ο χειρισμός των αντιδραστηρίων στον πολυμερισμό συμπύκνωσης</a:t>
            </a:r>
            <a:r>
              <a:rPr lang="en-US" sz="2400" dirty="0"/>
              <a:t>,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Η εξοικείωση με την ευκολία στη σύνθεση ενός εξαιρετικά συνηθισμένου μοντέρνου υλικού όπως το νάιλον.</a:t>
            </a:r>
            <a:endParaRPr lang="en-US" sz="2400" dirty="0" smtClean="0"/>
          </a:p>
          <a:p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69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07288" cy="56612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Ως πολυμερή γενικώς νοούνται τα </a:t>
            </a:r>
            <a:r>
              <a:rPr lang="el-GR" sz="2400" b="1" dirty="0" smtClean="0"/>
              <a:t>μακρομόρια</a:t>
            </a:r>
            <a:r>
              <a:rPr lang="el-GR" sz="2400" dirty="0" smtClean="0"/>
              <a:t> (δηλ.  μεγάλου ΜΒ) που συντίθενται είτε σε εργαστηριακή είτε σε βιομηχανική κλίμακα</a:t>
            </a:r>
            <a:r>
              <a:rPr lang="en-US" sz="2400" dirty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Από ιστορικής πλευράς, η πρώτη εργαστηριακή σύνθεση πολυμερούς ήταν απλά η τροποποίηση ενός πολυσακχαρίτη, της κυτταρίνης (π.χ. η </a:t>
            </a:r>
            <a:r>
              <a:rPr lang="el-GR" sz="2400" b="1" dirty="0" smtClean="0"/>
              <a:t>νιτρική και η οξική κυτταρίνη </a:t>
            </a:r>
            <a:r>
              <a:rPr lang="el-GR" sz="2400" dirty="0" smtClean="0"/>
              <a:t>με χρήσεις στα φωτογραφικά και κινηματογραφικά φιλμ</a:t>
            </a:r>
            <a:r>
              <a:rPr lang="en-US" sz="2400" dirty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Από τις πρώτες συνθέσεις πολυμερών από μικρά μόρια (τα μονομερή) ήταν εκείνη του </a:t>
            </a:r>
            <a:r>
              <a:rPr lang="el-GR" sz="2400" b="1" dirty="0" smtClean="0"/>
              <a:t>βακελίτη</a:t>
            </a:r>
            <a:r>
              <a:rPr lang="el-GR" sz="2400" dirty="0" smtClean="0"/>
              <a:t> στις αρχές του εικοστού αιώνα</a:t>
            </a:r>
            <a:r>
              <a:rPr lang="en-US" sz="2400" dirty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Έκτοτε η σύνθεση νέων πολυμερών αυξήθηκε κατακόρυφα, και τροφοδότησε τη βιομηχανία των υλικών και την καθημερινότητα των νοικοκυριών όλου του πλανήτη με πλαστικές ύλες, συνθετικές ρητίνες, ελαστικά, κλπ.  </a:t>
            </a:r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9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Παρασκευές των πολυμερών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05" y="1130870"/>
            <a:ext cx="8690695" cy="32403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χημική διαδικασία με την οποία συντίθεται τα πολυμερή σε εργαστηριακή ή βιομηχανική κλίμακα ονομάζεται </a:t>
            </a:r>
            <a:r>
              <a:rPr lang="el-GR" sz="2400" b="1" dirty="0" smtClean="0"/>
              <a:t>πολυμερισμός</a:t>
            </a:r>
            <a:r>
              <a:rPr lang="en-US" sz="2400" b="1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Αποτελεί την συνένωση πολλών μονάδων από ένα ή περισσότερα είδη </a:t>
            </a:r>
            <a:r>
              <a:rPr lang="el-GR" sz="2400" b="1" dirty="0" smtClean="0"/>
              <a:t>μονομερών</a:t>
            </a:r>
            <a:r>
              <a:rPr lang="el-GR" sz="2400" dirty="0" smtClean="0"/>
              <a:t> μορίων μέσω του σχηματισμού ομοιοπολικών δεσμών σε μια ενιαία μακρομοριακή αλυσίδα, της οποίας το μοριακό βάρος μπορεί να φθάσει τις εκατοντάδες χιλιάδες ή και εκατομμύρια.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l-GR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4004658"/>
            <a:ext cx="4229092" cy="24867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491834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21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Πολυμερισμός προσθήκης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Υπάρχουν πολλά είδη αντιδράσεων πολυμερισμού. Σαν πιο σημαντικά αναφέρονται</a:t>
            </a:r>
            <a:r>
              <a:rPr lang="en-US" sz="2400" dirty="0" smtClean="0"/>
              <a:t> </a:t>
            </a:r>
            <a:r>
              <a:rPr lang="el-GR" sz="2400" dirty="0" smtClean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Ο </a:t>
            </a:r>
            <a:r>
              <a:rPr lang="el-GR" sz="2400" b="1" dirty="0" smtClean="0"/>
              <a:t>αλυσιδωτός </a:t>
            </a:r>
            <a:r>
              <a:rPr lang="el-GR" sz="2400" dirty="0" smtClean="0"/>
              <a:t>πολυμερισμός</a:t>
            </a:r>
            <a:r>
              <a:rPr lang="el-GR" sz="2400" b="1" dirty="0" smtClean="0"/>
              <a:t> </a:t>
            </a:r>
            <a:r>
              <a:rPr lang="el-GR" sz="2400" dirty="0" smtClean="0"/>
              <a:t>ή πολυμερισμός</a:t>
            </a:r>
            <a:r>
              <a:rPr lang="el-GR" sz="2400" i="1" dirty="0" smtClean="0"/>
              <a:t> </a:t>
            </a:r>
            <a:r>
              <a:rPr lang="el-GR" sz="2400" b="1" dirty="0" smtClean="0"/>
              <a:t>προσθήκης</a:t>
            </a:r>
            <a:r>
              <a:rPr lang="el-GR" sz="2400" dirty="0" smtClean="0"/>
              <a:t> (συνηθέστερο παράδειγμα είναι ο πολυμερισμός του αιθυλενίου με αποτέλεσμα το σχηματισμό του </a:t>
            </a:r>
            <a:r>
              <a:rPr lang="el-GR" sz="2400" b="1" dirty="0" smtClean="0"/>
              <a:t>πολυαιθυλενίου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Μέσω του πολυμερισμού προσθήκης πολλά μόρια μονομερούς (αιθυλενίου) συνδέονται σχηματίζοντας μια μακρομοριακή αλυσίδα</a:t>
            </a:r>
            <a:r>
              <a:rPr lang="en-US" sz="2400" dirty="0"/>
              <a:t>,</a:t>
            </a: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Με αντίστοιχη διαδικασία σχηματίζεται το </a:t>
            </a:r>
            <a:r>
              <a:rPr lang="el-GR" sz="2400" b="1" dirty="0" smtClean="0"/>
              <a:t>πολυπροπυλένιο</a:t>
            </a:r>
            <a:r>
              <a:rPr lang="el-GR" sz="2400" dirty="0" smtClean="0"/>
              <a:t>, το </a:t>
            </a:r>
            <a:r>
              <a:rPr lang="el-GR" sz="2400" b="1" dirty="0" smtClean="0"/>
              <a:t>πολυακρυλικό</a:t>
            </a:r>
            <a:r>
              <a:rPr lang="el-GR" sz="2400" dirty="0" smtClean="0"/>
              <a:t> </a:t>
            </a:r>
            <a:r>
              <a:rPr lang="el-GR" sz="2400" b="1" dirty="0" smtClean="0"/>
              <a:t>οξύ</a:t>
            </a:r>
            <a:r>
              <a:rPr lang="el-GR" sz="2400" dirty="0" smtClean="0"/>
              <a:t> οι </a:t>
            </a:r>
            <a:r>
              <a:rPr lang="el-GR" sz="2400" b="1" dirty="0" smtClean="0"/>
              <a:t>ακρυλικές</a:t>
            </a:r>
            <a:r>
              <a:rPr lang="el-GR" sz="2400" dirty="0" smtClean="0"/>
              <a:t> και οι </a:t>
            </a:r>
            <a:r>
              <a:rPr lang="el-GR" sz="2400" b="1" dirty="0" smtClean="0"/>
              <a:t>βινυλικές ρητίνες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3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Πολυμερισμός συμπύκνωσης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Ο  πολυμερισμός </a:t>
            </a:r>
            <a:r>
              <a:rPr lang="el-GR" sz="2400" u="sng" dirty="0" smtClean="0"/>
              <a:t>βημα-προς-βήμα</a:t>
            </a:r>
            <a:r>
              <a:rPr lang="el-GR" sz="2400" dirty="0" smtClean="0"/>
              <a:t>, ή πολυμερισμός </a:t>
            </a:r>
            <a:r>
              <a:rPr lang="el-GR" sz="2400" u="sng" dirty="0" smtClean="0"/>
              <a:t>συμπύκνωση</a:t>
            </a:r>
            <a:r>
              <a:rPr lang="el-GR" sz="2400" i="1" dirty="0" smtClean="0"/>
              <a:t>ς</a:t>
            </a:r>
            <a:r>
              <a:rPr lang="el-GR" sz="2400" dirty="0" smtClean="0"/>
              <a:t> (συνήθη παραδείγματα αποτελούν η σύνθεση του </a:t>
            </a:r>
            <a:r>
              <a:rPr lang="el-GR" sz="2400" b="1" dirty="0" smtClean="0"/>
              <a:t>βακελίτη</a:t>
            </a:r>
            <a:r>
              <a:rPr lang="el-GR" sz="2400" dirty="0" smtClean="0"/>
              <a:t> και του </a:t>
            </a:r>
            <a:r>
              <a:rPr lang="el-GR" sz="2400" b="1" dirty="0" smtClean="0"/>
              <a:t>νάιλον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 lvl="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Αυτό το είδος πολυμερισμού είναι εξαιρετικά αποδοτικό και συνήθως εύκολο να αναπαραχθεί και σε εργαστηριακή κλίμακα.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03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Nylon</a:t>
            </a:r>
            <a:r>
              <a:rPr lang="el-GR" dirty="0" smtClean="0"/>
              <a:t>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 </a:t>
            </a:r>
            <a:r>
              <a:rPr lang="en-US" sz="2400" dirty="0" smtClean="0"/>
              <a:t>Nylon</a:t>
            </a:r>
            <a:r>
              <a:rPr lang="el-GR" sz="2400" dirty="0" smtClean="0"/>
              <a:t>® είναι ένα από τα σημαντικότερα συνθετικά πολυμερή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Με την παρασκευή του θα διαπιστωθούν στο εργαστήριο οι βασικές αρχές μιας σημαντικής συνθετικής χημικής διαδικασίας που καλείται</a:t>
            </a:r>
            <a:r>
              <a:rPr lang="el-GR" sz="2400" i="1" dirty="0" smtClean="0"/>
              <a:t> </a:t>
            </a:r>
            <a:r>
              <a:rPr lang="el-GR" sz="2400" b="1" dirty="0" smtClean="0"/>
              <a:t>πολυμερισμός συμπύκνωσης</a:t>
            </a:r>
            <a:r>
              <a:rPr lang="en-US" sz="2400" b="1" dirty="0" smtClean="0"/>
              <a:t>,</a:t>
            </a:r>
            <a:endParaRPr lang="el-GR" sz="2400" b="1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 συνθετικό αυτό υλικό χρησιμοποιήθηκε με επιτυχία αρχικά, ως το υλικό που αντικατέστησε το πανάκριβο μετάξι στα αλεξίπτωτα του Β΄ Παγκοσμίου Πολέμου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 νάιλον παρασκευάστηκε για πρώτη φορά το 1935 από τον </a:t>
            </a:r>
            <a:r>
              <a:rPr lang="en-US" sz="2400" dirty="0" smtClean="0"/>
              <a:t>Carothers </a:t>
            </a:r>
            <a:r>
              <a:rPr lang="el-GR" sz="2400" dirty="0" smtClean="0"/>
              <a:t>στην εταιρεία </a:t>
            </a:r>
            <a:r>
              <a:rPr lang="en-US" sz="2400" dirty="0" smtClean="0"/>
              <a:t>Du Pont </a:t>
            </a:r>
            <a:r>
              <a:rPr lang="el-GR" sz="2400" dirty="0" smtClean="0"/>
              <a:t>στις ΗΠΑ.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4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δομή του </a:t>
            </a:r>
            <a:r>
              <a:rPr lang="en-US" dirty="0" smtClean="0"/>
              <a:t>Nylon</a:t>
            </a:r>
            <a:r>
              <a:rPr lang="el-GR" dirty="0" smtClean="0"/>
              <a:t>®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4482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Η σύνθεση του </a:t>
            </a:r>
            <a:r>
              <a:rPr lang="en-US" sz="2400" dirty="0" smtClean="0"/>
              <a:t>Nylon </a:t>
            </a:r>
            <a:r>
              <a:rPr lang="el-GR" sz="2400" dirty="0" smtClean="0"/>
              <a:t>καθορίστηκε από την ανάγκη να αντικαταστήσει το σημαντικά ακριβότερο μετάξι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Το νέο υλικό, θα είχε </a:t>
            </a:r>
            <a:r>
              <a:rPr lang="el-GR" sz="2400" b="1" dirty="0" smtClean="0">
                <a:solidFill>
                  <a:srgbClr val="004A82"/>
                </a:solidFill>
              </a:rPr>
              <a:t>πεπτιδικούς δεσμούς</a:t>
            </a:r>
            <a:r>
              <a:rPr lang="el-GR" sz="2400" dirty="0" smtClean="0">
                <a:solidFill>
                  <a:srgbClr val="004A82"/>
                </a:solidFill>
              </a:rPr>
              <a:t>, </a:t>
            </a:r>
            <a:r>
              <a:rPr lang="el-GR" sz="2400" dirty="0" smtClean="0"/>
              <a:t>–</a:t>
            </a:r>
            <a:r>
              <a:rPr lang="en-US" sz="2400" dirty="0" smtClean="0"/>
              <a:t>CO</a:t>
            </a:r>
            <a:r>
              <a:rPr lang="el-GR" sz="2400" dirty="0" smtClean="0"/>
              <a:t> – </a:t>
            </a:r>
            <a:r>
              <a:rPr lang="en-US" sz="2400" dirty="0" smtClean="0"/>
              <a:t>NH</a:t>
            </a:r>
            <a:r>
              <a:rPr lang="el-GR" sz="2400" dirty="0" smtClean="0"/>
              <a:t> – (όπως αυτοί που απαντώνται στο μετάξι, ένα πρωτεϊνικό υλικό) που θα συνέδεαν τα δυο διαφορετικά μονομερή μεταξύ τους.</a:t>
            </a:r>
          </a:p>
        </p:txBody>
      </p:sp>
      <p:grpSp>
        <p:nvGrpSpPr>
          <p:cNvPr id="13" name="12 - Ομάδα"/>
          <p:cNvGrpSpPr/>
          <p:nvPr/>
        </p:nvGrpSpPr>
        <p:grpSpPr>
          <a:xfrm>
            <a:off x="671603" y="3601542"/>
            <a:ext cx="7800793" cy="3058307"/>
            <a:chOff x="1020249" y="4214818"/>
            <a:chExt cx="7103502" cy="2555391"/>
          </a:xfrm>
        </p:grpSpPr>
        <p:grpSp>
          <p:nvGrpSpPr>
            <p:cNvPr id="10" name="9 - Ομάδα"/>
            <p:cNvGrpSpPr/>
            <p:nvPr/>
          </p:nvGrpSpPr>
          <p:grpSpPr>
            <a:xfrm>
              <a:off x="1020249" y="4214818"/>
              <a:ext cx="7103502" cy="2555391"/>
              <a:chOff x="1020249" y="4214818"/>
              <a:chExt cx="7103502" cy="2555391"/>
            </a:xfrm>
          </p:grpSpPr>
          <p:grpSp>
            <p:nvGrpSpPr>
              <p:cNvPr id="9" name="8 - Ομάδα"/>
              <p:cNvGrpSpPr/>
              <p:nvPr/>
            </p:nvGrpSpPr>
            <p:grpSpPr>
              <a:xfrm>
                <a:off x="1020249" y="4214818"/>
                <a:ext cx="7103502" cy="2555391"/>
                <a:chOff x="1020249" y="4214818"/>
                <a:chExt cx="7103502" cy="2555391"/>
              </a:xfrm>
            </p:grpSpPr>
            <p:graphicFrame>
              <p:nvGraphicFramePr>
                <p:cNvPr id="3073" name="Object 1"/>
                <p:cNvGraphicFramePr>
                  <a:graphicFrameLocks noChangeAspect="1"/>
                </p:cNvGraphicFramePr>
                <p:nvPr/>
              </p:nvGraphicFramePr>
              <p:xfrm>
                <a:off x="1020249" y="4214818"/>
                <a:ext cx="7103502" cy="150019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0" name="ChemSketch" r:id="rId3" imgW="5574792" imgH="1182624" progId="ACD.ChemSketch.20">
                        <p:embed/>
                      </p:oleObj>
                    </mc:Choice>
                    <mc:Fallback>
                      <p:oleObj name="ChemSketch" r:id="rId3" imgW="5574792" imgH="1182624" progId="ACD.ChemSketch.20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20249" y="4214818"/>
                              <a:ext cx="7103502" cy="150019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" name="7 - TextBox"/>
                <p:cNvSpPr txBox="1"/>
                <p:nvPr/>
              </p:nvSpPr>
              <p:spPr>
                <a:xfrm>
                  <a:off x="1285852" y="6000768"/>
                  <a:ext cx="642942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sz="2200" b="1" dirty="0" smtClean="0">
                      <a:solidFill>
                        <a:srgbClr val="004A82"/>
                      </a:solidFill>
                      <a:latin typeface="+mn-lt"/>
                    </a:rPr>
                    <a:t>Αμιδικός δεσμός</a:t>
                  </a:r>
                  <a:r>
                    <a:rPr lang="el-GR" sz="2200" dirty="0" smtClean="0">
                      <a:solidFill>
                        <a:srgbClr val="004A82"/>
                      </a:solidFill>
                      <a:latin typeface="+mn-lt"/>
                    </a:rPr>
                    <a:t>: </a:t>
                  </a:r>
                  <a:r>
                    <a:rPr lang="el-GR" sz="2200" dirty="0" smtClean="0">
                      <a:latin typeface="+mn-lt"/>
                    </a:rPr>
                    <a:t>συνδέει τα δυο διαφορετικά είδη μονομερών στην αλυσίδα</a:t>
                  </a:r>
                  <a:endParaRPr lang="el-GR" sz="2200" dirty="0">
                    <a:latin typeface="+mn-lt"/>
                  </a:endParaRPr>
                </a:p>
              </p:txBody>
            </p:sp>
          </p:grpSp>
          <p:sp>
            <p:nvSpPr>
              <p:cNvPr id="7" name="6 - Έλλειψη"/>
              <p:cNvSpPr/>
              <p:nvPr/>
            </p:nvSpPr>
            <p:spPr>
              <a:xfrm>
                <a:off x="3714744" y="4786322"/>
                <a:ext cx="1071570" cy="92869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16000"/>
                </a:schemeClr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</p:grpSp>
        <p:sp>
          <p:nvSpPr>
            <p:cNvPr id="11" name="10 - TextBox"/>
            <p:cNvSpPr txBox="1"/>
            <p:nvPr/>
          </p:nvSpPr>
          <p:spPr>
            <a:xfrm>
              <a:off x="1500166" y="5286388"/>
              <a:ext cx="18957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rgbClr val="006600"/>
                  </a:solidFill>
                  <a:latin typeface="+mn-lt"/>
                </a:rPr>
                <a:t>Μονομερές 1</a:t>
              </a:r>
              <a:endParaRPr lang="el-GR" sz="2400" b="1" dirty="0">
                <a:solidFill>
                  <a:srgbClr val="006600"/>
                </a:solidFill>
                <a:latin typeface="+mn-lt"/>
              </a:endParaRPr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5072066" y="5357826"/>
              <a:ext cx="18957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rgbClr val="820000"/>
                  </a:solidFill>
                  <a:latin typeface="+mn-lt"/>
                </a:rPr>
                <a:t>Μονομερές 2</a:t>
              </a:r>
              <a:endParaRPr lang="el-GR" sz="2400" b="1" dirty="0">
                <a:solidFill>
                  <a:srgbClr val="820000"/>
                </a:solidFill>
                <a:latin typeface="+mn-lt"/>
              </a:endParaRPr>
            </a:p>
          </p:txBody>
        </p:sp>
      </p:grp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6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43</TotalTime>
  <Words>1945</Words>
  <Application>Microsoft Office PowerPoint</Application>
  <PresentationFormat>Προβολή στην οθόνη (4:3)</PresentationFormat>
  <Paragraphs>187</Paragraphs>
  <Slides>27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4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OC_template_updated</vt:lpstr>
      <vt:lpstr>1_OC_template_updated</vt:lpstr>
      <vt:lpstr>2_OC_template_updated</vt:lpstr>
      <vt:lpstr>3_OC_template_updated</vt:lpstr>
      <vt:lpstr>ChemSketch</vt:lpstr>
      <vt:lpstr>Εργαστήριο  Επιστήμης Υλικών ΙΙ</vt:lpstr>
      <vt:lpstr>Βασικοί όροι</vt:lpstr>
      <vt:lpstr>Στόχος του εργαστηριακού μαθήματος</vt:lpstr>
      <vt:lpstr>Γενικά</vt:lpstr>
      <vt:lpstr>Παρασκευές των πολυμερών</vt:lpstr>
      <vt:lpstr>Πολυμερισμός προσθήκης </vt:lpstr>
      <vt:lpstr>Πολυμερισμός συμπύκνωσης</vt:lpstr>
      <vt:lpstr>Το Nylon®</vt:lpstr>
      <vt:lpstr>Η δομή του Nylon® (1 από 2)</vt:lpstr>
      <vt:lpstr>Η δομή του Nylon® (2 από 2)</vt:lpstr>
      <vt:lpstr>Η σύνθεση του Nylon®6,10 (1 από 2)</vt:lpstr>
      <vt:lpstr>Η σύνθεση του Nylon® (2 από 2)</vt:lpstr>
      <vt:lpstr>Απαιτούμενα υλικά/σκεύη και αντιδραστήρια</vt:lpstr>
      <vt:lpstr>Πειραματική διαδικασία (1 από 2)</vt:lpstr>
      <vt:lpstr>Πειραματική διαδικασία (2 από 2)</vt:lpstr>
      <vt:lpstr>Υπολογισμός της απόδοσης </vt:lpstr>
      <vt:lpstr>Φύλλο παρουσίασης αποτελεσμάτων </vt:lpstr>
      <vt:lpstr>Ερωτήσεις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Εργαστήριο  Επιστήμης Υλικών ΙΙ</dc:title>
  <dc:creator>opencourses@teiath.gr</dc:creator>
  <cp:lastModifiedBy>natasakar new</cp:lastModifiedBy>
  <cp:revision>14</cp:revision>
  <dcterms:created xsi:type="dcterms:W3CDTF">2013-09-13T08:48:16Z</dcterms:created>
  <dcterms:modified xsi:type="dcterms:W3CDTF">2015-02-27T14:13:09Z</dcterms:modified>
</cp:coreProperties>
</file>