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3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23/7/2015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23/7/2015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641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5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8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7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46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0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2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7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88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  <a:lvl3pPr marL="1143000" indent="-228600">
              <a:buFont typeface="Calibri" panose="020F0502020204030204" pitchFamily="34" charset="0"/>
              <a:buChar char="−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5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ay112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User:Lipothymi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oc.teiath.gr/?p=64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Παθολογική και Χειρουργική Νοσηλευτική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Ηλεκτροκαρδιογράφημα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Θεόδωρος Καπάδοχος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Νοσηλευτικής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15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Copyright Τεχνολογικό Εκπαιδευτικό Ίδρυμα Αθήνας, Θεόδωρος Καπάδοχος 2014. Θεόδωρος Καπάδοχος. «Παθολογική και Χειρουργική Νοσηλευτική ΙΙ (Ε). Ενότητα 4: Ηλεκτροκαρδιογράφημα». Έκδοση: 1.0. Αθήνα 2014. Διαθέσιμο από τη δικτυακή διεύθυνση: ocp.teiath.gr.</a:t>
            </a:r>
          </a:p>
        </p:txBody>
      </p:sp>
    </p:spTree>
    <p:extLst>
      <p:ext uri="{BB962C8B-B14F-4D97-AF65-F5344CB8AC3E}">
        <p14:creationId xmlns:p14="http://schemas.microsoft.com/office/powerpoint/2010/main" val="32237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1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06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2205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Ηλεκτροκαρδιογράφημα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η καταγραφή δια μέσου ηλεκτροδίων και μεταλλικών πλακών, των δυναμικών ενέργειας που παράγονται από την καρδιά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96479"/>
            <a:ext cx="3079663" cy="3816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6331861"/>
            <a:ext cx="168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Θεόδωρος Καπάδοχος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16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Σύστημα Παραγωγής και Αγωγής Δυναμικού (Ερεθισματαγωγό Σύστημα)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1000" y="1844824"/>
            <a:ext cx="4258816" cy="3816424"/>
          </a:xfrm>
        </p:spPr>
        <p:txBody>
          <a:bodyPr/>
          <a:lstStyle/>
          <a:p>
            <a:r>
              <a:rPr lang="el-GR" dirty="0" smtClean="0"/>
              <a:t>Φλεβόκομβος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Κολποκοιλιακός </a:t>
            </a:r>
            <a:r>
              <a:rPr lang="el-GR" dirty="0" smtClean="0"/>
              <a:t>Κόμβος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Δεμάτιο </a:t>
            </a:r>
            <a:r>
              <a:rPr lang="el-GR" dirty="0" smtClean="0"/>
              <a:t>His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Αριστερό και Δεξιό </a:t>
            </a:r>
            <a:r>
              <a:rPr lang="el-GR" dirty="0" smtClean="0"/>
              <a:t>Σκέλος</a:t>
            </a:r>
            <a:r>
              <a:rPr lang="en-US" dirty="0" smtClean="0"/>
              <a:t>,</a:t>
            </a:r>
            <a:endParaRPr lang="el-GR" dirty="0"/>
          </a:p>
          <a:p>
            <a:r>
              <a:rPr lang="el-GR" dirty="0"/>
              <a:t>Ίνες </a:t>
            </a:r>
            <a:r>
              <a:rPr lang="el-GR" dirty="0" smtClean="0"/>
              <a:t>Purkinje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  <p:pic>
        <p:nvPicPr>
          <p:cNvPr id="8" name="Θέση περιεχομένου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10" y="1556792"/>
            <a:ext cx="3526055" cy="43204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4128" y="5905987"/>
            <a:ext cx="168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Θεόδωρος Καπάδοχος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78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Φυσιολογικά επάρματα στο ΗΚΓφημα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690864" cy="5040560"/>
          </a:xfrm>
        </p:spPr>
        <p:txBody>
          <a:bodyPr/>
          <a:lstStyle/>
          <a:p>
            <a:pPr lvl="0">
              <a:spcBef>
                <a:spcPts val="4800"/>
              </a:spcBef>
            </a:pPr>
            <a:r>
              <a:rPr lang="en-US" b="1" dirty="0">
                <a:solidFill>
                  <a:srgbClr val="820000"/>
                </a:solidFill>
              </a:rPr>
              <a:t>P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dirty="0">
                <a:solidFill>
                  <a:prstClr val="black"/>
                </a:solidFill>
              </a:rPr>
              <a:t>: κύμα εκπόλωσης </a:t>
            </a:r>
            <a:r>
              <a:rPr lang="el-GR" dirty="0" smtClean="0">
                <a:solidFill>
                  <a:prstClr val="black"/>
                </a:solidFill>
              </a:rPr>
              <a:t>κόλπων,</a:t>
            </a:r>
            <a:endParaRPr lang="el-GR" dirty="0">
              <a:solidFill>
                <a:prstClr val="black"/>
              </a:solidFill>
            </a:endParaRPr>
          </a:p>
          <a:p>
            <a:pPr lvl="0">
              <a:spcBef>
                <a:spcPts val="4800"/>
              </a:spcBef>
            </a:pPr>
            <a:r>
              <a:rPr lang="en-US" b="1" dirty="0">
                <a:solidFill>
                  <a:srgbClr val="1C4828"/>
                </a:solidFill>
              </a:rPr>
              <a:t>QRS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solidFill>
                  <a:prstClr val="black"/>
                </a:solidFill>
              </a:rPr>
              <a:t>: κύμα εκπόλωσης </a:t>
            </a:r>
            <a:r>
              <a:rPr lang="el-GR" dirty="0" smtClean="0">
                <a:solidFill>
                  <a:prstClr val="black"/>
                </a:solidFill>
              </a:rPr>
              <a:t>κοιλιών,</a:t>
            </a:r>
            <a:endParaRPr lang="el-GR" dirty="0">
              <a:solidFill>
                <a:prstClr val="black"/>
              </a:solidFill>
            </a:endParaRPr>
          </a:p>
          <a:p>
            <a:pPr lvl="0">
              <a:spcBef>
                <a:spcPts val="4800"/>
              </a:spcBef>
            </a:pPr>
            <a:r>
              <a:rPr lang="el-GR" b="1" dirty="0">
                <a:solidFill>
                  <a:srgbClr val="004A82"/>
                </a:solidFill>
              </a:rPr>
              <a:t>Τ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l-GR" dirty="0">
                <a:solidFill>
                  <a:prstClr val="black"/>
                </a:solidFill>
              </a:rPr>
              <a:t>: κύμα επαναπόλωσης </a:t>
            </a:r>
            <a:r>
              <a:rPr lang="el-GR" dirty="0" smtClean="0">
                <a:solidFill>
                  <a:prstClr val="black"/>
                </a:solidFill>
              </a:rPr>
              <a:t>κοιλιών.</a:t>
            </a:r>
            <a:endParaRPr lang="el-GR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13" name="Picture 2" title="Φυσιολογικά επάρματα στο ΗΚΓφημ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34566"/>
            <a:ext cx="2576468" cy="467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386462" y="5752068"/>
            <a:ext cx="168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Θεόδωρος Καπάδοχος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37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Σημεία τοποθέτησης ηλεκτροδίων </a:t>
            </a:r>
            <a:br>
              <a:rPr lang="el-GR" dirty="0"/>
            </a:br>
            <a:r>
              <a:rPr lang="el-GR" sz="3600" b="0" dirty="0"/>
              <a:t>(1 από 3)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834880" cy="5040560"/>
          </a:xfrm>
        </p:spPr>
        <p:txBody>
          <a:bodyPr/>
          <a:lstStyle/>
          <a:p>
            <a:pPr marL="0" indent="0">
              <a:buNone/>
            </a:pPr>
            <a:r>
              <a:rPr lang="el-GR" u="sng" dirty="0"/>
              <a:t>Απαγωγές άκρων:</a:t>
            </a:r>
          </a:p>
          <a:p>
            <a:r>
              <a:rPr lang="el-GR" dirty="0"/>
              <a:t>Το </a:t>
            </a:r>
            <a:r>
              <a:rPr lang="el-GR" b="1" dirty="0">
                <a:solidFill>
                  <a:srgbClr val="820000"/>
                </a:solidFill>
              </a:rPr>
              <a:t>κόκκινο </a:t>
            </a:r>
            <a:r>
              <a:rPr lang="el-GR" dirty="0"/>
              <a:t>ηλεκτρόδιο (ένδειξη </a:t>
            </a:r>
            <a:r>
              <a:rPr lang="el-GR" b="1" dirty="0">
                <a:solidFill>
                  <a:srgbClr val="820000"/>
                </a:solidFill>
              </a:rPr>
              <a:t>R</a:t>
            </a:r>
            <a:r>
              <a:rPr lang="el-GR" dirty="0"/>
              <a:t>) τοποθετείται στο δεξιό άνω άκρο</a:t>
            </a:r>
          </a:p>
          <a:p>
            <a:r>
              <a:rPr lang="el-GR" dirty="0"/>
              <a:t>Το </a:t>
            </a:r>
            <a:r>
              <a:rPr lang="el-GR" b="1" dirty="0">
                <a:solidFill>
                  <a:srgbClr val="706B06"/>
                </a:solidFill>
              </a:rPr>
              <a:t>κίτρινο </a:t>
            </a:r>
            <a:r>
              <a:rPr lang="el-GR" dirty="0"/>
              <a:t>ηλεκτρόδιο (ένδειξη </a:t>
            </a:r>
            <a:r>
              <a:rPr lang="el-GR" b="1" dirty="0">
                <a:solidFill>
                  <a:srgbClr val="706B06"/>
                </a:solidFill>
              </a:rPr>
              <a:t>L</a:t>
            </a:r>
            <a:r>
              <a:rPr lang="el-GR" dirty="0"/>
              <a:t>) τοποθετείται στο αριστερό άνω άκρο</a:t>
            </a:r>
          </a:p>
          <a:p>
            <a:r>
              <a:rPr lang="el-GR" dirty="0"/>
              <a:t>Το </a:t>
            </a:r>
            <a:r>
              <a:rPr lang="el-GR" b="1" dirty="0">
                <a:solidFill>
                  <a:srgbClr val="1C4828"/>
                </a:solidFill>
              </a:rPr>
              <a:t>πράσινο </a:t>
            </a:r>
            <a:r>
              <a:rPr lang="el-GR" dirty="0"/>
              <a:t>ηλεκτρόδιο (ένδειξη </a:t>
            </a:r>
            <a:r>
              <a:rPr lang="el-GR" b="1" dirty="0">
                <a:solidFill>
                  <a:srgbClr val="1C4828"/>
                </a:solidFill>
              </a:rPr>
              <a:t>F</a:t>
            </a:r>
            <a:r>
              <a:rPr lang="el-GR" dirty="0"/>
              <a:t>) τοποθετείται στο αριστερό κάτω άκρο</a:t>
            </a:r>
          </a:p>
          <a:p>
            <a:r>
              <a:rPr lang="el-GR" dirty="0"/>
              <a:t>Το </a:t>
            </a:r>
            <a:r>
              <a:rPr lang="el-GR" b="1" dirty="0"/>
              <a:t>μαύρο</a:t>
            </a:r>
            <a:r>
              <a:rPr lang="el-GR" dirty="0"/>
              <a:t> ηλεκτρόδιο (ένδειξη </a:t>
            </a:r>
            <a:r>
              <a:rPr lang="el-GR" b="1" dirty="0"/>
              <a:t>Ν</a:t>
            </a:r>
            <a:r>
              <a:rPr lang="el-GR" dirty="0"/>
              <a:t>) τοποθετείται στο δεξιό κάτω άκρο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grpSp>
        <p:nvGrpSpPr>
          <p:cNvPr id="12" name="Ομάδα 11"/>
          <p:cNvGrpSpPr/>
          <p:nvPr/>
        </p:nvGrpSpPr>
        <p:grpSpPr>
          <a:xfrm>
            <a:off x="6110418" y="1484784"/>
            <a:ext cx="2151138" cy="4356946"/>
            <a:chOff x="5508104" y="980727"/>
            <a:chExt cx="3096344" cy="5633359"/>
          </a:xfrm>
        </p:grpSpPr>
        <p:pic>
          <p:nvPicPr>
            <p:cNvPr id="13" name="Picture 2" descr="C:\Users\Θοδωρής\Desktop\Για το βίντεο του ΗΚΓ\model_for_ecg_full_body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18" t="1860" r="32672" b="1860"/>
            <a:stretch/>
          </p:blipFill>
          <p:spPr bwMode="auto">
            <a:xfrm>
              <a:off x="5508104" y="980727"/>
              <a:ext cx="3096344" cy="5633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Στρογγυλεμένο ορθογώνιο 13"/>
            <p:cNvSpPr/>
            <p:nvPr/>
          </p:nvSpPr>
          <p:spPr>
            <a:xfrm rot="1589938">
              <a:off x="5714482" y="3371409"/>
              <a:ext cx="360040" cy="128009"/>
            </a:xfrm>
            <a:prstGeom prst="roundRect">
              <a:avLst/>
            </a:prstGeom>
            <a:solidFill>
              <a:srgbClr val="FF0000"/>
            </a:solid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5" name="Στρογγυλεμένο ορθογώνιο 14"/>
            <p:cNvSpPr/>
            <p:nvPr/>
          </p:nvSpPr>
          <p:spPr>
            <a:xfrm rot="8922213">
              <a:off x="7891422" y="3371410"/>
              <a:ext cx="360040" cy="128009"/>
            </a:xfrm>
            <a:prstGeom prst="roundRect">
              <a:avLst/>
            </a:prstGeom>
            <a:solidFill>
              <a:srgbClr val="FFFF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6" name="Στρογγυλεμένο ορθογώνιο 15"/>
            <p:cNvSpPr/>
            <p:nvPr/>
          </p:nvSpPr>
          <p:spPr>
            <a:xfrm rot="407010">
              <a:off x="7170588" y="6069031"/>
              <a:ext cx="360040" cy="128009"/>
            </a:xfrm>
            <a:prstGeom prst="roundRect">
              <a:avLst/>
            </a:prstGeom>
            <a:solidFill>
              <a:srgbClr val="00FF00"/>
            </a:soli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7" name="Στρογγυλεμένο ορθογώνιο 16"/>
            <p:cNvSpPr/>
            <p:nvPr/>
          </p:nvSpPr>
          <p:spPr>
            <a:xfrm rot="21107619">
              <a:off x="6451501" y="6046329"/>
              <a:ext cx="360040" cy="128009"/>
            </a:xfrm>
            <a:prstGeom prst="roundRect">
              <a:avLst/>
            </a:prstGeom>
            <a:solidFill>
              <a:schemeClr val="tx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317207" y="5905987"/>
            <a:ext cx="168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Θεόδωρος Καπάδοχος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59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Σημεία τοποθέτησης </a:t>
            </a:r>
            <a:r>
              <a:rPr lang="el-GR" dirty="0" smtClean="0"/>
              <a:t>ηλεκτροδίων </a:t>
            </a:r>
            <a:br>
              <a:rPr lang="el-GR" dirty="0" smtClean="0"/>
            </a:br>
            <a:r>
              <a:rPr lang="el-GR" sz="3200" b="0" dirty="0" smtClean="0"/>
              <a:t>(2 από 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6" y="1124744"/>
            <a:ext cx="6555770" cy="5596731"/>
          </a:xfrm>
        </p:spPr>
        <p:txBody>
          <a:bodyPr>
            <a:normAutofit/>
          </a:bodyPr>
          <a:lstStyle/>
          <a:p>
            <a:pPr marL="0" lvl="0" indent="0">
              <a:spcBef>
                <a:spcPts val="1800"/>
              </a:spcBef>
              <a:buNone/>
            </a:pPr>
            <a:r>
              <a:rPr lang="el-GR" sz="2400" u="sng" dirty="0">
                <a:solidFill>
                  <a:prstClr val="black"/>
                </a:solidFill>
              </a:rPr>
              <a:t>Προκάρδιες απαγωγές:</a:t>
            </a:r>
          </a:p>
          <a:p>
            <a:pPr lvl="0">
              <a:spcBef>
                <a:spcPts val="1800"/>
              </a:spcBef>
            </a:pPr>
            <a:r>
              <a:rPr lang="el-GR" sz="2400" dirty="0">
                <a:solidFill>
                  <a:prstClr val="black"/>
                </a:solidFill>
              </a:rPr>
              <a:t>Αναζήτηση ανατομικών σημείων στο θώρακα (4</a:t>
            </a:r>
            <a:r>
              <a:rPr lang="el-GR" sz="2400" baseline="30000" dirty="0">
                <a:solidFill>
                  <a:prstClr val="black"/>
                </a:solidFill>
              </a:rPr>
              <a:t>ο</a:t>
            </a:r>
            <a:r>
              <a:rPr lang="el-GR" sz="2400" dirty="0">
                <a:solidFill>
                  <a:prstClr val="black"/>
                </a:solidFill>
              </a:rPr>
              <a:t> και 5</a:t>
            </a:r>
            <a:r>
              <a:rPr lang="el-GR" sz="2400" baseline="30000" dirty="0">
                <a:solidFill>
                  <a:prstClr val="black"/>
                </a:solidFill>
              </a:rPr>
              <a:t>ο</a:t>
            </a:r>
            <a:r>
              <a:rPr lang="el-GR" sz="2400" dirty="0">
                <a:solidFill>
                  <a:prstClr val="black"/>
                </a:solidFill>
              </a:rPr>
              <a:t> μεσοπλεύριο διάστημα</a:t>
            </a:r>
            <a:r>
              <a:rPr lang="el-GR" sz="2400" dirty="0" smtClean="0">
                <a:solidFill>
                  <a:prstClr val="black"/>
                </a:solidFill>
              </a:rPr>
              <a:t>)</a:t>
            </a:r>
            <a:endParaRPr lang="el-GR" sz="2400" dirty="0">
              <a:solidFill>
                <a:prstClr val="black"/>
              </a:solidFill>
            </a:endParaRPr>
          </a:p>
          <a:p>
            <a:pPr lvl="0">
              <a:spcBef>
                <a:spcPts val="1800"/>
              </a:spcBef>
            </a:pPr>
            <a:r>
              <a:rPr lang="el-GR" sz="2400" dirty="0">
                <a:solidFill>
                  <a:prstClr val="black"/>
                </a:solidFill>
              </a:rPr>
              <a:t>Για την αναζήτηση των διαστημάτων μπορούμε:</a:t>
            </a:r>
          </a:p>
          <a:p>
            <a:pPr marL="538163" lvl="1">
              <a:spcBef>
                <a:spcPts val="1800"/>
              </a:spcBef>
            </a:pPr>
            <a:r>
              <a:rPr lang="el-GR" dirty="0">
                <a:solidFill>
                  <a:prstClr val="black"/>
                </a:solidFill>
              </a:rPr>
              <a:t>Να ψηλαφίσουμε τα μεσοπλεύρια διαστήματα </a:t>
            </a:r>
            <a:r>
              <a:rPr lang="el-GR" dirty="0" smtClean="0">
                <a:solidFill>
                  <a:prstClr val="black"/>
                </a:solidFill>
              </a:rPr>
              <a:t>ένα-ένα</a:t>
            </a:r>
            <a:endParaRPr lang="el-GR" dirty="0">
              <a:solidFill>
                <a:prstClr val="black"/>
              </a:solidFill>
            </a:endParaRPr>
          </a:p>
          <a:p>
            <a:pPr marL="538163" lvl="1">
              <a:spcBef>
                <a:spcPts val="1800"/>
              </a:spcBef>
            </a:pPr>
            <a:r>
              <a:rPr lang="el-GR" dirty="0">
                <a:solidFill>
                  <a:prstClr val="black"/>
                </a:solidFill>
              </a:rPr>
              <a:t>Να ψηλαφίσουμε στο στέρνο μηνοειδή εντομή και λουδοβίκειο γωνία. Το σημείο αυτό ενώνεται με τη 2</a:t>
            </a:r>
            <a:r>
              <a:rPr lang="el-GR" baseline="30000" dirty="0">
                <a:solidFill>
                  <a:prstClr val="black"/>
                </a:solidFill>
              </a:rPr>
              <a:t>η</a:t>
            </a:r>
            <a:r>
              <a:rPr lang="el-GR" dirty="0">
                <a:solidFill>
                  <a:prstClr val="black"/>
                </a:solidFill>
              </a:rPr>
              <a:t> πλευρά και από κάτω βρίσκεται το 2</a:t>
            </a:r>
            <a:r>
              <a:rPr lang="el-GR" baseline="30000" dirty="0">
                <a:solidFill>
                  <a:prstClr val="black"/>
                </a:solidFill>
              </a:rPr>
              <a:t>ο</a:t>
            </a:r>
            <a:r>
              <a:rPr lang="el-GR" dirty="0">
                <a:solidFill>
                  <a:prstClr val="black"/>
                </a:solidFill>
              </a:rPr>
              <a:t> μεσοπλεύριο διάστημα. Στη συνέχεια ψηλαφούμε ακόμα 2 μεσοπλεύρια διαστήματα κατώτερα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grpSp>
        <p:nvGrpSpPr>
          <p:cNvPr id="11" name="Ομάδα 10"/>
          <p:cNvGrpSpPr/>
          <p:nvPr/>
        </p:nvGrpSpPr>
        <p:grpSpPr>
          <a:xfrm>
            <a:off x="6804248" y="1844824"/>
            <a:ext cx="1882552" cy="2880320"/>
            <a:chOff x="6156176" y="1298543"/>
            <a:chExt cx="2779772" cy="3867599"/>
          </a:xfrm>
        </p:grpSpPr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340768"/>
              <a:ext cx="2779772" cy="3825374"/>
            </a:xfrm>
            <a:prstGeom prst="rect">
              <a:avLst/>
            </a:prstGeom>
          </p:spPr>
        </p:pic>
        <p:sp>
          <p:nvSpPr>
            <p:cNvPr id="6" name="Έλλειψη 5"/>
            <p:cNvSpPr/>
            <p:nvPr/>
          </p:nvSpPr>
          <p:spPr>
            <a:xfrm>
              <a:off x="7102494" y="2073667"/>
              <a:ext cx="295712" cy="216024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00" dirty="0"/>
                <a:t>1</a:t>
              </a:r>
            </a:p>
          </p:txBody>
        </p:sp>
        <p:sp>
          <p:nvSpPr>
            <p:cNvPr id="8" name="Έλλειψη 7"/>
            <p:cNvSpPr/>
            <p:nvPr/>
          </p:nvSpPr>
          <p:spPr>
            <a:xfrm>
              <a:off x="7102494" y="2371743"/>
              <a:ext cx="295712" cy="216024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00" dirty="0" smtClean="0"/>
                <a:t>2</a:t>
              </a:r>
              <a:endParaRPr lang="el-GR" sz="2200" dirty="0"/>
            </a:p>
          </p:txBody>
        </p:sp>
        <p:sp>
          <p:nvSpPr>
            <p:cNvPr id="9" name="Έλλειψη 8"/>
            <p:cNvSpPr/>
            <p:nvPr/>
          </p:nvSpPr>
          <p:spPr>
            <a:xfrm>
              <a:off x="7102494" y="2653067"/>
              <a:ext cx="295712" cy="216024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00" dirty="0" smtClean="0"/>
                <a:t>3</a:t>
              </a:r>
              <a:endParaRPr lang="el-GR" sz="2200" dirty="0"/>
            </a:p>
          </p:txBody>
        </p:sp>
        <p:sp>
          <p:nvSpPr>
            <p:cNvPr id="10" name="Έλλειψη 9"/>
            <p:cNvSpPr/>
            <p:nvPr/>
          </p:nvSpPr>
          <p:spPr>
            <a:xfrm>
              <a:off x="7060048" y="2977316"/>
              <a:ext cx="295712" cy="216024"/>
            </a:xfrm>
            <a:prstGeom prst="ellipse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00" dirty="0"/>
                <a:t>4</a:t>
              </a:r>
            </a:p>
          </p:txBody>
        </p:sp>
        <p:sp>
          <p:nvSpPr>
            <p:cNvPr id="7" name="Βέλος προς τα κάτω 6"/>
            <p:cNvSpPr/>
            <p:nvPr/>
          </p:nvSpPr>
          <p:spPr>
            <a:xfrm>
              <a:off x="7398206" y="1298543"/>
              <a:ext cx="232008" cy="360040"/>
            </a:xfrm>
            <a:prstGeom prst="downArrow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  <p:sp>
          <p:nvSpPr>
            <p:cNvPr id="12" name="Βέλος προς τα κάτω 11"/>
            <p:cNvSpPr/>
            <p:nvPr/>
          </p:nvSpPr>
          <p:spPr>
            <a:xfrm rot="5004504">
              <a:off x="7845644" y="1998518"/>
              <a:ext cx="206330" cy="426317"/>
            </a:xfrm>
            <a:prstGeom prst="downArrow">
              <a:avLst/>
            </a:prstGeom>
            <a:solidFill>
              <a:srgbClr val="820000"/>
            </a:solidFill>
            <a:ln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  <p:sp>
        <p:nvSpPr>
          <p:cNvPr id="14" name="Rectangle 5"/>
          <p:cNvSpPr/>
          <p:nvPr/>
        </p:nvSpPr>
        <p:spPr>
          <a:xfrm>
            <a:off x="6711209" y="4813875"/>
            <a:ext cx="2432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da-DK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Gray112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Lipothymia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22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Σημεία τοποθέτησης ηλεκτροδίων </a:t>
            </a:r>
            <a:r>
              <a:rPr lang="el-GR" dirty="0"/>
              <a:t/>
            </a:r>
            <a:br>
              <a:rPr lang="el-GR" dirty="0"/>
            </a:br>
            <a:r>
              <a:rPr lang="el-GR" sz="3600" b="0" dirty="0" smtClean="0"/>
              <a:t>(3 </a:t>
            </a:r>
            <a:r>
              <a:rPr lang="el-GR" sz="3600" b="0" dirty="0"/>
              <a:t>από 3)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025352"/>
            <a:ext cx="5503148" cy="5524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u="sng" dirty="0"/>
              <a:t>Προκάρδιες απαγωγές:</a:t>
            </a:r>
          </a:p>
          <a:p>
            <a:pPr marL="0" indent="0">
              <a:buNone/>
            </a:pPr>
            <a:r>
              <a:rPr lang="el-GR" sz="2200" i="1" dirty="0"/>
              <a:t>(Αναφέρονται V1-V6 ή C1-C6)</a:t>
            </a:r>
          </a:p>
          <a:p>
            <a:r>
              <a:rPr lang="el-GR" b="1" dirty="0">
                <a:solidFill>
                  <a:srgbClr val="820000"/>
                </a:solidFill>
              </a:rPr>
              <a:t>V1</a:t>
            </a:r>
            <a:r>
              <a:rPr lang="el-GR" dirty="0"/>
              <a:t>: 4ο μεσοπλεύριο διάστημα (μ.δ.) δεξιά παραστερνικά</a:t>
            </a:r>
          </a:p>
          <a:p>
            <a:r>
              <a:rPr lang="el-GR" b="1" dirty="0">
                <a:solidFill>
                  <a:srgbClr val="706B06"/>
                </a:solidFill>
              </a:rPr>
              <a:t>V2</a:t>
            </a:r>
            <a:r>
              <a:rPr lang="el-GR" dirty="0"/>
              <a:t>: 4ο μ.δ. αριστερά παραστερνικά</a:t>
            </a:r>
          </a:p>
          <a:p>
            <a:r>
              <a:rPr lang="el-GR" b="1" dirty="0">
                <a:solidFill>
                  <a:srgbClr val="1C4828"/>
                </a:solidFill>
              </a:rPr>
              <a:t>V3</a:t>
            </a:r>
            <a:r>
              <a:rPr lang="el-GR" dirty="0"/>
              <a:t>: Στη μέση της νοητής γραμμής ανάμεσα από τη V2 και τη V4</a:t>
            </a:r>
          </a:p>
          <a:p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V4</a:t>
            </a:r>
            <a:r>
              <a:rPr lang="el-GR" dirty="0"/>
              <a:t>: 5ο μ.δ., αριστερά, στη μεσοκλειδική γραμμή</a:t>
            </a:r>
          </a:p>
          <a:p>
            <a:r>
              <a:rPr lang="el-GR" b="1" dirty="0"/>
              <a:t>V5</a:t>
            </a:r>
            <a:r>
              <a:rPr lang="el-GR" dirty="0"/>
              <a:t>: 5ο μ.δ., αριστερά, στην πρόσθια μασχαλιαία γραμμή</a:t>
            </a:r>
          </a:p>
          <a:p>
            <a:r>
              <a:rPr lang="el-GR" b="1" dirty="0">
                <a:solidFill>
                  <a:srgbClr val="333399"/>
                </a:solidFill>
              </a:rPr>
              <a:t>V6</a:t>
            </a:r>
            <a:r>
              <a:rPr lang="el-GR" dirty="0"/>
              <a:t>: 5ο μ.δ., αριστερά, στη μέση μασχαλιαία γραμμή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7" name="Picture 2" title="Σημεία τοποθέτησης ηλεκτροδίων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33979"/>
            <a:ext cx="3526396" cy="295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8" y="4588973"/>
            <a:ext cx="168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Θεόδωρος Καπάδοχος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872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Απαραίτητος εξοπλισμός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988840"/>
            <a:ext cx="3682752" cy="2808312"/>
          </a:xfrm>
        </p:spPr>
        <p:txBody>
          <a:bodyPr/>
          <a:lstStyle/>
          <a:p>
            <a:r>
              <a:rPr lang="el-GR" dirty="0" smtClean="0"/>
              <a:t>Καρδιογράφος,</a:t>
            </a:r>
            <a:endParaRPr lang="el-GR" dirty="0"/>
          </a:p>
          <a:p>
            <a:r>
              <a:rPr lang="el-GR" dirty="0"/>
              <a:t>Ηλεκτρόδια άκρων και προκάρδιων </a:t>
            </a:r>
            <a:r>
              <a:rPr lang="el-GR" dirty="0" smtClean="0"/>
              <a:t>απαγωγών,</a:t>
            </a:r>
            <a:endParaRPr lang="el-GR" dirty="0"/>
          </a:p>
          <a:p>
            <a:r>
              <a:rPr lang="el-GR" dirty="0"/>
              <a:t>Χαρτί </a:t>
            </a:r>
            <a:r>
              <a:rPr lang="el-GR" dirty="0" smtClean="0"/>
              <a:t>μιλιμετρέ,</a:t>
            </a:r>
            <a:endParaRPr lang="el-GR" dirty="0"/>
          </a:p>
          <a:p>
            <a:r>
              <a:rPr lang="el-GR" dirty="0"/>
              <a:t>Γέλη </a:t>
            </a:r>
            <a:r>
              <a:rPr lang="el-GR" dirty="0" smtClean="0"/>
              <a:t>καρδιογραφήματος.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t="6255" r="6485" b="13168"/>
          <a:stretch/>
        </p:blipFill>
        <p:spPr>
          <a:xfrm>
            <a:off x="4065191" y="1700808"/>
            <a:ext cx="4652398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742620" y="4581128"/>
            <a:ext cx="1621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Καπάδοχος Θεόδωρος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71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Επιπλέον εξοπλισμός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5040560"/>
          </a:xfrm>
        </p:spPr>
        <p:txBody>
          <a:bodyPr/>
          <a:lstStyle/>
          <a:p>
            <a:r>
              <a:rPr lang="el-GR" dirty="0"/>
              <a:t>Ατραυματικό </a:t>
            </a:r>
            <a:r>
              <a:rPr lang="el-GR" dirty="0" smtClean="0"/>
              <a:t>ξυραφάκι,</a:t>
            </a:r>
            <a:endParaRPr lang="el-GR" dirty="0"/>
          </a:p>
          <a:p>
            <a:r>
              <a:rPr lang="el-GR" dirty="0" smtClean="0"/>
              <a:t>Γάζες,</a:t>
            </a:r>
            <a:endParaRPr lang="el-GR" dirty="0"/>
          </a:p>
          <a:p>
            <a:r>
              <a:rPr lang="el-GR" dirty="0" smtClean="0"/>
              <a:t>Γάντια,</a:t>
            </a:r>
            <a:endParaRPr lang="el-GR" dirty="0"/>
          </a:p>
          <a:p>
            <a:r>
              <a:rPr lang="el-GR" dirty="0" smtClean="0"/>
              <a:t>Χαρτοβάμβακο,</a:t>
            </a:r>
            <a:endParaRPr lang="el-GR" dirty="0"/>
          </a:p>
          <a:p>
            <a:r>
              <a:rPr lang="el-GR" dirty="0"/>
              <a:t>Καψάκι με </a:t>
            </a:r>
            <a:r>
              <a:rPr lang="el-GR" dirty="0" smtClean="0"/>
              <a:t>νερό,</a:t>
            </a:r>
            <a:endParaRPr lang="el-GR" dirty="0"/>
          </a:p>
          <a:p>
            <a:r>
              <a:rPr lang="el-GR" dirty="0"/>
              <a:t>Αυτοκόλλητα </a:t>
            </a:r>
            <a:r>
              <a:rPr lang="el-GR" dirty="0" smtClean="0"/>
              <a:t>καρδιογράφου,</a:t>
            </a:r>
            <a:endParaRPr lang="el-GR" dirty="0"/>
          </a:p>
          <a:p>
            <a:r>
              <a:rPr lang="el-GR" dirty="0"/>
              <a:t>Δοχείο </a:t>
            </a:r>
            <a:r>
              <a:rPr lang="el-GR" dirty="0" smtClean="0"/>
              <a:t>ακαθάρτων.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5" name="Picture 2" title="Επιπλέον εξοπλισμό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121561" cy="310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56176" y="4311902"/>
            <a:ext cx="1621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+mn-lt"/>
              </a:rPr>
              <a:t>Καπάδοχος Θεόδωρος</a:t>
            </a:r>
            <a:endParaRPr lang="el-GR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229200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Παρακολουθήστε το παρακάτω βίντεο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>
              <a:latin typeface="+mn-lt"/>
            </a:endParaRPr>
          </a:p>
        </p:txBody>
      </p:sp>
      <p:pic>
        <p:nvPicPr>
          <p:cNvPr id="8" name="Εικόνα 7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690865"/>
            <a:ext cx="442392" cy="442392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881905" y="5690865"/>
            <a:ext cx="4450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>
                <a:latin typeface="+mn-lt"/>
                <a:hlinkClick r:id="rId3"/>
              </a:rPr>
              <a:t>Λήψη ηλεκτροκαρδιογραφήματος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251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4575651c9d9717df1570b951cee09f2beaa2cb"/>
</p:tagLst>
</file>

<file path=ppt/theme/theme1.xml><?xml version="1.0" encoding="utf-8"?>
<a:theme xmlns:a="http://schemas.openxmlformats.org/drawingml/2006/main" name="OC_template_updated">
  <a:themeElements>
    <a:clrScheme name="Προσαρμοσμένο 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926</Words>
  <Application>Microsoft Office PowerPoint</Application>
  <PresentationFormat>Προβολή στην οθόνη (4:3)</PresentationFormat>
  <Paragraphs>134</Paragraphs>
  <Slides>16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OC_template_updated</vt:lpstr>
      <vt:lpstr>1_OC_template_updated</vt:lpstr>
      <vt:lpstr>Παθολογική και Χειρουργική Νοσηλευτική ΙΙ (Ε)</vt:lpstr>
      <vt:lpstr>Ηλεκτροκαρδιογράφημα</vt:lpstr>
      <vt:lpstr>Σύστημα Παραγωγής και Αγωγής Δυναμικού (Ερεθισματαγωγό Σύστημα)</vt:lpstr>
      <vt:lpstr>Φυσιολογικά επάρματα στο ΗΚΓφημα</vt:lpstr>
      <vt:lpstr>Σημεία τοποθέτησης ηλεκτροδίων  (1 από 3)</vt:lpstr>
      <vt:lpstr>Σημεία τοποθέτησης ηλεκτροδίων  (2 από 3)</vt:lpstr>
      <vt:lpstr>Σημεία τοποθέτησης ηλεκτροδίων  (3 από 3)</vt:lpstr>
      <vt:lpstr>Απαραίτητος εξοπλισμός</vt:lpstr>
      <vt:lpstr>Επιπλέον εξοπλισμός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59</cp:revision>
  <dcterms:created xsi:type="dcterms:W3CDTF">2013-03-04T13:35:19Z</dcterms:created>
  <dcterms:modified xsi:type="dcterms:W3CDTF">2015-07-23T05:55:01Z</dcterms:modified>
</cp:coreProperties>
</file>