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3"/>
  </p:notesMasterIdLst>
  <p:handoutMasterIdLst>
    <p:handoutMasterId r:id="rId34"/>
  </p:handoutMasterIdLst>
  <p:sldIdLst>
    <p:sldId id="256" r:id="rId2"/>
    <p:sldId id="268" r:id="rId3"/>
    <p:sldId id="269" r:id="rId4"/>
    <p:sldId id="276" r:id="rId5"/>
    <p:sldId id="275" r:id="rId6"/>
    <p:sldId id="277" r:id="rId7"/>
    <p:sldId id="278" r:id="rId8"/>
    <p:sldId id="274" r:id="rId9"/>
    <p:sldId id="273" r:id="rId10"/>
    <p:sldId id="272" r:id="rId11"/>
    <p:sldId id="271" r:id="rId12"/>
    <p:sldId id="282" r:id="rId13"/>
    <p:sldId id="270" r:id="rId14"/>
    <p:sldId id="279" r:id="rId15"/>
    <p:sldId id="280" r:id="rId16"/>
    <p:sldId id="287" r:id="rId17"/>
    <p:sldId id="286" r:id="rId18"/>
    <p:sldId id="285" r:id="rId19"/>
    <p:sldId id="284" r:id="rId20"/>
    <p:sldId id="283" r:id="rId21"/>
    <p:sldId id="288" r:id="rId22"/>
    <p:sldId id="291" r:id="rId23"/>
    <p:sldId id="290" r:id="rId24"/>
    <p:sldId id="281" r:id="rId25"/>
    <p:sldId id="257" r:id="rId26"/>
    <p:sldId id="262" r:id="rId27"/>
    <p:sldId id="264" r:id="rId28"/>
    <p:sldId id="265" r:id="rId29"/>
    <p:sldId id="266" r:id="rId30"/>
    <p:sldId id="267" r:id="rId31"/>
    <p:sldId id="26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1" d="100"/>
          <a:sy n="71" d="100"/>
        </p:scale>
        <p:origin x="118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14/01/2015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14/01/2015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Έλεγχος τίτλου</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380445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extLst>
      <p:ext uri="{BB962C8B-B14F-4D97-AF65-F5344CB8AC3E}">
        <p14:creationId xmlns:p14="http://schemas.microsoft.com/office/powerpoint/2010/main" val="221859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marL="1166813" indent="-361950">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ifet.gr/news/news_chemistry.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fet.gr/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pixabay.com/en/users/Nemo/" TargetMode="External"/><Relationship Id="rId4" Type="http://schemas.openxmlformats.org/officeDocument/2006/relationships/hyperlink" Target="http://pixabay.com/en/human-body-circulatory-system-31186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Φαρμακοκινητική</a:t>
            </a:r>
            <a:endParaRPr lang="el-GR" sz="4000" b="1" dirty="0">
              <a:solidFill>
                <a:schemeClr val="tx1"/>
              </a:solidFill>
              <a:latin typeface="+mn-lt"/>
            </a:endParaRPr>
          </a:p>
        </p:txBody>
      </p:sp>
      <p:sp>
        <p:nvSpPr>
          <p:cNvPr id="3" name="Υπότιτλος 2"/>
          <p:cNvSpPr>
            <a:spLocks noGrp="1"/>
          </p:cNvSpPr>
          <p:nvPr>
            <p:ph type="subTitle" idx="1"/>
          </p:nvPr>
        </p:nvSpPr>
        <p:spPr>
          <a:xfrm>
            <a:off x="0" y="2924944"/>
            <a:ext cx="9144000" cy="2212231"/>
          </a:xfrm>
        </p:spPr>
        <p:txBody>
          <a:bodyPr>
            <a:normAutofit/>
          </a:bodyPr>
          <a:lstStyle/>
          <a:p>
            <a:pPr>
              <a:spcBef>
                <a:spcPts val="0"/>
              </a:spcBef>
              <a:spcAft>
                <a:spcPts val="1800"/>
              </a:spcAft>
            </a:pPr>
            <a:r>
              <a:rPr lang="el-GR" sz="2600" b="1" dirty="0" smtClean="0"/>
              <a:t>Ενότητα </a:t>
            </a:r>
            <a:r>
              <a:rPr lang="el-GR" sz="2600" b="1" dirty="0"/>
              <a:t>1</a:t>
            </a:r>
            <a:r>
              <a:rPr lang="el-GR" sz="2600" dirty="0" smtClean="0"/>
              <a:t>:</a:t>
            </a:r>
            <a:r>
              <a:rPr lang="en-US" sz="2600" dirty="0" smtClean="0"/>
              <a:t> </a:t>
            </a:r>
            <a:r>
              <a:rPr lang="el-GR" sz="2600" dirty="0" smtClean="0"/>
              <a:t>Βασικές εισαγωγικές έννοιες</a:t>
            </a:r>
            <a:endParaRPr lang="en-US" sz="2600" dirty="0" smtClean="0"/>
          </a:p>
          <a:p>
            <a:pPr>
              <a:spcBef>
                <a:spcPts val="0"/>
              </a:spcBef>
              <a:spcAft>
                <a:spcPts val="600"/>
              </a:spcAft>
            </a:pPr>
            <a:r>
              <a:rPr lang="el-GR" sz="2200" dirty="0" smtClean="0"/>
              <a:t>Γεώργιος </a:t>
            </a:r>
            <a:r>
              <a:rPr lang="el-GR" sz="2200" dirty="0" err="1" smtClean="0"/>
              <a:t>Καρίκας</a:t>
            </a:r>
            <a:endParaRPr lang="el-GR" sz="2200" dirty="0" smtClean="0"/>
          </a:p>
          <a:p>
            <a:pPr>
              <a:spcBef>
                <a:spcPts val="0"/>
              </a:spcBef>
              <a:spcAft>
                <a:spcPts val="600"/>
              </a:spcAft>
            </a:pPr>
            <a:r>
              <a:rPr lang="el-GR" sz="2200" dirty="0" smtClean="0"/>
              <a:t>Διδάκτωρ </a:t>
            </a:r>
            <a:r>
              <a:rPr lang="el-GR" sz="2200" dirty="0"/>
              <a:t>Πανεπιστημίου Αθηνών, </a:t>
            </a:r>
            <a:r>
              <a:rPr lang="el-GR" sz="2200" dirty="0" err="1"/>
              <a:t>PhD</a:t>
            </a:r>
            <a:r>
              <a:rPr lang="el-GR" sz="2200" dirty="0"/>
              <a:t> </a:t>
            </a:r>
            <a:r>
              <a:rPr lang="el-GR" sz="2200" dirty="0" err="1"/>
              <a:t>Manchester</a:t>
            </a:r>
            <a:r>
              <a:rPr lang="el-GR" sz="2200" dirty="0"/>
              <a:t> </a:t>
            </a:r>
            <a:r>
              <a:rPr lang="el-GR" sz="2200" dirty="0" err="1"/>
              <a:t>University</a:t>
            </a:r>
            <a:r>
              <a:rPr lang="el-GR" sz="2200" dirty="0"/>
              <a:t>,</a:t>
            </a:r>
          </a:p>
          <a:p>
            <a:pPr>
              <a:spcBef>
                <a:spcPts val="0"/>
              </a:spcBef>
              <a:spcAft>
                <a:spcPts val="600"/>
              </a:spcAft>
            </a:pPr>
            <a:r>
              <a:rPr lang="el-GR" sz="2200" dirty="0"/>
              <a:t>Καθηγητής Βιοχημείας-Κλινικής Χημείας, 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Φάρμακο </a:t>
            </a:r>
            <a:r>
              <a:rPr lang="el-GR" sz="3000" b="0" dirty="0" smtClean="0"/>
              <a:t>2/4</a:t>
            </a:r>
            <a:endParaRPr lang="el-GR" dirty="0"/>
          </a:p>
        </p:txBody>
      </p:sp>
      <p:sp>
        <p:nvSpPr>
          <p:cNvPr id="3" name="Θέση περιεχομένου 2"/>
          <p:cNvSpPr>
            <a:spLocks noGrp="1"/>
          </p:cNvSpPr>
          <p:nvPr>
            <p:ph idx="1"/>
          </p:nvPr>
        </p:nvSpPr>
        <p:spPr/>
        <p:txBody>
          <a:bodyPr/>
          <a:lstStyle/>
          <a:p>
            <a:r>
              <a:rPr lang="el-GR" dirty="0"/>
              <a:t>Η </a:t>
            </a:r>
            <a:r>
              <a:rPr lang="el-GR" b="1" dirty="0"/>
              <a:t>προέλευση </a:t>
            </a:r>
            <a:r>
              <a:rPr lang="el-GR" dirty="0"/>
              <a:t>των νέων φαρμάκων σχετίζεται με 2 </a:t>
            </a:r>
            <a:r>
              <a:rPr lang="el-GR" dirty="0" smtClean="0"/>
              <a:t>πηγές:</a:t>
            </a:r>
          </a:p>
          <a:p>
            <a:pPr marL="457200" indent="-457200">
              <a:buFont typeface="+mj-lt"/>
              <a:buAutoNum type="arabicPeriod"/>
            </a:pPr>
            <a:r>
              <a:rPr lang="el-GR" dirty="0" smtClean="0"/>
              <a:t>Φύση</a:t>
            </a:r>
          </a:p>
          <a:p>
            <a:pPr marL="857250" lvl="1" indent="-457200"/>
            <a:r>
              <a:rPr lang="el-GR" dirty="0" smtClean="0"/>
              <a:t>Φυτικό Βασίλειο.</a:t>
            </a:r>
          </a:p>
          <a:p>
            <a:pPr marL="857250" lvl="1" indent="-457200"/>
            <a:r>
              <a:rPr lang="el-GR" dirty="0" smtClean="0"/>
              <a:t>Ζωικό Βασίλειο.</a:t>
            </a:r>
          </a:p>
          <a:p>
            <a:pPr marL="857250" lvl="1" indent="-457200"/>
            <a:r>
              <a:rPr lang="el-GR" dirty="0" smtClean="0"/>
              <a:t>Ορυκτό Βασίλειο.</a:t>
            </a:r>
          </a:p>
          <a:p>
            <a:pPr marL="457200" indent="-457200">
              <a:buFont typeface="+mj-lt"/>
              <a:buAutoNum type="arabicPeriod"/>
            </a:pPr>
            <a:r>
              <a:rPr lang="el-GR" dirty="0" smtClean="0"/>
              <a:t>Εργαστήριο (συνθετικά).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02595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Φάρμακο </a:t>
            </a:r>
            <a:r>
              <a:rPr lang="el-GR" sz="3000" b="0" dirty="0" smtClean="0"/>
              <a:t>3/4</a:t>
            </a:r>
            <a:endParaRPr lang="el-GR" dirty="0"/>
          </a:p>
        </p:txBody>
      </p:sp>
      <p:sp>
        <p:nvSpPr>
          <p:cNvPr id="3" name="Θέση περιεχομένου 2"/>
          <p:cNvSpPr>
            <a:spLocks noGrp="1"/>
          </p:cNvSpPr>
          <p:nvPr>
            <p:ph idx="1"/>
          </p:nvPr>
        </p:nvSpPr>
        <p:spPr/>
        <p:txBody>
          <a:bodyPr>
            <a:normAutofit/>
          </a:bodyPr>
          <a:lstStyle/>
          <a:p>
            <a:r>
              <a:rPr lang="el-GR" dirty="0" smtClean="0"/>
              <a:t>Επίσης σχετίζεται με διαφορετικές προσεγγίσεις:</a:t>
            </a:r>
          </a:p>
          <a:p>
            <a:pPr lvl="1"/>
            <a:r>
              <a:rPr lang="el-GR" b="1" dirty="0"/>
              <a:t>Παραδοσιακά φάρμακα</a:t>
            </a:r>
            <a:r>
              <a:rPr lang="el-GR" dirty="0"/>
              <a:t> από τη Φύση ή συνθετικά παράγωγά </a:t>
            </a:r>
            <a:r>
              <a:rPr lang="el-GR" dirty="0" smtClean="0"/>
              <a:t>τους.</a:t>
            </a:r>
            <a:endParaRPr lang="el-GR" dirty="0"/>
          </a:p>
          <a:p>
            <a:pPr lvl="1"/>
            <a:r>
              <a:rPr lang="el-GR" b="1" dirty="0"/>
              <a:t>Τύχη </a:t>
            </a:r>
            <a:r>
              <a:rPr lang="el-GR" dirty="0"/>
              <a:t>(</a:t>
            </a:r>
            <a:r>
              <a:rPr lang="el-GR" dirty="0" err="1"/>
              <a:t>πενικιλλίνη</a:t>
            </a:r>
            <a:r>
              <a:rPr lang="el-GR" dirty="0"/>
              <a:t> κα</a:t>
            </a:r>
            <a:r>
              <a:rPr lang="el-GR" dirty="0" smtClean="0"/>
              <a:t>).</a:t>
            </a:r>
            <a:endParaRPr lang="el-GR" dirty="0"/>
          </a:p>
          <a:p>
            <a:pPr lvl="1"/>
            <a:r>
              <a:rPr lang="el-GR" b="1" dirty="0"/>
              <a:t>Θεωρητικό πρότυπο</a:t>
            </a:r>
            <a:r>
              <a:rPr lang="el-GR" dirty="0"/>
              <a:t> (</a:t>
            </a:r>
            <a:r>
              <a:rPr lang="el-GR" dirty="0" err="1"/>
              <a:t>αντιμεταβολίτες</a:t>
            </a:r>
            <a:r>
              <a:rPr lang="el-GR" dirty="0"/>
              <a:t> ως αντικαρκινικά</a:t>
            </a:r>
            <a:r>
              <a:rPr lang="el-GR" dirty="0" smtClean="0"/>
              <a:t>).</a:t>
            </a:r>
            <a:endParaRPr lang="el-GR" dirty="0"/>
          </a:p>
          <a:p>
            <a:pPr lvl="1"/>
            <a:r>
              <a:rPr lang="el-GR" b="1" dirty="0"/>
              <a:t>Σχέση δομής-δράσης</a:t>
            </a:r>
            <a:r>
              <a:rPr lang="el-GR" dirty="0"/>
              <a:t>, </a:t>
            </a:r>
            <a:r>
              <a:rPr lang="en-US" b="1" dirty="0"/>
              <a:t>S</a:t>
            </a:r>
            <a:r>
              <a:rPr lang="el-GR" b="1" dirty="0"/>
              <a:t>.</a:t>
            </a:r>
            <a:r>
              <a:rPr lang="en-US" b="1" dirty="0"/>
              <a:t>A</a:t>
            </a:r>
            <a:r>
              <a:rPr lang="el-GR" b="1" dirty="0"/>
              <a:t>.</a:t>
            </a:r>
            <a:r>
              <a:rPr lang="en-US" b="1" dirty="0"/>
              <a:t>R</a:t>
            </a:r>
            <a:r>
              <a:rPr lang="el-GR" dirty="0"/>
              <a:t>. (</a:t>
            </a:r>
            <a:r>
              <a:rPr lang="el-GR" b="1" dirty="0"/>
              <a:t>S</a:t>
            </a:r>
            <a:r>
              <a:rPr lang="en-US" dirty="0" err="1"/>
              <a:t>tructure</a:t>
            </a:r>
            <a:r>
              <a:rPr lang="en-US" dirty="0"/>
              <a:t> </a:t>
            </a:r>
            <a:r>
              <a:rPr lang="en-US" b="1" dirty="0"/>
              <a:t>A</a:t>
            </a:r>
            <a:r>
              <a:rPr lang="en-US" dirty="0"/>
              <a:t>ctivity </a:t>
            </a:r>
            <a:r>
              <a:rPr lang="el-GR" b="1" dirty="0"/>
              <a:t>R</a:t>
            </a:r>
            <a:r>
              <a:rPr lang="en-US" dirty="0" err="1"/>
              <a:t>elationships</a:t>
            </a:r>
            <a:r>
              <a:rPr lang="el-GR" dirty="0"/>
              <a:t>) ή ακόμη αναλυτικότερα με τις ποσοτικές σχέσεις δομής-δράσης</a:t>
            </a:r>
            <a:r>
              <a:rPr lang="el-GR" b="1" dirty="0"/>
              <a:t> </a:t>
            </a:r>
            <a:r>
              <a:rPr lang="en-GB" b="1" dirty="0"/>
              <a:t>Q</a:t>
            </a:r>
            <a:r>
              <a:rPr lang="el-GR" b="1" dirty="0"/>
              <a:t>.</a:t>
            </a:r>
            <a:r>
              <a:rPr lang="en-GB" b="1" dirty="0"/>
              <a:t>S</a:t>
            </a:r>
            <a:r>
              <a:rPr lang="el-GR" b="1" dirty="0"/>
              <a:t>.</a:t>
            </a:r>
            <a:r>
              <a:rPr lang="en-GB" b="1" dirty="0"/>
              <a:t>A</a:t>
            </a:r>
            <a:r>
              <a:rPr lang="el-GR" b="1" dirty="0"/>
              <a:t>.</a:t>
            </a:r>
            <a:r>
              <a:rPr lang="en-GB" b="1" dirty="0"/>
              <a:t>R</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487511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Φάρμακο </a:t>
            </a:r>
            <a:r>
              <a:rPr lang="el-GR" sz="3000" b="0" dirty="0" smtClean="0"/>
              <a:t>4/4</a:t>
            </a:r>
            <a:endParaRPr lang="el-GR" dirty="0"/>
          </a:p>
        </p:txBody>
      </p:sp>
      <p:sp>
        <p:nvSpPr>
          <p:cNvPr id="3" name="Θέση περιεχομένου 2"/>
          <p:cNvSpPr>
            <a:spLocks noGrp="1"/>
          </p:cNvSpPr>
          <p:nvPr>
            <p:ph idx="1"/>
          </p:nvPr>
        </p:nvSpPr>
        <p:spPr/>
        <p:txBody>
          <a:bodyPr>
            <a:normAutofit/>
          </a:bodyPr>
          <a:lstStyle/>
          <a:p>
            <a:r>
              <a:rPr lang="el-GR" dirty="0"/>
              <a:t>Άλλη προσέγγιση σχεδιασμού νέων φαρμακομορίων είναι η </a:t>
            </a:r>
            <a:r>
              <a:rPr lang="el-GR" b="1" dirty="0"/>
              <a:t>μοριακή </a:t>
            </a:r>
            <a:r>
              <a:rPr lang="el-GR" b="1" dirty="0" smtClean="0"/>
              <a:t>προσομοίωση</a:t>
            </a:r>
            <a:r>
              <a:rPr lang="el-GR" dirty="0" smtClean="0"/>
              <a:t> </a:t>
            </a:r>
            <a:r>
              <a:rPr lang="el-GR" dirty="0"/>
              <a:t>και οι μελέτες πρόσδεσης </a:t>
            </a:r>
            <a:r>
              <a:rPr lang="el-GR" dirty="0" smtClean="0"/>
              <a:t>μ</a:t>
            </a:r>
            <a:r>
              <a:rPr lang="el-GR" dirty="0"/>
              <a:t>α</a:t>
            </a:r>
            <a:r>
              <a:rPr lang="el-GR" dirty="0" smtClean="0"/>
              <a:t>κρομορίων </a:t>
            </a:r>
            <a:r>
              <a:rPr lang="el-GR" dirty="0"/>
              <a:t>στο ενεργό κέντρο υποδοχέων με τη χρήση αναβαθμισμένων γραφικών στον Η/Υ.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2012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Μεθοδολογία </a:t>
            </a:r>
            <a:r>
              <a:rPr lang="en-US" dirty="0"/>
              <a:t>Q.S.A.R</a:t>
            </a:r>
            <a:r>
              <a:rPr lang="en-US" dirty="0" smtClean="0"/>
              <a:t>.</a:t>
            </a:r>
            <a:r>
              <a:rPr lang="el-GR" dirty="0" smtClean="0"/>
              <a:t> </a:t>
            </a:r>
            <a:r>
              <a:rPr lang="el-GR" sz="3000" b="0" dirty="0" smtClean="0"/>
              <a:t>1/2</a:t>
            </a:r>
            <a:r>
              <a:rPr lang="en-US" dirty="0" smtClean="0"/>
              <a:t> </a:t>
            </a:r>
            <a:endParaRPr lang="el-GR" dirty="0"/>
          </a:p>
        </p:txBody>
      </p:sp>
      <p:sp>
        <p:nvSpPr>
          <p:cNvPr id="3" name="Θέση περιεχομένου 2"/>
          <p:cNvSpPr>
            <a:spLocks noGrp="1"/>
          </p:cNvSpPr>
          <p:nvPr>
            <p:ph idx="1"/>
          </p:nvPr>
        </p:nvSpPr>
        <p:spPr/>
        <p:txBody>
          <a:bodyPr/>
          <a:lstStyle/>
          <a:p>
            <a:r>
              <a:rPr lang="el-GR" dirty="0"/>
              <a:t>Η μεθοδολογία </a:t>
            </a:r>
            <a:r>
              <a:rPr lang="en-US" b="1" dirty="0"/>
              <a:t>Q</a:t>
            </a:r>
            <a:r>
              <a:rPr lang="el-GR" b="1" dirty="0"/>
              <a:t>.</a:t>
            </a:r>
            <a:r>
              <a:rPr lang="en-US" b="1" dirty="0"/>
              <a:t>S</a:t>
            </a:r>
            <a:r>
              <a:rPr lang="el-GR" b="1" dirty="0"/>
              <a:t>.</a:t>
            </a:r>
            <a:r>
              <a:rPr lang="en-US" b="1" dirty="0"/>
              <a:t>A</a:t>
            </a:r>
            <a:r>
              <a:rPr lang="el-GR" b="1" dirty="0"/>
              <a:t>.</a:t>
            </a:r>
            <a:r>
              <a:rPr lang="en-US" b="1" dirty="0" smtClean="0"/>
              <a:t>R</a:t>
            </a:r>
            <a:r>
              <a:rPr lang="el-GR" b="1" dirty="0" smtClean="0"/>
              <a:t>.</a:t>
            </a:r>
            <a:r>
              <a:rPr lang="en-US" b="1" dirty="0" smtClean="0"/>
              <a:t> </a:t>
            </a:r>
            <a:r>
              <a:rPr lang="el-GR" dirty="0"/>
              <a:t>συμβάλλει στην ανάπτυξη ορθολογικού σχεδιασμού με στόχο την ελαχιστοποίηση του αριθμού των ενώσεων που πρέπει να συντεθούν και να μελετηθούν για πιθανή φαρμακολογική δράση, μειώνοντας έτσι το κόστος της έρευνας και την άσκοπη θανάτωση </a:t>
            </a:r>
            <a:r>
              <a:rPr lang="el-GR" dirty="0" smtClean="0"/>
              <a:t>πειραματόζωων.</a:t>
            </a:r>
            <a:endParaRPr lang="el-GR" dirty="0"/>
          </a:p>
          <a:p>
            <a:r>
              <a:rPr lang="el-GR" dirty="0"/>
              <a:t>Στο Παράδειγμα που παρατίθεται αποδεικνύεται ο σημαντικός ρόλος που διαδραματίζει η στερεοχημεία της δομής ενός μορίου στη βιολογική δραστικότητα.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72285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Μεθοδολογία </a:t>
            </a:r>
            <a:r>
              <a:rPr lang="en-US" dirty="0"/>
              <a:t>Q.S.A.R.</a:t>
            </a:r>
            <a:r>
              <a:rPr lang="el-GR" dirty="0"/>
              <a:t> </a:t>
            </a:r>
            <a:r>
              <a:rPr lang="el-GR" sz="3000" b="0" dirty="0" smtClean="0"/>
              <a:t>2/2</a:t>
            </a:r>
            <a:r>
              <a:rPr lang="en-US" dirty="0" smtClean="0"/>
              <a:t> </a:t>
            </a:r>
            <a:endParaRPr lang="el-GR" dirty="0"/>
          </a:p>
        </p:txBody>
      </p:sp>
      <p:sp>
        <p:nvSpPr>
          <p:cNvPr id="3" name="Θέση περιεχομένου 2"/>
          <p:cNvSpPr>
            <a:spLocks noGrp="1"/>
          </p:cNvSpPr>
          <p:nvPr>
            <p:ph idx="1"/>
          </p:nvPr>
        </p:nvSpPr>
        <p:spPr>
          <a:xfrm>
            <a:off x="467544" y="1196752"/>
            <a:ext cx="8229600" cy="1656184"/>
          </a:xfrm>
        </p:spPr>
        <p:txBody>
          <a:bodyPr/>
          <a:lstStyle/>
          <a:p>
            <a:r>
              <a:rPr lang="en-US" dirty="0"/>
              <a:t>H</a:t>
            </a:r>
            <a:r>
              <a:rPr lang="el-GR" dirty="0"/>
              <a:t> ισομερής </a:t>
            </a:r>
            <a:r>
              <a:rPr lang="en-US" b="1" dirty="0"/>
              <a:t>L</a:t>
            </a:r>
            <a:r>
              <a:rPr lang="el-GR" b="1" dirty="0"/>
              <a:t>- μορφή</a:t>
            </a:r>
            <a:r>
              <a:rPr lang="el-GR" dirty="0"/>
              <a:t> της </a:t>
            </a:r>
            <a:r>
              <a:rPr lang="el-GR" dirty="0" err="1"/>
              <a:t>επινεφρίνης</a:t>
            </a:r>
            <a:r>
              <a:rPr lang="el-GR" dirty="0"/>
              <a:t> κατέχει  50 φορές πιο υπερτασική δράση </a:t>
            </a:r>
            <a:r>
              <a:rPr lang="el-GR" dirty="0" smtClean="0"/>
              <a:t>από ότι </a:t>
            </a:r>
            <a:r>
              <a:rPr lang="el-GR" dirty="0"/>
              <a:t>η </a:t>
            </a:r>
            <a:r>
              <a:rPr lang="en-US" b="1" dirty="0"/>
              <a:t>D</a:t>
            </a:r>
            <a:r>
              <a:rPr lang="el-GR" b="1" dirty="0"/>
              <a:t>-μορφή</a:t>
            </a:r>
            <a:r>
              <a:rPr lang="el-GR" dirty="0"/>
              <a:t>, ενώ η υποκατάσταση του </a:t>
            </a:r>
            <a:r>
              <a:rPr lang="en-US" dirty="0"/>
              <a:t>R</a:t>
            </a:r>
            <a:r>
              <a:rPr lang="el-GR" dirty="0"/>
              <a:t> με -</a:t>
            </a:r>
            <a:r>
              <a:rPr lang="en-US" dirty="0"/>
              <a:t>CH</a:t>
            </a:r>
            <a:r>
              <a:rPr lang="el-GR" dirty="0"/>
              <a:t> (</a:t>
            </a:r>
            <a:r>
              <a:rPr lang="en-US" dirty="0"/>
              <a:t>CH</a:t>
            </a:r>
            <a:r>
              <a:rPr lang="el-GR" baseline="-25000" dirty="0"/>
              <a:t>3</a:t>
            </a:r>
            <a:r>
              <a:rPr lang="el-GR" dirty="0"/>
              <a:t>)</a:t>
            </a:r>
            <a:r>
              <a:rPr lang="el-GR" baseline="-25000" dirty="0"/>
              <a:t>2</a:t>
            </a:r>
            <a:r>
              <a:rPr lang="el-GR" dirty="0"/>
              <a:t>  μετατρέπει το μόριο σε φάρμακο με αντίθετη βιολογική δράση  (υποτασικό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307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0928"/>
            <a:ext cx="3910813" cy="210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301860" y="5157192"/>
            <a:ext cx="8878652" cy="1229952"/>
          </a:xfrm>
          <a:prstGeom prst="rect">
            <a:avLst/>
          </a:prstGeom>
        </p:spPr>
        <p:txBody>
          <a:bodyPr wrap="square">
            <a:spAutoFit/>
          </a:bodyPr>
          <a:lstStyle/>
          <a:p>
            <a:pPr>
              <a:lnSpc>
                <a:spcPct val="112000"/>
              </a:lnSpc>
            </a:pPr>
            <a:r>
              <a:rPr lang="el-GR" sz="2200" dirty="0">
                <a:latin typeface="+mn-lt"/>
              </a:rPr>
              <a:t>Τα </a:t>
            </a:r>
            <a:r>
              <a:rPr lang="el-GR" sz="2200" b="1" dirty="0" err="1">
                <a:latin typeface="+mn-lt"/>
              </a:rPr>
              <a:t>εναντιομερή</a:t>
            </a:r>
            <a:r>
              <a:rPr lang="el-GR" sz="2200" b="1" dirty="0">
                <a:latin typeface="+mn-lt"/>
              </a:rPr>
              <a:t> </a:t>
            </a:r>
            <a:r>
              <a:rPr lang="el-GR" sz="2200" dirty="0">
                <a:latin typeface="+mn-lt"/>
              </a:rPr>
              <a:t>ενός </a:t>
            </a:r>
            <a:r>
              <a:rPr lang="el-GR" sz="2200" dirty="0" err="1">
                <a:latin typeface="+mn-lt"/>
              </a:rPr>
              <a:t>ρακεμικού</a:t>
            </a:r>
            <a:r>
              <a:rPr lang="el-GR" sz="2200" dirty="0">
                <a:latin typeface="+mn-lt"/>
              </a:rPr>
              <a:t> μίγματος (D-  και  L-), μπορεί να διαφέρουν σημαντικά τόσο στις φαρμακοδυναμικές όσο και στις </a:t>
            </a:r>
            <a:r>
              <a:rPr lang="el-GR" sz="2200" dirty="0" err="1">
                <a:latin typeface="+mn-lt"/>
              </a:rPr>
              <a:t>φαρμακοκινητικές</a:t>
            </a:r>
            <a:r>
              <a:rPr lang="el-GR" sz="2200" dirty="0">
                <a:latin typeface="+mn-lt"/>
              </a:rPr>
              <a:t> τους ιδιότητες, ώστε τελικά να αποτελούν δυο διαφορετικά φάρμακα.</a:t>
            </a:r>
          </a:p>
        </p:txBody>
      </p:sp>
      <p:sp>
        <p:nvSpPr>
          <p:cNvPr id="6" name="Ορθογώνιο 5"/>
          <p:cNvSpPr/>
          <p:nvPr/>
        </p:nvSpPr>
        <p:spPr>
          <a:xfrm>
            <a:off x="4932040" y="4662882"/>
            <a:ext cx="1494383" cy="369332"/>
          </a:xfrm>
          <a:prstGeom prst="rect">
            <a:avLst/>
          </a:prstGeom>
        </p:spPr>
        <p:txBody>
          <a:bodyPr wrap="none">
            <a:spAutoFit/>
          </a:bodyPr>
          <a:lstStyle/>
          <a:p>
            <a:r>
              <a:rPr lang="en-US" b="1" dirty="0" smtClean="0">
                <a:latin typeface="+mn-lt"/>
              </a:rPr>
              <a:t>D</a:t>
            </a:r>
            <a:r>
              <a:rPr lang="el-GR" b="1" dirty="0">
                <a:latin typeface="+mn-lt"/>
              </a:rPr>
              <a:t>-</a:t>
            </a:r>
            <a:r>
              <a:rPr lang="el-GR" b="1" dirty="0" err="1">
                <a:latin typeface="+mn-lt"/>
              </a:rPr>
              <a:t>επινεφρίνη</a:t>
            </a:r>
            <a:endParaRPr lang="el-GR" dirty="0">
              <a:latin typeface="+mn-lt"/>
            </a:endParaRPr>
          </a:p>
        </p:txBody>
      </p:sp>
      <p:sp>
        <p:nvSpPr>
          <p:cNvPr id="7" name="Ορθογώνιο 6"/>
          <p:cNvSpPr/>
          <p:nvPr/>
        </p:nvSpPr>
        <p:spPr>
          <a:xfrm>
            <a:off x="3059832" y="4662428"/>
            <a:ext cx="1446293" cy="369332"/>
          </a:xfrm>
          <a:prstGeom prst="rect">
            <a:avLst/>
          </a:prstGeom>
        </p:spPr>
        <p:txBody>
          <a:bodyPr wrap="none">
            <a:spAutoFit/>
          </a:bodyPr>
          <a:lstStyle/>
          <a:p>
            <a:r>
              <a:rPr lang="en-US" b="1" dirty="0">
                <a:latin typeface="+mn-lt"/>
              </a:rPr>
              <a:t>L</a:t>
            </a:r>
            <a:r>
              <a:rPr lang="el-GR" b="1" dirty="0" smtClean="0">
                <a:latin typeface="+mn-lt"/>
              </a:rPr>
              <a:t>-</a:t>
            </a:r>
            <a:r>
              <a:rPr lang="el-GR" b="1" dirty="0" err="1" smtClean="0">
                <a:latin typeface="+mn-lt"/>
              </a:rPr>
              <a:t>επινεφρίνη</a:t>
            </a:r>
            <a:endParaRPr lang="el-GR" dirty="0">
              <a:latin typeface="+mn-lt"/>
            </a:endParaRPr>
          </a:p>
        </p:txBody>
      </p:sp>
    </p:spTree>
    <p:extLst>
      <p:ext uri="{BB962C8B-B14F-4D97-AF65-F5344CB8AC3E}">
        <p14:creationId xmlns:p14="http://schemas.microsoft.com/office/powerpoint/2010/main" val="353207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Ιστορικοί σταθμοί της Φαρμακολογίας</a:t>
            </a:r>
          </a:p>
        </p:txBody>
      </p:sp>
      <p:sp>
        <p:nvSpPr>
          <p:cNvPr id="3" name="Θέση περιεχομένου 2"/>
          <p:cNvSpPr>
            <a:spLocks noGrp="1"/>
          </p:cNvSpPr>
          <p:nvPr>
            <p:ph idx="1"/>
          </p:nvPr>
        </p:nvSpPr>
        <p:spPr>
          <a:xfrm>
            <a:off x="457200" y="1196752"/>
            <a:ext cx="8435280" cy="5544616"/>
          </a:xfrm>
        </p:spPr>
        <p:txBody>
          <a:bodyPr>
            <a:normAutofit fontScale="92500" lnSpcReduction="10000"/>
          </a:bodyPr>
          <a:lstStyle/>
          <a:p>
            <a:pPr lvl="0">
              <a:lnSpc>
                <a:spcPct val="120000"/>
              </a:lnSpc>
              <a:spcBef>
                <a:spcPts val="600"/>
              </a:spcBef>
            </a:pPr>
            <a:r>
              <a:rPr lang="el-GR" dirty="0"/>
              <a:t>Πάπυροι </a:t>
            </a:r>
            <a:r>
              <a:rPr lang="en-US" dirty="0" err="1"/>
              <a:t>Ebers</a:t>
            </a:r>
            <a:r>
              <a:rPr lang="el-GR" dirty="0"/>
              <a:t> (4.000 </a:t>
            </a:r>
            <a:r>
              <a:rPr lang="el-GR" dirty="0" err="1"/>
              <a:t>π.Χ</a:t>
            </a:r>
            <a:r>
              <a:rPr lang="el-GR" dirty="0" err="1" smtClean="0"/>
              <a:t>.</a:t>
            </a:r>
            <a:r>
              <a:rPr lang="el-GR" dirty="0" smtClean="0"/>
              <a:t>).</a:t>
            </a:r>
            <a:endParaRPr lang="el-GR" dirty="0"/>
          </a:p>
          <a:p>
            <a:pPr lvl="0">
              <a:lnSpc>
                <a:spcPct val="120000"/>
              </a:lnSpc>
              <a:spcBef>
                <a:spcPts val="600"/>
              </a:spcBef>
            </a:pPr>
            <a:r>
              <a:rPr lang="el-GR" dirty="0"/>
              <a:t>Ιπποκράτης (460-377 </a:t>
            </a:r>
            <a:r>
              <a:rPr lang="el-GR" dirty="0" err="1"/>
              <a:t>π.Χ</a:t>
            </a:r>
            <a:r>
              <a:rPr lang="el-GR" dirty="0" err="1" smtClean="0"/>
              <a:t>.</a:t>
            </a:r>
            <a:r>
              <a:rPr lang="el-GR" dirty="0" smtClean="0"/>
              <a:t>).</a:t>
            </a:r>
            <a:endParaRPr lang="el-GR" dirty="0"/>
          </a:p>
          <a:p>
            <a:pPr lvl="0">
              <a:lnSpc>
                <a:spcPct val="120000"/>
              </a:lnSpc>
              <a:spcBef>
                <a:spcPts val="600"/>
              </a:spcBef>
            </a:pPr>
            <a:r>
              <a:rPr lang="el-GR" dirty="0"/>
              <a:t>Θεόφραστος (372 - 287 </a:t>
            </a:r>
            <a:r>
              <a:rPr lang="el-GR" dirty="0" err="1"/>
              <a:t>π.Χ.</a:t>
            </a:r>
            <a:r>
              <a:rPr lang="el-GR" dirty="0"/>
              <a:t>) -Διοσκουρίδης </a:t>
            </a:r>
            <a:r>
              <a:rPr lang="en-US" dirty="0"/>
              <a:t>De </a:t>
            </a:r>
            <a:r>
              <a:rPr lang="en-US" dirty="0" err="1"/>
              <a:t>materia</a:t>
            </a:r>
            <a:r>
              <a:rPr lang="en-US" dirty="0"/>
              <a:t> </a:t>
            </a:r>
            <a:r>
              <a:rPr lang="en-US" dirty="0" err="1"/>
              <a:t>medica</a:t>
            </a:r>
            <a:r>
              <a:rPr lang="el-GR" dirty="0"/>
              <a:t> (40-90μ.Χ.) -Γαληνός (129-201 μ.Χ</a:t>
            </a:r>
            <a:r>
              <a:rPr lang="el-GR" dirty="0" smtClean="0"/>
              <a:t>.).</a:t>
            </a:r>
            <a:endParaRPr lang="el-GR" dirty="0"/>
          </a:p>
          <a:p>
            <a:pPr lvl="0">
              <a:lnSpc>
                <a:spcPct val="120000"/>
              </a:lnSpc>
              <a:spcBef>
                <a:spcPts val="600"/>
              </a:spcBef>
            </a:pPr>
            <a:r>
              <a:rPr lang="el-GR" dirty="0"/>
              <a:t>Ινδική Ιατρική </a:t>
            </a:r>
            <a:r>
              <a:rPr lang="en-US" dirty="0" err="1"/>
              <a:t>Agur</a:t>
            </a:r>
            <a:r>
              <a:rPr lang="el-GR" dirty="0"/>
              <a:t>-</a:t>
            </a:r>
            <a:r>
              <a:rPr lang="en-US" dirty="0"/>
              <a:t>Vedic</a:t>
            </a:r>
            <a:r>
              <a:rPr lang="el-GR" dirty="0"/>
              <a:t> - (</a:t>
            </a:r>
            <a:r>
              <a:rPr lang="en-US" dirty="0" err="1"/>
              <a:t>Rauvolfia</a:t>
            </a:r>
            <a:r>
              <a:rPr lang="en-US" dirty="0"/>
              <a:t> </a:t>
            </a:r>
            <a:r>
              <a:rPr lang="en-US" dirty="0" err="1"/>
              <a:t>serpentina</a:t>
            </a:r>
            <a:r>
              <a:rPr lang="el-GR" dirty="0" smtClean="0"/>
              <a:t>).</a:t>
            </a:r>
            <a:endParaRPr lang="el-GR" dirty="0"/>
          </a:p>
          <a:p>
            <a:pPr lvl="0">
              <a:lnSpc>
                <a:spcPct val="120000"/>
              </a:lnSpc>
              <a:spcBef>
                <a:spcPts val="600"/>
              </a:spcBef>
            </a:pPr>
            <a:r>
              <a:rPr lang="el-GR" dirty="0"/>
              <a:t>Παράκελσος (1493-1541 μ.Χ</a:t>
            </a:r>
            <a:r>
              <a:rPr lang="el-GR" dirty="0" smtClean="0"/>
              <a:t>.).</a:t>
            </a:r>
            <a:endParaRPr lang="el-GR" dirty="0"/>
          </a:p>
          <a:p>
            <a:pPr lvl="0">
              <a:lnSpc>
                <a:spcPct val="120000"/>
              </a:lnSpc>
              <a:spcBef>
                <a:spcPts val="600"/>
              </a:spcBef>
            </a:pPr>
            <a:r>
              <a:rPr lang="en-US" dirty="0"/>
              <a:t>J</a:t>
            </a:r>
            <a:r>
              <a:rPr lang="el-GR" dirty="0"/>
              <a:t>.</a:t>
            </a:r>
            <a:r>
              <a:rPr lang="en-US" dirty="0"/>
              <a:t>J</a:t>
            </a:r>
            <a:r>
              <a:rPr lang="el-GR" dirty="0"/>
              <a:t>.</a:t>
            </a:r>
            <a:r>
              <a:rPr lang="en-US" dirty="0" err="1"/>
              <a:t>Wepfer</a:t>
            </a:r>
            <a:r>
              <a:rPr lang="el-GR" dirty="0"/>
              <a:t> (1620-1695)-χρήση </a:t>
            </a:r>
            <a:r>
              <a:rPr lang="el-GR" dirty="0" smtClean="0"/>
              <a:t>πειραματόζωων.</a:t>
            </a:r>
            <a:endParaRPr lang="el-GR" dirty="0"/>
          </a:p>
          <a:p>
            <a:pPr lvl="0">
              <a:lnSpc>
                <a:spcPct val="120000"/>
              </a:lnSpc>
              <a:spcBef>
                <a:spcPts val="600"/>
              </a:spcBef>
            </a:pPr>
            <a:r>
              <a:rPr lang="en-US" dirty="0"/>
              <a:t>Withering</a:t>
            </a:r>
            <a:r>
              <a:rPr lang="el-GR" dirty="0"/>
              <a:t> (1741-1799 μ.Χ.) - (</a:t>
            </a:r>
            <a:r>
              <a:rPr lang="en-US" dirty="0"/>
              <a:t>Digitalis </a:t>
            </a:r>
            <a:r>
              <a:rPr lang="en-US" dirty="0" err="1"/>
              <a:t>lanata</a:t>
            </a:r>
            <a:r>
              <a:rPr lang="el-GR" dirty="0" smtClean="0"/>
              <a:t>).</a:t>
            </a:r>
            <a:endParaRPr lang="el-GR" dirty="0"/>
          </a:p>
          <a:p>
            <a:pPr lvl="0">
              <a:lnSpc>
                <a:spcPct val="120000"/>
              </a:lnSpc>
              <a:spcBef>
                <a:spcPts val="600"/>
              </a:spcBef>
            </a:pPr>
            <a:r>
              <a:rPr lang="en-US" dirty="0" err="1"/>
              <a:t>Serturner</a:t>
            </a:r>
            <a:r>
              <a:rPr lang="el-GR" dirty="0"/>
              <a:t> (1783-1841 μ.Χ.) - (Μορφίνη</a:t>
            </a:r>
            <a:r>
              <a:rPr lang="el-GR" dirty="0" smtClean="0"/>
              <a:t>).</a:t>
            </a:r>
            <a:endParaRPr lang="el-GR" dirty="0"/>
          </a:p>
          <a:p>
            <a:pPr lvl="0">
              <a:lnSpc>
                <a:spcPct val="120000"/>
              </a:lnSpc>
              <a:spcBef>
                <a:spcPts val="600"/>
              </a:spcBef>
            </a:pPr>
            <a:r>
              <a:rPr lang="el-GR" dirty="0"/>
              <a:t>19</a:t>
            </a:r>
            <a:r>
              <a:rPr lang="el-GR" baseline="30000" dirty="0"/>
              <a:t>ος</a:t>
            </a:r>
            <a:r>
              <a:rPr lang="el-GR" dirty="0"/>
              <a:t>-20</a:t>
            </a:r>
            <a:r>
              <a:rPr lang="el-GR" baseline="30000" dirty="0"/>
              <a:t>ος</a:t>
            </a:r>
            <a:r>
              <a:rPr lang="el-GR" dirty="0"/>
              <a:t> </a:t>
            </a:r>
            <a:r>
              <a:rPr lang="el-GR" dirty="0" smtClean="0"/>
              <a:t>αιώνας.</a:t>
            </a:r>
          </a:p>
          <a:p>
            <a:pPr>
              <a:lnSpc>
                <a:spcPct val="120000"/>
              </a:lnSpc>
              <a:spcBef>
                <a:spcPts val="600"/>
              </a:spcBef>
            </a:pPr>
            <a:r>
              <a:rPr lang="en-US" dirty="0"/>
              <a:t>R</a:t>
            </a:r>
            <a:r>
              <a:rPr lang="el-GR" dirty="0"/>
              <a:t>. </a:t>
            </a:r>
            <a:r>
              <a:rPr lang="en-US" dirty="0" err="1"/>
              <a:t>Buchheim</a:t>
            </a:r>
            <a:r>
              <a:rPr lang="el-GR" dirty="0"/>
              <a:t>,(πρώτο Ινστιτούτο Φαρμακολογίας, Εσθονία) </a:t>
            </a:r>
            <a:r>
              <a:rPr lang="en-US" dirty="0"/>
              <a:t>Claude Bernard</a:t>
            </a:r>
            <a:r>
              <a:rPr lang="el-GR" dirty="0"/>
              <a:t> (</a:t>
            </a:r>
            <a:r>
              <a:rPr lang="en-US" dirty="0" err="1"/>
              <a:t>tubocurarine</a:t>
            </a:r>
            <a:r>
              <a:rPr lang="el-GR" dirty="0"/>
              <a:t>), </a:t>
            </a:r>
            <a:r>
              <a:rPr lang="en-US" dirty="0" err="1"/>
              <a:t>Schmiedeberg</a:t>
            </a:r>
            <a:r>
              <a:rPr lang="el-GR" dirty="0"/>
              <a:t> (πρώτο περιοδικό Φαρμακολογίας) </a:t>
            </a:r>
            <a:r>
              <a:rPr lang="en-US" dirty="0"/>
              <a:t>Ehrlich</a:t>
            </a:r>
            <a:r>
              <a:rPr lang="el-GR" dirty="0"/>
              <a:t>- </a:t>
            </a:r>
            <a:r>
              <a:rPr lang="en-US" dirty="0"/>
              <a:t>Domagk</a:t>
            </a:r>
            <a:r>
              <a:rPr lang="el-GR" dirty="0"/>
              <a:t>, (</a:t>
            </a:r>
            <a:r>
              <a:rPr lang="el-GR" dirty="0" err="1"/>
              <a:t>χημειοθεραπευτικά</a:t>
            </a:r>
            <a:r>
              <a:rPr lang="el-GR" dirty="0"/>
              <a:t>), </a:t>
            </a:r>
            <a:r>
              <a:rPr lang="en-US" dirty="0"/>
              <a:t>Fleming</a:t>
            </a:r>
            <a:r>
              <a:rPr lang="el-GR" dirty="0"/>
              <a:t> –</a:t>
            </a:r>
            <a:r>
              <a:rPr lang="en-US" dirty="0"/>
              <a:t>Florey</a:t>
            </a:r>
            <a:r>
              <a:rPr lang="el-GR" dirty="0"/>
              <a:t> (</a:t>
            </a:r>
            <a:r>
              <a:rPr lang="el-GR" dirty="0" err="1"/>
              <a:t>πενικιλλίνη</a:t>
            </a:r>
            <a:r>
              <a:rPr lang="el-GR" dirty="0"/>
              <a:t>), </a:t>
            </a:r>
            <a:r>
              <a:rPr lang="en-US" dirty="0"/>
              <a:t>C Clark</a:t>
            </a:r>
            <a:r>
              <a:rPr lang="el-GR" dirty="0"/>
              <a:t> (θεωρία υποδοχέων) </a:t>
            </a:r>
            <a:r>
              <a:rPr lang="el-GR" dirty="0" smtClean="0"/>
              <a:t>κ.α.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714814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a:t>
            </a:r>
            <a:r>
              <a:rPr lang="el-GR" dirty="0"/>
              <a:t>φαρμάκων παλαιότερα</a:t>
            </a:r>
          </a:p>
        </p:txBody>
      </p:sp>
      <p:sp>
        <p:nvSpPr>
          <p:cNvPr id="3" name="Θέση περιεχομένου 2"/>
          <p:cNvSpPr>
            <a:spLocks noGrp="1"/>
          </p:cNvSpPr>
          <p:nvPr>
            <p:ph idx="1"/>
          </p:nvPr>
        </p:nvSpPr>
        <p:spPr/>
        <p:txBody>
          <a:bodyPr/>
          <a:lstStyle/>
          <a:p>
            <a:r>
              <a:rPr lang="el-GR" dirty="0"/>
              <a:t>Μέχρι το τέλος του 19</a:t>
            </a:r>
            <a:r>
              <a:rPr lang="el-GR" baseline="30000" dirty="0"/>
              <a:t>ου</a:t>
            </a:r>
            <a:r>
              <a:rPr lang="el-GR" dirty="0"/>
              <a:t> αιώνα τα φάρμακα ήταν </a:t>
            </a:r>
            <a:r>
              <a:rPr lang="el-GR" b="1" dirty="0"/>
              <a:t>ανόργανα</a:t>
            </a:r>
            <a:r>
              <a:rPr lang="el-GR" dirty="0"/>
              <a:t> (ορυκτά, άλατα) ή </a:t>
            </a:r>
            <a:r>
              <a:rPr lang="el-GR" b="1" dirty="0"/>
              <a:t>οργανικά</a:t>
            </a:r>
            <a:r>
              <a:rPr lang="el-GR" dirty="0"/>
              <a:t> </a:t>
            </a:r>
            <a:r>
              <a:rPr lang="el-GR" dirty="0" smtClean="0"/>
              <a:t>προϊόντα </a:t>
            </a:r>
            <a:r>
              <a:rPr lang="el-GR" dirty="0"/>
              <a:t>της Φύσης (αποξηραμένα φύλλα και νωπά φυτά ή τμήματα φυτών).</a:t>
            </a:r>
          </a:p>
          <a:p>
            <a:r>
              <a:rPr lang="el-GR" dirty="0"/>
              <a:t>Η </a:t>
            </a:r>
            <a:r>
              <a:rPr lang="el-GR" b="1" dirty="0"/>
              <a:t>αποξήρανση</a:t>
            </a:r>
            <a:r>
              <a:rPr lang="el-GR" dirty="0"/>
              <a:t> ενός φυτικού ή ζωικού </a:t>
            </a:r>
            <a:r>
              <a:rPr lang="el-GR" dirty="0" smtClean="0"/>
              <a:t>προϊόντος </a:t>
            </a:r>
            <a:r>
              <a:rPr lang="el-GR" dirty="0"/>
              <a:t>οδηγεί στο σχηματισμό της </a:t>
            </a:r>
            <a:r>
              <a:rPr lang="el-GR" b="1" dirty="0"/>
              <a:t>δρόγης</a:t>
            </a:r>
            <a:r>
              <a:rPr lang="el-GR" dirty="0"/>
              <a:t> (</a:t>
            </a:r>
            <a:r>
              <a:rPr lang="el-GR" dirty="0" err="1"/>
              <a:t>drogue</a:t>
            </a:r>
            <a:r>
              <a:rPr lang="el-GR" dirty="0"/>
              <a:t> = αποξηραμένο βότανο).</a:t>
            </a:r>
          </a:p>
          <a:p>
            <a:r>
              <a:rPr lang="el-GR" dirty="0"/>
              <a:t>Η </a:t>
            </a:r>
            <a:r>
              <a:rPr lang="el-GR" b="1" dirty="0" smtClean="0"/>
              <a:t>εκχύλιση</a:t>
            </a:r>
            <a:r>
              <a:rPr lang="el-GR" dirty="0" smtClean="0"/>
              <a:t> </a:t>
            </a:r>
            <a:r>
              <a:rPr lang="el-GR" dirty="0"/>
              <a:t>αυτών των τμημάτων σε αιθανόλη έχει ως αποτέλεσμα τη δημιουργία του </a:t>
            </a:r>
            <a:r>
              <a:rPr lang="el-GR" b="1" dirty="0"/>
              <a:t>βάμματος.</a:t>
            </a:r>
            <a:endParaRPr lang="el-GR" dirty="0"/>
          </a:p>
          <a:p>
            <a:r>
              <a:rPr lang="el-GR" dirty="0"/>
              <a:t>Η </a:t>
            </a:r>
            <a:r>
              <a:rPr lang="el-GR" b="1" dirty="0"/>
              <a:t>ανάπτυξη</a:t>
            </a:r>
            <a:r>
              <a:rPr lang="el-GR" dirty="0"/>
              <a:t> νέων φαρμάκων είναι ουσιαστικά μια πολυέξοδη και χρονοβόρα διαδικασία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584992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Ανάπτυξη νέων φαρμάκων</a:t>
            </a:r>
          </a:p>
        </p:txBody>
      </p:sp>
      <p:sp>
        <p:nvSpPr>
          <p:cNvPr id="3" name="Θέση περιεχομένου 2"/>
          <p:cNvSpPr>
            <a:spLocks noGrp="1"/>
          </p:cNvSpPr>
          <p:nvPr>
            <p:ph idx="1"/>
          </p:nvPr>
        </p:nvSpPr>
        <p:spPr/>
        <p:txBody>
          <a:bodyPr/>
          <a:lstStyle/>
          <a:p>
            <a:r>
              <a:rPr lang="el-GR" dirty="0" smtClean="0"/>
              <a:t>Η ανάπτυξη νέων φαρμάκων ξεκινά </a:t>
            </a:r>
            <a:r>
              <a:rPr lang="el-GR" dirty="0"/>
              <a:t>με τη σύνθεση νέων χημικών ενώσεων. Ουσίες με πολύπλοκες χημικές δομές μπορούν να προέλθουν από διάφορες πηγές, όπως φυτά (</a:t>
            </a:r>
            <a:r>
              <a:rPr lang="el-GR" dirty="0" err="1"/>
              <a:t>ατροπίνη</a:t>
            </a:r>
            <a:r>
              <a:rPr lang="el-GR" dirty="0"/>
              <a:t>, καρδιακοί γλυκοζίτες, μορφίνη, κινίνη, </a:t>
            </a:r>
            <a:r>
              <a:rPr lang="el-GR" dirty="0" err="1"/>
              <a:t>ταξόλη</a:t>
            </a:r>
            <a:r>
              <a:rPr lang="el-GR" dirty="0"/>
              <a:t> κα), ζωικούς ιστούς (ηπαρίνη), μικροβιακές καλλιέργειες (αντιβιοτικά), ανθρώπινα κύτταρα (</a:t>
            </a:r>
            <a:r>
              <a:rPr lang="el-GR" dirty="0" err="1"/>
              <a:t>ουροκινάση</a:t>
            </a:r>
            <a:r>
              <a:rPr lang="el-GR" dirty="0"/>
              <a:t>), ή με τη χρήση της βιοτεχνολογίας (ανθρώπινη ινσουλίνη).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287081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Κλινικοί Έλεγχοι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Από τις υπό μελέτη υποψήφιες χημικές ουσίες, λιγότερες από 1 στις 10.000 αποδεικνύεται τελικά ασφαλές φάρμακο, που θα φτάσει στην αγορά. Η διαδικασία αυτή μπορεί να διαρκέσει, μέχρι και 10 χρόνια </a:t>
            </a:r>
            <a:r>
              <a:rPr lang="el-GR" b="1" dirty="0" err="1"/>
              <a:t>προκλινικών</a:t>
            </a:r>
            <a:r>
              <a:rPr lang="el-GR" dirty="0"/>
              <a:t>, που συμπληρώνονται από </a:t>
            </a:r>
            <a:r>
              <a:rPr lang="el-GR" b="1" dirty="0"/>
              <a:t>κλινικούς ελέγχους </a:t>
            </a:r>
            <a:r>
              <a:rPr lang="el-GR" dirty="0"/>
              <a:t>στον άνθρωπο, που περιλαμβάνουν   </a:t>
            </a:r>
            <a:r>
              <a:rPr lang="el-GR" b="1" dirty="0"/>
              <a:t>4 φάσεις δοκιμών</a:t>
            </a:r>
            <a:r>
              <a:rPr lang="el-GR" dirty="0"/>
              <a:t> (</a:t>
            </a:r>
            <a:r>
              <a:rPr lang="el-GR" b="1" dirty="0"/>
              <a:t>I, II, III, I</a:t>
            </a:r>
            <a:r>
              <a:rPr lang="en-US" b="1" dirty="0"/>
              <a:t>V</a:t>
            </a:r>
            <a:r>
              <a:rPr lang="el-GR" dirty="0"/>
              <a:t>).</a:t>
            </a:r>
          </a:p>
          <a:p>
            <a:r>
              <a:rPr lang="el-GR" dirty="0"/>
              <a:t>Ο </a:t>
            </a:r>
            <a:r>
              <a:rPr lang="el-GR" b="1" dirty="0" err="1"/>
              <a:t>προκλινικός</a:t>
            </a:r>
            <a:r>
              <a:rPr lang="el-GR" b="1" dirty="0"/>
              <a:t> έλεγχος</a:t>
            </a:r>
            <a:r>
              <a:rPr lang="el-GR" dirty="0"/>
              <a:t> παρέχει πληροφορίες για τις βιολογικές δράσεις των νέων  «εν δυνάμει φαρμάκων», που αποκαλύπτουν με τη χρήση </a:t>
            </a:r>
            <a:r>
              <a:rPr lang="el-GR" dirty="0" smtClean="0"/>
              <a:t>πειραματόζωων </a:t>
            </a:r>
            <a:r>
              <a:rPr lang="el-GR" dirty="0"/>
              <a:t>την ύπαρξη επιθυμητών αποτελεσμάτων σε δόσεις με μικρή ή μηδενική τοξικότητα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274725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Κλινικοί Έλεγχοι </a:t>
            </a:r>
            <a:r>
              <a:rPr lang="el-GR" sz="3000" b="0" dirty="0" smtClean="0"/>
              <a:t>2/6</a:t>
            </a:r>
            <a:endParaRPr lang="el-GR" dirty="0"/>
          </a:p>
        </p:txBody>
      </p:sp>
      <p:sp>
        <p:nvSpPr>
          <p:cNvPr id="3" name="Θέση περιεχομένου 2"/>
          <p:cNvSpPr>
            <a:spLocks noGrp="1"/>
          </p:cNvSpPr>
          <p:nvPr>
            <p:ph idx="1"/>
          </p:nvPr>
        </p:nvSpPr>
        <p:spPr/>
        <p:txBody>
          <a:bodyPr/>
          <a:lstStyle/>
          <a:p>
            <a:r>
              <a:rPr lang="el-GR" b="1" dirty="0"/>
              <a:t>Οι τοξικολογικές έρευνες </a:t>
            </a:r>
            <a:r>
              <a:rPr lang="el-GR" dirty="0"/>
              <a:t>συμβάλλουν στη διερεύνηση των πιθανοτήτων:</a:t>
            </a:r>
          </a:p>
          <a:p>
            <a:pPr lvl="1"/>
            <a:r>
              <a:rPr lang="el-GR" dirty="0"/>
              <a:t>Ανάπτυξη τοξικότητας μετά από οξεία ή χρόνια </a:t>
            </a:r>
            <a:r>
              <a:rPr lang="el-GR" dirty="0" smtClean="0"/>
              <a:t>χορήγηση.</a:t>
            </a:r>
            <a:endParaRPr lang="el-GR" dirty="0"/>
          </a:p>
          <a:p>
            <a:pPr lvl="1"/>
            <a:r>
              <a:rPr lang="el-GR" dirty="0"/>
              <a:t>Ανάπτυξη γενετικής βλάβης (</a:t>
            </a:r>
            <a:r>
              <a:rPr lang="el-GR" dirty="0" err="1"/>
              <a:t>μεταλλαξιογόνο</a:t>
            </a:r>
            <a:r>
              <a:rPr lang="el-GR" dirty="0"/>
              <a:t> αποτέλεσμα)</a:t>
            </a:r>
          </a:p>
          <a:p>
            <a:pPr lvl="1"/>
            <a:r>
              <a:rPr lang="el-GR" dirty="0"/>
              <a:t>Ανάπτυξη όγκων (καρκινογόνος δράση</a:t>
            </a:r>
            <a:r>
              <a:rPr lang="el-GR" dirty="0" smtClean="0"/>
              <a:t>).</a:t>
            </a:r>
            <a:endParaRPr lang="el-GR" dirty="0"/>
          </a:p>
          <a:p>
            <a:pPr lvl="1"/>
            <a:r>
              <a:rPr lang="el-GR" dirty="0"/>
              <a:t>Πρόκληση διαμαρτιών στη διάπλαση (τερατογόνος δράση</a:t>
            </a:r>
            <a:r>
              <a:rPr lang="el-GR" dirty="0" smtClean="0"/>
              <a:t>).</a:t>
            </a:r>
            <a:endParaRPr lang="el-GR" dirty="0"/>
          </a:p>
          <a:p>
            <a:pPr marL="346075" lvl="1" indent="-342900">
              <a:buFont typeface="Wingdings" panose="05000000000000000000" pitchFamily="2" charset="2"/>
              <a:buChar char="ü"/>
            </a:pPr>
            <a:r>
              <a:rPr lang="el-GR" dirty="0" smtClean="0"/>
              <a:t>Στα </a:t>
            </a:r>
            <a:r>
              <a:rPr lang="el-GR" dirty="0"/>
              <a:t>ζώα επίσης γίνεται για πρώτη φορά η διερεύνηση των </a:t>
            </a:r>
            <a:r>
              <a:rPr lang="el-GR" dirty="0" err="1"/>
              <a:t>φαρμακοκινητικών</a:t>
            </a:r>
            <a:r>
              <a:rPr lang="el-GR" dirty="0"/>
              <a:t> ιδιοτήτων των υπό μελέτη ουσιών.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11055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Φαρμακολογία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b="1" dirty="0"/>
              <a:t>Φαρμακολογία</a:t>
            </a:r>
            <a:r>
              <a:rPr lang="el-GR" dirty="0"/>
              <a:t> είναι η  επιστήμη, που μελετά τους συσχετισμούς βιολογικής  δράσης, χημικής δομής και  θεραπευτικών εφαρμογών των φαρμάκων, μέσα από το σύγχρονο τρίπτυχο-τρίγωνο φαρμακοδυναμικής-</a:t>
            </a:r>
            <a:r>
              <a:rPr lang="el-GR" dirty="0" err="1"/>
              <a:t>φαρμακοκινητικής</a:t>
            </a:r>
            <a:r>
              <a:rPr lang="el-GR" dirty="0"/>
              <a:t>-</a:t>
            </a:r>
            <a:r>
              <a:rPr lang="el-GR" dirty="0" err="1"/>
              <a:t>φαρμακογενετικής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952"/>
            <a:ext cx="6192688" cy="309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07504" y="6165304"/>
            <a:ext cx="4572000" cy="646331"/>
          </a:xfrm>
          <a:prstGeom prst="rect">
            <a:avLst/>
          </a:prstGeom>
        </p:spPr>
        <p:txBody>
          <a:bodyPr>
            <a:spAutoFit/>
          </a:bodyPr>
          <a:lstStyle/>
          <a:p>
            <a:r>
              <a:rPr lang="el-GR" dirty="0">
                <a:latin typeface="+mn-lt"/>
              </a:rPr>
              <a:t> </a:t>
            </a:r>
            <a:r>
              <a:rPr lang="el-GR" b="1" i="1" dirty="0">
                <a:latin typeface="+mn-lt"/>
              </a:rPr>
              <a:t>«Η δόση κάνει το φάρμακο </a:t>
            </a:r>
            <a:r>
              <a:rPr lang="el-GR" b="1" i="1" dirty="0" smtClean="0">
                <a:latin typeface="+mn-lt"/>
              </a:rPr>
              <a:t>δηλητήριο» </a:t>
            </a:r>
            <a:r>
              <a:rPr lang="el-GR" i="1" dirty="0" smtClean="0">
                <a:latin typeface="+mn-lt"/>
              </a:rPr>
              <a:t>Παράκελσος </a:t>
            </a:r>
            <a:r>
              <a:rPr lang="el-GR" i="1" dirty="0">
                <a:latin typeface="+mn-lt"/>
              </a:rPr>
              <a:t>1500 </a:t>
            </a:r>
            <a:r>
              <a:rPr lang="el-GR" i="1" dirty="0" err="1">
                <a:latin typeface="+mn-lt"/>
              </a:rPr>
              <a:t>μ.χ</a:t>
            </a:r>
            <a:endParaRPr lang="el-GR" dirty="0">
              <a:latin typeface="+mn-lt"/>
            </a:endParaRPr>
          </a:p>
        </p:txBody>
      </p:sp>
    </p:spTree>
    <p:extLst>
      <p:ext uri="{BB962C8B-B14F-4D97-AF65-F5344CB8AC3E}">
        <p14:creationId xmlns:p14="http://schemas.microsoft.com/office/powerpoint/2010/main" val="185870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Κλινικοί Έλεγχοι </a:t>
            </a:r>
            <a:r>
              <a:rPr lang="el-GR" sz="3000" b="0" dirty="0" smtClean="0"/>
              <a:t>3/6</a:t>
            </a:r>
            <a:endParaRPr lang="el-GR" dirty="0"/>
          </a:p>
        </p:txBody>
      </p:sp>
      <p:sp>
        <p:nvSpPr>
          <p:cNvPr id="3" name="Θέση περιεχομένου 2"/>
          <p:cNvSpPr>
            <a:spLocks noGrp="1"/>
          </p:cNvSpPr>
          <p:nvPr>
            <p:ph idx="1"/>
          </p:nvPr>
        </p:nvSpPr>
        <p:spPr/>
        <p:txBody>
          <a:bodyPr/>
          <a:lstStyle/>
          <a:p>
            <a:r>
              <a:rPr lang="el-GR" dirty="0"/>
              <a:t>Ο </a:t>
            </a:r>
            <a:r>
              <a:rPr lang="el-GR" b="1" dirty="0"/>
              <a:t>κλινικός έλεγχος</a:t>
            </a:r>
            <a:r>
              <a:rPr lang="el-GR" dirty="0"/>
              <a:t> ξεκινά από </a:t>
            </a:r>
            <a:r>
              <a:rPr lang="el-GR" b="1" dirty="0"/>
              <a:t>τη Φάση Ι</a:t>
            </a:r>
            <a:r>
              <a:rPr lang="el-GR" dirty="0"/>
              <a:t> όπου διερευνάται ο καθορισμός του φάσματος ανεκτών δόσεων και κατά πόσο τα αποτελέσματα που προκαλούνται στα πειραματόζωα παρατηρούνται και σε υγιή άτομα.</a:t>
            </a:r>
          </a:p>
          <a:p>
            <a:r>
              <a:rPr lang="el-GR" dirty="0"/>
              <a:t>Στη </a:t>
            </a:r>
            <a:r>
              <a:rPr lang="el-GR" b="1" dirty="0"/>
              <a:t>Φάση ΙΙ</a:t>
            </a:r>
            <a:r>
              <a:rPr lang="el-GR" dirty="0"/>
              <a:t> τα εξεταζόμενα φάρμακα χορηγούνται σε επιλεγμένους ασθενείς, με σκοπό το προσδιορισμό της θεραπευτικής τους αποτελεσματικότητας, έναντι δεδομένης νόσου. Τα αποτελέσματα συγκρίνονται με ομάδα μαρτύρων, όπου χορηγείται </a:t>
            </a:r>
            <a:r>
              <a:rPr lang="el-GR" b="1" dirty="0"/>
              <a:t>εικονικό </a:t>
            </a:r>
            <a:r>
              <a:rPr lang="el-GR" b="1" dirty="0" smtClean="0"/>
              <a:t>φάρμακο</a:t>
            </a:r>
            <a:r>
              <a:rPr lang="el-GR" dirty="0" smtClean="0"/>
              <a:t>.</a:t>
            </a:r>
            <a:endParaRPr lang="el-GR" dirty="0"/>
          </a:p>
          <a:p>
            <a:r>
              <a:rPr lang="el-GR" dirty="0"/>
              <a:t>Στη Φάση ΙΙΙ, η δράση του νέου φαρμάκου θα συγκριθεί με τυποποιημένες θεραπείες της νόσου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189394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Κλινικοί Έλεγχοι </a:t>
            </a:r>
            <a:r>
              <a:rPr lang="el-GR" sz="3000" b="0" dirty="0" smtClean="0"/>
              <a:t>4/6</a:t>
            </a:r>
            <a:endParaRPr lang="el-GR" dirty="0"/>
          </a:p>
        </p:txBody>
      </p:sp>
      <p:sp>
        <p:nvSpPr>
          <p:cNvPr id="3" name="Θέση περιεχομένου 2"/>
          <p:cNvSpPr>
            <a:spLocks noGrp="1"/>
          </p:cNvSpPr>
          <p:nvPr>
            <p:ph idx="1"/>
          </p:nvPr>
        </p:nvSpPr>
        <p:spPr/>
        <p:txBody>
          <a:bodyPr/>
          <a:lstStyle/>
          <a:p>
            <a:r>
              <a:rPr lang="el-GR" dirty="0"/>
              <a:t>Δεδομένου ότι, οι ανωτέρω  κλινικές δοκιμές συνιστούν μορφή πειραματισμού σε ανθρώπους, οφείλουν να υπόκεινται σε έλεγχο και έγκριση Επιτροπών Βιοηθικής, σύμφωνα με τους </a:t>
            </a:r>
            <a:r>
              <a:rPr lang="el-GR" b="1" dirty="0"/>
              <a:t>Διεθνείς Κανόνες Δεοντολογίας</a:t>
            </a:r>
            <a:r>
              <a:rPr lang="el-GR" dirty="0"/>
              <a:t> (Ελσίνκι, Τόκιο. Βενετίας).</a:t>
            </a:r>
          </a:p>
          <a:p>
            <a:r>
              <a:rPr lang="el-GR" dirty="0"/>
              <a:t>Η απόφαση της </a:t>
            </a:r>
            <a:r>
              <a:rPr lang="el-GR" b="1" dirty="0"/>
              <a:t>έγκρισης ενός νέου φαρμάκου, </a:t>
            </a:r>
            <a:r>
              <a:rPr lang="el-GR" dirty="0"/>
              <a:t>λαμβάνεται από ένα Κρατικό φορέα (</a:t>
            </a:r>
            <a:r>
              <a:rPr lang="en-US" dirty="0"/>
              <a:t>FDA</a:t>
            </a:r>
            <a:r>
              <a:rPr lang="el-GR" dirty="0"/>
              <a:t>, κλπ). Μετά την έγκρισή του το νέο φάρμακο μπορεί να κυκλοφορήσει με εμπορική ονομασία και να </a:t>
            </a:r>
            <a:r>
              <a:rPr lang="el-GR" dirty="0" err="1" smtClean="0"/>
              <a:t>συνταγογραφηθεί</a:t>
            </a:r>
            <a:r>
              <a:rPr lang="el-GR" dirty="0" smtClean="0"/>
              <a:t> - διατεθεί </a:t>
            </a:r>
            <a:r>
              <a:rPr lang="el-GR" dirty="0"/>
              <a:t>από τους γιατρούς και τους φαρμακοποιούς.</a:t>
            </a:r>
          </a:p>
          <a:p>
            <a:r>
              <a:rPr lang="el-GR" dirty="0"/>
              <a:t>Η διενέργεια </a:t>
            </a:r>
            <a:r>
              <a:rPr lang="el-GR" dirty="0" err="1"/>
              <a:t>μετεγκριτικών</a:t>
            </a:r>
            <a:r>
              <a:rPr lang="el-GR" dirty="0"/>
              <a:t> μελετών βοηθά στην αξιολόγηση της αποτελεσματικότητας και της ασφάλειας του (</a:t>
            </a:r>
            <a:r>
              <a:rPr lang="el-GR" b="1" dirty="0"/>
              <a:t>Φάση </a:t>
            </a:r>
            <a:r>
              <a:rPr lang="en-US" b="1" dirty="0"/>
              <a:t>IV</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7316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Κλινικοί Έλεγχοι </a:t>
            </a:r>
            <a:r>
              <a:rPr lang="el-GR" sz="3000" b="0" dirty="0" smtClean="0"/>
              <a:t>5/6</a:t>
            </a:r>
            <a:endParaRPr lang="el-GR" dirty="0"/>
          </a:p>
        </p:txBody>
      </p:sp>
      <p:sp>
        <p:nvSpPr>
          <p:cNvPr id="3" name="Θέση περιεχομένου 2"/>
          <p:cNvSpPr>
            <a:spLocks noGrp="1"/>
          </p:cNvSpPr>
          <p:nvPr>
            <p:ph idx="1"/>
          </p:nvPr>
        </p:nvSpPr>
        <p:spPr/>
        <p:txBody>
          <a:bodyPr/>
          <a:lstStyle/>
          <a:p>
            <a:r>
              <a:rPr lang="el-GR" dirty="0"/>
              <a:t>Σε κάθε περίπτωση μόνο η μακροχρόνια εμπειρία από τη χρήση του φαρμάκου μπορεί να προσδιορίσει την ωφελιμότητα έναντι της επικινδυνότητας του και να καθορίσει ακριβώς και με ασφάλεια τη διαχρονική θεραπευτική του αξία. </a:t>
            </a:r>
          </a:p>
          <a:p>
            <a:r>
              <a:rPr lang="el-GR" dirty="0"/>
              <a:t>Κάθε φαρμακευτική ουσία (δραστικό συστατικό) γίνεται φάρμακο μετά από τυποποίηση, που θα την καταστήσει κατάλληλη για θεραπευτική χρήση (βλ. </a:t>
            </a:r>
            <a:r>
              <a:rPr lang="el-GR" b="1" dirty="0"/>
              <a:t>φαρμακοτεχνικές μορφές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789324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Κλινικοί Έλεγχοι </a:t>
            </a:r>
            <a:r>
              <a:rPr lang="el-GR" sz="3000" b="0" dirty="0" smtClean="0"/>
              <a:t>6/6</a:t>
            </a:r>
            <a:endParaRPr lang="el-GR" dirty="0"/>
          </a:p>
        </p:txBody>
      </p:sp>
      <p:sp>
        <p:nvSpPr>
          <p:cNvPr id="3" name="Θέση περιεχομένου 2"/>
          <p:cNvSpPr>
            <a:spLocks noGrp="1"/>
          </p:cNvSpPr>
          <p:nvPr>
            <p:ph idx="1"/>
          </p:nvPr>
        </p:nvSpPr>
        <p:spPr>
          <a:xfrm>
            <a:off x="457200" y="1196752"/>
            <a:ext cx="8229600" cy="1152128"/>
          </a:xfrm>
        </p:spPr>
        <p:txBody>
          <a:bodyPr/>
          <a:lstStyle/>
          <a:p>
            <a:r>
              <a:rPr lang="el-GR" dirty="0"/>
              <a:t>Οι διάφορες φάσεις ανάπτυξης ενός νέου φαρμάκου, φαίνονται συνοπτικά, στο κάτωθι σχήμα.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4098" name="Picture 2" descr="http://www.ifet.gr/news/images/nd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7523" y="2348880"/>
            <a:ext cx="6328954" cy="3528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025307"/>
            <a:ext cx="4572000" cy="276999"/>
          </a:xfrm>
          <a:prstGeom prst="rect">
            <a:avLst/>
          </a:prstGeom>
        </p:spPr>
        <p:txBody>
          <a:bodyPr>
            <a:spAutoFit/>
          </a:bodyPr>
          <a:lstStyle/>
          <a:p>
            <a:pPr algn="ctr"/>
            <a:r>
              <a:rPr lang="en-US" sz="1200" dirty="0" smtClean="0">
                <a:latin typeface="+mn-lt"/>
                <a:hlinkClick r:id="rId4"/>
              </a:rPr>
              <a:t>www.ifet.gr</a:t>
            </a:r>
            <a:endParaRPr lang="el-GR" sz="1200" dirty="0">
              <a:latin typeface="+mn-lt"/>
            </a:endParaRPr>
          </a:p>
        </p:txBody>
      </p:sp>
    </p:spTree>
    <p:extLst>
      <p:ext uri="{BB962C8B-B14F-4D97-AF65-F5344CB8AC3E}">
        <p14:creationId xmlns:p14="http://schemas.microsoft.com/office/powerpoint/2010/main" val="402846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Εικονικό φάρμακο</a:t>
            </a:r>
            <a:endParaRPr lang="el-GR" dirty="0"/>
          </a:p>
        </p:txBody>
      </p:sp>
      <p:sp>
        <p:nvSpPr>
          <p:cNvPr id="3" name="Θέση περιεχομένου 2"/>
          <p:cNvSpPr>
            <a:spLocks noGrp="1"/>
          </p:cNvSpPr>
          <p:nvPr>
            <p:ph idx="1"/>
          </p:nvPr>
        </p:nvSpPr>
        <p:spPr/>
        <p:txBody>
          <a:bodyPr/>
          <a:lstStyle/>
          <a:p>
            <a:r>
              <a:rPr lang="el-GR" b="1" dirty="0"/>
              <a:t>Εικονικό φάρμακο (</a:t>
            </a:r>
            <a:r>
              <a:rPr lang="el-GR" b="1" dirty="0" err="1"/>
              <a:t>placebo</a:t>
            </a:r>
            <a:r>
              <a:rPr lang="el-GR" b="1" dirty="0"/>
              <a:t>-</a:t>
            </a:r>
            <a:r>
              <a:rPr lang="el-GR" b="1" dirty="0" err="1"/>
              <a:t>nocebo</a:t>
            </a:r>
            <a:r>
              <a:rPr lang="el-GR" b="1" dirty="0"/>
              <a:t>), </a:t>
            </a:r>
            <a:r>
              <a:rPr lang="el-GR" dirty="0"/>
              <a:t>είναι οποιοδήποτε ουσία παράγει κάποιο εμφανώς ωφέλιμο ή βλαπτικό αποτέλεσμα, που δεν σχετίζεται με τη χημική δομή του. Η δράση αυτή υπολογίζεται πάντα στις κλινικές μελέτες (</a:t>
            </a:r>
            <a:r>
              <a:rPr lang="el-GR" dirty="0" smtClean="0"/>
              <a:t>διπλή - τυφλή </a:t>
            </a:r>
            <a:r>
              <a:rPr lang="el-GR" dirty="0"/>
              <a:t>ή/και διασταυρούμενη μελέτη, </a:t>
            </a:r>
            <a:r>
              <a:rPr lang="en-US" b="1" dirty="0"/>
              <a:t>double blind</a:t>
            </a:r>
            <a:r>
              <a:rPr lang="el-GR" b="1" dirty="0"/>
              <a:t>/</a:t>
            </a:r>
            <a:r>
              <a:rPr lang="en-US" b="1" dirty="0"/>
              <a:t>cross trials</a:t>
            </a:r>
            <a:r>
              <a:rPr lang="el-GR" dirty="0"/>
              <a:t>).</a:t>
            </a:r>
          </a:p>
          <a:p>
            <a:r>
              <a:rPr lang="el-GR" b="1" dirty="0"/>
              <a:t>Τοξικό</a:t>
            </a:r>
            <a:r>
              <a:rPr lang="el-GR" dirty="0"/>
              <a:t> σημαίνει δηλητηριώδες και προέρχεται από τη λέξη τόξο, Είναι γνωστό ότι οι </a:t>
            </a:r>
            <a:r>
              <a:rPr lang="el-GR" dirty="0" smtClean="0"/>
              <a:t>Έλληνες </a:t>
            </a:r>
            <a:r>
              <a:rPr lang="el-GR" dirty="0"/>
              <a:t>βύθιζαν σε δηλητήριο τα τόξα τους πριν τη μάχη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955476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Καρίκας</a:t>
            </a:r>
            <a:r>
              <a:rPr lang="el-GR" sz="2000" dirty="0" smtClean="0"/>
              <a:t> 2014. Γεώργιος </a:t>
            </a:r>
            <a:r>
              <a:rPr lang="el-GR" sz="2000" dirty="0" err="1" smtClean="0"/>
              <a:t>Καρίκας</a:t>
            </a:r>
            <a:r>
              <a:rPr lang="el-GR" sz="2000" dirty="0" smtClean="0"/>
              <a:t>. «Φαρμακοκινητική. Ενότητα 1</a:t>
            </a:r>
            <a:r>
              <a:rPr lang="en-US" sz="2000" dirty="0" smtClean="0"/>
              <a:t>:</a:t>
            </a:r>
            <a:r>
              <a:rPr lang="el-GR" sz="2000" dirty="0" smtClean="0"/>
              <a:t> </a:t>
            </a:r>
            <a:r>
              <a:rPr lang="el-GR" sz="2000" dirty="0"/>
              <a:t>Βασικές εισαγωγικές έννοιες».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Αναφοράς</a:t>
            </a:r>
          </a:p>
          <a:p>
            <a:pPr lvl="1">
              <a:buFont typeface="Wingdings" panose="05000000000000000000" pitchFamily="2" charset="2"/>
              <a:buChar char="§"/>
            </a:pPr>
            <a:r>
              <a:rPr lang="el-GR" sz="2000" dirty="0" smtClean="0"/>
              <a:t>Το Σημείωμα </a:t>
            </a:r>
            <a:r>
              <a:rPr lang="el-GR" sz="2000" dirty="0" err="1" smtClean="0"/>
              <a:t>Αδειοδότησης</a:t>
            </a:r>
            <a:endParaRPr lang="el-GR" sz="2000" dirty="0" smtClean="0"/>
          </a:p>
          <a:p>
            <a:pPr lvl="1">
              <a:buFont typeface="Wingdings" panose="05000000000000000000" pitchFamily="2" charset="2"/>
              <a:buChar char="§"/>
            </a:pPr>
            <a:r>
              <a:rPr lang="el-GR" sz="2000" dirty="0" smtClean="0"/>
              <a:t>Τη δήλωση Διατήρησης Σημειωμάτων</a:t>
            </a:r>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Φαρμακολογία </a:t>
            </a:r>
            <a:r>
              <a:rPr lang="el-GR" sz="3000" b="0" dirty="0" smtClean="0"/>
              <a:t>2/3</a:t>
            </a:r>
            <a:endParaRPr lang="el-GR" dirty="0"/>
          </a:p>
        </p:txBody>
      </p:sp>
      <p:sp>
        <p:nvSpPr>
          <p:cNvPr id="3" name="Θέση περιεχομένου 2"/>
          <p:cNvSpPr>
            <a:spLocks noGrp="1"/>
          </p:cNvSpPr>
          <p:nvPr>
            <p:ph idx="1"/>
          </p:nvPr>
        </p:nvSpPr>
        <p:spPr>
          <a:xfrm>
            <a:off x="457200" y="1196752"/>
            <a:ext cx="8579296" cy="5472608"/>
          </a:xfrm>
        </p:spPr>
        <p:txBody>
          <a:bodyPr>
            <a:normAutofit/>
          </a:bodyPr>
          <a:lstStyle/>
          <a:p>
            <a:r>
              <a:rPr lang="el-GR" dirty="0"/>
              <a:t>Η </a:t>
            </a:r>
            <a:r>
              <a:rPr lang="el-GR" b="1" dirty="0" smtClean="0"/>
              <a:t>Φαρμακοκινητική</a:t>
            </a:r>
            <a:r>
              <a:rPr lang="el-GR" dirty="0" smtClean="0"/>
              <a:t>  </a:t>
            </a:r>
            <a:r>
              <a:rPr lang="el-GR" dirty="0"/>
              <a:t>συνιστά μία από τις τρεις κύριες βασικές προσεγγίσεις της </a:t>
            </a:r>
            <a:r>
              <a:rPr lang="el-GR" b="1" dirty="0"/>
              <a:t>Φαρμακολογίας</a:t>
            </a:r>
            <a:r>
              <a:rPr lang="el-GR" dirty="0"/>
              <a:t>. Οι άλλες δύο είναι η </a:t>
            </a:r>
            <a:r>
              <a:rPr lang="el-GR" b="1" dirty="0"/>
              <a:t>Φαρμακοδυναμική </a:t>
            </a:r>
            <a:r>
              <a:rPr lang="el-GR" dirty="0"/>
              <a:t>και η</a:t>
            </a:r>
            <a:r>
              <a:rPr lang="el-GR" b="1" dirty="0"/>
              <a:t> Φαρμακογενετική</a:t>
            </a:r>
            <a:r>
              <a:rPr lang="el-GR" dirty="0" smtClean="0"/>
              <a:t>.</a:t>
            </a:r>
          </a:p>
          <a:p>
            <a:r>
              <a:rPr lang="el-GR" dirty="0"/>
              <a:t>Ο όρος </a:t>
            </a:r>
            <a:r>
              <a:rPr lang="el-GR" b="1" dirty="0"/>
              <a:t>Φαρμακοκινητική</a:t>
            </a:r>
            <a:r>
              <a:rPr lang="el-GR" dirty="0"/>
              <a:t> (</a:t>
            </a:r>
            <a:r>
              <a:rPr lang="el-GR" dirty="0" err="1"/>
              <a:t>Grundlagen</a:t>
            </a:r>
            <a:r>
              <a:rPr lang="el-GR" dirty="0"/>
              <a:t> </a:t>
            </a:r>
            <a:r>
              <a:rPr lang="el-GR" dirty="0" err="1"/>
              <a:t>der</a:t>
            </a:r>
            <a:r>
              <a:rPr lang="el-GR" dirty="0"/>
              <a:t> </a:t>
            </a:r>
            <a:r>
              <a:rPr lang="el-GR" dirty="0" err="1"/>
              <a:t>Pharmakokinetik</a:t>
            </a:r>
            <a:r>
              <a:rPr lang="el-GR" dirty="0"/>
              <a:t>) χρησιμοποιήθηκε για πρώτη φορά από τον </a:t>
            </a:r>
            <a:r>
              <a:rPr lang="el-GR" b="1" dirty="0"/>
              <a:t>F. H. </a:t>
            </a:r>
            <a:r>
              <a:rPr lang="el-GR" b="1" dirty="0" err="1"/>
              <a:t>Dost</a:t>
            </a:r>
            <a:r>
              <a:rPr lang="el-GR" dirty="0"/>
              <a:t> το 1968 (</a:t>
            </a:r>
            <a:r>
              <a:rPr lang="el-GR" dirty="0" err="1"/>
              <a:t>Georg</a:t>
            </a:r>
            <a:r>
              <a:rPr lang="el-GR" dirty="0"/>
              <a:t> </a:t>
            </a:r>
            <a:r>
              <a:rPr lang="el-GR" dirty="0" err="1"/>
              <a:t>Thieme</a:t>
            </a:r>
            <a:r>
              <a:rPr lang="el-GR" dirty="0"/>
              <a:t> </a:t>
            </a:r>
            <a:r>
              <a:rPr lang="el-GR" dirty="0" err="1"/>
              <a:t>Verlag</a:t>
            </a:r>
            <a:r>
              <a:rPr lang="el-GR" dirty="0"/>
              <a:t>, </a:t>
            </a:r>
            <a:r>
              <a:rPr lang="el-GR" dirty="0" err="1"/>
              <a:t>Stuttgart</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60252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Ιστοσελίδα «Ινστιτούτο Φαρμακευτικής Έρευνας &amp; Τεχνολογίας» </a:t>
            </a:r>
            <a:r>
              <a:rPr lang="en-US" sz="2000" dirty="0" smtClean="0">
                <a:hlinkClick r:id="rId3"/>
              </a:rPr>
              <a:t>www.ifet.gr</a:t>
            </a: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Φαρμακολογία </a:t>
            </a:r>
            <a:r>
              <a:rPr lang="el-GR" sz="3000" b="0" dirty="0"/>
              <a:t>3</a:t>
            </a:r>
            <a:r>
              <a:rPr lang="el-GR" sz="3000" b="0" dirty="0" smtClean="0"/>
              <a:t>/3</a:t>
            </a:r>
            <a:endParaRPr lang="el-GR" dirty="0"/>
          </a:p>
        </p:txBody>
      </p:sp>
      <p:sp>
        <p:nvSpPr>
          <p:cNvPr id="3" name="Θέση περιεχομένου 2"/>
          <p:cNvSpPr>
            <a:spLocks noGrp="1"/>
          </p:cNvSpPr>
          <p:nvPr>
            <p:ph idx="1"/>
          </p:nvPr>
        </p:nvSpPr>
        <p:spPr>
          <a:xfrm>
            <a:off x="457200" y="1196752"/>
            <a:ext cx="8291264" cy="5472608"/>
          </a:xfrm>
        </p:spPr>
        <p:txBody>
          <a:bodyPr>
            <a:normAutofit/>
          </a:bodyPr>
          <a:lstStyle/>
          <a:p>
            <a:r>
              <a:rPr lang="el-GR" dirty="0" smtClean="0"/>
              <a:t>Έτσι, </a:t>
            </a:r>
            <a:r>
              <a:rPr lang="el-GR" dirty="0"/>
              <a:t>ενώ η Φαρμακοδυναμική μελετά τις βιοχημικές  δράσεις και τους μηχανισμούς με τους οποίους δρουν τα φάρμακα στον οργανισμό, η </a:t>
            </a:r>
            <a:r>
              <a:rPr lang="el-GR" b="1" dirty="0"/>
              <a:t>Φαρμακοκινητική μελετά και περιγράφει τη κίνηση του φαρμάκου στον</a:t>
            </a:r>
            <a:r>
              <a:rPr lang="el-GR" dirty="0"/>
              <a:t> </a:t>
            </a:r>
            <a:r>
              <a:rPr lang="el-GR" b="1" dirty="0"/>
              <a:t>οργανισμό</a:t>
            </a:r>
            <a:r>
              <a:rPr lang="el-GR" dirty="0"/>
              <a:t>. Με άλλα λόγια, ενώ η Φαρμακοδυναμική μελετά </a:t>
            </a:r>
            <a:r>
              <a:rPr lang="el-GR" b="1" dirty="0"/>
              <a:t>«τι κάνει» το φάρμακο</a:t>
            </a:r>
            <a:r>
              <a:rPr lang="el-GR" dirty="0"/>
              <a:t> στο σώμα  και ειδικότερα τις σχέσεις μεταξύ αποτελέσματος και συγκέντρωσης του φαρμάκου στον ορό/πλάσμα, η Φαρμακοκινητική μελετά </a:t>
            </a:r>
            <a:r>
              <a:rPr lang="el-GR" b="1" dirty="0"/>
              <a:t>«τι κάνει» το σώμα</a:t>
            </a:r>
            <a:r>
              <a:rPr lang="el-GR" dirty="0"/>
              <a:t> στο φάρμακο τις σχέσεις δηλαδή μεταξύ συγκέντρωσης του φαρμάκου στον ορό/πλάσμα και το χρόνο.</a:t>
            </a:r>
          </a:p>
          <a:p>
            <a:r>
              <a:rPr lang="el-GR" dirty="0"/>
              <a:t>Η φαρμακογενετική, όπως θα δούμε στη συνέχεια, σχετίζεται με το εξατομικευμένο γενετικό υπόβαθρο-ανταπόκριση του ασθενή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44210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Επί μέρους κλάδοι της  </a:t>
            </a:r>
            <a:r>
              <a:rPr lang="el-GR" dirty="0" smtClean="0"/>
              <a:t>Φαρμακολογίας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l-GR" b="1" dirty="0"/>
              <a:t>Μοριακή Φαρμακολογία</a:t>
            </a:r>
            <a:r>
              <a:rPr lang="el-GR" dirty="0"/>
              <a:t>: Ταυτοποίηση νέων φαρμακευτικών στόχων, κατανόηση των μοριακών μηχανισμών δράσης των </a:t>
            </a:r>
            <a:r>
              <a:rPr lang="el-GR" dirty="0" smtClean="0"/>
              <a:t>φαρμάκων.</a:t>
            </a:r>
            <a:endParaRPr lang="el-GR" dirty="0"/>
          </a:p>
          <a:p>
            <a:r>
              <a:rPr lang="el-GR" b="1" dirty="0"/>
              <a:t>Πειραματική Φαρμακολογία</a:t>
            </a:r>
            <a:r>
              <a:rPr lang="el-GR" dirty="0"/>
              <a:t>: Κατανόηση των μηχανισμών δράσης των φαρμάκων σε κύτταρα ή ολόκληρους </a:t>
            </a:r>
            <a:r>
              <a:rPr lang="el-GR" dirty="0" smtClean="0"/>
              <a:t>οργανισμούς.</a:t>
            </a:r>
            <a:endParaRPr lang="el-GR" dirty="0"/>
          </a:p>
          <a:p>
            <a:r>
              <a:rPr lang="el-GR" b="1" dirty="0"/>
              <a:t>Κλινική Φαρμακολογία</a:t>
            </a:r>
            <a:r>
              <a:rPr lang="el-GR" dirty="0"/>
              <a:t>: Δράση των φαρμάκων στον άνθρωπο για θεραπεία ασθενειών ή ρύθμιση κανονικών λειτουργιών του </a:t>
            </a:r>
            <a:r>
              <a:rPr lang="el-GR" dirty="0" smtClean="0"/>
              <a:t>οργανισμού.</a:t>
            </a:r>
            <a:endParaRPr lang="el-GR" dirty="0"/>
          </a:p>
          <a:p>
            <a:r>
              <a:rPr lang="el-GR" b="1" dirty="0"/>
              <a:t>Φαρμακολογία της Συμπεριφοράς</a:t>
            </a:r>
            <a:r>
              <a:rPr lang="el-GR" dirty="0"/>
              <a:t>: Μηχανισμός δράσης φαρμάκων για μνήμη, μάθηση, </a:t>
            </a:r>
            <a:r>
              <a:rPr lang="el-GR" dirty="0" smtClean="0"/>
              <a:t>εξάρτηση.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72746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Επί μέρους κλάδοι της  </a:t>
            </a:r>
            <a:r>
              <a:rPr lang="el-GR" dirty="0" smtClean="0"/>
              <a:t>Φαρμακολογίας </a:t>
            </a:r>
            <a:r>
              <a:rPr lang="el-GR" sz="3000" b="0" dirty="0" smtClean="0"/>
              <a:t>2/3</a:t>
            </a:r>
            <a:endParaRPr lang="el-GR" sz="3000" b="0" dirty="0"/>
          </a:p>
        </p:txBody>
      </p:sp>
      <p:sp>
        <p:nvSpPr>
          <p:cNvPr id="3" name="Θέση περιεχομένου 2"/>
          <p:cNvSpPr>
            <a:spLocks noGrp="1"/>
          </p:cNvSpPr>
          <p:nvPr>
            <p:ph idx="1"/>
          </p:nvPr>
        </p:nvSpPr>
        <p:spPr/>
        <p:txBody>
          <a:bodyPr>
            <a:normAutofit/>
          </a:bodyPr>
          <a:lstStyle/>
          <a:p>
            <a:r>
              <a:rPr lang="el-GR" b="1" dirty="0" smtClean="0"/>
              <a:t>Ψυχοφαρμακολογία</a:t>
            </a:r>
            <a:r>
              <a:rPr lang="el-GR" dirty="0" smtClean="0"/>
              <a:t>: </a:t>
            </a:r>
            <a:r>
              <a:rPr lang="el-GR" dirty="0"/>
              <a:t>Μηχανισμός δράσης φαρμάκων που επηρεάζουν τη λειτουργία κεντρικού και περιφερικού νευρικού </a:t>
            </a:r>
            <a:r>
              <a:rPr lang="el-GR" dirty="0" smtClean="0"/>
              <a:t>συστήματος.</a:t>
            </a:r>
            <a:endParaRPr lang="el-GR" dirty="0"/>
          </a:p>
          <a:p>
            <a:r>
              <a:rPr lang="el-GR" b="1" dirty="0"/>
              <a:t>Φαρμακολογία του Καρδιαγγειακού</a:t>
            </a:r>
            <a:r>
              <a:rPr lang="el-GR" dirty="0"/>
              <a:t>: Μηχανισμός δράσης φαρμάκων που επηρεάζουν τη λειτουργία της καρδιάς και των </a:t>
            </a:r>
            <a:r>
              <a:rPr lang="el-GR" dirty="0" smtClean="0"/>
              <a:t>αγγείων.</a:t>
            </a:r>
            <a:endParaRPr lang="el-GR" dirty="0"/>
          </a:p>
          <a:p>
            <a:r>
              <a:rPr lang="el-GR" b="1" dirty="0"/>
              <a:t>Χημειοθεραπεία</a:t>
            </a:r>
            <a:r>
              <a:rPr lang="el-GR" dirty="0"/>
              <a:t>: Μηχανισμός δράσης φαρμάκων με τοξικότητα σε παθογόνους μικροοργανισμούς ή καρκινικά </a:t>
            </a:r>
            <a:r>
              <a:rPr lang="el-GR" dirty="0" smtClean="0"/>
              <a:t>κύτταρα.</a:t>
            </a:r>
          </a:p>
          <a:p>
            <a:r>
              <a:rPr lang="el-GR" b="1" dirty="0"/>
              <a:t>Τοξικολογία</a:t>
            </a:r>
            <a:r>
              <a:rPr lang="el-GR" dirty="0"/>
              <a:t>: Βλαπτικές ενέργειες φαρμάκων και συνθήκες υπό τις οποίες συμβαίνουν αυτές.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834089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Επί μέρους κλάδοι της  </a:t>
            </a:r>
            <a:r>
              <a:rPr lang="el-GR" dirty="0" smtClean="0"/>
              <a:t>Φαρμακολογίας </a:t>
            </a:r>
            <a:r>
              <a:rPr lang="el-GR" sz="3000" b="0" dirty="0" smtClean="0"/>
              <a:t>3/3</a:t>
            </a:r>
            <a:endParaRPr lang="el-GR" sz="3000" b="0" dirty="0"/>
          </a:p>
        </p:txBody>
      </p:sp>
      <p:sp>
        <p:nvSpPr>
          <p:cNvPr id="3" name="Θέση περιεχομένου 2"/>
          <p:cNvSpPr>
            <a:spLocks noGrp="1"/>
          </p:cNvSpPr>
          <p:nvPr>
            <p:ph idx="1"/>
          </p:nvPr>
        </p:nvSpPr>
        <p:spPr/>
        <p:txBody>
          <a:bodyPr>
            <a:normAutofit/>
          </a:bodyPr>
          <a:lstStyle/>
          <a:p>
            <a:r>
              <a:rPr lang="el-GR" b="1" dirty="0" err="1"/>
              <a:t>Φαρμακογονιδιωματική</a:t>
            </a:r>
            <a:r>
              <a:rPr lang="el-GR" dirty="0"/>
              <a:t>: Γενετικά καθοριζόμενη ποικιλότητα του ανθρώπου ή των </a:t>
            </a:r>
            <a:r>
              <a:rPr lang="el-GR" dirty="0" smtClean="0"/>
              <a:t>πειραματόζωων, </a:t>
            </a:r>
            <a:r>
              <a:rPr lang="el-GR" dirty="0"/>
              <a:t>που αποκαλύπτεται όταν χορηγήσουμε κάποιο φάρμακο και εξαρτάται από:</a:t>
            </a:r>
          </a:p>
          <a:p>
            <a:pPr lvl="1"/>
            <a:r>
              <a:rPr lang="el-GR" dirty="0"/>
              <a:t>Βιοχημική βάση της γενετικής </a:t>
            </a:r>
            <a:r>
              <a:rPr lang="el-GR" dirty="0" smtClean="0"/>
              <a:t>διαφοράς.</a:t>
            </a:r>
            <a:endParaRPr lang="el-GR" dirty="0"/>
          </a:p>
          <a:p>
            <a:pPr lvl="1"/>
            <a:r>
              <a:rPr lang="el-GR" dirty="0"/>
              <a:t>Συχνότητα έλλειψης γονιδίων σε έναν </a:t>
            </a:r>
            <a:r>
              <a:rPr lang="el-GR" dirty="0" smtClean="0"/>
              <a:t>πληθυσμό.</a:t>
            </a:r>
            <a:endParaRPr lang="el-GR" dirty="0"/>
          </a:p>
          <a:p>
            <a:pPr lvl="1"/>
            <a:r>
              <a:rPr lang="el-GR" dirty="0"/>
              <a:t>Γενεαλογικά δένδρα και τύπος </a:t>
            </a:r>
            <a:r>
              <a:rPr lang="el-GR" dirty="0" smtClean="0"/>
              <a:t>κληρονομικότητας.</a:t>
            </a:r>
            <a:endParaRPr lang="el-GR" dirty="0"/>
          </a:p>
          <a:p>
            <a:pPr lvl="1"/>
            <a:r>
              <a:rPr lang="el-GR" dirty="0"/>
              <a:t>Συσχέτιση γενετικής βλάβης με αντίδραση σε </a:t>
            </a:r>
            <a:r>
              <a:rPr lang="el-GR" dirty="0" smtClean="0"/>
              <a:t>φάρμακο.</a:t>
            </a:r>
            <a:endParaRPr lang="el-GR" dirty="0"/>
          </a:p>
          <a:p>
            <a:pPr lvl="1"/>
            <a:r>
              <a:rPr lang="el-GR" dirty="0"/>
              <a:t>Άμεση επίδραση φαρμάκων στο </a:t>
            </a:r>
            <a:r>
              <a:rPr lang="el-GR" dirty="0" err="1"/>
              <a:t>γονιδίωμα</a:t>
            </a:r>
            <a:r>
              <a:rPr lang="el-GR" dirty="0"/>
              <a:t> (μεταλλάξεις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52038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p:spPr>
        <p:txBody>
          <a:bodyPr/>
          <a:lstStyle/>
          <a:p>
            <a:r>
              <a:rPr lang="el-GR" dirty="0" smtClean="0"/>
              <a:t>Φαρμακοκινητική</a:t>
            </a:r>
            <a:endParaRPr lang="el-GR" dirty="0"/>
          </a:p>
        </p:txBody>
      </p:sp>
      <p:sp>
        <p:nvSpPr>
          <p:cNvPr id="3" name="Θέση περιεχομένου 2"/>
          <p:cNvSpPr>
            <a:spLocks noGrp="1"/>
          </p:cNvSpPr>
          <p:nvPr>
            <p:ph idx="1"/>
          </p:nvPr>
        </p:nvSpPr>
        <p:spPr>
          <a:xfrm>
            <a:off x="395536" y="1196752"/>
            <a:ext cx="4752528" cy="5661248"/>
          </a:xfrm>
        </p:spPr>
        <p:txBody>
          <a:bodyPr>
            <a:normAutofit/>
          </a:bodyPr>
          <a:lstStyle/>
          <a:p>
            <a:r>
              <a:rPr lang="el-GR" dirty="0"/>
              <a:t>Η </a:t>
            </a:r>
            <a:r>
              <a:rPr lang="el-GR" dirty="0" smtClean="0"/>
              <a:t>Φαρμακοκινητική έχει </a:t>
            </a:r>
            <a:r>
              <a:rPr lang="el-GR" dirty="0"/>
              <a:t>στόχο να προβλέψει κατά το δυνατόν τη διαδρομή του φαρμάκου στον οργανισμό, μέσα από τη μελέτη μιας σειράς παραγόντων που  την επηρεάζουν, όπως:</a:t>
            </a:r>
          </a:p>
          <a:p>
            <a:pPr lvl="1"/>
            <a:r>
              <a:rPr lang="el-GR" dirty="0"/>
              <a:t>Την απορρόφηση</a:t>
            </a:r>
            <a:r>
              <a:rPr lang="en-US" dirty="0"/>
              <a:t> (</a:t>
            </a:r>
            <a:r>
              <a:rPr lang="en-US" b="1" dirty="0"/>
              <a:t>A</a:t>
            </a:r>
            <a:r>
              <a:rPr lang="en-US" dirty="0"/>
              <a:t>bsorption</a:t>
            </a:r>
            <a:r>
              <a:rPr lang="en-US" dirty="0" smtClean="0"/>
              <a:t>)</a:t>
            </a:r>
            <a:r>
              <a:rPr lang="el-GR" dirty="0" smtClean="0"/>
              <a:t>.</a:t>
            </a:r>
            <a:endParaRPr lang="el-GR" dirty="0"/>
          </a:p>
          <a:p>
            <a:pPr lvl="1"/>
            <a:r>
              <a:rPr lang="el-GR" dirty="0"/>
              <a:t>Την κατανομή</a:t>
            </a:r>
            <a:r>
              <a:rPr lang="en-US" dirty="0"/>
              <a:t> (</a:t>
            </a:r>
            <a:r>
              <a:rPr lang="en-US" b="1" dirty="0"/>
              <a:t>D</a:t>
            </a:r>
            <a:r>
              <a:rPr lang="en-US" dirty="0"/>
              <a:t>istribution</a:t>
            </a:r>
            <a:r>
              <a:rPr lang="en-US" dirty="0" smtClean="0"/>
              <a:t>)</a:t>
            </a:r>
            <a:r>
              <a:rPr lang="el-GR" dirty="0" smtClean="0"/>
              <a:t>.</a:t>
            </a:r>
            <a:endParaRPr lang="el-GR" dirty="0"/>
          </a:p>
          <a:p>
            <a:pPr lvl="1"/>
            <a:r>
              <a:rPr lang="el-GR" dirty="0"/>
              <a:t>Το μεταβολισμό (</a:t>
            </a:r>
            <a:r>
              <a:rPr lang="en-US" b="1" dirty="0"/>
              <a:t>M</a:t>
            </a:r>
            <a:r>
              <a:rPr lang="en-US" dirty="0"/>
              <a:t>etabolism</a:t>
            </a:r>
            <a:r>
              <a:rPr lang="en-US" dirty="0" smtClean="0"/>
              <a:t>)</a:t>
            </a:r>
            <a:r>
              <a:rPr lang="el-GR" dirty="0" smtClean="0"/>
              <a:t>.</a:t>
            </a:r>
            <a:endParaRPr lang="el-GR" dirty="0"/>
          </a:p>
          <a:p>
            <a:pPr lvl="1"/>
            <a:r>
              <a:rPr lang="el-GR" dirty="0"/>
              <a:t>Την απέκκριση των φαρμάκων από τον οργανισμό (</a:t>
            </a:r>
            <a:r>
              <a:rPr lang="en-US" b="1" dirty="0" err="1"/>
              <a:t>E</a:t>
            </a:r>
            <a:r>
              <a:rPr lang="en-US" dirty="0" err="1"/>
              <a:t>xcrection</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pSp>
        <p:nvGrpSpPr>
          <p:cNvPr id="18" name="Ομάδα 17"/>
          <p:cNvGrpSpPr/>
          <p:nvPr/>
        </p:nvGrpSpPr>
        <p:grpSpPr>
          <a:xfrm>
            <a:off x="4944012" y="1052735"/>
            <a:ext cx="3852393" cy="5544617"/>
            <a:chOff x="4944012" y="1052735"/>
            <a:chExt cx="3852393" cy="5544617"/>
          </a:xfrm>
        </p:grpSpPr>
        <p:pic>
          <p:nvPicPr>
            <p:cNvPr id="2050" name="Picture 2" descr="Human Body, Circulatory System, Circulation, Bloo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64088" y="1052735"/>
              <a:ext cx="2772309" cy="5544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6549" y="1059307"/>
              <a:ext cx="1444626" cy="369332"/>
            </a:xfrm>
            <a:prstGeom prst="rect">
              <a:avLst/>
            </a:prstGeom>
            <a:solidFill>
              <a:schemeClr val="bg1"/>
            </a:solidFill>
            <a:ln w="19050">
              <a:solidFill>
                <a:srgbClr val="004A82"/>
              </a:solidFill>
            </a:ln>
          </p:spPr>
          <p:txBody>
            <a:bodyPr wrap="none" rtlCol="0">
              <a:spAutoFit/>
            </a:bodyPr>
            <a:lstStyle/>
            <a:p>
              <a:pPr algn="ctr"/>
              <a:r>
                <a:rPr lang="el-GR" dirty="0" smtClean="0">
                  <a:latin typeface="+mn-lt"/>
                </a:rPr>
                <a:t>Απορρόφηση</a:t>
              </a:r>
              <a:endParaRPr lang="el-GR" dirty="0">
                <a:latin typeface="+mn-lt"/>
              </a:endParaRPr>
            </a:p>
          </p:txBody>
        </p:sp>
        <p:sp>
          <p:nvSpPr>
            <p:cNvPr id="6" name="TextBox 5"/>
            <p:cNvSpPr txBox="1"/>
            <p:nvPr/>
          </p:nvSpPr>
          <p:spPr>
            <a:xfrm>
              <a:off x="6414647" y="2132856"/>
              <a:ext cx="1048428" cy="646331"/>
            </a:xfrm>
            <a:prstGeom prst="rect">
              <a:avLst/>
            </a:prstGeom>
            <a:solidFill>
              <a:schemeClr val="bg1"/>
            </a:solidFill>
            <a:ln w="19050">
              <a:solidFill>
                <a:srgbClr val="004A82"/>
              </a:solidFill>
            </a:ln>
          </p:spPr>
          <p:txBody>
            <a:bodyPr wrap="none" rtlCol="0">
              <a:spAutoFit/>
            </a:bodyPr>
            <a:lstStyle/>
            <a:p>
              <a:pPr algn="ctr"/>
              <a:r>
                <a:rPr lang="en-US" b="1" dirty="0" smtClean="0">
                  <a:latin typeface="+mn-lt"/>
                </a:rPr>
                <a:t>ADME</a:t>
              </a:r>
            </a:p>
            <a:p>
              <a:pPr algn="ctr"/>
              <a:r>
                <a:rPr lang="el-GR" dirty="0" smtClean="0">
                  <a:latin typeface="+mn-lt"/>
                </a:rPr>
                <a:t>Ιδιότητες</a:t>
              </a:r>
              <a:endParaRPr lang="el-GR" dirty="0">
                <a:latin typeface="+mn-lt"/>
              </a:endParaRPr>
            </a:p>
          </p:txBody>
        </p:sp>
        <p:sp>
          <p:nvSpPr>
            <p:cNvPr id="7" name="TextBox 6"/>
            <p:cNvSpPr txBox="1"/>
            <p:nvPr/>
          </p:nvSpPr>
          <p:spPr>
            <a:xfrm>
              <a:off x="4944012" y="3356992"/>
              <a:ext cx="1703095" cy="615553"/>
            </a:xfrm>
            <a:prstGeom prst="rect">
              <a:avLst/>
            </a:prstGeom>
            <a:solidFill>
              <a:schemeClr val="bg1"/>
            </a:solidFill>
            <a:ln w="19050">
              <a:solidFill>
                <a:srgbClr val="004A82"/>
              </a:solidFill>
            </a:ln>
          </p:spPr>
          <p:txBody>
            <a:bodyPr wrap="none" rtlCol="0">
              <a:spAutoFit/>
            </a:bodyPr>
            <a:lstStyle/>
            <a:p>
              <a:pPr algn="ctr"/>
              <a:r>
                <a:rPr lang="el-GR" dirty="0" smtClean="0">
                  <a:latin typeface="+mn-lt"/>
                </a:rPr>
                <a:t>Μεταβολισμός</a:t>
              </a:r>
              <a:r>
                <a:rPr lang="en-US" dirty="0" smtClean="0">
                  <a:latin typeface="+mn-lt"/>
                </a:rPr>
                <a:t> </a:t>
              </a:r>
            </a:p>
            <a:p>
              <a:pPr algn="ctr"/>
              <a:r>
                <a:rPr lang="el-GR" sz="1600" dirty="0" err="1" smtClean="0">
                  <a:latin typeface="+mn-lt"/>
                </a:rPr>
                <a:t>Κυττόχρωμα</a:t>
              </a:r>
              <a:r>
                <a:rPr lang="en-US" sz="1600" dirty="0" smtClean="0">
                  <a:latin typeface="+mn-lt"/>
                </a:rPr>
                <a:t> P450</a:t>
              </a:r>
              <a:endParaRPr lang="el-GR" sz="1600" dirty="0">
                <a:latin typeface="+mn-lt"/>
              </a:endParaRPr>
            </a:p>
          </p:txBody>
        </p:sp>
        <p:sp>
          <p:nvSpPr>
            <p:cNvPr id="8" name="TextBox 7"/>
            <p:cNvSpPr txBox="1"/>
            <p:nvPr/>
          </p:nvSpPr>
          <p:spPr>
            <a:xfrm>
              <a:off x="6319173" y="4324559"/>
              <a:ext cx="1239378" cy="369332"/>
            </a:xfrm>
            <a:prstGeom prst="rect">
              <a:avLst/>
            </a:prstGeom>
            <a:solidFill>
              <a:schemeClr val="bg1"/>
            </a:solidFill>
            <a:ln w="19050">
              <a:solidFill>
                <a:srgbClr val="004A82"/>
              </a:solidFill>
            </a:ln>
          </p:spPr>
          <p:txBody>
            <a:bodyPr wrap="none" rtlCol="0">
              <a:spAutoFit/>
            </a:bodyPr>
            <a:lstStyle/>
            <a:p>
              <a:pPr algn="ctr"/>
              <a:r>
                <a:rPr lang="el-GR" dirty="0" smtClean="0">
                  <a:latin typeface="+mn-lt"/>
                </a:rPr>
                <a:t>Απέκκριση</a:t>
              </a:r>
              <a:r>
                <a:rPr lang="en-US" dirty="0" smtClean="0">
                  <a:latin typeface="+mn-lt"/>
                </a:rPr>
                <a:t> </a:t>
              </a:r>
              <a:endParaRPr lang="el-GR" dirty="0">
                <a:latin typeface="+mn-lt"/>
              </a:endParaRPr>
            </a:p>
          </p:txBody>
        </p:sp>
        <p:sp>
          <p:nvSpPr>
            <p:cNvPr id="9" name="TextBox 8"/>
            <p:cNvSpPr txBox="1"/>
            <p:nvPr/>
          </p:nvSpPr>
          <p:spPr>
            <a:xfrm>
              <a:off x="7262074" y="3356991"/>
              <a:ext cx="1534331" cy="615553"/>
            </a:xfrm>
            <a:prstGeom prst="rect">
              <a:avLst/>
            </a:prstGeom>
            <a:solidFill>
              <a:schemeClr val="bg1"/>
            </a:solidFill>
            <a:ln w="19050">
              <a:solidFill>
                <a:srgbClr val="004A82"/>
              </a:solidFill>
            </a:ln>
          </p:spPr>
          <p:txBody>
            <a:bodyPr wrap="none" rtlCol="0">
              <a:spAutoFit/>
            </a:bodyPr>
            <a:lstStyle/>
            <a:p>
              <a:pPr algn="ctr"/>
              <a:r>
                <a:rPr lang="el-GR" dirty="0" smtClean="0">
                  <a:latin typeface="+mn-lt"/>
                </a:rPr>
                <a:t>Κατανομή</a:t>
              </a:r>
            </a:p>
            <a:p>
              <a:pPr algn="ctr"/>
              <a:r>
                <a:rPr lang="el-GR" sz="1600" dirty="0" err="1" smtClean="0">
                  <a:latin typeface="+mn-lt"/>
                </a:rPr>
                <a:t>Πρωτεϊνες</a:t>
              </a:r>
              <a:r>
                <a:rPr lang="el-GR" sz="1600" dirty="0" smtClean="0">
                  <a:latin typeface="+mn-lt"/>
                </a:rPr>
                <a:t> ορού</a:t>
              </a:r>
              <a:endParaRPr lang="el-GR" sz="1600" dirty="0">
                <a:latin typeface="+mn-lt"/>
              </a:endParaRPr>
            </a:p>
          </p:txBody>
        </p:sp>
        <p:cxnSp>
          <p:nvCxnSpPr>
            <p:cNvPr id="11" name="Ευθύγραμμο βέλος σύνδεσης 10"/>
            <p:cNvCxnSpPr>
              <a:stCxn id="5" idx="2"/>
              <a:endCxn id="6" idx="0"/>
            </p:cNvCxnSpPr>
            <p:nvPr/>
          </p:nvCxnSpPr>
          <p:spPr>
            <a:xfrm flipH="1">
              <a:off x="6938861" y="1428639"/>
              <a:ext cx="1" cy="70421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2"/>
              <a:endCxn id="8" idx="0"/>
            </p:cNvCxnSpPr>
            <p:nvPr/>
          </p:nvCxnSpPr>
          <p:spPr>
            <a:xfrm>
              <a:off x="6938861" y="2779187"/>
              <a:ext cx="1" cy="15453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6" idx="1"/>
              <a:endCxn id="7" idx="0"/>
            </p:cNvCxnSpPr>
            <p:nvPr/>
          </p:nvCxnSpPr>
          <p:spPr>
            <a:xfrm flipH="1">
              <a:off x="5795560" y="2456022"/>
              <a:ext cx="619087" cy="90097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6" idx="3"/>
              <a:endCxn id="9" idx="0"/>
            </p:cNvCxnSpPr>
            <p:nvPr/>
          </p:nvCxnSpPr>
          <p:spPr>
            <a:xfrm>
              <a:off x="7463075" y="2456022"/>
              <a:ext cx="566165" cy="900969"/>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Rectangle 7"/>
          <p:cNvSpPr/>
          <p:nvPr/>
        </p:nvSpPr>
        <p:spPr>
          <a:xfrm>
            <a:off x="3952357" y="6372919"/>
            <a:ext cx="2676380"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sz="1200" dirty="0" smtClean="0">
                <a:solidFill>
                  <a:prstClr val="black">
                    <a:lumMod val="75000"/>
                    <a:lumOff val="25000"/>
                  </a:prstClr>
                </a:solidFill>
                <a:latin typeface="+mn-lt"/>
              </a:rPr>
              <a:t>Αναδημιουργία: </a:t>
            </a:r>
            <a:r>
              <a:rPr lang="en-US" sz="1200" dirty="0" smtClean="0">
                <a:solidFill>
                  <a:prstClr val="black">
                    <a:lumMod val="75000"/>
                    <a:lumOff val="25000"/>
                  </a:prstClr>
                </a:solidFill>
                <a:latin typeface="+mn-lt"/>
              </a:rPr>
              <a:t>“</a:t>
            </a:r>
            <a:r>
              <a:rPr lang="en-US" sz="1200" dirty="0">
                <a:latin typeface="+mn-lt"/>
                <a:hlinkClick r:id="rId4"/>
              </a:rPr>
              <a:t>Human </a:t>
            </a:r>
            <a:r>
              <a:rPr lang="en-US" sz="1200" dirty="0" smtClean="0">
                <a:latin typeface="+mn-lt"/>
                <a:hlinkClick r:id="rId4"/>
              </a:rPr>
              <a:t>Body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a:rPr>
              <a:t>Nemo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52263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Φάρμακο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b="1" dirty="0"/>
              <a:t>Φάρμακο</a:t>
            </a:r>
            <a:r>
              <a:rPr lang="el-GR" dirty="0"/>
              <a:t>. Είναι μια ουσία που προκαλεί μεταβολή της συμπεριφοράς ενός βιολογικού υποστρώματος και χρησιμοποιείται για:</a:t>
            </a:r>
          </a:p>
          <a:p>
            <a:pPr lvl="1"/>
            <a:r>
              <a:rPr lang="el-GR" dirty="0" smtClean="0"/>
              <a:t>Πρόληψη.</a:t>
            </a:r>
            <a:endParaRPr lang="el-GR" dirty="0"/>
          </a:p>
          <a:p>
            <a:pPr lvl="1"/>
            <a:r>
              <a:rPr lang="el-GR" dirty="0" smtClean="0"/>
              <a:t>Διάγνωση.</a:t>
            </a:r>
            <a:endParaRPr lang="el-GR" dirty="0"/>
          </a:p>
          <a:p>
            <a:pPr lvl="1"/>
            <a:r>
              <a:rPr lang="el-GR" dirty="0" smtClean="0"/>
              <a:t>Θεραπεία.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696153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115</TotalTime>
  <Words>1920</Words>
  <Application>Microsoft Office PowerPoint</Application>
  <PresentationFormat>On-screen Show (4:3)</PresentationFormat>
  <Paragraphs>184</Paragraphs>
  <Slides>31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Times New Roman</vt:lpstr>
      <vt:lpstr>Wingdings</vt:lpstr>
      <vt:lpstr>OC_template</vt:lpstr>
      <vt:lpstr>Φαρμακοκινητική</vt:lpstr>
      <vt:lpstr>Φαρμακολογία 1/3</vt:lpstr>
      <vt:lpstr>Φαρμακολογία 2/3</vt:lpstr>
      <vt:lpstr>Φαρμακολογία 3/3</vt:lpstr>
      <vt:lpstr>Επί μέρους κλάδοι της  Φαρμακολογίας 1/3</vt:lpstr>
      <vt:lpstr>Επί μέρους κλάδοι της  Φαρμακολογίας 2/3</vt:lpstr>
      <vt:lpstr>Επί μέρους κλάδοι της  Φαρμακολογίας 3/3</vt:lpstr>
      <vt:lpstr>Φαρμακοκινητική</vt:lpstr>
      <vt:lpstr>Φάρμακο 1/4</vt:lpstr>
      <vt:lpstr>Φάρμακο 2/4</vt:lpstr>
      <vt:lpstr>Φάρμακο 3/4</vt:lpstr>
      <vt:lpstr>Φάρμακο 4/4</vt:lpstr>
      <vt:lpstr>Μεθοδολογία Q.S.A.R. 1/2 </vt:lpstr>
      <vt:lpstr>Μεθοδολογία Q.S.A.R. 2/2 </vt:lpstr>
      <vt:lpstr>Ιστορικοί σταθμοί της Φαρμακολογίας</vt:lpstr>
      <vt:lpstr>Σύνθεση φαρμάκων παλαιότερα</vt:lpstr>
      <vt:lpstr>Ανάπτυξη νέων φαρμάκων</vt:lpstr>
      <vt:lpstr>Κλινικοί Έλεγχοι 1/6</vt:lpstr>
      <vt:lpstr>Κλινικοί Έλεγχοι 2/6</vt:lpstr>
      <vt:lpstr>Κλινικοί Έλεγχοι 3/6</vt:lpstr>
      <vt:lpstr>Κλινικοί Έλεγχοι 4/6</vt:lpstr>
      <vt:lpstr>Κλινικοί Έλεγχοι 5/6</vt:lpstr>
      <vt:lpstr>Κλινικοί Έλεγχοι 6/6</vt:lpstr>
      <vt:lpstr>Εικονικό φάρμακο</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Φαρμακοκινητική</dc:title>
  <dc:creator>fkaram2</dc:creator>
  <cp:lastModifiedBy>George Karikas</cp:lastModifiedBy>
  <cp:revision>13</cp:revision>
  <dcterms:created xsi:type="dcterms:W3CDTF">2014-10-22T05:46:42Z</dcterms:created>
  <dcterms:modified xsi:type="dcterms:W3CDTF">2015-01-14T17:13:45Z</dcterms:modified>
</cp:coreProperties>
</file>