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2"/>
  </p:notesMasterIdLst>
  <p:handoutMasterIdLst>
    <p:handoutMasterId r:id="rId63"/>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316"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7" r:id="rId48"/>
    <p:sldId id="311" r:id="rId49"/>
    <p:sldId id="312" r:id="rId50"/>
    <p:sldId id="313" r:id="rId51"/>
    <p:sldId id="314" r:id="rId52"/>
    <p:sldId id="315" r:id="rId53"/>
    <p:sldId id="318" r:id="rId54"/>
    <p:sldId id="257" r:id="rId55"/>
    <p:sldId id="262" r:id="rId56"/>
    <p:sldId id="264" r:id="rId57"/>
    <p:sldId id="319" r:id="rId58"/>
    <p:sldId id="320" r:id="rId59"/>
    <p:sldId id="266" r:id="rId60"/>
    <p:sldId id="261" r:id="rId61"/>
  </p:sldIdLst>
  <p:sldSz cx="9144000" cy="6858000" type="screen4x3"/>
  <p:notesSz cx="7104063" cy="10234613"/>
  <p:custDataLst>
    <p:tags r:id="rId6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522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468EA0E4-1634-4600-8F7A-614AADD0B999}" type="slidenum">
              <a:rPr lang="el-GR" altLang="el-GR"/>
              <a:pPr eaLnBrk="1" hangingPunct="1"/>
              <a:t>40</a:t>
            </a:fld>
            <a:endParaRPr lang="el-GR" alt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80358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55656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26938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57629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20973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30814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01938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20917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02648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39159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64756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HPLC_apparatus.sv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YassineMrab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Preparative_HPLC.sv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acopo_Werthe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commons.wikimedia.org/wiki/User:Yikrazuul"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commons.wikimedia.org/wiki/File:Delphinidin.svg" TargetMode="External"/><Relationship Id="rId5" Type="http://schemas.openxmlformats.org/officeDocument/2006/relationships/hyperlink" Target="http://commons.wikimedia.org/wiki/User:Edgar181" TargetMode="External"/><Relationship Id="rId4" Type="http://schemas.openxmlformats.org/officeDocument/2006/relationships/hyperlink" Target="http://commons.wikimedia.org/wiki/File:Peonidin.pn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restek.com/pdfs/59128.pdf" TargetMode="External"/><Relationship Id="rId3" Type="http://schemas.openxmlformats.org/officeDocument/2006/relationships/hyperlink" Target="http://www.restek.com/chromatogram/view/LC_0241" TargetMode="External"/><Relationship Id="rId7" Type="http://schemas.openxmlformats.org/officeDocument/2006/relationships/hyperlink" Target="http://www.restek.com/Technical-Resources/Technical-Library/Foods-Flavors-Fragrances/fff_A012" TargetMode="External"/><Relationship Id="rId2" Type="http://schemas.openxmlformats.org/officeDocument/2006/relationships/hyperlink" Target="http://www.restek.com/pdfs/59738.pdf" TargetMode="External"/><Relationship Id="rId1" Type="http://schemas.openxmlformats.org/officeDocument/2006/relationships/slideLayout" Target="../slideLayouts/slideLayout2.xml"/><Relationship Id="rId6" Type="http://schemas.openxmlformats.org/officeDocument/2006/relationships/hyperlink" Target="http://www.restek.com/pdfs/59530.pdf" TargetMode="External"/><Relationship Id="rId5" Type="http://schemas.openxmlformats.org/officeDocument/2006/relationships/hyperlink" Target="http://www.restek.com/pdfs/FFAR1522-UNV.pdf" TargetMode="External"/><Relationship Id="rId4" Type="http://schemas.openxmlformats.org/officeDocument/2006/relationships/hyperlink" Target="http://www.restek.com/Technical-Resources/Technical-Library/Foods-Flavors-Fragrances/fff_A009" TargetMode="External"/><Relationship Id="rId9" Type="http://schemas.openxmlformats.org/officeDocument/2006/relationships/hyperlink" Target="http://www.restek.com/pdfs/59462.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Σύγχρονες μέθοδοι ενόργανης ανάλυσης</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2304256"/>
          </a:xfrm>
        </p:spPr>
        <p:txBody>
          <a:bodyPr>
            <a:normAutofit/>
          </a:bodyPr>
          <a:lstStyle/>
          <a:p>
            <a:pPr>
              <a:spcBef>
                <a:spcPts val="0"/>
              </a:spcBef>
              <a:spcAft>
                <a:spcPts val="3600"/>
              </a:spcAft>
            </a:pPr>
            <a:r>
              <a:rPr lang="el-GR" sz="2600" b="1" dirty="0" smtClean="0"/>
              <a:t>Ενότητα 5</a:t>
            </a:r>
            <a:r>
              <a:rPr lang="el-GR" sz="2600" dirty="0" smtClean="0"/>
              <a:t>:</a:t>
            </a:r>
            <a:r>
              <a:rPr lang="en-US" sz="2600" dirty="0" smtClean="0"/>
              <a:t> </a:t>
            </a:r>
            <a:r>
              <a:rPr lang="el-GR" sz="2600" dirty="0" smtClean="0"/>
              <a:t>Υγρή χρωματογραφία υψηλής πίεσης (HPLC)</a:t>
            </a:r>
            <a:endParaRPr lang="en-US" sz="2600" dirty="0" smtClean="0"/>
          </a:p>
          <a:p>
            <a:pPr lvl="0">
              <a:spcBef>
                <a:spcPts val="0"/>
              </a:spcBef>
            </a:pPr>
            <a:r>
              <a:rPr lang="el-GR" sz="2200" dirty="0">
                <a:solidFill>
                  <a:prstClr val="black"/>
                </a:solidFill>
              </a:rPr>
              <a:t>Βασίλειος Ντουρτόγλου, Αρχοντούλα Χατζηλαζάρου, Ευθαλία Ντουρτόγλου</a:t>
            </a:r>
          </a:p>
          <a:p>
            <a:pPr lvl="0">
              <a:lnSpc>
                <a:spcPct val="120000"/>
              </a:lnSpc>
              <a:spcBef>
                <a:spcPts val="600"/>
              </a:spcBef>
            </a:pPr>
            <a:r>
              <a:rPr lang="el-GR" sz="2200" dirty="0">
                <a:solidFill>
                  <a:prstClr val="black"/>
                </a:solidFill>
              </a:rPr>
              <a:t>Τμήμα Οινολογίας και Τεχνολογίας Ποτών</a:t>
            </a:r>
          </a:p>
          <a:p>
            <a:pPr>
              <a:spcBef>
                <a:spcPts val="0"/>
              </a:spcBef>
              <a:spcAft>
                <a:spcPts val="1800"/>
              </a:spcAft>
            </a:pPr>
            <a:endParaRPr lang="en-US" sz="26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r>
              <a:rPr lang="el-GR" altLang="el-GR" dirty="0"/>
              <a:t>Χρωματογραφία </a:t>
            </a:r>
            <a:r>
              <a:rPr lang="el-GR" altLang="el-GR" dirty="0" smtClean="0"/>
              <a:t>προσρόφησης </a:t>
            </a:r>
            <a:r>
              <a:rPr lang="el-GR" altLang="el-GR" sz="3000" b="0" dirty="0" smtClean="0"/>
              <a:t>2/2</a:t>
            </a:r>
            <a:endParaRPr lang="el-GR" altLang="el-GR" dirty="0" smtClean="0"/>
          </a:p>
        </p:txBody>
      </p:sp>
      <p:sp>
        <p:nvSpPr>
          <p:cNvPr id="10243" name="2 - Θέση περιεχομένου"/>
          <p:cNvSpPr>
            <a:spLocks noGrp="1"/>
          </p:cNvSpPr>
          <p:nvPr>
            <p:ph idx="1"/>
          </p:nvPr>
        </p:nvSpPr>
        <p:spPr/>
        <p:txBody>
          <a:bodyPr>
            <a:normAutofit/>
          </a:bodyPr>
          <a:lstStyle/>
          <a:p>
            <a:pPr marL="85725" indent="0" eaLnBrk="1" hangingPunct="1">
              <a:buFont typeface="Arial" charset="0"/>
              <a:buNone/>
            </a:pPr>
            <a:r>
              <a:rPr lang="el-GR" altLang="el-GR" sz="2400" dirty="0" smtClean="0"/>
              <a:t> Η περισσότερο χρησιμοποιούμενη στατική φάση στην RP HPLC, είναι</a:t>
            </a:r>
            <a:r>
              <a:rPr lang="en-US" altLang="el-GR" sz="2400" dirty="0" smtClean="0"/>
              <a:t> </a:t>
            </a:r>
            <a:r>
              <a:rPr lang="el-GR" altLang="el-GR" sz="2400" dirty="0" smtClean="0"/>
              <a:t>αυτή όπου ο υποκαταστάσης R- είναι μια οκτυλο ή μια οκταδέκυλο ομάδα</a:t>
            </a:r>
          </a:p>
          <a:p>
            <a:pPr marL="85725" indent="0" eaLnBrk="1" hangingPunct="1">
              <a:buFont typeface="Arial" charset="0"/>
              <a:buNone/>
            </a:pPr>
            <a:r>
              <a:rPr lang="el-GR" altLang="el-GR" sz="2400" dirty="0" smtClean="0"/>
              <a:t>R = −C</a:t>
            </a:r>
            <a:r>
              <a:rPr lang="el-GR" altLang="el-GR" sz="2400" baseline="-25000" dirty="0" smtClean="0"/>
              <a:t>8</a:t>
            </a:r>
            <a:r>
              <a:rPr lang="el-GR" altLang="el-GR" sz="2400" dirty="0" smtClean="0"/>
              <a:t>H</a:t>
            </a:r>
            <a:r>
              <a:rPr lang="el-GR" altLang="el-GR" sz="2400" baseline="-25000" dirty="0" smtClean="0"/>
              <a:t>17</a:t>
            </a:r>
            <a:r>
              <a:rPr lang="el-GR" altLang="el-GR" sz="2400" dirty="0" smtClean="0"/>
              <a:t> ή R = −C</a:t>
            </a:r>
            <a:r>
              <a:rPr lang="el-GR" altLang="el-GR" sz="2400" baseline="-25000" dirty="0" smtClean="0"/>
              <a:t>18</a:t>
            </a:r>
            <a:r>
              <a:rPr lang="el-GR" altLang="el-GR" sz="2400" dirty="0" smtClean="0"/>
              <a:t>H</a:t>
            </a:r>
            <a:r>
              <a:rPr lang="el-GR" altLang="el-GR" sz="2400" baseline="-25000" dirty="0" smtClean="0"/>
              <a:t>37 </a:t>
            </a:r>
            <a:r>
              <a:rPr lang="el-GR" altLang="el-GR" sz="2400" dirty="0" smtClean="0"/>
              <a:t>διαμορφώνοντας μια εξαιρετικά χαμηλής πολικότητας</a:t>
            </a:r>
            <a:r>
              <a:rPr lang="en-US" altLang="el-GR" sz="2400" dirty="0" smtClean="0"/>
              <a:t> </a:t>
            </a:r>
            <a:r>
              <a:rPr lang="el-GR" altLang="el-GR" sz="2400" dirty="0" smtClean="0"/>
              <a:t>στατική φάση.</a:t>
            </a:r>
          </a:p>
          <a:p>
            <a:pPr marL="85725" indent="0" eaLnBrk="1" hangingPunct="1">
              <a:buFont typeface="Arial" charset="0"/>
              <a:buNone/>
            </a:pPr>
            <a:r>
              <a:rPr lang="el-GR" altLang="el-GR" sz="2400" dirty="0" smtClean="0"/>
              <a:t>Χημικά τροποποιημένες στατικές φάσεις χρησιμοποιούνται και στην</a:t>
            </a:r>
            <a:r>
              <a:rPr lang="en-US" altLang="el-GR" sz="2400" dirty="0" smtClean="0"/>
              <a:t> </a:t>
            </a:r>
            <a:r>
              <a:rPr lang="el-GR" altLang="el-GR" sz="2400" dirty="0" smtClean="0"/>
              <a:t>χρωματογραφία κανονικής φάσης, όπου ο υποκαταστάτης R- μπορεί να είναι:</a:t>
            </a:r>
          </a:p>
          <a:p>
            <a:pPr marL="85725" indent="0" eaLnBrk="1" hangingPunct="1">
              <a:buFont typeface="Arial" charset="0"/>
              <a:buNone/>
            </a:pPr>
            <a:r>
              <a:rPr lang="el-GR" altLang="el-GR" sz="2400" dirty="0" smtClean="0"/>
              <a:t> R = −(CH</a:t>
            </a:r>
            <a:r>
              <a:rPr lang="en-US" altLang="el-GR" sz="2400" baseline="-25000" dirty="0" smtClean="0"/>
              <a:t>2</a:t>
            </a:r>
            <a:r>
              <a:rPr lang="el-GR" altLang="el-GR" sz="2400" dirty="0" smtClean="0"/>
              <a:t> )</a:t>
            </a:r>
            <a:r>
              <a:rPr lang="el-GR" altLang="el-GR" sz="2400" baseline="-25000" dirty="0" smtClean="0"/>
              <a:t> </a:t>
            </a:r>
            <a:r>
              <a:rPr lang="en-US" altLang="el-GR" sz="2400" baseline="-25000" dirty="0" smtClean="0"/>
              <a:t>3</a:t>
            </a:r>
            <a:r>
              <a:rPr lang="el-GR" altLang="el-GR" sz="2400" dirty="0" smtClean="0"/>
              <a:t>NH</a:t>
            </a:r>
            <a:r>
              <a:rPr lang="en-US" altLang="el-GR" sz="2400" baseline="-25000" dirty="0" smtClean="0"/>
              <a:t>2</a:t>
            </a:r>
            <a:r>
              <a:rPr lang="el-GR" altLang="el-GR" sz="2400" dirty="0" smtClean="0"/>
              <a:t> ή R = −(CH</a:t>
            </a:r>
            <a:r>
              <a:rPr lang="el-GR" altLang="el-GR" sz="2400" baseline="-25000" dirty="0" smtClean="0"/>
              <a:t>2</a:t>
            </a:r>
            <a:r>
              <a:rPr lang="el-GR" altLang="el-GR" sz="2400" dirty="0" smtClean="0"/>
              <a:t>)</a:t>
            </a:r>
            <a:r>
              <a:rPr lang="en-US" altLang="el-GR" sz="2400" dirty="0" smtClean="0"/>
              <a:t> </a:t>
            </a:r>
            <a:r>
              <a:rPr lang="el-GR" altLang="el-GR" sz="2400" baseline="-25000" dirty="0" smtClean="0"/>
              <a:t>3</a:t>
            </a:r>
            <a:r>
              <a:rPr lang="el-GR" altLang="el-GR" sz="2400" dirty="0" smtClean="0"/>
              <a:t>CN</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99380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r>
              <a:rPr lang="el-GR" altLang="el-GR" dirty="0" smtClean="0"/>
              <a:t>Τεχνικές έκλουσης</a:t>
            </a:r>
          </a:p>
        </p:txBody>
      </p:sp>
      <p:sp>
        <p:nvSpPr>
          <p:cNvPr id="11267" name="2 - Θέση περιεχομένου"/>
          <p:cNvSpPr>
            <a:spLocks noGrp="1"/>
          </p:cNvSpPr>
          <p:nvPr>
            <p:ph idx="1"/>
          </p:nvPr>
        </p:nvSpPr>
        <p:spPr/>
        <p:txBody>
          <a:bodyPr>
            <a:normAutofit fontScale="92500" lnSpcReduction="10000"/>
          </a:bodyPr>
          <a:lstStyle/>
          <a:p>
            <a:pPr marL="0" indent="0" eaLnBrk="1" hangingPunct="1">
              <a:buFont typeface="Arial" charset="0"/>
              <a:buNone/>
            </a:pPr>
            <a:r>
              <a:rPr lang="el-GR" altLang="el-GR" sz="2400" dirty="0" smtClean="0"/>
              <a:t>Έχουμε δύο τεχνικές έκλουσης την ισοκρατική, κατά την οποία η σύσταση της κινητής φάσης παραμένει σταθερή, και τη βαθμιδωτή στην οποία η σύσταση της κινητής φάσης μεταβάλλεται με σταθερό ρυθμό. Συνήθως στην RP HPLC επιτυγχάνονται καλύτεροι διαχωρισμοί με χρήση βαθμιδωτής έκλουσης.</a:t>
            </a:r>
          </a:p>
          <a:p>
            <a:pPr marL="0" indent="0" eaLnBrk="1" hangingPunct="1">
              <a:buFont typeface="Arial" charset="0"/>
              <a:buNone/>
            </a:pPr>
            <a:r>
              <a:rPr lang="el-GR" altLang="el-GR" sz="2400" dirty="0" smtClean="0"/>
              <a:t>Η χρωματογραφία αντίστροφης χρησιμοποιείται πλέον για το μεγαλύτερο μέρος των αναλύσεων στη φαρμακευτική βιομηχανία και τη βιομηχανία τροφίμων, για την ταυτοποίηση και τον ποσοτικό διαχωρισμό συστατικών όπως αμινοξέα, βιταμίνες, λιπαρά οξέα, στεροειδή, αλκαλοειδή, τετρακυκλίνες, προσταγλαδίνες κ.τ.λ. </a:t>
            </a:r>
          </a:p>
          <a:p>
            <a:pPr marL="0" indent="0" eaLnBrk="1" hangingPunct="1">
              <a:buFont typeface="Arial" charset="0"/>
              <a:buNone/>
            </a:pPr>
            <a:r>
              <a:rPr lang="el-GR" altLang="el-GR" sz="2400" dirty="0" smtClean="0"/>
              <a:t>Αντίθετα οι χρήσεις της χρωματογραφίας κανονικής φάσης περιορίζεται στην ανάλυση μη ιονικών συστατικών που διαλυτοποιούνται μόνο σε άπολους διαλύτες, όπως το εξάνιο, και για το διαχωρισμό ισομερών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83332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r>
              <a:rPr lang="el-GR" altLang="el-GR" dirty="0" smtClean="0"/>
              <a:t>Χρωματογραφία </a:t>
            </a:r>
            <a:r>
              <a:rPr lang="el-GR" altLang="el-GR" dirty="0" smtClean="0"/>
              <a:t>κατανομής</a:t>
            </a:r>
            <a:endParaRPr lang="el-GR" altLang="el-GR" dirty="0" smtClean="0"/>
          </a:p>
        </p:txBody>
      </p:sp>
      <p:sp>
        <p:nvSpPr>
          <p:cNvPr id="12291" name="2 - Θέση περιεχομένου"/>
          <p:cNvSpPr>
            <a:spLocks noGrp="1"/>
          </p:cNvSpPr>
          <p:nvPr>
            <p:ph idx="1"/>
          </p:nvPr>
        </p:nvSpPr>
        <p:spPr/>
        <p:txBody>
          <a:bodyPr>
            <a:normAutofit/>
          </a:bodyPr>
          <a:lstStyle/>
          <a:p>
            <a:pPr marL="0" indent="0" eaLnBrk="1" hangingPunct="1">
              <a:buFont typeface="Arial" charset="0"/>
              <a:buNone/>
            </a:pPr>
            <a:r>
              <a:rPr lang="el-GR" altLang="el-GR" sz="2400" dirty="0" smtClean="0"/>
              <a:t>Ο διαχωρισμός στηρίζεται στη διαφορετική κατανομή των συστατικών ενός μείγματος μεταξύ της κινητής και της υγρής στατικής φάσης και εφαρμόζεται στην ανάλυση ομόλογων, μη ιονικών ενώσεων.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9874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r>
              <a:rPr lang="el-GR" altLang="el-GR" dirty="0" smtClean="0"/>
              <a:t>Χρωματογραφία </a:t>
            </a:r>
            <a:r>
              <a:rPr lang="el-GR" altLang="el-GR" dirty="0"/>
              <a:t>ι</a:t>
            </a:r>
            <a:r>
              <a:rPr lang="el-GR" altLang="el-GR" dirty="0" smtClean="0"/>
              <a:t>οντοανταλλαγής</a:t>
            </a:r>
            <a:endParaRPr lang="el-GR" altLang="el-GR" dirty="0" smtClean="0"/>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sz="2400" dirty="0" smtClean="0"/>
              <a:t>Ο διαχωρισμός οφείλεται στις ηλεκτροστατικές αλληλεπιδράσεις μεταξύ των αναλυόμενων ιόντων και των φορτισμένων ομάδων της στατικής φάσης. Οι κυριότερες παράμετροι που καθορίζουν τη συγκράτηση στη χρωματογραφία ιοντοανταλλαγής είναι το αντίθετο ιόν της δραστικής ομάδας της στατικής φάσης, η ιονική ισχύς, το pΗ, ο τροποποιητής της κινητής φάσης και η θερμοκρασία.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024554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r>
              <a:rPr lang="el-GR" altLang="el-GR" dirty="0" smtClean="0"/>
              <a:t>Χρωματογραφία </a:t>
            </a:r>
            <a:r>
              <a:rPr lang="el-GR" altLang="el-GR" dirty="0" smtClean="0"/>
              <a:t>συγγένειας</a:t>
            </a:r>
            <a:endParaRPr lang="el-GR" altLang="el-GR" dirty="0" smtClean="0"/>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sz="2400" dirty="0" smtClean="0"/>
              <a:t>Για την επίτευξη του διαχωρισμού , οι προσδιοριζόμενες ενώσεις δεσμεύονται εκλεκτικά σε υποκαταστάτες, οι οποίοι είναι συνδεδεμένοι στην επιφάνεια του διοξειδίου του πυριτίου. Στη κατηγορία αυτή ανήκει η Χρωματογραφία Εναντιομερών, η οποία αποκτά αυξανόμενο ενδιαφέρον και με την οποία διαχωρίζονται εναντιομερείς μορφές ενώσεων που παρουσιάζουν χειρομορφία</a:t>
            </a:r>
            <a:r>
              <a:rPr lang="el-GR" sz="2400" dirty="0"/>
              <a:t>.</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70379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467544" y="116632"/>
            <a:ext cx="8229600" cy="1080120"/>
          </a:xfrm>
        </p:spPr>
        <p:txBody>
          <a:bodyPr>
            <a:noAutofit/>
          </a:bodyPr>
          <a:lstStyle/>
          <a:p>
            <a:r>
              <a:rPr lang="el-GR" altLang="el-GR" dirty="0" smtClean="0"/>
              <a:t>Χρωματογραφία </a:t>
            </a:r>
            <a:r>
              <a:rPr lang="el-GR" altLang="el-GR" dirty="0" smtClean="0"/>
              <a:t>αποκλεισμού </a:t>
            </a:r>
            <a:r>
              <a:rPr lang="el-GR" altLang="el-GR" dirty="0"/>
              <a:t>μ</a:t>
            </a:r>
            <a:r>
              <a:rPr lang="el-GR" altLang="el-GR" dirty="0" smtClean="0"/>
              <a:t>εγέθους </a:t>
            </a:r>
            <a:r>
              <a:rPr lang="el-GR" altLang="el-GR" dirty="0" smtClean="0"/>
              <a:t>ή </a:t>
            </a:r>
            <a:r>
              <a:rPr lang="el-GR" altLang="el-GR" dirty="0" smtClean="0"/>
              <a:t>διάχυσης </a:t>
            </a:r>
            <a:r>
              <a:rPr lang="el-GR" altLang="el-GR" dirty="0"/>
              <a:t>π</a:t>
            </a:r>
            <a:r>
              <a:rPr lang="el-GR" altLang="el-GR" dirty="0" smtClean="0"/>
              <a:t>ηκτής</a:t>
            </a:r>
            <a:endParaRPr lang="el-GR" altLang="el-GR" dirty="0" smtClean="0"/>
          </a:p>
        </p:txBody>
      </p:sp>
      <p:sp>
        <p:nvSpPr>
          <p:cNvPr id="3" name="2 - Θέση περιεχομένου"/>
          <p:cNvSpPr>
            <a:spLocks noGrp="1"/>
          </p:cNvSpPr>
          <p:nvPr>
            <p:ph idx="1"/>
          </p:nvPr>
        </p:nvSpPr>
        <p:spPr>
          <a:xfrm>
            <a:off x="457200" y="1484784"/>
            <a:ext cx="8229600" cy="4752528"/>
          </a:xfrm>
        </p:spPr>
        <p:txBody>
          <a:bodyPr rtlCol="0">
            <a:normAutofit/>
          </a:bodyPr>
          <a:lstStyle/>
          <a:p>
            <a:pPr marL="0" indent="0" eaLnBrk="1" fontAlgn="auto" hangingPunct="1">
              <a:spcAft>
                <a:spcPts val="0"/>
              </a:spcAft>
              <a:buFont typeface="Arial" pitchFamily="34" charset="0"/>
              <a:buNone/>
              <a:defRPr/>
            </a:pPr>
            <a:r>
              <a:rPr lang="el-GR" sz="2400" dirty="0" smtClean="0"/>
              <a:t>Ο διαχωρισμός γίνεται με βάση το σχήμα και το μέγεθος των μορίων των αναλυόμενων ενώσεων και βρίσκει εφαρμογές στην ανάλυση και το χαρακτηρισμό των πολυμερών.</a:t>
            </a:r>
            <a:br>
              <a:rPr lang="el-GR" sz="2400" dirty="0" smtClean="0"/>
            </a:br>
            <a:r>
              <a:rPr lang="el-GR" sz="2400" dirty="0" smtClean="0"/>
              <a:t>Τα μεγάλα μόρια εξέρχονται πρώτα από τη στήλη, ενώ τα μικρά μόρια, καθώς εισέρχονται στους πόρους των σωματιδίων της στατικής φάσης, καθυστερούν και βγαίνουν αργότερα.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33592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a:xfrm>
            <a:off x="467544" y="116632"/>
            <a:ext cx="8229600" cy="1008112"/>
          </a:xfrm>
        </p:spPr>
        <p:txBody>
          <a:bodyPr>
            <a:noAutofit/>
          </a:bodyPr>
          <a:lstStyle/>
          <a:p>
            <a:r>
              <a:rPr lang="el-GR" altLang="el-GR" dirty="0" smtClean="0"/>
              <a:t>Οργανολογία </a:t>
            </a:r>
            <a:r>
              <a:rPr lang="el-GR" altLang="el-GR" dirty="0" smtClean="0"/>
              <a:t>υγρής </a:t>
            </a:r>
            <a:r>
              <a:rPr lang="el-GR" altLang="el-GR" dirty="0"/>
              <a:t>χ</a:t>
            </a:r>
            <a:r>
              <a:rPr lang="el-GR" altLang="el-GR" dirty="0" smtClean="0"/>
              <a:t>ρωματογραφίας </a:t>
            </a:r>
            <a:r>
              <a:rPr lang="el-GR" altLang="el-GR" dirty="0"/>
              <a:t>υ</a:t>
            </a:r>
            <a:r>
              <a:rPr lang="el-GR" altLang="el-GR" dirty="0" smtClean="0"/>
              <a:t>ψηλής </a:t>
            </a:r>
            <a:r>
              <a:rPr lang="el-GR" altLang="el-GR" dirty="0"/>
              <a:t>π</a:t>
            </a:r>
            <a:r>
              <a:rPr lang="el-GR" altLang="el-GR" dirty="0" smtClean="0"/>
              <a:t>ίεσης</a:t>
            </a:r>
            <a:endParaRPr lang="el-GR" altLang="el-GR" dirty="0" smtClean="0"/>
          </a:p>
        </p:txBody>
      </p:sp>
      <p:sp>
        <p:nvSpPr>
          <p:cNvPr id="3" name="2 - Θέση περιεχομένου"/>
          <p:cNvSpPr>
            <a:spLocks noGrp="1"/>
          </p:cNvSpPr>
          <p:nvPr>
            <p:ph idx="1"/>
          </p:nvPr>
        </p:nvSpPr>
        <p:spPr>
          <a:xfrm>
            <a:off x="467544" y="1340768"/>
            <a:ext cx="8435280" cy="5184576"/>
          </a:xfrm>
        </p:spPr>
        <p:txBody>
          <a:bodyPr rtlCol="0">
            <a:normAutofit lnSpcReduction="10000"/>
          </a:bodyPr>
          <a:lstStyle/>
          <a:p>
            <a:pPr marL="0" indent="0">
              <a:buNone/>
              <a:defRPr/>
            </a:pPr>
            <a:r>
              <a:rPr lang="el-GR" dirty="0" smtClean="0"/>
              <a:t>Ένα σύστημα HPLC περιλαμβάνει:</a:t>
            </a:r>
          </a:p>
          <a:p>
            <a:pPr>
              <a:defRPr/>
            </a:pPr>
            <a:r>
              <a:rPr lang="el-GR" dirty="0" smtClean="0"/>
              <a:t>Φιάλες αποθήκευσης διαλυτών.</a:t>
            </a:r>
            <a:endParaRPr lang="el-GR" dirty="0"/>
          </a:p>
          <a:p>
            <a:pPr>
              <a:defRPr/>
            </a:pPr>
            <a:r>
              <a:rPr lang="el-GR" dirty="0" smtClean="0"/>
              <a:t>Αντλία (σταθερής ροής ,σταθερής πίεσης).</a:t>
            </a:r>
            <a:endParaRPr lang="el-GR" dirty="0"/>
          </a:p>
          <a:p>
            <a:pPr>
              <a:defRPr/>
            </a:pPr>
            <a:r>
              <a:rPr lang="el-GR" dirty="0" smtClean="0"/>
              <a:t>Μονάδα εισαγωγής δείγματος (βαλβίδα εισαγωγής δείγματος, αυτόματος δειγματολήπτης).</a:t>
            </a:r>
            <a:endParaRPr lang="el-GR" dirty="0"/>
          </a:p>
          <a:p>
            <a:pPr>
              <a:defRPr/>
            </a:pPr>
            <a:r>
              <a:rPr lang="el-GR" dirty="0" smtClean="0"/>
              <a:t>Χρωματογραφική στήλη.</a:t>
            </a:r>
            <a:endParaRPr lang="el-GR" dirty="0"/>
          </a:p>
          <a:p>
            <a:pPr>
              <a:defRPr/>
            </a:pPr>
            <a:r>
              <a:rPr lang="el-GR" dirty="0" smtClean="0"/>
              <a:t>Ανιχνευτή.</a:t>
            </a:r>
            <a:endParaRPr lang="el-GR" dirty="0"/>
          </a:p>
          <a:p>
            <a:pPr>
              <a:defRPr/>
            </a:pPr>
            <a:r>
              <a:rPr lang="el-GR" dirty="0" smtClean="0"/>
              <a:t>Καταγραφικό.</a:t>
            </a:r>
            <a:endParaRPr lang="el-GR" dirty="0"/>
          </a:p>
          <a:p>
            <a:pPr marL="0" indent="0">
              <a:buNone/>
              <a:defRPr/>
            </a:pPr>
            <a:r>
              <a:rPr lang="el-GR" dirty="0" smtClean="0"/>
              <a:t>Στην αναλυτική στήλη γίνεται ο διαχωρισμός των συστατικών του δείγματος, ενώ η προώθηση της κινητής φάσης διαμέσου της στήλης γίνεται με την αντλία. Η διεργασία του χρωματογραφικού διαχωρισμού αρχίζει με την εισαγωγή του δείγματος στη στήλη.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20107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a:xfrm>
            <a:off x="0" y="116632"/>
            <a:ext cx="9144000" cy="908720"/>
          </a:xfrm>
        </p:spPr>
        <p:txBody>
          <a:bodyPr>
            <a:noAutofit/>
          </a:bodyPr>
          <a:lstStyle/>
          <a:p>
            <a:r>
              <a:rPr lang="el-GR" altLang="el-GR" dirty="0" smtClean="0"/>
              <a:t>Ανιχνευτές που χρησιμοποιούνται στην HPLC</a:t>
            </a:r>
          </a:p>
        </p:txBody>
      </p:sp>
      <p:sp>
        <p:nvSpPr>
          <p:cNvPr id="3" name="2 - Θέση περιεχομένου"/>
          <p:cNvSpPr>
            <a:spLocks noGrp="1"/>
          </p:cNvSpPr>
          <p:nvPr>
            <p:ph idx="1"/>
          </p:nvPr>
        </p:nvSpPr>
        <p:spPr>
          <a:xfrm>
            <a:off x="457200" y="1196752"/>
            <a:ext cx="8363272" cy="5400600"/>
          </a:xfrm>
        </p:spPr>
        <p:txBody>
          <a:bodyPr rtlCol="0">
            <a:normAutofit lnSpcReduction="10000"/>
          </a:bodyPr>
          <a:lstStyle/>
          <a:p>
            <a:pPr marL="0" indent="0" eaLnBrk="1" fontAlgn="auto" hangingPunct="1">
              <a:spcAft>
                <a:spcPts val="0"/>
              </a:spcAft>
              <a:buFont typeface="Arial" pitchFamily="34" charset="0"/>
              <a:buNone/>
              <a:defRPr/>
            </a:pPr>
            <a:r>
              <a:rPr lang="el-GR" dirty="0" smtClean="0"/>
              <a:t>Οι ανιχνευτές που μπορούν να χρησιμοποιηθούν στην HPLC είναι οι παρακάτω:</a:t>
            </a:r>
            <a:endParaRPr lang="el-GR" dirty="0"/>
          </a:p>
          <a:p>
            <a:pPr>
              <a:defRPr/>
            </a:pPr>
            <a:r>
              <a:rPr lang="el-GR" dirty="0" smtClean="0"/>
              <a:t>Ανιχνευτές ορατού-υπεριώδους.</a:t>
            </a:r>
            <a:endParaRPr lang="el-GR" dirty="0"/>
          </a:p>
          <a:p>
            <a:pPr>
              <a:defRPr/>
            </a:pPr>
            <a:r>
              <a:rPr lang="el-GR" dirty="0" smtClean="0"/>
              <a:t>Παράταξης φωτοδιόδων.</a:t>
            </a:r>
            <a:endParaRPr lang="el-GR" dirty="0"/>
          </a:p>
          <a:p>
            <a:pPr>
              <a:defRPr/>
            </a:pPr>
            <a:r>
              <a:rPr lang="el-GR" dirty="0" smtClean="0"/>
              <a:t>Αγωγιμομετρικοί.</a:t>
            </a:r>
            <a:endParaRPr lang="el-GR" dirty="0"/>
          </a:p>
          <a:p>
            <a:pPr>
              <a:defRPr/>
            </a:pPr>
            <a:r>
              <a:rPr lang="el-GR" dirty="0" smtClean="0"/>
              <a:t>Δείκτου διάθλασης.</a:t>
            </a:r>
            <a:endParaRPr lang="el-GR" dirty="0"/>
          </a:p>
          <a:p>
            <a:pPr>
              <a:defRPr/>
            </a:pPr>
            <a:r>
              <a:rPr lang="el-GR" dirty="0" smtClean="0"/>
              <a:t>Φασματογράφοι μάζας.</a:t>
            </a:r>
            <a:endParaRPr lang="el-GR" dirty="0"/>
          </a:p>
          <a:p>
            <a:pPr>
              <a:defRPr/>
            </a:pPr>
            <a:r>
              <a:rPr lang="el-GR" dirty="0" smtClean="0"/>
              <a:t>Ηλεκτροχημικοί.</a:t>
            </a:r>
            <a:endParaRPr lang="el-GR" dirty="0"/>
          </a:p>
          <a:p>
            <a:pPr>
              <a:defRPr/>
            </a:pPr>
            <a:r>
              <a:rPr lang="el-GR" dirty="0" smtClean="0"/>
              <a:t>Φθορισμομετρικοί.</a:t>
            </a:r>
            <a:endParaRPr lang="el-GR" dirty="0"/>
          </a:p>
          <a:p>
            <a:pPr>
              <a:defRPr/>
            </a:pPr>
            <a:r>
              <a:rPr lang="el-GR" dirty="0" smtClean="0"/>
              <a:t>Ραδιενέργειας.</a:t>
            </a:r>
            <a:endParaRPr lang="el-GR" dirty="0"/>
          </a:p>
          <a:p>
            <a:pPr>
              <a:defRPr/>
            </a:pPr>
            <a:r>
              <a:rPr lang="el-GR" dirty="0" smtClean="0"/>
              <a:t>Σκεδασμού φωτός.</a:t>
            </a:r>
            <a:endParaRPr lang="el-GR" dirty="0"/>
          </a:p>
          <a:p>
            <a:pPr>
              <a:defRPr/>
            </a:pPr>
            <a:r>
              <a:rPr lang="el-GR" dirty="0" smtClean="0"/>
              <a:t>Φλόγας (ιονισμού φλόγας, εκπομπής, φωτομετρικοί ανιχνευτές).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65954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l-GR" dirty="0" smtClean="0"/>
              <a:t>Ανιχνευτές </a:t>
            </a:r>
            <a:r>
              <a:rPr lang="el-GR" altLang="el-GR" dirty="0" smtClean="0"/>
              <a:t>ορατού-υπεριώδους </a:t>
            </a:r>
            <a:r>
              <a:rPr lang="el-GR" altLang="el-GR" sz="3000" b="0" dirty="0" smtClean="0"/>
              <a:t>1/4</a:t>
            </a:r>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dirty="0" smtClean="0"/>
              <a:t>Η απορρόφηση ακτινοβολίας από μια χημική ένωση εξαρτάται από το μήκος κύματος της ακτινοβολίας και τις ομάδες της χημικής ένωσης. Το ηλεκτρομαγνητικό πεδίο, ανάλογα με την ενέργεια (συχνότητα) που αλληλεπιδρά με τα ηλεκτρόνια, προκαλεί τη διέγερση και μεταφορά τους σε υψηλότερα ενεργειακά επίπεδα, ή ακόμα προκαλεί δόνηση ή περιστροφή μοριακών δεσμών ορισμένων ομάδων της ένωσης.</a:t>
            </a:r>
            <a:br>
              <a:rPr lang="el-GR" dirty="0" smtClean="0"/>
            </a:br>
            <a:r>
              <a:rPr lang="el-GR" dirty="0" smtClean="0"/>
              <a:t>Το ηλεκτρομαγνητικό φάσμα χωρίζεται στις περιοχές:</a:t>
            </a:r>
            <a:br>
              <a:rPr lang="el-GR" dirty="0" smtClean="0"/>
            </a:br>
            <a:r>
              <a:rPr lang="el-GR" dirty="0" smtClean="0"/>
              <a:t>Υπερύθρου (IR) 2500-50000 nm</a:t>
            </a:r>
            <a:br>
              <a:rPr lang="el-GR" dirty="0" smtClean="0"/>
            </a:br>
            <a:r>
              <a:rPr lang="el-GR" dirty="0" smtClean="0"/>
              <a:t>Έγγυς IR 800-2500 nm</a:t>
            </a:r>
            <a:br>
              <a:rPr lang="el-GR" dirty="0" smtClean="0"/>
            </a:br>
            <a:r>
              <a:rPr lang="el-GR" dirty="0" smtClean="0"/>
              <a:t>Ορατό Vis 400-800 nm (λάμπα W)</a:t>
            </a:r>
            <a:br>
              <a:rPr lang="el-GR" dirty="0" smtClean="0"/>
            </a:br>
            <a:r>
              <a:rPr lang="el-GR" dirty="0" smtClean="0"/>
              <a:t>Υπεριώδους UV 190-400 nm (λάμπα D2 ή Hg)</a:t>
            </a:r>
            <a:br>
              <a:rPr lang="el-GR" dirty="0" smtClean="0"/>
            </a:b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178015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l-GR" dirty="0"/>
              <a:t>Ανιχνευτές ορατού-υπεριώδους </a:t>
            </a:r>
            <a:r>
              <a:rPr lang="el-GR" altLang="el-GR" sz="3000" b="0" dirty="0" smtClean="0"/>
              <a:t>2/4</a:t>
            </a:r>
            <a:endParaRPr lang="el-GR" altLang="el-GR" dirty="0" smtClean="0"/>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dirty="0" smtClean="0"/>
              <a:t>Σύμφωνα με το νόμο του </a:t>
            </a:r>
            <a:r>
              <a:rPr lang="el-GR" dirty="0" smtClean="0"/>
              <a:t>Lambert</a:t>
            </a:r>
            <a:r>
              <a:rPr lang="el-GR" dirty="0" smtClean="0"/>
              <a:t>-</a:t>
            </a:r>
            <a:r>
              <a:rPr lang="el-GR" dirty="0" smtClean="0"/>
              <a:t>Beer</a:t>
            </a:r>
            <a:r>
              <a:rPr lang="el-GR" dirty="0" smtClean="0"/>
              <a:t>, η απορρόφηση της ακτινοβολίας (A) είναι ανάλογη της συγκέντρωσης (C) της ένωσης στη κυψελίδα και του πάχους της κυψελίδα (d) A= εCd, όπου (ε) ο μοριακός συντελεστής απορρόφησης</a:t>
            </a:r>
            <a:br>
              <a:rPr lang="el-GR" dirty="0" smtClean="0"/>
            </a:br>
            <a:r>
              <a:rPr lang="el-GR" dirty="0" smtClean="0"/>
              <a:t>Η απορρόφηση ηλεκτρομαγνητικής ακτινοβολίας στην περιοχή UV-Vis αντιστοιχεί στη διέγερση χαμηλών ενεργειακά ηλεκτρονίων όπως π ηλεκτρόνια ή μη συζευγμένα ηλεκτρόνια ορισμένων ομάδων.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534188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title"/>
          </p:nvPr>
        </p:nvSpPr>
        <p:spPr/>
        <p:txBody>
          <a:bodyPr>
            <a:normAutofit fontScale="90000"/>
          </a:bodyPr>
          <a:lstStyle/>
          <a:p>
            <a:pPr eaLnBrk="1" hangingPunct="1"/>
            <a:r>
              <a:rPr lang="el-GR" altLang="el-GR" sz="4000" b="1" dirty="0" smtClean="0"/>
              <a:t>Υγρή χρωματογραφία υψηλής πίεσης </a:t>
            </a:r>
            <a:r>
              <a:rPr lang="el-GR" altLang="el-GR" sz="3300" b="0" dirty="0" smtClean="0"/>
              <a:t>(HPLC)</a:t>
            </a:r>
            <a:r>
              <a:rPr lang="en-US" altLang="el-GR" sz="3300" b="0" dirty="0" smtClean="0"/>
              <a:t> </a:t>
            </a:r>
            <a:r>
              <a:rPr lang="el-GR" altLang="el-GR" sz="3300" b="0" dirty="0" smtClean="0"/>
              <a:t>1/3</a:t>
            </a:r>
          </a:p>
        </p:txBody>
      </p:sp>
      <p:sp>
        <p:nvSpPr>
          <p:cNvPr id="2051" name="2 - Υπότιτλος"/>
          <p:cNvSpPr>
            <a:spLocks noGrp="1"/>
          </p:cNvSpPr>
          <p:nvPr>
            <p:ph idx="1"/>
          </p:nvPr>
        </p:nvSpPr>
        <p:spPr/>
        <p:txBody>
          <a:bodyPr>
            <a:normAutofit/>
          </a:bodyPr>
          <a:lstStyle/>
          <a:p>
            <a:pPr eaLnBrk="1" hangingPunct="1"/>
            <a:r>
              <a:rPr lang="el-GR" altLang="el-GR" sz="2400" dirty="0" smtClean="0"/>
              <a:t>Ανήκει στις χρωματογραφικές τεχνικές</a:t>
            </a:r>
            <a:r>
              <a:rPr lang="en-US" altLang="el-GR" sz="2400" dirty="0" smtClean="0"/>
              <a:t>. O </a:t>
            </a:r>
            <a:r>
              <a:rPr lang="el-GR" altLang="el-GR" sz="2400" dirty="0" smtClean="0"/>
              <a:t>διαχωρισμός είναι αποτέλεσμα της συνδυαστικής δράσης μιας στατικής και μιας κινητής φάσης. Το δείγμα εισάγεται στη κορυφή της στήλης και με τη βοήθεια της κινητής φάσης τα συστατικά του μετακινούνται με τη μορφή ζωνών και τελικά εκχυλίζονται το ένα μετά το άλλο. Οι αναλυόμενες ουσίες κατανέμονται μεταξύ της στατικής και της κινητής φάσης, με αποτέλεσμα να μετακινούνται με διαφορετικές ταχύτητες κατά μήκος της στήλης.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65387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r>
              <a:rPr lang="el-GR" altLang="el-GR" dirty="0"/>
              <a:t>Ανιχνευτές ορατού-υπεριώδους </a:t>
            </a:r>
            <a:r>
              <a:rPr lang="el-GR" altLang="el-GR" sz="3000" b="0" dirty="0" smtClean="0"/>
              <a:t>3/4</a:t>
            </a:r>
            <a:endParaRPr lang="el-GR" altLang="el-GR" dirty="0" smtClean="0"/>
          </a:p>
        </p:txBody>
      </p:sp>
      <p:sp>
        <p:nvSpPr>
          <p:cNvPr id="19459" name="2 - Θέση περιεχομένου"/>
          <p:cNvSpPr>
            <a:spLocks noGrp="1"/>
          </p:cNvSpPr>
          <p:nvPr>
            <p:ph idx="1"/>
          </p:nvPr>
        </p:nvSpPr>
        <p:spPr/>
        <p:txBody>
          <a:bodyPr>
            <a:normAutofit/>
          </a:bodyPr>
          <a:lstStyle/>
          <a:p>
            <a:pPr marL="0" indent="0" eaLnBrk="1" hangingPunct="1">
              <a:buFont typeface="Arial" charset="0"/>
              <a:buNone/>
            </a:pPr>
            <a:r>
              <a:rPr lang="el-GR" altLang="el-GR" sz="2400" dirty="0" smtClean="0"/>
              <a:t>Μια δέσμη φωτός περνάει μέσα από ένα μονοχρωμάτορα και κατευθύνεται στην κινητή φάση η οποία εξέρχεται από τη στήλη. Η ποσότητα του προσπίπτοντος φωτός μετράται με τη βοήθεια ενός φωτοανιχνευτή είτε, σε άλλες περιπτώσεις, μιας σειράς φωτοανιχνευτών. </a:t>
            </a:r>
          </a:p>
          <a:p>
            <a:pPr marL="0" indent="0" eaLnBrk="1" hangingPunct="1">
              <a:buFont typeface="Arial" charset="0"/>
              <a:buNone/>
            </a:pPr>
            <a:r>
              <a:rPr lang="el-GR" altLang="el-GR" sz="2400" dirty="0" smtClean="0"/>
              <a:t>Οι ανιχνευτές αυτοί είναι κατάλληλοι για την ανίχνευση οργανικών μορίων που απορροφούν φώς στην περιοχή συχνοτήτων, του υπεριώδους και ορατού.</a:t>
            </a:r>
          </a:p>
          <a:p>
            <a:pPr marL="0" indent="0" eaLnBrk="1" hangingPunct="1">
              <a:buFont typeface="Arial" charset="0"/>
              <a:buNone/>
            </a:pPr>
            <a:r>
              <a:rPr lang="el-GR" altLang="el-GR" sz="2400" dirty="0" smtClean="0"/>
              <a:t>Οι ανιχνευτές UV-Vis συνήθως έχουν τη δυνατότητα να μετρήσουν απορρόφηση σε εύρος 200 έως 700 nm και ανάλογα με τις δυνατότητες τους  χωρίζονται στις εξής κατηγορίες: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20855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r>
              <a:rPr lang="el-GR" altLang="el-GR" dirty="0"/>
              <a:t>Ανιχνευτές ορατού-υπεριώδους </a:t>
            </a:r>
            <a:r>
              <a:rPr lang="el-GR" altLang="el-GR" sz="3000" b="0" dirty="0" smtClean="0"/>
              <a:t>4/4</a:t>
            </a:r>
            <a:endParaRPr lang="el-GR" altLang="el-GR" dirty="0" smtClean="0"/>
          </a:p>
        </p:txBody>
      </p:sp>
      <p:sp>
        <p:nvSpPr>
          <p:cNvPr id="20483" name="2 - Θέση περιεχομένου"/>
          <p:cNvSpPr>
            <a:spLocks noGrp="1"/>
          </p:cNvSpPr>
          <p:nvPr>
            <p:ph idx="1"/>
          </p:nvPr>
        </p:nvSpPr>
        <p:spPr/>
        <p:txBody>
          <a:bodyPr>
            <a:normAutofit fontScale="92500"/>
          </a:bodyPr>
          <a:lstStyle/>
          <a:p>
            <a:pPr marL="457200" indent="-457200" eaLnBrk="1" hangingPunct="1">
              <a:buFont typeface="+mj-lt"/>
              <a:buAutoNum type="arabicPeriod"/>
            </a:pPr>
            <a:r>
              <a:rPr lang="el-GR" altLang="el-GR" sz="2400" dirty="0" smtClean="0"/>
              <a:t>Σταθερού μήκους κύματος: μετρά απορρόφηση σε ένα μόνο μήκος κύματος</a:t>
            </a:r>
          </a:p>
          <a:p>
            <a:pPr marL="457200" indent="-457200" eaLnBrk="1" hangingPunct="1">
              <a:buFont typeface="+mj-lt"/>
              <a:buAutoNum type="arabicPeriod"/>
            </a:pPr>
            <a:r>
              <a:rPr lang="el-GR" altLang="el-GR" sz="2400" dirty="0" smtClean="0"/>
              <a:t>Διαφόρων μηκών κύματος, στους οποίους το μήκος κύματος μπορεί να ρυθμιστεί ώστε να πλησιάζει την τιμή στην οποία έχουν τη μέγιστη απορρόφηση οι ουσίες που αναλύονται.</a:t>
            </a:r>
          </a:p>
          <a:p>
            <a:pPr marL="457200" indent="-457200" eaLnBrk="1" hangingPunct="1">
              <a:buFont typeface="+mj-lt"/>
              <a:buAutoNum type="arabicPeriod"/>
            </a:pPr>
            <a:r>
              <a:rPr lang="el-GR" altLang="el-GR" sz="2400" dirty="0" smtClean="0"/>
              <a:t>Σάρωσης, οι οποίοι δημιουργούν ένα φάσμα απορρόφησης της ουσίας που εκλούεται, επιτρέποντας αφενός την ταυτοποίηση της βάσει του χαρακτηριστικού της προφίλ και αφετέρου γίνεται δυνατή η εκτίμηση της καθαρότητας της.</a:t>
            </a:r>
          </a:p>
          <a:p>
            <a:pPr marL="457200" indent="-457200" eaLnBrk="1" hangingPunct="1">
              <a:buFont typeface="+mj-lt"/>
              <a:buAutoNum type="arabicPeriod"/>
            </a:pPr>
            <a:r>
              <a:rPr lang="el-GR" altLang="el-GR" sz="2400" dirty="0" smtClean="0"/>
              <a:t>(photodiode-array detectors) Ανιχνευτές PDΑ. Αποτελούν εξέλιξη των ανιχνευτών σάρωσης, και έχουν τη δυνατότητα να μετρούν απορρόφηση σε ένα μεγάλο εύρος μηκών κύματος ταυτόχρονα.</a:t>
            </a:r>
            <a:r>
              <a:rPr lang="el-GR" altLang="el-GR"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735049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r>
              <a:rPr lang="el-GR" altLang="el-GR" dirty="0" smtClean="0"/>
              <a:t>Επιλογή </a:t>
            </a:r>
            <a:r>
              <a:rPr lang="el-GR" altLang="el-GR" dirty="0" smtClean="0"/>
              <a:t>κινητής </a:t>
            </a:r>
            <a:r>
              <a:rPr lang="el-GR" altLang="el-GR" dirty="0"/>
              <a:t>φ</a:t>
            </a:r>
            <a:r>
              <a:rPr lang="el-GR" altLang="el-GR" dirty="0" smtClean="0"/>
              <a:t>άσης </a:t>
            </a:r>
            <a:r>
              <a:rPr lang="el-GR" altLang="el-GR" sz="3000" b="0" dirty="0" smtClean="0"/>
              <a:t>1/2</a:t>
            </a:r>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sz="2400" dirty="0" smtClean="0"/>
              <a:t>Είναι γνωστό από τη χρωματογραφική θεωρία ότι η διαχωριστική ικανότητα Rs εξαρτάται από τον αριθμό των θεωρητικών πλακών Ν, τον παράγοντα συγκράτησης k΄ και τον παράγοντα διαχωρισμού. Η βελτιστοποίηση των παραμέτρων k΄ και α γίνεται κυρίως με αλλαγές στη σύσταση της κινητής φάσης. Έτσι, μετά την επιλογή της στατικής φάσης (βελτιστοποίηση του Ν), η οποία πρέπει να έχει παρόμοια πολικότητα με τις προσδιοριζόμενες ενώσεις, επιλέγεται η κινητή φάση έτσι ώστε k'(1,10).</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082970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r>
              <a:rPr lang="el-GR" altLang="el-GR" dirty="0"/>
              <a:t>Επιλογή κινητής φάσης </a:t>
            </a:r>
            <a:r>
              <a:rPr lang="el-GR" altLang="el-GR" sz="3000" b="0" dirty="0" smtClean="0"/>
              <a:t>2/2</a:t>
            </a:r>
            <a:endParaRPr lang="el-GR" altLang="el-GR" dirty="0" smtClean="0"/>
          </a:p>
        </p:txBody>
      </p:sp>
      <p:sp>
        <p:nvSpPr>
          <p:cNvPr id="22531" name="2 - Θέση περιεχομένου"/>
          <p:cNvSpPr>
            <a:spLocks noGrp="1"/>
          </p:cNvSpPr>
          <p:nvPr>
            <p:ph idx="1"/>
          </p:nvPr>
        </p:nvSpPr>
        <p:spPr/>
        <p:txBody>
          <a:bodyPr>
            <a:normAutofit/>
          </a:bodyPr>
          <a:lstStyle/>
          <a:p>
            <a:pPr marL="0" indent="0" eaLnBrk="1" hangingPunct="1">
              <a:buFont typeface="Arial" charset="0"/>
              <a:buNone/>
            </a:pPr>
            <a:r>
              <a:rPr lang="el-GR" altLang="el-GR" dirty="0" smtClean="0"/>
              <a:t>Κατά την ανάλυση ιονιζόμενων συστατικών είναι σημαντικό να ελέγχεται το pH της κινητής φάσης, καθώς μικρές αλλαγές επιφέρουν σημαντική μεταβολή στο συντελεστή κατανομής Κ των ουσιών. </a:t>
            </a:r>
          </a:p>
          <a:p>
            <a:pPr marL="0" indent="0" eaLnBrk="1" hangingPunct="1">
              <a:buFont typeface="Arial" charset="0"/>
              <a:buNone/>
            </a:pPr>
            <a:r>
              <a:rPr lang="el-GR" altLang="el-GR" dirty="0" smtClean="0"/>
              <a:t>Συνήθως χρησιμοποιούνται ρυθμιστικά διαλύματα που εξασφαλίζουν τη σταθερότητα του pH της κινητής φάσης. </a:t>
            </a:r>
          </a:p>
          <a:p>
            <a:pPr marL="0" indent="0" eaLnBrk="1" hangingPunct="1">
              <a:buFont typeface="Arial" charset="0"/>
              <a:buNone/>
            </a:pPr>
            <a:r>
              <a:rPr lang="el-GR" altLang="el-GR" dirty="0" smtClean="0"/>
              <a:t>Τα ρυθμιστικά διαλύματα  που συνήθως χρησιμοποιούμε είναι αυτά του φωσφορικού οξέος. Για να επιτευχθεί καλύτερος έλεγχος, το pH της κινητής φάσης θα πρέπει να καθορίζεται μεταξύ ±1 μονάδων από την τιμή pΚa του οξέος που χρησιμοποιείται για τη δημιουργία του ρυθμιστικού διαλύματος.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678218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r>
              <a:rPr lang="el-GR" altLang="el-GR" dirty="0" smtClean="0"/>
              <a:t>Επιλογή </a:t>
            </a:r>
            <a:r>
              <a:rPr lang="el-GR" altLang="el-GR" dirty="0" smtClean="0"/>
              <a:t>στατικής </a:t>
            </a:r>
            <a:r>
              <a:rPr lang="el-GR" altLang="el-GR" dirty="0"/>
              <a:t>φ</a:t>
            </a:r>
            <a:r>
              <a:rPr lang="el-GR" altLang="el-GR" dirty="0" smtClean="0"/>
              <a:t>άσης</a:t>
            </a:r>
            <a:endParaRPr lang="el-GR" altLang="el-GR" dirty="0" smtClean="0"/>
          </a:p>
        </p:txBody>
      </p:sp>
      <p:sp>
        <p:nvSpPr>
          <p:cNvPr id="3" name="2 - Θέση περιεχομένου"/>
          <p:cNvSpPr>
            <a:spLocks noGrp="1"/>
          </p:cNvSpPr>
          <p:nvPr>
            <p:ph idx="1"/>
          </p:nvPr>
        </p:nvSpPr>
        <p:spPr>
          <a:xfrm>
            <a:off x="457200" y="1196752"/>
            <a:ext cx="8435280" cy="5472608"/>
          </a:xfrm>
        </p:spPr>
        <p:txBody>
          <a:bodyPr rtlCol="0">
            <a:noAutofit/>
          </a:bodyPr>
          <a:lstStyle/>
          <a:p>
            <a:pPr marL="0" indent="0" eaLnBrk="1" fontAlgn="auto" hangingPunct="1">
              <a:lnSpc>
                <a:spcPct val="105000"/>
              </a:lnSpc>
              <a:spcBef>
                <a:spcPts val="600"/>
              </a:spcBef>
              <a:spcAft>
                <a:spcPts val="0"/>
              </a:spcAft>
              <a:buFont typeface="Arial" pitchFamily="34" charset="0"/>
              <a:buNone/>
              <a:defRPr/>
            </a:pPr>
            <a:r>
              <a:rPr lang="el-GR" dirty="0" smtClean="0"/>
              <a:t>Η επιλογή της στατικής φάσης και της κατάλληλης αναλυτικής στήλης είναι σημαντικά για την ανάπτυξη μιας αναλυτικής μεθόδου και καθορίζεται από τις επιμέρους παραμέτρους:</a:t>
            </a:r>
          </a:p>
          <a:p>
            <a:pPr marL="514350" indent="-514350" eaLnBrk="1" fontAlgn="auto" hangingPunct="1">
              <a:lnSpc>
                <a:spcPct val="105000"/>
              </a:lnSpc>
              <a:spcBef>
                <a:spcPts val="600"/>
              </a:spcBef>
              <a:spcAft>
                <a:spcPts val="0"/>
              </a:spcAft>
              <a:buFont typeface="+mj-lt"/>
              <a:buAutoNum type="romanLcPeriod"/>
              <a:defRPr/>
            </a:pPr>
            <a:r>
              <a:rPr lang="el-GR" dirty="0" smtClean="0"/>
              <a:t>Το μέγεθος των μορίων του υλικού πληρώσεως και τα γεωμετρικά χαρακτηριστικά της στήλης.</a:t>
            </a:r>
          </a:p>
          <a:p>
            <a:pPr marL="514350" indent="-514350" eaLnBrk="1" fontAlgn="auto" hangingPunct="1">
              <a:lnSpc>
                <a:spcPct val="105000"/>
              </a:lnSpc>
              <a:spcBef>
                <a:spcPts val="600"/>
              </a:spcBef>
              <a:spcAft>
                <a:spcPts val="0"/>
              </a:spcAft>
              <a:buFont typeface="+mj-lt"/>
              <a:buAutoNum type="romanLcPeriod"/>
              <a:defRPr/>
            </a:pPr>
            <a:r>
              <a:rPr lang="el-GR" dirty="0" smtClean="0"/>
              <a:t>Η φύση της ομάδας που είναι δεσμευμένη στο υπόστρωμα, η οποία καθορίζει και την εκλεκτικότητα της στατικής φάσης.</a:t>
            </a:r>
          </a:p>
          <a:p>
            <a:pPr marL="514350" indent="-514350" eaLnBrk="1" fontAlgn="auto" hangingPunct="1">
              <a:lnSpc>
                <a:spcPct val="105000"/>
              </a:lnSpc>
              <a:spcBef>
                <a:spcPts val="600"/>
              </a:spcBef>
              <a:spcAft>
                <a:spcPts val="0"/>
              </a:spcAft>
              <a:buFont typeface="+mj-lt"/>
              <a:buAutoNum type="romanLcPeriod"/>
              <a:defRPr/>
            </a:pPr>
            <a:r>
              <a:rPr lang="el-GR" dirty="0" smtClean="0"/>
              <a:t>Η διάμετρος των πόρων του υλικού πληρώσεως.</a:t>
            </a:r>
          </a:p>
          <a:p>
            <a:pPr marL="514350" indent="-514350" eaLnBrk="1" fontAlgn="auto" hangingPunct="1">
              <a:lnSpc>
                <a:spcPct val="105000"/>
              </a:lnSpc>
              <a:spcBef>
                <a:spcPts val="600"/>
              </a:spcBef>
              <a:spcAft>
                <a:spcPts val="0"/>
              </a:spcAft>
              <a:buFont typeface="+mj-lt"/>
              <a:buAutoNum type="romanLcPeriod"/>
              <a:defRPr/>
            </a:pPr>
            <a:r>
              <a:rPr lang="el-GR" dirty="0" smtClean="0"/>
              <a:t>Ο τύπος του υποστρώματος το οποίο πρέπει να είναι χημικά αδρανές.</a:t>
            </a:r>
          </a:p>
          <a:p>
            <a:pPr marL="514350" indent="-514350" eaLnBrk="1" fontAlgn="auto" hangingPunct="1">
              <a:lnSpc>
                <a:spcPct val="105000"/>
              </a:lnSpc>
              <a:spcBef>
                <a:spcPts val="600"/>
              </a:spcBef>
              <a:spcAft>
                <a:spcPts val="0"/>
              </a:spcAft>
              <a:buFont typeface="+mj-lt"/>
              <a:buAutoNum type="romanLcPeriod"/>
              <a:defRPr/>
            </a:pPr>
            <a:r>
              <a:rPr lang="el-GR" dirty="0" smtClean="0"/>
              <a:t>Η περιεκτικότητα της στήλης σε ελεύθερα σιλανολικά υδροξύλια. Όσο μεγαλύτερο είναι το ποσοστό τους , τόσο πιο πολική (όξινη) είναι η στήλη και τόσο ασθενέστερη είναι η συγκράτηση των μη πολικών ενώσεων.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060413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r>
              <a:rPr lang="el-GR" altLang="el-GR" dirty="0" smtClean="0"/>
              <a:t>Προκατεργασία δείγματος </a:t>
            </a:r>
            <a:r>
              <a:rPr lang="el-GR" altLang="el-GR" sz="3000" b="0" dirty="0" smtClean="0"/>
              <a:t>1/4</a:t>
            </a:r>
          </a:p>
        </p:txBody>
      </p:sp>
      <p:sp>
        <p:nvSpPr>
          <p:cNvPr id="3" name="2 - Θέση περιεχομένου"/>
          <p:cNvSpPr>
            <a:spLocks noGrp="1"/>
          </p:cNvSpPr>
          <p:nvPr>
            <p:ph idx="1"/>
          </p:nvPr>
        </p:nvSpPr>
        <p:spPr/>
        <p:txBody>
          <a:bodyPr rtlCol="0">
            <a:normAutofit/>
          </a:bodyPr>
          <a:lstStyle/>
          <a:p>
            <a:pPr eaLnBrk="1" fontAlgn="auto" hangingPunct="1">
              <a:spcAft>
                <a:spcPts val="0"/>
              </a:spcAft>
              <a:buFont typeface="Wingdings" panose="05000000000000000000" pitchFamily="2" charset="2"/>
              <a:buChar char="ü"/>
              <a:defRPr/>
            </a:pPr>
            <a:r>
              <a:rPr lang="el-GR" sz="2400" dirty="0" smtClean="0"/>
              <a:t>Η προκατεργασία του δείγματος είναι βασικό τμήμα της ανάλυσης με HPLC, </a:t>
            </a:r>
            <a:r>
              <a:rPr lang="el-GR" sz="2400" dirty="0"/>
              <a:t>π</a:t>
            </a:r>
            <a:r>
              <a:rPr lang="el-GR" sz="2400" dirty="0" smtClean="0"/>
              <a:t>ου</a:t>
            </a:r>
            <a:r>
              <a:rPr lang="en-US" sz="2400" dirty="0" smtClean="0"/>
              <a:t> </a:t>
            </a:r>
            <a:r>
              <a:rPr lang="el-GR" sz="2400" dirty="0" smtClean="0"/>
              <a:t>αποσκοπεί στην παραλαβή ενός ομογενούς και αναπαραγώγιμου διαλύματος, το</a:t>
            </a:r>
            <a:r>
              <a:rPr lang="en-US" sz="2400" dirty="0" smtClean="0"/>
              <a:t> </a:t>
            </a:r>
            <a:r>
              <a:rPr lang="el-GR" sz="2400" dirty="0" smtClean="0"/>
              <a:t>οποίο είναι κατάλληλο για έγχυση στη χρωματογραφική στήλη.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241291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dirty="0" smtClean="0"/>
              <a:t>Ο στόχος της προκατεργασίας του δείγματος είναι η λήψη ενός κλάσματος του</a:t>
            </a:r>
            <a:r>
              <a:rPr lang="en-US" dirty="0" smtClean="0"/>
              <a:t> </a:t>
            </a:r>
            <a:r>
              <a:rPr lang="el-GR" dirty="0" smtClean="0"/>
              <a:t>δείγματος, το οποίο είναι: </a:t>
            </a:r>
          </a:p>
          <a:p>
            <a:pPr marL="457200" indent="-457200" eaLnBrk="1" fontAlgn="auto" hangingPunct="1">
              <a:spcAft>
                <a:spcPts val="0"/>
              </a:spcAft>
              <a:buFont typeface="Arial" pitchFamily="34" charset="0"/>
              <a:buAutoNum type="arabicParenR"/>
              <a:defRPr/>
            </a:pPr>
            <a:r>
              <a:rPr lang="el-GR" dirty="0" smtClean="0"/>
              <a:t>Σχετικά απαλλαγμένο από</a:t>
            </a:r>
            <a:r>
              <a:rPr lang="en-US" dirty="0" smtClean="0"/>
              <a:t> </a:t>
            </a:r>
            <a:r>
              <a:rPr lang="el-GR" dirty="0" smtClean="0"/>
              <a:t>παρεμποδίζουσες ουσίες.</a:t>
            </a:r>
          </a:p>
          <a:p>
            <a:pPr marL="457200" indent="-457200" eaLnBrk="1" fontAlgn="auto" hangingPunct="1">
              <a:spcAft>
                <a:spcPts val="0"/>
              </a:spcAft>
              <a:buFont typeface="Arial" pitchFamily="34" charset="0"/>
              <a:buAutoNum type="arabicParenR"/>
              <a:defRPr/>
            </a:pPr>
            <a:r>
              <a:rPr lang="el-GR" dirty="0" smtClean="0"/>
              <a:t>Ακίνδυνο για τη στήλη.</a:t>
            </a:r>
          </a:p>
          <a:p>
            <a:pPr marL="457200" indent="-457200" eaLnBrk="1" fontAlgn="auto" hangingPunct="1">
              <a:spcAft>
                <a:spcPts val="0"/>
              </a:spcAft>
              <a:buFont typeface="Arial" pitchFamily="34" charset="0"/>
              <a:buAutoNum type="arabicParenR"/>
              <a:defRPr/>
            </a:pPr>
            <a:r>
              <a:rPr lang="el-GR" dirty="0" smtClean="0"/>
              <a:t>Συμβατό με τη μέθοδο HPLC (π.χ. ο διαλύτης να αναμιγνύεται με την</a:t>
            </a:r>
            <a:r>
              <a:rPr lang="en-US" dirty="0" smtClean="0"/>
              <a:t> </a:t>
            </a:r>
            <a:r>
              <a:rPr lang="el-GR" dirty="0" smtClean="0"/>
              <a:t>κινητή φάση χωρίς να επηρεάζει την κατακράτηση ή τη διαχωριστικότητα</a:t>
            </a:r>
            <a:r>
              <a:rPr lang="en-US" dirty="0" smtClean="0"/>
              <a:t>  </a:t>
            </a:r>
            <a:r>
              <a:rPr lang="el-GR" dirty="0" smtClean="0"/>
              <a:t>των συστατικών του δείγματος).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5" name="Τίτλος 4"/>
          <p:cNvSpPr>
            <a:spLocks noGrp="1"/>
          </p:cNvSpPr>
          <p:nvPr>
            <p:ph type="title"/>
          </p:nvPr>
        </p:nvSpPr>
        <p:spPr/>
        <p:txBody>
          <a:bodyPr/>
          <a:lstStyle/>
          <a:p>
            <a:r>
              <a:rPr lang="el-GR" altLang="el-GR" dirty="0"/>
              <a:t>Προκατεργασία δείγματος </a:t>
            </a:r>
            <a:r>
              <a:rPr lang="el-GR" altLang="el-GR" sz="3000" b="0" dirty="0" smtClean="0"/>
              <a:t>2/4</a:t>
            </a:r>
            <a:endParaRPr lang="el-GR" dirty="0"/>
          </a:p>
        </p:txBody>
      </p:sp>
    </p:spTree>
    <p:extLst>
      <p:ext uri="{BB962C8B-B14F-4D97-AF65-F5344CB8AC3E}">
        <p14:creationId xmlns:p14="http://schemas.microsoft.com/office/powerpoint/2010/main" val="1108470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r>
              <a:rPr lang="el-GR" altLang="el-GR" dirty="0"/>
              <a:t>Προκατεργασία δείγματος </a:t>
            </a:r>
            <a:r>
              <a:rPr lang="el-GR" altLang="el-GR" sz="3000" b="0" dirty="0"/>
              <a:t>3</a:t>
            </a:r>
            <a:r>
              <a:rPr lang="el-GR" altLang="el-GR" sz="3000" b="0" dirty="0" smtClean="0"/>
              <a:t>/4</a:t>
            </a:r>
            <a:endParaRPr lang="el-GR" altLang="el-GR" dirty="0" smtClean="0"/>
          </a:p>
        </p:txBody>
      </p:sp>
      <p:sp>
        <p:nvSpPr>
          <p:cNvPr id="26627" name="2 - Θέση περιεχομένου"/>
          <p:cNvSpPr>
            <a:spLocks noGrp="1"/>
          </p:cNvSpPr>
          <p:nvPr>
            <p:ph idx="1"/>
          </p:nvPr>
        </p:nvSpPr>
        <p:spPr/>
        <p:txBody>
          <a:bodyPr>
            <a:normAutofit/>
          </a:bodyPr>
          <a:lstStyle/>
          <a:p>
            <a:pPr marL="0" indent="11113" eaLnBrk="1" hangingPunct="1">
              <a:buFont typeface="Arial" charset="0"/>
              <a:buNone/>
            </a:pPr>
            <a:r>
              <a:rPr lang="el-GR" altLang="el-GR" sz="2400" dirty="0" smtClean="0"/>
              <a:t>Μερικές φορές είναι επιθυμητή η προσυγκέντρωση των προσδιοριζόμενων ουσιών</a:t>
            </a:r>
            <a:r>
              <a:rPr lang="en-US" altLang="el-GR" sz="2400" dirty="0" smtClean="0"/>
              <a:t> </a:t>
            </a:r>
            <a:r>
              <a:rPr lang="el-GR" altLang="el-GR" sz="2400" dirty="0" smtClean="0"/>
              <a:t>ή η παραγωγοποίησή τους για βελτιωμένη ανίχνευση ή καλύτερο διαχωρισμό</a:t>
            </a:r>
            <a:r>
              <a:rPr lang="el-GR" altLang="el-GR" sz="2400" dirty="0"/>
              <a:t>.</a:t>
            </a:r>
            <a:endParaRPr lang="en-US" altLang="el-GR" sz="2400" dirty="0" smtClean="0"/>
          </a:p>
          <a:p>
            <a:pPr marL="0" indent="11113" eaLnBrk="1" hangingPunct="1">
              <a:buFont typeface="Arial" charset="0"/>
              <a:buNone/>
            </a:pPr>
            <a:r>
              <a:rPr lang="el-GR" altLang="el-GR" sz="2400" dirty="0" smtClean="0"/>
              <a:t>Αν και η HPLC είναι κατεξοχήν αυτοματοποιημένη διαδικασία, συνήθως η προκατεργασία του δείγματος γίνεται με το χέρι.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006809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r>
              <a:rPr lang="el-GR" altLang="el-GR" dirty="0"/>
              <a:t>Προκατεργασία δείγματος </a:t>
            </a:r>
            <a:r>
              <a:rPr lang="el-GR" altLang="el-GR" sz="3000" b="0" dirty="0" smtClean="0"/>
              <a:t>4/4</a:t>
            </a:r>
            <a:endParaRPr lang="el-GR" altLang="el-GR" dirty="0" smtClean="0"/>
          </a:p>
        </p:txBody>
      </p:sp>
      <p:sp>
        <p:nvSpPr>
          <p:cNvPr id="27651" name="2 - Θέση περιεχομένου"/>
          <p:cNvSpPr>
            <a:spLocks noGrp="1"/>
          </p:cNvSpPr>
          <p:nvPr>
            <p:ph idx="1"/>
          </p:nvPr>
        </p:nvSpPr>
        <p:spPr/>
        <p:txBody>
          <a:bodyPr>
            <a:normAutofit/>
          </a:bodyPr>
          <a:lstStyle/>
          <a:p>
            <a:pPr marL="0" indent="11113" eaLnBrk="1" hangingPunct="1">
              <a:buFont typeface="Arial" charset="0"/>
              <a:buNone/>
            </a:pPr>
            <a:r>
              <a:rPr lang="el-GR" altLang="el-GR" sz="2400" dirty="0" smtClean="0"/>
              <a:t>Η προκατεργασία του δείγματος ξεκινάει με τη συλλογή του δείγματος και επεκτείνεται μέχρι την έγχυσή του στο χρωματογραφικό σύστημα. </a:t>
            </a:r>
          </a:p>
          <a:p>
            <a:pPr marL="0" indent="11113" eaLnBrk="1" hangingPunct="1">
              <a:buFont typeface="Arial" charset="0"/>
              <a:buNone/>
            </a:pPr>
            <a:r>
              <a:rPr lang="el-GR" altLang="el-GR" sz="2400" dirty="0" smtClean="0"/>
              <a:t>Περιλαμβάνει τα στάδια της μεταφοράς, συντήρησης, προκαταρκτικής προκατεργασίας, εργαστηριακής δειγματοληψίας και αλληλοδιάδοχες ζυγίσεις και αραιώσεις.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329103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lstStyle/>
          <a:p>
            <a:r>
              <a:rPr lang="el-GR" altLang="el-GR" dirty="0" smtClean="0"/>
              <a:t>Χαρακτηριστικά ανιχνευτή </a:t>
            </a:r>
            <a:r>
              <a:rPr lang="el-GR" altLang="el-GR" sz="3000" b="0" dirty="0" smtClean="0"/>
              <a:t>1/2</a:t>
            </a:r>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dirty="0" smtClean="0"/>
              <a:t>Ένας ιδανικός ανιχνευτής θα πρέπει να διαθέτει τα ακόλουθα χαρακτηριστικά: </a:t>
            </a:r>
          </a:p>
          <a:p>
            <a:pPr eaLnBrk="1" fontAlgn="auto" hangingPunct="1">
              <a:spcAft>
                <a:spcPts val="0"/>
              </a:spcAft>
              <a:buFont typeface="Arial" pitchFamily="34" charset="0"/>
              <a:buChar char="•"/>
              <a:defRPr/>
            </a:pPr>
            <a:r>
              <a:rPr lang="el-GR" dirty="0" smtClean="0"/>
              <a:t>Ικανοποιητική ευαισθησία. </a:t>
            </a:r>
          </a:p>
          <a:p>
            <a:pPr eaLnBrk="1" fontAlgn="auto" hangingPunct="1">
              <a:spcAft>
                <a:spcPts val="0"/>
              </a:spcAft>
              <a:buFont typeface="Arial" pitchFamily="34" charset="0"/>
              <a:buChar char="•"/>
              <a:defRPr/>
            </a:pPr>
            <a:r>
              <a:rPr lang="el-GR" dirty="0" smtClean="0"/>
              <a:t>Σταθερότητα και αναπαραγωγιμότητα των μετρήσεων.</a:t>
            </a:r>
          </a:p>
          <a:p>
            <a:pPr eaLnBrk="1" fontAlgn="auto" hangingPunct="1">
              <a:spcAft>
                <a:spcPts val="0"/>
              </a:spcAft>
              <a:buFont typeface="Arial" pitchFamily="34" charset="0"/>
              <a:buChar char="•"/>
              <a:defRPr/>
            </a:pPr>
            <a:r>
              <a:rPr lang="el-GR" dirty="0" smtClean="0"/>
              <a:t>Γραμμική απόκριση επεκτεινόμενη σε περιοχή αρκετών τάξεων μεγέθους.</a:t>
            </a:r>
          </a:p>
          <a:p>
            <a:pPr eaLnBrk="1" fontAlgn="auto" hangingPunct="1">
              <a:spcAft>
                <a:spcPts val="0"/>
              </a:spcAft>
              <a:buFont typeface="Arial" pitchFamily="34" charset="0"/>
              <a:buChar char="•"/>
              <a:defRPr/>
            </a:pPr>
            <a:r>
              <a:rPr lang="el-GR" dirty="0" smtClean="0"/>
              <a:t>Περιοχή θερμοκρασιών λειτουργίας από τη θερμοκρασία δωματίου μέχρι τουλάχιστον τους 80 βαθμούς Κελσίου για την υγρή χρωματογραφία.</a:t>
            </a:r>
          </a:p>
          <a:p>
            <a:pPr eaLnBrk="1" fontAlgn="auto" hangingPunct="1">
              <a:spcAft>
                <a:spcPts val="0"/>
              </a:spcAft>
              <a:buFont typeface="Arial" pitchFamily="34" charset="0"/>
              <a:buChar char="•"/>
              <a:defRPr/>
            </a:pPr>
            <a:r>
              <a:rPr lang="el-GR" dirty="0" smtClean="0"/>
              <a:t>Σύντομους χρόνους απόκρισης ανεξάρτητους από την ταχύτητα ροής.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706475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2"/>
          <p:cNvSpPr>
            <a:spLocks noGrp="1"/>
          </p:cNvSpPr>
          <p:nvPr>
            <p:ph type="title"/>
          </p:nvPr>
        </p:nvSpPr>
        <p:spPr/>
        <p:txBody>
          <a:bodyPr>
            <a:normAutofit fontScale="90000"/>
          </a:bodyPr>
          <a:lstStyle/>
          <a:p>
            <a:r>
              <a:rPr lang="el-GR" altLang="el-GR" sz="4000" dirty="0"/>
              <a:t>Υγρή χρωματογραφία υψηλής πίεσης </a:t>
            </a:r>
            <a:r>
              <a:rPr lang="el-GR" altLang="el-GR" sz="3300" b="0" dirty="0"/>
              <a:t>(HPLC)</a:t>
            </a:r>
            <a:r>
              <a:rPr lang="en-US" altLang="el-GR" sz="3300" b="0" dirty="0"/>
              <a:t> </a:t>
            </a:r>
            <a:r>
              <a:rPr lang="el-GR" altLang="el-GR" sz="3300" b="0" dirty="0" smtClean="0"/>
              <a:t>2/3</a:t>
            </a:r>
            <a:endParaRPr lang="el-GR" altLang="el-GR" dirty="0" smtClean="0"/>
          </a:p>
        </p:txBody>
      </p:sp>
      <p:pic>
        <p:nvPicPr>
          <p:cNvPr id="3075" name="Picture 5" descr="File:HPLC apparatu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44675"/>
            <a:ext cx="7620000"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628088" y="5013176"/>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HPLC </a:t>
            </a:r>
            <a:r>
              <a:rPr lang="en-US" sz="1200" dirty="0" smtClean="0">
                <a:latin typeface="+mn-lt"/>
                <a:hlinkClick r:id="rId3"/>
              </a:rPr>
              <a:t>apparatus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YassineMrabet"/>
              </a:rPr>
              <a:t>YassineMrabet</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675922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r>
              <a:rPr lang="el-GR" altLang="el-GR" dirty="0"/>
              <a:t>Χαρακτηριστικά ανιχνευτή </a:t>
            </a:r>
            <a:r>
              <a:rPr lang="el-GR" altLang="el-GR" sz="3000" b="0" dirty="0" smtClean="0"/>
              <a:t>2/2</a:t>
            </a:r>
            <a:endParaRPr lang="el-GR" altLang="el-GR" dirty="0" smtClean="0"/>
          </a:p>
        </p:txBody>
      </p:sp>
      <p:sp>
        <p:nvSpPr>
          <p:cNvPr id="3" name="2 - Θέση περιεχομένου"/>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l-GR" dirty="0" smtClean="0"/>
              <a:t>Εξαιρετική αξιοπιστία κι ευκολία στη χρήση.</a:t>
            </a:r>
          </a:p>
          <a:p>
            <a:pPr eaLnBrk="1" fontAlgn="auto" hangingPunct="1">
              <a:spcAft>
                <a:spcPts val="0"/>
              </a:spcAft>
              <a:buFont typeface="Arial" pitchFamily="34" charset="0"/>
              <a:buChar char="•"/>
              <a:defRPr/>
            </a:pPr>
            <a:r>
              <a:rPr lang="el-GR" dirty="0" smtClean="0"/>
              <a:t>Παρόμοια απόκριση προς όλες τις διαχωριζόμενες ουσίες ή εκλεκτική απόκριση για μία ή περισσότερες ομάδες ενώσεων.</a:t>
            </a:r>
          </a:p>
          <a:p>
            <a:pPr eaLnBrk="1" fontAlgn="auto" hangingPunct="1">
              <a:spcAft>
                <a:spcPts val="0"/>
              </a:spcAft>
              <a:buFont typeface="Arial" pitchFamily="34" charset="0"/>
              <a:buChar char="•"/>
              <a:defRPr/>
            </a:pPr>
            <a:r>
              <a:rPr lang="el-GR" dirty="0" smtClean="0"/>
              <a:t>Να μην καταστρέφει το δείγμα.</a:t>
            </a:r>
          </a:p>
          <a:p>
            <a:pPr eaLnBrk="1" fontAlgn="auto" hangingPunct="1">
              <a:spcAft>
                <a:spcPts val="0"/>
              </a:spcAft>
              <a:buFont typeface="Arial" pitchFamily="34" charset="0"/>
              <a:buChar char="•"/>
              <a:defRPr/>
            </a:pPr>
            <a:r>
              <a:rPr lang="el-GR" dirty="0" smtClean="0"/>
              <a:t>Να μην αποκρίνεται στην κινητή φάση.</a:t>
            </a:r>
          </a:p>
          <a:p>
            <a:pPr eaLnBrk="1" fontAlgn="auto" hangingPunct="1">
              <a:spcAft>
                <a:spcPts val="0"/>
              </a:spcAft>
              <a:buFont typeface="Arial" pitchFamily="34" charset="0"/>
              <a:buChar char="•"/>
              <a:defRPr/>
            </a:pPr>
            <a:r>
              <a:rPr lang="el-GR" dirty="0" smtClean="0"/>
              <a:t>Να επιτρέπει χαμηλά όρια ανίχνευσης, στην περιοχή των ng – μg.</a:t>
            </a:r>
          </a:p>
          <a:p>
            <a:pPr eaLnBrk="1" fontAlgn="auto" hangingPunct="1">
              <a:spcAft>
                <a:spcPts val="0"/>
              </a:spcAft>
              <a:buFont typeface="Arial" pitchFamily="34" charset="0"/>
              <a:buChar char="•"/>
              <a:defRPr/>
            </a:pPr>
            <a:r>
              <a:rPr lang="el-GR" dirty="0" smtClean="0"/>
              <a:t>Τέλος, θα πρέπει να έχει τον ελάχιστο δυνατό όγκο για να περιορίζεται η διεύρυνση των κορυφών.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479991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r>
              <a:rPr lang="el-GR" altLang="el-GR" dirty="0" smtClean="0"/>
              <a:t>Είδη ανιχνευτών</a:t>
            </a:r>
          </a:p>
        </p:txBody>
      </p:sp>
      <p:sp>
        <p:nvSpPr>
          <p:cNvPr id="3" name="2 - Θέση περιεχομένου"/>
          <p:cNvSpPr>
            <a:spLocks noGrp="1"/>
          </p:cNvSpPr>
          <p:nvPr>
            <p:ph idx="1"/>
          </p:nvPr>
        </p:nvSpPr>
        <p:spPr/>
        <p:txBody>
          <a:bodyPr rtlCol="0">
            <a:normAutofit/>
          </a:bodyPr>
          <a:lstStyle/>
          <a:p>
            <a:pPr marL="0" indent="11113" eaLnBrk="1" fontAlgn="auto" hangingPunct="1">
              <a:spcAft>
                <a:spcPts val="0"/>
              </a:spcAft>
              <a:buFont typeface="Arial" pitchFamily="34" charset="0"/>
              <a:buNone/>
              <a:defRPr/>
            </a:pPr>
            <a:r>
              <a:rPr lang="el-GR" sz="2400" dirty="0" smtClean="0"/>
              <a:t>Κανένας ανιχνευτής δεν είναι αρκετά καθολικός να ανιχνεύσει όλους τους τύπους διαλυτών ουσιών.</a:t>
            </a:r>
          </a:p>
          <a:p>
            <a:pPr marL="0" indent="11113" eaLnBrk="1" fontAlgn="auto" hangingPunct="1">
              <a:spcAft>
                <a:spcPts val="0"/>
              </a:spcAft>
              <a:buFont typeface="Arial" pitchFamily="34" charset="0"/>
              <a:buNone/>
              <a:defRPr/>
            </a:pPr>
            <a:r>
              <a:rPr lang="el-GR" sz="2400" dirty="0" smtClean="0"/>
              <a:t>Μερικοί από τους πιο κοινούς ανιχνευτές είναι: </a:t>
            </a:r>
          </a:p>
          <a:p>
            <a:pPr marL="0" indent="11113" eaLnBrk="1" fontAlgn="auto" hangingPunct="1">
              <a:spcAft>
                <a:spcPts val="0"/>
              </a:spcAft>
              <a:buFont typeface="Arial" pitchFamily="34" charset="0"/>
              <a:buNone/>
              <a:defRPr/>
            </a:pPr>
            <a:r>
              <a:rPr lang="el-GR" sz="2400" dirty="0" smtClean="0"/>
              <a:t>∆ιαθλαστικός δείκτης (</a:t>
            </a:r>
            <a:r>
              <a:rPr lang="en-US" sz="2400" dirty="0" smtClean="0"/>
              <a:t>refraction index -RI), </a:t>
            </a:r>
            <a:r>
              <a:rPr lang="el-GR" sz="2400" dirty="0" smtClean="0"/>
              <a:t>υπεριώδους ακτινοβολίας (</a:t>
            </a:r>
            <a:r>
              <a:rPr lang="en-US" sz="2400" dirty="0" smtClean="0"/>
              <a:t>ultraviolet absorption-UV), </a:t>
            </a:r>
            <a:r>
              <a:rPr lang="el-GR" sz="2400" dirty="0" smtClean="0"/>
              <a:t>φθορισμού(</a:t>
            </a:r>
            <a:r>
              <a:rPr lang="en-US" sz="2400" dirty="0" smtClean="0"/>
              <a:t>polarization), </a:t>
            </a:r>
            <a:r>
              <a:rPr lang="el-GR" sz="2400" dirty="0" smtClean="0"/>
              <a:t>ραδιοχημικός (</a:t>
            </a:r>
            <a:r>
              <a:rPr lang="en-US" sz="2400" dirty="0" smtClean="0"/>
              <a:t>radiochemical), </a:t>
            </a:r>
            <a:r>
              <a:rPr lang="el-GR" sz="2400" dirty="0" smtClean="0"/>
              <a:t>ηλεκτροχημικός (</a:t>
            </a:r>
            <a:r>
              <a:rPr lang="en-US" sz="2400" dirty="0" smtClean="0"/>
              <a:t>electrochemical), </a:t>
            </a:r>
            <a:r>
              <a:rPr lang="el-GR" sz="2400" dirty="0" smtClean="0"/>
              <a:t>εγγύς-υπέρυθρου (</a:t>
            </a:r>
            <a:r>
              <a:rPr lang="en-US" sz="2400" dirty="0" smtClean="0"/>
              <a:t>Near-Infra Red Near-IR), </a:t>
            </a:r>
            <a:r>
              <a:rPr lang="el-GR" sz="2400" dirty="0" smtClean="0"/>
              <a:t>φασματοσκοπίας μάζας (</a:t>
            </a:r>
            <a:r>
              <a:rPr lang="en-US" sz="2400" dirty="0" smtClean="0"/>
              <a:t>mass-spectrometry-MS), </a:t>
            </a:r>
            <a:r>
              <a:rPr lang="el-GR" sz="2400" dirty="0" smtClean="0"/>
              <a:t> πυρηνική μαγνητική συντονισμού (</a:t>
            </a:r>
            <a:r>
              <a:rPr lang="en-US" sz="2400" dirty="0" smtClean="0"/>
              <a:t>Nuclear Magnetic Resonance- NMR), </a:t>
            </a:r>
            <a:r>
              <a:rPr lang="el-GR" sz="2400" dirty="0" smtClean="0"/>
              <a:t>και σκέδασης φωτός (</a:t>
            </a:r>
            <a:r>
              <a:rPr lang="en-US" sz="2400" dirty="0" smtClean="0"/>
              <a:t>light scattering-LS)</a:t>
            </a:r>
            <a:r>
              <a:rPr 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511988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normAutofit/>
          </a:bodyPr>
          <a:lstStyle/>
          <a:p>
            <a:r>
              <a:rPr lang="el-GR" altLang="el-GR" dirty="0" smtClean="0"/>
              <a:t>Ανιχνευτές διαθλαστικών δεικτών (</a:t>
            </a:r>
            <a:r>
              <a:rPr lang="en-US" altLang="el-GR" dirty="0" smtClean="0"/>
              <a:t>RI) </a:t>
            </a:r>
            <a:endParaRPr lang="el-GR" altLang="el-GR" dirty="0" smtClean="0"/>
          </a:p>
        </p:txBody>
      </p:sp>
      <p:sp>
        <p:nvSpPr>
          <p:cNvPr id="3" name="2 - Θέση περιεχομένου"/>
          <p:cNvSpPr>
            <a:spLocks noGrp="1"/>
          </p:cNvSpPr>
          <p:nvPr>
            <p:ph idx="1"/>
          </p:nvPr>
        </p:nvSpPr>
        <p:spPr/>
        <p:txBody>
          <a:bodyPr rtlCol="0">
            <a:noAutofit/>
          </a:bodyPr>
          <a:lstStyle/>
          <a:p>
            <a:pPr marL="0" indent="11113" eaLnBrk="1" fontAlgn="auto" hangingPunct="1">
              <a:spcAft>
                <a:spcPts val="0"/>
              </a:spcAft>
              <a:buFont typeface="Arial" pitchFamily="34" charset="0"/>
              <a:buNone/>
              <a:defRPr/>
            </a:pPr>
            <a:r>
              <a:rPr lang="el-GR" sz="2400" dirty="0" smtClean="0"/>
              <a:t>Μετρούν τη ικανότητα των μορίων δείγματος να διαθλούν το φως. Αυτή η ικανότητα για κάθε μόριο ή ένωση καλείται διαθλαστικός δείκτης. Για τους περισσότερους RI ανιχνευτές, το φως διέρχεται μέσω διπλής κυψελίδας ροής (flow-cell) σε έναν φωτοανιχνευτή. Το ένα κανάλι ροής κατευθύνει την κινητή φάση που περνά μέσω της στήλης, ενώ το δεύτερο κατευθύνει μόνο</a:t>
            </a:r>
            <a:r>
              <a:rPr lang="el-GR" sz="2400" dirty="0"/>
              <a:t> </a:t>
            </a:r>
            <a:r>
              <a:rPr lang="el-GR" sz="2400" dirty="0" smtClean="0"/>
              <a:t>την κινητή φάση. Η ανίχνευση μετράτε με την διάθλαση του φωτός που προκαλείται από τα εξαγόμενα δείγματα της στήλης. Το σήμα που παράγεται εξαρτάται από τη διαφορά του RI μεταξύ των δύο καναλιών.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021787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r>
              <a:rPr lang="el-GR" altLang="el-GR" dirty="0" smtClean="0"/>
              <a:t>Ανιχνευτής φθορισμού </a:t>
            </a:r>
            <a:r>
              <a:rPr lang="el-GR" altLang="el-GR" sz="3000" b="0" dirty="0" smtClean="0"/>
              <a:t>1/2</a:t>
            </a:r>
          </a:p>
        </p:txBody>
      </p:sp>
      <p:sp>
        <p:nvSpPr>
          <p:cNvPr id="32771" name="2 - Θέση περιεχομένου"/>
          <p:cNvSpPr>
            <a:spLocks noGrp="1"/>
          </p:cNvSpPr>
          <p:nvPr>
            <p:ph idx="1"/>
          </p:nvPr>
        </p:nvSpPr>
        <p:spPr>
          <a:xfrm>
            <a:off x="457200" y="1484784"/>
            <a:ext cx="8229600" cy="4752528"/>
          </a:xfrm>
        </p:spPr>
        <p:txBody>
          <a:bodyPr>
            <a:normAutofit/>
          </a:bodyPr>
          <a:lstStyle/>
          <a:p>
            <a:pPr eaLnBrk="1" hangingPunct="1">
              <a:buFont typeface="Wingdings" panose="05000000000000000000" pitchFamily="2" charset="2"/>
              <a:buChar char="ü"/>
            </a:pPr>
            <a:r>
              <a:rPr lang="el-GR" altLang="el-GR" sz="2400" dirty="0" smtClean="0"/>
              <a:t>Οι ανιχνευτές φθορισμού στην υγρή χρωματογραφία βασίζουν την λειτουργία τους στην  λειτουργία ενός φασματοφθορισμομέτρου.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604525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r>
              <a:rPr lang="el-GR" altLang="el-GR" dirty="0"/>
              <a:t>Ανιχνευτής φθορισμού </a:t>
            </a:r>
            <a:r>
              <a:rPr lang="el-GR" altLang="el-GR" sz="3000" b="0" dirty="0" smtClean="0"/>
              <a:t>2/2</a:t>
            </a:r>
            <a:endParaRPr lang="el-GR" altLang="el-GR" dirty="0" smtClean="0"/>
          </a:p>
        </p:txBody>
      </p:sp>
      <p:sp>
        <p:nvSpPr>
          <p:cNvPr id="33795" name="2 - Θέση περιεχομένου"/>
          <p:cNvSpPr>
            <a:spLocks noGrp="1"/>
          </p:cNvSpPr>
          <p:nvPr>
            <p:ph idx="1"/>
          </p:nvPr>
        </p:nvSpPr>
        <p:spPr>
          <a:xfrm>
            <a:off x="457200" y="1196752"/>
            <a:ext cx="8363272" cy="5256584"/>
          </a:xfrm>
        </p:spPr>
        <p:txBody>
          <a:bodyPr>
            <a:noAutofit/>
          </a:bodyPr>
          <a:lstStyle/>
          <a:p>
            <a:pPr marL="269875" indent="0" eaLnBrk="1" hangingPunct="1">
              <a:buFont typeface="Arial" charset="0"/>
              <a:buNone/>
            </a:pPr>
            <a:r>
              <a:rPr lang="el-GR" altLang="el-GR" dirty="0" smtClean="0"/>
              <a:t>Ο φθορισμός παρατηρείται με φωτοηλεκτρικό ανιχνευτή τοποθετημένο σε γωνία 90</a:t>
            </a:r>
            <a:r>
              <a:rPr lang="el-GR" altLang="el-GR" baseline="30000" dirty="0" smtClean="0"/>
              <a:t>ο </a:t>
            </a:r>
            <a:r>
              <a:rPr lang="el-GR" altLang="el-GR" dirty="0" smtClean="0"/>
              <a:t>μοιρών σε σχέση με την δέσμη διέγερσης. Οι πιο απλοί ανιχνευτές χρησιμοποιούν πηγή υδραργύρου για διέγερση των μορίων κι ένα ή περισσότερα φίλτρα για την απομόνωση μιας ζώνης από την εκπεμπόμενη ακτινοβολία. Τα πιο ακριβή όργανα χρησιμοποιούν πηγή αερίου ξένου και χρησιμοποιούν μονοχρωμάτορα για απομόνωση της ακτινοβολίας φθορισμού. </a:t>
            </a:r>
          </a:p>
          <a:p>
            <a:pPr marL="269875" indent="0" eaLnBrk="1" hangingPunct="1">
              <a:buFont typeface="Arial" charset="0"/>
              <a:buNone/>
            </a:pPr>
            <a:r>
              <a:rPr lang="el-GR" altLang="el-GR" dirty="0" smtClean="0"/>
              <a:t>Πλεονέκτημα αυτής της κατηγορίας ανιχνευτών είναι η μεγάλη τους ευαισθησία, (μία τάξη μεγέθους μεγαλύτερη από τις περισσότερες μεθόδους απορρόφησης). Το πλεονέκτημα αυτό, χρησιμοποιείται στην υγρή χρωματογραφία για τον διαχωρισμό και προσδιορισμό των συστατικών των δειγμάτων που φθορίζουν. Στα αρνητικά του, χρησιμοποιείται μόνο σε φθορίζουσες ουσίες.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4282518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r>
              <a:rPr lang="el-GR" altLang="el-GR" dirty="0" smtClean="0"/>
              <a:t>Χρωματογραφία </a:t>
            </a:r>
            <a:r>
              <a:rPr lang="en-US" altLang="el-GR" dirty="0" smtClean="0"/>
              <a:t>HPLC</a:t>
            </a:r>
            <a:r>
              <a:rPr lang="el-GR" altLang="el-GR" dirty="0" smtClean="0"/>
              <a:t> </a:t>
            </a:r>
            <a:r>
              <a:rPr lang="el-GR" altLang="el-GR" sz="3000" b="0" dirty="0" smtClean="0"/>
              <a:t>1/10</a:t>
            </a:r>
          </a:p>
        </p:txBody>
      </p:sp>
      <p:sp>
        <p:nvSpPr>
          <p:cNvPr id="30722" name="2 - Θέση περιεχομένου"/>
          <p:cNvSpPr>
            <a:spLocks noGrp="1"/>
          </p:cNvSpPr>
          <p:nvPr>
            <p:ph idx="1"/>
          </p:nvPr>
        </p:nvSpPr>
        <p:spPr>
          <a:xfrm>
            <a:off x="457200" y="1196752"/>
            <a:ext cx="8291264" cy="5256584"/>
          </a:xfrm>
        </p:spPr>
        <p:txBody>
          <a:bodyPr>
            <a:normAutofit fontScale="92500"/>
          </a:bodyPr>
          <a:lstStyle/>
          <a:p>
            <a:pPr marL="0" indent="0" eaLnBrk="1" hangingPunct="1">
              <a:buFont typeface="Arial" charset="0"/>
              <a:buNone/>
              <a:defRPr/>
            </a:pPr>
            <a:r>
              <a:rPr lang="el-GR" sz="2400" dirty="0" smtClean="0"/>
              <a:t>Στην υγρή χρωματογραφία στήλης (LC), η στατική φάση είναι στερεό</a:t>
            </a:r>
            <a:r>
              <a:rPr lang="en-US" sz="2400" dirty="0" smtClean="0"/>
              <a:t> </a:t>
            </a:r>
            <a:r>
              <a:rPr lang="el-GR" sz="2400" dirty="0" smtClean="0"/>
              <a:t>πορώδες υλικό ή υγρό καθηλωμένο σε στερεό υπόστρωμα, που βρίσκεται</a:t>
            </a:r>
            <a:r>
              <a:rPr lang="en-US" sz="2400" dirty="0" smtClean="0"/>
              <a:t> </a:t>
            </a:r>
            <a:r>
              <a:rPr lang="el-GR" sz="2400" dirty="0" smtClean="0"/>
              <a:t>συσκευασμένο σε στήλη, ενώ η κινητή φάση είναι υγρό.</a:t>
            </a:r>
            <a:r>
              <a:rPr lang="en-US" sz="2400" dirty="0" smtClean="0"/>
              <a:t> </a:t>
            </a:r>
            <a:r>
              <a:rPr lang="el-GR" sz="2400" dirty="0" smtClean="0"/>
              <a:t>Ο διαχωρισμός βασίζεται στις διαφορές που υπάρχουν σε ορισμένες ιδιότητες των</a:t>
            </a:r>
            <a:r>
              <a:rPr lang="en-US" sz="2400" dirty="0" smtClean="0"/>
              <a:t> </a:t>
            </a:r>
            <a:r>
              <a:rPr lang="el-GR" sz="2400" dirty="0" smtClean="0"/>
              <a:t>συστατικών ενός μείγματος όπως είναι το σημείο ζέσεως, η πολικότητα, τα ηλεκτρικά</a:t>
            </a:r>
            <a:r>
              <a:rPr lang="en-US" sz="2400" dirty="0" smtClean="0"/>
              <a:t> </a:t>
            </a:r>
            <a:r>
              <a:rPr lang="el-GR" sz="2400" dirty="0" smtClean="0"/>
              <a:t>φορτία, το μέγεθος των μορίων.</a:t>
            </a:r>
          </a:p>
          <a:p>
            <a:pPr marL="0" indent="0" eaLnBrk="1" hangingPunct="1">
              <a:buFont typeface="Arial" charset="0"/>
              <a:buNone/>
              <a:defRPr/>
            </a:pPr>
            <a:r>
              <a:rPr lang="el-GR" sz="2400" dirty="0" smtClean="0"/>
              <a:t>Η διαβίβαση της κινητής</a:t>
            </a:r>
            <a:r>
              <a:rPr lang="en-US" sz="2400" dirty="0" smtClean="0"/>
              <a:t> </a:t>
            </a:r>
            <a:r>
              <a:rPr lang="el-GR" sz="2400" dirty="0" smtClean="0"/>
              <a:t>φάσης μέσα από τη στατική</a:t>
            </a:r>
            <a:r>
              <a:rPr lang="en-US" sz="2400" dirty="0" smtClean="0"/>
              <a:t> </a:t>
            </a:r>
            <a:r>
              <a:rPr lang="el-GR" sz="2400" dirty="0" smtClean="0"/>
              <a:t>επιτυγχάνεται με τη χρησιμοποίηση αντλιών χαμηλής πίεσης όταν η στατική φάση αποτελείται από σχετικώς μεγάλης διαμέτρου σωματίδια</a:t>
            </a:r>
            <a:r>
              <a:rPr lang="en-US" sz="2400" dirty="0" smtClean="0"/>
              <a:t> </a:t>
            </a:r>
            <a:r>
              <a:rPr lang="el-GR" sz="2400" dirty="0" smtClean="0"/>
              <a:t>που παρουσιάζουν μικρή αντίσταση (κλασσική υγρή χρωματογραφία στήλης), είτε με</a:t>
            </a:r>
            <a:r>
              <a:rPr lang="en-US" sz="2400" dirty="0" smtClean="0"/>
              <a:t> </a:t>
            </a:r>
            <a:r>
              <a:rPr lang="el-GR" sz="2400" dirty="0" smtClean="0"/>
              <a:t>τη χρησιμοποίηση αντλιών υψηλής πίεσης όταν η στατική φάση αποτελείται από</a:t>
            </a:r>
            <a:r>
              <a:rPr lang="en-US" sz="2400" dirty="0" smtClean="0"/>
              <a:t> </a:t>
            </a:r>
            <a:r>
              <a:rPr lang="el-GR" sz="2400" dirty="0" smtClean="0"/>
              <a:t>πολύ μικρής διαμέτρου και επομένως μεγάλης αντίστασης υψηλής διαχωριστικής</a:t>
            </a:r>
            <a:r>
              <a:rPr lang="en-US" sz="2400" dirty="0" smtClean="0"/>
              <a:t> </a:t>
            </a:r>
            <a:r>
              <a:rPr lang="el-GR" sz="2400" dirty="0" smtClean="0"/>
              <a:t>απόδοσης σωματίδια.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825786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2/10</a:t>
            </a:r>
            <a:endParaRPr lang="el-GR" altLang="el-GR" dirty="0" smtClean="0"/>
          </a:p>
        </p:txBody>
      </p:sp>
      <p:sp>
        <p:nvSpPr>
          <p:cNvPr id="35843" name="2 - Θέση περιεχομένου"/>
          <p:cNvSpPr>
            <a:spLocks noGrp="1"/>
          </p:cNvSpPr>
          <p:nvPr>
            <p:ph idx="1"/>
          </p:nvPr>
        </p:nvSpPr>
        <p:spPr/>
        <p:txBody>
          <a:bodyPr>
            <a:normAutofit/>
          </a:bodyPr>
          <a:lstStyle/>
          <a:p>
            <a:pPr marL="85725" indent="0" eaLnBrk="1" hangingPunct="1">
              <a:buFont typeface="Arial" charset="0"/>
              <a:buNone/>
            </a:pPr>
            <a:r>
              <a:rPr lang="el-GR" altLang="el-GR" dirty="0"/>
              <a:t>Α</a:t>
            </a:r>
            <a:r>
              <a:rPr lang="el-GR" altLang="el-GR" dirty="0" smtClean="0"/>
              <a:t>ποτελεί μια γρήγορη τεχνική για την ανάλυση μιγμάτων ουσιών, παρέχοντας άμεσα</a:t>
            </a:r>
            <a:r>
              <a:rPr lang="en-US" altLang="el-GR" dirty="0" smtClean="0"/>
              <a:t> </a:t>
            </a:r>
            <a:r>
              <a:rPr lang="el-GR" altLang="el-GR" dirty="0" smtClean="0"/>
              <a:t>τόσο τον ποιοτικό όσο και τον ποσοτικό προσδιορισμό της κάθε ουσίας ξεχωριστά. </a:t>
            </a:r>
            <a:endParaRPr lang="en-US" altLang="el-GR" dirty="0" smtClean="0"/>
          </a:p>
          <a:p>
            <a:pPr marL="85725" indent="0" eaLnBrk="1" hangingPunct="1">
              <a:buFont typeface="Arial" charset="0"/>
              <a:buNone/>
            </a:pPr>
            <a:r>
              <a:rPr lang="el-GR" altLang="el-GR" dirty="0" smtClean="0"/>
              <a:t>Η χρήση στηλών C</a:t>
            </a:r>
            <a:r>
              <a:rPr lang="el-GR" altLang="el-GR" baseline="-25000" dirty="0" smtClean="0"/>
              <a:t>8</a:t>
            </a:r>
            <a:r>
              <a:rPr lang="el-GR" altLang="el-GR" dirty="0" smtClean="0"/>
              <a:t> ή C</a:t>
            </a:r>
            <a:r>
              <a:rPr lang="el-GR" altLang="el-GR" baseline="-25000" dirty="0" smtClean="0"/>
              <a:t>18 </a:t>
            </a:r>
            <a:r>
              <a:rPr lang="el-GR" altLang="el-GR" dirty="0" smtClean="0"/>
              <a:t> για τη χρωματογραφία αντίστροφης φάσης (RP-HPLC) αποτελεί πλέον την πρώτη επιλογή για το διαχωρισμό μίγματος φαινολικών ουσιών, καθώς  παρουσιάζει αρκετά πλεονεκτήματα σε σχέση με τη χρωματογραφία κανονικής φάσης. </a:t>
            </a:r>
          </a:p>
          <a:p>
            <a:pPr marL="85725" indent="0" eaLnBrk="1" hangingPunct="1">
              <a:buFont typeface="Arial" charset="0"/>
              <a:buNone/>
            </a:pPr>
            <a:r>
              <a:rPr lang="el-GR" altLang="el-GR" dirty="0" smtClean="0"/>
              <a:t>Η RP-HPLC χρησιμοποιείται στο διαχωρισμό όλων των ομάδων φαινολικών ουσιών και κυρίως των ανθοκυανινών, οι οποίες είναι ιδιαίτερα πολικές και ο διαχωρισμός τους δεν ήταν δυνατός με χρωματογραφία κανονικής φάσης.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581169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3/10</a:t>
            </a:r>
            <a:endParaRPr lang="el-GR" altLang="el-GR" dirty="0" smtClean="0"/>
          </a:p>
        </p:txBody>
      </p:sp>
      <p:sp>
        <p:nvSpPr>
          <p:cNvPr id="36867" name="2 - Θέση περιεχομένου"/>
          <p:cNvSpPr>
            <a:spLocks noGrp="1"/>
          </p:cNvSpPr>
          <p:nvPr>
            <p:ph idx="1"/>
          </p:nvPr>
        </p:nvSpPr>
        <p:spPr>
          <a:xfrm>
            <a:off x="457200" y="1196752"/>
            <a:ext cx="8435280" cy="5400600"/>
          </a:xfrm>
        </p:spPr>
        <p:txBody>
          <a:bodyPr>
            <a:noAutofit/>
          </a:bodyPr>
          <a:lstStyle/>
          <a:p>
            <a:pPr marL="0" indent="0" eaLnBrk="1" hangingPunct="1">
              <a:buFont typeface="Arial" charset="0"/>
              <a:buNone/>
            </a:pPr>
            <a:r>
              <a:rPr lang="el-GR" altLang="el-GR" dirty="0" smtClean="0"/>
              <a:t>Οι περισσότερο πολικές ουσίες εκλούονται πρώτες. </a:t>
            </a:r>
          </a:p>
          <a:p>
            <a:pPr marL="0" indent="0" eaLnBrk="1" hangingPunct="1">
              <a:buFont typeface="Arial" charset="0"/>
              <a:buNone/>
            </a:pPr>
            <a:r>
              <a:rPr lang="el-GR" altLang="el-GR" dirty="0" smtClean="0"/>
              <a:t>Επομένως οι γλυκοζίτες με περισσότερες μονάδες σακχάρων εκλούονται πρώτες, ακολουθούν οι μονογλυκοζίτες και τέλος τα άγλυκα συστατικά. Επίσης η σειρά έκλουσης των φλαβονοειδών είναι Φλαβανόνες &lt; φλαβονόλες &lt; φλαβόνες</a:t>
            </a:r>
            <a:r>
              <a:rPr lang="el-GR" altLang="el-GR" dirty="0"/>
              <a:t> </a:t>
            </a:r>
            <a:endParaRPr lang="el-GR" altLang="el-GR" dirty="0" smtClean="0"/>
          </a:p>
          <a:p>
            <a:pPr marL="0" indent="0" eaLnBrk="1" hangingPunct="1">
              <a:buFont typeface="Arial" charset="0"/>
              <a:buNone/>
            </a:pPr>
            <a:r>
              <a:rPr lang="el-GR" altLang="el-GR" dirty="0" smtClean="0"/>
              <a:t>τα υδροξυβενζοϊκά οξέα είναι πιο πολικά από τα  υδροξυκιναμμωμικά οξέα και επομένως εκλούνται πρώτα.</a:t>
            </a:r>
          </a:p>
          <a:p>
            <a:pPr marL="0" indent="0" eaLnBrk="1" hangingPunct="1">
              <a:buFont typeface="Arial" charset="0"/>
              <a:buNone/>
            </a:pPr>
            <a:r>
              <a:rPr lang="el-GR" altLang="el-GR" dirty="0" smtClean="0"/>
              <a:t>Η ανίχνευση των φαινολικών ουσιών στην HPLC βασίζεται συνήθως στη μέτρηση της απορρόφησης τους στο UV-Vis σε χαρακτηριστικά μήκη κύματος. Για παράδειγμα οι ανθοκυανίνες απορροφούν στα 515520 nm και οι φλαβανόλες στα 280 nm, ενώ η αναγνώριση τους γίνεται με σύγκριση του χρόνου κατακράτησης και του χαρακτηριστικού τους φάσματος απορρόφησης με αυτό των πρότυπων ουσιών.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959496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4/10</a:t>
            </a:r>
            <a:endParaRPr lang="el-GR" altLang="el-GR" dirty="0" smtClean="0"/>
          </a:p>
        </p:txBody>
      </p:sp>
      <p:sp>
        <p:nvSpPr>
          <p:cNvPr id="37891" name="2 - Θέση περιεχομένου"/>
          <p:cNvSpPr>
            <a:spLocks noGrp="1"/>
          </p:cNvSpPr>
          <p:nvPr>
            <p:ph idx="1"/>
          </p:nvPr>
        </p:nvSpPr>
        <p:spPr/>
        <p:txBody>
          <a:bodyPr/>
          <a:lstStyle/>
          <a:p>
            <a:pPr marL="0" indent="0" eaLnBrk="1" hangingPunct="1">
              <a:buFont typeface="Arial" charset="0"/>
              <a:buNone/>
            </a:pPr>
            <a:r>
              <a:rPr lang="el-GR" altLang="el-GR" dirty="0" smtClean="0"/>
              <a:t>Πριν την έναρξη της ανάλυσης προηγείται έκπλυση των καναλιών (purge) με</a:t>
            </a:r>
          </a:p>
        </p:txBody>
      </p:sp>
      <p:graphicFrame>
        <p:nvGraphicFramePr>
          <p:cNvPr id="4" name="3 - Πίνακας"/>
          <p:cNvGraphicFramePr>
            <a:graphicFrameLocks noGrp="1"/>
          </p:cNvGraphicFramePr>
          <p:nvPr>
            <p:extLst>
              <p:ext uri="{D42A27DB-BD31-4B8C-83A1-F6EECF244321}">
                <p14:modId xmlns:p14="http://schemas.microsoft.com/office/powerpoint/2010/main" val="1253527447"/>
              </p:ext>
            </p:extLst>
          </p:nvPr>
        </p:nvGraphicFramePr>
        <p:xfrm>
          <a:off x="755576" y="2204864"/>
          <a:ext cx="7704136" cy="2796307"/>
        </p:xfrm>
        <a:graphic>
          <a:graphicData uri="http://schemas.openxmlformats.org/drawingml/2006/table">
            <a:tbl>
              <a:tblPr firstRow="1" bandRow="1">
                <a:tableStyleId>{5940675A-B579-460E-94D1-54222C63F5DA}</a:tableStyleId>
              </a:tblPr>
              <a:tblGrid>
                <a:gridCol w="1926034"/>
                <a:gridCol w="2108042"/>
                <a:gridCol w="1744026"/>
                <a:gridCol w="1926034"/>
              </a:tblGrid>
              <a:tr h="576064">
                <a:tc>
                  <a:txBody>
                    <a:bodyPr/>
                    <a:lstStyle/>
                    <a:p>
                      <a:r>
                        <a:rPr lang="el-GR" sz="1800" dirty="0" smtClean="0"/>
                        <a:t>Χρόνος (min) </a:t>
                      </a:r>
                      <a:endParaRPr lang="el-GR" sz="1800" dirty="0"/>
                    </a:p>
                  </a:txBody>
                  <a:tcPr marL="91431" marR="91431" marT="45726" marB="45726">
                    <a:solidFill>
                      <a:schemeClr val="accent1">
                        <a:lumMod val="20000"/>
                        <a:lumOff val="80000"/>
                      </a:schemeClr>
                    </a:solidFill>
                  </a:tcPr>
                </a:tc>
                <a:tc>
                  <a:txBody>
                    <a:bodyPr/>
                    <a:lstStyle/>
                    <a:p>
                      <a:r>
                        <a:rPr lang="el-GR" sz="1800" dirty="0" smtClean="0"/>
                        <a:t>∆ιαλύτης Α(% )</a:t>
                      </a:r>
                      <a:endParaRPr lang="el-GR" sz="1800" dirty="0"/>
                    </a:p>
                  </a:txBody>
                  <a:tcPr marL="91431" marR="91431" marT="45726" marB="4572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∆ιαλύτης Β(% )</a:t>
                      </a:r>
                    </a:p>
                    <a:p>
                      <a:endParaRPr lang="el-GR" sz="1800" dirty="0"/>
                    </a:p>
                  </a:txBody>
                  <a:tcPr marL="91431" marR="91431" marT="45726" marB="45726">
                    <a:solidFill>
                      <a:schemeClr val="accent1">
                        <a:lumMod val="20000"/>
                        <a:lumOff val="80000"/>
                      </a:schemeClr>
                    </a:solidFill>
                  </a:tcPr>
                </a:tc>
                <a:tc>
                  <a:txBody>
                    <a:bodyPr/>
                    <a:lstStyle/>
                    <a:p>
                      <a:r>
                        <a:rPr lang="el-GR" sz="1800" dirty="0" smtClean="0"/>
                        <a:t>Ροή ml/min</a:t>
                      </a:r>
                      <a:endParaRPr lang="el-GR" sz="1800" dirty="0"/>
                    </a:p>
                  </a:txBody>
                  <a:tcPr marL="91431" marR="91431" marT="45726" marB="45726">
                    <a:solidFill>
                      <a:schemeClr val="accent1">
                        <a:lumMod val="20000"/>
                        <a:lumOff val="80000"/>
                      </a:schemeClr>
                    </a:solidFill>
                  </a:tcPr>
                </a:tc>
              </a:tr>
              <a:tr h="431243">
                <a:tc>
                  <a:txBody>
                    <a:bodyPr/>
                    <a:lstStyle/>
                    <a:p>
                      <a:r>
                        <a:rPr lang="el-GR" sz="1800" dirty="0" smtClean="0"/>
                        <a:t>0</a:t>
                      </a:r>
                    </a:p>
                  </a:txBody>
                  <a:tcPr marL="91431" marR="91431" marT="45726" marB="45726"/>
                </a:tc>
                <a:tc>
                  <a:txBody>
                    <a:bodyPr/>
                    <a:lstStyle/>
                    <a:p>
                      <a:r>
                        <a:rPr lang="el-GR" sz="1800" dirty="0" smtClean="0"/>
                        <a:t>95</a:t>
                      </a:r>
                      <a:endParaRPr lang="el-GR" sz="1800" dirty="0"/>
                    </a:p>
                  </a:txBody>
                  <a:tcPr marL="91431" marR="91431" marT="45726" marB="45726"/>
                </a:tc>
                <a:tc>
                  <a:txBody>
                    <a:bodyPr/>
                    <a:lstStyle/>
                    <a:p>
                      <a:r>
                        <a:rPr lang="el-GR" sz="1800" dirty="0" smtClean="0"/>
                        <a:t>5</a:t>
                      </a:r>
                      <a:endParaRPr lang="el-GR" sz="1800" dirty="0"/>
                    </a:p>
                  </a:txBody>
                  <a:tcPr marL="91431" marR="91431" marT="45726" marB="45726"/>
                </a:tc>
                <a:tc>
                  <a:txBody>
                    <a:bodyPr/>
                    <a:lstStyle/>
                    <a:p>
                      <a:r>
                        <a:rPr lang="el-GR" sz="1800" dirty="0" smtClean="0"/>
                        <a:t>1,0</a:t>
                      </a:r>
                      <a:endParaRPr lang="el-GR" sz="1800" dirty="0"/>
                    </a:p>
                  </a:txBody>
                  <a:tcPr marL="91431" marR="91431" marT="45726" marB="45726"/>
                </a:tc>
              </a:tr>
              <a:tr h="431243">
                <a:tc>
                  <a:txBody>
                    <a:bodyPr/>
                    <a:lstStyle/>
                    <a:p>
                      <a:r>
                        <a:rPr lang="el-GR" sz="1800" dirty="0" smtClean="0"/>
                        <a:t>45</a:t>
                      </a:r>
                      <a:endParaRPr lang="el-GR" sz="1800" dirty="0"/>
                    </a:p>
                  </a:txBody>
                  <a:tcPr marL="91431" marR="91431" marT="45726" marB="45726"/>
                </a:tc>
                <a:tc>
                  <a:txBody>
                    <a:bodyPr/>
                    <a:lstStyle/>
                    <a:p>
                      <a:r>
                        <a:rPr lang="el-GR" sz="1800" dirty="0" smtClean="0"/>
                        <a:t>85</a:t>
                      </a:r>
                      <a:endParaRPr lang="el-GR" sz="1800" dirty="0"/>
                    </a:p>
                  </a:txBody>
                  <a:tcPr marL="91431" marR="91431" marT="45726" marB="45726"/>
                </a:tc>
                <a:tc>
                  <a:txBody>
                    <a:bodyPr/>
                    <a:lstStyle/>
                    <a:p>
                      <a:r>
                        <a:rPr lang="el-GR" sz="1800" dirty="0" smtClean="0"/>
                        <a:t>15</a:t>
                      </a:r>
                      <a:endParaRPr lang="el-GR" sz="1800" dirty="0"/>
                    </a:p>
                  </a:txBody>
                  <a:tcPr marL="91431" marR="91431" marT="45726" marB="45726"/>
                </a:tc>
                <a:tc>
                  <a:txBody>
                    <a:bodyPr/>
                    <a:lstStyle/>
                    <a:p>
                      <a:r>
                        <a:rPr lang="el-GR" sz="1800" dirty="0" smtClean="0"/>
                        <a:t>1,0</a:t>
                      </a:r>
                      <a:endParaRPr lang="el-GR" sz="1800" dirty="0"/>
                    </a:p>
                  </a:txBody>
                  <a:tcPr marL="91431" marR="91431" marT="45726" marB="45726"/>
                </a:tc>
              </a:tr>
              <a:tr h="431243">
                <a:tc>
                  <a:txBody>
                    <a:bodyPr/>
                    <a:lstStyle/>
                    <a:p>
                      <a:r>
                        <a:rPr lang="el-GR" sz="1800" dirty="0" smtClean="0"/>
                        <a:t>60</a:t>
                      </a:r>
                      <a:endParaRPr lang="el-GR" sz="1800" dirty="0"/>
                    </a:p>
                  </a:txBody>
                  <a:tcPr marL="91431" marR="91431" marT="45726" marB="45726"/>
                </a:tc>
                <a:tc>
                  <a:txBody>
                    <a:bodyPr/>
                    <a:lstStyle/>
                    <a:p>
                      <a:r>
                        <a:rPr lang="el-GR" sz="1800" dirty="0" smtClean="0"/>
                        <a:t>65</a:t>
                      </a:r>
                      <a:endParaRPr lang="el-GR" sz="1800" dirty="0"/>
                    </a:p>
                  </a:txBody>
                  <a:tcPr marL="91431" marR="91431" marT="45726" marB="45726"/>
                </a:tc>
                <a:tc>
                  <a:txBody>
                    <a:bodyPr/>
                    <a:lstStyle/>
                    <a:p>
                      <a:r>
                        <a:rPr lang="el-GR" sz="1800" dirty="0" smtClean="0"/>
                        <a:t>35</a:t>
                      </a:r>
                      <a:endParaRPr lang="el-GR" sz="1800" dirty="0"/>
                    </a:p>
                  </a:txBody>
                  <a:tcPr marL="91431" marR="91431" marT="45726" marB="45726"/>
                </a:tc>
                <a:tc>
                  <a:txBody>
                    <a:bodyPr/>
                    <a:lstStyle/>
                    <a:p>
                      <a:r>
                        <a:rPr lang="el-GR" sz="1800" dirty="0" smtClean="0"/>
                        <a:t>1,0</a:t>
                      </a:r>
                      <a:endParaRPr lang="el-GR" sz="1800" dirty="0"/>
                    </a:p>
                  </a:txBody>
                  <a:tcPr marL="91431" marR="91431" marT="45726" marB="45726"/>
                </a:tc>
              </a:tr>
              <a:tr h="431243">
                <a:tc>
                  <a:txBody>
                    <a:bodyPr/>
                    <a:lstStyle/>
                    <a:p>
                      <a:r>
                        <a:rPr lang="el-GR" sz="1800" dirty="0" smtClean="0"/>
                        <a:t>65</a:t>
                      </a:r>
                      <a:endParaRPr lang="el-GR" sz="1800" dirty="0"/>
                    </a:p>
                  </a:txBody>
                  <a:tcPr marL="91431" marR="91431" marT="45726" marB="45726"/>
                </a:tc>
                <a:tc>
                  <a:txBody>
                    <a:bodyPr/>
                    <a:lstStyle/>
                    <a:p>
                      <a:r>
                        <a:rPr lang="el-GR" sz="1800" dirty="0" smtClean="0"/>
                        <a:t>50</a:t>
                      </a:r>
                      <a:endParaRPr lang="el-GR" sz="1800" dirty="0"/>
                    </a:p>
                  </a:txBody>
                  <a:tcPr marL="91431" marR="91431" marT="45726" marB="45726"/>
                </a:tc>
                <a:tc>
                  <a:txBody>
                    <a:bodyPr/>
                    <a:lstStyle/>
                    <a:p>
                      <a:r>
                        <a:rPr lang="el-GR" sz="1800" dirty="0" smtClean="0"/>
                        <a:t>50</a:t>
                      </a:r>
                      <a:endParaRPr lang="el-GR" sz="1800" dirty="0"/>
                    </a:p>
                  </a:txBody>
                  <a:tcPr marL="91431" marR="91431" marT="45726" marB="45726"/>
                </a:tc>
                <a:tc>
                  <a:txBody>
                    <a:bodyPr/>
                    <a:lstStyle/>
                    <a:p>
                      <a:r>
                        <a:rPr lang="el-GR" sz="1800" dirty="0" smtClean="0"/>
                        <a:t>1,0</a:t>
                      </a:r>
                      <a:endParaRPr lang="el-GR" sz="1800" dirty="0"/>
                    </a:p>
                  </a:txBody>
                  <a:tcPr marL="91431" marR="91431" marT="45726" marB="45726"/>
                </a:tc>
              </a:tr>
              <a:tr h="431243">
                <a:tc>
                  <a:txBody>
                    <a:bodyPr/>
                    <a:lstStyle/>
                    <a:p>
                      <a:r>
                        <a:rPr lang="el-GR" sz="1800" dirty="0" smtClean="0"/>
                        <a:t>70</a:t>
                      </a:r>
                      <a:endParaRPr lang="el-GR" sz="1800" dirty="0"/>
                    </a:p>
                  </a:txBody>
                  <a:tcPr marL="91431" marR="91431" marT="45726" marB="45726"/>
                </a:tc>
                <a:tc>
                  <a:txBody>
                    <a:bodyPr/>
                    <a:lstStyle/>
                    <a:p>
                      <a:r>
                        <a:rPr lang="el-GR" sz="1800" dirty="0" smtClean="0"/>
                        <a:t>0</a:t>
                      </a:r>
                      <a:endParaRPr lang="el-GR" sz="1800" dirty="0"/>
                    </a:p>
                  </a:txBody>
                  <a:tcPr marL="91431" marR="91431" marT="45726" marB="45726"/>
                </a:tc>
                <a:tc>
                  <a:txBody>
                    <a:bodyPr/>
                    <a:lstStyle/>
                    <a:p>
                      <a:r>
                        <a:rPr lang="el-GR" sz="1800" dirty="0" smtClean="0"/>
                        <a:t>100</a:t>
                      </a:r>
                      <a:endParaRPr lang="el-GR" sz="1800" dirty="0"/>
                    </a:p>
                  </a:txBody>
                  <a:tcPr marL="91431" marR="91431" marT="45726" marB="45726"/>
                </a:tc>
                <a:tc>
                  <a:txBody>
                    <a:bodyPr/>
                    <a:lstStyle/>
                    <a:p>
                      <a:r>
                        <a:rPr lang="el-GR" sz="1800" dirty="0" smtClean="0"/>
                        <a:t>1,0</a:t>
                      </a:r>
                      <a:endParaRPr lang="el-GR" sz="1800" dirty="0"/>
                    </a:p>
                  </a:txBody>
                  <a:tcPr marL="91431" marR="91431" marT="45726" marB="45726"/>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856083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5/10</a:t>
            </a:r>
            <a:endParaRPr lang="el-GR" altLang="el-GR" dirty="0" smtClean="0"/>
          </a:p>
        </p:txBody>
      </p:sp>
      <p:sp>
        <p:nvSpPr>
          <p:cNvPr id="38915" name="2 - Θέση περιεχομένου"/>
          <p:cNvSpPr>
            <a:spLocks noGrp="1"/>
          </p:cNvSpPr>
          <p:nvPr>
            <p:ph idx="1"/>
          </p:nvPr>
        </p:nvSpPr>
        <p:spPr>
          <a:xfrm>
            <a:off x="457200" y="1556792"/>
            <a:ext cx="8229600" cy="4680520"/>
          </a:xfrm>
        </p:spPr>
        <p:txBody>
          <a:bodyPr>
            <a:normAutofit/>
          </a:bodyPr>
          <a:lstStyle/>
          <a:p>
            <a:pPr eaLnBrk="1" hangingPunct="1">
              <a:buFont typeface="Wingdings" panose="05000000000000000000" pitchFamily="2" charset="2"/>
              <a:buChar char="ü"/>
            </a:pPr>
            <a:r>
              <a:rPr lang="el-GR" altLang="el-GR" sz="2400" dirty="0" smtClean="0"/>
              <a:t>Η απορρόφηση των συστατικών παρακολουθείται σε τρία μήκη κύματος ταυτόχρονα (280 nm, 320 nm και 360 nm).</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936428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normAutofit fontScale="90000"/>
          </a:bodyPr>
          <a:lstStyle/>
          <a:p>
            <a:r>
              <a:rPr lang="el-GR" altLang="el-GR" sz="4000" dirty="0"/>
              <a:t>Υγρή χρωματογραφία υψηλής πίεσης </a:t>
            </a:r>
            <a:r>
              <a:rPr lang="el-GR" altLang="el-GR" sz="3300" b="0" dirty="0"/>
              <a:t>(HPLC)</a:t>
            </a:r>
            <a:r>
              <a:rPr lang="en-US" altLang="el-GR" sz="3300" b="0" dirty="0"/>
              <a:t> </a:t>
            </a:r>
            <a:r>
              <a:rPr lang="el-GR" altLang="el-GR" sz="3300" b="0" dirty="0" smtClean="0"/>
              <a:t>3/3</a:t>
            </a:r>
            <a:endParaRPr lang="el-GR" altLang="el-GR" dirty="0" smtClean="0"/>
          </a:p>
        </p:txBody>
      </p:sp>
      <p:pic>
        <p:nvPicPr>
          <p:cNvPr id="4099" name="Picture 5" descr="File:Preparative HPL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28800"/>
            <a:ext cx="7620000" cy="404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628088" y="5816297"/>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Preparative </a:t>
            </a:r>
            <a:r>
              <a:rPr lang="en-US" sz="1200" dirty="0" smtClean="0">
                <a:latin typeface="+mn-lt"/>
                <a:hlinkClick r:id="rId3"/>
              </a:rPr>
              <a:t>HPLC</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Jacopo Werther"/>
              </a:rPr>
              <a:t>Jacopo Werther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52736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6/10</a:t>
            </a:r>
            <a:endParaRPr lang="el-GR" altLang="el-GR" dirty="0" smtClean="0"/>
          </a:p>
        </p:txBody>
      </p:sp>
      <p:sp>
        <p:nvSpPr>
          <p:cNvPr id="39939" name="2 - Θέση περιεχομένου"/>
          <p:cNvSpPr>
            <a:spLocks noGrp="1"/>
          </p:cNvSpPr>
          <p:nvPr>
            <p:ph idx="1"/>
          </p:nvPr>
        </p:nvSpPr>
        <p:spPr/>
        <p:txBody>
          <a:bodyPr>
            <a:normAutofit lnSpcReduction="10000"/>
          </a:bodyPr>
          <a:lstStyle/>
          <a:p>
            <a:pPr eaLnBrk="1" hangingPunct="1">
              <a:spcBef>
                <a:spcPts val="600"/>
              </a:spcBef>
            </a:pPr>
            <a:r>
              <a:rPr lang="el-GR" altLang="el-GR" dirty="0" smtClean="0"/>
              <a:t> Χρωματογράφημα προτύπων ουσιών: </a:t>
            </a:r>
          </a:p>
          <a:p>
            <a:pPr marL="457200" indent="-457200" eaLnBrk="1" hangingPunct="1">
              <a:spcBef>
                <a:spcPts val="600"/>
              </a:spcBef>
              <a:buFont typeface="+mj-lt"/>
              <a:buAutoNum type="arabicPeriod"/>
            </a:pPr>
            <a:r>
              <a:rPr lang="el-GR" altLang="el-GR" dirty="0" smtClean="0"/>
              <a:t>Γαλλικό οξύ, </a:t>
            </a:r>
          </a:p>
          <a:p>
            <a:pPr marL="457200" indent="-457200" eaLnBrk="1" hangingPunct="1">
              <a:spcBef>
                <a:spcPts val="600"/>
              </a:spcBef>
              <a:buFont typeface="+mj-lt"/>
              <a:buAutoNum type="arabicPeriod"/>
            </a:pPr>
            <a:r>
              <a:rPr lang="el-GR" altLang="el-GR" dirty="0" smtClean="0"/>
              <a:t>(+) </a:t>
            </a:r>
            <a:r>
              <a:rPr lang="el-GR" altLang="el-GR" dirty="0"/>
              <a:t>Κ</a:t>
            </a:r>
            <a:r>
              <a:rPr lang="el-GR" altLang="el-GR" dirty="0" smtClean="0"/>
              <a:t>ατεχίνη,</a:t>
            </a:r>
          </a:p>
          <a:p>
            <a:pPr marL="457200" indent="-457200" eaLnBrk="1" hangingPunct="1">
              <a:spcBef>
                <a:spcPts val="600"/>
              </a:spcBef>
              <a:buFont typeface="+mj-lt"/>
              <a:buAutoNum type="arabicPeriod"/>
            </a:pPr>
            <a:r>
              <a:rPr lang="el-GR" altLang="el-GR" dirty="0" smtClean="0"/>
              <a:t>Προκυανιδίνη Β2,</a:t>
            </a:r>
          </a:p>
          <a:p>
            <a:pPr marL="457200" indent="-457200" eaLnBrk="1" hangingPunct="1">
              <a:spcBef>
                <a:spcPts val="600"/>
              </a:spcBef>
              <a:buFont typeface="+mj-lt"/>
              <a:buAutoNum type="arabicPeriod"/>
            </a:pPr>
            <a:r>
              <a:rPr lang="el-GR" altLang="el-GR" dirty="0" smtClean="0"/>
              <a:t>()</a:t>
            </a:r>
            <a:r>
              <a:rPr lang="el-GR" altLang="el-GR" dirty="0"/>
              <a:t> </a:t>
            </a:r>
            <a:r>
              <a:rPr lang="el-GR" altLang="el-GR" dirty="0" smtClean="0"/>
              <a:t>Επικατεχίνη,</a:t>
            </a:r>
          </a:p>
          <a:p>
            <a:pPr marL="457200" indent="-457200" eaLnBrk="1" hangingPunct="1">
              <a:spcBef>
                <a:spcPts val="600"/>
              </a:spcBef>
              <a:buFont typeface="+mj-lt"/>
              <a:buAutoNum type="arabicPeriod"/>
            </a:pPr>
            <a:r>
              <a:rPr lang="el-GR" altLang="el-GR" dirty="0" smtClean="0"/>
              <a:t>Γαλλικός εστέρας της επικατεχίνης</a:t>
            </a:r>
            <a:endParaRPr lang="el-GR" altLang="el-GR" dirty="0"/>
          </a:p>
          <a:p>
            <a:pPr marL="457200" indent="-457200" eaLnBrk="1" hangingPunct="1">
              <a:spcBef>
                <a:spcPts val="600"/>
              </a:spcBef>
              <a:buFont typeface="+mj-lt"/>
              <a:buAutoNum type="arabicPeriod"/>
            </a:pPr>
            <a:r>
              <a:rPr lang="el-GR" altLang="el-GR" dirty="0" smtClean="0"/>
              <a:t>3-D-γαλακτοσίδης της κερκετίνης, </a:t>
            </a:r>
          </a:p>
          <a:p>
            <a:pPr marL="457200" indent="-457200" eaLnBrk="1" hangingPunct="1">
              <a:spcBef>
                <a:spcPts val="600"/>
              </a:spcBef>
              <a:buFont typeface="+mj-lt"/>
              <a:buAutoNum type="arabicPeriod"/>
            </a:pPr>
            <a:r>
              <a:rPr lang="el-GR" altLang="el-GR" dirty="0" smtClean="0"/>
              <a:t>3-β-D- γλυκοσίδης της κερκετίνης, </a:t>
            </a:r>
          </a:p>
          <a:p>
            <a:pPr marL="457200" indent="-457200" eaLnBrk="1" hangingPunct="1">
              <a:spcBef>
                <a:spcPts val="600"/>
              </a:spcBef>
              <a:buFont typeface="+mj-lt"/>
              <a:buAutoNum type="arabicPeriod"/>
            </a:pPr>
            <a:r>
              <a:rPr lang="el-GR" altLang="el-GR" dirty="0" smtClean="0"/>
              <a:t>3-ραμνοσίδης της κερκετίνης, </a:t>
            </a:r>
          </a:p>
          <a:p>
            <a:pPr marL="457200" indent="-457200" eaLnBrk="1" hangingPunct="1">
              <a:spcBef>
                <a:spcPts val="600"/>
              </a:spcBef>
              <a:buFont typeface="+mj-lt"/>
              <a:buAutoNum type="arabicPeriod"/>
            </a:pPr>
            <a:r>
              <a:rPr lang="el-GR" altLang="el-GR" dirty="0" smtClean="0"/>
              <a:t>trans-ρεσβερατρόλη, </a:t>
            </a:r>
          </a:p>
          <a:p>
            <a:pPr marL="457200" indent="-457200" eaLnBrk="1" hangingPunct="1">
              <a:spcBef>
                <a:spcPts val="600"/>
              </a:spcBef>
              <a:buFont typeface="+mj-lt"/>
              <a:buAutoNum type="arabicPeriod"/>
            </a:pPr>
            <a:r>
              <a:rPr lang="el-GR" altLang="el-GR" dirty="0" smtClean="0"/>
              <a:t>Κερκετίνη,</a:t>
            </a:r>
          </a:p>
          <a:p>
            <a:pPr marL="457200" indent="-457200" eaLnBrk="1" hangingPunct="1">
              <a:spcBef>
                <a:spcPts val="600"/>
              </a:spcBef>
              <a:buFont typeface="+mj-lt"/>
              <a:buAutoNum type="arabicPeriod"/>
            </a:pPr>
            <a:r>
              <a:rPr lang="el-GR" altLang="el-GR" dirty="0" smtClean="0"/>
              <a:t>Καμφερόλη. </a:t>
            </a:r>
          </a:p>
          <a:p>
            <a:pPr marL="0" indent="0">
              <a:spcBef>
                <a:spcPts val="600"/>
              </a:spcBef>
              <a:buNone/>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071705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7/10</a:t>
            </a:r>
            <a:endParaRPr lang="el-GR" altLang="el-GR" dirty="0" smtClean="0"/>
          </a:p>
        </p:txBody>
      </p:sp>
      <p:sp>
        <p:nvSpPr>
          <p:cNvPr id="40963" name="Θέση περιεχομένου 3"/>
          <p:cNvSpPr>
            <a:spLocks noGrp="1"/>
          </p:cNvSpPr>
          <p:nvPr>
            <p:ph idx="1"/>
          </p:nvPr>
        </p:nvSpPr>
        <p:spPr/>
        <p:txBody>
          <a:bodyPr/>
          <a:lstStyle/>
          <a:p>
            <a:r>
              <a:rPr lang="el-GR" altLang="el-GR" dirty="0" smtClean="0"/>
              <a:t>HPLC φαινολικών οξέων και φλαβονονών</a:t>
            </a:r>
            <a:br>
              <a:rPr lang="el-GR" altLang="el-GR" dirty="0" smtClean="0"/>
            </a:br>
            <a:endParaRPr lang="el-GR" altLang="el-GR" dirty="0" smtClean="0"/>
          </a:p>
        </p:txBody>
      </p:sp>
      <p:graphicFrame>
        <p:nvGraphicFramePr>
          <p:cNvPr id="40964" name="Object 3"/>
          <p:cNvGraphicFramePr>
            <a:graphicFrameLocks noChangeAspect="1"/>
          </p:cNvGraphicFramePr>
          <p:nvPr>
            <p:extLst>
              <p:ext uri="{D42A27DB-BD31-4B8C-83A1-F6EECF244321}">
                <p14:modId xmlns:p14="http://schemas.microsoft.com/office/powerpoint/2010/main" val="582790360"/>
              </p:ext>
            </p:extLst>
          </p:nvPr>
        </p:nvGraphicFramePr>
        <p:xfrm>
          <a:off x="1331640" y="1700808"/>
          <a:ext cx="6613525" cy="4959350"/>
        </p:xfrm>
        <a:graphic>
          <a:graphicData uri="http://schemas.openxmlformats.org/presentationml/2006/ole">
            <mc:AlternateContent xmlns:mc="http://schemas.openxmlformats.org/markup-compatibility/2006">
              <mc:Choice xmlns:v="urn:schemas-microsoft-com:vml" Requires="v">
                <p:oleObj spid="_x0000_s1046" name="Εικόνα Bitmap" r:id="rId4" imgW="12863675" imgH="7590178" progId="Paint.Picture">
                  <p:embed/>
                </p:oleObj>
              </mc:Choice>
              <mc:Fallback>
                <p:oleObj name="Εικόνα Bitmap" r:id="rId4" imgW="12863675" imgH="759017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6345"/>
                      <a:stretch>
                        <a:fillRect/>
                      </a:stretch>
                    </p:blipFill>
                    <p:spPr bwMode="auto">
                      <a:xfrm>
                        <a:off x="1331640" y="1700808"/>
                        <a:ext cx="66135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107203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8/10</a:t>
            </a:r>
            <a:endParaRPr lang="el-GR" altLang="el-GR" dirty="0" smtClean="0"/>
          </a:p>
        </p:txBody>
      </p:sp>
      <p:sp>
        <p:nvSpPr>
          <p:cNvPr id="41987" name="2 - Θέση περιεχομένου"/>
          <p:cNvSpPr>
            <a:spLocks noGrp="1"/>
          </p:cNvSpPr>
          <p:nvPr>
            <p:ph idx="1"/>
          </p:nvPr>
        </p:nvSpPr>
        <p:spPr/>
        <p:txBody>
          <a:bodyPr>
            <a:normAutofit/>
          </a:bodyPr>
          <a:lstStyle/>
          <a:p>
            <a:pPr marL="0" indent="0" eaLnBrk="1" hangingPunct="1">
              <a:buFont typeface="Arial" charset="0"/>
              <a:buNone/>
            </a:pPr>
            <a:r>
              <a:rPr lang="el-GR" altLang="el-GR" dirty="0" smtClean="0"/>
              <a:t>Βάσει του χρόνου κατακράτησης (Retention time) και του φάσματος απορρόφησης των προτύπων ουσιών γίνεται ο ποιοτικός προσδιορισμός των φαινολικών ουσιών. </a:t>
            </a:r>
          </a:p>
          <a:p>
            <a:pPr marL="0" indent="0" eaLnBrk="1" hangingPunct="1">
              <a:buFont typeface="Arial" charset="0"/>
              <a:buNone/>
            </a:pPr>
            <a:r>
              <a:rPr lang="el-GR" altLang="el-GR" dirty="0" smtClean="0"/>
              <a:t>Η ανάλυση γίνεται σε τρία διαφορετικά μήκη κύματος εξ αιτίας του  χαρακτηριστικού φάσματος απορρόφησης στο UV-Vis που παρουσιάζουν οι φαινολικές ουσίες ανάλογα με τη δομή τους. </a:t>
            </a:r>
          </a:p>
          <a:p>
            <a:pPr marL="0" indent="0" eaLnBrk="1" hangingPunct="1">
              <a:buFont typeface="Arial" charset="0"/>
              <a:buNone/>
            </a:pPr>
            <a:r>
              <a:rPr lang="el-GR" altLang="el-GR" dirty="0" smtClean="0"/>
              <a:t>Συγκεκριμένα τα υδροξυβενζοϊκά οξέα, οι φλαβονόλες και οι προκυανιδίνες ανιχνεύονται στα 280 nm, τα στιλβένια, τα υδρόξυ κινναμωμικά οξέα και οι εστέρες τους, αναλύονται στα 320 nm, ενώ οι φλαβονόλες και οι γλυκοζίτες τους στα 360 nm.</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160274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9/10</a:t>
            </a:r>
            <a:endParaRPr lang="el-GR" altLang="el-GR" dirty="0" smtClean="0"/>
          </a:p>
        </p:txBody>
      </p:sp>
      <p:sp>
        <p:nvSpPr>
          <p:cNvPr id="43011" name="2 - Θέση περιεχομένου"/>
          <p:cNvSpPr>
            <a:spLocks noGrp="1"/>
          </p:cNvSpPr>
          <p:nvPr>
            <p:ph idx="1"/>
          </p:nvPr>
        </p:nvSpPr>
        <p:spPr/>
        <p:txBody>
          <a:bodyPr>
            <a:noAutofit/>
          </a:bodyPr>
          <a:lstStyle/>
          <a:p>
            <a:pPr eaLnBrk="1" hangingPunct="1">
              <a:buFont typeface="Wingdings" panose="05000000000000000000" pitchFamily="2" charset="2"/>
              <a:buChar char="ü"/>
            </a:pPr>
            <a:r>
              <a:rPr lang="el-GR" altLang="el-GR" sz="2400" dirty="0" smtClean="0"/>
              <a:t>Για το ποσοτικό προσδιορισμό κατασκευάστηκαν καμπύλες αναφοράς των προτύπων ουσιών για χαμηλές και για υψηλές συγκεντρώσεις, μέσω των οποίων προσδιορίζεται η συγκέντρωση τους στα δείγματα.</a:t>
            </a:r>
          </a:p>
          <a:p>
            <a:pPr marL="0" indent="0" eaLnBrk="1" hangingPunct="1">
              <a:buFont typeface="Arial" charset="0"/>
              <a:buNone/>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812498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lstStyle/>
          <a:p>
            <a:r>
              <a:rPr lang="el-GR" altLang="el-GR" dirty="0"/>
              <a:t>Χρωματογραφία </a:t>
            </a:r>
            <a:r>
              <a:rPr lang="en-US" altLang="el-GR" dirty="0"/>
              <a:t>HPLC</a:t>
            </a:r>
            <a:r>
              <a:rPr lang="el-GR" altLang="el-GR" dirty="0"/>
              <a:t> </a:t>
            </a:r>
            <a:r>
              <a:rPr lang="el-GR" altLang="el-GR" sz="3000" b="0" dirty="0" smtClean="0"/>
              <a:t>10/10</a:t>
            </a:r>
            <a:endParaRPr lang="el-GR" altLang="el-GR" dirty="0" smtClean="0"/>
          </a:p>
        </p:txBody>
      </p:sp>
      <p:sp>
        <p:nvSpPr>
          <p:cNvPr id="44035" name="Θέση περιεχομένου 2"/>
          <p:cNvSpPr>
            <a:spLocks noGrp="1"/>
          </p:cNvSpPr>
          <p:nvPr>
            <p:ph idx="1"/>
          </p:nvPr>
        </p:nvSpPr>
        <p:spPr/>
        <p:txBody>
          <a:bodyPr/>
          <a:lstStyle/>
          <a:p>
            <a:r>
              <a:rPr lang="el-GR" altLang="el-GR" dirty="0" smtClean="0"/>
              <a:t>ΗPLC φαινολικών συστατικών σε ελαιόλαδο</a:t>
            </a:r>
          </a:p>
          <a:p>
            <a:endParaRPr lang="el-GR" altLang="el-GR" dirty="0" smtClean="0"/>
          </a:p>
        </p:txBody>
      </p:sp>
      <p:graphicFrame>
        <p:nvGraphicFramePr>
          <p:cNvPr id="44036" name="Object 3"/>
          <p:cNvGraphicFramePr>
            <a:graphicFrameLocks noChangeAspect="1"/>
          </p:cNvGraphicFramePr>
          <p:nvPr>
            <p:extLst>
              <p:ext uri="{D42A27DB-BD31-4B8C-83A1-F6EECF244321}">
                <p14:modId xmlns:p14="http://schemas.microsoft.com/office/powerpoint/2010/main" val="2958400849"/>
              </p:ext>
            </p:extLst>
          </p:nvPr>
        </p:nvGraphicFramePr>
        <p:xfrm>
          <a:off x="1475656" y="1916832"/>
          <a:ext cx="5651500" cy="4238625"/>
        </p:xfrm>
        <a:graphic>
          <a:graphicData uri="http://schemas.openxmlformats.org/presentationml/2006/ole">
            <mc:AlternateContent xmlns:mc="http://schemas.openxmlformats.org/markup-compatibility/2006">
              <mc:Choice xmlns:v="urn:schemas-microsoft-com:vml" Requires="v">
                <p:oleObj spid="_x0000_s2070" name="Εικόνα Bitmap" r:id="rId3" imgW="8047417" imgH="10120237" progId="Paint.Picture">
                  <p:embed/>
                </p:oleObj>
              </mc:Choice>
              <mc:Fallback>
                <p:oleObj name="Εικόνα Bitmap" r:id="rId3" imgW="8047417" imgH="1012023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916832"/>
                        <a:ext cx="5651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149182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noAutofit/>
          </a:bodyPr>
          <a:lstStyle/>
          <a:p>
            <a:r>
              <a:rPr lang="el-GR" altLang="el-GR" dirty="0" smtClean="0"/>
              <a:t>Φαινολικά συστατικά</a:t>
            </a:r>
            <a:br>
              <a:rPr lang="el-GR" altLang="el-GR" dirty="0" smtClean="0"/>
            </a:br>
            <a:r>
              <a:rPr lang="el-GR" altLang="el-GR" sz="3000" b="0" dirty="0" smtClean="0"/>
              <a:t>(Πίνακας) 1/2</a:t>
            </a:r>
          </a:p>
        </p:txBody>
      </p:sp>
      <p:graphicFrame>
        <p:nvGraphicFramePr>
          <p:cNvPr id="3" name="2 - Θέση περιεχομένου"/>
          <p:cNvGraphicFramePr>
            <a:graphicFrameLocks noGrp="1"/>
          </p:cNvGraphicFramePr>
          <p:nvPr>
            <p:ph idx="1"/>
            <p:extLst>
              <p:ext uri="{D42A27DB-BD31-4B8C-83A1-F6EECF244321}">
                <p14:modId xmlns:p14="http://schemas.microsoft.com/office/powerpoint/2010/main" val="3168388814"/>
              </p:ext>
            </p:extLst>
          </p:nvPr>
        </p:nvGraphicFramePr>
        <p:xfrm>
          <a:off x="518864" y="1412776"/>
          <a:ext cx="8229600" cy="4114800"/>
        </p:xfrm>
        <a:graphic>
          <a:graphicData uri="http://schemas.openxmlformats.org/drawingml/2006/table">
            <a:tbl>
              <a:tblPr firstRow="1"/>
              <a:tblGrid>
                <a:gridCol w="832962"/>
                <a:gridCol w="2115978"/>
                <a:gridCol w="647224"/>
                <a:gridCol w="777240"/>
                <a:gridCol w="712946"/>
                <a:gridCol w="907257"/>
                <a:gridCol w="584358"/>
                <a:gridCol w="1651635"/>
              </a:tblGrid>
              <a:tr h="2438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Αν/γία</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Ένωση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R1</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R2</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R3</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R4</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R5</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R6</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(3:1)</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Κατεχόλη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ΟΗ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ΟΗ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(3:2)</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Ρεσορκινόλη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ΟΗ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ΟΗ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(3:3)</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Υδρκινόνη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ΟΗ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ΟΗ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(3:4)</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Καφφεϊκό</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CHCHCOOH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(3:5)</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Φερουλικό</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OCH</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CHCHCOOH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(3:6)</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p-κουμαρικό</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CHCHCOOH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(3:7)</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Χλωρογενικό</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CHCHCOOC</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6</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7</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(3:8)</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Φαινόλη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(3:9)</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Ο-κρεζόλη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el-GR"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(3:10)</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Τυροσίνη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CHNH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2-</a:t>
                      </a: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όξυφαινυλαλανίνη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CHNH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Γουιακόλη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Ανισόλη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OCH</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055852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noAutofit/>
          </a:bodyPr>
          <a:lstStyle/>
          <a:p>
            <a:r>
              <a:rPr lang="el-GR" altLang="el-GR" dirty="0" smtClean="0"/>
              <a:t>Φαινολικά συστατικά</a:t>
            </a:r>
            <a:br>
              <a:rPr lang="el-GR" altLang="el-GR" dirty="0" smtClean="0"/>
            </a:br>
            <a:r>
              <a:rPr lang="el-GR" altLang="el-GR" sz="3000" b="0" dirty="0" smtClean="0"/>
              <a:t>(Πίνακας) 2/2</a:t>
            </a:r>
          </a:p>
        </p:txBody>
      </p:sp>
      <p:graphicFrame>
        <p:nvGraphicFramePr>
          <p:cNvPr id="3" name="2 - Θέση περιεχομένου"/>
          <p:cNvGraphicFramePr>
            <a:graphicFrameLocks noGrp="1"/>
          </p:cNvGraphicFramePr>
          <p:nvPr>
            <p:ph idx="1"/>
            <p:extLst>
              <p:ext uri="{D42A27DB-BD31-4B8C-83A1-F6EECF244321}">
                <p14:modId xmlns:p14="http://schemas.microsoft.com/office/powerpoint/2010/main" val="1335325033"/>
              </p:ext>
            </p:extLst>
          </p:nvPr>
        </p:nvGraphicFramePr>
        <p:xfrm>
          <a:off x="539552" y="1268760"/>
          <a:ext cx="8229600" cy="5486400"/>
        </p:xfrm>
        <a:graphic>
          <a:graphicData uri="http://schemas.openxmlformats.org/drawingml/2006/table">
            <a:tbl>
              <a:tblPr firstRow="1"/>
              <a:tblGrid>
                <a:gridCol w="832962"/>
                <a:gridCol w="2115978"/>
                <a:gridCol w="647224"/>
                <a:gridCol w="777240"/>
                <a:gridCol w="712946"/>
                <a:gridCol w="907257"/>
                <a:gridCol w="584358"/>
                <a:gridCol w="1651635"/>
              </a:tblGrid>
              <a:tr h="2438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Αν/γία</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Ένωση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R1</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R2</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R3</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R4</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R5</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R6</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(3:14)</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Γαλλικός εστέρας</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(3:15)</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Γαλλικός προπυλεστέρας</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3</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6</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0</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4</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Βουτυλενουδροξυανισόλη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C(CH</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r>
                        <a:rPr kumimoji="0" lang="de-DE" sz="1800" b="0" i="0" u="none" strike="noStrike" cap="none" normalizeH="0" baseline="30000" dirty="0" smtClean="0">
                          <a:ln>
                            <a:noFill/>
                          </a:ln>
                          <a:solidFill>
                            <a:srgbClr val="000000"/>
                          </a:solidFill>
                          <a:effectLst/>
                          <a:latin typeface="Calibri" pitchFamily="34" charset="0"/>
                          <a:cs typeface="Times New Roman" pitchFamily="18" charset="0"/>
                        </a:rPr>
                        <a:t>)</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C(CH</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(3:17)</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Βανιλλίνη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OCH</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CHO</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3,4-</a:t>
                      </a: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Διϋδροξυβενζαλδεϋδη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CHO</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(3:19)</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p-κυμενε-2,3-διόλη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3</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(3:20)</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Καρβακρόλη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3</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(3:21)</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Θυμόλη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3</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(3:22)</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Ευγενόλη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OCH</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(3:23)</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Συρινγκόλη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OCH</a:t>
                      </a:r>
                      <a:r>
                        <a:rPr kumimoji="0" lang="el-GR"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OCH</a:t>
                      </a:r>
                      <a:r>
                        <a:rPr kumimoji="0" lang="de-DE" sz="1800" b="0" i="0" u="none" strike="noStrike" cap="none" normalizeH="0" baseline="-25000" dirty="0" smtClean="0">
                          <a:ln>
                            <a:noFill/>
                          </a:ln>
                          <a:solidFill>
                            <a:srgbClr val="000000"/>
                          </a:solidFill>
                          <a:effectLst/>
                          <a:latin typeface="Calibri" pitchFamily="34" charset="0"/>
                          <a:cs typeface="Times New Roman" pitchFamily="18" charset="0"/>
                        </a:rPr>
                        <a:t>3</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(3:24)</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Ο-υδροξυβενζοϊκό οξύ</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COOH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(3:25)</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Αλλυλφαινόλη</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OH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r>
                        <a:rPr kumimoji="0" lang="en-US" sz="1800" b="0" i="0" u="none" strike="noStrike" cap="none" normalizeH="0" baseline="0" dirty="0" smtClean="0">
                          <a:ln>
                            <a:noFill/>
                          </a:ln>
                          <a:solidFill>
                            <a:srgbClr val="000000"/>
                          </a:solidFill>
                          <a:effectLst/>
                          <a:latin typeface="Calibri" pitchFamily="34" charset="0"/>
                          <a:cs typeface="Times New Roman" pitchFamily="18" charset="0"/>
                        </a:rPr>
                        <a:t>CHCH</a:t>
                      </a:r>
                      <a:r>
                        <a:rPr kumimoji="0" lang="en-US" sz="1800" b="0" i="0" u="none" strike="noStrike" cap="none" normalizeH="0" baseline="-25000" dirty="0" smtClean="0">
                          <a:ln>
                            <a:noFill/>
                          </a:ln>
                          <a:solidFill>
                            <a:srgbClr val="000000"/>
                          </a:solidFill>
                          <a:effectLst/>
                          <a:latin typeface="Calibri" pitchFamily="34" charset="0"/>
                          <a:cs typeface="Times New Roman" pitchFamily="18" charset="0"/>
                        </a:rPr>
                        <a:t>2</a:t>
                      </a:r>
                      <a:endParaRPr kumimoji="0" lang="el-GR" sz="1800" b="0" i="0" u="none" strike="noStrike" cap="none" normalizeH="0" baseline="-2500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Times New Roman" pitchFamily="18" charset="0"/>
                        </a:rPr>
                        <a:t>H</a:t>
                      </a:r>
                      <a:endParaRPr kumimoji="0" lang="el-GR" sz="1800" b="0" i="0" u="none" strike="noStrike" cap="none" normalizeH="0" baseline="0" dirty="0" smtClean="0">
                        <a:ln>
                          <a:noFill/>
                        </a:ln>
                        <a:solidFill>
                          <a:schemeClr val="tx1"/>
                        </a:solidFill>
                        <a:effectLst/>
                        <a:latin typeface="Calibri" pitchFamily="34" charset="0"/>
                        <a:cs typeface="Times New Roman" pitchFamily="18" charset="0"/>
                      </a:endParaRPr>
                    </a:p>
                  </a:txBody>
                  <a:tcPr marL="17145" marR="171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734205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r>
              <a:rPr lang="el-GR" altLang="el-GR" dirty="0" smtClean="0"/>
              <a:t>Μέθοδος </a:t>
            </a:r>
            <a:r>
              <a:rPr lang="el-GR" altLang="el-GR" dirty="0" smtClean="0"/>
              <a:t>ολικών </a:t>
            </a:r>
            <a:r>
              <a:rPr lang="el-GR" altLang="el-GR" dirty="0"/>
              <a:t>φ</a:t>
            </a:r>
            <a:r>
              <a:rPr lang="el-GR" altLang="el-GR" dirty="0" smtClean="0"/>
              <a:t>αινολικών </a:t>
            </a:r>
            <a:endParaRPr lang="el-GR" altLang="el-GR" dirty="0" smtClean="0"/>
          </a:p>
        </p:txBody>
      </p:sp>
      <p:sp>
        <p:nvSpPr>
          <p:cNvPr id="30722" name="2 - Θέση περιεχομένου"/>
          <p:cNvSpPr>
            <a:spLocks noGrp="1"/>
          </p:cNvSpPr>
          <p:nvPr>
            <p:ph idx="1"/>
          </p:nvPr>
        </p:nvSpPr>
        <p:spPr>
          <a:xfrm>
            <a:off x="457200" y="1196752"/>
            <a:ext cx="8291264" cy="5256584"/>
          </a:xfrm>
        </p:spPr>
        <p:txBody>
          <a:bodyPr>
            <a:normAutofit/>
          </a:bodyPr>
          <a:lstStyle/>
          <a:p>
            <a:pPr eaLnBrk="1" hangingPunct="1">
              <a:buFont typeface="Arial" charset="0"/>
              <a:buNone/>
              <a:defRPr/>
            </a:pPr>
            <a:r>
              <a:rPr lang="el-GR" b="1" dirty="0" smtClean="0"/>
              <a:t>Μέθοδος </a:t>
            </a:r>
            <a:r>
              <a:rPr lang="el-GR" b="1" dirty="0" smtClean="0"/>
              <a:t>ολικών </a:t>
            </a:r>
            <a:r>
              <a:rPr lang="el-GR" b="1" dirty="0"/>
              <a:t>φ</a:t>
            </a:r>
            <a:r>
              <a:rPr lang="el-GR" b="1" dirty="0" smtClean="0"/>
              <a:t>αινολικών </a:t>
            </a:r>
            <a:r>
              <a:rPr lang="el-GR" b="1" dirty="0" smtClean="0"/>
              <a:t>–Folin Ciocalteu </a:t>
            </a:r>
          </a:p>
          <a:p>
            <a:pPr marL="0" indent="0" eaLnBrk="1" hangingPunct="1">
              <a:buFont typeface="Arial" charset="0"/>
              <a:buNone/>
              <a:defRPr/>
            </a:pPr>
            <a:r>
              <a:rPr lang="el-GR" dirty="0"/>
              <a:t>Ε</a:t>
            </a:r>
            <a:r>
              <a:rPr lang="el-GR" dirty="0" smtClean="0"/>
              <a:t>ίναι μια φωτομετρική μέθοδος η οποία αναπτύχθηκε αρχικά το 1927, για τον προσδιορισμό πρωτεϊνών εκμεταλλευόμενοι το γεγονός ότι το αντιδραστήριο που χρησιμοποιείται αντιδρά με το φαινολικό δακτύλιο της τυροσίνης, σχηματίζεται έγχρωμο προϊόν.</a:t>
            </a:r>
          </a:p>
          <a:p>
            <a:pPr marL="0" indent="0" eaLnBrk="1" hangingPunct="1">
              <a:buFont typeface="Arial" charset="0"/>
              <a:buNone/>
              <a:defRPr/>
            </a:pPr>
            <a:r>
              <a:rPr lang="el-GR" dirty="0" smtClean="0"/>
              <a:t>Οι φαινολικές ουσίες αντιδρούν με το αντιδραστήριο F-C μόνο σε βασικό περιβάλλον, για το λόγο πριν από την προσθήκη του αντιδραστηρίου F-C, το pH του δείγματος γίνεται βασικό (pH ≈ 10) με προσθήκη διαλύματος Na</a:t>
            </a:r>
            <a:r>
              <a:rPr lang="el-GR" baseline="-25000" dirty="0" smtClean="0"/>
              <a:t>2</a:t>
            </a:r>
            <a:r>
              <a:rPr lang="el-GR" dirty="0" smtClean="0"/>
              <a:t>CO</a:t>
            </a:r>
            <a:r>
              <a:rPr lang="el-GR" baseline="-25000" dirty="0" smtClean="0"/>
              <a:t>3</a:t>
            </a:r>
            <a:r>
              <a:rPr lang="el-GR" dirty="0" smtClean="0"/>
              <a:t> . Η απόσπαση ενός φαινολικού πρωτονίου οδηγεί στο σχηματισμό ενός φαινολικού ανιόντος που ανάγει το αντιδραστήριο F-C σχηματίζοντας ένα βαθύ μπλε σύμπλοκο που απορροφά σε μήκος κύματος 745-750 nm.</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478696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r>
              <a:rPr lang="el-GR" altLang="el-GR" dirty="0"/>
              <a:t>Φαινολικές ενώσεις </a:t>
            </a:r>
            <a:r>
              <a:rPr lang="el-GR" altLang="el-GR" sz="3000" b="0" dirty="0" smtClean="0"/>
              <a:t>1/4</a:t>
            </a:r>
            <a:endParaRPr lang="el-GR" altLang="el-GR" dirty="0" smtClean="0"/>
          </a:p>
        </p:txBody>
      </p:sp>
      <p:sp>
        <p:nvSpPr>
          <p:cNvPr id="47107" name="2 - Θέση περιεχομένου"/>
          <p:cNvSpPr>
            <a:spLocks noGrp="1"/>
          </p:cNvSpPr>
          <p:nvPr>
            <p:ph idx="1"/>
          </p:nvPr>
        </p:nvSpPr>
        <p:spPr/>
        <p:txBody>
          <a:bodyPr>
            <a:normAutofit fontScale="92500"/>
          </a:bodyPr>
          <a:lstStyle/>
          <a:p>
            <a:pPr marL="0" indent="0" eaLnBrk="1" hangingPunct="1">
              <a:buFont typeface="Arial" charset="0"/>
              <a:buNone/>
            </a:pPr>
            <a:r>
              <a:rPr lang="el-GR" altLang="el-GR" sz="2400" dirty="0" smtClean="0"/>
              <a:t>Τα κυριότερα μη φλαβονοειδή φαινολικά παράγωγα που συναντώνται στους οίνους, είναι τα φαινολικά οξέα (υδροξυβενζοϊκά και υδροξυκιναμμωμικά οξέα) και τα στιλβένια.</a:t>
            </a:r>
          </a:p>
          <a:p>
            <a:pPr marL="0" indent="0" eaLnBrk="1" hangingPunct="1">
              <a:buFont typeface="Arial" charset="0"/>
              <a:buNone/>
            </a:pPr>
            <a:r>
              <a:rPr lang="el-GR" altLang="el-GR" sz="2400" dirty="0" smtClean="0"/>
              <a:t>Από τα υδροξυβενζοϊκά οξέα , στους οίνους έχουν ανιχνευθεί το γαλλικό, το π-υδροξυβενζοϊκό, το πρωτοκατεχικό (3,4-διυδρόξυβενζοϊκό), το βανιλικό, το συριγγικό και το γενιστικό οξύ.</a:t>
            </a:r>
          </a:p>
          <a:p>
            <a:pPr marL="0" indent="0" eaLnBrk="1" hangingPunct="1">
              <a:buFont typeface="Arial" charset="0"/>
              <a:buNone/>
            </a:pPr>
            <a:r>
              <a:rPr lang="el-GR" altLang="el-GR" sz="2400" dirty="0" smtClean="0"/>
              <a:t>Τα υδροξυκιναμμωμικά οξέα (καφεϊκό, π-κουμαρικό οξύ, φερουλικό οξύ), βρίσκονται στα κενοτόπια του φλοιού και της σάρκας των σταφυλιών, ως εστέρες του τρυγικού οξέος.</a:t>
            </a:r>
          </a:p>
          <a:p>
            <a:pPr marL="0" indent="0" eaLnBrk="1" hangingPunct="1">
              <a:buFont typeface="Arial" charset="0"/>
              <a:buNone/>
            </a:pPr>
            <a:r>
              <a:rPr lang="el-GR" altLang="el-GR" sz="2400" dirty="0" smtClean="0"/>
              <a:t>Στους οίνους, τα υδροξυκιναμμωμικά οξέα ανιχνεύονται ως ελεύθερα, αλλά και ως εστέρες.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678269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1"/>
          <p:cNvSpPr>
            <a:spLocks noGrp="1"/>
          </p:cNvSpPr>
          <p:nvPr>
            <p:ph type="title"/>
          </p:nvPr>
        </p:nvSpPr>
        <p:spPr/>
        <p:txBody>
          <a:bodyPr/>
          <a:lstStyle/>
          <a:p>
            <a:r>
              <a:rPr lang="el-GR" altLang="el-GR" dirty="0"/>
              <a:t>Φαινολικές ενώσεις </a:t>
            </a:r>
            <a:r>
              <a:rPr lang="el-GR" altLang="el-GR" sz="3000" b="0" dirty="0" smtClean="0"/>
              <a:t>2/4</a:t>
            </a:r>
            <a:endParaRPr lang="el-GR" altLang="el-GR" dirty="0" smtClean="0"/>
          </a:p>
        </p:txBody>
      </p:sp>
      <p:sp>
        <p:nvSpPr>
          <p:cNvPr id="48131" name="2 - Θέση περιεχομένου"/>
          <p:cNvSpPr>
            <a:spLocks noGrp="1"/>
          </p:cNvSpPr>
          <p:nvPr>
            <p:ph idx="1"/>
          </p:nvPr>
        </p:nvSpPr>
        <p:spPr>
          <a:xfrm>
            <a:off x="457200" y="1196752"/>
            <a:ext cx="8363272" cy="5328592"/>
          </a:xfrm>
        </p:spPr>
        <p:txBody>
          <a:bodyPr>
            <a:noAutofit/>
          </a:bodyPr>
          <a:lstStyle/>
          <a:p>
            <a:pPr marL="0" indent="0" eaLnBrk="1" hangingPunct="1">
              <a:buFont typeface="Arial" charset="0"/>
              <a:buNone/>
            </a:pPr>
            <a:r>
              <a:rPr lang="el-GR" altLang="el-GR" dirty="0" smtClean="0"/>
              <a:t>Τα </a:t>
            </a:r>
            <a:r>
              <a:rPr lang="el-GR" altLang="el-GR" dirty="0" smtClean="0"/>
              <a:t>υδροξυλιωμένα</a:t>
            </a:r>
            <a:r>
              <a:rPr lang="el-GR" altLang="el-GR" dirty="0" smtClean="0"/>
              <a:t> παράγωγα των στιλβενίων είναι φυτοαλεξίνες οι οποίες παράγονται στα σταφύλια, κυρίως στο φλοιό, τα φύλλα, τους βοστρύχους και τις ρίζες, ως αντίδραση σε παθογενείς καταστάσεις, όπως η έκθεση σε υπεριώδη ακτινοβολία και η προσβολή από μύκητες και βακτήρια.</a:t>
            </a:r>
          </a:p>
          <a:p>
            <a:pPr marL="0" indent="0" eaLnBrk="1" hangingPunct="1">
              <a:buFont typeface="Arial" charset="0"/>
              <a:buNone/>
            </a:pPr>
            <a:r>
              <a:rPr lang="el-GR" altLang="el-GR" dirty="0" smtClean="0"/>
              <a:t>Η trans και η cis μορφές της ρεσβερατρόλης, όπως και τα αντίστοιχα γλυκοζιτικά τους παράγωγα – trans και cis πικεΐδης– έχουν ανιχνευτεί πολλές φορές τόσο σε σταφύλια όσο και σε οίνους.</a:t>
            </a:r>
          </a:p>
          <a:p>
            <a:pPr marL="0" indent="0" eaLnBrk="1" hangingPunct="1">
              <a:buFont typeface="Arial" charset="0"/>
              <a:buNone/>
            </a:pPr>
            <a:r>
              <a:rPr lang="el-GR" altLang="el-GR" dirty="0" smtClean="0"/>
              <a:t>Οι κύριοι τύποι φλαβονοειδών που εμπεριέχονται στα σταφύλια και τους οίνους είναι οι φλαβονόλες, οι φλαβανόλες και οι ανθοκυανίνες, ενώ σε μικρότερο βαθμό συναντώνται οι φλαβανονόλες και οι φλαβόνες. Οι ενώσεις αυτές υπάρχουν τόσο υπό τη μορφή των άγλυκων, όσο και με τη μορφή γλυκοζιτών.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52844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rtlCol="0">
            <a:noAutofit/>
          </a:bodyPr>
          <a:lstStyle/>
          <a:p>
            <a:pPr marL="0" indent="0" eaLnBrk="1" fontAlgn="auto" hangingPunct="1">
              <a:spcAft>
                <a:spcPts val="0"/>
              </a:spcAft>
              <a:buFont typeface="Arial" pitchFamily="34" charset="0"/>
              <a:buNone/>
              <a:defRPr/>
            </a:pPr>
            <a:r>
              <a:rPr lang="el-GR" sz="2400" dirty="0" smtClean="0"/>
              <a:t>Συμπεριλαμβάνονται και εφαρμόζονται όλα τα είδη που λαμβάνουν χώρα στους χρωματογραφικούς διαχωρισμούς, με την κατάλληλη χρήση υλικού πληρώσεως της στήλης και του διαλύτη έκλουσης</a:t>
            </a:r>
            <a:r>
              <a:rPr lang="el-GR" sz="2400" dirty="0"/>
              <a:t>.</a:t>
            </a:r>
            <a:endParaRPr lang="en-US" sz="2400" dirty="0" smtClean="0"/>
          </a:p>
          <a:p>
            <a:pPr marL="600075" indent="-514350" eaLnBrk="1" fontAlgn="auto" hangingPunct="1">
              <a:spcAft>
                <a:spcPts val="0"/>
              </a:spcAft>
              <a:buFont typeface="+mj-lt"/>
              <a:buAutoNum type="arabicPeriod"/>
              <a:defRPr/>
            </a:pPr>
            <a:r>
              <a:rPr lang="el-GR" sz="2400" dirty="0" smtClean="0"/>
              <a:t>Χρωματογραφία προσροφήσεως.</a:t>
            </a:r>
          </a:p>
          <a:p>
            <a:pPr marL="600075" indent="-514350" eaLnBrk="1" fontAlgn="auto" hangingPunct="1">
              <a:spcAft>
                <a:spcPts val="0"/>
              </a:spcAft>
              <a:buFont typeface="+mj-lt"/>
              <a:buAutoNum type="arabicPeriod"/>
              <a:defRPr/>
            </a:pPr>
            <a:r>
              <a:rPr lang="el-GR" sz="2400" dirty="0" smtClean="0"/>
              <a:t>Χρωματογραφία κατανομής στήλης.</a:t>
            </a:r>
          </a:p>
          <a:p>
            <a:pPr marL="600075" indent="-514350" eaLnBrk="1" fontAlgn="auto" hangingPunct="1">
              <a:spcAft>
                <a:spcPts val="0"/>
              </a:spcAft>
              <a:buFont typeface="+mj-lt"/>
              <a:buAutoNum type="arabicPeriod"/>
              <a:defRPr/>
            </a:pPr>
            <a:r>
              <a:rPr lang="el-GR" sz="2400" dirty="0" smtClean="0"/>
              <a:t>Χρωματογραφία μοριακού αποκλεισμού.</a:t>
            </a:r>
          </a:p>
          <a:p>
            <a:pPr marL="600075" indent="-514350" eaLnBrk="1" fontAlgn="auto" hangingPunct="1">
              <a:spcAft>
                <a:spcPts val="0"/>
              </a:spcAft>
              <a:buFont typeface="+mj-lt"/>
              <a:buAutoNum type="arabicPeriod"/>
              <a:defRPr/>
            </a:pPr>
            <a:r>
              <a:rPr lang="el-GR" sz="2400" dirty="0" smtClean="0"/>
              <a:t>Χρωματογραφία ιονανταλλαγής.</a:t>
            </a:r>
          </a:p>
          <a:p>
            <a:pPr marL="600075" indent="-514350" eaLnBrk="1" fontAlgn="auto" hangingPunct="1">
              <a:spcAft>
                <a:spcPts val="0"/>
              </a:spcAft>
              <a:buFont typeface="+mj-lt"/>
              <a:buAutoNum type="arabicPeriod"/>
              <a:defRPr/>
            </a:pPr>
            <a:r>
              <a:rPr lang="el-GR" sz="2400" dirty="0" smtClean="0"/>
              <a:t>Χρωματογραφία ζεύγους ιόντων.</a:t>
            </a:r>
          </a:p>
          <a:p>
            <a:pPr marL="600075" indent="-514350" eaLnBrk="1" fontAlgn="auto" hangingPunct="1">
              <a:spcAft>
                <a:spcPts val="0"/>
              </a:spcAft>
              <a:buFont typeface="+mj-lt"/>
              <a:buAutoNum type="arabicPeriod"/>
              <a:defRPr/>
            </a:pPr>
            <a:r>
              <a:rPr lang="el-GR" sz="2400" dirty="0" smtClean="0"/>
              <a:t>Χρωματογραφία συγγενείας.</a:t>
            </a:r>
          </a:p>
        </p:txBody>
      </p:sp>
      <p:sp>
        <p:nvSpPr>
          <p:cNvPr id="2" name="Τίτλος 1"/>
          <p:cNvSpPr>
            <a:spLocks noGrp="1"/>
          </p:cNvSpPr>
          <p:nvPr>
            <p:ph type="title"/>
          </p:nvPr>
        </p:nvSpPr>
        <p:spPr/>
        <p:txBody>
          <a:bodyPr/>
          <a:lstStyle/>
          <a:p>
            <a:r>
              <a:rPr lang="el-GR" dirty="0"/>
              <a:t>Μηχανισμοί και είδη </a:t>
            </a:r>
            <a:r>
              <a:rPr lang="en-US" dirty="0"/>
              <a:t>HPLC</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175174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p:cNvSpPr>
            <a:spLocks noGrp="1"/>
          </p:cNvSpPr>
          <p:nvPr>
            <p:ph type="title"/>
          </p:nvPr>
        </p:nvSpPr>
        <p:spPr/>
        <p:txBody>
          <a:bodyPr/>
          <a:lstStyle/>
          <a:p>
            <a:r>
              <a:rPr lang="el-GR" altLang="el-GR" dirty="0" smtClean="0"/>
              <a:t>Φαινολικές ενώσεις </a:t>
            </a:r>
            <a:r>
              <a:rPr lang="el-GR" altLang="el-GR" sz="3000" b="0" dirty="0" smtClean="0"/>
              <a:t>3/4</a:t>
            </a:r>
          </a:p>
        </p:txBody>
      </p:sp>
      <p:sp>
        <p:nvSpPr>
          <p:cNvPr id="49155" name="2 - Θέση περιεχομένου"/>
          <p:cNvSpPr>
            <a:spLocks noGrp="1"/>
          </p:cNvSpPr>
          <p:nvPr>
            <p:ph idx="1"/>
          </p:nvPr>
        </p:nvSpPr>
        <p:spPr/>
        <p:txBody>
          <a:bodyPr/>
          <a:lstStyle/>
          <a:p>
            <a:r>
              <a:rPr lang="el-GR" altLang="el-GR" dirty="0" smtClean="0"/>
              <a:t>Ανθοκυανιδινών:</a:t>
            </a:r>
          </a:p>
          <a:p>
            <a:pPr lvl="1"/>
            <a:r>
              <a:rPr lang="el-GR" altLang="el-GR" dirty="0" smtClean="0"/>
              <a:t>Δελφινιδίνη, </a:t>
            </a:r>
          </a:p>
          <a:p>
            <a:pPr lvl="1"/>
            <a:r>
              <a:rPr lang="el-GR" altLang="el-GR" dirty="0" smtClean="0"/>
              <a:t>Πεονιδίνη, </a:t>
            </a:r>
          </a:p>
          <a:p>
            <a:pPr lvl="1"/>
            <a:r>
              <a:rPr lang="el-GR" altLang="el-GR" dirty="0" smtClean="0"/>
              <a:t>Πετουνιδίνη, </a:t>
            </a:r>
          </a:p>
          <a:p>
            <a:pPr lvl="1"/>
            <a:r>
              <a:rPr lang="el-GR" altLang="el-GR" dirty="0" smtClean="0"/>
              <a:t>Κυανιδίνη και </a:t>
            </a:r>
          </a:p>
          <a:p>
            <a:pPr lvl="1"/>
            <a:r>
              <a:rPr lang="el-GR" altLang="el-GR" dirty="0" smtClean="0"/>
              <a:t>Μαλβιδίνη.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3413862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Φαινολικές ενώσεις </a:t>
            </a:r>
            <a:r>
              <a:rPr lang="el-GR" altLang="el-GR" sz="3000" b="0" dirty="0" smtClean="0"/>
              <a:t>4/4</a:t>
            </a:r>
            <a:endParaRPr lang="el-GR" dirty="0"/>
          </a:p>
        </p:txBody>
      </p:sp>
      <p:pic>
        <p:nvPicPr>
          <p:cNvPr id="50180" name="Picture 2" descr="File:Delphinidi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40005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5"/>
          <p:cNvSpPr txBox="1">
            <a:spLocks noChangeArrowheads="1"/>
          </p:cNvSpPr>
          <p:nvPr/>
        </p:nvSpPr>
        <p:spPr bwMode="auto">
          <a:xfrm>
            <a:off x="1964332" y="4581127"/>
            <a:ext cx="12433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latin typeface="+mn-lt"/>
              </a:rPr>
              <a:t>δελφιδίνη</a:t>
            </a:r>
          </a:p>
        </p:txBody>
      </p:sp>
      <p:pic>
        <p:nvPicPr>
          <p:cNvPr id="50182" name="Picture 4" descr="File:Peonid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88840"/>
            <a:ext cx="38369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7" name="TextBox 6"/>
          <p:cNvSpPr txBox="1"/>
          <p:nvPr/>
        </p:nvSpPr>
        <p:spPr>
          <a:xfrm>
            <a:off x="6292335" y="4581683"/>
            <a:ext cx="1216872" cy="400110"/>
          </a:xfrm>
          <a:prstGeom prst="rect">
            <a:avLst/>
          </a:prstGeom>
          <a:noFill/>
        </p:spPr>
        <p:txBody>
          <a:bodyPr wrap="none" rtlCol="0">
            <a:spAutoFit/>
          </a:bodyPr>
          <a:lstStyle/>
          <a:p>
            <a:r>
              <a:rPr lang="el-GR" sz="2000" dirty="0" smtClean="0">
                <a:latin typeface="+mn-lt"/>
              </a:rPr>
              <a:t>πεονιδίνη</a:t>
            </a:r>
            <a:endParaRPr lang="el-GR" sz="2000" dirty="0">
              <a:latin typeface="+mn-lt"/>
            </a:endParaRPr>
          </a:p>
        </p:txBody>
      </p:sp>
      <p:sp>
        <p:nvSpPr>
          <p:cNvPr id="14" name="Rectangle 7"/>
          <p:cNvSpPr/>
          <p:nvPr/>
        </p:nvSpPr>
        <p:spPr>
          <a:xfrm>
            <a:off x="5698405" y="5076462"/>
            <a:ext cx="230425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Peonidin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Edgar181"/>
              </a:rPr>
              <a:t>Edgar181</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15" name="Rectangle 7"/>
          <p:cNvSpPr/>
          <p:nvPr/>
        </p:nvSpPr>
        <p:spPr>
          <a:xfrm>
            <a:off x="1387674" y="5076462"/>
            <a:ext cx="230425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hlinkClick r:id="rId6"/>
              </a:rPr>
              <a:t>Delphinidin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hlinkClick r:id="rId7" tooltip="User:Yikrazuul"/>
              </a:rPr>
              <a:t>Yikrazuul</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894895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smtClean="0"/>
              <a:t>Εφαρμογές </a:t>
            </a:r>
            <a:r>
              <a:rPr lang="el-GR" smtClean="0"/>
              <a:t>χρωματογραφίας </a:t>
            </a:r>
            <a:r>
              <a:rPr lang="el-GR" dirty="0" smtClean="0"/>
              <a:t>σε </a:t>
            </a:r>
            <a:br>
              <a:rPr lang="el-GR" dirty="0" smtClean="0"/>
            </a:br>
            <a:r>
              <a:rPr lang="el-GR" dirty="0" smtClean="0"/>
              <a:t>τρόφιμα και ποτά</a:t>
            </a:r>
            <a:endParaRPr lang="el-GR" dirty="0"/>
          </a:p>
        </p:txBody>
      </p:sp>
      <p:sp>
        <p:nvSpPr>
          <p:cNvPr id="3" name="Θέση περιεχομένου 2"/>
          <p:cNvSpPr>
            <a:spLocks noGrp="1"/>
          </p:cNvSpPr>
          <p:nvPr>
            <p:ph idx="1"/>
          </p:nvPr>
        </p:nvSpPr>
        <p:spPr>
          <a:xfrm>
            <a:off x="457200" y="1340768"/>
            <a:ext cx="8229600" cy="5040560"/>
          </a:xfrm>
        </p:spPr>
        <p:txBody>
          <a:bodyPr>
            <a:normAutofit/>
          </a:bodyPr>
          <a:lstStyle/>
          <a:p>
            <a:r>
              <a:rPr lang="en-US" dirty="0" smtClean="0">
                <a:hlinkClick r:id="rId2"/>
              </a:rPr>
              <a:t>Analyzing </a:t>
            </a:r>
            <a:r>
              <a:rPr lang="en-US" dirty="0">
                <a:hlinkClick r:id="rId2"/>
              </a:rPr>
              <a:t>Cleaning </a:t>
            </a:r>
            <a:r>
              <a:rPr lang="en-US" dirty="0" smtClean="0">
                <a:hlinkClick r:id="rId2"/>
              </a:rPr>
              <a:t>and Personal </a:t>
            </a:r>
            <a:r>
              <a:rPr lang="en-US" dirty="0">
                <a:hlinkClick r:id="rId2"/>
              </a:rPr>
              <a:t>Care </a:t>
            </a:r>
            <a:r>
              <a:rPr lang="en-US" dirty="0" smtClean="0">
                <a:hlinkClick r:id="rId2"/>
              </a:rPr>
              <a:t>Products by </a:t>
            </a:r>
            <a:r>
              <a:rPr lang="en-US" dirty="0">
                <a:hlinkClick r:id="rId2"/>
              </a:rPr>
              <a:t>Gas and </a:t>
            </a:r>
            <a:r>
              <a:rPr lang="en-US" dirty="0" smtClean="0">
                <a:hlinkClick r:id="rId2"/>
              </a:rPr>
              <a:t>Liquid Chromatography</a:t>
            </a:r>
            <a:endParaRPr lang="en-US" dirty="0"/>
          </a:p>
          <a:p>
            <a:r>
              <a:rPr lang="fi-FI" dirty="0">
                <a:hlinkClick r:id="rId3"/>
              </a:rPr>
              <a:t>Pinnacle</a:t>
            </a:r>
            <a:r>
              <a:rPr lang="fi-FI" baseline="30000" dirty="0">
                <a:hlinkClick r:id="rId3"/>
              </a:rPr>
              <a:t>®</a:t>
            </a:r>
            <a:r>
              <a:rPr lang="fi-FI" dirty="0">
                <a:hlinkClick r:id="rId3"/>
              </a:rPr>
              <a:t> DB C18</a:t>
            </a:r>
            <a:endParaRPr lang="fi-FI" dirty="0"/>
          </a:p>
          <a:p>
            <a:r>
              <a:rPr lang="en-US" dirty="0">
                <a:hlinkClick r:id="rId4"/>
              </a:rPr>
              <a:t>Ultra Aqueous C18 HPLC </a:t>
            </a:r>
            <a:r>
              <a:rPr lang="en-US" dirty="0" smtClean="0">
                <a:hlinkClick r:id="rId4"/>
              </a:rPr>
              <a:t>Column</a:t>
            </a:r>
            <a:endParaRPr lang="en-US" dirty="0" smtClean="0"/>
          </a:p>
          <a:p>
            <a:r>
              <a:rPr lang="en-US" dirty="0" smtClean="0">
                <a:hlinkClick r:id="rId5"/>
              </a:rPr>
              <a:t>Ultra Aqueous </a:t>
            </a:r>
            <a:r>
              <a:rPr lang="en-US" dirty="0">
                <a:hlinkClick r:id="rId5"/>
              </a:rPr>
              <a:t>C18 </a:t>
            </a:r>
            <a:r>
              <a:rPr lang="en-US" dirty="0" smtClean="0">
                <a:hlinkClick r:id="rId5"/>
              </a:rPr>
              <a:t>Column</a:t>
            </a:r>
            <a:r>
              <a:rPr lang="en-US" dirty="0">
                <a:hlinkClick r:id="rId5"/>
              </a:rPr>
              <a:t> in </a:t>
            </a:r>
            <a:r>
              <a:rPr lang="en-US" dirty="0" smtClean="0">
                <a:hlinkClick r:id="rId5"/>
              </a:rPr>
              <a:t>Vegetable Extracts</a:t>
            </a:r>
            <a:endParaRPr lang="en-US" dirty="0" smtClean="0"/>
          </a:p>
          <a:p>
            <a:r>
              <a:rPr lang="en-US" dirty="0">
                <a:hlinkClick r:id="rId6"/>
              </a:rPr>
              <a:t>Analysis of Organic </a:t>
            </a:r>
            <a:r>
              <a:rPr lang="en-US" dirty="0" smtClean="0">
                <a:hlinkClick r:id="rId6"/>
              </a:rPr>
              <a:t>Acids</a:t>
            </a:r>
            <a:endParaRPr lang="en-US" dirty="0" smtClean="0"/>
          </a:p>
          <a:p>
            <a:r>
              <a:rPr lang="en-US" dirty="0">
                <a:hlinkClick r:id="rId7"/>
              </a:rPr>
              <a:t>Analysis of Nitrofurans in Honey</a:t>
            </a:r>
            <a:endParaRPr lang="en-US" dirty="0"/>
          </a:p>
          <a:p>
            <a:r>
              <a:rPr lang="en-US" dirty="0">
                <a:hlinkClick r:id="rId8"/>
              </a:rPr>
              <a:t>Determination of Omega-3 (n-3) and Omega-6 (n-6) Fatty Acid </a:t>
            </a:r>
            <a:r>
              <a:rPr lang="en-US" dirty="0" smtClean="0">
                <a:hlinkClick r:id="rId8"/>
              </a:rPr>
              <a:t>Composition</a:t>
            </a:r>
            <a:endParaRPr lang="el-GR" dirty="0" smtClean="0"/>
          </a:p>
          <a:p>
            <a:r>
              <a:rPr lang="en-US" dirty="0">
                <a:hlinkClick r:id="rId9"/>
              </a:rPr>
              <a:t>Analyzing </a:t>
            </a:r>
            <a:r>
              <a:rPr lang="en-US" dirty="0" smtClean="0">
                <a:hlinkClick r:id="rId9"/>
              </a:rPr>
              <a:t>Alcoholic</a:t>
            </a:r>
            <a:r>
              <a:rPr lang="el-GR" dirty="0" smtClean="0">
                <a:hlinkClick r:id="rId9"/>
              </a:rPr>
              <a:t> </a:t>
            </a:r>
            <a:r>
              <a:rPr lang="en-US" dirty="0" smtClean="0">
                <a:hlinkClick r:id="rId9"/>
              </a:rPr>
              <a:t>Beverages </a:t>
            </a:r>
            <a:r>
              <a:rPr lang="en-US" dirty="0">
                <a:hlinkClick r:id="rId9"/>
              </a:rPr>
              <a:t>by </a:t>
            </a:r>
            <a:r>
              <a:rPr lang="en-US" dirty="0" smtClean="0">
                <a:hlinkClick r:id="rId9"/>
              </a:rPr>
              <a:t>Gas</a:t>
            </a:r>
            <a:r>
              <a:rPr lang="el-GR" dirty="0" smtClean="0">
                <a:hlinkClick r:id="rId9"/>
              </a:rPr>
              <a:t> </a:t>
            </a:r>
            <a:r>
              <a:rPr lang="en-US" dirty="0" smtClean="0">
                <a:hlinkClick r:id="rId9"/>
              </a:rPr>
              <a:t>Chromatography</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697776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Αρχοντούλα Χατζηλαζάρου, Ευθαλία Ντουρτόγλου 2014. </a:t>
            </a:r>
            <a:r>
              <a:rPr lang="el-GR" sz="2000" dirty="0"/>
              <a:t>Βασίλειος Ντουρτόγλου, Αρχοντούλα Χατζηλαζάρου, Ευθαλία </a:t>
            </a:r>
            <a:r>
              <a:rPr lang="el-GR" sz="2000" dirty="0" smtClean="0"/>
              <a:t>Ντουρτόγλου. </a:t>
            </a:r>
            <a:r>
              <a:rPr lang="el-GR" sz="2000" dirty="0"/>
              <a:t>«Σύγχρονες μέθοδοι ενόργανης ανάλυσης. </a:t>
            </a:r>
            <a:r>
              <a:rPr lang="el-GR" sz="2000" dirty="0" smtClean="0"/>
              <a:t>Ενότητα 5</a:t>
            </a:r>
            <a:r>
              <a:rPr lang="en-US" sz="2000" dirty="0" smtClean="0"/>
              <a:t>:</a:t>
            </a:r>
            <a:r>
              <a:rPr lang="el-GR" sz="2000" dirty="0" smtClean="0"/>
              <a:t> </a:t>
            </a:r>
            <a:r>
              <a:rPr lang="el-GR" sz="2000" dirty="0"/>
              <a:t>Υγρή χρωματογραφία υψηλής πίεσης (HPLC)».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923225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523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dirty="0" smtClean="0"/>
              <a:t>Χρωματογραφία </a:t>
            </a:r>
            <a:r>
              <a:rPr lang="el-GR" altLang="el-GR" dirty="0" smtClean="0"/>
              <a:t>προσρόφησης</a:t>
            </a:r>
            <a:endParaRPr lang="el-GR" altLang="el-GR" dirty="0" smtClean="0"/>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dirty="0" smtClean="0"/>
              <a:t>Είναι ο διαχωρισμός των διαφόρων ουσιών που βασίζεται στο διαφορετικό βαθμό προσρόφησης στη στατική φάση. Λαμβάνουν χώρα αλληλεπιδράσεις ηλεκτροστατικής φύσης. Η τεχνική βρίσκει εφαρμογή στο διαχωρισμό ουσιών με παρόμοια δομή, αλλά και με διαφορετική πολικότητα.</a:t>
            </a:r>
            <a:br>
              <a:rPr lang="el-GR" dirty="0" smtClean="0"/>
            </a:br>
            <a:r>
              <a:rPr lang="el-GR" dirty="0" smtClean="0"/>
              <a:t>Ανάλογα με τη σχέση πολικότητας μεταξύ της στατικής και της κινητής φάσης έχουμε δύο είδη χρωματογραφίας προσρόφησης:</a:t>
            </a:r>
          </a:p>
          <a:p>
            <a:pPr marL="457200" indent="-457200" eaLnBrk="1" fontAlgn="auto" hangingPunct="1">
              <a:spcAft>
                <a:spcPts val="0"/>
              </a:spcAft>
              <a:buFont typeface="+mj-lt"/>
              <a:buAutoNum type="arabicPeriod"/>
              <a:defRPr/>
            </a:pPr>
            <a:r>
              <a:rPr lang="el-GR" dirty="0"/>
              <a:t>Χρωματογραφία Κανονικής </a:t>
            </a:r>
            <a:r>
              <a:rPr lang="el-GR" dirty="0" smtClean="0"/>
              <a:t>Φάσης.</a:t>
            </a:r>
          </a:p>
          <a:p>
            <a:pPr marL="457200" indent="-457200" eaLnBrk="1" fontAlgn="auto" hangingPunct="1">
              <a:spcAft>
                <a:spcPts val="0"/>
              </a:spcAft>
              <a:buFont typeface="+mj-lt"/>
              <a:buAutoNum type="arabicPeriod"/>
              <a:defRPr/>
            </a:pPr>
            <a:r>
              <a:rPr lang="el-GR" altLang="el-GR" dirty="0"/>
              <a:t>Χρωματογραφία Αντίστροφης </a:t>
            </a:r>
            <a:r>
              <a:rPr lang="el-GR" altLang="el-GR" dirty="0" smtClean="0"/>
              <a:t>Φάσης.</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075216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r>
              <a:rPr lang="el-GR" altLang="el-GR" dirty="0" smtClean="0"/>
              <a:t>Χρωματογραφία </a:t>
            </a:r>
            <a:r>
              <a:rPr lang="el-GR" altLang="el-GR" dirty="0" smtClean="0"/>
              <a:t>κανονικής </a:t>
            </a:r>
            <a:r>
              <a:rPr lang="el-GR" altLang="el-GR" dirty="0"/>
              <a:t>φ</a:t>
            </a:r>
            <a:r>
              <a:rPr lang="el-GR" altLang="el-GR" dirty="0" smtClean="0"/>
              <a:t>άσης</a:t>
            </a:r>
            <a:endParaRPr lang="el-GR" altLang="el-GR" dirty="0" smtClean="0"/>
          </a:p>
        </p:txBody>
      </p:sp>
      <p:sp>
        <p:nvSpPr>
          <p:cNvPr id="7171" name="2 - Θέση περιεχομένου"/>
          <p:cNvSpPr>
            <a:spLocks noGrp="1"/>
          </p:cNvSpPr>
          <p:nvPr>
            <p:ph idx="1"/>
          </p:nvPr>
        </p:nvSpPr>
        <p:spPr>
          <a:xfrm>
            <a:off x="457200" y="1628800"/>
            <a:ext cx="8229600" cy="4608512"/>
          </a:xfrm>
        </p:spPr>
        <p:txBody>
          <a:bodyPr>
            <a:normAutofit/>
          </a:bodyPr>
          <a:lstStyle/>
          <a:p>
            <a:pPr marL="685800" eaLnBrk="1" hangingPunct="1">
              <a:buFont typeface="Wingdings" panose="05000000000000000000" pitchFamily="2" charset="2"/>
              <a:buChar char="ü"/>
            </a:pPr>
            <a:r>
              <a:rPr lang="el-GR" altLang="el-GR" sz="2400" dirty="0" smtClean="0"/>
              <a:t>Η στατική φάση (συνήθως SiO</a:t>
            </a:r>
            <a:r>
              <a:rPr lang="el-GR" altLang="el-GR" sz="2400" baseline="-25000" dirty="0" smtClean="0"/>
              <a:t>2</a:t>
            </a:r>
            <a:r>
              <a:rPr lang="el-GR" altLang="el-GR" sz="2400" dirty="0" smtClean="0"/>
              <a:t> ή Al</a:t>
            </a:r>
            <a:r>
              <a:rPr lang="el-GR" altLang="el-GR" sz="2400" baseline="-25000" dirty="0" smtClean="0"/>
              <a:t>2</a:t>
            </a:r>
            <a:r>
              <a:rPr lang="el-GR" altLang="el-GR" sz="2400" dirty="0" smtClean="0"/>
              <a:t>O</a:t>
            </a:r>
            <a:r>
              <a:rPr lang="el-GR" altLang="el-GR" sz="2400" baseline="-25000" dirty="0" smtClean="0"/>
              <a:t>3</a:t>
            </a:r>
            <a:r>
              <a:rPr lang="el-GR" altLang="el-GR" sz="2400" dirty="0" smtClean="0"/>
              <a:t>) </a:t>
            </a:r>
            <a:endParaRPr lang="en-US" altLang="el-GR" sz="2400" dirty="0" smtClean="0"/>
          </a:p>
          <a:p>
            <a:pPr marL="715963" indent="11113" eaLnBrk="1" hangingPunct="1">
              <a:buFont typeface="Arial" charset="0"/>
              <a:buNone/>
            </a:pPr>
            <a:r>
              <a:rPr lang="el-GR" altLang="el-GR" sz="2400" dirty="0" smtClean="0"/>
              <a:t>είναι πολικότερη από την κινητή, </a:t>
            </a:r>
            <a:endParaRPr lang="en-US" altLang="el-GR" sz="2400" dirty="0" smtClean="0"/>
          </a:p>
          <a:p>
            <a:pPr marL="715963" indent="11113" eaLnBrk="1" hangingPunct="1">
              <a:buFont typeface="Arial" charset="0"/>
              <a:buNone/>
            </a:pPr>
            <a:r>
              <a:rPr lang="el-GR" altLang="el-GR" sz="2400" dirty="0" smtClean="0"/>
              <a:t>η οποία αποτελείται από μη πολικούς διαλύτες όπως εξάνιο, χλωροφόρμιο.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77538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r>
              <a:rPr lang="el-GR" altLang="el-GR" dirty="0" smtClean="0"/>
              <a:t>Χρωματογραφία </a:t>
            </a:r>
            <a:r>
              <a:rPr lang="el-GR" altLang="el-GR" dirty="0" smtClean="0"/>
              <a:t>αντίστροφης </a:t>
            </a:r>
            <a:r>
              <a:rPr lang="el-GR" altLang="el-GR" dirty="0"/>
              <a:t>φ</a:t>
            </a:r>
            <a:r>
              <a:rPr lang="el-GR" altLang="el-GR" dirty="0" smtClean="0"/>
              <a:t>άσης</a:t>
            </a:r>
            <a:endParaRPr lang="el-GR" altLang="el-GR" dirty="0" smtClean="0"/>
          </a:p>
        </p:txBody>
      </p:sp>
      <p:sp>
        <p:nvSpPr>
          <p:cNvPr id="8195" name="2 - Θέση περιεχομένου"/>
          <p:cNvSpPr>
            <a:spLocks noGrp="1"/>
          </p:cNvSpPr>
          <p:nvPr>
            <p:ph idx="1"/>
          </p:nvPr>
        </p:nvSpPr>
        <p:spPr/>
        <p:txBody>
          <a:bodyPr/>
          <a:lstStyle/>
          <a:p>
            <a:pPr marL="0" indent="0" eaLnBrk="1" hangingPunct="1">
              <a:buFont typeface="Arial" charset="0"/>
              <a:buNone/>
            </a:pPr>
            <a:r>
              <a:rPr lang="el-GR" altLang="el-GR" dirty="0" smtClean="0"/>
              <a:t>Η στατική φάση, η οποία είναι λιγότερο πολική της κινητής, αποτελείται από οξείδιο πυριτίου συζευγμένο με διάφορες ομάδες όπως αλκύλια (ακετύλιο, δεκαοκτύλιο), φαινύλιο, διόλες, αμινομάδες, κυανομάδες κ.ά., ενώ η κινητή φάση αποτελείται από μείγματα οργανικών διαλυτών (μεθανόλη,</a:t>
            </a:r>
            <a:r>
              <a:rPr lang="en-US" altLang="el-GR" dirty="0" smtClean="0"/>
              <a:t> </a:t>
            </a:r>
            <a:r>
              <a:rPr lang="el-GR" altLang="el-GR" dirty="0" smtClean="0"/>
              <a:t>ακετονιτρίλιο, κ.ά.) με υδατικά ρυθμιστικά διαλύματα και νερό.</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850702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r>
              <a:rPr lang="el-GR" altLang="el-GR" dirty="0" smtClean="0"/>
              <a:t>Χρωματογραφία </a:t>
            </a:r>
            <a:r>
              <a:rPr lang="el-GR" altLang="el-GR" dirty="0" smtClean="0"/>
              <a:t>προσρόφησης </a:t>
            </a:r>
            <a:r>
              <a:rPr lang="el-GR" altLang="el-GR" sz="3000" b="0" dirty="0" smtClean="0"/>
              <a:t>1/2</a:t>
            </a:r>
          </a:p>
        </p:txBody>
      </p:sp>
      <p:sp>
        <p:nvSpPr>
          <p:cNvPr id="9219" name="2 - Θέση περιεχομένου"/>
          <p:cNvSpPr>
            <a:spLocks noGrp="1"/>
          </p:cNvSpPr>
          <p:nvPr>
            <p:ph idx="1"/>
          </p:nvPr>
        </p:nvSpPr>
        <p:spPr/>
        <p:txBody>
          <a:bodyPr>
            <a:normAutofit lnSpcReduction="10000"/>
          </a:bodyPr>
          <a:lstStyle/>
          <a:p>
            <a:pPr marL="85725" indent="0" eaLnBrk="1" hangingPunct="1">
              <a:buFont typeface="Arial" charset="0"/>
              <a:buNone/>
            </a:pPr>
            <a:r>
              <a:rPr lang="el-GR" altLang="el-GR" sz="2400" dirty="0" smtClean="0"/>
              <a:t>Η διαφορά της από τη χρωματογραφία κανονικής</a:t>
            </a:r>
            <a:r>
              <a:rPr lang="en-US" altLang="el-GR" sz="2400" dirty="0" smtClean="0"/>
              <a:t>  </a:t>
            </a:r>
            <a:r>
              <a:rPr lang="el-GR" altLang="el-GR" sz="2400" dirty="0" smtClean="0"/>
              <a:t>φάσης έγκειται στο γεγονός ότι η στατική φάση είναι λιγότερο πολική από την κινητή</a:t>
            </a:r>
            <a:r>
              <a:rPr lang="en-US" altLang="el-GR" sz="2400" dirty="0" smtClean="0"/>
              <a:t> </a:t>
            </a:r>
            <a:r>
              <a:rPr lang="el-GR" altLang="el-GR" sz="2400" dirty="0" smtClean="0"/>
              <a:t>φάση. Σε αυτή την περίπτωση, τα συστατικά με μεγάλη πολικότητα παρουσιάζουν</a:t>
            </a:r>
            <a:r>
              <a:rPr lang="en-US" altLang="el-GR" sz="2400" dirty="0" smtClean="0"/>
              <a:t> </a:t>
            </a:r>
            <a:r>
              <a:rPr lang="el-GR" altLang="el-GR" sz="2400" dirty="0" smtClean="0"/>
              <a:t>μικρό χρόνο συγκράτησης στη στήλη, καθώς διαλύονται ισχυρά στην κινητή φάση,</a:t>
            </a:r>
            <a:r>
              <a:rPr lang="en-US" altLang="el-GR" sz="2400" dirty="0" smtClean="0"/>
              <a:t> </a:t>
            </a:r>
            <a:r>
              <a:rPr lang="el-GR" altLang="el-GR" sz="2400" dirty="0" smtClean="0"/>
              <a:t>ενώ τα συστατικά με μικρή πολικότητα εκλούονται αργότερα, καθώς συγκρατούνται</a:t>
            </a:r>
            <a:r>
              <a:rPr lang="en-US" altLang="el-GR" sz="2400" dirty="0" smtClean="0"/>
              <a:t> </a:t>
            </a:r>
            <a:r>
              <a:rPr lang="el-GR" altLang="el-GR" sz="2400" dirty="0" smtClean="0"/>
              <a:t>στη στατική φάση.</a:t>
            </a:r>
          </a:p>
          <a:p>
            <a:pPr marL="85725" indent="0" eaLnBrk="1" hangingPunct="1">
              <a:buFont typeface="Arial" charset="0"/>
              <a:buNone/>
            </a:pPr>
            <a:r>
              <a:rPr lang="el-GR" altLang="el-GR" sz="2400" dirty="0" smtClean="0"/>
              <a:t> Ως υγρή στατική φάση μπορεί να χρησιμοποιηθεί ένας οργανικός</a:t>
            </a:r>
            <a:r>
              <a:rPr lang="en-US" altLang="el-GR" sz="2400" dirty="0" smtClean="0"/>
              <a:t> </a:t>
            </a:r>
            <a:r>
              <a:rPr lang="el-GR" altLang="el-GR" sz="2400" dirty="0" smtClean="0"/>
              <a:t>διαλύτης, όπως υδρογονάνθρακας ή διμεθυλοσιλοξάνιο, ενώ η κινητή συνήθως</a:t>
            </a:r>
            <a:r>
              <a:rPr lang="en-US" altLang="el-GR" sz="2400" dirty="0" smtClean="0"/>
              <a:t> </a:t>
            </a:r>
            <a:r>
              <a:rPr lang="el-GR" altLang="el-GR" sz="2400" dirty="0" smtClean="0"/>
              <a:t>αποτελείται από μίγματα μεθανόλης, ακετονιτριλίου ή </a:t>
            </a:r>
            <a:r>
              <a:rPr lang="el-GR" altLang="el-GR" sz="2400" dirty="0" smtClean="0"/>
              <a:t>τετρα</a:t>
            </a:r>
            <a:r>
              <a:rPr lang="el-GR" altLang="el-GR" sz="2400" dirty="0" smtClean="0"/>
              <a:t>ϋ</a:t>
            </a:r>
            <a:r>
              <a:rPr lang="el-GR" altLang="el-GR" sz="2400" dirty="0" smtClean="0"/>
              <a:t>δροφουρανίου </a:t>
            </a:r>
            <a:r>
              <a:rPr lang="el-GR" altLang="el-GR" sz="2400" dirty="0" smtClean="0"/>
              <a:t>με νερό,</a:t>
            </a:r>
            <a:r>
              <a:rPr lang="en-US" altLang="el-GR" sz="2400" dirty="0" smtClean="0"/>
              <a:t> </a:t>
            </a:r>
            <a:r>
              <a:rPr lang="el-GR" altLang="el-GR" sz="2400" dirty="0" smtClean="0"/>
              <a:t>τα οποία παρουσιάζουν συνήθως μεγαλύτερο ιξώδες από τους καθαρούς διαλύτες.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7646502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162</TotalTime>
  <Words>4087</Words>
  <Application>Microsoft Office PowerPoint</Application>
  <PresentationFormat>Προβολή στην οθόνη (4:3)</PresentationFormat>
  <Paragraphs>565</Paragraphs>
  <Slides>59</Slides>
  <Notes>8</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59</vt:i4>
      </vt:variant>
    </vt:vector>
  </HeadingPairs>
  <TitlesOfParts>
    <vt:vector size="62" baseType="lpstr">
      <vt:lpstr>exo-opistho_simeiomata</vt:lpstr>
      <vt:lpstr>OC_template_updated</vt:lpstr>
      <vt:lpstr>Εικόνα Bitmap</vt:lpstr>
      <vt:lpstr>Σύγχρονες μέθοδοι ενόργανης ανάλυσης</vt:lpstr>
      <vt:lpstr>Υγρή χρωματογραφία υψηλής πίεσης (HPLC) 1/3</vt:lpstr>
      <vt:lpstr>Υγρή χρωματογραφία υψηλής πίεσης (HPLC) 2/3</vt:lpstr>
      <vt:lpstr>Υγρή χρωματογραφία υψηλής πίεσης (HPLC) 3/3</vt:lpstr>
      <vt:lpstr>Μηχανισμοί και είδη HPLC</vt:lpstr>
      <vt:lpstr>Χρωματογραφία προσρόφησης</vt:lpstr>
      <vt:lpstr>Χρωματογραφία κανονικής φάσης</vt:lpstr>
      <vt:lpstr>Χρωματογραφία αντίστροφης φάσης</vt:lpstr>
      <vt:lpstr>Χρωματογραφία προσρόφησης 1/2</vt:lpstr>
      <vt:lpstr>Χρωματογραφία προσρόφησης 2/2</vt:lpstr>
      <vt:lpstr>Τεχνικές έκλουσης</vt:lpstr>
      <vt:lpstr>Χρωματογραφία κατανομής</vt:lpstr>
      <vt:lpstr>Χρωματογραφία ιοντοανταλλαγής</vt:lpstr>
      <vt:lpstr>Χρωματογραφία συγγένειας</vt:lpstr>
      <vt:lpstr>Χρωματογραφία αποκλεισμού μεγέθους ή διάχυσης πηκτής</vt:lpstr>
      <vt:lpstr>Οργανολογία υγρής χρωματογραφίας υψηλής πίεσης</vt:lpstr>
      <vt:lpstr>Ανιχνευτές που χρησιμοποιούνται στην HPLC</vt:lpstr>
      <vt:lpstr>Ανιχνευτές ορατού-υπεριώδους 1/4</vt:lpstr>
      <vt:lpstr>Ανιχνευτές ορατού-υπεριώδους 2/4</vt:lpstr>
      <vt:lpstr>Ανιχνευτές ορατού-υπεριώδους 3/4</vt:lpstr>
      <vt:lpstr>Ανιχνευτές ορατού-υπεριώδους 4/4</vt:lpstr>
      <vt:lpstr>Επιλογή κινητής φάσης 1/2</vt:lpstr>
      <vt:lpstr>Επιλογή κινητής φάσης 2/2</vt:lpstr>
      <vt:lpstr>Επιλογή στατικής φάσης</vt:lpstr>
      <vt:lpstr>Προκατεργασία δείγματος 1/4</vt:lpstr>
      <vt:lpstr>Προκατεργασία δείγματος 2/4</vt:lpstr>
      <vt:lpstr>Προκατεργασία δείγματος 3/4</vt:lpstr>
      <vt:lpstr>Προκατεργασία δείγματος 4/4</vt:lpstr>
      <vt:lpstr>Χαρακτηριστικά ανιχνευτή 1/2</vt:lpstr>
      <vt:lpstr>Χαρακτηριστικά ανιχνευτή 2/2</vt:lpstr>
      <vt:lpstr>Είδη ανιχνευτών</vt:lpstr>
      <vt:lpstr>Ανιχνευτές διαθλαστικών δεικτών (RI) </vt:lpstr>
      <vt:lpstr>Ανιχνευτής φθορισμού 1/2</vt:lpstr>
      <vt:lpstr>Ανιχνευτής φθορισμού 2/2</vt:lpstr>
      <vt:lpstr>Χρωματογραφία HPLC 1/10</vt:lpstr>
      <vt:lpstr>Χρωματογραφία HPLC 2/10</vt:lpstr>
      <vt:lpstr>Χρωματογραφία HPLC 3/10</vt:lpstr>
      <vt:lpstr>Χρωματογραφία HPLC 4/10</vt:lpstr>
      <vt:lpstr>Χρωματογραφία HPLC 5/10</vt:lpstr>
      <vt:lpstr>Χρωματογραφία HPLC 6/10</vt:lpstr>
      <vt:lpstr>Χρωματογραφία HPLC 7/10</vt:lpstr>
      <vt:lpstr>Χρωματογραφία HPLC 8/10</vt:lpstr>
      <vt:lpstr>Χρωματογραφία HPLC 9/10</vt:lpstr>
      <vt:lpstr>Χρωματογραφία HPLC 10/10</vt:lpstr>
      <vt:lpstr>Φαινολικά συστατικά (Πίνακας) 1/2</vt:lpstr>
      <vt:lpstr>Φαινολικά συστατικά (Πίνακας) 2/2</vt:lpstr>
      <vt:lpstr>Μέθοδος ολικών φαινολικών </vt:lpstr>
      <vt:lpstr>Φαινολικές ενώσεις 1/4</vt:lpstr>
      <vt:lpstr>Φαινολικές ενώσεις 2/4</vt:lpstr>
      <vt:lpstr>Φαινολικές ενώσεις 3/4</vt:lpstr>
      <vt:lpstr>Φαινολικές ενώσεις 4/4</vt:lpstr>
      <vt:lpstr>Εφαρμογές χρωματογραφίας σε  τρόφιμα και ποτά</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Σύγχρονες μέθοδοι ενόργανης ανάλυσης</dc:title>
  <dc:creator>opencourses@teiath.gr</dc:creator>
  <cp:lastModifiedBy>natasakar new</cp:lastModifiedBy>
  <cp:revision>20</cp:revision>
  <dcterms:created xsi:type="dcterms:W3CDTF">2014-12-23T11:12:05Z</dcterms:created>
  <dcterms:modified xsi:type="dcterms:W3CDTF">2015-03-23T13:07:06Z</dcterms:modified>
</cp:coreProperties>
</file>