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3"/>
  </p:notesMasterIdLst>
  <p:handoutMasterIdLst>
    <p:handoutMasterId r:id="rId24"/>
  </p:handoutMasterIdLst>
  <p:sldIdLst>
    <p:sldId id="256" r:id="rId2"/>
    <p:sldId id="269" r:id="rId3"/>
    <p:sldId id="270" r:id="rId4"/>
    <p:sldId id="271" r:id="rId5"/>
    <p:sldId id="272" r:id="rId6"/>
    <p:sldId id="273" r:id="rId7"/>
    <p:sldId id="274" r:id="rId8"/>
    <p:sldId id="275" r:id="rId9"/>
    <p:sldId id="276" r:id="rId10"/>
    <p:sldId id="277" r:id="rId11"/>
    <p:sldId id="282" r:id="rId12"/>
    <p:sldId id="278" r:id="rId13"/>
    <p:sldId id="283" r:id="rId14"/>
    <p:sldId id="279" r:id="rId15"/>
    <p:sldId id="280" r:id="rId16"/>
    <p:sldId id="257" r:id="rId17"/>
    <p:sldId id="262" r:id="rId18"/>
    <p:sldId id="264" r:id="rId19"/>
    <p:sldId id="265" r:id="rId20"/>
    <p:sldId id="266"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004B82"/>
    <a:srgbClr val="FFFF99"/>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78" d="100"/>
          <a:sy n="78" d="100"/>
        </p:scale>
        <p:origin x="-2664" y="-7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1074" y="-10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CDB15FE7-8427-4C62-A258-B1714939A39D}" type="slidenum">
              <a:rPr lang="el-GR"/>
              <a:pPr>
                <a:defRPr/>
              </a:pPr>
              <a:t>‹#›</a:t>
            </a:fld>
            <a:endParaRPr lang="el-GR"/>
          </a:p>
        </p:txBody>
      </p:sp>
    </p:spTree>
    <p:extLst>
      <p:ext uri="{BB962C8B-B14F-4D97-AF65-F5344CB8AC3E}">
        <p14:creationId xmlns:p14="http://schemas.microsoft.com/office/powerpoint/2010/main" val="391575618"/>
      </p:ext>
    </p:extLst>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a:lstStyle/>
          <a:p>
            <a:pPr lvl="0"/>
            <a:endParaRPr lang="el-GR" noProof="0" smtClean="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5C584C5F-5F2C-41A3-9D1A-E0489692A036}" type="slidenum">
              <a:rPr lang="el-GR"/>
              <a:pPr>
                <a:defRPr/>
              </a:pPr>
              <a:t>‹#›</a:t>
            </a:fld>
            <a:endParaRPr lang="el-GR"/>
          </a:p>
        </p:txBody>
      </p:sp>
    </p:spTree>
    <p:extLst>
      <p:ext uri="{BB962C8B-B14F-4D97-AF65-F5344CB8AC3E}">
        <p14:creationId xmlns:p14="http://schemas.microsoft.com/office/powerpoint/2010/main" val="39452019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0" y="190500"/>
            <a:ext cx="7010400" cy="15271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524000" y="1905000"/>
            <a:ext cx="7010400" cy="4114800"/>
          </a:xfrm>
        </p:spPr>
        <p:txBody>
          <a:bodyPr rtlCol="0">
            <a:normAutofit/>
          </a:bodyPr>
          <a:lstStyle/>
          <a:p>
            <a:pPr lvl="0"/>
            <a:endParaRPr lang="el-GR" noProof="0" smtClean="0"/>
          </a:p>
        </p:txBody>
      </p:sp>
      <p:sp>
        <p:nvSpPr>
          <p:cNvPr id="4" name="3 - Θέση ημερομηνίας"/>
          <p:cNvSpPr>
            <a:spLocks noGrp="1"/>
          </p:cNvSpPr>
          <p:nvPr>
            <p:ph type="dt" sz="half" idx="10"/>
          </p:nvPr>
        </p:nvSpPr>
        <p:spPr>
          <a:xfrm>
            <a:off x="6629400" y="6248400"/>
            <a:ext cx="1905000" cy="457200"/>
          </a:xfrm>
        </p:spPr>
        <p:txBody>
          <a:bodyPr/>
          <a:lstStyle>
            <a:lvl1pPr>
              <a:defRPr/>
            </a:lvl1pPr>
          </a:lstStyle>
          <a:p>
            <a:pPr>
              <a:defRPr/>
            </a:pPr>
            <a:endParaRPr lang="el-GR"/>
          </a:p>
        </p:txBody>
      </p:sp>
      <p:sp>
        <p:nvSpPr>
          <p:cNvPr id="5" name="4 - Θέση υποσέλιδου"/>
          <p:cNvSpPr>
            <a:spLocks noGrp="1"/>
          </p:cNvSpPr>
          <p:nvPr>
            <p:ph type="ftr" sz="quarter" idx="11"/>
          </p:nvPr>
        </p:nvSpPr>
        <p:spPr>
          <a:xfrm>
            <a:off x="3276600" y="6248400"/>
            <a:ext cx="2895600" cy="457200"/>
          </a:xfrm>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a:xfrm>
            <a:off x="1524000" y="6248400"/>
            <a:ext cx="1295400" cy="457200"/>
          </a:xfrm>
        </p:spPr>
        <p:txBody>
          <a:bodyPr/>
          <a:lstStyle>
            <a:lvl1pPr>
              <a:defRPr/>
            </a:lvl1pPr>
          </a:lstStyle>
          <a:p>
            <a:pPr>
              <a:defRPr/>
            </a:pPr>
            <a:fld id="{B433D25F-FCEA-42FF-B1A2-3C343A05CE22}" type="slidenum">
              <a:rPr lang="el-GR"/>
              <a:pPr>
                <a:defRPr/>
              </a:pPr>
              <a:t>‹#›</a:t>
            </a:fld>
            <a:endParaRPr lang="el-GR"/>
          </a:p>
        </p:txBody>
      </p:sp>
    </p:spTree>
    <p:extLst>
      <p:ext uri="{BB962C8B-B14F-4D97-AF65-F5344CB8AC3E}">
        <p14:creationId xmlns:p14="http://schemas.microsoft.com/office/powerpoint/2010/main" val="2423537615"/>
      </p:ext>
    </p:extLst>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a:lstStyle/>
          <a:p>
            <a:pPr lvl="0"/>
            <a:endParaRPr lang="el-GR" noProof="0" smtClean="0"/>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033ED3D4-E0A6-400F-84F7-AD9523CE9EF3}" type="slidenum">
              <a:rPr lang="el-GR"/>
              <a:pPr>
                <a:defRPr/>
              </a:pPr>
              <a:t>‹#›</a:t>
            </a:fld>
            <a:endParaRPr lang="el-GR"/>
          </a:p>
        </p:txBody>
      </p:sp>
    </p:spTree>
    <p:extLst>
      <p:ext uri="{BB962C8B-B14F-4D97-AF65-F5344CB8AC3E}">
        <p14:creationId xmlns:p14="http://schemas.microsoft.com/office/powerpoint/2010/main" val="29703562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AE4A6843-009A-4793-96B6-D33E7C14F177}" type="slidenum">
              <a:rPr lang="el-GR"/>
              <a:pPr>
                <a:defRPr/>
              </a:pPr>
              <a:t>‹#›</a:t>
            </a:fld>
            <a:endParaRPr lang="el-GR"/>
          </a:p>
        </p:txBody>
      </p:sp>
    </p:spTree>
    <p:extLst>
      <p:ext uri="{BB962C8B-B14F-4D97-AF65-F5344CB8AC3E}">
        <p14:creationId xmlns:p14="http://schemas.microsoft.com/office/powerpoint/2010/main" val="37425116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1"/>
          </a:solidFill>
        </p:spPr>
      </p:pic>
      <p:sp>
        <p:nvSpPr>
          <p:cNvPr id="2" name="Title 1"/>
          <p:cNvSpPr>
            <a:spLocks noGrp="1"/>
          </p:cNvSpPr>
          <p:nvPr>
            <p:ph type="ctrTitle"/>
          </p:nvPr>
        </p:nvSpPr>
        <p:spPr>
          <a:xfrm>
            <a:off x="685800" y="2130425"/>
            <a:ext cx="7772400" cy="1470025"/>
          </a:xfrm>
          <a:solidFill>
            <a:schemeClr val="bg1"/>
          </a:solidFill>
          <a:ln>
            <a:solidFill>
              <a:schemeClr val="accent1">
                <a:lumMod val="50000"/>
              </a:schemeClr>
            </a:solid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a:ln>
            <a:solidFill>
              <a:schemeClr val="accent1">
                <a:lumMod val="50000"/>
              </a:schemeClr>
            </a:solid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08044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66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340768"/>
            <a:ext cx="8229600" cy="48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5981750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702" r:id="rId2"/>
    <p:sldLayoutId id="2147483686" r:id="rId3"/>
    <p:sldLayoutId id="2147483701" r:id="rId4"/>
    <p:sldLayoutId id="2147483687" r:id="rId5"/>
    <p:sldLayoutId id="2147483688" r:id="rId6"/>
    <p:sldLayoutId id="2147483689" r:id="rId7"/>
    <p:sldLayoutId id="2147483690"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Φυσικοθεραπεία σε ειδικές πληθυσμιακές μονάδες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20000"/>
          </a:bodyPr>
          <a:lstStyle/>
          <a:p>
            <a:pPr>
              <a:spcBef>
                <a:spcPts val="0"/>
              </a:spcBef>
              <a:spcAft>
                <a:spcPts val="1200"/>
              </a:spcAft>
            </a:pPr>
            <a:r>
              <a:rPr lang="el-GR" sz="2800" b="1" dirty="0" smtClean="0"/>
              <a:t>Ενότητα</a:t>
            </a:r>
            <a:r>
              <a:rPr lang="en-US" sz="2800" b="1" dirty="0" smtClean="0"/>
              <a:t> 7</a:t>
            </a:r>
            <a:r>
              <a:rPr lang="el-GR" sz="2800" dirty="0" smtClean="0"/>
              <a:t>:</a:t>
            </a:r>
            <a:r>
              <a:rPr lang="en-US" sz="2800" dirty="0" smtClean="0"/>
              <a:t> </a:t>
            </a:r>
            <a:r>
              <a:rPr lang="el-GR" altLang="el-GR" sz="2800" dirty="0" smtClean="0"/>
              <a:t>Εργονομία στην ανάπτυξη</a:t>
            </a:r>
            <a:br>
              <a:rPr lang="el-GR" altLang="el-GR" sz="2800" dirty="0" smtClean="0"/>
            </a:br>
            <a:r>
              <a:rPr lang="el-GR" altLang="el-GR" sz="2800" dirty="0" smtClean="0"/>
              <a:t>η περίπτωση της σχολικής τσάντας - Πιλοτική ερεύνα</a:t>
            </a:r>
            <a:endParaRPr lang="en-US" sz="2800" dirty="0" smtClean="0"/>
          </a:p>
          <a:p>
            <a:pPr>
              <a:spcBef>
                <a:spcPts val="0"/>
              </a:spcBef>
            </a:pPr>
            <a:r>
              <a:rPr lang="el-GR" sz="2400" dirty="0" smtClean="0"/>
              <a:t>Γεωργία Πέττα</a:t>
            </a:r>
            <a:endParaRPr lang="el-GR" sz="2400" dirty="0"/>
          </a:p>
          <a:p>
            <a:pPr>
              <a:spcBef>
                <a:spcPts val="0"/>
              </a:spcBef>
            </a:pPr>
            <a:r>
              <a:rPr lang="el-GR" sz="2400" dirty="0"/>
              <a:t>Τμήμα </a:t>
            </a:r>
            <a:r>
              <a:rPr lang="el-GR" sz="2400" dirty="0" smtClean="0"/>
              <a:t>Φυσικοθεραπείας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94503" y="4842996"/>
            <a:ext cx="2952328" cy="369332"/>
          </a:xfrm>
          <a:prstGeom prst="rect">
            <a:avLst/>
          </a:prstGeom>
        </p:spPr>
        <p:txBody>
          <a:bodyPr wrap="square">
            <a:spAutoFit/>
          </a:bodyPr>
          <a:lstStyle/>
          <a:p>
            <a:pPr marL="63500" eaLnBrk="1" hangingPunct="1"/>
            <a:r>
              <a:rPr lang="el-GR" altLang="el-GR" dirty="0" smtClean="0">
                <a:latin typeface="+mn-lt"/>
              </a:rPr>
              <a:t>Γ. </a:t>
            </a:r>
            <a:r>
              <a:rPr lang="el-GR" altLang="el-GR" dirty="0" err="1" smtClean="0">
                <a:latin typeface="+mn-lt"/>
              </a:rPr>
              <a:t>Γεώργα</a:t>
            </a:r>
            <a:r>
              <a:rPr lang="el-GR" altLang="el-GR" dirty="0" smtClean="0">
                <a:latin typeface="+mn-lt"/>
              </a:rPr>
              <a:t>  </a:t>
            </a:r>
            <a:r>
              <a:rPr lang="en-US" altLang="el-GR" dirty="0" smtClean="0">
                <a:latin typeface="+mn-lt"/>
              </a:rPr>
              <a:t>PT, </a:t>
            </a:r>
            <a:r>
              <a:rPr lang="el-GR" altLang="el-GR" dirty="0" smtClean="0">
                <a:latin typeface="+mn-lt"/>
              </a:rPr>
              <a:t>ΤΕΙ Αθήνας</a:t>
            </a:r>
            <a:endParaRPr lang="el-GR" altLang="el-GR" dirty="0">
              <a:latin typeface="+mn-lt"/>
            </a:endParaRPr>
          </a:p>
        </p:txBody>
      </p:sp>
      <p:sp>
        <p:nvSpPr>
          <p:cNvPr id="8" name="Rectangle 7"/>
          <p:cNvSpPr/>
          <p:nvPr/>
        </p:nvSpPr>
        <p:spPr>
          <a:xfrm>
            <a:off x="4246831" y="4842996"/>
            <a:ext cx="4094326" cy="369332"/>
          </a:xfrm>
          <a:prstGeom prst="rect">
            <a:avLst/>
          </a:prstGeom>
        </p:spPr>
        <p:txBody>
          <a:bodyPr wrap="none">
            <a:spAutoFit/>
          </a:bodyPr>
          <a:lstStyle/>
          <a:p>
            <a:r>
              <a:rPr lang="el-GR" altLang="el-GR" dirty="0" smtClean="0">
                <a:latin typeface="+mn-lt"/>
              </a:rPr>
              <a:t>Μ .</a:t>
            </a:r>
            <a:r>
              <a:rPr lang="el-GR" altLang="el-GR" dirty="0" err="1" smtClean="0">
                <a:latin typeface="+mn-lt"/>
              </a:rPr>
              <a:t>Σεφεριάδης</a:t>
            </a:r>
            <a:r>
              <a:rPr lang="el-GR" altLang="el-GR" dirty="0" smtClean="0">
                <a:latin typeface="+mn-lt"/>
              </a:rPr>
              <a:t> </a:t>
            </a:r>
            <a:r>
              <a:rPr lang="en-US" altLang="el-GR" dirty="0" smtClean="0">
                <a:latin typeface="+mn-lt"/>
              </a:rPr>
              <a:t> PT, </a:t>
            </a:r>
            <a:r>
              <a:rPr lang="en-US" altLang="el-GR" dirty="0" err="1" smtClean="0">
                <a:latin typeface="+mn-lt"/>
              </a:rPr>
              <a:t>MsC</a:t>
            </a:r>
            <a:r>
              <a:rPr lang="en-US" altLang="el-GR" dirty="0" smtClean="0">
                <a:latin typeface="+mn-lt"/>
              </a:rPr>
              <a:t>, </a:t>
            </a:r>
            <a:r>
              <a:rPr lang="el-GR" altLang="el-GR" dirty="0" err="1" smtClean="0">
                <a:latin typeface="+mn-lt"/>
              </a:rPr>
              <a:t>Γεν.Ν</a:t>
            </a:r>
            <a:r>
              <a:rPr lang="el-GR" altLang="el-GR" dirty="0" smtClean="0">
                <a:latin typeface="+mn-lt"/>
              </a:rPr>
              <a:t>. Πατησίων</a:t>
            </a:r>
            <a:endParaRPr lang="el-GR"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eaLnBrk="1" hangingPunct="1">
              <a:defRPr/>
            </a:pPr>
            <a:r>
              <a:rPr lang="el-GR" sz="3200" b="1" dirty="0" smtClean="0">
                <a:latin typeface="+mn-lt"/>
              </a:rPr>
              <a:t>2. Το βάρος της σχολικής τσάντας ως προς τη στάση σώματος του εφήβου</a:t>
            </a:r>
          </a:p>
        </p:txBody>
      </p:sp>
      <p:sp>
        <p:nvSpPr>
          <p:cNvPr id="14339" name="5 - Θέση περιεχομένου"/>
          <p:cNvSpPr>
            <a:spLocks noGrp="1"/>
          </p:cNvSpPr>
          <p:nvPr>
            <p:ph idx="1"/>
          </p:nvPr>
        </p:nvSpPr>
        <p:spPr>
          <a:xfrm>
            <a:off x="323527" y="1484784"/>
            <a:ext cx="8424937" cy="3312368"/>
          </a:xfrm>
        </p:spPr>
        <p:txBody>
          <a:bodyPr>
            <a:normAutofit/>
          </a:bodyPr>
          <a:lstStyle/>
          <a:p>
            <a:pPr marL="0" indent="0">
              <a:buClr>
                <a:schemeClr val="accent1"/>
              </a:buClr>
              <a:buNone/>
            </a:pPr>
            <a:r>
              <a:rPr lang="el-GR" altLang="el-GR" sz="2800" dirty="0" smtClean="0"/>
              <a:t>Η στάση σώματος του έφηβου εξαρτάται από:</a:t>
            </a:r>
          </a:p>
          <a:p>
            <a:pPr eaLnBrk="1" hangingPunct="1">
              <a:buClr>
                <a:schemeClr val="accent1"/>
              </a:buClr>
            </a:pPr>
            <a:r>
              <a:rPr lang="el-GR" altLang="el-GR" sz="2800" dirty="0" smtClean="0"/>
              <a:t>Α) το </a:t>
            </a:r>
            <a:r>
              <a:rPr lang="el-GR" altLang="el-GR" sz="2800" b="1" dirty="0" smtClean="0"/>
              <a:t>βάρος</a:t>
            </a:r>
            <a:r>
              <a:rPr lang="el-GR" altLang="el-GR" sz="2800" dirty="0" smtClean="0"/>
              <a:t> της σχολικής τσάντας</a:t>
            </a:r>
            <a:endParaRPr lang="el-GR" altLang="el-GR" sz="2800" u="sng" dirty="0" smtClean="0"/>
          </a:p>
          <a:p>
            <a:pPr eaLnBrk="1" hangingPunct="1">
              <a:buClr>
                <a:schemeClr val="accent1"/>
              </a:buClr>
            </a:pPr>
            <a:r>
              <a:rPr lang="el-GR" altLang="el-GR" sz="2800" dirty="0" smtClean="0"/>
              <a:t>Β) το </a:t>
            </a:r>
            <a:r>
              <a:rPr lang="el-GR" altLang="el-GR" sz="2800" b="1" dirty="0" smtClean="0"/>
              <a:t>χρόνο εφαρμογής</a:t>
            </a:r>
            <a:r>
              <a:rPr lang="el-GR" altLang="el-GR" sz="2800" dirty="0" smtClean="0"/>
              <a:t> της στο σώμα του, και</a:t>
            </a:r>
            <a:endParaRPr lang="el-GR" altLang="el-GR" sz="2800" u="sng" dirty="0" smtClean="0"/>
          </a:p>
          <a:p>
            <a:pPr eaLnBrk="1" hangingPunct="1">
              <a:buClr>
                <a:schemeClr val="accent1"/>
              </a:buClr>
            </a:pPr>
            <a:r>
              <a:rPr lang="el-GR" altLang="el-GR" sz="2800" dirty="0" smtClean="0"/>
              <a:t>Γ) την </a:t>
            </a:r>
            <a:r>
              <a:rPr lang="el-GR" altLang="el-GR" sz="2800" b="1" dirty="0" smtClean="0"/>
              <a:t>κινητική του κατάσταση </a:t>
            </a:r>
            <a:r>
              <a:rPr lang="el-GR" altLang="el-GR" sz="2800" dirty="0" smtClean="0"/>
              <a:t>(στάση/</a:t>
            </a:r>
            <a:r>
              <a:rPr lang="el-GR" altLang="el-GR" sz="2800" dirty="0" err="1" smtClean="0"/>
              <a:t>βάδισ</a:t>
            </a:r>
            <a:r>
              <a:rPr lang="el-GR" altLang="el-GR" sz="2800" dirty="0" smtClean="0"/>
              <a:t>η), </a:t>
            </a:r>
          </a:p>
          <a:p>
            <a:pPr eaLnBrk="1" hangingPunct="1">
              <a:buFont typeface="Georgia" pitchFamily="18" charset="0"/>
              <a:buNone/>
            </a:pPr>
            <a:r>
              <a:rPr lang="el-GR" altLang="el-GR" sz="2800" dirty="0" smtClean="0"/>
              <a:t>    δηλαδή κατά τη βάδιση εξαρτάται από την απόσταση που θα διανύσει και την ταχύτητα κίνησής </a:t>
            </a:r>
          </a:p>
        </p:txBody>
      </p:sp>
      <p:sp>
        <p:nvSpPr>
          <p:cNvPr id="14342" name="Text Box 7"/>
          <p:cNvSpPr txBox="1">
            <a:spLocks noChangeArrowheads="1"/>
          </p:cNvSpPr>
          <p:nvPr/>
        </p:nvSpPr>
        <p:spPr bwMode="auto">
          <a:xfrm>
            <a:off x="616920" y="4581128"/>
            <a:ext cx="7699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altLang="el-GR" sz="1600" b="0" dirty="0">
                <a:latin typeface="+mn-lt"/>
              </a:rPr>
              <a:t>(de Carvalho LAP et al 2008,Chansirinukor W et al 2001, </a:t>
            </a:r>
            <a:r>
              <a:rPr lang="en-US" altLang="el-GR" sz="1600" b="0" dirty="0" err="1">
                <a:latin typeface="+mn-lt"/>
              </a:rPr>
              <a:t>Cardon</a:t>
            </a:r>
            <a:r>
              <a:rPr lang="en-US" altLang="el-GR" sz="1600" b="0" dirty="0">
                <a:latin typeface="+mn-lt"/>
              </a:rPr>
              <a:t> G et al 2004, Goh JH et al 1998,Chow D et al 2009, Holt KG et al 2003, </a:t>
            </a:r>
            <a:r>
              <a:rPr lang="en-US" altLang="el-GR" sz="1600" b="0" dirty="0" err="1">
                <a:latin typeface="+mn-lt"/>
              </a:rPr>
              <a:t>Korovessis</a:t>
            </a:r>
            <a:r>
              <a:rPr lang="en-US" altLang="el-GR" sz="1600" b="0" dirty="0">
                <a:latin typeface="+mn-lt"/>
              </a:rPr>
              <a:t> P et al 2004, Grimmer K et al 2002</a:t>
            </a:r>
            <a:r>
              <a:rPr lang="en-US" altLang="el-GR" sz="1600" b="0" dirty="0" smtClean="0">
                <a:latin typeface="+mn-lt"/>
              </a:rPr>
              <a:t>)</a:t>
            </a:r>
            <a:endParaRPr lang="el-GR" altLang="el-GR" sz="1600" b="0" dirty="0">
              <a:solidFill>
                <a:schemeClr val="accent2"/>
              </a:solidFill>
            </a:endParaRPr>
          </a:p>
        </p:txBody>
      </p:sp>
    </p:spTree>
    <p:extLst>
      <p:ext uri="{BB962C8B-B14F-4D97-AF65-F5344CB8AC3E}">
        <p14:creationId xmlns:p14="http://schemas.microsoft.com/office/powerpoint/2010/main" val="2331903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eaLnBrk="1" hangingPunct="1">
              <a:defRPr/>
            </a:pPr>
            <a:r>
              <a:rPr lang="el-GR" sz="3200" b="1" dirty="0" smtClean="0">
                <a:latin typeface="+mn-lt"/>
              </a:rPr>
              <a:t>2. Το βάρος της σχολικής τσάντας ως προς τη στάση σώματος του εφήβου</a:t>
            </a:r>
          </a:p>
        </p:txBody>
      </p:sp>
      <p:sp>
        <p:nvSpPr>
          <p:cNvPr id="14339" name="5 - Θέση περιεχομένου"/>
          <p:cNvSpPr>
            <a:spLocks noGrp="1"/>
          </p:cNvSpPr>
          <p:nvPr>
            <p:ph idx="1"/>
          </p:nvPr>
        </p:nvSpPr>
        <p:spPr>
          <a:xfrm>
            <a:off x="457200" y="1484784"/>
            <a:ext cx="8363272" cy="4752528"/>
          </a:xfrm>
        </p:spPr>
        <p:txBody>
          <a:bodyPr>
            <a:normAutofit fontScale="92500" lnSpcReduction="10000"/>
          </a:bodyPr>
          <a:lstStyle/>
          <a:p>
            <a:pPr>
              <a:lnSpc>
                <a:spcPct val="120000"/>
              </a:lnSpc>
              <a:buClr>
                <a:schemeClr val="accent1"/>
              </a:buClr>
            </a:pPr>
            <a:r>
              <a:rPr lang="el-GR" altLang="el-GR" sz="2400" dirty="0" smtClean="0"/>
              <a:t>Σε </a:t>
            </a:r>
            <a:r>
              <a:rPr lang="el-GR" altLang="el-GR" sz="2400" dirty="0"/>
              <a:t>αύξηση του βάρους της σχολικής τσάντας, παρατηρείται απόκλιση της θέσης της κεφαλής, του αυχένα και των ώμων από τον νοητό φορέα της βαρύτητας. Οι ώμοι κάμπτονται προς τα εμπρός, συμπαρασύροντας τον κορμό σε πρόσθια κάμψη και τον αυχένα σε λόρδωση, σε μια προσπάθεια να αντισταθμιστεί η τάση του οπίσθιου φορτίου της σχολικής τσάντας, το οποίο τείνει να μετατοπίσει τον άξονα βαρύτητας του σώματος του εφήβου, έξω από τη βάση στήριξής του. </a:t>
            </a:r>
          </a:p>
          <a:p>
            <a:pPr>
              <a:lnSpc>
                <a:spcPct val="120000"/>
              </a:lnSpc>
              <a:buClr>
                <a:schemeClr val="accent1"/>
              </a:buClr>
            </a:pPr>
            <a:r>
              <a:rPr lang="el-GR" altLang="el-GR" sz="2400" dirty="0" smtClean="0"/>
              <a:t>Το </a:t>
            </a:r>
            <a:r>
              <a:rPr lang="el-GR" altLang="el-GR" sz="2400" dirty="0"/>
              <a:t>γεγονός αυτό, αυξάνεται με την αύξηση του βάρους της σχολικής τσάντας, του χρόνου εφαρμογής της, αλλά και κατά τη βάδιση. Εκεί αυξάνεται με την αύξηση της απόστασης που διανύει ο έφηβος και την αύξηση της ταχύτητας κίνησής του.</a:t>
            </a:r>
          </a:p>
          <a:p>
            <a:pPr marL="0" indent="0">
              <a:buClr>
                <a:schemeClr val="accent1"/>
              </a:buClr>
              <a:buNone/>
            </a:pPr>
            <a:endParaRPr lang="el-GR" altLang="el-GR" dirty="0"/>
          </a:p>
        </p:txBody>
      </p:sp>
      <p:sp>
        <p:nvSpPr>
          <p:cNvPr id="14342" name="Text Box 7"/>
          <p:cNvSpPr txBox="1">
            <a:spLocks noChangeArrowheads="1"/>
          </p:cNvSpPr>
          <p:nvPr/>
        </p:nvSpPr>
        <p:spPr bwMode="auto">
          <a:xfrm>
            <a:off x="755576" y="6011614"/>
            <a:ext cx="7992888"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altLang="el-GR" sz="1400" b="0" dirty="0">
                <a:latin typeface="+mn-lt"/>
              </a:rPr>
              <a:t>(de Carvalho LAP et al 2008,Chansirinukor W et al 2001, </a:t>
            </a:r>
            <a:r>
              <a:rPr lang="en-US" altLang="el-GR" sz="1400" b="0" dirty="0" err="1">
                <a:latin typeface="+mn-lt"/>
              </a:rPr>
              <a:t>Cardon</a:t>
            </a:r>
            <a:r>
              <a:rPr lang="en-US" altLang="el-GR" sz="1400" b="0" dirty="0">
                <a:latin typeface="+mn-lt"/>
              </a:rPr>
              <a:t> G et al 2004, Goh JH et al 1998,Chow D et al 2009, Holt KG et al 2003, </a:t>
            </a:r>
            <a:r>
              <a:rPr lang="en-US" altLang="el-GR" sz="1400" b="0" dirty="0" err="1">
                <a:latin typeface="+mn-lt"/>
              </a:rPr>
              <a:t>Korovessis</a:t>
            </a:r>
            <a:r>
              <a:rPr lang="en-US" altLang="el-GR" sz="1400" b="0" dirty="0">
                <a:latin typeface="+mn-lt"/>
              </a:rPr>
              <a:t> P et al 2004, Grimmer K et al 2002)</a:t>
            </a:r>
          </a:p>
          <a:p>
            <a:pPr algn="ctr" eaLnBrk="1" hangingPunct="1">
              <a:spcBef>
                <a:spcPct val="50000"/>
              </a:spcBef>
            </a:pPr>
            <a:endParaRPr lang="el-GR" altLang="el-GR" sz="1400" b="0" dirty="0">
              <a:latin typeface="+mn-lt"/>
            </a:endParaRPr>
          </a:p>
        </p:txBody>
      </p:sp>
    </p:spTree>
    <p:extLst>
      <p:ext uri="{BB962C8B-B14F-4D97-AF65-F5344CB8AC3E}">
        <p14:creationId xmlns:p14="http://schemas.microsoft.com/office/powerpoint/2010/main" val="2246598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noAutofit/>
          </a:bodyPr>
          <a:lstStyle/>
          <a:p>
            <a:r>
              <a:rPr lang="el-GR" altLang="el-GR" sz="3200" dirty="0"/>
              <a:t> Σημαντικότερες επιπτώσεις της στην υγεία:</a:t>
            </a:r>
            <a:endParaRPr lang="el-GR" altLang="el-GR" sz="3200" b="1" dirty="0" smtClean="0">
              <a:solidFill>
                <a:schemeClr val="tx1"/>
              </a:solidFill>
            </a:endParaRPr>
          </a:p>
        </p:txBody>
      </p:sp>
      <p:sp>
        <p:nvSpPr>
          <p:cNvPr id="6" name="5 - Θέση περιεχομένου"/>
          <p:cNvSpPr>
            <a:spLocks noGrp="1"/>
          </p:cNvSpPr>
          <p:nvPr>
            <p:ph idx="1"/>
          </p:nvPr>
        </p:nvSpPr>
        <p:spPr>
          <a:xfrm>
            <a:off x="457200" y="1484784"/>
            <a:ext cx="8229600" cy="2808312"/>
          </a:xfrm>
        </p:spPr>
        <p:txBody>
          <a:bodyPr>
            <a:normAutofit/>
          </a:bodyPr>
          <a:lstStyle/>
          <a:p>
            <a:pPr marL="490538" indent="-381000" eaLnBrk="1" hangingPunct="1">
              <a:buClr>
                <a:schemeClr val="tx1"/>
              </a:buClr>
              <a:buFont typeface="Trebuchet MS" pitchFamily="34" charset="0"/>
              <a:buAutoNum type="arabicPeriod"/>
              <a:defRPr/>
            </a:pPr>
            <a:r>
              <a:rPr lang="el-GR" sz="2400" dirty="0" smtClean="0"/>
              <a:t>Ενοχοποιείται για περιπτώσεις </a:t>
            </a:r>
            <a:r>
              <a:rPr lang="el-GR" sz="2400" b="1" dirty="0" smtClean="0">
                <a:solidFill>
                  <a:srgbClr val="004B82"/>
                </a:solidFill>
              </a:rPr>
              <a:t>θωρακικής κύφωσης </a:t>
            </a:r>
            <a:r>
              <a:rPr lang="el-GR" sz="2400" b="1" dirty="0" smtClean="0"/>
              <a:t>και </a:t>
            </a:r>
            <a:r>
              <a:rPr lang="el-GR" sz="2400" b="1" dirty="0" smtClean="0">
                <a:solidFill>
                  <a:srgbClr val="004B82"/>
                </a:solidFill>
              </a:rPr>
              <a:t>σκολίωσης</a:t>
            </a:r>
            <a:r>
              <a:rPr lang="el-GR" sz="2400" dirty="0" smtClean="0"/>
              <a:t>,</a:t>
            </a:r>
            <a:r>
              <a:rPr lang="el-GR" sz="2400" b="1" dirty="0" smtClean="0"/>
              <a:t> </a:t>
            </a:r>
            <a:r>
              <a:rPr lang="el-GR" sz="2400" dirty="0" smtClean="0"/>
              <a:t>χωρίς όμως να έχει αποδειχθεί.</a:t>
            </a:r>
          </a:p>
          <a:p>
            <a:pPr marL="490538" indent="-381000" eaLnBrk="1" hangingPunct="1">
              <a:buClr>
                <a:schemeClr val="tx1"/>
              </a:buClr>
              <a:buFont typeface="Trebuchet MS" pitchFamily="34" charset="0"/>
              <a:buAutoNum type="arabicPeriod"/>
              <a:defRPr/>
            </a:pPr>
            <a:r>
              <a:rPr lang="el-GR" sz="2400" dirty="0" smtClean="0"/>
              <a:t>Εμφανίζεται ως παράγοντας κινδύνου για </a:t>
            </a:r>
            <a:r>
              <a:rPr lang="el-GR" sz="2400" b="1" dirty="0" smtClean="0">
                <a:solidFill>
                  <a:srgbClr val="004B82"/>
                </a:solidFill>
              </a:rPr>
              <a:t>οσφυαλγία</a:t>
            </a:r>
            <a:r>
              <a:rPr lang="el-GR" sz="2400" dirty="0" smtClean="0"/>
              <a:t> με εικόνα οσφυϊκής λόρδωσης, σε πολλές έρευνες στην Ευρώπη αλλά και στην Ελλάδα, όπου παρατηρήθηκε η χρήση βαρύ φορτίου τσάντας στο μικρό ανάστημα των νεότερων Ελλήνων εφήβων.</a:t>
            </a:r>
            <a:endParaRPr lang="el-GR" sz="1900" dirty="0" smtClean="0"/>
          </a:p>
        </p:txBody>
      </p:sp>
      <p:sp>
        <p:nvSpPr>
          <p:cNvPr id="15365" name="Text Box 6"/>
          <p:cNvSpPr txBox="1">
            <a:spLocks noChangeArrowheads="1"/>
          </p:cNvSpPr>
          <p:nvPr/>
        </p:nvSpPr>
        <p:spPr bwMode="auto">
          <a:xfrm>
            <a:off x="1187450" y="6308725"/>
            <a:ext cx="741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endParaRPr lang="en-US" altLang="el-GR"/>
          </a:p>
        </p:txBody>
      </p:sp>
      <p:sp>
        <p:nvSpPr>
          <p:cNvPr id="15366" name="Rectangle 7"/>
          <p:cNvSpPr>
            <a:spLocks noChangeArrowheads="1"/>
          </p:cNvSpPr>
          <p:nvPr/>
        </p:nvSpPr>
        <p:spPr bwMode="auto">
          <a:xfrm>
            <a:off x="899592" y="4437112"/>
            <a:ext cx="741682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lnSpc>
                <a:spcPct val="90000"/>
              </a:lnSpc>
              <a:spcBef>
                <a:spcPts val="300"/>
              </a:spcBef>
              <a:buClr>
                <a:srgbClr val="A04DA3"/>
              </a:buClr>
              <a:buFont typeface="Georgia" pitchFamily="18" charset="0"/>
              <a:buNone/>
            </a:pPr>
            <a:r>
              <a:rPr lang="en-US" altLang="el-GR" sz="1600" b="0" dirty="0">
                <a:latin typeface="+mn-lt"/>
              </a:rPr>
              <a:t>(de Carvalho LAP et al 2008,</a:t>
            </a:r>
            <a:r>
              <a:rPr lang="en-US" altLang="el-GR" sz="1600" dirty="0">
                <a:latin typeface="+mn-lt"/>
              </a:rPr>
              <a:t> </a:t>
            </a:r>
            <a:r>
              <a:rPr lang="en-US" altLang="el-GR" sz="1600" b="0" dirty="0" err="1">
                <a:latin typeface="+mn-lt"/>
              </a:rPr>
              <a:t>Korovessis</a:t>
            </a:r>
            <a:r>
              <a:rPr lang="en-US" altLang="el-GR" sz="1600" b="0" dirty="0">
                <a:latin typeface="+mn-lt"/>
              </a:rPr>
              <a:t> P et al 2005,</a:t>
            </a:r>
            <a:r>
              <a:rPr lang="en-US" altLang="el-GR" sz="1600" dirty="0">
                <a:latin typeface="+mn-lt"/>
              </a:rPr>
              <a:t> </a:t>
            </a:r>
            <a:r>
              <a:rPr lang="en-US" altLang="el-GR" sz="1600" b="0" dirty="0" err="1">
                <a:latin typeface="+mn-lt"/>
              </a:rPr>
              <a:t>Korovessis</a:t>
            </a:r>
            <a:r>
              <a:rPr lang="en-US" altLang="el-GR" sz="1600" b="0" dirty="0">
                <a:latin typeface="+mn-lt"/>
              </a:rPr>
              <a:t> P et al 2004,</a:t>
            </a:r>
            <a:r>
              <a:rPr lang="en-US" altLang="el-GR" sz="1600" dirty="0">
                <a:latin typeface="+mn-lt"/>
              </a:rPr>
              <a:t> </a:t>
            </a:r>
            <a:r>
              <a:rPr lang="en-US" altLang="el-GR" sz="1600" b="0" dirty="0">
                <a:latin typeface="+mn-lt"/>
              </a:rPr>
              <a:t>Grimmer K et al 2002, Grimmer K et al 2000)</a:t>
            </a:r>
            <a:endParaRPr lang="el-GR" altLang="el-GR" sz="1600" b="0" dirty="0">
              <a:latin typeface="+mn-lt"/>
            </a:endParaRPr>
          </a:p>
        </p:txBody>
      </p:sp>
    </p:spTree>
    <p:extLst>
      <p:ext uri="{BB962C8B-B14F-4D97-AF65-F5344CB8AC3E}">
        <p14:creationId xmlns:p14="http://schemas.microsoft.com/office/powerpoint/2010/main" val="4830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noAutofit/>
          </a:bodyPr>
          <a:lstStyle/>
          <a:p>
            <a:r>
              <a:rPr lang="el-GR" altLang="el-GR" sz="3200" dirty="0"/>
              <a:t> Σημαντικότερες επιπτώσεις της στην υγεία:</a:t>
            </a:r>
            <a:endParaRPr lang="el-GR" altLang="el-GR" sz="3200" b="1" dirty="0" smtClean="0">
              <a:solidFill>
                <a:schemeClr val="tx1"/>
              </a:solidFill>
            </a:endParaRPr>
          </a:p>
        </p:txBody>
      </p:sp>
      <p:sp>
        <p:nvSpPr>
          <p:cNvPr id="6" name="5 - Θέση περιεχομένου"/>
          <p:cNvSpPr>
            <a:spLocks noGrp="1"/>
          </p:cNvSpPr>
          <p:nvPr>
            <p:ph idx="1"/>
          </p:nvPr>
        </p:nvSpPr>
        <p:spPr/>
        <p:txBody>
          <a:bodyPr>
            <a:normAutofit/>
          </a:bodyPr>
          <a:lstStyle/>
          <a:p>
            <a:pPr marL="0" indent="0">
              <a:buClr>
                <a:schemeClr val="tx1"/>
              </a:buClr>
              <a:buNone/>
              <a:defRPr/>
            </a:pPr>
            <a:r>
              <a:rPr lang="el-GR" sz="2400" dirty="0" smtClean="0"/>
              <a:t>Ως </a:t>
            </a:r>
            <a:r>
              <a:rPr lang="el-GR" sz="2400" dirty="0"/>
              <a:t>κυριότερο μηχανισμό πρόκλησης οσφυαλγίας αναφέρεται η πρόσθια απόκλιση του κορμού του εφήβου, σε συνδυασμό με την ταυτόχρονη παρατηρούμενη κίνηση στροφής της σπονδυλικής στήλης, με αποτέλεσμα τις ισχυρές τάσεις στη ΣΣ και συγκεκριμένα, στους συνδέσμους και μαλακούς ιστούς της, όπως ο μεσοσπονδύλιος δίσκος. </a:t>
            </a:r>
            <a:endParaRPr lang="el-GR" sz="2400" dirty="0" smtClean="0"/>
          </a:p>
        </p:txBody>
      </p:sp>
      <p:sp>
        <p:nvSpPr>
          <p:cNvPr id="15365" name="Text Box 6"/>
          <p:cNvSpPr txBox="1">
            <a:spLocks noChangeArrowheads="1"/>
          </p:cNvSpPr>
          <p:nvPr/>
        </p:nvSpPr>
        <p:spPr bwMode="auto">
          <a:xfrm>
            <a:off x="1187450" y="6308725"/>
            <a:ext cx="741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endParaRPr lang="en-US" altLang="el-GR"/>
          </a:p>
        </p:txBody>
      </p:sp>
      <p:sp>
        <p:nvSpPr>
          <p:cNvPr id="7" name="Rectangle 7"/>
          <p:cNvSpPr>
            <a:spLocks noChangeArrowheads="1"/>
          </p:cNvSpPr>
          <p:nvPr/>
        </p:nvSpPr>
        <p:spPr bwMode="auto">
          <a:xfrm>
            <a:off x="467544" y="4077072"/>
            <a:ext cx="741682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lnSpc>
                <a:spcPct val="90000"/>
              </a:lnSpc>
              <a:spcBef>
                <a:spcPts val="300"/>
              </a:spcBef>
              <a:buClr>
                <a:srgbClr val="A04DA3"/>
              </a:buClr>
              <a:buFont typeface="Georgia" pitchFamily="18" charset="0"/>
              <a:buNone/>
            </a:pPr>
            <a:r>
              <a:rPr lang="en-US" altLang="el-GR" sz="1600" b="0" dirty="0">
                <a:latin typeface="+mn-lt"/>
              </a:rPr>
              <a:t>(de Carvalho LAP et al 2008,</a:t>
            </a:r>
            <a:r>
              <a:rPr lang="en-US" altLang="el-GR" sz="1600" dirty="0">
                <a:latin typeface="+mn-lt"/>
              </a:rPr>
              <a:t> </a:t>
            </a:r>
            <a:r>
              <a:rPr lang="en-US" altLang="el-GR" sz="1600" b="0" dirty="0" err="1">
                <a:latin typeface="+mn-lt"/>
              </a:rPr>
              <a:t>Korovessis</a:t>
            </a:r>
            <a:r>
              <a:rPr lang="en-US" altLang="el-GR" sz="1600" b="0" dirty="0">
                <a:latin typeface="+mn-lt"/>
              </a:rPr>
              <a:t> P et al 2005,</a:t>
            </a:r>
            <a:r>
              <a:rPr lang="en-US" altLang="el-GR" sz="1600" dirty="0">
                <a:latin typeface="+mn-lt"/>
              </a:rPr>
              <a:t> </a:t>
            </a:r>
            <a:r>
              <a:rPr lang="en-US" altLang="el-GR" sz="1600" b="0" dirty="0" err="1">
                <a:latin typeface="+mn-lt"/>
              </a:rPr>
              <a:t>Korovessis</a:t>
            </a:r>
            <a:r>
              <a:rPr lang="en-US" altLang="el-GR" sz="1600" b="0" dirty="0">
                <a:latin typeface="+mn-lt"/>
              </a:rPr>
              <a:t> P et al 2004,</a:t>
            </a:r>
            <a:r>
              <a:rPr lang="en-US" altLang="el-GR" sz="1600" dirty="0">
                <a:latin typeface="+mn-lt"/>
              </a:rPr>
              <a:t> </a:t>
            </a:r>
            <a:r>
              <a:rPr lang="en-US" altLang="el-GR" sz="1600" b="0" dirty="0">
                <a:latin typeface="+mn-lt"/>
              </a:rPr>
              <a:t>Grimmer K et al 2002, Grimmer K et al 2000)</a:t>
            </a:r>
            <a:endParaRPr lang="el-GR" altLang="el-GR" sz="1600" b="0" dirty="0">
              <a:latin typeface="+mn-lt"/>
            </a:endParaRPr>
          </a:p>
        </p:txBody>
      </p:sp>
    </p:spTree>
    <p:extLst>
      <p:ext uri="{BB962C8B-B14F-4D97-AF65-F5344CB8AC3E}">
        <p14:creationId xmlns:p14="http://schemas.microsoft.com/office/powerpoint/2010/main" val="1730314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normAutofit/>
          </a:bodyPr>
          <a:lstStyle/>
          <a:p>
            <a:pPr marL="457200" indent="-457200" eaLnBrk="1" hangingPunct="1"/>
            <a:r>
              <a:rPr lang="el-GR" altLang="el-GR" sz="3600" dirty="0" smtClean="0"/>
              <a:t>Συμπεράσματα - προτάσεις</a:t>
            </a:r>
            <a:endParaRPr lang="el-GR" altLang="el-GR" sz="3200" dirty="0" smtClean="0"/>
          </a:p>
        </p:txBody>
      </p:sp>
      <p:sp>
        <p:nvSpPr>
          <p:cNvPr id="16387" name="3 - Υπότιτλος"/>
          <p:cNvSpPr>
            <a:spLocks noGrp="1"/>
          </p:cNvSpPr>
          <p:nvPr>
            <p:ph idx="1"/>
          </p:nvPr>
        </p:nvSpPr>
        <p:spPr/>
        <p:txBody>
          <a:bodyPr>
            <a:normAutofit/>
          </a:bodyPr>
          <a:lstStyle/>
          <a:p>
            <a:pPr marL="0" indent="0">
              <a:buNone/>
            </a:pPr>
            <a:r>
              <a:rPr lang="el-GR" altLang="el-GR" sz="2600" b="1" dirty="0"/>
              <a:t>Οι σχολικές τσάντες:</a:t>
            </a:r>
            <a:endParaRPr lang="en-US" altLang="el-GR" sz="2600" b="1" dirty="0"/>
          </a:p>
          <a:p>
            <a:pPr marL="514350" indent="-514350">
              <a:buFont typeface="+mj-lt"/>
              <a:buAutoNum type="arabicPeriod"/>
            </a:pPr>
            <a:r>
              <a:rPr lang="el-GR" altLang="el-GR" sz="2600" dirty="0" smtClean="0"/>
              <a:t>δεν </a:t>
            </a:r>
            <a:r>
              <a:rPr lang="el-GR" altLang="el-GR" sz="2600" dirty="0"/>
              <a:t>πρέπει να ξεπερνούν το 10% του σωματικού βάρους του εφήβου</a:t>
            </a:r>
            <a:r>
              <a:rPr lang="el-GR" altLang="el-GR" sz="2600" dirty="0" smtClean="0"/>
              <a:t>.  </a:t>
            </a:r>
          </a:p>
          <a:p>
            <a:pPr marL="536575" indent="0">
              <a:buNone/>
            </a:pPr>
            <a:r>
              <a:rPr lang="el-GR" altLang="el-GR" sz="2600" dirty="0" smtClean="0"/>
              <a:t>(</a:t>
            </a:r>
            <a:r>
              <a:rPr lang="el-GR" altLang="el-GR" sz="2600" dirty="0"/>
              <a:t>Αμερικανική Ακαδημία Παιδιατρικής)</a:t>
            </a:r>
          </a:p>
          <a:p>
            <a:pPr marL="514350" indent="-514350">
              <a:buFont typeface="+mj-lt"/>
              <a:buAutoNum type="arabicPeriod" startAt="2"/>
            </a:pPr>
            <a:r>
              <a:rPr lang="el-GR" altLang="el-GR" sz="2600" dirty="0" smtClean="0"/>
              <a:t>να </a:t>
            </a:r>
            <a:r>
              <a:rPr lang="el-GR" altLang="el-GR" sz="2600" dirty="0"/>
              <a:t>τοποθετούνται κοντά στο κέντρο βάρους σώματος, θέση οσφύος/ισχίων εφήβων</a:t>
            </a:r>
          </a:p>
          <a:p>
            <a:pPr marL="536575" indent="0">
              <a:buNone/>
            </a:pPr>
            <a:r>
              <a:rPr lang="el-GR" altLang="el-GR" sz="2600" dirty="0" smtClean="0"/>
              <a:t>(~</a:t>
            </a:r>
            <a:r>
              <a:rPr lang="el-GR" altLang="el-GR" sz="2600" dirty="0"/>
              <a:t>3</a:t>
            </a:r>
            <a:r>
              <a:rPr lang="el-GR" altLang="el-GR" sz="2600" baseline="30000" dirty="0"/>
              <a:t>ος</a:t>
            </a:r>
            <a:r>
              <a:rPr lang="el-GR" altLang="el-GR" sz="2600" dirty="0"/>
              <a:t> οσφυϊκός)</a:t>
            </a:r>
          </a:p>
          <a:p>
            <a:pPr marL="536575" indent="0">
              <a:buNone/>
            </a:pPr>
            <a:r>
              <a:rPr lang="el-GR" altLang="el-GR" sz="2000" dirty="0" smtClean="0"/>
              <a:t>(</a:t>
            </a:r>
            <a:r>
              <a:rPr lang="en-US" altLang="el-GR" sz="2000" dirty="0"/>
              <a:t>Grimmer K et al 2002, </a:t>
            </a:r>
            <a:r>
              <a:rPr lang="en-US" altLang="el-GR" sz="2000" dirty="0" err="1"/>
              <a:t>Brackley</a:t>
            </a:r>
            <a:r>
              <a:rPr lang="en-US" altLang="el-GR" sz="2000" dirty="0"/>
              <a:t> HM 2009, Steele S et al 2001, Grimmer K et al 2000, </a:t>
            </a:r>
            <a:r>
              <a:rPr lang="en-US" altLang="el-GR" sz="2000" dirty="0" err="1"/>
              <a:t>Vacheron</a:t>
            </a:r>
            <a:r>
              <a:rPr lang="en-US" altLang="el-GR" sz="2000" dirty="0"/>
              <a:t> JJ et al 1999</a:t>
            </a:r>
            <a:r>
              <a:rPr lang="el-GR" altLang="el-GR" sz="2000" dirty="0"/>
              <a:t>, </a:t>
            </a:r>
            <a:r>
              <a:rPr lang="en-US" altLang="el-GR" sz="2000" dirty="0" err="1"/>
              <a:t>Cardon</a:t>
            </a:r>
            <a:r>
              <a:rPr lang="en-US" altLang="el-GR" sz="2000" dirty="0"/>
              <a:t> G et al 2004)</a:t>
            </a:r>
          </a:p>
          <a:p>
            <a:pPr marL="63500" eaLnBrk="1" hangingPunct="1"/>
            <a:endParaRPr lang="el-GR" altLang="el-GR" b="1" i="1" dirty="0" smtClean="0"/>
          </a:p>
        </p:txBody>
      </p:sp>
    </p:spTree>
    <p:extLst>
      <p:ext uri="{BB962C8B-B14F-4D97-AF65-F5344CB8AC3E}">
        <p14:creationId xmlns:p14="http://schemas.microsoft.com/office/powerpoint/2010/main" val="4093440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normAutofit/>
          </a:bodyPr>
          <a:lstStyle/>
          <a:p>
            <a:pPr marL="457200" indent="-457200" eaLnBrk="1" hangingPunct="1"/>
            <a:r>
              <a:rPr lang="el-GR" altLang="el-GR" sz="3600" dirty="0" smtClean="0"/>
              <a:t>Συμπεράσματα - προτάσεις</a:t>
            </a:r>
          </a:p>
        </p:txBody>
      </p:sp>
      <p:sp>
        <p:nvSpPr>
          <p:cNvPr id="17411" name="3 - Υπότιτλος"/>
          <p:cNvSpPr>
            <a:spLocks noGrp="1"/>
          </p:cNvSpPr>
          <p:nvPr>
            <p:ph idx="1"/>
          </p:nvPr>
        </p:nvSpPr>
        <p:spPr/>
        <p:txBody>
          <a:bodyPr>
            <a:normAutofit/>
          </a:bodyPr>
          <a:lstStyle/>
          <a:p>
            <a:pPr marL="0" indent="0">
              <a:buNone/>
            </a:pPr>
            <a:r>
              <a:rPr lang="el-GR" altLang="el-GR" sz="2600" b="1" dirty="0"/>
              <a:t>Οι σχολικές τσάντες:</a:t>
            </a:r>
            <a:endParaRPr lang="en-US" altLang="el-GR" sz="2600" b="1" dirty="0"/>
          </a:p>
          <a:p>
            <a:pPr marL="457200" indent="-457200">
              <a:buFont typeface="+mj-lt"/>
              <a:buAutoNum type="arabicPeriod" startAt="3"/>
            </a:pPr>
            <a:r>
              <a:rPr lang="el-GR" altLang="el-GR" sz="2600" dirty="0" smtClean="0"/>
              <a:t>να </a:t>
            </a:r>
            <a:r>
              <a:rPr lang="el-GR" altLang="el-GR" sz="2600" dirty="0"/>
              <a:t>επιτυγχάνουν ομοιόμορφη κατανομή βάρους στους δύο ώμους.</a:t>
            </a:r>
          </a:p>
          <a:p>
            <a:pPr marL="450850" indent="0">
              <a:spcBef>
                <a:spcPts val="0"/>
              </a:spcBef>
              <a:buNone/>
            </a:pPr>
            <a:r>
              <a:rPr lang="el-GR" altLang="el-GR" sz="2000" dirty="0" smtClean="0"/>
              <a:t>(</a:t>
            </a:r>
            <a:r>
              <a:rPr lang="en-US" altLang="el-GR" sz="2000" dirty="0"/>
              <a:t>Pascoe DD et al 1997</a:t>
            </a:r>
            <a:r>
              <a:rPr lang="el-GR" altLang="el-GR" sz="2000" dirty="0"/>
              <a:t>, </a:t>
            </a:r>
            <a:r>
              <a:rPr lang="en-US" altLang="el-GR" sz="2000" dirty="0" err="1"/>
              <a:t>Korovessis</a:t>
            </a:r>
            <a:r>
              <a:rPr lang="en-US" altLang="el-GR" sz="2000" dirty="0"/>
              <a:t> P et al 2005, </a:t>
            </a:r>
            <a:r>
              <a:rPr lang="en-US" altLang="el-GR" sz="2000" dirty="0" err="1"/>
              <a:t>Cottalorda</a:t>
            </a:r>
            <a:r>
              <a:rPr lang="en-US" altLang="el-GR" sz="2000" dirty="0"/>
              <a:t> J et al 2003)</a:t>
            </a:r>
            <a:endParaRPr lang="el-GR" altLang="el-GR" sz="2000" dirty="0"/>
          </a:p>
          <a:p>
            <a:pPr marL="457200" indent="-457200">
              <a:spcBef>
                <a:spcPct val="50000"/>
              </a:spcBef>
              <a:buFont typeface="+mj-lt"/>
              <a:buAutoNum type="arabicPeriod" startAt="4"/>
            </a:pPr>
            <a:r>
              <a:rPr lang="el-GR" altLang="el-GR" sz="2600" dirty="0" smtClean="0"/>
              <a:t>να </a:t>
            </a:r>
            <a:r>
              <a:rPr lang="el-GR" altLang="el-GR" sz="2600" dirty="0"/>
              <a:t>είναι σχεδιασμένες βάσει εργονομικών αρχών</a:t>
            </a:r>
            <a:r>
              <a:rPr lang="el-GR" altLang="el-GR" sz="2600" dirty="0" smtClean="0"/>
              <a:t>.</a:t>
            </a:r>
          </a:p>
          <a:p>
            <a:pPr marL="450850" indent="0">
              <a:spcBef>
                <a:spcPts val="0"/>
              </a:spcBef>
              <a:buNone/>
            </a:pPr>
            <a:r>
              <a:rPr lang="el-GR" altLang="el-GR" sz="2000" dirty="0" smtClean="0"/>
              <a:t>(</a:t>
            </a:r>
            <a:r>
              <a:rPr lang="en-US" altLang="el-GR" sz="2000" dirty="0"/>
              <a:t>de Carvalho LAP et al 2008, </a:t>
            </a:r>
            <a:r>
              <a:rPr lang="en-US" altLang="el-GR" sz="2000" dirty="0" err="1"/>
              <a:t>Puckree</a:t>
            </a:r>
            <a:r>
              <a:rPr lang="en-US" altLang="el-GR" sz="2000" dirty="0"/>
              <a:t> T et al 2004, Weir E 2002, </a:t>
            </a:r>
            <a:r>
              <a:rPr lang="en-US" altLang="el-GR" sz="2000" dirty="0" err="1"/>
              <a:t>Cottalorda</a:t>
            </a:r>
            <a:r>
              <a:rPr lang="en-US" altLang="el-GR" sz="2000" dirty="0"/>
              <a:t> J et al 2003, Mackie HW et al 2005, </a:t>
            </a:r>
            <a:r>
              <a:rPr lang="en-US" altLang="el-GR" sz="2000" dirty="0" err="1"/>
              <a:t>Wiersema</a:t>
            </a:r>
            <a:r>
              <a:rPr lang="en-US" altLang="el-GR" sz="2000" dirty="0"/>
              <a:t> BM et al 2003, </a:t>
            </a:r>
            <a:r>
              <a:rPr lang="en-US" altLang="el-GR" sz="2000" dirty="0" err="1"/>
              <a:t>Brackley</a:t>
            </a:r>
            <a:r>
              <a:rPr lang="en-US" altLang="el-GR" sz="2000" dirty="0"/>
              <a:t> HM 2009)</a:t>
            </a:r>
            <a:endParaRPr lang="el-GR" altLang="el-GR" sz="2000" dirty="0"/>
          </a:p>
          <a:p>
            <a:pPr marL="63500" eaLnBrk="1" hangingPunct="1"/>
            <a:endParaRPr lang="el-GR" altLang="el-GR" sz="2400" b="1" i="1" dirty="0" smtClean="0"/>
          </a:p>
        </p:txBody>
      </p:sp>
    </p:spTree>
    <p:extLst>
      <p:ext uri="{BB962C8B-B14F-4D97-AF65-F5344CB8AC3E}">
        <p14:creationId xmlns:p14="http://schemas.microsoft.com/office/powerpoint/2010/main" val="3587331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Πέττα 2014. Γεωργία Πέττα. «Φυσικοθεραπεία σε ειδικές πληθυσμιακές μονάδες. Εργονομία στην </a:t>
            </a:r>
            <a:r>
              <a:rPr lang="el-GR" sz="2000" dirty="0" smtClean="0"/>
              <a:t>ανάπτυξη η </a:t>
            </a:r>
            <a:r>
              <a:rPr lang="el-GR" sz="2000" dirty="0"/>
              <a:t>περίπτωση της σχολικής τσάντας - Πιλοτική </a:t>
            </a:r>
            <a:r>
              <a:rPr lang="el-GR" sz="2000" dirty="0" smtClean="0"/>
              <a:t>ερεύνα».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67544" y="1052736"/>
            <a:ext cx="8229600" cy="4896544"/>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l-GR" sz="3600" dirty="0"/>
              <a:t>Η επίδραση της σχολικής τσάντας στους μυς </a:t>
            </a:r>
            <a:r>
              <a:rPr lang="el-GR" sz="3600" dirty="0" smtClean="0"/>
              <a:t>και </a:t>
            </a:r>
            <a:r>
              <a:rPr lang="el-GR" sz="3600" dirty="0"/>
              <a:t>στο σκελετό του </a:t>
            </a:r>
            <a:r>
              <a:rPr lang="el-GR" sz="3600" dirty="0" smtClean="0"/>
              <a:t>εφήβου</a:t>
            </a:r>
          </a:p>
        </p:txBody>
      </p:sp>
      <p:sp>
        <p:nvSpPr>
          <p:cNvPr id="6147" name="3 - Υπότιτλος"/>
          <p:cNvSpPr>
            <a:spLocks noGrp="1"/>
          </p:cNvSpPr>
          <p:nvPr>
            <p:ph idx="1"/>
          </p:nvPr>
        </p:nvSpPr>
        <p:spPr>
          <a:xfrm>
            <a:off x="457200" y="1484784"/>
            <a:ext cx="6203032" cy="5256584"/>
          </a:xfrm>
        </p:spPr>
        <p:txBody>
          <a:bodyPr>
            <a:normAutofit/>
          </a:bodyPr>
          <a:lstStyle/>
          <a:p>
            <a:pPr>
              <a:lnSpc>
                <a:spcPct val="110000"/>
              </a:lnSpc>
              <a:spcBef>
                <a:spcPts val="1200"/>
              </a:spcBef>
            </a:pPr>
            <a:r>
              <a:rPr lang="en-US" sz="2800" dirty="0"/>
              <a:t>O</a:t>
            </a:r>
            <a:r>
              <a:rPr lang="el-GR" sz="2800" dirty="0"/>
              <a:t>ι έφηβοι, (αναφέροντας την ηλικία 13-18 χρόνων), </a:t>
            </a:r>
            <a:r>
              <a:rPr lang="el-GR" sz="2800" dirty="0" smtClean="0"/>
              <a:t>υπολογίζεται </a:t>
            </a:r>
            <a:r>
              <a:rPr lang="el-GR" sz="2800" dirty="0"/>
              <a:t>ότι</a:t>
            </a:r>
            <a:r>
              <a:rPr lang="en-US" sz="2800" dirty="0"/>
              <a:t> </a:t>
            </a:r>
            <a:r>
              <a:rPr lang="el-GR" sz="2800" dirty="0"/>
              <a:t>συγκροτούν το μεγαλύτερο μέρος του </a:t>
            </a:r>
            <a:r>
              <a:rPr lang="el-GR" sz="2800" dirty="0" smtClean="0"/>
              <a:t>πληθυσμού σε </a:t>
            </a:r>
            <a:r>
              <a:rPr lang="el-GR" sz="2800" dirty="0"/>
              <a:t>αυτόν τον πλανήτη. </a:t>
            </a:r>
            <a:br>
              <a:rPr lang="el-GR" sz="2800" dirty="0"/>
            </a:br>
            <a:r>
              <a:rPr lang="el-GR" sz="2800" dirty="0"/>
              <a:t>Συγκεκριμένα, οι έφηβοι μαθητές</a:t>
            </a:r>
            <a:r>
              <a:rPr lang="el-GR" sz="2800" dirty="0" smtClean="0"/>
              <a:t>, σε </a:t>
            </a:r>
            <a:r>
              <a:rPr lang="el-GR" sz="2800" dirty="0"/>
              <a:t>πολλές χώρες όπως και στην Ελλάδα, στην πλειοψηφία </a:t>
            </a:r>
            <a:r>
              <a:rPr lang="el-GR" sz="2800" dirty="0" smtClean="0"/>
              <a:t>τους δεν </a:t>
            </a:r>
            <a:r>
              <a:rPr lang="el-GR" sz="2800" dirty="0"/>
              <a:t>αφήνουν τα βιβλία τους, εντός του χώρου του σχολείου</a:t>
            </a:r>
            <a:r>
              <a:rPr lang="el-GR" sz="2800" dirty="0" smtClean="0"/>
              <a:t>, αλλά </a:t>
            </a:r>
            <a:r>
              <a:rPr lang="el-GR" sz="2800" dirty="0"/>
              <a:t>η σχολική τσάντα αποτελεί για αυτούς </a:t>
            </a:r>
            <a:r>
              <a:rPr lang="el-GR" sz="2800" dirty="0" smtClean="0"/>
              <a:t>το</a:t>
            </a:r>
            <a:r>
              <a:rPr lang="el-GR" sz="2800" dirty="0"/>
              <a:t> </a:t>
            </a:r>
            <a:r>
              <a:rPr lang="el-GR" sz="2800" b="1" dirty="0" smtClean="0">
                <a:solidFill>
                  <a:srgbClr val="820000"/>
                </a:solidFill>
              </a:rPr>
              <a:t>«καθημερινό </a:t>
            </a:r>
            <a:r>
              <a:rPr lang="el-GR" sz="2800" b="1" dirty="0">
                <a:solidFill>
                  <a:srgbClr val="820000"/>
                </a:solidFill>
              </a:rPr>
              <a:t>υποχρεωτικό τους </a:t>
            </a:r>
            <a:r>
              <a:rPr lang="el-GR" sz="2800" b="1" dirty="0" smtClean="0">
                <a:solidFill>
                  <a:srgbClr val="820000"/>
                </a:solidFill>
              </a:rPr>
              <a:t>φορτίο». </a:t>
            </a:r>
            <a:endParaRPr lang="el-GR" altLang="el-GR" sz="2800" b="1" dirty="0" smtClean="0">
              <a:solidFill>
                <a:srgbClr val="820000"/>
              </a:solidFill>
            </a:endParaRPr>
          </a:p>
        </p:txBody>
      </p:sp>
      <p:pic>
        <p:nvPicPr>
          <p:cNvPr id="6148" name="Picture 5" descr="j0278882"/>
          <p:cNvPicPr>
            <a:picLocks noChangeAspect="1" noChangeArrowheads="1"/>
          </p:cNvPicPr>
          <p:nvPr/>
        </p:nvPicPr>
        <p:blipFill>
          <a:blip r:embed="rId2">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6948264" y="1484784"/>
            <a:ext cx="1921520" cy="192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060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normAutofit/>
          </a:bodyPr>
          <a:lstStyle/>
          <a:p>
            <a:r>
              <a:rPr lang="el-GR" altLang="el-GR" sz="3600" dirty="0" smtClean="0"/>
              <a:t>Σκοπός</a:t>
            </a:r>
          </a:p>
        </p:txBody>
      </p:sp>
      <p:sp>
        <p:nvSpPr>
          <p:cNvPr id="7171" name="3 - Υπότιτλος"/>
          <p:cNvSpPr>
            <a:spLocks noGrp="1"/>
          </p:cNvSpPr>
          <p:nvPr>
            <p:ph idx="1"/>
          </p:nvPr>
        </p:nvSpPr>
        <p:spPr>
          <a:xfrm>
            <a:off x="457200" y="1484784"/>
            <a:ext cx="6491064" cy="4752528"/>
          </a:xfrm>
        </p:spPr>
        <p:txBody>
          <a:bodyPr>
            <a:normAutofit/>
          </a:bodyPr>
          <a:lstStyle/>
          <a:p>
            <a:r>
              <a:rPr lang="el-GR" altLang="el-GR" sz="2800" b="1" dirty="0" smtClean="0">
                <a:solidFill>
                  <a:srgbClr val="820000"/>
                </a:solidFill>
              </a:rPr>
              <a:t>Σκοπός</a:t>
            </a:r>
            <a:r>
              <a:rPr lang="el-GR" altLang="el-GR" sz="2800" dirty="0" smtClean="0">
                <a:solidFill>
                  <a:schemeClr val="accent2"/>
                </a:solidFill>
              </a:rPr>
              <a:t> </a:t>
            </a:r>
            <a:r>
              <a:rPr lang="el-GR" altLang="el-GR" sz="2800" dirty="0"/>
              <a:t>της εργασίας είναι να διερευνήσει</a:t>
            </a:r>
            <a:r>
              <a:rPr lang="en-US" altLang="el-GR" sz="2800" dirty="0"/>
              <a:t>   </a:t>
            </a:r>
            <a:r>
              <a:rPr lang="el-GR" altLang="el-GR" sz="2800" dirty="0" smtClean="0"/>
              <a:t>βιβλιογραφικά τον </a:t>
            </a:r>
            <a:r>
              <a:rPr lang="el-GR" altLang="el-GR" sz="2800" dirty="0"/>
              <a:t>παράγοντα </a:t>
            </a:r>
            <a:r>
              <a:rPr lang="el-GR" altLang="el-GR" sz="2800" dirty="0" smtClean="0"/>
              <a:t>«</a:t>
            </a:r>
            <a:r>
              <a:rPr lang="el-GR" altLang="el-GR" sz="2800" b="1" dirty="0" smtClean="0">
                <a:solidFill>
                  <a:srgbClr val="004B82"/>
                </a:solidFill>
              </a:rPr>
              <a:t>σχολική τσάντα</a:t>
            </a:r>
            <a:r>
              <a:rPr lang="el-GR" altLang="el-GR" sz="2800" dirty="0" smtClean="0"/>
              <a:t>»</a:t>
            </a:r>
            <a:r>
              <a:rPr lang="el-GR" altLang="el-GR" sz="2800" dirty="0"/>
              <a:t/>
            </a:r>
            <a:br>
              <a:rPr lang="el-GR" altLang="el-GR" sz="2800" dirty="0"/>
            </a:br>
            <a:r>
              <a:rPr lang="el-GR" altLang="el-GR" sz="2800" dirty="0"/>
              <a:t>ως προς την επίδρασή του στη </a:t>
            </a:r>
            <a:r>
              <a:rPr lang="el-GR" altLang="el-GR" sz="2800" dirty="0" err="1"/>
              <a:t>μυοσκελετική</a:t>
            </a:r>
            <a:r>
              <a:rPr lang="el-GR" altLang="el-GR" sz="2800" dirty="0"/>
              <a:t> υγεία </a:t>
            </a:r>
            <a:r>
              <a:rPr lang="el-GR" altLang="el-GR" sz="2800" dirty="0" smtClean="0"/>
              <a:t>των </a:t>
            </a:r>
            <a:r>
              <a:rPr lang="el-GR" altLang="el-GR" sz="2800" dirty="0"/>
              <a:t>εφήβων μαθητών</a:t>
            </a:r>
            <a:r>
              <a:rPr lang="el-GR" altLang="el-GR" sz="2800" dirty="0" smtClean="0"/>
              <a:t>, που </a:t>
            </a:r>
            <a:r>
              <a:rPr lang="el-GR" altLang="el-GR" sz="2800" dirty="0"/>
              <a:t>για αυτούς συνιστά το κύριο και καθημερινό μέσο μεταφοράς βιβλίων και συναφούς εξοπλισμού</a:t>
            </a:r>
            <a:r>
              <a:rPr lang="el-GR" altLang="el-GR" sz="2800" dirty="0" smtClean="0"/>
              <a:t>.</a:t>
            </a:r>
            <a:endParaRPr lang="el-GR" altLang="el-GR" sz="2800" b="1" i="1" dirty="0" smtClean="0"/>
          </a:p>
        </p:txBody>
      </p:sp>
      <p:pic>
        <p:nvPicPr>
          <p:cNvPr id="7172" name="Picture 5" descr="j0293844"/>
          <p:cNvPicPr>
            <a:picLocks noChangeAspect="1" noChangeArrowheads="1"/>
          </p:cNvPicPr>
          <p:nvPr/>
        </p:nvPicPr>
        <p:blipFill>
          <a:blip r:embed="rId2">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6660232" y="1700808"/>
            <a:ext cx="17383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065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noAutofit/>
          </a:bodyPr>
          <a:lstStyle/>
          <a:p>
            <a:r>
              <a:rPr lang="el-GR" altLang="el-GR" sz="3600" dirty="0" smtClean="0">
                <a:latin typeface="+mn-lt"/>
              </a:rPr>
              <a:t>Μέθοδος και υλικό 1</a:t>
            </a:r>
            <a:endParaRPr lang="el-GR" altLang="el-GR" sz="3600" b="1" dirty="0" smtClean="0">
              <a:latin typeface="+mn-lt"/>
            </a:endParaRPr>
          </a:p>
        </p:txBody>
      </p:sp>
      <p:sp>
        <p:nvSpPr>
          <p:cNvPr id="8195" name="3 - Υπότιτλος"/>
          <p:cNvSpPr>
            <a:spLocks noGrp="1"/>
          </p:cNvSpPr>
          <p:nvPr>
            <p:ph idx="1"/>
          </p:nvPr>
        </p:nvSpPr>
        <p:spPr/>
        <p:txBody>
          <a:bodyPr>
            <a:normAutofit/>
          </a:bodyPr>
          <a:lstStyle/>
          <a:p>
            <a:r>
              <a:rPr lang="el-GR" altLang="el-GR" sz="2800" dirty="0" smtClean="0"/>
              <a:t>Διεξήχθη </a:t>
            </a:r>
            <a:r>
              <a:rPr lang="el-GR" altLang="el-GR" sz="2800" dirty="0"/>
              <a:t>συστηματική μελέτη της επιστημονικά τεκμηριωμένης διεθνούς αρθρογραφίας και αναδείχθηκαν μελέτες οι οποίες υποστηρίζουν ότι η επαναλαμβανόμενη σωματική αυτή επιβάρυνση, σε συνδυασμό με το υπερβολικό, για το ανώριμο εφηβικό σκελετό, φορτίο δικαιολογεί την ανησυχία των γονέων και επικεντρώνει το ενδιαφέρον των ερευνητών. </a:t>
            </a:r>
            <a:endParaRPr lang="el-GR" altLang="el-GR" sz="2800" b="1" i="1" dirty="0" smtClean="0"/>
          </a:p>
        </p:txBody>
      </p:sp>
    </p:spTree>
    <p:extLst>
      <p:ext uri="{BB962C8B-B14F-4D97-AF65-F5344CB8AC3E}">
        <p14:creationId xmlns:p14="http://schemas.microsoft.com/office/powerpoint/2010/main" val="911063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normAutofit/>
          </a:bodyPr>
          <a:lstStyle/>
          <a:p>
            <a:r>
              <a:rPr lang="el-GR" altLang="el-GR" sz="3600" dirty="0" smtClean="0"/>
              <a:t>Μέθοδος και υλικό 2</a:t>
            </a:r>
            <a:endParaRPr lang="el-GR" altLang="el-GR" sz="3600" b="1" dirty="0" smtClean="0">
              <a:latin typeface="Arial" charset="0"/>
            </a:endParaRPr>
          </a:p>
        </p:txBody>
      </p:sp>
      <p:sp>
        <p:nvSpPr>
          <p:cNvPr id="9219" name="3 - Υπότιτλος"/>
          <p:cNvSpPr>
            <a:spLocks noGrp="1"/>
          </p:cNvSpPr>
          <p:nvPr>
            <p:ph idx="1"/>
          </p:nvPr>
        </p:nvSpPr>
        <p:spPr>
          <a:xfrm>
            <a:off x="457200" y="1484784"/>
            <a:ext cx="5770984" cy="4752528"/>
          </a:xfrm>
        </p:spPr>
        <p:txBody>
          <a:bodyPr>
            <a:normAutofit lnSpcReduction="10000"/>
          </a:bodyPr>
          <a:lstStyle/>
          <a:p>
            <a:pPr>
              <a:lnSpc>
                <a:spcPct val="110000"/>
              </a:lnSpc>
            </a:pPr>
            <a:r>
              <a:rPr lang="el-GR" altLang="el-GR" sz="2800" dirty="0" smtClean="0"/>
              <a:t>Επιλέχτηκαν </a:t>
            </a:r>
            <a:r>
              <a:rPr lang="el-GR" altLang="el-GR" sz="2800" dirty="0"/>
              <a:t>οι μελέτες που αναφέρονται στην περίοδο της εφηβείας, δηλαδή </a:t>
            </a:r>
            <a:r>
              <a:rPr lang="el-GR" altLang="el-GR" sz="2800" dirty="0" smtClean="0"/>
              <a:t>στην περίοδο </a:t>
            </a:r>
            <a:r>
              <a:rPr lang="el-GR" altLang="el-GR" sz="2800" dirty="0"/>
              <a:t>κατά την οποία η σπονδυλική στήλη εμφανίζεται περισσότερο ευαίσθητη σε εξωτερικές επιδράσεις και ιδιαίτερα σε </a:t>
            </a:r>
            <a:r>
              <a:rPr lang="el-GR" altLang="el-GR" sz="2800" dirty="0" smtClean="0"/>
              <a:t>«</a:t>
            </a:r>
            <a:r>
              <a:rPr lang="el-GR" altLang="el-GR" sz="2800" b="1" dirty="0" smtClean="0">
                <a:solidFill>
                  <a:srgbClr val="004B82"/>
                </a:solidFill>
              </a:rPr>
              <a:t>καταναγκαστικά</a:t>
            </a:r>
            <a:r>
              <a:rPr lang="el-GR" altLang="el-GR" sz="2800" dirty="0" smtClean="0"/>
              <a:t>» </a:t>
            </a:r>
            <a:r>
              <a:rPr lang="el-GR" altLang="el-GR" sz="2800" dirty="0"/>
              <a:t>φορτία </a:t>
            </a:r>
            <a:r>
              <a:rPr lang="el-GR" altLang="el-GR" sz="2800" dirty="0" smtClean="0"/>
              <a:t>που </a:t>
            </a:r>
            <a:r>
              <a:rPr lang="el-GR" altLang="el-GR" sz="2800" dirty="0"/>
              <a:t>διαταράσσουν εύκολα την ισορροπία της. </a:t>
            </a:r>
            <a:endParaRPr lang="el-GR" altLang="el-GR" sz="2800" b="1" i="1" dirty="0" smtClean="0"/>
          </a:p>
        </p:txBody>
      </p:sp>
      <p:pic>
        <p:nvPicPr>
          <p:cNvPr id="13314" name="Picture 2" descr="http://pixabay.com/static/uploads/photo/2013/07/12/13/27/balance-147053_640.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32496" y="2780928"/>
            <a:ext cx="3048001" cy="23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960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eaLnBrk="1" hangingPunct="1">
              <a:defRPr/>
            </a:pPr>
            <a:r>
              <a:rPr lang="el-GR" sz="3600" b="1" dirty="0" smtClean="0"/>
              <a:t>Αποτελέσματα</a:t>
            </a:r>
            <a:endParaRPr lang="el-GR" sz="5400" dirty="0" smtClean="0"/>
          </a:p>
        </p:txBody>
      </p:sp>
      <p:sp>
        <p:nvSpPr>
          <p:cNvPr id="10243" name="Rectangle 6"/>
          <p:cNvSpPr>
            <a:spLocks noGrp="1"/>
          </p:cNvSpPr>
          <p:nvPr>
            <p:ph idx="1"/>
          </p:nvPr>
        </p:nvSpPr>
        <p:spPr>
          <a:xfrm>
            <a:off x="457200" y="1484784"/>
            <a:ext cx="3970784" cy="4752528"/>
          </a:xfrm>
        </p:spPr>
        <p:txBody>
          <a:bodyPr>
            <a:normAutofit/>
          </a:bodyPr>
          <a:lstStyle/>
          <a:p>
            <a:pPr marL="0" indent="0" eaLnBrk="1" hangingPunct="1">
              <a:buClr>
                <a:schemeClr val="bg1"/>
              </a:buClr>
              <a:buFont typeface="Georgia" pitchFamily="18" charset="0"/>
              <a:buNone/>
            </a:pPr>
            <a:r>
              <a:rPr lang="el-GR" altLang="el-GR" sz="2400" dirty="0" smtClean="0"/>
              <a:t>Βρέθηκαν  Χ</a:t>
            </a:r>
            <a:r>
              <a:rPr lang="en-US" altLang="el-GR" sz="2400" dirty="0" smtClean="0"/>
              <a:t>;</a:t>
            </a:r>
            <a:r>
              <a:rPr lang="el-GR" altLang="el-GR" sz="2400" dirty="0" smtClean="0"/>
              <a:t> μελέτες που δείχνουν την εμφάνιση</a:t>
            </a:r>
            <a:r>
              <a:rPr lang="en-US" altLang="el-GR" sz="2400" dirty="0" smtClean="0"/>
              <a:t> </a:t>
            </a:r>
            <a:r>
              <a:rPr lang="el-GR" altLang="el-GR" sz="2400" dirty="0" smtClean="0"/>
              <a:t>χρόνιου </a:t>
            </a:r>
            <a:r>
              <a:rPr lang="el-GR" altLang="el-GR" sz="2400" dirty="0" err="1" smtClean="0"/>
              <a:t>μυοσκελετικού</a:t>
            </a:r>
            <a:r>
              <a:rPr lang="el-GR" altLang="el-GR" sz="2400" dirty="0" smtClean="0"/>
              <a:t> πόνου ακόμα από ___ μέχρι και σε ποσοστό </a:t>
            </a:r>
            <a:r>
              <a:rPr lang="el-GR" altLang="el-GR" sz="2400" b="1" dirty="0" smtClean="0"/>
              <a:t>77,</a:t>
            </a:r>
            <a:r>
              <a:rPr lang="en-US" altLang="el-GR" sz="2400" b="1" dirty="0" smtClean="0"/>
              <a:t>1%</a:t>
            </a:r>
            <a:r>
              <a:rPr lang="el-GR" altLang="el-GR" sz="2400" b="1" dirty="0" smtClean="0"/>
              <a:t> </a:t>
            </a:r>
            <a:r>
              <a:rPr lang="el-GR" altLang="el-GR" sz="2400" dirty="0" smtClean="0"/>
              <a:t>των εφήβων μαθητών</a:t>
            </a:r>
          </a:p>
          <a:p>
            <a:pPr marL="0" indent="0" eaLnBrk="1" hangingPunct="1">
              <a:buClr>
                <a:schemeClr val="bg1"/>
              </a:buClr>
              <a:buFont typeface="Georgia" pitchFamily="18" charset="0"/>
              <a:buNone/>
            </a:pPr>
            <a:r>
              <a:rPr lang="el-GR" altLang="el-GR" sz="2400" dirty="0" smtClean="0"/>
              <a:t>Μηχανές αναζήτησης</a:t>
            </a:r>
            <a:r>
              <a:rPr lang="en-US" altLang="el-GR" sz="2400" dirty="0" smtClean="0"/>
              <a:t>.</a:t>
            </a:r>
            <a:endParaRPr lang="el-GR" altLang="el-GR" sz="2400" dirty="0" smtClean="0"/>
          </a:p>
        </p:txBody>
      </p:sp>
      <p:sp>
        <p:nvSpPr>
          <p:cNvPr id="10244" name="Rectangle 7"/>
          <p:cNvSpPr>
            <a:spLocks noGrp="1"/>
          </p:cNvSpPr>
          <p:nvPr>
            <p:ph sz="quarter" idx="4294967295"/>
          </p:nvPr>
        </p:nvSpPr>
        <p:spPr>
          <a:xfrm>
            <a:off x="4572000" y="1340768"/>
            <a:ext cx="4392488" cy="5400600"/>
          </a:xfrm>
          <a:solidFill>
            <a:schemeClr val="bg1">
              <a:lumMod val="95000"/>
            </a:schemeClr>
          </a:solidFill>
          <a:ln>
            <a:noFill/>
          </a:ln>
        </p:spPr>
        <p:txBody>
          <a:bodyPr>
            <a:noAutofit/>
          </a:bodyPr>
          <a:lstStyle/>
          <a:p>
            <a:pPr marL="0" indent="0" eaLnBrk="1" hangingPunct="1">
              <a:buClr>
                <a:schemeClr val="bg1"/>
              </a:buClr>
              <a:buFont typeface="Georgia" pitchFamily="18" charset="0"/>
              <a:buNone/>
            </a:pPr>
            <a:r>
              <a:rPr lang="el-GR" altLang="el-GR" sz="2200" b="1" dirty="0" smtClean="0"/>
              <a:t>Συχνότερες περιοχές επιβάρυνσης:</a:t>
            </a:r>
          </a:p>
          <a:p>
            <a:pPr>
              <a:buClr>
                <a:schemeClr val="tx1"/>
              </a:buClr>
            </a:pPr>
            <a:r>
              <a:rPr lang="el-GR" altLang="el-GR" sz="2200" dirty="0" smtClean="0"/>
              <a:t>οσφύς </a:t>
            </a:r>
            <a:br>
              <a:rPr lang="el-GR" altLang="el-GR" sz="2200" dirty="0" smtClean="0"/>
            </a:br>
            <a:r>
              <a:rPr lang="el-GR" altLang="el-GR" sz="2200" dirty="0" smtClean="0"/>
              <a:t>αν και δεν επαληθεύεται σε όλες τις έρευνες, </a:t>
            </a:r>
            <a:br>
              <a:rPr lang="el-GR" altLang="el-GR" sz="2200" dirty="0" smtClean="0"/>
            </a:br>
            <a:r>
              <a:rPr lang="el-GR" altLang="el-GR" sz="2200" dirty="0" smtClean="0"/>
              <a:t>εμφανίζεται σε ποσοστό</a:t>
            </a:r>
            <a:r>
              <a:rPr lang="el-GR" altLang="el-GR" sz="2200" b="1" dirty="0" smtClean="0"/>
              <a:t> 51%, 65% </a:t>
            </a:r>
            <a:r>
              <a:rPr lang="el-GR" altLang="el-GR" sz="2200" dirty="0" smtClean="0"/>
              <a:t>ή ακόμα και</a:t>
            </a:r>
            <a:r>
              <a:rPr lang="el-GR" altLang="el-GR" sz="2200" b="1" dirty="0" smtClean="0"/>
              <a:t> 74,4% </a:t>
            </a:r>
            <a:r>
              <a:rPr lang="el-GR" altLang="el-GR" sz="2200" dirty="0" smtClean="0"/>
              <a:t>των εφήβων χρηστών σχολικής τσάντας.</a:t>
            </a:r>
          </a:p>
          <a:p>
            <a:pPr>
              <a:buClr>
                <a:schemeClr val="tx1"/>
              </a:buClr>
            </a:pPr>
            <a:r>
              <a:rPr lang="el-GR" altLang="el-GR" sz="2200" b="1" dirty="0" smtClean="0"/>
              <a:t>θώρακας </a:t>
            </a:r>
            <a:r>
              <a:rPr lang="en-US" altLang="el-GR" sz="2200" b="1" dirty="0" smtClean="0"/>
              <a:t>;;;</a:t>
            </a:r>
            <a:endParaRPr lang="el-GR" altLang="el-GR" sz="2200" b="1" dirty="0" smtClean="0"/>
          </a:p>
          <a:p>
            <a:pPr>
              <a:buClr>
                <a:schemeClr val="tx1"/>
              </a:buClr>
            </a:pPr>
            <a:r>
              <a:rPr lang="el-GR" altLang="el-GR" sz="2200" b="1" dirty="0" smtClean="0"/>
              <a:t>αυχένας και ώμοι</a:t>
            </a:r>
          </a:p>
          <a:p>
            <a:pPr marL="268288" indent="0">
              <a:buClr>
                <a:schemeClr val="bg1"/>
              </a:buClr>
              <a:buNone/>
            </a:pPr>
            <a:r>
              <a:rPr lang="el-GR" altLang="el-GR" sz="2200" dirty="0" smtClean="0"/>
              <a:t>σε ποσοστό 45% των εφήβων με </a:t>
            </a:r>
            <a:r>
              <a:rPr lang="el-GR" altLang="el-GR" sz="2200" dirty="0" err="1" smtClean="0"/>
              <a:t>μυοσκελετικές</a:t>
            </a:r>
            <a:r>
              <a:rPr lang="el-GR" altLang="el-GR" sz="2200" dirty="0" smtClean="0"/>
              <a:t> ενοχλήσεις, το</a:t>
            </a:r>
            <a:r>
              <a:rPr lang="el-GR" altLang="el-GR" sz="2200" b="1" dirty="0" smtClean="0"/>
              <a:t> 6% </a:t>
            </a:r>
            <a:r>
              <a:rPr lang="el-GR" altLang="el-GR" sz="2200" dirty="0" smtClean="0"/>
              <a:t>ανέφερε προβλήματα στην περιοχή του αυχένα και των ώμων</a:t>
            </a:r>
            <a:r>
              <a:rPr lang="el-GR" altLang="el-GR" sz="2200" dirty="0"/>
              <a:t>.</a:t>
            </a:r>
            <a:endParaRPr lang="el-GR" altLang="el-GR" sz="2200" dirty="0" smtClean="0"/>
          </a:p>
        </p:txBody>
      </p:sp>
      <p:sp>
        <p:nvSpPr>
          <p:cNvPr id="10246" name="Text Box 8"/>
          <p:cNvSpPr txBox="1">
            <a:spLocks noChangeArrowheads="1"/>
          </p:cNvSpPr>
          <p:nvPr/>
        </p:nvSpPr>
        <p:spPr bwMode="auto">
          <a:xfrm>
            <a:off x="440512" y="5229200"/>
            <a:ext cx="384345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altLang="el-GR" sz="1600" b="0" dirty="0">
                <a:latin typeface="+mn-lt"/>
              </a:rPr>
              <a:t>(</a:t>
            </a:r>
            <a:r>
              <a:rPr lang="en-US" altLang="el-GR" sz="1600" b="0" dirty="0" err="1">
                <a:latin typeface="+mn-lt"/>
              </a:rPr>
              <a:t>Iyer</a:t>
            </a:r>
            <a:r>
              <a:rPr lang="en-US" altLang="el-GR" sz="1600" b="0" dirty="0">
                <a:latin typeface="+mn-lt"/>
              </a:rPr>
              <a:t> SR 2001,Whittfield J et al 2005, </a:t>
            </a:r>
            <a:r>
              <a:rPr lang="en-US" altLang="el-GR" sz="1600" b="0" dirty="0" err="1">
                <a:latin typeface="+mn-lt"/>
              </a:rPr>
              <a:t>Cottalorda</a:t>
            </a:r>
            <a:r>
              <a:rPr lang="en-US" altLang="el-GR" sz="1600" b="0" dirty="0">
                <a:latin typeface="+mn-lt"/>
              </a:rPr>
              <a:t> J et al 2004, </a:t>
            </a:r>
            <a:r>
              <a:rPr lang="en-US" altLang="el-GR" sz="1600" b="0" dirty="0" err="1">
                <a:latin typeface="+mn-lt"/>
              </a:rPr>
              <a:t>Wiersema</a:t>
            </a:r>
            <a:r>
              <a:rPr lang="en-US" altLang="el-GR" sz="1600" b="0" dirty="0">
                <a:latin typeface="+mn-lt"/>
              </a:rPr>
              <a:t> BM et al 2003, Pascoe DD et al 1997, </a:t>
            </a:r>
            <a:r>
              <a:rPr lang="en-US" altLang="el-GR" sz="1600" b="0" dirty="0" err="1">
                <a:latin typeface="+mn-lt"/>
              </a:rPr>
              <a:t>Negrini</a:t>
            </a:r>
            <a:r>
              <a:rPr lang="en-US" altLang="el-GR" sz="1600" b="0" dirty="0">
                <a:latin typeface="+mn-lt"/>
              </a:rPr>
              <a:t> S et al 2002, </a:t>
            </a:r>
            <a:r>
              <a:rPr lang="en-US" altLang="el-GR" sz="1600" b="0" dirty="0" err="1">
                <a:latin typeface="+mn-lt"/>
              </a:rPr>
              <a:t>Sheir-Neiss</a:t>
            </a:r>
            <a:r>
              <a:rPr lang="en-US" altLang="el-GR" sz="1600" b="0" dirty="0">
                <a:latin typeface="+mn-lt"/>
              </a:rPr>
              <a:t> GI et al 2003, van Gent C et al 2003) </a:t>
            </a:r>
            <a:endParaRPr lang="el-GR" altLang="el-GR" sz="1600" b="0" dirty="0">
              <a:latin typeface="+mn-lt"/>
            </a:endParaRPr>
          </a:p>
        </p:txBody>
      </p:sp>
    </p:spTree>
    <p:extLst>
      <p:ext uri="{BB962C8B-B14F-4D97-AF65-F5344CB8AC3E}">
        <p14:creationId xmlns:p14="http://schemas.microsoft.com/office/powerpoint/2010/main" val="1489364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normAutofit/>
          </a:bodyPr>
          <a:lstStyle/>
          <a:p>
            <a:r>
              <a:rPr lang="el-GR" altLang="el-GR" sz="3600" dirty="0" smtClean="0"/>
              <a:t>Αποτελέσματα</a:t>
            </a:r>
          </a:p>
        </p:txBody>
      </p:sp>
      <p:sp>
        <p:nvSpPr>
          <p:cNvPr id="11267" name="3 - Υπότιτλος"/>
          <p:cNvSpPr>
            <a:spLocks noGrp="1"/>
          </p:cNvSpPr>
          <p:nvPr>
            <p:ph idx="1"/>
          </p:nvPr>
        </p:nvSpPr>
        <p:spPr/>
        <p:txBody>
          <a:bodyPr>
            <a:normAutofit/>
          </a:bodyPr>
          <a:lstStyle/>
          <a:p>
            <a:pPr marL="0" indent="0">
              <a:buNone/>
            </a:pPr>
            <a:r>
              <a:rPr lang="el-GR" altLang="el-GR" sz="2800" dirty="0" smtClean="0"/>
              <a:t>Οι </a:t>
            </a:r>
            <a:r>
              <a:rPr lang="el-GR" altLang="el-GR" sz="2800" dirty="0"/>
              <a:t>κύριοι μηχανισμοί </a:t>
            </a:r>
            <a:r>
              <a:rPr lang="el-GR" altLang="el-GR" sz="2800" dirty="0" err="1"/>
              <a:t>μυοσκελετικού</a:t>
            </a:r>
            <a:r>
              <a:rPr lang="el-GR" altLang="el-GR" sz="2800" dirty="0"/>
              <a:t> τραυματισμού, σύμφωνα με τους περισσότερους ερευνητές</a:t>
            </a:r>
            <a:r>
              <a:rPr lang="el-GR" altLang="el-GR" sz="2800" baseline="30000" dirty="0"/>
              <a:t> </a:t>
            </a:r>
            <a:r>
              <a:rPr lang="el-GR" altLang="el-GR" sz="2800" dirty="0"/>
              <a:t>είναι</a:t>
            </a:r>
            <a:r>
              <a:rPr lang="el-GR" altLang="el-GR" sz="2800" dirty="0" smtClean="0"/>
              <a:t>:</a:t>
            </a:r>
          </a:p>
          <a:p>
            <a:pPr marL="514350" indent="-514350">
              <a:buFont typeface="+mj-lt"/>
              <a:buAutoNum type="arabicPeriod"/>
            </a:pPr>
            <a:r>
              <a:rPr lang="el-GR" altLang="el-GR" sz="2800" dirty="0" smtClean="0"/>
              <a:t>Σηκώνοντας </a:t>
            </a:r>
            <a:r>
              <a:rPr lang="el-GR" altLang="el-GR" sz="2800" dirty="0"/>
              <a:t>τη σχολική τσάντα για να φορεθεί (8</a:t>
            </a:r>
            <a:r>
              <a:rPr lang="el-GR" altLang="el-GR" sz="2800" dirty="0" smtClean="0"/>
              <a:t>%)</a:t>
            </a:r>
          </a:p>
          <a:p>
            <a:pPr marL="514350" indent="-514350">
              <a:buFont typeface="+mj-lt"/>
              <a:buAutoNum type="arabicPeriod"/>
            </a:pPr>
            <a:r>
              <a:rPr lang="el-GR" altLang="el-GR" sz="2800" dirty="0" smtClean="0"/>
              <a:t>Κατά </a:t>
            </a:r>
            <a:r>
              <a:rPr lang="el-GR" altLang="el-GR" sz="2800" dirty="0"/>
              <a:t>τη διάρκεια όπου η σχολική τσάντα είναι φορεμένη (13%) </a:t>
            </a:r>
            <a:r>
              <a:rPr lang="el-GR" altLang="el-GR" sz="2800" dirty="0" smtClean="0"/>
              <a:t>και</a:t>
            </a:r>
          </a:p>
          <a:p>
            <a:pPr marL="514350" indent="-514350">
              <a:buFont typeface="+mj-lt"/>
              <a:buAutoNum type="arabicPeriod"/>
            </a:pPr>
            <a:r>
              <a:rPr lang="el-GR" altLang="el-GR" sz="2800" dirty="0" smtClean="0"/>
              <a:t>Βγάζοντας </a:t>
            </a:r>
            <a:r>
              <a:rPr lang="el-GR" altLang="el-GR" sz="2800" dirty="0"/>
              <a:t>τη σχολική τσάντα (2%)</a:t>
            </a:r>
            <a:br>
              <a:rPr lang="el-GR" altLang="el-GR" sz="2800" dirty="0"/>
            </a:br>
            <a:endParaRPr lang="el-GR" altLang="el-GR" b="1" i="1" dirty="0" smtClean="0"/>
          </a:p>
        </p:txBody>
      </p:sp>
    </p:spTree>
    <p:extLst>
      <p:ext uri="{BB962C8B-B14F-4D97-AF65-F5344CB8AC3E}">
        <p14:creationId xmlns:p14="http://schemas.microsoft.com/office/powerpoint/2010/main" val="3245503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sz="3600" dirty="0" smtClean="0"/>
              <a:t>Αποτελέσματα</a:t>
            </a:r>
          </a:p>
        </p:txBody>
      </p:sp>
      <p:sp>
        <p:nvSpPr>
          <p:cNvPr id="12291" name="3 - Υπότιτλος"/>
          <p:cNvSpPr>
            <a:spLocks noGrp="1"/>
          </p:cNvSpPr>
          <p:nvPr>
            <p:ph idx="1"/>
          </p:nvPr>
        </p:nvSpPr>
        <p:spPr/>
        <p:txBody>
          <a:bodyPr>
            <a:normAutofit/>
          </a:bodyPr>
          <a:lstStyle/>
          <a:p>
            <a:pPr marL="63500" indent="0">
              <a:buClr>
                <a:schemeClr val="tx1"/>
              </a:buClr>
              <a:buNone/>
            </a:pPr>
            <a:r>
              <a:rPr lang="el-GR" sz="2800" b="1" dirty="0" smtClean="0"/>
              <a:t>Παράμετροι που οδηγούν σε «τραυματισμό»</a:t>
            </a:r>
            <a:r>
              <a:rPr lang="en-US" sz="2800" b="1" dirty="0" smtClean="0"/>
              <a:t>:</a:t>
            </a:r>
            <a:endParaRPr lang="el-GR" altLang="el-GR" sz="2800" b="1" dirty="0" smtClean="0"/>
          </a:p>
          <a:p>
            <a:pPr marL="596900" indent="-533400" eaLnBrk="1" hangingPunct="1">
              <a:buClr>
                <a:schemeClr val="tx1"/>
              </a:buClr>
              <a:buFont typeface="Trebuchet MS" pitchFamily="34" charset="0"/>
              <a:buAutoNum type="arabicPeriod"/>
            </a:pPr>
            <a:r>
              <a:rPr lang="el-GR" altLang="el-GR" sz="2800" dirty="0" smtClean="0"/>
              <a:t>η θέση της σχολικής τσάντας, </a:t>
            </a:r>
          </a:p>
          <a:p>
            <a:pPr marL="596900" indent="-533400" eaLnBrk="1" hangingPunct="1">
              <a:buClr>
                <a:schemeClr val="tx1"/>
              </a:buClr>
              <a:buFont typeface="Trebuchet MS" pitchFamily="34" charset="0"/>
              <a:buAutoNum type="arabicPeriod"/>
            </a:pPr>
            <a:r>
              <a:rPr lang="el-GR" altLang="el-GR" sz="2800" dirty="0" smtClean="0"/>
              <a:t>το βάρος της και </a:t>
            </a:r>
          </a:p>
          <a:p>
            <a:pPr marL="596900" indent="-533400" eaLnBrk="1" hangingPunct="1">
              <a:buClr>
                <a:schemeClr val="tx1"/>
              </a:buClr>
              <a:buFont typeface="Trebuchet MS" pitchFamily="34" charset="0"/>
              <a:buAutoNum type="arabicPeriod"/>
            </a:pPr>
            <a:r>
              <a:rPr lang="el-GR" altLang="el-GR" sz="2800" dirty="0" smtClean="0"/>
              <a:t>ο σχεδιασμός της. </a:t>
            </a:r>
            <a:endParaRPr lang="el-GR" altLang="el-GR" dirty="0" smtClean="0">
              <a:latin typeface="Trebuchet MS" pitchFamily="34" charset="0"/>
            </a:endParaRPr>
          </a:p>
        </p:txBody>
      </p:sp>
    </p:spTree>
    <p:extLst>
      <p:ext uri="{BB962C8B-B14F-4D97-AF65-F5344CB8AC3E}">
        <p14:creationId xmlns:p14="http://schemas.microsoft.com/office/powerpoint/2010/main" val="2130365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normAutofit/>
          </a:bodyPr>
          <a:lstStyle/>
          <a:p>
            <a:r>
              <a:rPr lang="el-GR" altLang="el-GR" sz="3200" dirty="0" smtClean="0"/>
              <a:t>1. Η </a:t>
            </a:r>
            <a:r>
              <a:rPr lang="el-GR" altLang="el-GR" sz="3200" dirty="0"/>
              <a:t>θέση της σχολικής τσάντας, ως προς το σώμα του </a:t>
            </a:r>
            <a:r>
              <a:rPr lang="el-GR" altLang="el-GR" sz="3200" dirty="0" smtClean="0"/>
              <a:t>εφήβου</a:t>
            </a:r>
            <a:endParaRPr lang="el-GR" altLang="el-GR" sz="3200" dirty="0"/>
          </a:p>
        </p:txBody>
      </p:sp>
      <p:sp>
        <p:nvSpPr>
          <p:cNvPr id="13316" name="4 - Θέση περιεχομένου"/>
          <p:cNvSpPr>
            <a:spLocks noGrp="1"/>
          </p:cNvSpPr>
          <p:nvPr>
            <p:ph idx="1"/>
          </p:nvPr>
        </p:nvSpPr>
        <p:spPr>
          <a:xfrm>
            <a:off x="457200" y="1484784"/>
            <a:ext cx="7211144" cy="4824536"/>
          </a:xfrm>
        </p:spPr>
        <p:txBody>
          <a:bodyPr>
            <a:noAutofit/>
          </a:bodyPr>
          <a:lstStyle/>
          <a:p>
            <a:pPr marL="0" indent="0">
              <a:buNone/>
            </a:pPr>
            <a:r>
              <a:rPr lang="el-GR" altLang="el-GR" sz="2100" dirty="0" smtClean="0"/>
              <a:t>Επιλέχτηκαν </a:t>
            </a:r>
            <a:r>
              <a:rPr lang="el-GR" altLang="el-GR" sz="2100" dirty="0"/>
              <a:t>και μελετήθηκαν </a:t>
            </a:r>
            <a:r>
              <a:rPr lang="el-GR" altLang="el-GR" sz="2100" dirty="0" smtClean="0"/>
              <a:t>τρεις </a:t>
            </a:r>
            <a:r>
              <a:rPr lang="el-GR" altLang="el-GR" sz="2100" dirty="0"/>
              <a:t>χαρακτηριστικές θέσεις τοποθέτησης του οπίσθιου βάρους της σχολικής τσάντας: </a:t>
            </a:r>
          </a:p>
          <a:p>
            <a:r>
              <a:rPr lang="el-GR" altLang="el-GR" sz="2100" dirty="0" smtClean="0"/>
              <a:t>στον </a:t>
            </a:r>
            <a:r>
              <a:rPr lang="el-GR" altLang="el-GR" sz="2100" dirty="0"/>
              <a:t>7ο θωρακικό [</a:t>
            </a:r>
            <a:r>
              <a:rPr lang="el-GR" altLang="el-GR" sz="2100" dirty="0" err="1"/>
              <a:t>Εικ.Α</a:t>
            </a:r>
            <a:r>
              <a:rPr lang="el-GR" altLang="el-GR" sz="2100" dirty="0"/>
              <a:t>],</a:t>
            </a:r>
          </a:p>
          <a:p>
            <a:r>
              <a:rPr lang="el-GR" altLang="el-GR" sz="2100" dirty="0" smtClean="0"/>
              <a:t>στον </a:t>
            </a:r>
            <a:r>
              <a:rPr lang="el-GR" altLang="el-GR" sz="2100" dirty="0"/>
              <a:t>12ο θωρακικό [</a:t>
            </a:r>
            <a:r>
              <a:rPr lang="el-GR" altLang="el-GR" sz="2100" dirty="0" err="1"/>
              <a:t>Εικ.Δ</a:t>
            </a:r>
            <a:r>
              <a:rPr lang="el-GR" altLang="el-GR" sz="2100" dirty="0"/>
              <a:t>] και </a:t>
            </a:r>
          </a:p>
          <a:p>
            <a:r>
              <a:rPr lang="el-GR" altLang="el-GR" sz="2100" dirty="0" smtClean="0"/>
              <a:t>στον </a:t>
            </a:r>
            <a:r>
              <a:rPr lang="el-GR" altLang="el-GR" sz="2100" dirty="0"/>
              <a:t>3ο οσφυϊκό σπόνδυλο [</a:t>
            </a:r>
            <a:r>
              <a:rPr lang="el-GR" altLang="el-GR" sz="2100" dirty="0" err="1"/>
              <a:t>Εικ.Κ</a:t>
            </a:r>
            <a:r>
              <a:rPr lang="el-GR" altLang="el-GR" sz="2100" dirty="0"/>
              <a:t>], κατόπιν φωτογράφησής τους </a:t>
            </a:r>
            <a:r>
              <a:rPr lang="el-GR" altLang="el-GR" sz="2100" dirty="0" smtClean="0"/>
              <a:t>σε </a:t>
            </a:r>
            <a:r>
              <a:rPr lang="el-GR" altLang="el-GR" sz="2100" dirty="0"/>
              <a:t>ανφάς και προφίλ.</a:t>
            </a:r>
          </a:p>
          <a:p>
            <a:pPr marL="0" indent="0">
              <a:buNone/>
            </a:pPr>
            <a:r>
              <a:rPr lang="el-GR" altLang="el-GR" sz="2100" dirty="0" smtClean="0"/>
              <a:t>Από </a:t>
            </a:r>
            <a:r>
              <a:rPr lang="el-GR" altLang="el-GR" sz="2100" dirty="0"/>
              <a:t>τη μελέτη των οδηγών ανατομικών σημείων σε προφίλ (αυτί, 7ος αυχενικός, ώμος, μείζων </a:t>
            </a:r>
            <a:r>
              <a:rPr lang="el-GR" altLang="el-GR" sz="2100" dirty="0" err="1"/>
              <a:t>τροχαντήρας</a:t>
            </a:r>
            <a:r>
              <a:rPr lang="el-GR" altLang="el-GR" sz="2100" dirty="0"/>
              <a:t>, γόνατο και έξω σφυρό), παρατηρείται τόσο περισσότερη οριζόντια μετατόπισή τους, όσο ψηλότερα τοποθετείται το φορτίο. </a:t>
            </a:r>
          </a:p>
          <a:p>
            <a:pPr marL="0" indent="0">
              <a:buNone/>
            </a:pPr>
            <a:r>
              <a:rPr lang="el-GR" altLang="el-GR" sz="2100" dirty="0" smtClean="0"/>
              <a:t>Οι </a:t>
            </a:r>
            <a:r>
              <a:rPr lang="el-GR" altLang="el-GR" sz="2100" dirty="0"/>
              <a:t>χαμηλότερες θέσεις της σχολικής τσάντας είναι αυτές που, κατά προσέγγιση στην περιοχή της οσφύς ή του ισχίου, πλησιάζουν τον άξονα του κέντρου βάρους του σώματος του εφήβου. </a:t>
            </a:r>
          </a:p>
        </p:txBody>
      </p:sp>
      <p:pic>
        <p:nvPicPr>
          <p:cNvPr id="13317" name="Picture 2" descr="1!"/>
          <p:cNvPicPr>
            <a:picLocks noChangeAspect="1" noChangeArrowheads="1"/>
          </p:cNvPicPr>
          <p:nvPr/>
        </p:nvPicPr>
        <p:blipFill rotWithShape="1">
          <a:blip r:embed="rId2">
            <a:extLst>
              <a:ext uri="{28A0092B-C50C-407E-A947-70E740481C1C}">
                <a14:useLocalDpi xmlns:a14="http://schemas.microsoft.com/office/drawing/2010/main" val="0"/>
              </a:ext>
            </a:extLst>
          </a:blip>
          <a:srcRect l="8546"/>
          <a:stretch/>
        </p:blipFill>
        <p:spPr bwMode="auto">
          <a:xfrm>
            <a:off x="7668344" y="3153958"/>
            <a:ext cx="1224449" cy="177848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318" name="Picture 3" descr="2!"/>
          <p:cNvPicPr>
            <a:picLocks noChangeAspect="1" noChangeArrowheads="1"/>
          </p:cNvPicPr>
          <p:nvPr/>
        </p:nvPicPr>
        <p:blipFill rotWithShape="1">
          <a:blip r:embed="rId3">
            <a:extLst>
              <a:ext uri="{28A0092B-C50C-407E-A947-70E740481C1C}">
                <a14:useLocalDpi xmlns:a14="http://schemas.microsoft.com/office/drawing/2010/main" val="0"/>
              </a:ext>
            </a:extLst>
          </a:blip>
          <a:srcRect l="24817"/>
          <a:stretch/>
        </p:blipFill>
        <p:spPr bwMode="auto">
          <a:xfrm>
            <a:off x="7668344" y="1375469"/>
            <a:ext cx="1224449" cy="177848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319" name="Picture 4" descr="3!"/>
          <p:cNvPicPr>
            <a:picLocks noChangeAspect="1" noChangeArrowheads="1"/>
          </p:cNvPicPr>
          <p:nvPr/>
        </p:nvPicPr>
        <p:blipFill rotWithShape="1">
          <a:blip r:embed="rId4">
            <a:extLst>
              <a:ext uri="{28A0092B-C50C-407E-A947-70E740481C1C}">
                <a14:useLocalDpi xmlns:a14="http://schemas.microsoft.com/office/drawing/2010/main" val="0"/>
              </a:ext>
            </a:extLst>
          </a:blip>
          <a:srcRect l="24986"/>
          <a:stretch/>
        </p:blipFill>
        <p:spPr bwMode="auto">
          <a:xfrm>
            <a:off x="7668344" y="4937751"/>
            <a:ext cx="1224449" cy="177849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6382529"/>
            <a:ext cx="6624736" cy="307777"/>
          </a:xfrm>
          <a:prstGeom prst="rect">
            <a:avLst/>
          </a:prstGeom>
        </p:spPr>
        <p:txBody>
          <a:bodyPr wrap="square">
            <a:spAutoFit/>
          </a:bodyPr>
          <a:lstStyle/>
          <a:p>
            <a:pPr eaLnBrk="1" hangingPunct="1">
              <a:buFont typeface="Georgia" pitchFamily="18" charset="0"/>
              <a:buNone/>
            </a:pPr>
            <a:r>
              <a:rPr lang="en-US" altLang="el-GR" sz="1400" dirty="0">
                <a:latin typeface="+mn-lt"/>
              </a:rPr>
              <a:t>Grimmer K</a:t>
            </a:r>
            <a:r>
              <a:rPr lang="el-GR" altLang="el-GR" sz="1400" dirty="0">
                <a:latin typeface="+mn-lt"/>
              </a:rPr>
              <a:t>. και των συνεργατών της στο </a:t>
            </a:r>
            <a:r>
              <a:rPr lang="el-GR" altLang="el-GR" sz="1400" dirty="0" smtClean="0">
                <a:latin typeface="+mn-lt"/>
              </a:rPr>
              <a:t>BMC, </a:t>
            </a:r>
            <a:r>
              <a:rPr lang="el-GR" altLang="el-GR" sz="1400" dirty="0" err="1" smtClean="0">
                <a:latin typeface="+mn-lt"/>
              </a:rPr>
              <a:t>Musculoskeletal</a:t>
            </a:r>
            <a:r>
              <a:rPr lang="el-GR" altLang="el-GR" sz="1400" dirty="0" smtClean="0">
                <a:latin typeface="+mn-lt"/>
              </a:rPr>
              <a:t> </a:t>
            </a:r>
            <a:r>
              <a:rPr lang="el-GR" altLang="el-GR" sz="1400" dirty="0" err="1" smtClean="0">
                <a:latin typeface="+mn-lt"/>
              </a:rPr>
              <a:t>Disorders</a:t>
            </a:r>
            <a:r>
              <a:rPr lang="el-GR" altLang="el-GR" sz="1400" dirty="0" smtClean="0">
                <a:latin typeface="+mn-lt"/>
              </a:rPr>
              <a:t>, Απρίλιος </a:t>
            </a:r>
            <a:r>
              <a:rPr lang="el-GR" altLang="el-GR" sz="1400" dirty="0">
                <a:latin typeface="+mn-lt"/>
              </a:rPr>
              <a:t>2002.</a:t>
            </a:r>
          </a:p>
        </p:txBody>
      </p:sp>
    </p:spTree>
    <p:extLst>
      <p:ext uri="{BB962C8B-B14F-4D97-AF65-F5344CB8AC3E}">
        <p14:creationId xmlns:p14="http://schemas.microsoft.com/office/powerpoint/2010/main" val="4059700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ad6f079faa8db40536cb8fa787b1af72be1ebe1"/>
  <p:tag name="ISPRING_RESOURCE_PATHS_HASH_PRESENTER" val="8da42259f7645a2a8ab660a19eb1799fd3eceeed"/>
</p:tagLst>
</file>

<file path=ppt/theme/theme1.xml><?xml version="1.0" encoding="utf-8"?>
<a:theme xmlns:a="http://schemas.openxmlformats.org/drawingml/2006/main" name="OC_template_updated">
  <a:themeElements>
    <a:clrScheme name="Custom 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TotalTime>
  <Words>1407</Words>
  <Application>Microsoft Office PowerPoint</Application>
  <PresentationFormat>On-screen Show (4:3)</PresentationFormat>
  <Paragraphs>107</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OC_template_updated</vt:lpstr>
      <vt:lpstr>Φυσικοθεραπεία σε ειδικές πληθυσμιακές μονάδες</vt:lpstr>
      <vt:lpstr>Η επίδραση της σχολικής τσάντας στους μυς και στο σκελετό του εφήβου</vt:lpstr>
      <vt:lpstr>Σκοπός</vt:lpstr>
      <vt:lpstr>Μέθοδος και υλικό 1</vt:lpstr>
      <vt:lpstr>Μέθοδος και υλικό 2</vt:lpstr>
      <vt:lpstr>Αποτελέσματα</vt:lpstr>
      <vt:lpstr>Αποτελέσματα</vt:lpstr>
      <vt:lpstr>Αποτελέσματα</vt:lpstr>
      <vt:lpstr>1. Η θέση της σχολικής τσάντας, ως προς το σώμα του εφήβου</vt:lpstr>
      <vt:lpstr>2. Το βάρος της σχολικής τσάντας ως προς τη στάση σώματος του εφήβου</vt:lpstr>
      <vt:lpstr>2. Το βάρος της σχολικής τσάντας ως προς τη στάση σώματος του εφήβου</vt:lpstr>
      <vt:lpstr> Σημαντικότερες επιπτώσεις της στην υγεία:</vt:lpstr>
      <vt:lpstr> Σημαντικότερες επιπτώσεις της στην υγεία:</vt:lpstr>
      <vt:lpstr>Συμπεράσματα - προτάσεις</vt:lpstr>
      <vt:lpstr>Συμπεράσματα - προτάσεις</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118</cp:revision>
  <dcterms:created xsi:type="dcterms:W3CDTF">2013-03-04T13:35:19Z</dcterms:created>
  <dcterms:modified xsi:type="dcterms:W3CDTF">2015-02-03T14:33:59Z</dcterms:modified>
</cp:coreProperties>
</file>