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7"/>
  </p:notesMasterIdLst>
  <p:handoutMasterIdLst>
    <p:handoutMasterId r:id="rId38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57" r:id="rId30"/>
    <p:sldId id="262" r:id="rId31"/>
    <p:sldId id="264" r:id="rId32"/>
    <p:sldId id="294" r:id="rId33"/>
    <p:sldId id="295" r:id="rId34"/>
    <p:sldId id="266" r:id="rId35"/>
    <p:sldId id="261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4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7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7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01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27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5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9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spcBef>
                <a:spcPts val="6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7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0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7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5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9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0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9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3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9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4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328101865_Thumbs_down.png" TargetMode="External"/><Relationship Id="rId7" Type="http://schemas.openxmlformats.org/officeDocument/2006/relationships/hyperlink" Target="http://commons.wikimedia.org/wiki/File:1328101861_Thumbs_Up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Raol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Beao" TargetMode="External"/><Relationship Id="rId4" Type="http://schemas.openxmlformats.org/officeDocument/2006/relationships/hyperlink" Target="http://en.wikipedia.org/wiki/Erik_Erikson#mediaviewer/File:Erik_Erikson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ffection#mediaviewer/File:Smooches_%28baby_and_child_kiss%29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2.0/" TargetMode="External"/><Relationship Id="rId4" Type="http://schemas.openxmlformats.org/officeDocument/2006/relationships/hyperlink" Target="http://commons.wikimedia.org/wiki/User:Pfctdayeli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oddler#mediaviewer/File:Toddler_running_and_falling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2.0/" TargetMode="External"/><Relationship Id="rId4" Type="http://schemas.openxmlformats.org/officeDocument/2006/relationships/hyperlink" Target="http://commons.wikimedia.org/wiki/User:DavidMaise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ainting_kid.jpg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lickr.com/photos/lotzman/7968973498/" TargetMode="Externa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commons.wikimedia.org/wiki/User:Flickreview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inspiringscience.net/2012/11/16/before-they-were-famous-scientist-edition/" TargetMode="External"/><Relationship Id="rId7" Type="http://schemas.openxmlformats.org/officeDocument/2006/relationships/hyperlink" Target="http://commons.wikimedia.org/wiki/User:Lob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Sigmund_Freud#mediaviewer/File:Sigmund_Freud_LIFE.jpg" TargetMode="External"/><Relationship Id="rId11" Type="http://schemas.openxmlformats.org/officeDocument/2006/relationships/hyperlink" Target="http://creativecommons.org/licenses/by/2.0/" TargetMode="External"/><Relationship Id="rId5" Type="http://schemas.openxmlformats.org/officeDocument/2006/relationships/image" Target="../media/image6.jpg"/><Relationship Id="rId10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reativecommons.org/licenses/by-nc-nd/3.0/" TargetMode="External"/><Relationship Id="rId9" Type="http://schemas.openxmlformats.org/officeDocument/2006/relationships/hyperlink" Target="http://es.wikipedia.org/wiki/Sigmund_Freud#mediaviewer/File:Sigmund_Freud_Anciano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emuco_children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2.0/" TargetMode="External"/><Relationship Id="rId4" Type="http://schemas.openxmlformats.org/officeDocument/2006/relationships/hyperlink" Target="http://commons.wikimedia.org/wiki/User:Cesar_Jared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commons.wikimedia.org/wiki/User:Russavia" TargetMode="External"/><Relationship Id="rId7" Type="http://schemas.openxmlformats.org/officeDocument/2006/relationships/hyperlink" Target="https://openclipart.org/user-detail/Scout" TargetMode="External"/><Relationship Id="rId2" Type="http://schemas.openxmlformats.org/officeDocument/2006/relationships/hyperlink" Target="http://commons.wikimedia.org/wiki/File:Teenagers_in_Moscow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openclipart.org/detail/question-guy-by-scout-191766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creativecommons.org/licenses/by/2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developerbristol/4538639022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-nd/2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obrashalomcampogrande/10734600006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d/2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ateone/3131897441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/2.0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328101865_Thumbs_down.png" TargetMode="External"/><Relationship Id="rId7" Type="http://schemas.openxmlformats.org/officeDocument/2006/relationships/hyperlink" Target="http://commons.wikimedia.org/wiki/File:1328101861_Thumbs_Up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Raol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orum-religions.com/t10212-les-grands-bienfaits-de-l-abstinence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pixabay.com/en/users/Ben_Kerckx/" TargetMode="External"/><Relationship Id="rId3" Type="http://schemas.openxmlformats.org/officeDocument/2006/relationships/image" Target="../media/image9.jpg"/><Relationship Id="rId7" Type="http://schemas.openxmlformats.org/officeDocument/2006/relationships/hyperlink" Target="http://pixabay.com/en/baby-child-girl-people-pacifier-22843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hyperlink" Target="http://commons.wikimedia.org/wiki/User:Hindustanilanguage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commons.wikimedia.org/wiki/File:Breastfeeding.jpg" TargetMode="External"/><Relationship Id="rId9" Type="http://schemas.openxmlformats.org/officeDocument/2006/relationships/hyperlink" Target="http://pixabay.com/en/baby-young-people-plush-boy-child-47292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sephers/4503617255/" TargetMode="External"/><Relationship Id="rId7" Type="http://schemas.openxmlformats.org/officeDocument/2006/relationships/hyperlink" Target="http://commons.wikimedia.org/wiki/User:Flickr_upload_bo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Toilet_training#mediaviewer/File:Urinating_boy_with_a_story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creativecommons.org/licenses/by/2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snippits-and-slappits.blogspot.gr/2012/02/eustace-mullins-sigmund-freud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bukabuka96.deviantart.com/art/Bart-Simpson-wallpaper-131415590" TargetMode="External"/><Relationship Id="rId7" Type="http://schemas.openxmlformats.org/officeDocument/2006/relationships/hyperlink" Target="http://creativecommons.org/licenses/by/2.0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lickr.com/people/audiolucistore/" TargetMode="External"/><Relationship Id="rId5" Type="http://schemas.openxmlformats.org/officeDocument/2006/relationships/hyperlink" Target="http://www.privateschoolreview.com/articles/311" TargetMode="External"/><Relationship Id="rId4" Type="http://schemas.openxmlformats.org/officeDocument/2006/relationships/hyperlink" Target="http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hyperlink" Target="https://www.flickr.com/photos/kamshots/247304984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Αναπτυξιακή Ψυχολογία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Βασικές Θεωρίες της Ανάπτυξης: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err="1"/>
              <a:t>Sigmund</a:t>
            </a:r>
            <a:r>
              <a:rPr lang="el-GR" sz="2800" dirty="0"/>
              <a:t> </a:t>
            </a:r>
            <a:r>
              <a:rPr lang="el-GR" sz="2800" dirty="0" err="1"/>
              <a:t>Freud</a:t>
            </a:r>
            <a:r>
              <a:rPr lang="el-GR" sz="2800" dirty="0"/>
              <a:t> &amp; </a:t>
            </a:r>
            <a:r>
              <a:rPr lang="el-GR" sz="2800" dirty="0" err="1"/>
              <a:t>Eric</a:t>
            </a:r>
            <a:r>
              <a:rPr lang="el-GR" sz="2800" dirty="0"/>
              <a:t> </a:t>
            </a:r>
            <a:r>
              <a:rPr lang="el-GR" sz="2800" dirty="0" err="1"/>
              <a:t>Erikson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Δρ</a:t>
            </a:r>
            <a:r>
              <a:rPr lang="el-GR" sz="2400" dirty="0"/>
              <a:t>. Κατερίνα </a:t>
            </a:r>
            <a:r>
              <a:rPr lang="el-GR" sz="2400" dirty="0" err="1"/>
              <a:t>Μανιαδάκη</a:t>
            </a:r>
            <a:r>
              <a:rPr lang="el-GR" sz="2400" dirty="0"/>
              <a:t>, Ψυχολόγος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Κοινωνικής Εργασίας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Η προσαρμογή σε κάθε στάδιο ψυχοσεξουαλικής ανάπτυξης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 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Group 3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23528" y="1484784"/>
          <a:ext cx="8569325" cy="47189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79638"/>
                <a:gridCol w="2500312"/>
                <a:gridCol w="3889375"/>
              </a:tblGrid>
              <a:tr h="1000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Στάδιο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Επιτυχής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προσαρμογή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Αποτυχία προσαρμογής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  <a:tr h="1005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Στοματικό στάδιο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Αναγνώριση ατομικών αναγκών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Εξάρτηση από δραστηριότητες όπως κάπνισμα, φαγητό, αλκοόλ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  <a:tr h="131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Πρωκτικό στάδιο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Επιτυχής άσκηση αυτοελέγχου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Υπερβολικά συγκρατημένη ή παρορμητική προσωπικότητα, </a:t>
                      </a:r>
                      <a:r>
                        <a:rPr kumimoji="0" lang="el-GR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ιδεοψυχαναγκασμοί</a:t>
                      </a: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  <a:tr h="131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Φαλλικό στάδιο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Διαμόρφωση υγιούς σεξουαλικής ταυτότητας</a:t>
                      </a:r>
                      <a:endParaRPr kumimoji="0" lang="el-G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Αλαζονεία, ναρκισσισμός, ομοφυλοφιλία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8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Η προσαρμογή σε κάθε στάδιο ψυχοσεξουαλικής ανάπτυξης</a:t>
            </a:r>
            <a:r>
              <a:rPr lang="en-US" sz="4400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2) 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95536" y="1988840"/>
          <a:ext cx="8569325" cy="29407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19363"/>
                <a:gridCol w="2665412"/>
                <a:gridCol w="3384550"/>
              </a:tblGrid>
              <a:tr h="1000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Στάδιο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Επιτυχής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προσαρμογή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Αποτυχία προσαρμογής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Λανθάνουσα σεξουαλικότητα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Απορρόφηση νέων γνώσεων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Αποτυχίες στη μάθηση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Γενετήσια σεξουαλικότητα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Επιτυχείς ετερόφυλες σχέσεις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Ανεπιτυχείς ετερόφυλες σχέσεις</a:t>
                      </a:r>
                      <a:endParaRPr kumimoji="0" lang="el-G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8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και  μειονεκτήματα της θεωρίας του </a:t>
            </a:r>
            <a:r>
              <a:rPr lang="en-US" dirty="0"/>
              <a:t>F</a:t>
            </a:r>
            <a:r>
              <a:rPr lang="el-GR" dirty="0" err="1" smtClean="0"/>
              <a:t>reud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0" y="1487017"/>
            <a:ext cx="2438400" cy="243840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5077036" y="617050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1328101865 Thumbs down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Raoli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1520" y="4062642"/>
            <a:ext cx="40501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Λαμβάνει υπόψη τις ασυνείδητες διαδικασίες.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Δίνει έμφαση στις σημασίες των πρώτων εμπειριών</a:t>
            </a:r>
            <a:r>
              <a:rPr lang="el-GR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3785198" y="1377928"/>
            <a:ext cx="535880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Παρουσιάζει πολλές ασάφειες.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Δεν είναι δυνατόν να ελεγχθεί πειραματικά.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θεωρία για την ανάπτυξη απορρέει από διαπιστώσεις που απορρέουν από τη ψυχοπαθολογία.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48" y="3922199"/>
            <a:ext cx="2275148" cy="2275148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>
          <a:xfrm>
            <a:off x="398824" y="375337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1328101861 Thumbs Up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Raoli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1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Erik Erikson (</a:t>
            </a:r>
            <a:r>
              <a:rPr lang="en-US" dirty="0"/>
              <a:t>1902-1994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384376" cy="4241364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3347864" y="5666715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Erik Erikson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Beao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8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Βιογραφικά στοιχεία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Ήταν Δανός στην καταγωγή αλλά γεννήθηκε στη Φρανκφούρτη της Γερμανίας στις 15 Ιουνίου 1902. </a:t>
            </a:r>
          </a:p>
          <a:p>
            <a:r>
              <a:rPr lang="el-GR" dirty="0"/>
              <a:t>Σε ηλικία 30 ετών πήγε στην Αυστρία, όπου διατέλεσε φοιτητής του </a:t>
            </a:r>
            <a:r>
              <a:rPr lang="el-GR" dirty="0" err="1"/>
              <a:t>Freud</a:t>
            </a:r>
            <a:r>
              <a:rPr lang="el-GR" dirty="0"/>
              <a:t> και εκπαιδεύτηκε στην ψυχανάλυση από την </a:t>
            </a:r>
            <a:r>
              <a:rPr lang="el-GR" dirty="0" err="1"/>
              <a:t>Anna</a:t>
            </a:r>
            <a:r>
              <a:rPr lang="el-GR" dirty="0"/>
              <a:t> </a:t>
            </a:r>
            <a:r>
              <a:rPr lang="el-GR" dirty="0" err="1"/>
              <a:t>Freud</a:t>
            </a:r>
            <a:r>
              <a:rPr lang="el-GR" dirty="0"/>
              <a:t>. </a:t>
            </a:r>
          </a:p>
          <a:p>
            <a:r>
              <a:rPr lang="el-GR" dirty="0"/>
              <a:t>Με την άνοδο των Ναζί στην εξουσία μετανάστευσε στις Η.Π.Α., το 1933, όπου και παρέμεινε μέχρι το θάνατό του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Εκεί </a:t>
            </a:r>
            <a:r>
              <a:rPr lang="el-GR" dirty="0"/>
              <a:t>έγινε ο πρώτος ψυχαναλυτής παιδιών στη Βοστώνη και δίδαξε στην Ιατρική Σχολή του Πανεπιστημίου </a:t>
            </a:r>
            <a:r>
              <a:rPr lang="el-GR" dirty="0" err="1"/>
              <a:t>Harvard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Το 1950 μετακόμισε στη Μασαχουσέτη, όπου έγραψε το πρώτο και σημαντικότερο βιβλίο του με τίτλο «</a:t>
            </a:r>
            <a:r>
              <a:rPr lang="el-GR" dirty="0" err="1"/>
              <a:t>Childhood</a:t>
            </a:r>
            <a:r>
              <a:rPr lang="el-GR" dirty="0"/>
              <a:t> and Society». </a:t>
            </a:r>
          </a:p>
          <a:p>
            <a:r>
              <a:rPr lang="el-GR" dirty="0"/>
              <a:t>Πέθανε στις 12 Μαρτίου 1994 σε ηλικία 92 ετών.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Βασικά στοιχεία της θεωρίας του </a:t>
            </a:r>
            <a:r>
              <a:rPr lang="en-US" dirty="0" smtClean="0"/>
              <a:t>E</a:t>
            </a:r>
            <a:r>
              <a:rPr lang="el-GR" dirty="0" err="1" smtClean="0"/>
              <a:t>rikson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80320"/>
          </a:xfrm>
        </p:spPr>
        <p:txBody>
          <a:bodyPr/>
          <a:lstStyle/>
          <a:p>
            <a:r>
              <a:rPr lang="el-GR" dirty="0"/>
              <a:t>Το ενδιαφέρον του </a:t>
            </a:r>
            <a:r>
              <a:rPr lang="el-GR" dirty="0" err="1"/>
              <a:t>Erikson</a:t>
            </a:r>
            <a:r>
              <a:rPr lang="el-GR" dirty="0"/>
              <a:t> επικεντρώνεται στον τρόπο με τον οποίο η κοινωνία και ο πολιτισμός επηρεάζουν την ανάπτυξη των παιδιών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βασική διαφοροποίησή του από τον </a:t>
            </a:r>
            <a:r>
              <a:rPr lang="el-GR" dirty="0" err="1"/>
              <a:t>Freud</a:t>
            </a:r>
            <a:r>
              <a:rPr lang="el-GR" dirty="0"/>
              <a:t> έγκειται στο είδος των κινήτρων που ο καθένας τους πιστεύει ότι καθοδηγούν την ανθρώπινη συμπεριφορά.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3020" y="4127348"/>
            <a:ext cx="985659" cy="430887"/>
          </a:xfrm>
          <a:prstGeom prst="rect">
            <a:avLst/>
          </a:prstGeom>
          <a:noFill/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Freud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Δεξιό βέλος 5" title="βέλος"/>
          <p:cNvSpPr/>
          <p:nvPr/>
        </p:nvSpPr>
        <p:spPr>
          <a:xfrm>
            <a:off x="3563888" y="4248471"/>
            <a:ext cx="864096" cy="188640"/>
          </a:xfrm>
          <a:prstGeom prst="righ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0517" y="4127348"/>
            <a:ext cx="2376264" cy="430887"/>
          </a:xfrm>
          <a:prstGeom prst="rect">
            <a:avLst/>
          </a:prstGeom>
          <a:noFill/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Βιολογικά ένστικτα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3020" y="5157192"/>
            <a:ext cx="1112796" cy="430887"/>
          </a:xfrm>
          <a:prstGeom prst="rect">
            <a:avLst/>
          </a:prstGeom>
          <a:noFill/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Erikson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Δεξιό βέλος 8" title="βέλος"/>
          <p:cNvSpPr/>
          <p:nvPr/>
        </p:nvSpPr>
        <p:spPr>
          <a:xfrm>
            <a:off x="3563888" y="5278315"/>
            <a:ext cx="864096" cy="188640"/>
          </a:xfrm>
          <a:prstGeom prst="right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0517" y="5157191"/>
            <a:ext cx="3223844" cy="430887"/>
          </a:xfrm>
          <a:prstGeom prst="rect">
            <a:avLst/>
          </a:prstGeom>
          <a:noFill/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Κοινωνική αλληλεπίδραση</a:t>
            </a:r>
          </a:p>
        </p:txBody>
      </p:sp>
    </p:spTree>
    <p:extLst>
      <p:ext uri="{BB962C8B-B14F-4D97-AF65-F5344CB8AC3E}">
        <p14:creationId xmlns:p14="http://schemas.microsoft.com/office/powerpoint/2010/main" val="28523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στοιχεία της θεωρίας του </a:t>
            </a:r>
            <a:r>
              <a:rPr lang="en-US" dirty="0" smtClean="0"/>
              <a:t>E</a:t>
            </a:r>
            <a:r>
              <a:rPr lang="el-GR" dirty="0" err="1" smtClean="0"/>
              <a:t>rikson</a:t>
            </a:r>
            <a:r>
              <a:rPr lang="el-GR" dirty="0" smtClean="0"/>
              <a:t> για την ανάπτυξη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Περιγράφει οκτώ διαδοχικά στάδια ψυχοκοινωνικής ανάπτυξης, τα οποία καλύπτουν όλο το φάσμα της ζωής του ανθρώπου.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Σε κάθε στάδιο κυριαρχεί μία αναπτυξιακή πρόκληση (κρίση) με δύο πόλους, το θετικό και τον αρνητικό. Αν η κρίση επιλυθεί με επιτυχία, επικρατεί το θετικό στοιχείο ενώ σε αντίθετη περίπτωση, το αρνητικό.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Κάθε στάδιο χαρακτηρίζεται από μια </a:t>
            </a:r>
            <a:r>
              <a:rPr lang="el-GR" dirty="0" err="1"/>
              <a:t>ψυχο</a:t>
            </a:r>
            <a:r>
              <a:rPr lang="el-GR" dirty="0"/>
              <a:t>-κοινωνική πρόκληση, που εμπεριέχει ευκαιρίες ανάπτυξης.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υπέρβαση της κρίσης οδηγεί στην εμφάνιση νέων </a:t>
            </a:r>
            <a:r>
              <a:rPr lang="el-GR" dirty="0" err="1"/>
              <a:t>ψυχο</a:t>
            </a:r>
            <a:r>
              <a:rPr lang="el-GR" dirty="0"/>
              <a:t>-κοινωνικών χαρακτηριστικών και στη διαμόρφωση θετικής στάσης ως προς τους ανθρώπους και τον κόσμο.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αδυναμία υπέρβασης της κρίσης οδηγεί στη θεώρηση του κόσμου ως απρόβλεπτου και εχθρικού, καθυστερεί την ανάπτυξη και τραυματίζει την προσωπικότητα.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στάδια ψυχοκοινωνικής ανάπτυξης του </a:t>
            </a:r>
            <a:r>
              <a:rPr lang="en-US" dirty="0" smtClean="0"/>
              <a:t>E</a:t>
            </a:r>
            <a:r>
              <a:rPr lang="el-GR" dirty="0" err="1" smtClean="0"/>
              <a:t>rikson</a:t>
            </a:r>
            <a:r>
              <a:rPr lang="el-GR" dirty="0" smtClean="0"/>
              <a:t> </a:t>
            </a:r>
            <a:r>
              <a:rPr lang="el-GR" sz="3600" b="0" dirty="0" smtClean="0"/>
              <a:t>(1 από </a:t>
            </a:r>
            <a:r>
              <a:rPr lang="en-US" sz="3600" b="0" dirty="0" smtClean="0"/>
              <a:t>8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Group 2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23528" y="1286144"/>
          <a:ext cx="8496300" cy="507022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7263"/>
                <a:gridCol w="2127250"/>
                <a:gridCol w="4141787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Ηλικία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Αναπτυξιακή κρίση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Βασικός παράγων επιρροής και αποτέλεσμα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73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Πρώτη βρεφική ηλικία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(γέννηση έως 18 μηνών)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Εμπιστοσύνη- Δυσπιστία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Ικανοποίηση βασικών αναγκών από τους ενήλικες ή παραμέληση.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Το παιδί αναπτύσσει την πεποίθηση ότι μπορεί να βασίζεται στους άλλους για την ικανοποίηση των αναγκών του.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794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Είναι ο κοινωνικός μου κόσμος προβλέψιμος και υποστηρικτικός</a:t>
                      </a: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;</a:t>
                      </a: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99479"/>
            <a:ext cx="1734104" cy="1152908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345247" y="4869160"/>
            <a:ext cx="226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Smooches (baby and child kiss)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Pfctdayelise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BY-SA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6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</a:t>
            </a:r>
            <a:r>
              <a:rPr lang="el-GR" dirty="0"/>
              <a:t>στάδια ψυχοκοινωνικής ανάπτυξης του </a:t>
            </a:r>
            <a:r>
              <a:rPr lang="en-US" dirty="0"/>
              <a:t>E</a:t>
            </a:r>
            <a:r>
              <a:rPr lang="el-GR" dirty="0" err="1"/>
              <a:t>rikson</a:t>
            </a:r>
            <a:r>
              <a:rPr lang="el-GR" dirty="0"/>
              <a:t>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n-US" sz="3600" b="0" dirty="0" smtClean="0"/>
              <a:t>8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Group 2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23528" y="1286144"/>
          <a:ext cx="8496300" cy="51372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7263"/>
                <a:gridCol w="2127250"/>
                <a:gridCol w="4141787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Ηλικία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Αναπτυξιακή κρίση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Βασικός παράγων επιρροής και αποτέλεσμα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73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Δεύτερη βρεφική ηλικία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(18 μηνών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-3 ετών)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Αυτονομία-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Αμφιβολία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Ενδείξεις εμπιστοσύνης από τους ενήλικες στις ικανότητες του παιδιού ή υπερπροστατευτική συμπεριφορά.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Το παιδί αναπτύσσει ελεύθερη βούληση και την ικανότητα αξιολόγησης των </a:t>
                      </a:r>
                      <a:r>
                        <a:rPr kumimoji="0" lang="el-GR" sz="2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πράξεών</a:t>
                      </a: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του.</a:t>
                      </a:r>
                    </a:p>
                  </a:txBody>
                  <a:tcPr horzOverflow="overflow"/>
                </a:tc>
              </a:tr>
              <a:tr h="7794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Μπορώ να κάνω πράγματα μόνος μου ή πρέπει πάντοτε να βασίζομαι στους άλλους; 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1518672" cy="11449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257" y="4941168"/>
            <a:ext cx="2223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Toddler running and falling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DavidMaisel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8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στάδια ψυχοκοινωνικής ανάπτυξης του </a:t>
            </a:r>
            <a:r>
              <a:rPr lang="en-US" dirty="0"/>
              <a:t>E</a:t>
            </a:r>
            <a:r>
              <a:rPr lang="el-GR" dirty="0" err="1"/>
              <a:t>rikson</a:t>
            </a:r>
            <a:r>
              <a:rPr lang="el-GR" dirty="0"/>
              <a:t>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n-US" sz="3600" b="0" dirty="0" smtClean="0"/>
              <a:t>8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7" name="Group 2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23528" y="1286144"/>
          <a:ext cx="8496300" cy="489648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7263"/>
                <a:gridCol w="2127250"/>
                <a:gridCol w="4141787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Ηλικία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Αναπτυξιακή κρίση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Βασικός παράγων επιρροής και αποτέλεσμα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73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Νηπιακή ηλικία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(3-6 ετών)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Πρωτοβουλία- Ενοχή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Ενθάρρυνση της λήψης πρωτοβουλιών από το παιδί ή αγνόηση / κοροϊδία των προσπαθειών του.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Το παιδί μαθαίνει να εξερευνά, αναπτύσσει τη φαντασία του και αρχίζει να έχει τύψεις όταν η συμπεριφορά του δεν είναι αρμόζουσα.</a:t>
                      </a:r>
                    </a:p>
                  </a:txBody>
                  <a:tcPr horzOverflow="overflow"/>
                </a:tc>
              </a:tr>
              <a:tr h="7794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Είμαι καλός ή κακός; Πόσο αποδεκτές είναι οι πράξεις μου;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1431802" cy="952148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385744" y="621834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Εικόνα 1</a:t>
            </a:r>
            <a:r>
              <a:rPr lang="el-GR" sz="12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η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: 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Painting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kid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FlickreviewR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2.0</a:t>
            </a:r>
            <a:endParaRPr lang="en-US" sz="1200" dirty="0" smtClean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Εικόνα 2</a:t>
            </a:r>
            <a:r>
              <a:rPr lang="el-GR" sz="12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η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: 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Sophia just discovered 99942 Apophis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Lotzman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Katzman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2" y="4099337"/>
            <a:ext cx="1473733" cy="9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6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Sigmund Freud (</a:t>
            </a:r>
            <a:r>
              <a:rPr lang="en-US" dirty="0"/>
              <a:t>1856-1939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5" descr="in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089907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6"/>
          <p:cNvSpPr/>
          <p:nvPr/>
        </p:nvSpPr>
        <p:spPr>
          <a:xfrm>
            <a:off x="179513" y="4538245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Sigmund Freud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CC BY-NC-ND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2" y="1695887"/>
            <a:ext cx="1963555" cy="2785184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3101008" y="4538245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Sigmund Freud LIFE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7"/>
              </a:rPr>
              <a:t>Lobo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7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95887"/>
            <a:ext cx="1999928" cy="2813233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>
          <a:xfrm>
            <a:off x="6022504" y="4539220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Sigmund Freud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9"/>
              </a:rPr>
              <a:t>Anciano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0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0"/>
              </a:rPr>
              <a:t>File Upload Bot (Magnus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0"/>
              </a:rPr>
              <a:t>Manske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0"/>
              </a:rPr>
              <a:t>)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11"/>
              </a:rPr>
              <a:t>CC BY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0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στάδια ψυχοκοινωνικής ανάπτυξης του </a:t>
            </a:r>
            <a:r>
              <a:rPr lang="en-US" dirty="0"/>
              <a:t>E</a:t>
            </a:r>
            <a:r>
              <a:rPr lang="el-GR" dirty="0" err="1"/>
              <a:t>rikson</a:t>
            </a:r>
            <a:r>
              <a:rPr lang="el-GR" dirty="0"/>
              <a:t> </a:t>
            </a:r>
            <a:r>
              <a:rPr lang="el-GR" sz="3600" b="0" dirty="0" smtClean="0"/>
              <a:t>(</a:t>
            </a:r>
            <a:r>
              <a:rPr lang="en-US" sz="3600" b="0" dirty="0" smtClean="0"/>
              <a:t>4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8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Group 2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23528" y="1268760"/>
          <a:ext cx="8496300" cy="43996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7263"/>
                <a:gridCol w="2127250"/>
                <a:gridCol w="4141787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Ηλικία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Αναπτυξιακή κρίση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Βασικός παράγων επιρροής και αποτέλεσμα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Σχολική ηλικία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(6-12 ετών)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Φιλοπονία - Κατωτερότητα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Ενθάρρυνση της προσπάθειας απόκτησης γνώσεων ή συσσώρευση αποτυχιών.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Το παιδί μαθαίνει να βάζει στόχους και να κοπιάζει για την επίτευξή τους.</a:t>
                      </a:r>
                    </a:p>
                  </a:txBody>
                  <a:tcPr horzOverflow="overflow"/>
                </a:tc>
              </a:tr>
              <a:tr h="7794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Είμαι επιτυχημένος ή ανάξιος;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1507232" cy="10117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5537" y="4005064"/>
            <a:ext cx="2223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Temuco children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Cesar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Jared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7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στάδια ψυχοκοινωνικής ανάπτυξης του </a:t>
            </a:r>
            <a:r>
              <a:rPr lang="en-US" dirty="0"/>
              <a:t>E</a:t>
            </a:r>
            <a:r>
              <a:rPr lang="el-GR" dirty="0" err="1"/>
              <a:t>rikson</a:t>
            </a:r>
            <a:r>
              <a:rPr lang="el-GR" dirty="0"/>
              <a:t> </a:t>
            </a:r>
            <a:r>
              <a:rPr lang="el-GR" sz="3600" b="0" dirty="0" smtClean="0"/>
              <a:t>(</a:t>
            </a:r>
            <a:r>
              <a:rPr lang="en-US" sz="3600" b="0" dirty="0" smtClean="0"/>
              <a:t>5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8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5" name="Group 2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23528" y="1412776"/>
          <a:ext cx="8496300" cy="43996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7263"/>
                <a:gridCol w="2127250"/>
                <a:gridCol w="4141787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Ηλικία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Αναπτυξιακή κρίση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Βασικός παράγων επιρροής και αποτέλεσμα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Εφηβική ηλικία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(12-20 ετών)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Ταυτότητα – Σύγχυση ρόλων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Συνένωση των εμπειριών του παρελθόντος με τις προοπτικές του μέλλοντος ή βιώματα σύγχυσης.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Το παιδί διαμορφώνει προσωπική και κοινωνική ταυτότητα.</a:t>
                      </a:r>
                    </a:p>
                  </a:txBody>
                  <a:tcPr horzOverflow="overflow"/>
                </a:tc>
              </a:tr>
              <a:tr h="7794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Ποιος είμαι;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6"/>
          <p:cNvSpPr/>
          <p:nvPr/>
        </p:nvSpPr>
        <p:spPr>
          <a:xfrm>
            <a:off x="602714" y="4317632"/>
            <a:ext cx="1784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2"/>
              </a:rPr>
              <a:t>Teenagers in Moscow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Russavia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CC BY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46987"/>
            <a:ext cx="1068109" cy="1190094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6444208" y="5375416"/>
            <a:ext cx="1986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Question Guy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7"/>
              </a:rPr>
              <a:t>Scout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77" y="3297450"/>
            <a:ext cx="1539897" cy="10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6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στάδια ψυχοκοινωνικής ανάπτυξης του </a:t>
            </a:r>
            <a:r>
              <a:rPr lang="en-US" dirty="0"/>
              <a:t>E</a:t>
            </a:r>
            <a:r>
              <a:rPr lang="el-GR" dirty="0" err="1"/>
              <a:t>rikson</a:t>
            </a:r>
            <a:r>
              <a:rPr lang="el-GR" dirty="0"/>
              <a:t> </a:t>
            </a:r>
            <a:r>
              <a:rPr lang="el-GR" sz="3600" b="0" dirty="0" smtClean="0"/>
              <a:t>(6 </a:t>
            </a:r>
            <a:r>
              <a:rPr lang="el-GR" sz="3600" b="0" dirty="0"/>
              <a:t>από </a:t>
            </a:r>
            <a:r>
              <a:rPr lang="en-US" sz="3600" b="0" dirty="0" smtClean="0"/>
              <a:t>8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Group 2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23528" y="1412776"/>
          <a:ext cx="8496300" cy="444925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27263"/>
                <a:gridCol w="2127250"/>
                <a:gridCol w="4141787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Ηλικία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Αναπτυξιακή κρίση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Βασικός παράγων επιρροής και αποτέλεσμα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Νεανική ηλικία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(20-35 ετών)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Οικειότητα - Απομόνωση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Διαμόρφωση σχέσεων που </a:t>
                      </a:r>
                      <a:r>
                        <a:rPr kumimoji="0" lang="el-GR" sz="2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διέπονται</a:t>
                      </a: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 από αγάπη, στοργή και εμπιστοσύνη ή αποτυχία στις διαπροσωπικές σχέσεις.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Το άτομο μαθαίνει να δίνει και να παίρνει αγάπη και να δεσμεύεται στα πλαίσια μιας σχέσης. </a:t>
                      </a:r>
                    </a:p>
                  </a:txBody>
                  <a:tcPr horzOverflow="overflow"/>
                </a:tc>
              </a:tr>
              <a:tr h="7794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Θα μοιραστώ τη ζωή μου με ένα άλλο άτομο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ή θα ζήσω μόνος μου;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1061860" cy="15551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1214" y="6070192"/>
            <a:ext cx="73311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Εικόνα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: 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HDR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Bride and Groom by retro VW van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3"/>
              </a:rPr>
              <a:t>Colour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Jason Mayes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CC BY-NC-ND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66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στάδια ψυχοκοινωνικής ανάπτυξης του </a:t>
            </a:r>
            <a:r>
              <a:rPr lang="en-US" dirty="0"/>
              <a:t>E</a:t>
            </a:r>
            <a:r>
              <a:rPr lang="el-GR" dirty="0" err="1"/>
              <a:t>rikson</a:t>
            </a:r>
            <a:r>
              <a:rPr lang="el-GR" dirty="0"/>
              <a:t> </a:t>
            </a:r>
            <a:r>
              <a:rPr lang="el-GR" sz="3600" b="0" dirty="0" smtClean="0"/>
              <a:t>(</a:t>
            </a:r>
            <a:r>
              <a:rPr lang="en-US" sz="3600" b="0" dirty="0" smtClean="0"/>
              <a:t>7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8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Group 2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23528" y="1412776"/>
          <a:ext cx="8496300" cy="456120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72208"/>
                <a:gridCol w="2482305"/>
                <a:gridCol w="4141787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Ηλικία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Αναπτυξιακή κρίση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Βασικός παράγων επιρροής και αποτέλεσμα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Μέση ώριμη ηλικία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(35-55 ετών)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Πανανθρώπινο ενδιαφέρον -</a:t>
                      </a:r>
                      <a:r>
                        <a:rPr kumimoji="0" lang="el-GR" sz="2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Αυτοαπορρόφηση</a:t>
                      </a:r>
                      <a:endParaRPr kumimoji="0" lang="el-GR" sz="2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Ενδιαφέρον για την οικοδόμηση ενός καλύτερου μέλλοντος ή συναισθήματα στασιμότητας και απραξίας.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Το άτομο αναπτύσσει ενδιαφέρον να καθοδηγήσει την επόμενη γενιά και να ασχοληθεί με τα κοινά.</a:t>
                      </a:r>
                    </a:p>
                  </a:txBody>
                  <a:tcPr horzOverflow="overflow"/>
                </a:tc>
              </a:tr>
              <a:tr h="7794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Είμαι ένα παραγωγικό μέλος της κοινωνίας;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9" y="3356992"/>
            <a:ext cx="1524000" cy="1014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205" y="6079351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Εικόνα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: 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Portrait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of happy mature parents carrying kids on back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Obra Shalom Campo Grande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CC BY-ND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04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στάδια ψυχοκοινωνικής ανάπτυξης του </a:t>
            </a:r>
            <a:r>
              <a:rPr lang="en-US" dirty="0"/>
              <a:t>E</a:t>
            </a:r>
            <a:r>
              <a:rPr lang="el-GR" dirty="0" err="1"/>
              <a:t>rikson</a:t>
            </a:r>
            <a:r>
              <a:rPr lang="el-GR" dirty="0"/>
              <a:t> </a:t>
            </a:r>
            <a:r>
              <a:rPr lang="el-GR" sz="3600" b="0" dirty="0" smtClean="0"/>
              <a:t>(</a:t>
            </a:r>
            <a:r>
              <a:rPr lang="en-US" sz="3600" b="0" dirty="0" smtClean="0"/>
              <a:t>8</a:t>
            </a:r>
            <a:r>
              <a:rPr lang="el-GR" sz="3600" b="0" dirty="0" smtClean="0"/>
              <a:t> </a:t>
            </a:r>
            <a:r>
              <a:rPr lang="el-GR" sz="3600" b="0" dirty="0"/>
              <a:t>από </a:t>
            </a:r>
            <a:r>
              <a:rPr lang="en-US" sz="3600" b="0" dirty="0" smtClean="0"/>
              <a:t>8</a:t>
            </a:r>
            <a:r>
              <a:rPr lang="el-GR" sz="3600" b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Group 29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23528" y="1412776"/>
          <a:ext cx="8496300" cy="416383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76264"/>
                <a:gridCol w="1978249"/>
                <a:gridCol w="4141787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Ηλικία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Αναπτυξιακή κρίση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</a:rPr>
                        <a:t>Βασικός παράγων επιρροής και αποτέλεσμα</a:t>
                      </a: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A8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4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Ύστερη ώριμη ηλικία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(άνω των 55 ετών)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Καταξίωση - Απόγνωση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</a:rPr>
                        <a:t>Ικανοποίηση από την πορεία της ζωής ή απογοήτευση.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Το άτομο αναπτύσσει αίσθηση αποδοχής της ζωής του έτσι όπως την έχει ζήσει.</a:t>
                      </a:r>
                    </a:p>
                  </a:txBody>
                  <a:tcPr horzOverflow="overflow"/>
                </a:tc>
              </a:tr>
              <a:tr h="7794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Έχω ζήσει μια γεμάτη ζωή ή έχω αποτύχει;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1730896" cy="1152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5661248"/>
            <a:ext cx="5030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Εικόνα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: 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Salt Lake Grandma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Nate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Grigg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CC BY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7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στάδια ψυχοκοινωνικής ανάπτυξης του </a:t>
            </a:r>
            <a:r>
              <a:rPr lang="en-US" dirty="0" smtClean="0"/>
              <a:t>E</a:t>
            </a:r>
            <a:r>
              <a:rPr lang="el-GR" dirty="0" err="1" smtClean="0"/>
              <a:t>rikson</a:t>
            </a:r>
            <a:r>
              <a:rPr lang="el-GR" dirty="0" smtClean="0"/>
              <a:t>  σε αντιστοιχία με αυτ</a:t>
            </a:r>
            <a:r>
              <a:rPr lang="el-GR" dirty="0"/>
              <a:t>ά</a:t>
            </a:r>
            <a:r>
              <a:rPr lang="el-GR" dirty="0" smtClean="0"/>
              <a:t> του </a:t>
            </a:r>
            <a:r>
              <a:rPr lang="en-US" dirty="0" smtClean="0"/>
              <a:t>F</a:t>
            </a:r>
            <a:r>
              <a:rPr lang="el-GR" dirty="0" err="1" smtClean="0"/>
              <a:t>reud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6" name="Picture 22" descr="http://fac.hsu.edu/langlet/lectures/dev/Erikson/Erikson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1" y="1436005"/>
            <a:ext cx="8363272" cy="492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0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Σημεία διαφοροποίησης</a:t>
            </a:r>
            <a:br>
              <a:rPr lang="el-GR" dirty="0" smtClean="0"/>
            </a:br>
            <a:r>
              <a:rPr lang="el-GR" dirty="0" smtClean="0"/>
              <a:t> του </a:t>
            </a:r>
            <a:r>
              <a:rPr lang="en-US" dirty="0" smtClean="0"/>
              <a:t>E</a:t>
            </a:r>
            <a:r>
              <a:rPr lang="el-GR" dirty="0" err="1" smtClean="0"/>
              <a:t>rikson</a:t>
            </a:r>
            <a:r>
              <a:rPr lang="el-GR" dirty="0" smtClean="0"/>
              <a:t> από τον </a:t>
            </a:r>
            <a:r>
              <a:rPr lang="en-US" dirty="0"/>
              <a:t>F</a:t>
            </a:r>
            <a:r>
              <a:rPr lang="el-GR" dirty="0" err="1" smtClean="0"/>
              <a:t>reud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370546"/>
            <a:ext cx="4248472" cy="50405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820000"/>
                </a:solidFill>
              </a:rPr>
              <a:t>Freud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προσωπικότητα διαμορφώνεται ολοκληρωτικά στα πέντε πρώτα χρόνια της ζωής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Οι σεξουαλικές ορμές βρίσκονται στο επίκεντρο.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 Η ανθρώπινη φύση είναι «σκοτεινή».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Οι συγκρούσεις που έχει να επιλύσει το άτομο σε κάθε φάση της ζωής του είναι σεξουαλικής φύσης.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παιδί είναι παθητικό στην αναπτυξιακή του πορεία.</a:t>
            </a:r>
          </a:p>
          <a:p>
            <a:pPr marL="457200" indent="-457200">
              <a:buFont typeface="+mj-lt"/>
              <a:buAutoNum type="arabicPeriod"/>
            </a:pPr>
            <a:endParaRPr lang="el-GR" b="1" dirty="0">
              <a:solidFill>
                <a:srgbClr val="82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82344" y="1370546"/>
            <a:ext cx="41148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820000"/>
                </a:solidFill>
              </a:rPr>
              <a:t>Erikson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l-GR" dirty="0">
                <a:solidFill>
                  <a:prstClr val="black"/>
                </a:solidFill>
              </a:rPr>
              <a:t>Η προσωπικότητα εξελίσσεται σε όλη τη διάρκεια της ζωής.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l-GR" dirty="0">
                <a:solidFill>
                  <a:prstClr val="black"/>
                </a:solidFill>
              </a:rPr>
              <a:t>Οι κοινωνικές αλληλεπιδράσεις βρίσκονται στο επίκεντρο.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l-GR" dirty="0">
                <a:solidFill>
                  <a:prstClr val="black"/>
                </a:solidFill>
              </a:rPr>
              <a:t>Δίνεται έμφαση στη θετική πλευρά της ανθρώπινης φύσης.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l-GR" dirty="0">
                <a:solidFill>
                  <a:prstClr val="black"/>
                </a:solidFill>
              </a:rPr>
              <a:t>Οι συγκρούσεις που έχει να επιλύσει το άτομο σε κάθε φάση της ζωής του είναι κοινωνικής φύσης.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r>
              <a:rPr lang="el-GR" dirty="0">
                <a:solidFill>
                  <a:prstClr val="black"/>
                </a:solidFill>
              </a:rPr>
              <a:t>Το παιδί είναι ενεργητικό στην αναπτυξιακή του πορεία.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</a:pPr>
            <a:endParaRPr lang="el-GR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Πλεονεκτήματα και  μειονεκτήματα της θεωρίας του </a:t>
            </a:r>
            <a:r>
              <a:rPr lang="en-US" dirty="0" smtClean="0"/>
              <a:t>Erikson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66694"/>
            <a:ext cx="1770462" cy="1770462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6218052" y="5052261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1328101865 Thumbs down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Raoli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5496" y="4142061"/>
            <a:ext cx="651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Δίνει έμφαση στη λογική φύση του ανθρώπου.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Λαμβάνει υπόψη την αλληλεπίδραση μεταξύ βιολογικών παραγόντων και κοινωνικών εμπειριών.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Λαμβάνει υπόψη τις ασυνείδητες διαδικασίες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094939" y="1390387"/>
            <a:ext cx="59982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Ορισμένες φορές είναι ασαφής.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Δεν είναι δυνατόν να ελεγχθεί πειραματικά.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θεωρία του ανταποκρίνεται περισσότερο στην ανάπτυξη των αγοριών και λιγότερο των κοριτσιών.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04" y="3429947"/>
            <a:ext cx="1686824" cy="1686824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>
          <a:xfrm>
            <a:off x="168034" y="3578583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1328101861 Thumbs Up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Raoli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55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dirty="0" smtClean="0"/>
              <a:t>Η ψυχαναλυτική προσέγγιση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Τα παιδιά γεννιούνται με σεξουαλικές </a:t>
            </a:r>
            <a:r>
              <a:rPr lang="el-GR" dirty="0" err="1"/>
              <a:t>ενορμήσεις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Καθώς οι ενήλικες τα βοηθούν να μάθουν να τις ελέγχουν, τα παιδιά αρχίζουν να διακρίνουν το σωστό και το λάθος και έτσι κοινωνικοποιούνται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Οι κοινωνικοποίηση βασίζεται στην εσωτερίκευση αυτών που οι ενήλικες επιτρέπουν ή δεν επιτρέπουν στα παιδιά.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 descr="C:\Users\Katerina\Documents\ΚΑΤΕΡΙΝΑ\ΤΕΙ\Κοιν. εργασία\ΜΑΘΗΜΑΤΑ\ΑΝΑΠΤΥΞΙΑΚΗ ΨΥΧΟΛΟΓΙΑ\Εισηγήσεις άλλων\Libi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367732" cy="37973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5963260" y="5210150"/>
            <a:ext cx="1449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forum-religions.com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9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Μανιαδάκη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Μανιαδάκη</a:t>
            </a:r>
            <a:r>
              <a:rPr lang="el-GR" sz="2000" dirty="0"/>
              <a:t>. </a:t>
            </a:r>
            <a:r>
              <a:rPr lang="el-GR" sz="2000" dirty="0" smtClean="0"/>
              <a:t>«Αναπτυξιακή Ψυχολογία. Ενότητα 2</a:t>
            </a:r>
            <a:r>
              <a:rPr lang="en-US" sz="2000" dirty="0" smtClean="0"/>
              <a:t>:</a:t>
            </a:r>
            <a:r>
              <a:rPr lang="el-GR" sz="2000" dirty="0"/>
              <a:t> Αναπτυξιακή Ψυχολογία (Θ): </a:t>
            </a:r>
            <a:r>
              <a:rPr lang="el-GR" sz="2000" dirty="0" err="1" smtClean="0"/>
              <a:t>Sigmund</a:t>
            </a:r>
            <a:r>
              <a:rPr lang="el-GR" sz="2000" dirty="0" smtClean="0"/>
              <a:t> </a:t>
            </a:r>
            <a:r>
              <a:rPr lang="el-GR" sz="2000" dirty="0" err="1"/>
              <a:t>Freud</a:t>
            </a:r>
            <a:r>
              <a:rPr lang="el-GR" sz="2000" dirty="0"/>
              <a:t> &amp; </a:t>
            </a:r>
            <a:r>
              <a:rPr lang="el-GR" sz="2000" dirty="0" err="1"/>
              <a:t>Eric</a:t>
            </a:r>
            <a:r>
              <a:rPr lang="el-GR" sz="2000" dirty="0"/>
              <a:t> </a:t>
            </a:r>
            <a:r>
              <a:rPr lang="el-GR" sz="2000" dirty="0" err="1" smtClean="0"/>
              <a:t>Erikson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61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1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Βασικά στοιχεία της θεωρίας του </a:t>
            </a:r>
            <a:r>
              <a:rPr lang="en-US" dirty="0" smtClean="0"/>
              <a:t>F</a:t>
            </a:r>
            <a:r>
              <a:rPr lang="el-GR" dirty="0" err="1" smtClean="0"/>
              <a:t>reud</a:t>
            </a:r>
            <a:r>
              <a:rPr lang="el-GR" dirty="0" smtClean="0"/>
              <a:t> για την ανάπτυξη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Η ανάπτυξη συντελείται μέσα από μια σειρά εξελικτικών σταδίων, τα οποία έχουν σταθερή διαδοχή και χρονική διάρκεια.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παιδική σεξουαλικότητα και τα ασυνείδητα κίνητρα επηρεάζουν τη διαμόρφωση της προσωπικότητας.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Στα πέντε πρώτα χρόνια της ζωής, θεμελιώνονται τα βασικά στοιχεία της προσωπικότητας του ατόμου.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Σε κάθε στάδιο, οι επιδιώξεις του Εκείνο για ικανοποίηση των παρορμήσεών του εστιάζονται σε διαφορετική περιοχή του σώματος και στις δραστηριότητες που σχετίζονται με αυτή.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αποτυχία της ικανοποίησης των αναγκών κάποιου σταδίου μπορεί να οδηγήσει στην καθήλωση του ατόμου σε αυτό το στάδιο και να εμποδίσει την περαιτέρω φυσιολογική ανάπτυξη.</a:t>
            </a:r>
          </a:p>
          <a:p>
            <a:pPr marL="457200" indent="-457200">
              <a:buFont typeface="+mj-lt"/>
              <a:buAutoNum type="arabicPeriod"/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στάδια ψυχοσεξουαλικής ανάπτυξης του </a:t>
            </a:r>
            <a:r>
              <a:rPr lang="en-US" dirty="0" smtClean="0"/>
              <a:t>F</a:t>
            </a:r>
            <a:r>
              <a:rPr lang="el-GR" dirty="0" err="1" smtClean="0"/>
              <a:t>reud</a:t>
            </a:r>
            <a:r>
              <a:rPr lang="en-US" dirty="0" smtClean="0"/>
              <a:t> </a:t>
            </a:r>
            <a:r>
              <a:rPr lang="en-US" sz="3600" b="0" dirty="0" smtClean="0"/>
              <a:t>(1 </a:t>
            </a:r>
            <a:r>
              <a:rPr lang="el-GR" sz="3600" b="0" dirty="0" smtClean="0"/>
              <a:t>από 5)</a:t>
            </a:r>
            <a:endParaRPr lang="el-GR" sz="36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2776"/>
          <a:ext cx="8229600" cy="1716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664"/>
                <a:gridCol w="2520280"/>
                <a:gridCol w="2818656"/>
              </a:tblGrid>
              <a:tr h="366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Ηλικία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Στάδιο ανάπτυξης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Περιγραφή</a:t>
                      </a:r>
                    </a:p>
                  </a:txBody>
                  <a:tcPr marL="91445" marR="91445" horzOverflow="overflow"/>
                </a:tc>
              </a:tr>
              <a:tr h="1289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Πρώτη βρεφική ηλικία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(γέννηση έως 18 μηνών)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Στοματικό στάδιο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Ικανοποίηση μέσω του στόματος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(θηλασμός,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πιπίλισμα)</a:t>
                      </a:r>
                    </a:p>
                  </a:txBody>
                  <a:tcPr marL="91445" marR="91445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1512168" cy="2270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564280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Breastfeeding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5"/>
              </a:rPr>
              <a:t>Hindustanilanguage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24918"/>
            <a:ext cx="2294271" cy="1534294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3358208" y="5627139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baby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Ben_Kerckx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6352704" y="5620579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9"/>
              </a:rPr>
              <a:t>baby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8"/>
              </a:rPr>
              <a:t>Ben_Kerckx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16" y="3724918"/>
            <a:ext cx="2299644" cy="15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στάδια ψυχοσεξουαλικής ανάπτυξης του </a:t>
            </a:r>
            <a:r>
              <a:rPr lang="en-US" dirty="0"/>
              <a:t>F</a:t>
            </a:r>
            <a:r>
              <a:rPr lang="el-GR" dirty="0" err="1"/>
              <a:t>reud</a:t>
            </a:r>
            <a:r>
              <a:rPr lang="en-US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2776"/>
          <a:ext cx="8229600" cy="1716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664"/>
                <a:gridCol w="2520280"/>
                <a:gridCol w="2818656"/>
              </a:tblGrid>
              <a:tr h="366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Ηλικία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Στάδιο ανάπτυξης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Περιγραφή</a:t>
                      </a:r>
                    </a:p>
                  </a:txBody>
                  <a:tcPr marL="91445" marR="91445" horzOverflow="overflow"/>
                </a:tc>
              </a:tr>
              <a:tr h="1289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Δεύτερη βρεφική ηλικία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(18 μηνών -3 ετών)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Πρωκτικό στάδιο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Απόκτηση ελέγχου των σφιγκτήρων</a:t>
                      </a:r>
                    </a:p>
                  </a:txBody>
                  <a:tcPr marL="91445" marR="91445" horzOverflow="overflow"/>
                </a:tc>
              </a:tr>
            </a:tbl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246864" cy="18263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6820" y="558924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my brother on the toilet with a baby seat yelling something at my dad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Joseph Choi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CC BY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501008"/>
            <a:ext cx="1566174" cy="2088232"/>
          </a:xfrm>
          <a:prstGeom prst="rect">
            <a:avLst/>
          </a:prstGeom>
        </p:spPr>
      </p:pic>
      <p:sp>
        <p:nvSpPr>
          <p:cNvPr id="9" name="Rectangle 6"/>
          <p:cNvSpPr/>
          <p:nvPr/>
        </p:nvSpPr>
        <p:spPr>
          <a:xfrm>
            <a:off x="5175067" y="5649629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Urinating boy with a story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7"/>
              </a:rPr>
              <a:t>Flickr upload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7"/>
              </a:rPr>
              <a:t>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CC BY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6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στάδια ψυχοσεξουαλικής ανάπτυξης του </a:t>
            </a:r>
            <a:r>
              <a:rPr lang="en-US" dirty="0"/>
              <a:t>F</a:t>
            </a:r>
            <a:r>
              <a:rPr lang="el-GR" dirty="0" err="1"/>
              <a:t>reud</a:t>
            </a:r>
            <a:r>
              <a:rPr lang="en-US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3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340768"/>
          <a:ext cx="8568952" cy="1993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664"/>
                <a:gridCol w="2520280"/>
                <a:gridCol w="3158008"/>
              </a:tblGrid>
              <a:tr h="366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Ηλικία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Στάδιο ανάπτυξης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Περιγραφή</a:t>
                      </a:r>
                    </a:p>
                  </a:txBody>
                  <a:tcPr marL="91445" marR="91445" horzOverflow="overflow"/>
                </a:tc>
              </a:tr>
              <a:tr h="1289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Νηπιακή ηλικία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(3-6 ετών)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Φαλλικό στάδιο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Ενασχόληση με τα γεννητικά όργανα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(Οιδιπόδειο σύμπλεγμα)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20000"/>
                        </a:solidFill>
                        <a:effectLst/>
                        <a:latin typeface="+mn-lt"/>
                      </a:endParaRPr>
                    </a:p>
                  </a:txBody>
                  <a:tcPr marL="91445" marR="91445" horzOverflow="overflow"/>
                </a:tc>
              </a:tr>
            </a:tbl>
          </a:graphicData>
        </a:graphic>
      </p:graphicFrame>
      <p:pic>
        <p:nvPicPr>
          <p:cNvPr id="7" name="Picture 2" descr="http://improbable.com/wp-content/uploads/2007/12/WilkinsonExperim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3717032"/>
            <a:ext cx="2888062" cy="1993429"/>
          </a:xfrm>
          <a:prstGeom prst="rect">
            <a:avLst/>
          </a:prstGeom>
          <a:noFill/>
        </p:spPr>
      </p:pic>
      <p:sp>
        <p:nvSpPr>
          <p:cNvPr id="3" name="Ορθογώνιο 2"/>
          <p:cNvSpPr/>
          <p:nvPr/>
        </p:nvSpPr>
        <p:spPr>
          <a:xfrm>
            <a:off x="3746799" y="5737096"/>
            <a:ext cx="2220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snippits-and-slappits.blogspot.gr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5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στάδια ψυχοσεξουαλικής ανάπτυξης του </a:t>
            </a:r>
            <a:r>
              <a:rPr lang="en-US" dirty="0"/>
              <a:t>F</a:t>
            </a:r>
            <a:r>
              <a:rPr lang="el-GR" dirty="0" err="1"/>
              <a:t>reud</a:t>
            </a:r>
            <a:r>
              <a:rPr lang="en-US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4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340768"/>
          <a:ext cx="8568952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664"/>
                <a:gridCol w="2520280"/>
                <a:gridCol w="3158008"/>
              </a:tblGrid>
              <a:tr h="366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Ηλικία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Στάδιο ανάπτυξης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Περιγραφή</a:t>
                      </a:r>
                    </a:p>
                  </a:txBody>
                  <a:tcPr marL="91445" marR="91445" horzOverflow="overflow"/>
                </a:tc>
              </a:tr>
              <a:tr h="1289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Σχολική ηλικία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(6-12 ετών)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Λανθάνουσα σεξουαλικότητα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Διοχέτευση της ενέργειας σε πνευματικές δραστηριότητες</a:t>
                      </a:r>
                    </a:p>
                  </a:txBody>
                  <a:tcPr marL="91445" marR="91445" horzOverflow="overflow"/>
                </a:tc>
              </a:tr>
            </a:tbl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45024"/>
            <a:ext cx="1296144" cy="23303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564" y="5975325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Bart Simpson wallpaper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bukabuka96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4"/>
              </a:rPr>
              <a:t>CC BY-ND 3.0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4667672" y="5975325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privateschoolreview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audio-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luci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6"/>
              </a:rPr>
              <a:t>-store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7"/>
              </a:rPr>
              <a:t>CC BY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95190"/>
            <a:ext cx="3048000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στάδια ψυχοσεξουαλικής ανάπτυξης του </a:t>
            </a:r>
            <a:r>
              <a:rPr lang="en-US" dirty="0"/>
              <a:t>F</a:t>
            </a:r>
            <a:r>
              <a:rPr lang="el-GR" dirty="0" err="1"/>
              <a:t>reud</a:t>
            </a:r>
            <a:r>
              <a:rPr lang="en-US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5</a:t>
            </a:r>
            <a:r>
              <a:rPr lang="en-US" sz="3600" b="0" dirty="0" smtClean="0"/>
              <a:t> </a:t>
            </a:r>
            <a:r>
              <a:rPr lang="el-GR" sz="3600" b="0" dirty="0"/>
              <a:t>από </a:t>
            </a:r>
            <a:r>
              <a:rPr lang="el-GR" sz="3600" b="0" dirty="0" smtClean="0"/>
              <a:t>5)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340768"/>
          <a:ext cx="8568952" cy="1716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664"/>
                <a:gridCol w="2520280"/>
                <a:gridCol w="3158008"/>
              </a:tblGrid>
              <a:tr h="366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Ηλικία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Στάδιο ανάπτυξης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A82"/>
                          </a:solidFill>
                          <a:effectLst/>
                          <a:latin typeface="+mn-lt"/>
                        </a:rPr>
                        <a:t>Περιγραφή</a:t>
                      </a:r>
                    </a:p>
                  </a:txBody>
                  <a:tcPr marL="91445" marR="91445" horzOverflow="overflow"/>
                </a:tc>
              </a:tr>
              <a:tr h="1289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Εφηβική ηλικία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(μετά το 12</a:t>
                      </a:r>
                      <a:r>
                        <a:rPr kumimoji="0" lang="el-G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ο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l-G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έτος)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Γενετήσια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σεξουαλικότητα</a:t>
                      </a:r>
                    </a:p>
                  </a:txBody>
                  <a:tcPr marL="91445" marR="9144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20000"/>
                          </a:solidFill>
                          <a:effectLst/>
                          <a:latin typeface="+mn-lt"/>
                        </a:rPr>
                        <a:t>Έντονη στροφή προς τα μέλη του αντίθετου φύλου</a:t>
                      </a:r>
                    </a:p>
                  </a:txBody>
                  <a:tcPr marL="91445" marR="91445" horzOverflow="overflow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63640" y="5904892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2"/>
              </a:rPr>
              <a:t>Teenagers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2"/>
              </a:rPr>
              <a:t>Kamyar 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2"/>
              </a:rPr>
              <a:t>Adl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hlinkClick r:id="rId3"/>
              </a:rPr>
              <a:t>CC BY 2.0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39444"/>
            <a:ext cx="3703960" cy="246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2db1e31261cacd0d8d2db40bd1a8c70e1a73f9"/>
  <p:tag name="ISPRING_RESOURCE_PATHS_HASH_PRESENTER" val="2c28fae63dcb90a2b456888ee520c4eaea43df16"/>
</p:tagLst>
</file>

<file path=ppt/theme/theme1.xml><?xml version="1.0" encoding="utf-8"?>
<a:theme xmlns:a="http://schemas.openxmlformats.org/drawingml/2006/main" name="OC_template_updated">
  <a:themeElements>
    <a:clrScheme name="Προσαρμοσμένο 1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2498</Words>
  <Application>Microsoft Office PowerPoint</Application>
  <PresentationFormat>On-screen Show (4:3)</PresentationFormat>
  <Paragraphs>355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OC_template_updated</vt:lpstr>
      <vt:lpstr>1_OC_template_updated</vt:lpstr>
      <vt:lpstr>Αναπτυξιακή Ψυχολογία (Θ)</vt:lpstr>
      <vt:lpstr>Sigmund Freud (1856-1939)</vt:lpstr>
      <vt:lpstr> Η ψυχαναλυτική προσέγγιση</vt:lpstr>
      <vt:lpstr>Βασικά στοιχεία της θεωρίας του Freud για την ανάπτυξη</vt:lpstr>
      <vt:lpstr>Τα στάδια ψυχοσεξουαλικής ανάπτυξης του Freud (1 από 5)</vt:lpstr>
      <vt:lpstr>Τα στάδια ψυχοσεξουαλικής ανάπτυξης του Freud (2 από 5)</vt:lpstr>
      <vt:lpstr>Τα στάδια ψυχοσεξουαλικής ανάπτυξης του Freud (3 από 5)</vt:lpstr>
      <vt:lpstr>Τα στάδια ψυχοσεξουαλικής ανάπτυξης του Freud (4 από 5)</vt:lpstr>
      <vt:lpstr>Τα στάδια ψυχοσεξουαλικής ανάπτυξης του Freud (5 από 5)</vt:lpstr>
      <vt:lpstr>Η προσαρμογή σε κάθε στάδιο ψυχοσεξουαλικής ανάπτυξης (1 από 2) </vt:lpstr>
      <vt:lpstr>Η προσαρμογή σε κάθε στάδιο ψυχοσεξουαλικής ανάπτυξης (2 από 2) </vt:lpstr>
      <vt:lpstr>Πλεονεκτήματα και  μειονεκτήματα της θεωρίας του Freud </vt:lpstr>
      <vt:lpstr>Erik Erikson (1902-1994)</vt:lpstr>
      <vt:lpstr>Βιογραφικά στοιχεία</vt:lpstr>
      <vt:lpstr>Βασικά στοιχεία της θεωρίας του Erikson</vt:lpstr>
      <vt:lpstr>Βασικά στοιχεία της θεωρίας του Erikson για την ανάπτυξη</vt:lpstr>
      <vt:lpstr>Τα στάδια ψυχοκοινωνικής ανάπτυξης του Erikson (1 από 8)</vt:lpstr>
      <vt:lpstr>Τα στάδια ψυχοκοινωνικής ανάπτυξης του Erikson (2 από 8)</vt:lpstr>
      <vt:lpstr>Τα στάδια ψυχοκοινωνικής ανάπτυξης του Erikson (3 από 8)</vt:lpstr>
      <vt:lpstr>Τα στάδια ψυχοκοινωνικής ανάπτυξης του Erikson (4 από 8)</vt:lpstr>
      <vt:lpstr>Τα στάδια ψυχοκοινωνικής ανάπτυξης του Erikson (5 από 8)</vt:lpstr>
      <vt:lpstr>Τα στάδια ψυχοκοινωνικής ανάπτυξης του Erikson (6 από 8)</vt:lpstr>
      <vt:lpstr>Τα στάδια ψυχοκοινωνικής ανάπτυξης του Erikson (7 από 8)</vt:lpstr>
      <vt:lpstr>Τα στάδια ψυχοκοινωνικής ανάπτυξης του Erikson (8 από 8)</vt:lpstr>
      <vt:lpstr>Τα στάδια ψυχοκοινωνικής ανάπτυξης του Erikson  σε αντιστοιχία με αυτά του Freud </vt:lpstr>
      <vt:lpstr>Σημεία διαφοροποίησης  του Erikson από τον Freud </vt:lpstr>
      <vt:lpstr>Πλεονεκτήματα και  μειονεκτήματα της θεωρίας του Erikson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49</cp:revision>
  <dcterms:created xsi:type="dcterms:W3CDTF">2013-03-04T13:35:19Z</dcterms:created>
  <dcterms:modified xsi:type="dcterms:W3CDTF">2015-03-02T11:10:20Z</dcterms:modified>
</cp:coreProperties>
</file>