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99" r:id="rId2"/>
  </p:sldMasterIdLst>
  <p:notesMasterIdLst>
    <p:notesMasterId r:id="rId80"/>
  </p:notesMasterIdLst>
  <p:handoutMasterIdLst>
    <p:handoutMasterId r:id="rId81"/>
  </p:handoutMasterIdLst>
  <p:sldIdLst>
    <p:sldId id="256" r:id="rId3"/>
    <p:sldId id="334" r:id="rId4"/>
    <p:sldId id="335" r:id="rId5"/>
    <p:sldId id="381" r:id="rId6"/>
    <p:sldId id="336" r:id="rId7"/>
    <p:sldId id="337" r:id="rId8"/>
    <p:sldId id="338" r:id="rId9"/>
    <p:sldId id="339" r:id="rId10"/>
    <p:sldId id="340" r:id="rId11"/>
    <p:sldId id="341" r:id="rId12"/>
    <p:sldId id="405" r:id="rId13"/>
    <p:sldId id="406" r:id="rId14"/>
    <p:sldId id="407" r:id="rId15"/>
    <p:sldId id="408" r:id="rId16"/>
    <p:sldId id="409" r:id="rId17"/>
    <p:sldId id="410" r:id="rId18"/>
    <p:sldId id="342" r:id="rId19"/>
    <p:sldId id="343" r:id="rId20"/>
    <p:sldId id="344" r:id="rId21"/>
    <p:sldId id="350" r:id="rId22"/>
    <p:sldId id="351" r:id="rId23"/>
    <p:sldId id="352" r:id="rId24"/>
    <p:sldId id="353" r:id="rId25"/>
    <p:sldId id="354" r:id="rId26"/>
    <p:sldId id="355" r:id="rId27"/>
    <p:sldId id="361" r:id="rId28"/>
    <p:sldId id="356" r:id="rId29"/>
    <p:sldId id="382" r:id="rId30"/>
    <p:sldId id="357" r:id="rId31"/>
    <p:sldId id="383" r:id="rId32"/>
    <p:sldId id="364" r:id="rId33"/>
    <p:sldId id="362" r:id="rId34"/>
    <p:sldId id="388" r:id="rId35"/>
    <p:sldId id="365" r:id="rId36"/>
    <p:sldId id="366" r:id="rId37"/>
    <p:sldId id="384" r:id="rId38"/>
    <p:sldId id="376" r:id="rId39"/>
    <p:sldId id="377" r:id="rId40"/>
    <p:sldId id="385" r:id="rId41"/>
    <p:sldId id="378" r:id="rId42"/>
    <p:sldId id="387" r:id="rId43"/>
    <p:sldId id="386" r:id="rId44"/>
    <p:sldId id="389" r:id="rId45"/>
    <p:sldId id="390" r:id="rId46"/>
    <p:sldId id="391" r:id="rId47"/>
    <p:sldId id="392" r:id="rId48"/>
    <p:sldId id="393" r:id="rId49"/>
    <p:sldId id="394" r:id="rId50"/>
    <p:sldId id="395" r:id="rId51"/>
    <p:sldId id="396" r:id="rId52"/>
    <p:sldId id="397" r:id="rId53"/>
    <p:sldId id="398" r:id="rId54"/>
    <p:sldId id="399" r:id="rId55"/>
    <p:sldId id="400" r:id="rId56"/>
    <p:sldId id="402" r:id="rId57"/>
    <p:sldId id="401" r:id="rId58"/>
    <p:sldId id="403" r:id="rId59"/>
    <p:sldId id="404" r:id="rId60"/>
    <p:sldId id="379" r:id="rId61"/>
    <p:sldId id="380" r:id="rId62"/>
    <p:sldId id="413" r:id="rId63"/>
    <p:sldId id="412" r:id="rId64"/>
    <p:sldId id="415" r:id="rId65"/>
    <p:sldId id="414" r:id="rId66"/>
    <p:sldId id="418" r:id="rId67"/>
    <p:sldId id="417" r:id="rId68"/>
    <p:sldId id="419" r:id="rId69"/>
    <p:sldId id="420" r:id="rId70"/>
    <p:sldId id="421" r:id="rId71"/>
    <p:sldId id="375" r:id="rId72"/>
    <p:sldId id="367" r:id="rId73"/>
    <p:sldId id="368" r:id="rId74"/>
    <p:sldId id="369" r:id="rId75"/>
    <p:sldId id="370" r:id="rId76"/>
    <p:sldId id="371" r:id="rId77"/>
    <p:sldId id="372" r:id="rId78"/>
    <p:sldId id="374" r:id="rId79"/>
  </p:sldIdLst>
  <p:sldSz cx="9144000" cy="6858000" type="screen4x3"/>
  <p:notesSz cx="6797675" cy="9928225"/>
  <p:custDataLst>
    <p:tags r:id="rId8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265691"/>
    <a:srgbClr val="004B82"/>
    <a:srgbClr val="990033"/>
    <a:srgbClr val="0033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1" autoAdjust="0"/>
    <p:restoredTop sz="89371" autoAdjust="0"/>
  </p:normalViewPr>
  <p:slideViewPr>
    <p:cSldViewPr>
      <p:cViewPr varScale="1">
        <p:scale>
          <a:sx n="63" d="100"/>
          <a:sy n="63" d="100"/>
        </p:scale>
        <p:origin x="14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viewProps" Target="view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85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handoutMaster" Target="handoutMasters/handoutMaster1.xml"/><Relationship Id="rId86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715406"/>
            <a:ext cx="5438140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2688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648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78757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62220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4019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6392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77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324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443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267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7828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5895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060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369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359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7997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4763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389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9704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0914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13813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4351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021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55670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31707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90275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9043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429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030"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0279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2352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14242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2372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10623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3230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309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r>
              <a:rPr lang="el-GR" sz="1700" dirty="0" smtClean="0">
                <a:solidFill>
                  <a:schemeClr val="bg1"/>
                </a:solidFill>
                <a:latin typeface="+mn-lt"/>
              </a:rPr>
              <a:t>ΔΙΕΥΘΥΝΣΕΙΣ ΤΟΥ ΠΡΩΤΟΚΟΛΛΟΥ ΔΙΑΔΙΚΤΥΟΥ</a:t>
            </a:r>
            <a:endParaRPr lang="el-GR" sz="17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9538-E60B-4485-A912-883356A81C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068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D6D4-D1E1-4AA2-9157-948B50E48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8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0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19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705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15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60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44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345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9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324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21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10" Type="http://schemas.openxmlformats.org/officeDocument/2006/relationships/slide" Target="slide31.xml"/><Relationship Id="rId4" Type="http://schemas.openxmlformats.org/officeDocument/2006/relationships/slide" Target="slide20.xml"/><Relationship Id="rId9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7.wmf"/><Relationship Id="rId7" Type="http://schemas.openxmlformats.org/officeDocument/2006/relationships/slide" Target="slide17.xml"/><Relationship Id="rId12" Type="http://schemas.openxmlformats.org/officeDocument/2006/relationships/slide" Target="slide31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9.xml"/><Relationship Id="rId5" Type="http://schemas.microsoft.com/office/2007/relationships/hdphoto" Target="../media/hdphoto1.wdp"/><Relationship Id="rId10" Type="http://schemas.openxmlformats.org/officeDocument/2006/relationships/slide" Target="slide27.xml"/><Relationship Id="rId4" Type="http://schemas.openxmlformats.org/officeDocument/2006/relationships/image" Target="../media/image8.png"/><Relationship Id="rId9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10" Type="http://schemas.openxmlformats.org/officeDocument/2006/relationships/image" Target="../media/image9.png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10" Type="http://schemas.openxmlformats.org/officeDocument/2006/relationships/image" Target="../media/image10.jpeg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10" Type="http://schemas.openxmlformats.org/officeDocument/2006/relationships/image" Target="../media/image11.png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10" Type="http://schemas.openxmlformats.org/officeDocument/2006/relationships/image" Target="../media/image12.png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10" Type="http://schemas.openxmlformats.org/officeDocument/2006/relationships/image" Target="../media/image12.png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3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17.xml"/><Relationship Id="rId7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6.xml"/><Relationship Id="rId4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image" Target="../media/image6.wmf"/><Relationship Id="rId7" Type="http://schemas.openxmlformats.org/officeDocument/2006/relationships/slide" Target="slide20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11" Type="http://schemas.openxmlformats.org/officeDocument/2006/relationships/slide" Target="slide31.xml"/><Relationship Id="rId5" Type="http://schemas.openxmlformats.org/officeDocument/2006/relationships/slide" Target="slide3.xml"/><Relationship Id="rId10" Type="http://schemas.openxmlformats.org/officeDocument/2006/relationships/slide" Target="slide29.xml"/><Relationship Id="rId4" Type="http://schemas.openxmlformats.org/officeDocument/2006/relationships/image" Target="../media/image7.wmf"/><Relationship Id="rId9" Type="http://schemas.openxmlformats.org/officeDocument/2006/relationships/slide" Target="slide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err="1" smtClean="0"/>
              <a:t>Διευθυνσιοδότηση</a:t>
            </a:r>
            <a:r>
              <a:rPr lang="el-GR" sz="2800" dirty="0" smtClean="0"/>
              <a:t> στο διαδίκτυο (</a:t>
            </a:r>
            <a:r>
              <a:rPr lang="de-CH" sz="2800" dirty="0" smtClean="0"/>
              <a:t>IPV4</a:t>
            </a:r>
            <a:r>
              <a:rPr lang="el-GR" sz="2800" dirty="0" smtClean="0"/>
              <a:t>)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schemeClr val="bg1"/>
                </a:solidFill>
              </a:rPr>
              <a:pPr>
                <a:defRPr/>
              </a:pPr>
              <a:t>0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86504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</a:t>
            </a:r>
            <a:r>
              <a:rPr lang="el-GR" sz="2800" dirty="0" smtClean="0"/>
              <a:t>Διαδικτύου </a:t>
            </a:r>
            <a:r>
              <a:rPr lang="el-GR" sz="2800" b="0" dirty="0" smtClean="0"/>
              <a:t>(7/7</a:t>
            </a:r>
            <a:r>
              <a:rPr lang="el-GR" sz="2800" b="0" dirty="0"/>
              <a:t>)</a:t>
            </a:r>
            <a:endParaRPr lang="el-GR" sz="2800" b="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0248" y="2996952"/>
            <a:ext cx="8229600" cy="3384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Οι κλάσεις δημιούργησαν σπατάλη διευθύνσεων, </a:t>
            </a:r>
            <a:r>
              <a:rPr lang="el-GR" sz="2400" kern="0" dirty="0"/>
              <a:t>πολλές διευθύνσεις έμεναν αχρησιμοποίητες</a:t>
            </a:r>
            <a:r>
              <a:rPr lang="el-GR" sz="2400" kern="0" dirty="0" smtClean="0"/>
              <a:t>!!!</a:t>
            </a:r>
            <a:endParaRPr lang="el-GR" sz="2400" kern="0" dirty="0"/>
          </a:p>
          <a:p>
            <a:pPr lvl="0">
              <a:spcBef>
                <a:spcPts val="600"/>
              </a:spcBef>
              <a:buNone/>
              <a:defRPr/>
            </a:pPr>
            <a:r>
              <a:rPr lang="el-GR" sz="2400" kern="0" dirty="0"/>
              <a:t>Ο χώρος των διευθύνσεων </a:t>
            </a:r>
            <a:r>
              <a:rPr lang="en-US" sz="2400" kern="0" dirty="0"/>
              <a:t>IP </a:t>
            </a:r>
            <a:r>
              <a:rPr lang="el-GR" sz="2400" kern="0" dirty="0"/>
              <a:t>κινδύνευε να εξαντληθεί </a:t>
            </a:r>
            <a:r>
              <a:rPr lang="el-GR" sz="2400" kern="0" dirty="0" smtClean="0"/>
              <a:t>!!!</a:t>
            </a:r>
            <a:endParaRPr lang="el-GR" sz="2400" kern="0" dirty="0"/>
          </a:p>
          <a:p>
            <a:pPr lvl="0">
              <a:spcBef>
                <a:spcPts val="1800"/>
              </a:spcBef>
              <a:buNone/>
              <a:defRPr/>
            </a:pPr>
            <a:r>
              <a:rPr lang="el-GR" sz="2400" b="1" kern="0" dirty="0" smtClean="0">
                <a:solidFill>
                  <a:srgbClr val="990033"/>
                </a:solidFill>
              </a:rPr>
              <a:t>Λύσεις</a:t>
            </a:r>
            <a:r>
              <a:rPr lang="el-GR" sz="2400" b="1" kern="0" dirty="0">
                <a:solidFill>
                  <a:srgbClr val="990033"/>
                </a:solidFill>
              </a:rPr>
              <a:t>:</a:t>
            </a:r>
          </a:p>
          <a:p>
            <a:pPr lvl="0">
              <a:spcBef>
                <a:spcPts val="1200"/>
              </a:spcBef>
              <a:buNone/>
              <a:defRPr/>
            </a:pPr>
            <a:r>
              <a:rPr lang="el-GR" sz="2400" b="1" kern="0" dirty="0"/>
              <a:t>Διευθυνσιοδότηση υποδικτύου </a:t>
            </a:r>
            <a:r>
              <a:rPr lang="en-US" sz="2400" kern="0" dirty="0"/>
              <a:t>(subnet addressing)</a:t>
            </a:r>
            <a:endParaRPr lang="el-GR" sz="2400" kern="0" dirty="0"/>
          </a:p>
          <a:p>
            <a:pPr marL="0" lvl="0" indent="0">
              <a:buNone/>
              <a:defRPr/>
            </a:pPr>
            <a:r>
              <a:rPr lang="el-GR" sz="2400" b="1" kern="0" dirty="0"/>
              <a:t>Διευθυνσιοδότηση χωρίς κλάσεις </a:t>
            </a:r>
            <a:r>
              <a:rPr lang="el-GR" sz="2400" kern="0" dirty="0"/>
              <a:t>(</a:t>
            </a:r>
            <a:r>
              <a:rPr lang="en-US" sz="2400" kern="0" dirty="0"/>
              <a:t>classless addressing</a:t>
            </a:r>
            <a:r>
              <a:rPr lang="el-GR" sz="2400" kern="0" dirty="0"/>
              <a:t>): </a:t>
            </a:r>
            <a:endParaRPr lang="en-US" sz="2400" kern="0" dirty="0" smtClean="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l-GR" sz="2400" kern="0" dirty="0" smtClean="0"/>
              <a:t>η </a:t>
            </a:r>
            <a:r>
              <a:rPr lang="el-GR" sz="2400" kern="0" dirty="0"/>
              <a:t>διαίρεση μεταξύ προθέματος και επιθέματος μπορεί να γίνεται σε οποιαδήποτε θέση </a:t>
            </a:r>
            <a:r>
              <a:rPr lang="en-US" sz="2400" kern="0" dirty="0"/>
              <a:t>bit</a:t>
            </a:r>
            <a:r>
              <a:rPr lang="el-GR" sz="2400" kern="0" dirty="0"/>
              <a:t>!!!.</a:t>
            </a:r>
          </a:p>
          <a:p>
            <a:endParaRPr lang="el-GR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49896" y="4293096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13027"/>
              </p:ext>
            </p:extLst>
          </p:nvPr>
        </p:nvGraphicFramePr>
        <p:xfrm>
          <a:off x="549896" y="1124744"/>
          <a:ext cx="813690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08"/>
                <a:gridCol w="1224136"/>
                <a:gridCol w="2016224"/>
                <a:gridCol w="1277684"/>
                <a:gridCol w="226105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Τάξη διεύθυνσης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</a:t>
                      </a:r>
                      <a:r>
                        <a:rPr lang="en-US" sz="1800" dirty="0" smtClean="0"/>
                        <a:t>Prefix</a:t>
                      </a:r>
                      <a:r>
                        <a:rPr lang="el-GR" sz="1800" dirty="0" smtClean="0"/>
                        <a:t> </a:t>
                      </a:r>
                      <a:r>
                        <a:rPr lang="en-US" sz="1800" dirty="0" smtClean="0"/>
                        <a:t>Bits</a:t>
                      </a:r>
                      <a:endParaRPr lang="el-GR" sz="1800" dirty="0" smtClean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Μέγιστος  αριθμός Δικτύων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Αριθμός </a:t>
                      </a:r>
                      <a:r>
                        <a:rPr lang="en-US" sz="1800" baseline="0" dirty="0" smtClean="0"/>
                        <a:t>Suffix</a:t>
                      </a:r>
                      <a:r>
                        <a:rPr lang="el-GR" sz="1800" baseline="0" dirty="0" smtClean="0"/>
                        <a:t> </a:t>
                      </a:r>
                      <a:r>
                        <a:rPr lang="en-US" sz="1800" dirty="0" smtClean="0"/>
                        <a:t>Bits</a:t>
                      </a:r>
                      <a:endParaRPr lang="el-GR" sz="1800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Μέγιστος  αριθμός </a:t>
                      </a:r>
                      <a:r>
                        <a:rPr lang="en-US" dirty="0" smtClean="0"/>
                        <a:t>of Hosts </a:t>
                      </a:r>
                      <a:r>
                        <a:rPr lang="el-GR" dirty="0" smtClean="0"/>
                        <a:t>/Δίκτυο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l-GR" dirty="0" smtClean="0"/>
                        <a:t>.</a:t>
                      </a:r>
                      <a:r>
                        <a:rPr lang="en-US" dirty="0" smtClean="0"/>
                        <a:t>777</a:t>
                      </a:r>
                      <a:r>
                        <a:rPr lang="el-GR" dirty="0" smtClean="0"/>
                        <a:t>.</a:t>
                      </a:r>
                      <a:r>
                        <a:rPr lang="en-US" dirty="0" smtClean="0"/>
                        <a:t>216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16384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r>
                        <a:rPr lang="el-GR" dirty="0" smtClean="0"/>
                        <a:t>.</a:t>
                      </a:r>
                      <a:r>
                        <a:rPr lang="en-US" dirty="0" smtClean="0"/>
                        <a:t>536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2097152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695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200" dirty="0"/>
              <a:t>Ειδικές Διευθύνσεις </a:t>
            </a:r>
            <a:r>
              <a:rPr lang="en-US" sz="3200" dirty="0" smtClean="0"/>
              <a:t>IP</a:t>
            </a:r>
            <a:r>
              <a:rPr lang="de-CH" sz="3200" dirty="0" smtClean="0"/>
              <a:t>V4  </a:t>
            </a:r>
            <a:r>
              <a:rPr lang="el-GR" sz="3200" b="0" dirty="0" smtClean="0"/>
              <a:t>(</a:t>
            </a:r>
            <a:r>
              <a:rPr lang="de-CH" sz="3200" b="0" dirty="0" smtClean="0"/>
              <a:t>1</a:t>
            </a:r>
            <a:r>
              <a:rPr lang="el-GR" sz="3200" b="0" dirty="0" smtClean="0"/>
              <a:t>/</a:t>
            </a:r>
            <a:r>
              <a:rPr lang="en-US" sz="3200" b="0" dirty="0"/>
              <a:t>6</a:t>
            </a:r>
            <a:r>
              <a:rPr lang="el-GR" sz="3200" b="0" dirty="0" smtClean="0"/>
              <a:t>)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l-GR" sz="2200" b="1" dirty="0" smtClean="0">
                <a:solidFill>
                  <a:srgbClr val="990033"/>
                </a:solidFill>
                <a:effectLst/>
              </a:rPr>
              <a:t>Διεύθυνση Δικτύου (</a:t>
            </a:r>
            <a:r>
              <a:rPr lang="en-GB" sz="2200" b="1" dirty="0" smtClean="0">
                <a:solidFill>
                  <a:srgbClr val="990033"/>
                </a:solidFill>
                <a:effectLst/>
              </a:rPr>
              <a:t>Network Address</a:t>
            </a:r>
            <a:r>
              <a:rPr lang="el-GR" sz="2200" b="1" dirty="0" smtClean="0">
                <a:solidFill>
                  <a:srgbClr val="990033"/>
                </a:solidFill>
                <a:effectLst/>
              </a:rPr>
              <a:t>): </a:t>
            </a:r>
            <a:endParaRPr lang="en-US" sz="2200" b="1" dirty="0" smtClean="0">
              <a:solidFill>
                <a:srgbClr val="990033"/>
              </a:solidFill>
              <a:effectLst/>
            </a:endParaRPr>
          </a:p>
          <a:p>
            <a:pPr marL="361950" indent="0" eaLnBrk="1" hangingPunct="1">
              <a:spcBef>
                <a:spcPts val="0"/>
              </a:spcBef>
              <a:buNone/>
              <a:defRPr/>
            </a:pPr>
            <a:r>
              <a:rPr lang="el-GR" sz="2200" b="0" dirty="0" smtClean="0">
                <a:effectLst/>
              </a:rPr>
              <a:t>το πρωτόκολλο </a:t>
            </a:r>
            <a:r>
              <a:rPr lang="en-US" sz="2200" b="0" dirty="0" smtClean="0">
                <a:effectLst/>
              </a:rPr>
              <a:t>IP</a:t>
            </a:r>
            <a:r>
              <a:rPr lang="el-GR" sz="2200" b="0" dirty="0" smtClean="0">
                <a:effectLst/>
              </a:rPr>
              <a:t> έχει δεσμευμένη την τιμή μηδέν σε όλα τα </a:t>
            </a:r>
            <a:r>
              <a:rPr lang="en-US" sz="2200" b="0" dirty="0" smtClean="0">
                <a:effectLst/>
              </a:rPr>
              <a:t>bits </a:t>
            </a:r>
            <a:r>
              <a:rPr lang="el-GR" sz="2200" b="0" dirty="0" smtClean="0">
                <a:effectLst/>
              </a:rPr>
              <a:t>του επιθέματος (</a:t>
            </a:r>
            <a:r>
              <a:rPr lang="en-US" sz="2200" b="0" dirty="0" smtClean="0">
                <a:effectLst/>
              </a:rPr>
              <a:t>suffix) </a:t>
            </a:r>
            <a:r>
              <a:rPr lang="el-GR" sz="2200" b="0" dirty="0" smtClean="0">
                <a:effectLst/>
              </a:rPr>
              <a:t>και τη χρησιμοποιεί για να υποδηλώ</a:t>
            </a:r>
            <a:r>
              <a:rPr lang="el-GR" sz="2200" dirty="0"/>
              <a:t>σ</a:t>
            </a:r>
            <a:r>
              <a:rPr lang="el-GR" sz="2200" b="0" dirty="0" smtClean="0">
                <a:effectLst/>
              </a:rPr>
              <a:t>ει το δίκτυο και όχι τους υπολογιστές που συνδέονται σε αυτό</a:t>
            </a:r>
            <a:endParaRPr lang="el-GR" sz="2200" b="0" u="sng" dirty="0" smtClean="0">
              <a:effectLst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l-GR" sz="2200" b="1" dirty="0" smtClean="0">
                <a:solidFill>
                  <a:srgbClr val="990033"/>
                </a:solidFill>
                <a:effectLst/>
              </a:rPr>
              <a:t>Διεύθυνση κατευθυνόμενης εκπομπής (</a:t>
            </a:r>
            <a:r>
              <a:rPr lang="en-GB" sz="2200" b="1" dirty="0" smtClean="0">
                <a:solidFill>
                  <a:srgbClr val="990033"/>
                </a:solidFill>
                <a:effectLst/>
              </a:rPr>
              <a:t>Directed Broadcast Address</a:t>
            </a:r>
            <a:r>
              <a:rPr lang="el-GR" sz="2200" b="1" dirty="0" smtClean="0">
                <a:solidFill>
                  <a:srgbClr val="990033"/>
                </a:solidFill>
                <a:effectLst/>
              </a:rPr>
              <a:t>): </a:t>
            </a:r>
            <a:endParaRPr lang="en-US" sz="2200" b="1" dirty="0" smtClean="0">
              <a:solidFill>
                <a:srgbClr val="990033"/>
              </a:solidFill>
              <a:effectLst/>
            </a:endParaRPr>
          </a:p>
          <a:p>
            <a:pPr marL="361950" indent="0">
              <a:spcBef>
                <a:spcPts val="0"/>
              </a:spcBef>
              <a:buNone/>
              <a:defRPr/>
            </a:pPr>
            <a:r>
              <a:rPr lang="el-GR" sz="2200" b="0" dirty="0" smtClean="0">
                <a:effectLst/>
              </a:rPr>
              <a:t>Το πρωτόκολλο </a:t>
            </a:r>
            <a:r>
              <a:rPr lang="en-US" sz="2200" b="0" dirty="0" smtClean="0">
                <a:effectLst/>
              </a:rPr>
              <a:t>IP</a:t>
            </a:r>
            <a:r>
              <a:rPr lang="el-GR" sz="2200" b="0" dirty="0" smtClean="0">
                <a:effectLst/>
              </a:rPr>
              <a:t> έχει δεσμευμένη την τιμή </a:t>
            </a:r>
            <a:r>
              <a:rPr lang="el-GR" sz="2200" dirty="0"/>
              <a:t>1 σε όλα τα </a:t>
            </a:r>
            <a:r>
              <a:rPr lang="en-US" sz="2200" dirty="0"/>
              <a:t>bits </a:t>
            </a:r>
            <a:r>
              <a:rPr lang="el-GR" sz="2200" dirty="0"/>
              <a:t>του επιθέματος (</a:t>
            </a:r>
            <a:r>
              <a:rPr lang="en-US" sz="2200" dirty="0"/>
              <a:t>suffix) </a:t>
            </a:r>
            <a:r>
              <a:rPr lang="el-GR" sz="2200" b="0" dirty="0" smtClean="0">
                <a:effectLst/>
              </a:rPr>
              <a:t>για να εξασφαλίζει την κατευθυνόμενη εκπομπή κατά την οποία</a:t>
            </a:r>
            <a:r>
              <a:rPr lang="el-GR" sz="2200" dirty="0" smtClean="0"/>
              <a:t> </a:t>
            </a:r>
            <a:r>
              <a:rPr lang="el-GR" sz="2200" dirty="0"/>
              <a:t>στέλνεται ένα αντίγραφο ενός πακέτου σε όλους τους υπολογιστές υπηρεσίας ενός φυσικού δικτύου. </a:t>
            </a:r>
            <a:endParaRPr lang="el-GR" sz="2200" b="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561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Ειδικές Διευθύνσεις </a:t>
            </a:r>
            <a:r>
              <a:rPr lang="en-US" sz="3600" dirty="0"/>
              <a:t>IP</a:t>
            </a:r>
            <a:r>
              <a:rPr lang="de-CH" sz="3600" dirty="0"/>
              <a:t>V4  </a:t>
            </a:r>
            <a:r>
              <a:rPr lang="el-GR" sz="3600" b="0" dirty="0" smtClean="0"/>
              <a:t>(</a:t>
            </a:r>
            <a:r>
              <a:rPr lang="de-CH" sz="3600" b="0" dirty="0" smtClean="0"/>
              <a:t>2</a:t>
            </a:r>
            <a:r>
              <a:rPr lang="el-GR" sz="3600" b="0" dirty="0" smtClean="0"/>
              <a:t>/</a:t>
            </a:r>
            <a:r>
              <a:rPr lang="en-US" sz="3600" b="0" dirty="0"/>
              <a:t>6</a:t>
            </a:r>
            <a:r>
              <a:rPr lang="el-GR" sz="3600" b="0" dirty="0" smtClean="0"/>
              <a:t>)</a:t>
            </a:r>
            <a:endParaRPr lang="el-GR" sz="2800" b="0" dirty="0" smtClean="0"/>
          </a:p>
        </p:txBody>
      </p:sp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l-GR" sz="2200" b="1" dirty="0" smtClean="0">
                <a:effectLst/>
              </a:rPr>
              <a:t>Ειδικές Διευθύνσεις </a:t>
            </a:r>
            <a:r>
              <a:rPr lang="en-GB" sz="2200" b="1" dirty="0" smtClean="0">
                <a:effectLst/>
              </a:rPr>
              <a:t>IP</a:t>
            </a:r>
            <a:r>
              <a:rPr lang="el-GR" sz="2200" b="1" dirty="0" smtClean="0">
                <a:effectLst/>
              </a:rPr>
              <a:t>: 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l-GR" sz="2200" b="1" dirty="0" smtClean="0">
                <a:solidFill>
                  <a:srgbClr val="A50021"/>
                </a:solidFill>
                <a:effectLst/>
              </a:rPr>
              <a:t>Διεύθυνση περιορισμένης εκπομπής (</a:t>
            </a:r>
            <a:r>
              <a:rPr lang="en-GB" sz="2200" b="1" dirty="0" smtClean="0">
                <a:solidFill>
                  <a:srgbClr val="A50021"/>
                </a:solidFill>
                <a:effectLst/>
              </a:rPr>
              <a:t>Limited Broadcast Address</a:t>
            </a:r>
            <a:r>
              <a:rPr lang="el-GR" sz="2200" b="1" dirty="0" smtClean="0">
                <a:solidFill>
                  <a:srgbClr val="A50021"/>
                </a:solidFill>
                <a:effectLst/>
              </a:rPr>
              <a:t>):</a:t>
            </a:r>
            <a:r>
              <a:rPr lang="el-GR" sz="2200" b="1" dirty="0" smtClean="0">
                <a:effectLst/>
              </a:rPr>
              <a:t>  </a:t>
            </a:r>
            <a:r>
              <a:rPr lang="el-GR" sz="2200" b="0" dirty="0" smtClean="0">
                <a:effectLst/>
              </a:rPr>
              <a:t>Το πρωτόκολλο </a:t>
            </a:r>
            <a:r>
              <a:rPr lang="en-US" sz="2200" b="0" dirty="0" smtClean="0">
                <a:effectLst/>
              </a:rPr>
              <a:t>IP</a:t>
            </a:r>
            <a:r>
              <a:rPr lang="el-GR" sz="2200" b="0" dirty="0" smtClean="0">
                <a:effectLst/>
              </a:rPr>
              <a:t> έχει δεσμευμένη τη διεύθυνση με όλα τα </a:t>
            </a:r>
            <a:r>
              <a:rPr lang="en-US" sz="2200" b="0" dirty="0" smtClean="0">
                <a:effectLst/>
              </a:rPr>
              <a:t>bits </a:t>
            </a:r>
            <a:r>
              <a:rPr lang="el-GR" sz="2200" b="0" dirty="0" smtClean="0">
                <a:effectLst/>
              </a:rPr>
              <a:t>μονάδες για να χρησιμοποιείται στην </a:t>
            </a:r>
            <a:r>
              <a:rPr lang="el-GR" sz="2200" b="1" i="1" dirty="0" smtClean="0">
                <a:effectLst/>
              </a:rPr>
              <a:t>περιορισμένη εκπομπή</a:t>
            </a:r>
            <a:r>
              <a:rPr lang="el-GR" sz="2200" b="0" dirty="0" smtClean="0">
                <a:effectLst/>
              </a:rPr>
              <a:t>. </a:t>
            </a:r>
            <a:r>
              <a:rPr lang="en-US" sz="2200" b="0" dirty="0" smtClean="0">
                <a:effectLst/>
              </a:rPr>
              <a:t>H </a:t>
            </a:r>
            <a:r>
              <a:rPr lang="el-GR" sz="2200" b="0" dirty="0" smtClean="0">
                <a:effectLst/>
              </a:rPr>
              <a:t>περιορισμένη εκπομπή αναφέρεται σε μία εκπομπή σε ένα </a:t>
            </a:r>
            <a:r>
              <a:rPr lang="el-GR" sz="2200" dirty="0" smtClean="0">
                <a:effectLst/>
              </a:rPr>
              <a:t>τοπικό</a:t>
            </a:r>
            <a:r>
              <a:rPr lang="el-GR" sz="2200" b="0" dirty="0" smtClean="0">
                <a:effectLst/>
              </a:rPr>
              <a:t> </a:t>
            </a:r>
            <a:r>
              <a:rPr lang="el-GR" sz="2200" dirty="0" smtClean="0">
                <a:effectLst/>
              </a:rPr>
              <a:t>φυσικό δίκτυο </a:t>
            </a:r>
            <a:r>
              <a:rPr lang="el-GR" sz="2200" b="0" dirty="0" smtClean="0">
                <a:effectLst/>
              </a:rPr>
              <a:t>και χρησιμοποιείται κατά την εκκίνηση του συστήματος από έναν υπολογιστή που δεν γνωρίζει ακόμα τον αριθμό του δικτύου.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l-GR" sz="2200" b="1" dirty="0" smtClean="0">
                <a:solidFill>
                  <a:srgbClr val="A50021"/>
                </a:solidFill>
                <a:effectLst/>
              </a:rPr>
              <a:t>Διεύθυνση ιδίου υπολογιστή:</a:t>
            </a:r>
            <a:r>
              <a:rPr lang="el-GR" sz="2200" b="1" dirty="0" smtClean="0">
                <a:effectLst/>
              </a:rPr>
              <a:t> </a:t>
            </a:r>
            <a:endParaRPr lang="en-US" sz="2200" b="1" dirty="0" smtClean="0">
              <a:effectLst/>
            </a:endParaRPr>
          </a:p>
          <a:p>
            <a:pPr marL="361950" indent="0" eaLnBrk="1" hangingPunct="1">
              <a:spcBef>
                <a:spcPts val="0"/>
              </a:spcBef>
              <a:buNone/>
              <a:defRPr/>
            </a:pPr>
            <a:r>
              <a:rPr lang="el-GR" sz="2200" b="0" dirty="0" smtClean="0">
                <a:effectLst/>
              </a:rPr>
              <a:t>Το πρωτόκολλο </a:t>
            </a:r>
            <a:r>
              <a:rPr lang="en-US" sz="2200" b="0" dirty="0" smtClean="0">
                <a:effectLst/>
              </a:rPr>
              <a:t>IP</a:t>
            </a:r>
            <a:r>
              <a:rPr lang="el-GR" sz="2200" b="0" dirty="0" smtClean="0">
                <a:effectLst/>
              </a:rPr>
              <a:t> έχει δεσμευμένη τη διεύθυνση που έχει σε όλα τα </a:t>
            </a:r>
            <a:r>
              <a:rPr lang="en-US" sz="2200" b="0" dirty="0" smtClean="0">
                <a:effectLst/>
              </a:rPr>
              <a:t>bit</a:t>
            </a:r>
            <a:r>
              <a:rPr lang="el-GR" sz="2200" b="0" dirty="0" smtClean="0">
                <a:effectLst/>
              </a:rPr>
              <a:t>  την τιμή μηδέν, η οποία σημαίνει </a:t>
            </a:r>
            <a:r>
              <a:rPr lang="el-GR" sz="2200" dirty="0" smtClean="0">
                <a:effectLst/>
              </a:rPr>
              <a:t>αυτός ο υπολογιστής</a:t>
            </a:r>
            <a:r>
              <a:rPr lang="el-GR" sz="2200" b="0" dirty="0" smtClean="0">
                <a:effectLst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765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00" y="167744"/>
            <a:ext cx="8229600" cy="908720"/>
          </a:xfrm>
        </p:spPr>
        <p:txBody>
          <a:bodyPr/>
          <a:lstStyle/>
          <a:p>
            <a:pPr>
              <a:defRPr/>
            </a:pPr>
            <a:r>
              <a:rPr lang="el-GR" sz="3600" dirty="0"/>
              <a:t>Ειδικές Διευθύνσεις </a:t>
            </a:r>
            <a:r>
              <a:rPr lang="en-US" sz="3600" dirty="0"/>
              <a:t>IP</a:t>
            </a:r>
            <a:r>
              <a:rPr lang="de-CH" sz="3600" dirty="0"/>
              <a:t>V4  </a:t>
            </a:r>
            <a:r>
              <a:rPr lang="el-GR" sz="3600" b="0" dirty="0" smtClean="0"/>
              <a:t>(</a:t>
            </a:r>
            <a:r>
              <a:rPr lang="de-CH" sz="3600" b="0" dirty="0" smtClean="0"/>
              <a:t>3</a:t>
            </a:r>
            <a:r>
              <a:rPr lang="el-GR" sz="3600" b="0" dirty="0" smtClean="0"/>
              <a:t>/</a:t>
            </a:r>
            <a:r>
              <a:rPr lang="en-US" sz="3600" b="0" dirty="0"/>
              <a:t>6</a:t>
            </a:r>
            <a:r>
              <a:rPr lang="el-GR" sz="3600" b="0" dirty="0" smtClean="0"/>
              <a:t>)</a:t>
            </a:r>
            <a:endParaRPr lang="el-GR" sz="2800" b="0" dirty="0" smtClean="0"/>
          </a:p>
        </p:txBody>
      </p:sp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l-GR" sz="2200" b="1" dirty="0" smtClean="0">
                <a:effectLst/>
              </a:rPr>
              <a:t>Ειδικές Διευθύνσεις </a:t>
            </a:r>
            <a:r>
              <a:rPr lang="en-GB" sz="2200" b="1" dirty="0" smtClean="0">
                <a:effectLst/>
              </a:rPr>
              <a:t>IP</a:t>
            </a:r>
            <a:r>
              <a:rPr lang="el-GR" sz="2200" b="1" dirty="0" smtClean="0">
                <a:effectLst/>
              </a:rPr>
              <a:t>: </a:t>
            </a:r>
          </a:p>
          <a:p>
            <a:pPr>
              <a:spcBef>
                <a:spcPts val="1200"/>
              </a:spcBef>
              <a:defRPr/>
            </a:pPr>
            <a:r>
              <a:rPr lang="el-GR" sz="2200" b="1" dirty="0">
                <a:solidFill>
                  <a:srgbClr val="A50021"/>
                </a:solidFill>
              </a:rPr>
              <a:t>Διεύθυνση βρόχου επαναφοράς (</a:t>
            </a:r>
            <a:r>
              <a:rPr lang="en-GB" sz="2200" b="1" dirty="0">
                <a:solidFill>
                  <a:srgbClr val="A50021"/>
                </a:solidFill>
              </a:rPr>
              <a:t>Loopback Address</a:t>
            </a:r>
            <a:r>
              <a:rPr lang="el-GR" sz="2200" b="1" dirty="0">
                <a:solidFill>
                  <a:srgbClr val="A50021"/>
                </a:solidFill>
              </a:rPr>
              <a:t>):</a:t>
            </a:r>
            <a:r>
              <a:rPr lang="el-GR" sz="2200" b="1" dirty="0"/>
              <a:t> </a:t>
            </a:r>
            <a:endParaRPr lang="en-US" sz="2200" b="1" dirty="0" smtClean="0"/>
          </a:p>
          <a:p>
            <a:pPr marL="361950" indent="0">
              <a:spcBef>
                <a:spcPts val="600"/>
              </a:spcBef>
              <a:buNone/>
              <a:defRPr/>
            </a:pPr>
            <a:r>
              <a:rPr lang="el-GR" sz="2200" dirty="0" smtClean="0"/>
              <a:t>Το </a:t>
            </a:r>
            <a:r>
              <a:rPr lang="el-GR" sz="2200" dirty="0"/>
              <a:t>πρωτόκολλο </a:t>
            </a:r>
            <a:r>
              <a:rPr lang="en-US" sz="2200" dirty="0"/>
              <a:t>IP</a:t>
            </a:r>
            <a:r>
              <a:rPr lang="el-GR" sz="2200" dirty="0"/>
              <a:t> ορίζει μια διεύθυνση βρόχου επαναφοράς </a:t>
            </a:r>
            <a:r>
              <a:rPr lang="el-GR" sz="2200" dirty="0" smtClean="0"/>
              <a:t>η </a:t>
            </a:r>
            <a:r>
              <a:rPr lang="el-GR" sz="2200" dirty="0"/>
              <a:t>οποία χρησιμοποιείται για να δοκιμάζονται δικτυακές εφαρμογές. </a:t>
            </a:r>
            <a:endParaRPr lang="en-US" sz="2200" dirty="0" smtClean="0"/>
          </a:p>
          <a:p>
            <a:pPr marL="361950" indent="0">
              <a:spcBef>
                <a:spcPts val="600"/>
              </a:spcBef>
              <a:buNone/>
              <a:defRPr/>
            </a:pPr>
            <a:r>
              <a:rPr lang="el-GR" sz="2200" dirty="0" smtClean="0"/>
              <a:t>Το </a:t>
            </a:r>
            <a:r>
              <a:rPr lang="el-GR" sz="2200" dirty="0"/>
              <a:t>πρωτόκολλο </a:t>
            </a:r>
            <a:r>
              <a:rPr lang="en-US" sz="2200" dirty="0"/>
              <a:t>IP</a:t>
            </a:r>
            <a:r>
              <a:rPr lang="el-GR" sz="2200" dirty="0"/>
              <a:t> κρατά δεσμευμένο </a:t>
            </a:r>
            <a:r>
              <a:rPr lang="el-GR" sz="2200" dirty="0" smtClean="0"/>
              <a:t>το πρόθεμα </a:t>
            </a:r>
            <a:r>
              <a:rPr lang="el-GR" sz="2200" dirty="0"/>
              <a:t>δικτύου 127/8 </a:t>
            </a:r>
            <a:r>
              <a:rPr lang="el-GR" sz="2200" dirty="0" smtClean="0"/>
              <a:t>για </a:t>
            </a:r>
            <a:r>
              <a:rPr lang="el-GR" sz="2200" dirty="0"/>
              <a:t>το βρόχο επαναφοράς. </a:t>
            </a:r>
            <a:endParaRPr lang="en-US" sz="2200" dirty="0" smtClean="0"/>
          </a:p>
          <a:p>
            <a:pPr marL="361950" indent="0">
              <a:spcBef>
                <a:spcPts val="600"/>
              </a:spcBef>
              <a:buNone/>
              <a:defRPr/>
            </a:pPr>
            <a:r>
              <a:rPr lang="el-GR" sz="2200" dirty="0" smtClean="0"/>
              <a:t>Η </a:t>
            </a:r>
            <a:r>
              <a:rPr lang="el-GR" sz="2200" dirty="0"/>
              <a:t>πιο δημοφιλής διεύθυνση βρόχου επαναφοράς στους προγραμματιστές είναι η 127.0.0.1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4348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Ειδικές Διευθύνσεις </a:t>
            </a:r>
            <a:r>
              <a:rPr lang="en-US" sz="3600" dirty="0"/>
              <a:t>IP</a:t>
            </a:r>
            <a:r>
              <a:rPr lang="de-CH" sz="3600" dirty="0"/>
              <a:t>V4  </a:t>
            </a:r>
            <a:r>
              <a:rPr lang="el-GR" sz="3600" b="0" dirty="0"/>
              <a:t>(</a:t>
            </a:r>
            <a:r>
              <a:rPr lang="el-GR" sz="3600" b="0" dirty="0" smtClean="0"/>
              <a:t>4/</a:t>
            </a:r>
            <a:r>
              <a:rPr lang="en-US" sz="3600" b="0" dirty="0"/>
              <a:t>6</a:t>
            </a:r>
            <a:r>
              <a:rPr lang="el-GR" sz="3600" b="0" dirty="0" smtClean="0"/>
              <a:t>)</a:t>
            </a:r>
            <a:endParaRPr lang="el-GR" sz="2800" b="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232248"/>
          </a:xfrm>
        </p:spPr>
        <p:txBody>
          <a:bodyPr>
            <a:normAutofit/>
          </a:bodyPr>
          <a:lstStyle/>
          <a:p>
            <a:r>
              <a:rPr lang="el-GR" sz="2400" dirty="0"/>
              <a:t>Στον παρακάτω πίνακα παρουσιάζεται μία σύνοψη των ειδικών διευθύνσεων </a:t>
            </a:r>
            <a:r>
              <a:rPr lang="en-GB" sz="2400" dirty="0"/>
              <a:t>IP</a:t>
            </a:r>
            <a:r>
              <a:rPr lang="el-GR" sz="2400" dirty="0"/>
              <a:t>. </a:t>
            </a:r>
          </a:p>
          <a:p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27584" y="2204864"/>
          <a:ext cx="7848871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512168"/>
                <a:gridCol w="2088232"/>
                <a:gridCol w="302433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Πρόθεμα</a:t>
                      </a:r>
                    </a:p>
                    <a:p>
                      <a:r>
                        <a:rPr lang="el-GR" dirty="0" smtClean="0"/>
                        <a:t>(</a:t>
                      </a:r>
                      <a:r>
                        <a:rPr lang="en-US" dirty="0" smtClean="0"/>
                        <a:t>Prefix</a:t>
                      </a:r>
                      <a:r>
                        <a:rPr lang="el-GR" dirty="0" smtClean="0"/>
                        <a:t>)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Επίθεμα</a:t>
                      </a:r>
                    </a:p>
                    <a:p>
                      <a:r>
                        <a:rPr lang="el-GR" dirty="0" smtClean="0"/>
                        <a:t>(</a:t>
                      </a:r>
                      <a:r>
                        <a:rPr lang="en-US" dirty="0" smtClean="0"/>
                        <a:t>Suffix</a:t>
                      </a:r>
                      <a:r>
                        <a:rPr lang="el-GR" dirty="0" smtClean="0"/>
                        <a:t>)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Τύπος διεύθυνσης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Σκοπός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Όλα μηδέν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Όλα μηδέν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 ίδιος ο </a:t>
                      </a:r>
                      <a:r>
                        <a:rPr lang="en-US" dirty="0" smtClean="0"/>
                        <a:t>host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στην εκκίνηση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Πρόθεμα Δικτύου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Όλα μηδέν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Δικτύου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προσδιορίζει ένα δίκτυο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Πρόθεμα δικτύου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Όλοι άσσοι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κατευθυνόμενης εκπομπής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εκπομπή στο καθορισμένο</a:t>
                      </a:r>
                      <a:r>
                        <a:rPr lang="el-GR" baseline="0" dirty="0" smtClean="0"/>
                        <a:t> δίκτυο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Όλοι άσσοι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Όλοι άσσοι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περιορισμένης εκπομπής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Εκπομπή στο τοπικό</a:t>
                      </a:r>
                      <a:r>
                        <a:rPr lang="el-GR" baseline="0" dirty="0" smtClean="0"/>
                        <a:t> δίκτυο</a:t>
                      </a:r>
                      <a:endParaRPr lang="el-GR" dirty="0"/>
                    </a:p>
                  </a:txBody>
                  <a:tcPr/>
                </a:tc>
              </a:tr>
              <a:tr h="434424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οτιδήποτε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Βρόχος επαναφοράς (</a:t>
                      </a:r>
                      <a:r>
                        <a:rPr lang="en-US" dirty="0" smtClean="0"/>
                        <a:t>loopback</a:t>
                      </a:r>
                      <a:r>
                        <a:rPr lang="el-GR" dirty="0" smtClean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Δοκιμές (</a:t>
                      </a:r>
                      <a:r>
                        <a:rPr lang="en-US" dirty="0" smtClean="0"/>
                        <a:t>testing</a:t>
                      </a:r>
                      <a:r>
                        <a:rPr lang="el-GR" dirty="0" smtClean="0"/>
                        <a:t>)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937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Ειδικές Διευθύνσεις </a:t>
            </a:r>
            <a:r>
              <a:rPr lang="en-US" sz="3600" dirty="0"/>
              <a:t>IP</a:t>
            </a:r>
            <a:r>
              <a:rPr lang="de-CH" sz="3600" dirty="0"/>
              <a:t>V4  </a:t>
            </a:r>
            <a:r>
              <a:rPr lang="el-GR" sz="3600" b="0" dirty="0" smtClean="0"/>
              <a:t>(</a:t>
            </a:r>
            <a:r>
              <a:rPr lang="de-CH" sz="3600" b="0" dirty="0" smtClean="0"/>
              <a:t>5</a:t>
            </a:r>
            <a:r>
              <a:rPr lang="el-GR" sz="3600" b="0" dirty="0" smtClean="0"/>
              <a:t>/</a:t>
            </a:r>
            <a:r>
              <a:rPr lang="en-US" sz="3600" b="0" dirty="0" smtClean="0"/>
              <a:t>6</a:t>
            </a:r>
            <a:r>
              <a:rPr lang="el-GR" sz="3600" b="0" dirty="0" smtClean="0"/>
              <a:t>)</a:t>
            </a:r>
            <a:endParaRPr lang="el-GR" sz="2800" b="0" dirty="0" smtClean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l-GR" sz="2400" b="1" dirty="0" smtClean="0">
                <a:effectLst/>
              </a:rPr>
              <a:t>Σε κάθε δίκτυο/</a:t>
            </a:r>
            <a:r>
              <a:rPr lang="el-GR" sz="2400" b="1" dirty="0" err="1" smtClean="0">
                <a:effectLst/>
              </a:rPr>
              <a:t>υποδίκτυο</a:t>
            </a:r>
            <a:r>
              <a:rPr lang="el-GR" sz="2400" b="1" dirty="0" smtClean="0">
                <a:effectLst/>
              </a:rPr>
              <a:t>:</a:t>
            </a:r>
          </a:p>
          <a:p>
            <a:pPr>
              <a:spcBef>
                <a:spcPts val="600"/>
              </a:spcBef>
              <a:defRPr/>
            </a:pPr>
            <a:r>
              <a:rPr lang="el-GR" sz="2400" b="0" dirty="0" smtClean="0">
                <a:effectLst/>
              </a:rPr>
              <a:t>Η πρώτη (1</a:t>
            </a:r>
            <a:r>
              <a:rPr lang="el-GR" sz="2400" b="0" baseline="30000" dirty="0" smtClean="0">
                <a:effectLst/>
              </a:rPr>
              <a:t>η</a:t>
            </a:r>
            <a:r>
              <a:rPr lang="el-GR" sz="2400" b="0" dirty="0" smtClean="0">
                <a:effectLst/>
              </a:rPr>
              <a:t> ) διεύθυνση </a:t>
            </a:r>
            <a:r>
              <a:rPr lang="en-US" sz="2400" b="0" dirty="0" err="1" smtClean="0">
                <a:effectLst/>
              </a:rPr>
              <a:t>ip</a:t>
            </a:r>
            <a:r>
              <a:rPr lang="el-GR" sz="2400" b="0" dirty="0" smtClean="0">
                <a:effectLst/>
              </a:rPr>
              <a:t>, ορίζει το δίκτυο/</a:t>
            </a:r>
            <a:r>
              <a:rPr lang="el-GR" sz="2400" b="0" dirty="0" err="1" smtClean="0">
                <a:effectLst/>
              </a:rPr>
              <a:t>υποδίκτυο</a:t>
            </a:r>
            <a:r>
              <a:rPr lang="el-GR" sz="2400" b="0" dirty="0" smtClean="0">
                <a:effectLst/>
              </a:rPr>
              <a:t> &amp; ονομάζεται </a:t>
            </a:r>
            <a:r>
              <a:rPr lang="en-US" sz="2400" dirty="0" smtClean="0">
                <a:effectLst/>
              </a:rPr>
              <a:t>network/</a:t>
            </a:r>
            <a:r>
              <a:rPr lang="en-US" sz="2400" b="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subnetwork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ip</a:t>
            </a:r>
            <a:endParaRPr lang="el-GR" sz="2400" b="0" dirty="0" smtClean="0">
              <a:effectLst/>
            </a:endParaRPr>
          </a:p>
          <a:p>
            <a:pPr>
              <a:spcBef>
                <a:spcPts val="600"/>
              </a:spcBef>
              <a:defRPr/>
            </a:pPr>
            <a:r>
              <a:rPr lang="el-GR" sz="2400" b="0" dirty="0" smtClean="0">
                <a:effectLst/>
              </a:rPr>
              <a:t>Η τελευταία διεύθυνση </a:t>
            </a:r>
            <a:r>
              <a:rPr lang="en-US" sz="2400" b="0" dirty="0" err="1" smtClean="0">
                <a:effectLst/>
              </a:rPr>
              <a:t>ip</a:t>
            </a:r>
            <a:r>
              <a:rPr lang="el-GR" sz="2400" b="0" dirty="0" smtClean="0">
                <a:effectLst/>
              </a:rPr>
              <a:t>, ορίζει την διεύθυνση εκπομπής και ονομάζεται </a:t>
            </a:r>
            <a:r>
              <a:rPr lang="en-US" sz="2400" dirty="0" smtClean="0">
                <a:effectLst/>
              </a:rPr>
              <a:t>Broadcast </a:t>
            </a:r>
            <a:r>
              <a:rPr lang="en-US" sz="2400" dirty="0" err="1" smtClean="0">
                <a:effectLst/>
              </a:rPr>
              <a:t>ip</a:t>
            </a:r>
            <a:endParaRPr lang="el-GR" sz="2400" b="0" dirty="0" smtClean="0">
              <a:effectLst/>
            </a:endParaRPr>
          </a:p>
          <a:p>
            <a:pPr marL="0" eaLnBrk="1" hangingPunct="1">
              <a:spcBef>
                <a:spcPts val="600"/>
              </a:spcBef>
              <a:defRPr/>
            </a:pPr>
            <a:endParaRPr lang="el-GR" sz="2400" b="0" dirty="0" smtClean="0">
              <a:effectLst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l-GR" sz="2400" b="0" dirty="0" smtClean="0">
                <a:effectLst/>
              </a:rPr>
              <a:t>Οι παραπάνω δύο τύποι διευθύνσεων δεν αποδίδονται σε υπολογιστές</a:t>
            </a:r>
            <a:r>
              <a:rPr lang="de-CH" sz="2400" b="0" dirty="0" smtClean="0">
                <a:effectLst/>
              </a:rPr>
              <a:t>.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8563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196752"/>
            <a:ext cx="8208912" cy="1296144"/>
          </a:xfrm>
          <a:prstGeom prst="rect">
            <a:avLst/>
          </a:prstGeom>
          <a:solidFill>
            <a:schemeClr val="accent2">
              <a:lumMod val="20000"/>
              <a:lumOff val="8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Ειδικές Διευθύνσεις </a:t>
            </a:r>
            <a:r>
              <a:rPr lang="en-US" sz="3600" dirty="0"/>
              <a:t>IP</a:t>
            </a:r>
            <a:r>
              <a:rPr lang="de-CH" sz="3600" dirty="0"/>
              <a:t>V4  </a:t>
            </a:r>
            <a:r>
              <a:rPr lang="el-GR" sz="3600" b="0" dirty="0" smtClean="0"/>
              <a:t>(</a:t>
            </a:r>
            <a:r>
              <a:rPr lang="de-CH" sz="3600" b="0" dirty="0" smtClean="0"/>
              <a:t>6</a:t>
            </a:r>
            <a:r>
              <a:rPr lang="el-GR" sz="3600" b="0" dirty="0" smtClean="0"/>
              <a:t>/</a:t>
            </a:r>
            <a:r>
              <a:rPr lang="en-US" sz="3600" b="0" dirty="0" smtClean="0"/>
              <a:t>6</a:t>
            </a:r>
            <a:r>
              <a:rPr lang="el-GR" sz="3600" b="0" dirty="0" smtClean="0"/>
              <a:t>)</a:t>
            </a:r>
            <a:endParaRPr lang="el-GR" sz="2800" b="0" dirty="0" smtClean="0"/>
          </a:p>
        </p:txBody>
      </p:sp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l-GR" sz="2400" dirty="0" smtClean="0">
                <a:effectLst/>
              </a:rPr>
              <a:t>Η διεύθυνση δικτύου δεν υπάρχει σαν παράμετρος στους υπολογιστές αλλά υπολογίζεται με τη λογική δυαδική πράξη </a:t>
            </a:r>
            <a:r>
              <a:rPr lang="en-US" sz="2400" dirty="0" smtClean="0">
                <a:effectLst/>
              </a:rPr>
              <a:t>AND  (&amp;)</a:t>
            </a:r>
            <a:r>
              <a:rPr lang="el-GR" sz="2400" dirty="0" smtClean="0">
                <a:effectLst/>
              </a:rPr>
              <a:t> μεταξύ της διεύθυνσης </a:t>
            </a:r>
            <a:r>
              <a:rPr lang="en-US" sz="2400" dirty="0" smtClean="0">
                <a:effectLst/>
              </a:rPr>
              <a:t>IP </a:t>
            </a:r>
            <a:r>
              <a:rPr lang="el-GR" sz="2400" dirty="0" smtClean="0">
                <a:effectLst/>
              </a:rPr>
              <a:t>συσκευής και της μάσκας.</a:t>
            </a:r>
          </a:p>
          <a:p>
            <a:pPr eaLnBrk="1" hangingPunct="1">
              <a:defRPr/>
            </a:pPr>
            <a:endParaRPr lang="en-US" sz="2400" b="0" dirty="0" smtClean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el-GR" sz="2400" b="1" dirty="0" smtClean="0">
                <a:solidFill>
                  <a:srgbClr val="004B82"/>
                </a:solidFill>
                <a:effectLst/>
              </a:rPr>
              <a:t>Παράδειγμα:</a:t>
            </a:r>
          </a:p>
          <a:p>
            <a:pPr marL="0" indent="0" eaLnBrk="1" hangingPunct="1">
              <a:spcBef>
                <a:spcPts val="1200"/>
              </a:spcBef>
              <a:buNone/>
              <a:defRPr/>
            </a:pPr>
            <a:r>
              <a:rPr lang="en-US" sz="2400" b="0" dirty="0" err="1" smtClean="0">
                <a:effectLst/>
              </a:rPr>
              <a:t>ip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Διεύθυνση υπολογιστή προορισμού: 128.10.2.3</a:t>
            </a:r>
          </a:p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Μάσκα υποδικτύου στο οποίο ανήκει ο υπολογιστής προορισμού: </a:t>
            </a:r>
            <a:r>
              <a:rPr lang="el-GR" sz="2400" dirty="0"/>
              <a:t>255.</a:t>
            </a:r>
            <a:r>
              <a:rPr lang="en-US" sz="2400" dirty="0"/>
              <a:t>2</a:t>
            </a:r>
            <a:r>
              <a:rPr lang="el-GR" sz="2400" dirty="0" smtClean="0"/>
              <a:t>55.0.0 </a:t>
            </a:r>
            <a:endParaRPr lang="en-US" sz="2400" dirty="0"/>
          </a:p>
          <a:p>
            <a:pPr marL="0" indent="0">
              <a:buNone/>
              <a:defRPr/>
            </a:pPr>
            <a:r>
              <a:rPr lang="el-GR" sz="2400" b="1" dirty="0" smtClean="0">
                <a:effectLst/>
              </a:rPr>
              <a:t>διεύθυνση δικτύου: </a:t>
            </a:r>
            <a:r>
              <a:rPr lang="en-US" sz="2400" dirty="0" smtClean="0"/>
              <a:t>= </a:t>
            </a:r>
            <a:r>
              <a:rPr lang="el-GR" sz="2400" dirty="0"/>
              <a:t>128.10.2.3 &amp; </a:t>
            </a:r>
            <a:r>
              <a:rPr lang="el-GR" sz="2400" dirty="0" smtClean="0"/>
              <a:t>255.255.0.0  =  </a:t>
            </a:r>
            <a:r>
              <a:rPr lang="el-GR" sz="2400" b="0" dirty="0" smtClean="0">
                <a:effectLst/>
              </a:rPr>
              <a:t>128.10.0.0</a:t>
            </a:r>
            <a:r>
              <a:rPr lang="en-US" sz="2400" b="0" dirty="0" smtClean="0">
                <a:effectLst/>
              </a:rPr>
              <a:t>  </a:t>
            </a:r>
          </a:p>
          <a:p>
            <a:pPr eaLnBrk="1" hangingPunct="1">
              <a:defRPr/>
            </a:pPr>
            <a:endParaRPr lang="el-GR" sz="2400" b="0" dirty="0" smtClean="0">
              <a:effectLst/>
            </a:endParaRP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3200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39552" y="328498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096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196752"/>
            <a:ext cx="8208912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Y</a:t>
            </a:r>
            <a:r>
              <a:rPr lang="el-GR" sz="3600" dirty="0" err="1" smtClean="0"/>
              <a:t>ποδικτύωση</a:t>
            </a:r>
            <a:r>
              <a:rPr lang="el-GR" sz="3600" dirty="0" smtClean="0"/>
              <a:t> </a:t>
            </a:r>
            <a:r>
              <a:rPr lang="el-GR" sz="2800" b="0" dirty="0" smtClean="0"/>
              <a:t>(1/</a:t>
            </a:r>
            <a:r>
              <a:rPr lang="de-CH" sz="2800" b="0" dirty="0"/>
              <a:t>3</a:t>
            </a:r>
            <a:r>
              <a:rPr lang="el-GR" sz="2800" b="0" dirty="0" smtClean="0"/>
              <a:t>)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  <a:defRPr/>
            </a:pPr>
            <a:r>
              <a:rPr lang="el-GR" sz="2400" b="1" dirty="0" err="1" smtClean="0">
                <a:effectLst/>
              </a:rPr>
              <a:t>υποδικτύωση</a:t>
            </a:r>
            <a:r>
              <a:rPr lang="el-GR" sz="2400" b="1" dirty="0" smtClean="0">
                <a:effectLst/>
              </a:rPr>
              <a:t> (</a:t>
            </a:r>
            <a:r>
              <a:rPr lang="en-US" sz="2400" b="1" dirty="0" err="1" smtClean="0">
                <a:effectLst/>
              </a:rPr>
              <a:t>Subnetting</a:t>
            </a:r>
            <a:r>
              <a:rPr lang="el-GR" sz="2400" b="1" dirty="0" smtClean="0">
                <a:effectLst/>
              </a:rPr>
              <a:t>)</a:t>
            </a:r>
            <a:r>
              <a:rPr lang="en-US" sz="2400" b="1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ονομάζεται η διαδικασία εκείνη κατά την οποία χωρίζουμε ένα μεγάλο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δίκτυο σε μικρότερα μέρη τα οποία ονομάζουμε </a:t>
            </a:r>
            <a:r>
              <a:rPr lang="el-GR" sz="2400" b="0" dirty="0" err="1" smtClean="0">
                <a:effectLst/>
              </a:rPr>
              <a:t>υποδίκτυα</a:t>
            </a:r>
            <a:r>
              <a:rPr lang="el-GR" sz="2400" b="0" dirty="0" smtClean="0">
                <a:effectLst/>
              </a:rPr>
              <a:t> (</a:t>
            </a:r>
            <a:r>
              <a:rPr lang="en-US" sz="2400" b="0" dirty="0" smtClean="0">
                <a:effectLst/>
              </a:rPr>
              <a:t>subnets</a:t>
            </a:r>
            <a:r>
              <a:rPr lang="el-GR" sz="2400" b="0" dirty="0" smtClean="0">
                <a:effectLst/>
              </a:rPr>
              <a:t>).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Για να μπορεί να χρησιμοποιηθεί  </a:t>
            </a:r>
            <a:r>
              <a:rPr lang="el-GR" sz="2400" b="0" dirty="0" err="1" smtClean="0">
                <a:effectLst/>
              </a:rPr>
              <a:t>διευθυνσιοδότηση</a:t>
            </a:r>
            <a:r>
              <a:rPr lang="el-GR" sz="2400" b="0" dirty="0" smtClean="0">
                <a:effectLst/>
              </a:rPr>
              <a:t> χωρίς κλάσεις, οι πίνακες μέσα στους υπολογιστές υπηρεσίας (</a:t>
            </a:r>
            <a:r>
              <a:rPr lang="en-US" sz="2400" b="0" dirty="0" smtClean="0">
                <a:effectLst/>
              </a:rPr>
              <a:t>host</a:t>
            </a:r>
            <a:r>
              <a:rPr lang="el-GR" sz="2400" b="0" dirty="0" smtClean="0">
                <a:effectLst/>
              </a:rPr>
              <a:t>) και τους δρομολογητές (</a:t>
            </a:r>
            <a:r>
              <a:rPr lang="en-US" sz="2400" b="0" dirty="0" smtClean="0">
                <a:effectLst/>
              </a:rPr>
              <a:t>routers</a:t>
            </a:r>
            <a:r>
              <a:rPr lang="el-GR" sz="2400" b="0" dirty="0" smtClean="0">
                <a:effectLst/>
              </a:rPr>
              <a:t>) οι οποίοι περιέχουν τις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διευθύνσεις πρέπει εκτός από την 32μπιτη διεύθυνση να έχουν και </a:t>
            </a:r>
            <a:r>
              <a:rPr lang="el-GR" sz="2400" b="1" dirty="0" smtClean="0">
                <a:effectLst/>
              </a:rPr>
              <a:t>την πληροφορία που καθορίζει το όριο μεταξύ προθέματος και επιθέματος</a:t>
            </a:r>
            <a:r>
              <a:rPr lang="en-US" sz="2400" b="0" dirty="0" smtClean="0">
                <a:effectLst/>
              </a:rPr>
              <a:t>. </a:t>
            </a:r>
            <a:endParaRPr lang="el-GR" b="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4238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Y</a:t>
            </a:r>
            <a:r>
              <a:rPr lang="el-GR" sz="3600" dirty="0" err="1"/>
              <a:t>ποδικτύωση</a:t>
            </a:r>
            <a:r>
              <a:rPr lang="el-GR" sz="3600" dirty="0"/>
              <a:t> </a:t>
            </a:r>
            <a:r>
              <a:rPr lang="el-GR" sz="2800" b="0" dirty="0" smtClean="0"/>
              <a:t>(2/</a:t>
            </a:r>
            <a:r>
              <a:rPr lang="en-US" sz="2800" b="0" dirty="0"/>
              <a:t>3</a:t>
            </a:r>
            <a:r>
              <a:rPr lang="el-GR" sz="2800" b="0" dirty="0" smtClean="0"/>
              <a:t>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Η πληροφορία που καθορίζει το όριο μεταξύ προθέματος και επιθέματος  ονομάζεται 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μάσκα υποδικτύου </a:t>
            </a:r>
            <a:r>
              <a:rPr lang="el-GR" sz="2400" dirty="0" smtClean="0">
                <a:effectLst/>
              </a:rPr>
              <a:t>(</a:t>
            </a:r>
            <a:r>
              <a:rPr lang="en-US" sz="2400" dirty="0" smtClean="0">
                <a:effectLst/>
              </a:rPr>
              <a:t>subnet mask</a:t>
            </a:r>
            <a:r>
              <a:rPr lang="el-GR" sz="2400" dirty="0" smtClean="0">
                <a:effectLst/>
              </a:rPr>
              <a:t>)</a:t>
            </a:r>
            <a:r>
              <a:rPr lang="el-GR" sz="2400" b="0" dirty="0" smtClean="0">
                <a:effectLst/>
              </a:rPr>
              <a:t>.  </a:t>
            </a:r>
          </a:p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Η μάσκα αποθηκεύεται ως δυαδική τιμή των 32 </a:t>
            </a:r>
            <a:r>
              <a:rPr lang="en-US" sz="2400" b="0" dirty="0" smtClean="0">
                <a:effectLst/>
              </a:rPr>
              <a:t>bit</a:t>
            </a:r>
            <a:r>
              <a:rPr lang="el-GR" sz="2400" b="0" dirty="0" smtClean="0">
                <a:effectLst/>
              </a:rPr>
              <a:t>. Τα </a:t>
            </a:r>
            <a:r>
              <a:rPr lang="en-US" sz="2400" b="0" dirty="0" smtClean="0">
                <a:effectLst/>
              </a:rPr>
              <a:t>bit</a:t>
            </a:r>
            <a:r>
              <a:rPr lang="el-GR" sz="2400" b="0" dirty="0" smtClean="0">
                <a:effectLst/>
              </a:rPr>
              <a:t> με τιμή 1 (αριστερά) δείχνουν το πρόθεμα (</a:t>
            </a:r>
            <a:r>
              <a:rPr lang="en-US" sz="2400" b="0" dirty="0" smtClean="0">
                <a:effectLst/>
              </a:rPr>
              <a:t>prefix) </a:t>
            </a:r>
            <a:r>
              <a:rPr lang="el-GR" sz="2400" b="0" dirty="0" smtClean="0">
                <a:effectLst/>
              </a:rPr>
              <a:t>της διεύθυνσης το οποίο προσδιορίζει το δίκτυο, ενώ τα </a:t>
            </a:r>
            <a:r>
              <a:rPr lang="en-US" sz="2400" b="0" dirty="0" smtClean="0">
                <a:effectLst/>
              </a:rPr>
              <a:t>bit</a:t>
            </a:r>
            <a:r>
              <a:rPr lang="el-GR" sz="2400" b="0" dirty="0" smtClean="0">
                <a:effectLst/>
              </a:rPr>
              <a:t> με τιμή 0 (δεξιά) δείχνουν το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επίθεμα </a:t>
            </a:r>
            <a:r>
              <a:rPr lang="en-US" sz="2400" b="0" dirty="0" smtClean="0">
                <a:effectLst/>
              </a:rPr>
              <a:t>(suffix) </a:t>
            </a:r>
            <a:r>
              <a:rPr lang="el-GR" sz="2400" dirty="0"/>
              <a:t>της διεύθυνσης </a:t>
            </a:r>
            <a:r>
              <a:rPr lang="el-GR" sz="2400" dirty="0" smtClean="0"/>
              <a:t>το οποίο προσδιορίζει τον </a:t>
            </a:r>
            <a:r>
              <a:rPr lang="el-GR" sz="2400" b="0" dirty="0" smtClean="0">
                <a:effectLst/>
              </a:rPr>
              <a:t>υπολογιστή υπηρεσίας.</a:t>
            </a:r>
          </a:p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Κάθε μάσκα έχει συνεχόμενους άσσους αριστερά και συνεχόμενα  μηδέν δεξιά. </a:t>
            </a:r>
            <a:endParaRPr lang="el-GR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79503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Y</a:t>
            </a:r>
            <a:r>
              <a:rPr lang="el-GR" sz="3600" dirty="0" err="1"/>
              <a:t>ποδικτύωση</a:t>
            </a:r>
            <a:r>
              <a:rPr lang="el-GR" sz="3600" dirty="0"/>
              <a:t> </a:t>
            </a:r>
            <a:r>
              <a:rPr lang="el-GR" sz="2800" b="0" dirty="0" smtClean="0"/>
              <a:t>(3/</a:t>
            </a:r>
            <a:r>
              <a:rPr lang="en-US" sz="2800" b="0" dirty="0" smtClean="0"/>
              <a:t>3</a:t>
            </a:r>
            <a:r>
              <a:rPr lang="el-GR" sz="2800" b="0" dirty="0" smtClean="0"/>
              <a:t>)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Ο 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συμβολισμός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CIDR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</a:t>
            </a:r>
            <a:r>
              <a:rPr lang="en-GB" sz="2400" b="0" dirty="0" smtClean="0">
                <a:effectLst/>
              </a:rPr>
              <a:t>(</a:t>
            </a:r>
            <a:r>
              <a:rPr lang="en-US" sz="2400" b="0" dirty="0" smtClean="0">
                <a:effectLst/>
              </a:rPr>
              <a:t>Classless</a:t>
            </a:r>
            <a:r>
              <a:rPr lang="en-GB" sz="2400" b="0" dirty="0" smtClean="0">
                <a:effectLst/>
              </a:rPr>
              <a:t>  Inter - Domain </a:t>
            </a:r>
            <a:r>
              <a:rPr lang="en-US" sz="2400" b="0" dirty="0" smtClean="0">
                <a:effectLst/>
              </a:rPr>
              <a:t>Routing</a:t>
            </a:r>
            <a:r>
              <a:rPr lang="en-GB" sz="2400" b="0" dirty="0" smtClean="0">
                <a:effectLst/>
              </a:rPr>
              <a:t>)</a:t>
            </a:r>
            <a:r>
              <a:rPr lang="el-GR" sz="2400" b="0" dirty="0" smtClean="0">
                <a:effectLst/>
              </a:rPr>
              <a:t>, καθορίζει τη μάσκα που αντιστοιχεί σε μια διεύθυνση, προσθέτοντας σε μια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διεύθυνση, μία πλάγια (/) και τον αριθμό των </a:t>
            </a:r>
            <a:r>
              <a:rPr lang="en-US" sz="2400" b="0" dirty="0" smtClean="0">
                <a:effectLst/>
              </a:rPr>
              <a:t>bits </a:t>
            </a:r>
            <a:r>
              <a:rPr lang="el-GR" sz="2400" b="0" dirty="0" smtClean="0">
                <a:effectLst/>
              </a:rPr>
              <a:t>του προθέματος δικτύου (ή τον αριθμό των άσσων της μάσκας).</a:t>
            </a:r>
          </a:p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Έτσι για παράδειγμα, η διεύθυνση 128.10.20.3 με μάσκα υποδικτύου 255.255.0.0 με συμβολισμό </a:t>
            </a:r>
            <a:r>
              <a:rPr lang="en-GB" sz="2400" b="0" dirty="0" smtClean="0">
                <a:effectLst/>
              </a:rPr>
              <a:t>CIDR</a:t>
            </a:r>
            <a:r>
              <a:rPr lang="el-GR" sz="2400" b="0" dirty="0" smtClean="0">
                <a:effectLst/>
              </a:rPr>
              <a:t>, γράφεται 128.10.20.3/16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768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7E55E3B3-0445-4CFC-BED8-763D4409E61F}" type="slidenum">
              <a:rPr lang="el-GR" smtClean="0"/>
              <a:pPr algn="r">
                <a:defRPr/>
              </a:pPr>
              <a:t>1</a:t>
            </a:fld>
            <a:endParaRPr lang="el-GR" dirty="0"/>
          </a:p>
        </p:txBody>
      </p:sp>
      <p:sp>
        <p:nvSpPr>
          <p:cNvPr id="5" name="Content Placeholder 2">
            <a:hlinkClick r:id="rId3" action="ppaction://hlinksldjump"/>
          </p:cNvPr>
          <p:cNvSpPr txBox="1">
            <a:spLocks/>
          </p:cNvSpPr>
          <p:nvPr/>
        </p:nvSpPr>
        <p:spPr>
          <a:xfrm>
            <a:off x="402067" y="1772816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</a:pPr>
            <a:r>
              <a:rPr lang="en-US" sz="2400" dirty="0"/>
              <a:t>Y</a:t>
            </a:r>
            <a:r>
              <a:rPr lang="el-GR" sz="2400" dirty="0" err="1" smtClean="0"/>
              <a:t>ποδικτύωση</a:t>
            </a:r>
            <a:endParaRPr lang="el-GR" sz="2400" dirty="0"/>
          </a:p>
        </p:txBody>
      </p:sp>
      <p:sp>
        <p:nvSpPr>
          <p:cNvPr id="6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402067" y="2352766"/>
            <a:ext cx="8229600" cy="5721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</a:pPr>
            <a:r>
              <a:rPr lang="el-GR" sz="2400" dirty="0" smtClean="0"/>
              <a:t>Παραδείγματα </a:t>
            </a:r>
            <a:r>
              <a:rPr lang="el-GR" sz="2400" dirty="0" err="1" smtClean="0"/>
              <a:t>Διευθυνσιοδότησης</a:t>
            </a:r>
            <a:r>
              <a:rPr lang="de-CH" sz="2400" dirty="0" smtClean="0"/>
              <a:t> 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8" name="Content Placeholder 2">
            <a:hlinkClick r:id="rId5" action="ppaction://hlinksldjump"/>
          </p:cNvPr>
          <p:cNvSpPr txBox="1">
            <a:spLocks/>
          </p:cNvSpPr>
          <p:nvPr/>
        </p:nvSpPr>
        <p:spPr>
          <a:xfrm>
            <a:off x="400646" y="292494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4"/>
            </a:pPr>
            <a:r>
              <a:rPr lang="en-US" sz="2400" dirty="0"/>
              <a:t>Gateway</a:t>
            </a:r>
            <a:endParaRPr lang="el-GR" sz="2400" dirty="0"/>
          </a:p>
        </p:txBody>
      </p:sp>
      <p:sp>
        <p:nvSpPr>
          <p:cNvPr id="9" name="Content Placeholder 2">
            <a:hlinkClick r:id="rId6" action="ppaction://hlinksldjump"/>
          </p:cNvPr>
          <p:cNvSpPr txBox="1">
            <a:spLocks/>
          </p:cNvSpPr>
          <p:nvPr/>
        </p:nvSpPr>
        <p:spPr>
          <a:xfrm>
            <a:off x="400646" y="350100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</a:pPr>
            <a:r>
              <a:rPr lang="el-GR" sz="2400" dirty="0" smtClean="0"/>
              <a:t>Δρομολογητές και η αρχή της </a:t>
            </a:r>
            <a:r>
              <a:rPr lang="el-GR" sz="2400" dirty="0" err="1" smtClean="0"/>
              <a:t>διευθυνσιοδότησης</a:t>
            </a:r>
            <a:endParaRPr lang="el-GR" sz="2400" dirty="0"/>
          </a:p>
        </p:txBody>
      </p:sp>
      <p:sp>
        <p:nvSpPr>
          <p:cNvPr id="10" name="Content Placeholder 2">
            <a:hlinkClick r:id="rId7" action="ppaction://hlinksldjump"/>
          </p:cNvPr>
          <p:cNvSpPr txBox="1">
            <a:spLocks/>
          </p:cNvSpPr>
          <p:nvPr/>
        </p:nvSpPr>
        <p:spPr>
          <a:xfrm>
            <a:off x="400646" y="407707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6"/>
            </a:pPr>
            <a:r>
              <a:rPr lang="el-GR" sz="2400" dirty="0" smtClean="0"/>
              <a:t>Σύνοψη </a:t>
            </a:r>
            <a:r>
              <a:rPr lang="el-GR" sz="2400" dirty="0" err="1" smtClean="0"/>
              <a:t>διευθυνσιοδότησης</a:t>
            </a:r>
            <a:r>
              <a:rPr lang="el-GR" sz="2400" dirty="0" smtClean="0"/>
              <a:t> </a:t>
            </a:r>
            <a:r>
              <a:rPr lang="en-US" sz="2400" dirty="0" smtClean="0"/>
              <a:t>IP</a:t>
            </a:r>
            <a:r>
              <a:rPr lang="de-CH" sz="2400" dirty="0" smtClean="0"/>
              <a:t>V4</a:t>
            </a:r>
            <a:endParaRPr lang="el-GR" sz="2400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6"/>
            </a:pPr>
            <a:endParaRPr lang="el-GR" sz="2400" dirty="0"/>
          </a:p>
        </p:txBody>
      </p:sp>
      <p:sp>
        <p:nvSpPr>
          <p:cNvPr id="12" name="Content Placeholder 2">
            <a:hlinkClick r:id="rId8" action="ppaction://hlinksldjump"/>
          </p:cNvPr>
          <p:cNvSpPr txBox="1">
            <a:spLocks/>
          </p:cNvSpPr>
          <p:nvPr/>
        </p:nvSpPr>
        <p:spPr>
          <a:xfrm>
            <a:off x="400646" y="119156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Διευθύνσεις του πρωτοκόλλου Διαδικτύου </a:t>
            </a:r>
            <a:r>
              <a:rPr lang="de-CH" sz="2400" dirty="0" smtClean="0"/>
              <a:t>IPV4</a:t>
            </a:r>
            <a:r>
              <a:rPr lang="el-GR" sz="2400" dirty="0" smtClean="0"/>
              <a:t> </a:t>
            </a:r>
            <a:endParaRPr lang="el-GR" sz="2400" dirty="0">
              <a:hlinkClick r:id="rId9" action="ppaction://hlinksldjump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646" y="6357600"/>
            <a:ext cx="2947218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Content Placeholder 2">
            <a:hlinkClick r:id="rId10" action="ppaction://hlinksldjump"/>
          </p:cNvPr>
          <p:cNvSpPr txBox="1">
            <a:spLocks/>
          </p:cNvSpPr>
          <p:nvPr/>
        </p:nvSpPr>
        <p:spPr>
          <a:xfrm>
            <a:off x="393462" y="4665955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7"/>
            </a:pPr>
            <a:r>
              <a:rPr lang="el-GR" sz="2400" dirty="0" smtClean="0"/>
              <a:t>Ασκήσεις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270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Παραδείγματα </a:t>
            </a:r>
            <a:r>
              <a:rPr lang="el-GR" sz="3600" dirty="0" err="1" smtClean="0"/>
              <a:t>διευθυνσιοδότησης</a:t>
            </a:r>
            <a:r>
              <a:rPr lang="el-GR" sz="3600" dirty="0" smtClean="0"/>
              <a:t> </a:t>
            </a:r>
            <a:r>
              <a:rPr lang="el-GR" sz="2800" b="0" dirty="0" smtClean="0"/>
              <a:t>(1/6)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sz="2400" b="1" dirty="0" smtClean="0"/>
              <a:t>Παράδειγμα 1: </a:t>
            </a:r>
          </a:p>
          <a:p>
            <a:pPr marL="0" indent="0">
              <a:buNone/>
            </a:pPr>
            <a:r>
              <a:rPr lang="el-GR" sz="2400" i="1" dirty="0" smtClean="0">
                <a:solidFill>
                  <a:srgbClr val="265691"/>
                </a:solidFill>
              </a:rPr>
              <a:t>Δίνεται η </a:t>
            </a:r>
            <a:r>
              <a:rPr lang="en-US" sz="2400" i="1" dirty="0" smtClean="0">
                <a:solidFill>
                  <a:srgbClr val="265691"/>
                </a:solidFill>
              </a:rPr>
              <a:t>IP </a:t>
            </a:r>
            <a:r>
              <a:rPr lang="el-GR" sz="2400" i="1" dirty="0" smtClean="0">
                <a:solidFill>
                  <a:srgbClr val="265691"/>
                </a:solidFill>
              </a:rPr>
              <a:t>διεύθυνση 128.211.0.16/28. Ποια πληροφορία μπορώ να αντλήσω από αυτήν;</a:t>
            </a:r>
          </a:p>
          <a:p>
            <a:r>
              <a:rPr lang="el-GR" sz="2400" dirty="0" smtClean="0"/>
              <a:t>πρόθεμα</a:t>
            </a:r>
            <a:r>
              <a:rPr lang="el-GR" sz="2400" dirty="0"/>
              <a:t>: 28 </a:t>
            </a:r>
            <a:r>
              <a:rPr lang="en-US" sz="2400" dirty="0"/>
              <a:t>bits </a:t>
            </a:r>
            <a:endParaRPr lang="el-GR" sz="2400" dirty="0" smtClean="0"/>
          </a:p>
          <a:p>
            <a:r>
              <a:rPr lang="el-GR" sz="2400" dirty="0"/>
              <a:t>ε</a:t>
            </a:r>
            <a:r>
              <a:rPr lang="el-GR" sz="2400" dirty="0" smtClean="0"/>
              <a:t>πίθεμα: </a:t>
            </a:r>
            <a:r>
              <a:rPr lang="el-GR" sz="2400" dirty="0"/>
              <a:t>4 </a:t>
            </a:r>
            <a:r>
              <a:rPr lang="en-US" sz="2400" dirty="0"/>
              <a:t>bits </a:t>
            </a:r>
            <a:endParaRPr lang="el-GR" sz="2400" dirty="0" smtClean="0"/>
          </a:p>
          <a:p>
            <a:r>
              <a:rPr lang="el-GR" sz="2400" dirty="0" smtClean="0"/>
              <a:t>μάσκα 255.255.255.240</a:t>
            </a:r>
            <a:endParaRPr lang="el-GR" sz="2400" dirty="0"/>
          </a:p>
          <a:p>
            <a:pPr>
              <a:spcBef>
                <a:spcPts val="1200"/>
              </a:spcBef>
            </a:pPr>
            <a:r>
              <a:rPr lang="el-GR" sz="2400" b="1" dirty="0"/>
              <a:t>Δ</a:t>
            </a:r>
            <a:r>
              <a:rPr lang="el-GR" sz="2400" b="1" dirty="0" smtClean="0"/>
              <a:t>ιεύθυνση </a:t>
            </a:r>
            <a:r>
              <a:rPr lang="el-GR" sz="2400" b="1" dirty="0"/>
              <a:t>δικτύου</a:t>
            </a:r>
            <a:r>
              <a:rPr lang="el-GR" sz="2400" dirty="0" smtClean="0"/>
              <a:t>: 128.211.0.16 </a:t>
            </a:r>
            <a:r>
              <a:rPr lang="el-GR" sz="2400" dirty="0"/>
              <a:t>(</a:t>
            </a:r>
            <a:r>
              <a:rPr lang="el-GR" sz="2400" dirty="0">
                <a:solidFill>
                  <a:srgbClr val="990033"/>
                </a:solidFill>
              </a:rPr>
              <a:t>128.211.0.0001</a:t>
            </a:r>
            <a:r>
              <a:rPr lang="el-GR" sz="2400" dirty="0"/>
              <a:t>0000)</a:t>
            </a:r>
          </a:p>
          <a:p>
            <a:pPr>
              <a:spcBef>
                <a:spcPts val="1200"/>
              </a:spcBef>
            </a:pPr>
            <a:r>
              <a:rPr lang="el-GR" sz="2400" b="1" dirty="0" smtClean="0"/>
              <a:t>Διεύθυνση </a:t>
            </a:r>
            <a:r>
              <a:rPr lang="en-US" sz="2400" b="1" dirty="0"/>
              <a:t>broadcast</a:t>
            </a:r>
            <a:r>
              <a:rPr lang="el-GR" sz="2400" dirty="0" smtClean="0"/>
              <a:t>: 128.211.0.31 </a:t>
            </a:r>
            <a:r>
              <a:rPr lang="el-GR" sz="2400" dirty="0"/>
              <a:t>(</a:t>
            </a:r>
            <a:r>
              <a:rPr lang="el-GR" sz="2400" dirty="0">
                <a:solidFill>
                  <a:srgbClr val="990033"/>
                </a:solidFill>
              </a:rPr>
              <a:t>128.211.0.0001</a:t>
            </a:r>
            <a:r>
              <a:rPr lang="el-GR" sz="2400" dirty="0"/>
              <a:t>1111)</a:t>
            </a:r>
          </a:p>
          <a:p>
            <a:pPr>
              <a:spcBef>
                <a:spcPts val="1200"/>
              </a:spcBef>
            </a:pPr>
            <a:r>
              <a:rPr lang="el-GR" sz="2400" b="1" dirty="0" smtClean="0"/>
              <a:t>Διευθύνσεις </a:t>
            </a:r>
            <a:r>
              <a:rPr lang="el-GR" sz="2400" b="1" dirty="0"/>
              <a:t>δικτυακών συσκευών</a:t>
            </a:r>
            <a:r>
              <a:rPr lang="el-GR" sz="2400" dirty="0"/>
              <a:t>: από 128.211.0.17 (</a:t>
            </a:r>
            <a:r>
              <a:rPr lang="el-GR" sz="2400" dirty="0">
                <a:solidFill>
                  <a:srgbClr val="990033"/>
                </a:solidFill>
              </a:rPr>
              <a:t>128.211.0.0001</a:t>
            </a:r>
            <a:r>
              <a:rPr lang="el-GR" sz="2400" dirty="0"/>
              <a:t>0001) έως 128.211.0.30 (</a:t>
            </a:r>
            <a:r>
              <a:rPr lang="el-GR" sz="2400" dirty="0">
                <a:solidFill>
                  <a:srgbClr val="990033"/>
                </a:solidFill>
              </a:rPr>
              <a:t>128.211.0.0001</a:t>
            </a:r>
            <a:r>
              <a:rPr lang="el-GR" sz="2400" dirty="0"/>
              <a:t>1110)</a:t>
            </a:r>
          </a:p>
          <a:p>
            <a:endParaRPr lang="el-GR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93354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Παραδείγματα </a:t>
            </a:r>
            <a:r>
              <a:rPr lang="el-GR" sz="3600" dirty="0" err="1" smtClean="0"/>
              <a:t>διευθυνσιοδότησης</a:t>
            </a:r>
            <a:r>
              <a:rPr lang="el-GR" sz="3600" dirty="0" smtClean="0"/>
              <a:t> </a:t>
            </a:r>
            <a:r>
              <a:rPr lang="el-GR" sz="2800" b="0" dirty="0" smtClean="0"/>
              <a:t>(2/6) 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1872208"/>
          </a:xfrm>
        </p:spPr>
        <p:txBody>
          <a:bodyPr>
            <a:noAutofit/>
          </a:bodyPr>
          <a:lstStyle/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el-GR" sz="2400" b="1" dirty="0" smtClean="0">
                <a:effectLst/>
              </a:rPr>
              <a:t>Παράδειγμα 2: 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l-GR" sz="2200" b="0" i="1" dirty="0" smtClean="0">
                <a:solidFill>
                  <a:srgbClr val="265691"/>
                </a:solidFill>
                <a:effectLst/>
              </a:rPr>
              <a:t>Έστω το δίκτυο </a:t>
            </a:r>
            <a:r>
              <a:rPr lang="en-US" sz="2200" b="0" i="1" dirty="0" smtClean="0">
                <a:solidFill>
                  <a:srgbClr val="265691"/>
                </a:solidFill>
                <a:effectLst/>
              </a:rPr>
              <a:t>class C  206.62.226.0/24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. Θέλουμε να το χωρίσουμε σε 8 ίσα </a:t>
            </a:r>
            <a:r>
              <a:rPr lang="el-GR" sz="2200" b="0" i="1" dirty="0" err="1" smtClean="0">
                <a:solidFill>
                  <a:srgbClr val="265691"/>
                </a:solidFill>
                <a:effectLst/>
              </a:rPr>
              <a:t>υποδίκτυα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. Ποιες είναι οι </a:t>
            </a:r>
            <a:r>
              <a:rPr lang="en-US" sz="2200" b="0" i="1" dirty="0" smtClean="0">
                <a:solidFill>
                  <a:srgbClr val="265691"/>
                </a:solidFill>
                <a:effectLst/>
              </a:rPr>
              <a:t>IP 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διευθύνσεις των </a:t>
            </a:r>
            <a:r>
              <a:rPr lang="el-GR" sz="2200" b="0" i="1" dirty="0" err="1" smtClean="0">
                <a:solidFill>
                  <a:srgbClr val="265691"/>
                </a:solidFill>
                <a:effectLst/>
              </a:rPr>
              <a:t>υποδικτύων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;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l-GR" sz="2200" b="0" dirty="0" smtClean="0">
                <a:effectLst/>
              </a:rPr>
              <a:t>Η νέα μάσκα υποδικτύου 206.62.226.0/27 ή 255.255.255.224 (γιατί;)</a:t>
            </a:r>
            <a:endParaRPr lang="el-GR" sz="2200" b="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68232"/>
              </p:ext>
            </p:extLst>
          </p:nvPr>
        </p:nvGraphicFramePr>
        <p:xfrm>
          <a:off x="1331640" y="2996952"/>
          <a:ext cx="6480720" cy="3291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00200"/>
                <a:gridCol w="468052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b="0" dirty="0" smtClean="0">
                          <a:effectLst/>
                        </a:rPr>
                        <a:t>Υποδίκτυο #0: </a:t>
                      </a:r>
                      <a:endParaRPr lang="el-GR" sz="2100" b="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b="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000</a:t>
                      </a:r>
                      <a:r>
                        <a:rPr lang="el-GR" sz="2100" b="0" dirty="0" smtClean="0">
                          <a:effectLst/>
                        </a:rPr>
                        <a:t>00000  206.62.226.0</a:t>
                      </a:r>
                      <a:endParaRPr lang="el-GR" sz="2100" b="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#1: </a:t>
                      </a:r>
                      <a:endParaRPr lang="el-GR" sz="2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 </a:t>
                      </a:r>
                      <a:r>
                        <a:rPr lang="el-GR" sz="2100" b="1" dirty="0" smtClean="0">
                          <a:effectLst/>
                        </a:rPr>
                        <a:t>001</a:t>
                      </a:r>
                      <a:r>
                        <a:rPr lang="el-GR" sz="2100" dirty="0" smtClean="0">
                          <a:effectLst/>
                        </a:rPr>
                        <a:t>00000  206.62.226.32</a:t>
                      </a:r>
                      <a:endParaRPr lang="el-GR" sz="2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#2: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010</a:t>
                      </a:r>
                      <a:r>
                        <a:rPr lang="el-GR" sz="2100" dirty="0" smtClean="0">
                          <a:effectLst/>
                        </a:rPr>
                        <a:t>00000  206.62.226.64</a:t>
                      </a:r>
                      <a:endParaRPr lang="el-GR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#3: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011</a:t>
                      </a:r>
                      <a:r>
                        <a:rPr lang="el-GR" sz="2100" dirty="0" smtClean="0">
                          <a:effectLst/>
                        </a:rPr>
                        <a:t>00000  206.62.226.96</a:t>
                      </a:r>
                      <a:endParaRPr lang="el-GR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#4: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100</a:t>
                      </a:r>
                      <a:r>
                        <a:rPr lang="el-GR" sz="2100" dirty="0" smtClean="0">
                          <a:effectLst/>
                        </a:rPr>
                        <a:t>00000  206.62.226.128</a:t>
                      </a:r>
                      <a:endParaRPr lang="el-GR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#5: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101</a:t>
                      </a:r>
                      <a:r>
                        <a:rPr lang="el-GR" sz="2100" dirty="0" smtClean="0">
                          <a:effectLst/>
                        </a:rPr>
                        <a:t>00000  206.62.226.160</a:t>
                      </a:r>
                      <a:endParaRPr lang="el-GR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#6: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110</a:t>
                      </a:r>
                      <a:r>
                        <a:rPr lang="el-GR" sz="2100" dirty="0" smtClean="0">
                          <a:effectLst/>
                        </a:rPr>
                        <a:t>00000  206.62.226.192</a:t>
                      </a:r>
                      <a:endParaRPr lang="el-GR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Υποδίκτυο #7: 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dirty="0" smtClean="0">
                          <a:effectLst/>
                        </a:rPr>
                        <a:t>206.62.226.</a:t>
                      </a:r>
                      <a:r>
                        <a:rPr lang="el-GR" sz="2100" b="1" dirty="0" smtClean="0">
                          <a:effectLst/>
                        </a:rPr>
                        <a:t>111</a:t>
                      </a:r>
                      <a:r>
                        <a:rPr lang="el-GR" sz="2100" dirty="0" smtClean="0">
                          <a:effectLst/>
                        </a:rPr>
                        <a:t>00000  206.62.226.224</a:t>
                      </a:r>
                      <a:endParaRPr lang="el-GR" sz="2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4" name="Rectangle 13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275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Παραδείγματα </a:t>
            </a:r>
            <a:r>
              <a:rPr lang="el-GR" sz="3600" dirty="0" err="1"/>
              <a:t>διευθυνσιοδότησης</a:t>
            </a:r>
            <a:r>
              <a:rPr lang="el-GR" sz="3600" dirty="0"/>
              <a:t> </a:t>
            </a:r>
            <a:r>
              <a:rPr lang="el-GR" sz="2800" b="0" dirty="0" smtClean="0"/>
              <a:t>(3/6) 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el-GR" sz="2400" b="1" dirty="0" smtClean="0">
                <a:effectLst/>
              </a:rPr>
              <a:t>Παράδειγμα 3:</a:t>
            </a:r>
          </a:p>
          <a:p>
            <a:pPr marL="0" indent="0">
              <a:buNone/>
              <a:defRPr/>
            </a:pPr>
            <a:r>
              <a:rPr lang="el-GR" sz="2400" i="1" dirty="0" smtClean="0">
                <a:solidFill>
                  <a:srgbClr val="265691"/>
                </a:solidFill>
              </a:rPr>
              <a:t>Ο 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υπολογιστής Α με  </a:t>
            </a:r>
            <a:r>
              <a:rPr lang="en-US" sz="2400" b="0" i="1" dirty="0" err="1" smtClean="0">
                <a:solidFill>
                  <a:srgbClr val="265691"/>
                </a:solidFill>
                <a:effectLst/>
              </a:rPr>
              <a:t>ip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 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διεύθυνση 195.130.111.206 και μάσκα 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 255.255.255.192 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θέλει να επικοινωνήσει με τον υπολογιστή Β με </a:t>
            </a:r>
            <a:r>
              <a:rPr lang="en-US" sz="2400" b="0" i="1" dirty="0" err="1" smtClean="0">
                <a:solidFill>
                  <a:srgbClr val="265691"/>
                </a:solidFill>
                <a:effectLst/>
              </a:rPr>
              <a:t>ip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 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195.130.111.254 &amp; με τον υπολογιστή </a:t>
            </a:r>
            <a:r>
              <a:rPr lang="el-GR" sz="2400" i="1" dirty="0" smtClean="0">
                <a:solidFill>
                  <a:srgbClr val="265691"/>
                </a:solidFill>
              </a:rPr>
              <a:t>Γ με  </a:t>
            </a:r>
            <a:r>
              <a:rPr lang="en-US" sz="2400" i="1" dirty="0" err="1">
                <a:solidFill>
                  <a:srgbClr val="265691"/>
                </a:solidFill>
              </a:rPr>
              <a:t>ip</a:t>
            </a:r>
            <a:r>
              <a:rPr lang="en-US" sz="2400" i="1" dirty="0">
                <a:solidFill>
                  <a:srgbClr val="265691"/>
                </a:solidFill>
              </a:rPr>
              <a:t> </a:t>
            </a:r>
            <a:r>
              <a:rPr lang="el-GR" sz="2400" i="1" dirty="0">
                <a:solidFill>
                  <a:srgbClr val="265691"/>
                </a:solidFill>
              </a:rPr>
              <a:t>195.130.</a:t>
            </a:r>
            <a:r>
              <a:rPr lang="en-US" sz="2400" i="1" dirty="0">
                <a:solidFill>
                  <a:srgbClr val="265691"/>
                </a:solidFill>
              </a:rPr>
              <a:t>128.1</a:t>
            </a:r>
            <a:r>
              <a:rPr lang="el-GR" sz="2400" i="1" dirty="0" smtClean="0">
                <a:solidFill>
                  <a:srgbClr val="265691"/>
                </a:solidFill>
              </a:rPr>
              <a:t> </a:t>
            </a:r>
            <a:endParaRPr lang="el-GR" sz="2400" b="0" i="1" dirty="0" smtClean="0">
              <a:solidFill>
                <a:srgbClr val="265691"/>
              </a:solidFill>
              <a:effectLst/>
            </a:endParaRPr>
          </a:p>
          <a:p>
            <a:pPr marL="0" indent="0" eaLnBrk="1" hangingPunct="1">
              <a:buNone/>
              <a:defRPr/>
            </a:pPr>
            <a:r>
              <a:rPr lang="el-GR" sz="2400" i="1" dirty="0" smtClean="0">
                <a:solidFill>
                  <a:srgbClr val="265691"/>
                </a:solidFill>
              </a:rPr>
              <a:t>Εξετάστε αν ο Α βρίσκεται στο ίδιο ή σε διαφορετικό δίκτυο με τους Β &amp; Γ.</a:t>
            </a:r>
            <a:endParaRPr lang="el-GR" sz="2400" b="0" i="1" dirty="0" smtClean="0">
              <a:solidFill>
                <a:srgbClr val="265691"/>
              </a:solidFill>
              <a:effectLst/>
            </a:endParaRPr>
          </a:p>
          <a:p>
            <a:pPr marL="0" indent="0" eaLnBrk="1" hangingPunct="1">
              <a:buNone/>
              <a:defRPr/>
            </a:pPr>
            <a:endParaRPr lang="el-GR" sz="2400" b="0" dirty="0" smtClean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el-GR" sz="2400" dirty="0" smtClean="0"/>
              <a:t>Αναζητούμε το δίκτυο στο οποίο ανήκει κάθε υπολογιστής:</a:t>
            </a:r>
          </a:p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Δίκτυο του Α: </a:t>
            </a:r>
            <a:r>
              <a:rPr lang="el-GR" sz="2400" i="1" dirty="0">
                <a:solidFill>
                  <a:srgbClr val="265691"/>
                </a:solidFill>
              </a:rPr>
              <a:t>195.130.111.206 </a:t>
            </a:r>
            <a:r>
              <a:rPr lang="el-GR" sz="2400" i="1" dirty="0" smtClean="0">
                <a:solidFill>
                  <a:srgbClr val="265691"/>
                </a:solidFill>
              </a:rPr>
              <a:t> &amp;  </a:t>
            </a:r>
            <a:r>
              <a:rPr lang="en-US" sz="2400" i="1" dirty="0" smtClean="0">
                <a:solidFill>
                  <a:srgbClr val="265691"/>
                </a:solidFill>
              </a:rPr>
              <a:t>255.255.255.192 </a:t>
            </a:r>
            <a:endParaRPr lang="el-GR" sz="2400" i="1" dirty="0" smtClean="0">
              <a:solidFill>
                <a:srgbClr val="265691"/>
              </a:solidFill>
            </a:endParaRPr>
          </a:p>
          <a:p>
            <a:pPr marL="0" indent="0">
              <a:buNone/>
              <a:defRPr/>
            </a:pPr>
            <a:r>
              <a:rPr lang="el-GR" sz="2400" dirty="0"/>
              <a:t>Δίκτυο του </a:t>
            </a:r>
            <a:r>
              <a:rPr lang="el-GR" sz="2400" dirty="0" smtClean="0"/>
              <a:t>Β: </a:t>
            </a:r>
            <a:r>
              <a:rPr lang="el-GR" sz="2400" i="1" dirty="0">
                <a:solidFill>
                  <a:srgbClr val="265691"/>
                </a:solidFill>
              </a:rPr>
              <a:t>195.130.111.254 </a:t>
            </a:r>
            <a:r>
              <a:rPr lang="el-GR" sz="2400" i="1" dirty="0" smtClean="0">
                <a:solidFill>
                  <a:srgbClr val="265691"/>
                </a:solidFill>
              </a:rPr>
              <a:t> &amp;  </a:t>
            </a:r>
            <a:r>
              <a:rPr lang="en-US" sz="2400" i="1" dirty="0">
                <a:solidFill>
                  <a:srgbClr val="265691"/>
                </a:solidFill>
              </a:rPr>
              <a:t>255.255.255.192 </a:t>
            </a:r>
            <a:endParaRPr lang="el-GR" sz="2400" i="1" dirty="0" smtClean="0">
              <a:solidFill>
                <a:srgbClr val="265691"/>
              </a:solidFill>
            </a:endParaRPr>
          </a:p>
          <a:p>
            <a:pPr marL="0" indent="0">
              <a:buNone/>
              <a:defRPr/>
            </a:pPr>
            <a:r>
              <a:rPr lang="el-GR" sz="2400" dirty="0"/>
              <a:t>Δίκτυο του </a:t>
            </a:r>
            <a:r>
              <a:rPr lang="el-GR" sz="2400" dirty="0" smtClean="0"/>
              <a:t>Γ:  </a:t>
            </a:r>
            <a:r>
              <a:rPr lang="el-GR" sz="2400" i="1" dirty="0" smtClean="0">
                <a:solidFill>
                  <a:srgbClr val="265691"/>
                </a:solidFill>
              </a:rPr>
              <a:t>195.130.</a:t>
            </a:r>
            <a:r>
              <a:rPr lang="en-US" sz="2400" i="1" dirty="0">
                <a:solidFill>
                  <a:srgbClr val="265691"/>
                </a:solidFill>
              </a:rPr>
              <a:t>128.1</a:t>
            </a:r>
            <a:r>
              <a:rPr lang="el-GR" sz="2400" i="1" dirty="0">
                <a:solidFill>
                  <a:srgbClr val="265691"/>
                </a:solidFill>
              </a:rPr>
              <a:t> </a:t>
            </a:r>
            <a:r>
              <a:rPr lang="el-GR" sz="2400" i="1" dirty="0" smtClean="0">
                <a:solidFill>
                  <a:srgbClr val="265691"/>
                </a:solidFill>
              </a:rPr>
              <a:t>     &amp;  </a:t>
            </a:r>
            <a:r>
              <a:rPr lang="en-US" sz="2400" i="1" dirty="0" smtClean="0">
                <a:solidFill>
                  <a:srgbClr val="265691"/>
                </a:solidFill>
              </a:rPr>
              <a:t>255.255.255.192 </a:t>
            </a:r>
            <a:endParaRPr lang="el-GR" sz="2400" i="1" dirty="0">
              <a:solidFill>
                <a:srgbClr val="265691"/>
              </a:solidFill>
            </a:endParaRPr>
          </a:p>
          <a:p>
            <a:pPr marL="0" indent="0">
              <a:buNone/>
              <a:defRPr/>
            </a:pPr>
            <a:endParaRPr lang="el-GR" sz="2400" i="1" dirty="0">
              <a:solidFill>
                <a:srgbClr val="265691"/>
              </a:solidFill>
            </a:endParaRPr>
          </a:p>
          <a:p>
            <a:pPr marL="0" indent="0">
              <a:buNone/>
              <a:defRPr/>
            </a:pPr>
            <a:endParaRPr lang="el-GR" sz="2400" i="1" dirty="0">
              <a:solidFill>
                <a:srgbClr val="265691"/>
              </a:solidFill>
            </a:endParaRPr>
          </a:p>
          <a:p>
            <a:pPr marL="0" indent="0">
              <a:buNone/>
              <a:defRPr/>
            </a:pPr>
            <a:endParaRPr lang="el-GR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640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Παραδείγματα </a:t>
            </a:r>
            <a:r>
              <a:rPr lang="el-GR" sz="3600" dirty="0" err="1"/>
              <a:t>διευθυνσιοδότησης</a:t>
            </a:r>
            <a:r>
              <a:rPr lang="el-GR" sz="3600" dirty="0"/>
              <a:t> </a:t>
            </a:r>
            <a:r>
              <a:rPr lang="el-GR" sz="2800" b="0" dirty="0" smtClean="0"/>
              <a:t>(4/6) 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10000"/>
              </a:lnSpc>
              <a:spcAft>
                <a:spcPts val="1200"/>
              </a:spcAft>
              <a:buNone/>
              <a:defRPr/>
            </a:pPr>
            <a:r>
              <a:rPr lang="el-GR" sz="3100" b="1" dirty="0" smtClean="0">
                <a:effectLst/>
              </a:rPr>
              <a:t>Παράδειγμα 3 (συνέχεια):</a:t>
            </a:r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2800" b="0" dirty="0" smtClean="0">
                <a:effectLst/>
              </a:rPr>
              <a:t>195.130.111.206  =   11000011.10000010.01101111.11001110</a:t>
            </a:r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2800" b="0" dirty="0" smtClean="0">
                <a:effectLst/>
              </a:rPr>
              <a:t>255.255.255.192  =   11111111.11111111.11111111.11000000      (Α)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l-GR" sz="3100" dirty="0" smtClean="0"/>
              <a:t>---------------------------------------------------------------------------</a:t>
            </a:r>
            <a:endParaRPr lang="el-GR" sz="3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l-GR" sz="2800" b="1" dirty="0" smtClean="0"/>
              <a:t>195.130.111.192  </a:t>
            </a:r>
            <a:r>
              <a:rPr lang="el-GR" sz="2800" dirty="0" smtClean="0"/>
              <a:t>=   11000011.10000010.01101111.11000000</a:t>
            </a:r>
            <a:endParaRPr lang="el-GR" sz="2800" dirty="0"/>
          </a:p>
          <a:p>
            <a:pPr marL="0" indent="0">
              <a:lnSpc>
                <a:spcPct val="110000"/>
              </a:lnSpc>
              <a:buNone/>
              <a:defRPr/>
            </a:pPr>
            <a:endParaRPr lang="el-GR" sz="1800" b="1" dirty="0"/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2800" b="0" dirty="0" smtClean="0">
                <a:effectLst/>
              </a:rPr>
              <a:t>195.130.111.254   =   11000011.10000010.01101111.11111110</a:t>
            </a:r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2800" b="0" dirty="0" smtClean="0">
                <a:effectLst/>
              </a:rPr>
              <a:t>255.255.255.192   =   11111111.11111111.11111111.11000000     (Β)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l-GR" sz="3100" b="0" dirty="0" smtClean="0">
                <a:effectLst/>
              </a:rPr>
              <a:t>----------------------------------------------------------------------------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l-GR" sz="2800" b="1" dirty="0" smtClean="0"/>
              <a:t>195.130.111.192    </a:t>
            </a:r>
            <a:r>
              <a:rPr lang="el-GR" sz="2800" dirty="0" smtClean="0"/>
              <a:t>=</a:t>
            </a:r>
            <a:r>
              <a:rPr lang="el-GR" sz="2800" b="0" dirty="0" smtClean="0">
                <a:effectLst/>
              </a:rPr>
              <a:t>  11000011.10000010.01101111.11000000</a:t>
            </a:r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1800" b="0" dirty="0" smtClean="0">
                <a:effectLst/>
              </a:rPr>
              <a:t>			</a:t>
            </a:r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el-GR" sz="3100" b="0" dirty="0" smtClean="0">
                <a:effectLst/>
              </a:rPr>
              <a:t>Παρατηρώντας τα αποτελέσματα, διαπιστώνουμε ότι οι υπολογιστές  Α &amp; Β βρίσκονται στο ίδιο δίκτυο.</a:t>
            </a:r>
            <a:endParaRPr lang="el-GR" sz="3100" dirty="0" smtClean="0">
              <a:effectLst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785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600" dirty="0"/>
              <a:t>Παραδείγματα </a:t>
            </a:r>
            <a:r>
              <a:rPr lang="el-GR" sz="3600" dirty="0" err="1"/>
              <a:t>διευθυνσιοδότησης</a:t>
            </a:r>
            <a:r>
              <a:rPr lang="el-GR" sz="3600" dirty="0"/>
              <a:t> </a:t>
            </a:r>
            <a:r>
              <a:rPr lang="el-GR" sz="2800" b="0" dirty="0" smtClean="0"/>
              <a:t>(5/6)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  <a:defRPr/>
            </a:pPr>
            <a:r>
              <a:rPr lang="el-GR" sz="6000" b="1" dirty="0"/>
              <a:t>Παράδειγμα 3 (συνέχεια):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el-GR" sz="6000" dirty="0"/>
              <a:t>195.130.128.1     </a:t>
            </a:r>
            <a:r>
              <a:rPr lang="el-GR" sz="6000" dirty="0" smtClean="0"/>
              <a:t> = 11000011.10000010.10000000.00000001</a:t>
            </a:r>
            <a:endParaRPr lang="el-GR" sz="6000" dirty="0"/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l-GR" sz="6000" b="0" dirty="0" smtClean="0">
                <a:effectLst/>
              </a:rPr>
              <a:t>255.255.255.192 =  11111111.11111111.11111111.11000000 (Γ)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l-GR" sz="6000" b="0" dirty="0" smtClean="0">
                <a:effectLst/>
              </a:rPr>
              <a:t>-------------------------</a:t>
            </a:r>
            <a:r>
              <a:rPr lang="en-US" sz="6000" b="0" dirty="0" smtClean="0">
                <a:effectLst/>
              </a:rPr>
              <a:t>---------------------------------</a:t>
            </a:r>
            <a:r>
              <a:rPr lang="el-GR" sz="6000" b="0" dirty="0" smtClean="0">
                <a:effectLst/>
              </a:rPr>
              <a:t>-----------------------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6000" b="1" dirty="0" smtClean="0"/>
              <a:t>195.130.128.0  </a:t>
            </a:r>
            <a:r>
              <a:rPr lang="el-GR" sz="6000" b="1" dirty="0" smtClean="0"/>
              <a:t>     </a:t>
            </a:r>
            <a:r>
              <a:rPr lang="en-US" sz="6000" b="1" dirty="0" smtClean="0"/>
              <a:t>=  </a:t>
            </a:r>
            <a:r>
              <a:rPr lang="en-US" sz="6000" b="1" dirty="0"/>
              <a:t>11000011.10000010.10000000.00000000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sz="3600" b="0" dirty="0" smtClean="0">
                <a:effectLst/>
              </a:rPr>
              <a:t>	</a:t>
            </a:r>
            <a:r>
              <a:rPr lang="el-GR" sz="3600" dirty="0"/>
              <a:t>	</a:t>
            </a:r>
            <a:r>
              <a:rPr lang="el-GR" sz="3600" dirty="0" smtClean="0"/>
              <a:t> 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l-GR" sz="6000" dirty="0" smtClean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l-GR" sz="6000" dirty="0" smtClean="0"/>
              <a:t>Παρατηρώντας </a:t>
            </a:r>
            <a:r>
              <a:rPr lang="el-GR" sz="6000" dirty="0"/>
              <a:t>τα αποτελέσματα, διαπιστώνουμε ότι οι υπολογιστές  Α &amp; </a:t>
            </a:r>
            <a:r>
              <a:rPr lang="el-GR" sz="6000" dirty="0" smtClean="0"/>
              <a:t>Γ δεν  </a:t>
            </a:r>
            <a:r>
              <a:rPr lang="el-GR" sz="6000" dirty="0"/>
              <a:t>βρίσκονται στο ίδιο </a:t>
            </a:r>
            <a:r>
              <a:rPr lang="el-GR" sz="6000" dirty="0" smtClean="0"/>
              <a:t>δίκτυο (Προσοχή </a:t>
            </a:r>
            <a:r>
              <a:rPr lang="el-GR" sz="6000" dirty="0" smtClean="0">
                <a:effectLst/>
              </a:rPr>
              <a:t>χρειάζεται </a:t>
            </a:r>
            <a:r>
              <a:rPr lang="en-US" sz="6000" dirty="0" smtClean="0">
                <a:effectLst/>
              </a:rPr>
              <a:t>gateway</a:t>
            </a:r>
            <a:r>
              <a:rPr lang="el-GR" sz="6000" dirty="0" smtClean="0">
                <a:effectLst/>
              </a:rPr>
              <a:t> για την επικοινωνία τους</a:t>
            </a:r>
            <a:r>
              <a:rPr lang="el-GR" sz="6000" dirty="0"/>
              <a:t>!!! </a:t>
            </a:r>
            <a:r>
              <a:rPr lang="el-GR" sz="6000" dirty="0" smtClean="0">
                <a:effectLst/>
              </a:rPr>
              <a:t>)</a:t>
            </a:r>
            <a:endParaRPr lang="el-GR" sz="6000" dirty="0" smtClean="0">
              <a:solidFill>
                <a:srgbClr val="A5002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2205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Παραδείγματα </a:t>
            </a:r>
            <a:r>
              <a:rPr lang="el-GR" sz="3600" dirty="0" err="1"/>
              <a:t>διευθυνσιοδότησης</a:t>
            </a:r>
            <a:r>
              <a:rPr lang="el-GR" sz="3600" dirty="0"/>
              <a:t> </a:t>
            </a:r>
            <a:r>
              <a:rPr lang="el-GR" sz="2800" b="0" dirty="0" smtClean="0"/>
              <a:t>(6/6) 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el-GR" sz="2400" b="1" dirty="0" smtClean="0">
                <a:effectLst/>
              </a:rPr>
              <a:t>Παράδειγμα 4: </a:t>
            </a:r>
            <a:endParaRPr lang="en-US" sz="2400" b="1" dirty="0" smtClean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el-GR" sz="2400" b="0" i="1" dirty="0" smtClean="0">
                <a:solidFill>
                  <a:srgbClr val="265691"/>
                </a:solidFill>
                <a:effectLst/>
              </a:rPr>
              <a:t>Μπλοκ  διευθύνσεων 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CIDR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 (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CIDR </a:t>
            </a:r>
            <a:r>
              <a:rPr lang="en-GB" sz="2400" b="0" i="1" dirty="0" smtClean="0">
                <a:solidFill>
                  <a:srgbClr val="265691"/>
                </a:solidFill>
                <a:effectLst/>
              </a:rPr>
              <a:t>Address Block</a:t>
            </a:r>
            <a:r>
              <a:rPr lang="el-GR" sz="2400" b="0" i="1" dirty="0" smtClean="0">
                <a:solidFill>
                  <a:srgbClr val="265691"/>
                </a:solidFill>
                <a:effectLst/>
              </a:rPr>
              <a:t>)</a:t>
            </a:r>
            <a:r>
              <a:rPr lang="en-US" sz="2400" b="0" i="1" dirty="0" smtClean="0">
                <a:solidFill>
                  <a:srgbClr val="265691"/>
                </a:solidFill>
                <a:effectLst/>
              </a:rPr>
              <a:t>:</a:t>
            </a:r>
            <a:r>
              <a:rPr lang="en-GB" sz="2400" b="0" i="1" dirty="0" smtClean="0">
                <a:solidFill>
                  <a:srgbClr val="265691"/>
                </a:solidFill>
                <a:effectLst/>
              </a:rPr>
              <a:t> 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Ένας </a:t>
            </a:r>
            <a:r>
              <a:rPr lang="el-GR" sz="2200" b="0" i="1" dirty="0" err="1" smtClean="0">
                <a:solidFill>
                  <a:srgbClr val="265691"/>
                </a:solidFill>
                <a:effectLst/>
              </a:rPr>
              <a:t>πάροχος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 διαθέτει το μπλοκ διευθύνσεων 128.211.0.0/16 και  επιθυμεί να δημιουργήσει </a:t>
            </a:r>
            <a:r>
              <a:rPr lang="el-GR" sz="2200" b="0" i="1" dirty="0" err="1" smtClean="0">
                <a:solidFill>
                  <a:srgbClr val="265691"/>
                </a:solidFill>
                <a:effectLst/>
              </a:rPr>
              <a:t>υποδίκτυα</a:t>
            </a:r>
            <a:r>
              <a:rPr lang="el-GR" sz="2200" b="0" i="1" dirty="0" smtClean="0">
                <a:solidFill>
                  <a:srgbClr val="265691"/>
                </a:solidFill>
                <a:effectLst/>
              </a:rPr>
              <a:t> σύμφωνα με τις ανάγκες των συνδρομητών του. </a:t>
            </a:r>
            <a:r>
              <a:rPr lang="el-GR" sz="2200" i="1" dirty="0">
                <a:solidFill>
                  <a:srgbClr val="265691"/>
                </a:solidFill>
              </a:rPr>
              <a:t>Ο </a:t>
            </a:r>
            <a:r>
              <a:rPr lang="el-GR" sz="2200" i="1" dirty="0" smtClean="0">
                <a:solidFill>
                  <a:srgbClr val="265691"/>
                </a:solidFill>
              </a:rPr>
              <a:t>συνδρομητής </a:t>
            </a:r>
            <a:r>
              <a:rPr lang="el-GR" sz="2200" b="1" i="1" dirty="0">
                <a:solidFill>
                  <a:srgbClr val="265691"/>
                </a:solidFill>
              </a:rPr>
              <a:t>Α</a:t>
            </a:r>
            <a:r>
              <a:rPr lang="el-GR" sz="2200" i="1" dirty="0">
                <a:solidFill>
                  <a:srgbClr val="265691"/>
                </a:solidFill>
              </a:rPr>
              <a:t> </a:t>
            </a:r>
            <a:r>
              <a:rPr lang="el-GR" sz="2200" i="1" dirty="0" smtClean="0">
                <a:solidFill>
                  <a:srgbClr val="265691"/>
                </a:solidFill>
              </a:rPr>
              <a:t>πρέπει να </a:t>
            </a:r>
            <a:r>
              <a:rPr lang="el-GR" sz="2200" i="1" dirty="0" err="1" smtClean="0">
                <a:solidFill>
                  <a:srgbClr val="265691"/>
                </a:solidFill>
              </a:rPr>
              <a:t>διευθυνσιοδοτήσει</a:t>
            </a:r>
            <a:r>
              <a:rPr lang="el-GR" sz="2200" i="1" dirty="0" smtClean="0">
                <a:solidFill>
                  <a:srgbClr val="265691"/>
                </a:solidFill>
              </a:rPr>
              <a:t> δίκτυο 12 Η/Υ, ενώ ο </a:t>
            </a:r>
            <a:r>
              <a:rPr lang="el-GR" sz="2200" i="1" dirty="0">
                <a:solidFill>
                  <a:srgbClr val="265691"/>
                </a:solidFill>
              </a:rPr>
              <a:t>συνδρομητής </a:t>
            </a:r>
            <a:r>
              <a:rPr lang="el-GR" sz="2200" b="1" i="1" dirty="0" smtClean="0">
                <a:solidFill>
                  <a:srgbClr val="265691"/>
                </a:solidFill>
              </a:rPr>
              <a:t>Β </a:t>
            </a:r>
            <a:r>
              <a:rPr lang="el-GR" sz="2200" i="1" dirty="0" smtClean="0">
                <a:solidFill>
                  <a:srgbClr val="265691"/>
                </a:solidFill>
              </a:rPr>
              <a:t>πρέπει </a:t>
            </a:r>
            <a:r>
              <a:rPr lang="el-GR" sz="2200" i="1" dirty="0">
                <a:solidFill>
                  <a:srgbClr val="265691"/>
                </a:solidFill>
              </a:rPr>
              <a:t>να </a:t>
            </a:r>
            <a:r>
              <a:rPr lang="el-GR" sz="2200" i="1" dirty="0" err="1">
                <a:solidFill>
                  <a:srgbClr val="265691"/>
                </a:solidFill>
              </a:rPr>
              <a:t>διευθυνσιοδοτήσει</a:t>
            </a:r>
            <a:r>
              <a:rPr lang="el-GR" sz="2200" i="1" dirty="0">
                <a:solidFill>
                  <a:srgbClr val="265691"/>
                </a:solidFill>
              </a:rPr>
              <a:t> δίκτυο </a:t>
            </a:r>
            <a:r>
              <a:rPr lang="el-GR" sz="2200" i="1" dirty="0" smtClean="0">
                <a:solidFill>
                  <a:srgbClr val="265691"/>
                </a:solidFill>
              </a:rPr>
              <a:t>10 Η/Υ</a:t>
            </a:r>
          </a:p>
          <a:p>
            <a:pPr marL="0" indent="0" eaLnBrk="1" hangingPunct="1">
              <a:buNone/>
              <a:defRPr/>
            </a:pPr>
            <a:endParaRPr lang="el-GR" sz="2200" b="0" dirty="0" smtClean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el-GR" sz="2200" dirty="0" smtClean="0"/>
              <a:t>Ο </a:t>
            </a:r>
            <a:r>
              <a:rPr lang="el-GR" sz="2200" dirty="0" err="1" smtClean="0"/>
              <a:t>πάροχος</a:t>
            </a:r>
            <a:r>
              <a:rPr lang="el-GR" sz="2200" dirty="0" smtClean="0"/>
              <a:t> </a:t>
            </a:r>
            <a:r>
              <a:rPr lang="el-GR" sz="2200" b="0" dirty="0" smtClean="0">
                <a:effectLst/>
              </a:rPr>
              <a:t>αποδίδει το πρόθεμα 128.211.0.16/28 στον συνδρομητή Α  και το πρόθεμα 128.211.0.32/28 στον συνδρομητή Β .</a:t>
            </a:r>
          </a:p>
          <a:p>
            <a:pPr marL="0" indent="0" eaLnBrk="1" hangingPunct="1">
              <a:buNone/>
              <a:defRPr/>
            </a:pPr>
            <a:r>
              <a:rPr lang="el-GR" sz="2200" b="0" dirty="0" smtClean="0">
                <a:effectLst/>
              </a:rPr>
              <a:t>Οι δύο παραπάνω συνδρομητές έχουν την ίδια μάσκα, τα προθέματά τους όμως διαφέρουν</a:t>
            </a:r>
            <a:r>
              <a:rPr lang="en-GB" sz="2200" b="0" dirty="0" smtClean="0">
                <a:effectLst/>
              </a:rPr>
              <a:t> (</a:t>
            </a:r>
            <a:r>
              <a:rPr lang="en-GB" sz="2200" b="1" dirty="0" smtClean="0">
                <a:solidFill>
                  <a:srgbClr val="820000"/>
                </a:solidFill>
              </a:rPr>
              <a:t>128.211.0.0001</a:t>
            </a:r>
            <a:r>
              <a:rPr lang="en-GB" sz="2200" b="0" dirty="0" smtClean="0">
                <a:effectLst/>
              </a:rPr>
              <a:t>0000</a:t>
            </a:r>
            <a:r>
              <a:rPr lang="el-GR" sz="2200" b="0" dirty="0" smtClean="0">
                <a:effectLst/>
              </a:rPr>
              <a:t>, </a:t>
            </a:r>
            <a:r>
              <a:rPr lang="en-GB" sz="2200" b="1" dirty="0" smtClean="0">
                <a:solidFill>
                  <a:srgbClr val="820000"/>
                </a:solidFill>
                <a:effectLst/>
              </a:rPr>
              <a:t>128.211.0.0010</a:t>
            </a:r>
            <a:r>
              <a:rPr lang="en-GB" sz="2200" b="0" dirty="0" smtClean="0">
                <a:effectLst/>
              </a:rPr>
              <a:t>0000) </a:t>
            </a:r>
            <a:r>
              <a:rPr lang="el-GR" sz="2200" b="0" dirty="0" smtClean="0">
                <a:effectLst/>
              </a:rPr>
              <a:t>ενώ ο </a:t>
            </a:r>
            <a:r>
              <a:rPr lang="en-US" sz="2200" b="0" dirty="0" smtClean="0">
                <a:effectLst/>
              </a:rPr>
              <a:t>ISP </a:t>
            </a:r>
            <a:r>
              <a:rPr lang="el-GR" sz="2200" b="0" dirty="0" smtClean="0">
                <a:effectLst/>
              </a:rPr>
              <a:t>διατηρεί το μεγαλύτερο μέρος του αρχικού χώρου διευθύνσεων και μπορεί να τις αποδώσει σε άλλους συνδρομητές.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170080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0857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Gateway</a:t>
            </a:r>
            <a:endParaRPr lang="el-GR" dirty="0" smtClean="0"/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Για όσα μηχανήματα είναι στο ίδιο δίκτυο, η μεταξύ τους επικοινωνία μπορεί να γίνει από το ένα μηχάνημα στο άλλο κατευθείαν.</a:t>
            </a:r>
          </a:p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Αν τα μηχανήματα δεν βρίσκονται στο ίδιο δίκτυο πρέπει να χρησιμοποιηθεί ο </a:t>
            </a:r>
            <a:r>
              <a:rPr lang="en-US" sz="2400" b="0" dirty="0" smtClean="0">
                <a:effectLst/>
              </a:rPr>
              <a:t>gateway </a:t>
            </a:r>
            <a:r>
              <a:rPr lang="el-GR" sz="2400" b="0" dirty="0" smtClean="0">
                <a:effectLst/>
              </a:rPr>
              <a:t>(</a:t>
            </a:r>
            <a:r>
              <a:rPr lang="en-US" sz="2400" b="0" dirty="0" smtClean="0">
                <a:effectLst/>
              </a:rPr>
              <a:t>router)</a:t>
            </a:r>
            <a:r>
              <a:rPr lang="el-GR" sz="2400" b="0" dirty="0" smtClean="0">
                <a:effectLst/>
              </a:rPr>
              <a:t>.</a:t>
            </a:r>
            <a:endParaRPr lang="en-US" sz="2400" b="0" dirty="0" smtClean="0">
              <a:effectLst/>
            </a:endParaRPr>
          </a:p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Ο </a:t>
            </a:r>
            <a:r>
              <a:rPr lang="en-US" sz="2400" b="0" dirty="0" smtClean="0">
                <a:effectLst/>
              </a:rPr>
              <a:t>gateway</a:t>
            </a:r>
            <a:r>
              <a:rPr lang="el-GR" sz="2400" b="0" dirty="0" smtClean="0">
                <a:effectLst/>
              </a:rPr>
              <a:t> πρέπει να βρίσκεται στο ίδιο δίκτυο με τα μηχανήματα  που εξυπηρετεί.</a:t>
            </a:r>
            <a:r>
              <a:rPr lang="en-US" sz="2400" b="0" dirty="0" smtClean="0">
                <a:effectLst/>
              </a:rPr>
              <a:t> </a:t>
            </a:r>
            <a:endParaRPr lang="el-GR" sz="2400" b="0" dirty="0" smtClean="0">
              <a:effectLst/>
            </a:endParaRPr>
          </a:p>
          <a:p>
            <a:pPr marL="0" indent="0">
              <a:buNone/>
              <a:defRPr/>
            </a:pPr>
            <a:endParaRPr lang="el-GR" sz="2400" b="0" dirty="0" smtClean="0">
              <a:effectLst/>
            </a:endParaRPr>
          </a:p>
          <a:p>
            <a:pPr marL="0" indent="0" algn="ctr">
              <a:buNone/>
              <a:defRPr/>
            </a:pPr>
            <a:r>
              <a:rPr lang="en-US" sz="2400" b="0" dirty="0" smtClean="0">
                <a:effectLst/>
              </a:rPr>
              <a:t>Gateway= </a:t>
            </a:r>
            <a:r>
              <a:rPr lang="el-GR" sz="2400" b="0" dirty="0" smtClean="0">
                <a:effectLst/>
              </a:rPr>
              <a:t>ο σύνδεσμος με τα άλλα δίκτυα</a:t>
            </a:r>
          </a:p>
          <a:p>
            <a:pPr marL="0" indent="0">
              <a:buNone/>
              <a:defRPr/>
            </a:pPr>
            <a:r>
              <a:rPr lang="en-US" sz="2400" b="0" dirty="0" smtClean="0">
                <a:effectLst/>
              </a:rPr>
              <a:t> </a:t>
            </a:r>
            <a:endParaRPr lang="el-GR" sz="2400" b="0" dirty="0" smtClean="0">
              <a:effectLst/>
            </a:endParaRPr>
          </a:p>
          <a:p>
            <a:pPr marL="0" indent="0">
              <a:buNone/>
              <a:defRPr/>
            </a:pPr>
            <a:endParaRPr lang="el-GR" b="0" dirty="0" smtClean="0"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7704" y="4437112"/>
            <a:ext cx="540060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1137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5920032" y="4441118"/>
            <a:ext cx="0" cy="936104"/>
          </a:xfrm>
          <a:prstGeom prst="line">
            <a:avLst/>
          </a:prstGeom>
          <a:ln w="19050">
            <a:solidFill>
              <a:srgbClr val="26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dirty="0" smtClean="0"/>
              <a:t>Δρομολογητές και η αρχή της </a:t>
            </a:r>
            <a:r>
              <a:rPr lang="el-GR" dirty="0" err="1" smtClean="0"/>
              <a:t>διευθυνσιοδότησης</a:t>
            </a:r>
            <a:r>
              <a:rPr lang="el-GR" dirty="0" smtClean="0"/>
              <a:t> του </a:t>
            </a:r>
            <a:r>
              <a:rPr lang="en-GB" dirty="0" smtClean="0"/>
              <a:t>IP</a:t>
            </a:r>
            <a:r>
              <a:rPr lang="el-GR" dirty="0" smtClean="0"/>
              <a:t>  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99253" y="4282285"/>
            <a:ext cx="3233195" cy="1785104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l-GR" sz="2200" dirty="0" smtClean="0">
                <a:latin typeface="+mn-lt"/>
              </a:rPr>
              <a:t>κάθε </a:t>
            </a:r>
            <a:r>
              <a:rPr lang="en-US" sz="2200" dirty="0" smtClean="0">
                <a:latin typeface="+mn-lt"/>
              </a:rPr>
              <a:t>interface </a:t>
            </a:r>
            <a:r>
              <a:rPr lang="el-GR" sz="2200" dirty="0" smtClean="0">
                <a:latin typeface="+mn-lt"/>
              </a:rPr>
              <a:t>ενός δρομολογητή ανήκει σε διαφορετικό δίκτυο, άρα και σε διαφορετικό </a:t>
            </a:r>
            <a:r>
              <a:rPr lang="en-US" sz="2200" dirty="0" smtClean="0">
                <a:latin typeface="+mn-lt"/>
              </a:rPr>
              <a:t>broadcast domain </a:t>
            </a:r>
            <a:endParaRPr lang="el-GR" sz="2200" dirty="0"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20033" y="3435372"/>
            <a:ext cx="0" cy="936104"/>
          </a:xfrm>
          <a:prstGeom prst="line">
            <a:avLst/>
          </a:prstGeom>
          <a:ln w="19050">
            <a:solidFill>
              <a:srgbClr val="26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6664" y="4093459"/>
            <a:ext cx="626737" cy="3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53419" y="5126579"/>
            <a:ext cx="2333228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Users\alex\Desktop\wifi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412" y="1461908"/>
            <a:ext cx="20097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1370396" y="1844823"/>
            <a:ext cx="2952328" cy="0"/>
          </a:xfrm>
          <a:prstGeom prst="line">
            <a:avLst/>
          </a:prstGeom>
          <a:ln w="31750">
            <a:solidFill>
              <a:srgbClr val="26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02822" y="1461908"/>
            <a:ext cx="2516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Ethernet 131.108.0.0/15</a:t>
            </a:r>
            <a:endParaRPr lang="el-GR" b="1" dirty="0">
              <a:latin typeface="+mn-lt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831910" y="1844822"/>
            <a:ext cx="600538" cy="683885"/>
          </a:xfrm>
          <a:custGeom>
            <a:avLst/>
            <a:gdLst>
              <a:gd name="connsiteX0" fmla="*/ 5115 w 600538"/>
              <a:gd name="connsiteY0" fmla="*/ 0 h 799017"/>
              <a:gd name="connsiteX1" fmla="*/ 5115 w 600538"/>
              <a:gd name="connsiteY1" fmla="*/ 584791 h 799017"/>
              <a:gd name="connsiteX2" fmla="*/ 58277 w 600538"/>
              <a:gd name="connsiteY2" fmla="*/ 776177 h 799017"/>
              <a:gd name="connsiteX3" fmla="*/ 217766 w 600538"/>
              <a:gd name="connsiteY3" fmla="*/ 797442 h 799017"/>
              <a:gd name="connsiteX4" fmla="*/ 600538 w 600538"/>
              <a:gd name="connsiteY4" fmla="*/ 797442 h 799017"/>
              <a:gd name="connsiteX5" fmla="*/ 600538 w 600538"/>
              <a:gd name="connsiteY5" fmla="*/ 797442 h 799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0538" h="799017">
                <a:moveTo>
                  <a:pt x="5115" y="0"/>
                </a:moveTo>
                <a:cubicBezTo>
                  <a:pt x="685" y="227714"/>
                  <a:pt x="-3745" y="455428"/>
                  <a:pt x="5115" y="584791"/>
                </a:cubicBezTo>
                <a:cubicBezTo>
                  <a:pt x="13975" y="714154"/>
                  <a:pt x="22835" y="740735"/>
                  <a:pt x="58277" y="776177"/>
                </a:cubicBezTo>
                <a:cubicBezTo>
                  <a:pt x="93719" y="811619"/>
                  <a:pt x="127389" y="793898"/>
                  <a:pt x="217766" y="797442"/>
                </a:cubicBezTo>
                <a:cubicBezTo>
                  <a:pt x="308143" y="800986"/>
                  <a:pt x="600538" y="797442"/>
                  <a:pt x="600538" y="797442"/>
                </a:cubicBezTo>
                <a:lnTo>
                  <a:pt x="600538" y="797442"/>
                </a:lnTo>
              </a:path>
            </a:pathLst>
          </a:custGeom>
          <a:noFill/>
          <a:ln w="19050">
            <a:solidFill>
              <a:srgbClr val="2656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2208404" y="2996951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131.108.99.5</a:t>
            </a:r>
            <a:endParaRPr lang="el-GR" sz="1600" b="1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84506" y="2996951"/>
            <a:ext cx="1390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223.240.129.2</a:t>
            </a:r>
            <a:endParaRPr lang="el-GR" sz="1600" b="1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00968" y="3734498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223.240.129.17</a:t>
            </a:r>
            <a:endParaRPr lang="el-GR" sz="1600" b="1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21945" y="4371476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78.0.0.17</a:t>
            </a:r>
            <a:endParaRPr lang="el-GR" sz="1600" b="1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8644" y="2251709"/>
            <a:ext cx="1595309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latin typeface="+mn-lt"/>
              </a:rPr>
              <a:t>Wi-Fi Net</a:t>
            </a:r>
          </a:p>
          <a:p>
            <a:pPr algn="ctr"/>
            <a:r>
              <a:rPr lang="en-US" sz="1500" b="1" dirty="0" smtClean="0">
                <a:latin typeface="+mn-lt"/>
              </a:rPr>
              <a:t>223.240.129.0/24</a:t>
            </a:r>
            <a:endParaRPr lang="el-GR" sz="1500" b="1" dirty="0">
              <a:latin typeface="+mn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088444" y="2528708"/>
            <a:ext cx="1882352" cy="0"/>
          </a:xfrm>
          <a:prstGeom prst="line">
            <a:avLst/>
          </a:prstGeom>
          <a:ln w="19050">
            <a:solidFill>
              <a:srgbClr val="26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1138" y="2339882"/>
            <a:ext cx="626737" cy="3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" name="Straight Arrow Connector 37"/>
          <p:cNvCxnSpPr>
            <a:stCxn id="26" idx="0"/>
          </p:cNvCxnSpPr>
          <p:nvPr/>
        </p:nvCxnSpPr>
        <p:spPr>
          <a:xfrm flipV="1">
            <a:off x="2846560" y="2717534"/>
            <a:ext cx="424578" cy="2794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0"/>
          </p:cNvCxnSpPr>
          <p:nvPr/>
        </p:nvCxnSpPr>
        <p:spPr>
          <a:xfrm flipH="1" flipV="1">
            <a:off x="3877475" y="2717534"/>
            <a:ext cx="402093" cy="2794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3"/>
          </p:cNvCxnSpPr>
          <p:nvPr/>
        </p:nvCxnSpPr>
        <p:spPr>
          <a:xfrm>
            <a:off x="5395288" y="3903775"/>
            <a:ext cx="211376" cy="1896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6" idx="3"/>
          </p:cNvCxnSpPr>
          <p:nvPr/>
        </p:nvCxnSpPr>
        <p:spPr>
          <a:xfrm flipV="1">
            <a:off x="5395288" y="4441118"/>
            <a:ext cx="181888" cy="996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7" name="Rectangle 26">
            <a:hlinkClick r:id="rId7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8" name="Rectangle 27">
            <a:hlinkClick r:id="rId8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9" name="Rectangle 28">
            <a:hlinkClick r:id="rId9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0" name="Rectangle 29">
            <a:hlinkClick r:id="rId10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1826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3600" dirty="0" err="1" smtClean="0"/>
              <a:t>Πολυεστιακοί</a:t>
            </a:r>
            <a:r>
              <a:rPr lang="el-GR" sz="3600" dirty="0" smtClean="0"/>
              <a:t> υπολογιστές υπηρεσίας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  <a:defRPr/>
            </a:pPr>
            <a:r>
              <a:rPr lang="el-GR" sz="2400" b="0" dirty="0" smtClean="0">
                <a:effectLst/>
              </a:rPr>
              <a:t>Ένας υπολογιστής υπηρεσίας που είναι συνδεδεμένος σε πολλά δίκτυα λέγεται </a:t>
            </a:r>
            <a:r>
              <a:rPr lang="el-GR" sz="2400" b="0" dirty="0" err="1" smtClean="0">
                <a:effectLst/>
              </a:rPr>
              <a:t>πολυεστιακός</a:t>
            </a:r>
            <a:r>
              <a:rPr lang="el-GR" sz="2400" b="0" dirty="0" smtClean="0">
                <a:effectLst/>
              </a:rPr>
              <a:t> (</a:t>
            </a:r>
            <a:r>
              <a:rPr lang="en-GB" sz="2400" b="0" dirty="0" smtClean="0">
                <a:effectLst/>
              </a:rPr>
              <a:t>Multi</a:t>
            </a:r>
            <a:r>
              <a:rPr lang="el-GR" sz="2400" b="0" dirty="0" smtClean="0">
                <a:effectLst/>
              </a:rPr>
              <a:t>-</a:t>
            </a:r>
            <a:r>
              <a:rPr lang="en-GB" sz="2400" b="0" dirty="0" smtClean="0">
                <a:effectLst/>
              </a:rPr>
              <a:t>Homed</a:t>
            </a:r>
            <a:r>
              <a:rPr lang="el-GR" sz="2400" b="0" dirty="0" smtClean="0">
                <a:effectLst/>
              </a:rPr>
              <a:t>) και βεβαίως έχει πολλές διευθύνσεις πρωτοκόλλου διαδικτύου, μία για κάθε σύνδεση δικτύου.</a:t>
            </a:r>
            <a:endParaRPr lang="el-GR" sz="2400" b="0" u="sng" dirty="0" smtClean="0">
              <a:effectLst/>
            </a:endParaRPr>
          </a:p>
          <a:p>
            <a:pPr marL="0" indent="0">
              <a:buNone/>
              <a:defRPr/>
            </a:pPr>
            <a:r>
              <a:rPr lang="el-GR" sz="2400" b="1" dirty="0" smtClean="0">
                <a:solidFill>
                  <a:srgbClr val="990033"/>
                </a:solidFill>
                <a:effectLst/>
              </a:rPr>
              <a:t>Χρήσεις: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βελτίωση αξιοπιστίας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βελτίωση απόδοσης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717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Σύνοψη </a:t>
            </a:r>
            <a:r>
              <a:rPr lang="el-GR" sz="3600" dirty="0" err="1" smtClean="0"/>
              <a:t>διευθυνσιοδότησης</a:t>
            </a:r>
            <a:r>
              <a:rPr lang="el-GR" sz="3600" dirty="0" smtClean="0"/>
              <a:t> IPv4 (1/2)</a:t>
            </a:r>
            <a:endParaRPr lang="el-GR" sz="3600" dirty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l-GR" sz="2400" b="1" dirty="0"/>
          </a:p>
          <a:p>
            <a:r>
              <a:rPr lang="el-GR" sz="2400" b="1" dirty="0"/>
              <a:t>Διεύθυνση </a:t>
            </a:r>
            <a:r>
              <a:rPr lang="de-CH" sz="2400" b="1" dirty="0"/>
              <a:t>IPv4</a:t>
            </a:r>
            <a:r>
              <a:rPr lang="de-CH" sz="2400" dirty="0"/>
              <a:t>:  32 </a:t>
            </a:r>
            <a:r>
              <a:rPr lang="en-US" sz="2400" dirty="0"/>
              <a:t>bits</a:t>
            </a:r>
            <a:r>
              <a:rPr lang="el-GR" sz="2400" dirty="0"/>
              <a:t> χωρισμένα σε δύο πεδία, το </a:t>
            </a:r>
            <a:r>
              <a:rPr lang="el-GR" sz="2400" b="1" dirty="0"/>
              <a:t>πρόθεμα</a:t>
            </a:r>
            <a:r>
              <a:rPr lang="el-GR" sz="2400" dirty="0"/>
              <a:t> (</a:t>
            </a:r>
            <a:r>
              <a:rPr lang="de-CH" sz="2400" dirty="0" err="1"/>
              <a:t>prefix</a:t>
            </a:r>
            <a:r>
              <a:rPr lang="de-CH" sz="2400" dirty="0"/>
              <a:t>)</a:t>
            </a:r>
            <a:r>
              <a:rPr lang="el-GR" sz="2400" dirty="0"/>
              <a:t> και το </a:t>
            </a:r>
            <a:r>
              <a:rPr lang="el-GR" sz="2400" b="1" dirty="0"/>
              <a:t>επίθεμα</a:t>
            </a:r>
            <a:r>
              <a:rPr lang="el-GR" sz="2400" dirty="0"/>
              <a:t> </a:t>
            </a:r>
            <a:r>
              <a:rPr lang="de-CH" sz="2400" dirty="0"/>
              <a:t>(</a:t>
            </a:r>
            <a:r>
              <a:rPr lang="en-US" sz="2400" dirty="0"/>
              <a:t>suffix)</a:t>
            </a:r>
            <a:r>
              <a:rPr lang="el-GR" sz="2400" dirty="0"/>
              <a:t>. Γράφεται με 4 δεκαδικά ψηφία χωρισμένα με τελείες. </a:t>
            </a:r>
            <a:r>
              <a:rPr lang="el-GR" sz="2400" dirty="0" err="1"/>
              <a:t>π.χ</a:t>
            </a:r>
            <a:r>
              <a:rPr lang="el-GR" sz="2400" dirty="0"/>
              <a:t> 195.130.100.0 </a:t>
            </a:r>
          </a:p>
          <a:p>
            <a:r>
              <a:rPr lang="el-GR" sz="2400" b="1" dirty="0"/>
              <a:t>Συμβολισμός </a:t>
            </a:r>
            <a:r>
              <a:rPr lang="de-CH" sz="2400" b="1" dirty="0"/>
              <a:t>CIDR</a:t>
            </a:r>
            <a:r>
              <a:rPr lang="el-GR" sz="2400" b="1" dirty="0"/>
              <a:t> Διεύθυνσης </a:t>
            </a:r>
            <a:r>
              <a:rPr lang="de-CH" sz="2400" b="1" dirty="0"/>
              <a:t>IPv4 : </a:t>
            </a:r>
            <a:r>
              <a:rPr lang="el-GR" sz="2400" dirty="0"/>
              <a:t>Με </a:t>
            </a:r>
            <a:r>
              <a:rPr lang="de-CH" sz="2400" dirty="0" err="1"/>
              <a:t>slash</a:t>
            </a:r>
            <a:r>
              <a:rPr lang="de-CH" sz="2400" dirty="0"/>
              <a:t> </a:t>
            </a:r>
            <a:r>
              <a:rPr lang="el-GR" sz="2400" dirty="0"/>
              <a:t>και τον αριθμό των </a:t>
            </a:r>
            <a:r>
              <a:rPr lang="de-CH" sz="2400" dirty="0" err="1"/>
              <a:t>bits</a:t>
            </a:r>
            <a:r>
              <a:rPr lang="de-CH" sz="2400" dirty="0"/>
              <a:t> </a:t>
            </a:r>
            <a:r>
              <a:rPr lang="el-GR" sz="2400" dirty="0"/>
              <a:t>του </a:t>
            </a:r>
            <a:r>
              <a:rPr lang="de-CH" sz="2400" dirty="0" err="1"/>
              <a:t>prefix</a:t>
            </a:r>
            <a:r>
              <a:rPr lang="de-CH" sz="2400" dirty="0"/>
              <a:t> </a:t>
            </a:r>
            <a:r>
              <a:rPr lang="el-GR" sz="2400" dirty="0"/>
              <a:t>αμέσως μετά τη διεύθυνση π.χ. 195.130.100.0 </a:t>
            </a:r>
            <a:r>
              <a:rPr lang="de-CH" sz="2400" dirty="0"/>
              <a:t>/24</a:t>
            </a:r>
            <a:endParaRPr lang="el-GR" sz="2400" dirty="0"/>
          </a:p>
          <a:p>
            <a:r>
              <a:rPr lang="el-GR" sz="2400" b="1" dirty="0"/>
              <a:t>Διεύθυνση Δικτύου</a:t>
            </a:r>
            <a:r>
              <a:rPr lang="de-CH" sz="2400" b="1" dirty="0"/>
              <a:t>: </a:t>
            </a:r>
            <a:r>
              <a:rPr lang="de-CH" sz="2400" dirty="0"/>
              <a:t>32 </a:t>
            </a:r>
            <a:r>
              <a:rPr lang="en-US" sz="2400" dirty="0"/>
              <a:t>bits</a:t>
            </a:r>
            <a:r>
              <a:rPr lang="el-GR" sz="2400" dirty="0"/>
              <a:t>, το </a:t>
            </a:r>
            <a:r>
              <a:rPr lang="en-US" sz="2400" dirty="0"/>
              <a:t>prefix </a:t>
            </a:r>
            <a:r>
              <a:rPr lang="el-GR" sz="2400" dirty="0"/>
              <a:t>ακολουθούμενο από </a:t>
            </a:r>
            <a:r>
              <a:rPr lang="de-CH" sz="2400" dirty="0" err="1" smtClean="0"/>
              <a:t>suffix</a:t>
            </a:r>
            <a:r>
              <a:rPr lang="el-GR" sz="2400" dirty="0" smtClean="0"/>
              <a:t> </a:t>
            </a:r>
            <a:r>
              <a:rPr lang="el-GR" sz="2400" dirty="0"/>
              <a:t>με όλα τα </a:t>
            </a:r>
            <a:r>
              <a:rPr lang="en-US" sz="2400" dirty="0"/>
              <a:t>bits</a:t>
            </a:r>
            <a:r>
              <a:rPr lang="el-GR" sz="2400" dirty="0"/>
              <a:t> μηδενικά.</a:t>
            </a:r>
          </a:p>
          <a:p>
            <a:r>
              <a:rPr lang="el-GR" sz="2400" b="1" dirty="0"/>
              <a:t>Διεύθυνση εκπομπής Δικτύου</a:t>
            </a:r>
            <a:r>
              <a:rPr lang="de-CH" sz="2400" b="1" dirty="0"/>
              <a:t>: </a:t>
            </a:r>
            <a:r>
              <a:rPr lang="de-CH" sz="2400" dirty="0"/>
              <a:t>32 </a:t>
            </a:r>
            <a:r>
              <a:rPr lang="en-US" sz="2400" dirty="0"/>
              <a:t>bits</a:t>
            </a:r>
            <a:r>
              <a:rPr lang="el-GR" sz="2400" dirty="0"/>
              <a:t>, το </a:t>
            </a:r>
            <a:r>
              <a:rPr lang="en-US" sz="2400" dirty="0"/>
              <a:t>prefix </a:t>
            </a:r>
            <a:r>
              <a:rPr lang="el-GR" sz="2400" dirty="0"/>
              <a:t>ακολουθούμενο από </a:t>
            </a:r>
            <a:r>
              <a:rPr lang="de-CH" sz="2400" dirty="0" err="1"/>
              <a:t>suffix</a:t>
            </a:r>
            <a:r>
              <a:rPr lang="el-GR" sz="2400" dirty="0"/>
              <a:t> με όλα τα </a:t>
            </a:r>
            <a:r>
              <a:rPr lang="en-US" sz="2400" dirty="0"/>
              <a:t>bits</a:t>
            </a:r>
            <a:r>
              <a:rPr lang="el-GR" sz="2400" dirty="0"/>
              <a:t> άσσους.</a:t>
            </a:r>
          </a:p>
          <a:p>
            <a:r>
              <a:rPr lang="el-GR" sz="2400" b="1" dirty="0"/>
              <a:t>Διευθύνσεις Δικτυακών Συσκευών</a:t>
            </a:r>
            <a:r>
              <a:rPr lang="el-GR" sz="2400" dirty="0"/>
              <a:t>: Οι  </a:t>
            </a:r>
            <a:r>
              <a:rPr lang="de-CH" sz="2400" dirty="0"/>
              <a:t>IPv4</a:t>
            </a:r>
            <a:r>
              <a:rPr lang="de-CH" sz="2400" b="1" dirty="0"/>
              <a:t> </a:t>
            </a:r>
            <a:r>
              <a:rPr lang="el-GR" sz="2400" dirty="0"/>
              <a:t>Διευθύνσεις  </a:t>
            </a:r>
            <a:r>
              <a:rPr lang="el-GR" sz="2400" dirty="0" smtClean="0"/>
              <a:t>των δικτυακών συσκευών, βρίσκονται </a:t>
            </a:r>
            <a:r>
              <a:rPr lang="el-GR" sz="2400" dirty="0"/>
              <a:t>ανάμεσα από την </a:t>
            </a:r>
            <a:r>
              <a:rPr lang="de-CH" sz="2400" dirty="0"/>
              <a:t>IPv4 </a:t>
            </a:r>
            <a:r>
              <a:rPr lang="el-GR" sz="2400" dirty="0"/>
              <a:t>Διεύθυνση Δικτύου &amp; την </a:t>
            </a:r>
            <a:r>
              <a:rPr lang="de-CH" sz="2400" dirty="0"/>
              <a:t>IPv4 </a:t>
            </a:r>
            <a:r>
              <a:rPr lang="el-GR" sz="2400" dirty="0"/>
              <a:t>Διεύθυνση εκπομπής </a:t>
            </a:r>
            <a:r>
              <a:rPr lang="el-GR" sz="2400" dirty="0" smtClean="0"/>
              <a:t>Δικτύου</a:t>
            </a:r>
            <a:r>
              <a:rPr lang="el-GR" sz="2400" b="1" dirty="0" smtClean="0"/>
              <a:t>.</a:t>
            </a:r>
            <a:r>
              <a:rPr lang="de-CH" sz="2400" b="1" dirty="0" smtClean="0"/>
              <a:t> </a:t>
            </a:r>
            <a:endParaRPr lang="el-GR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8363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 err="1"/>
              <a:t>Διευθυνσιοδότηση</a:t>
            </a:r>
            <a:r>
              <a:rPr lang="el-GR" dirty="0"/>
              <a:t> </a:t>
            </a:r>
            <a:r>
              <a:rPr lang="el-GR" dirty="0" smtClean="0"/>
              <a:t>στο διαδίκτυο</a:t>
            </a:r>
            <a:endParaRPr lang="el-GR" sz="3100" b="0" dirty="0" smtClean="0">
              <a:effectLst/>
            </a:endParaRPr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4352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C00000"/>
                </a:solidFill>
              </a:rPr>
              <a:t>Στόχος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η </a:t>
            </a:r>
            <a:r>
              <a:rPr lang="el-GR" sz="2400" dirty="0" smtClean="0"/>
              <a:t>περαιτέρω </a:t>
            </a:r>
            <a:r>
              <a:rPr lang="el-GR" sz="2400" dirty="0" smtClean="0"/>
              <a:t>κατανόηση μέσω αντιπροσωπευτικών ασκήσεων: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/>
              <a:t>των διευθύνσεων του πρωτοκόλλου</a:t>
            </a:r>
            <a:r>
              <a:rPr lang="en-US" sz="2400" dirty="0" smtClean="0"/>
              <a:t> </a:t>
            </a:r>
            <a:r>
              <a:rPr lang="el-GR" sz="2400" dirty="0" smtClean="0"/>
              <a:t>Διαδικτύου </a:t>
            </a:r>
            <a:r>
              <a:rPr lang="de-CH" sz="2400" dirty="0" smtClean="0"/>
              <a:t>IPv4</a:t>
            </a:r>
            <a:r>
              <a:rPr lang="el-GR" sz="2400" dirty="0" smtClean="0"/>
              <a:t> </a:t>
            </a:r>
            <a:r>
              <a:rPr lang="el-GR" sz="2400" dirty="0"/>
              <a:t>ως μηχανισμού </a:t>
            </a:r>
            <a:r>
              <a:rPr lang="el-GR" sz="2400" dirty="0" smtClean="0"/>
              <a:t>ομοιόμορφης </a:t>
            </a:r>
            <a:r>
              <a:rPr lang="el-GR" sz="2400" dirty="0" err="1"/>
              <a:t>διευθυνσιοδότησης</a:t>
            </a:r>
            <a:r>
              <a:rPr lang="el-GR" sz="2400" dirty="0"/>
              <a:t> </a:t>
            </a:r>
            <a:r>
              <a:rPr lang="el-GR" sz="2400" dirty="0" smtClean="0"/>
              <a:t>Διαδικτύου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/>
              <a:t>της </a:t>
            </a:r>
            <a:r>
              <a:rPr lang="el-GR" sz="2400" dirty="0" err="1" smtClean="0"/>
              <a:t>υποδικτύωσης</a:t>
            </a:r>
            <a:r>
              <a:rPr lang="el-GR" sz="2400" dirty="0" smtClean="0"/>
              <a:t>  ως μηχανισμού </a:t>
            </a:r>
            <a:r>
              <a:rPr lang="el-GR" sz="2400" dirty="0" err="1" smtClean="0"/>
              <a:t>διευθυνσιοδότησης</a:t>
            </a:r>
            <a:r>
              <a:rPr lang="el-GR" sz="2400" dirty="0" smtClean="0"/>
              <a:t> Διαδικτύου με εξοικονόμηση διευθύνσεων </a:t>
            </a:r>
            <a:endParaRPr lang="el-GR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4" name="Rectangle 13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1452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Σύνοψη </a:t>
            </a:r>
            <a:r>
              <a:rPr lang="el-GR" sz="3600" dirty="0" err="1" smtClean="0"/>
              <a:t>διευθυνσιοδότησης</a:t>
            </a:r>
            <a:r>
              <a:rPr lang="el-GR" sz="3600" dirty="0" smtClean="0"/>
              <a:t> IPv4 (2/2)</a:t>
            </a:r>
            <a:endParaRPr lang="el-GR" sz="3600" dirty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sz="2400" b="1" dirty="0"/>
          </a:p>
          <a:p>
            <a:pPr>
              <a:spcBef>
                <a:spcPts val="1200"/>
              </a:spcBef>
            </a:pPr>
            <a:r>
              <a:rPr lang="el-GR" sz="2400" b="1" dirty="0"/>
              <a:t>Μέγεθος Δικτύου: 2^Χ, </a:t>
            </a:r>
            <a:r>
              <a:rPr lang="el-GR" sz="2400" dirty="0"/>
              <a:t>όπου Χ ο αριθμός των </a:t>
            </a:r>
            <a:r>
              <a:rPr lang="de-CH" sz="2400" dirty="0" err="1"/>
              <a:t>bits</a:t>
            </a:r>
            <a:r>
              <a:rPr lang="de-CH" sz="2400" dirty="0"/>
              <a:t> </a:t>
            </a:r>
            <a:r>
              <a:rPr lang="el-GR" sz="2400" dirty="0"/>
              <a:t>του επιθέματος. Εκφράζει το σύνολο των </a:t>
            </a:r>
            <a:r>
              <a:rPr lang="de-CH" sz="2400" dirty="0"/>
              <a:t>IPv4</a:t>
            </a:r>
            <a:r>
              <a:rPr lang="el-GR" sz="2400" dirty="0"/>
              <a:t> διευθύνσεων</a:t>
            </a:r>
            <a:r>
              <a:rPr lang="en-US" sz="2400" dirty="0"/>
              <a:t> </a:t>
            </a:r>
            <a:r>
              <a:rPr lang="el-GR" sz="2400" dirty="0"/>
              <a:t>ενός δικτύου. </a:t>
            </a:r>
          </a:p>
          <a:p>
            <a:pPr>
              <a:spcBef>
                <a:spcPts val="1200"/>
              </a:spcBef>
            </a:pPr>
            <a:r>
              <a:rPr lang="el-GR" sz="2400" b="1" dirty="0"/>
              <a:t>Μάσκα διεύθυνσης </a:t>
            </a:r>
            <a:r>
              <a:rPr lang="de-CH" sz="2400" b="1" dirty="0"/>
              <a:t>IPv4</a:t>
            </a:r>
            <a:r>
              <a:rPr lang="de-CH" sz="2400" dirty="0"/>
              <a:t>:  32 </a:t>
            </a:r>
            <a:r>
              <a:rPr lang="en-US" sz="2400" dirty="0"/>
              <a:t>bits</a:t>
            </a:r>
            <a:r>
              <a:rPr lang="el-GR" sz="2400" dirty="0"/>
              <a:t>, εκ των οποίων όλα τα </a:t>
            </a:r>
            <a:r>
              <a:rPr lang="en-US" sz="2400" dirty="0"/>
              <a:t>bits</a:t>
            </a:r>
            <a:r>
              <a:rPr lang="el-GR" sz="2400" dirty="0"/>
              <a:t> του προθέματος έχουν τιμή 1, ενώ όλα τα </a:t>
            </a:r>
            <a:r>
              <a:rPr lang="en-US" sz="2400" dirty="0"/>
              <a:t>bits</a:t>
            </a:r>
            <a:r>
              <a:rPr lang="el-GR" sz="2400" dirty="0"/>
              <a:t> του επιθέματος έχουν τιμή 0. </a:t>
            </a:r>
            <a:endParaRPr lang="en-US" sz="2400" dirty="0"/>
          </a:p>
          <a:p>
            <a:pPr>
              <a:spcBef>
                <a:spcPts val="600"/>
              </a:spcBef>
            </a:pPr>
            <a:r>
              <a:rPr lang="el-GR" sz="2400" b="1" dirty="0"/>
              <a:t>!!!! </a:t>
            </a:r>
            <a:r>
              <a:rPr lang="el-GR" sz="2400" dirty="0"/>
              <a:t>Η μάσκα είναι απαραίτητο συμπλήρωμα μιας διεύθυνσης </a:t>
            </a:r>
            <a:r>
              <a:rPr lang="de-CH" sz="2400" dirty="0"/>
              <a:t>IPv4</a:t>
            </a:r>
            <a:r>
              <a:rPr lang="el-GR" sz="2400" dirty="0"/>
              <a:t>, διότι καθορίζει το όριο μεταξύ προθέματος &amp; επιθέματος και μας δείχνει το δίκτυο στο οποίο ανήκει αυτή η διεύθυνση.</a:t>
            </a:r>
          </a:p>
          <a:p>
            <a:pPr>
              <a:spcBef>
                <a:spcPts val="600"/>
              </a:spcBef>
            </a:pPr>
            <a:r>
              <a:rPr lang="el-GR" sz="2400" b="1" dirty="0"/>
              <a:t>Διεύθυνση </a:t>
            </a:r>
            <a:r>
              <a:rPr lang="de-CH" sz="2400" b="1" dirty="0"/>
              <a:t>IPv4</a:t>
            </a:r>
            <a:r>
              <a:rPr lang="el-GR" sz="2400" b="1" dirty="0"/>
              <a:t> &amp; μάσκα </a:t>
            </a:r>
            <a:r>
              <a:rPr lang="el-GR" sz="2400" dirty="0"/>
              <a:t> = </a:t>
            </a:r>
            <a:r>
              <a:rPr lang="el-GR" sz="2400" b="1" dirty="0"/>
              <a:t>Διεύθυνση δικτύου </a:t>
            </a:r>
            <a:r>
              <a:rPr lang="de-CH" sz="2400" b="1" dirty="0"/>
              <a:t>IPv4</a:t>
            </a:r>
            <a:r>
              <a:rPr lang="el-GR" sz="2400" b="1" dirty="0"/>
              <a:t> </a:t>
            </a:r>
            <a:endParaRPr lang="el-GR" sz="2400" dirty="0"/>
          </a:p>
          <a:p>
            <a:pPr>
              <a:spcBef>
                <a:spcPts val="600"/>
              </a:spcBef>
            </a:pPr>
            <a:r>
              <a:rPr lang="de-CH" sz="2400" b="1" dirty="0"/>
              <a:t>Wildcards </a:t>
            </a:r>
            <a:r>
              <a:rPr lang="de-CH" sz="2400" b="1" dirty="0" err="1"/>
              <a:t>bits</a:t>
            </a:r>
            <a:r>
              <a:rPr lang="de-CH" sz="2400" b="1" dirty="0"/>
              <a:t>: </a:t>
            </a:r>
            <a:r>
              <a:rPr lang="de-CH" sz="2400" dirty="0"/>
              <a:t>32 </a:t>
            </a:r>
            <a:r>
              <a:rPr lang="de-CH" sz="2400" dirty="0" err="1"/>
              <a:t>bits</a:t>
            </a:r>
            <a:r>
              <a:rPr lang="de-CH" sz="2400" dirty="0"/>
              <a:t>, </a:t>
            </a:r>
            <a:r>
              <a:rPr lang="el-GR" sz="2400" dirty="0"/>
              <a:t>τα οποία είναι το συμπλήρωμα της μάσκας ως προς 255.255.255.255</a:t>
            </a:r>
          </a:p>
          <a:p>
            <a:pPr>
              <a:spcBef>
                <a:spcPts val="600"/>
              </a:spcBef>
            </a:pPr>
            <a:r>
              <a:rPr lang="el-GR" sz="2400" b="1" dirty="0"/>
              <a:t>!!!!</a:t>
            </a:r>
            <a:r>
              <a:rPr lang="el-GR" sz="2400" dirty="0"/>
              <a:t> Αν προσθέσουμε τα </a:t>
            </a:r>
            <a:r>
              <a:rPr lang="de-CH" sz="2400" dirty="0"/>
              <a:t>Wildcards </a:t>
            </a:r>
            <a:r>
              <a:rPr lang="de-CH" sz="2400" dirty="0" err="1"/>
              <a:t>bits</a:t>
            </a:r>
            <a:r>
              <a:rPr lang="el-GR" sz="2400" dirty="0"/>
              <a:t> στην </a:t>
            </a:r>
            <a:r>
              <a:rPr lang="de-CH" sz="2400" b="1" dirty="0"/>
              <a:t>IP </a:t>
            </a:r>
            <a:r>
              <a:rPr lang="el-GR" sz="2400" b="1" dirty="0"/>
              <a:t> διεύθυνση Δικτύου </a:t>
            </a:r>
            <a:r>
              <a:rPr lang="el-GR" sz="2400" dirty="0"/>
              <a:t>(1</a:t>
            </a:r>
            <a:r>
              <a:rPr lang="el-GR" sz="2400" baseline="30000" dirty="0"/>
              <a:t>η</a:t>
            </a:r>
            <a:r>
              <a:rPr lang="el-GR" sz="2400" dirty="0"/>
              <a:t> διεύθυνση με όλα τα </a:t>
            </a:r>
            <a:r>
              <a:rPr lang="de-CH" sz="2400" dirty="0" err="1"/>
              <a:t>suffix</a:t>
            </a:r>
            <a:r>
              <a:rPr lang="de-CH" sz="2400" dirty="0"/>
              <a:t> </a:t>
            </a:r>
            <a:r>
              <a:rPr lang="de-CH" sz="2400" dirty="0" err="1"/>
              <a:t>bits</a:t>
            </a:r>
            <a:r>
              <a:rPr lang="de-CH" sz="2400" dirty="0"/>
              <a:t> </a:t>
            </a:r>
            <a:r>
              <a:rPr lang="el-GR" sz="2400" dirty="0"/>
              <a:t>μηδενικά) προκύπτει η  </a:t>
            </a:r>
            <a:r>
              <a:rPr lang="de-CH" sz="2400" b="1" dirty="0"/>
              <a:t>IP </a:t>
            </a:r>
            <a:r>
              <a:rPr lang="el-GR" sz="2400" b="1" dirty="0"/>
              <a:t> διεύθυνση εκπομπής</a:t>
            </a:r>
            <a:r>
              <a:rPr lang="el-GR" sz="2400" dirty="0"/>
              <a:t> του Δικτύου (τελευταία διεύθυνση με όλα τα </a:t>
            </a:r>
            <a:r>
              <a:rPr lang="de-CH" sz="2400" dirty="0" err="1"/>
              <a:t>suffix</a:t>
            </a:r>
            <a:r>
              <a:rPr lang="de-CH" sz="2400" dirty="0"/>
              <a:t> </a:t>
            </a:r>
            <a:r>
              <a:rPr lang="de-CH" sz="2400" dirty="0" err="1"/>
              <a:t>bits</a:t>
            </a:r>
            <a:r>
              <a:rPr lang="de-CH" sz="2400" dirty="0"/>
              <a:t> </a:t>
            </a:r>
            <a:r>
              <a:rPr lang="el-GR" sz="2400" dirty="0"/>
              <a:t>άσσους).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68624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3789040"/>
          </a:xfrm>
        </p:spPr>
        <p:txBody>
          <a:bodyPr>
            <a:normAutofit fontScale="90000"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b="0" dirty="0" smtClean="0"/>
              <a:t>Οι αντιπροσωπευτικές ασκήσεις που ακολουθούν στοχεύουν στην περεταίρω κατανόηση της </a:t>
            </a:r>
            <a:r>
              <a:rPr lang="el-GR" b="0" dirty="0" err="1" smtClean="0"/>
              <a:t>διευθυνσιοδότησης</a:t>
            </a:r>
            <a:r>
              <a:rPr lang="el-GR" b="0" dirty="0" smtClean="0"/>
              <a:t> του πρωτοκόλλου </a:t>
            </a:r>
            <a:r>
              <a:rPr lang="de-CH" b="0" dirty="0" smtClean="0"/>
              <a:t>IPv4</a:t>
            </a:r>
            <a:r>
              <a:rPr lang="de-CH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0" name="Rectangle 9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1" name="Rectangle 10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6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</a:t>
            </a:r>
            <a:r>
              <a:rPr lang="el-GR" dirty="0" err="1" smtClean="0"/>
              <a:t>Διευθυνσιοδότησης</a:t>
            </a:r>
            <a:r>
              <a:rPr lang="el-GR" dirty="0" smtClean="0"/>
              <a:t> (</a:t>
            </a:r>
            <a:r>
              <a:rPr lang="el-GR" dirty="0"/>
              <a:t>1/38)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025352"/>
            <a:ext cx="8229600" cy="5040560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l-GR" sz="2000" b="1" i="1" dirty="0" smtClean="0"/>
              <a:t>Δίνεται </a:t>
            </a:r>
            <a:r>
              <a:rPr lang="el-GR" sz="2000" b="1" i="1" dirty="0"/>
              <a:t>η </a:t>
            </a:r>
            <a:r>
              <a:rPr lang="en-US" sz="2000" b="1" i="1" dirty="0"/>
              <a:t>IP </a:t>
            </a:r>
            <a:r>
              <a:rPr lang="el-GR" sz="2000" b="1" i="1" dirty="0"/>
              <a:t>διεύθυνση 128.211.0.0. Ποια πληροφορία μπορώ να αντλήσω από αυτήν;</a:t>
            </a:r>
            <a:endParaRPr lang="de-CH" sz="2000" b="1" i="1" dirty="0"/>
          </a:p>
          <a:p>
            <a:pPr marL="0" lvl="0" indent="0">
              <a:buNone/>
            </a:pPr>
            <a:r>
              <a:rPr lang="el-GR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Απάντηση</a:t>
            </a:r>
            <a:r>
              <a:rPr lang="de-CH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l-GR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άσκησης 1</a:t>
            </a:r>
            <a:endParaRPr lang="el-GR" altLang="el-GR" sz="2000" b="1" dirty="0">
              <a:solidFill>
                <a:srgbClr val="C00000"/>
              </a:solidFill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de-CH" sz="2000" b="1" dirty="0" smtClean="0"/>
              <a:t>1. </a:t>
            </a:r>
            <a:r>
              <a:rPr lang="el-GR" sz="2000" b="1" dirty="0" smtClean="0"/>
              <a:t>Αν </a:t>
            </a:r>
            <a:r>
              <a:rPr lang="el-GR" sz="2000" b="1" dirty="0"/>
              <a:t>ισχύουν οι κλάσεις </a:t>
            </a:r>
            <a:r>
              <a:rPr lang="el-GR" sz="2000" dirty="0"/>
              <a:t>(</a:t>
            </a:r>
            <a:r>
              <a:rPr lang="de-CH" sz="2000" dirty="0" err="1"/>
              <a:t>classfull</a:t>
            </a:r>
            <a:r>
              <a:rPr lang="de-CH" sz="2000" dirty="0"/>
              <a:t>)</a:t>
            </a:r>
            <a:r>
              <a:rPr lang="el-GR" sz="2000" dirty="0"/>
              <a:t>:</a:t>
            </a:r>
          </a:p>
          <a:p>
            <a:pPr marL="285750" indent="-285750">
              <a:spcBef>
                <a:spcPts val="1200"/>
              </a:spcBef>
            </a:pPr>
            <a:r>
              <a:rPr lang="el-GR" sz="2000" dirty="0"/>
              <a:t>η </a:t>
            </a:r>
            <a:r>
              <a:rPr lang="en-US" sz="2000" dirty="0"/>
              <a:t>IP </a:t>
            </a:r>
            <a:r>
              <a:rPr lang="el-GR" sz="2000" dirty="0"/>
              <a:t>διεύθυνση 128.211.0.0 είναι διεύθυνση </a:t>
            </a:r>
            <a:r>
              <a:rPr lang="de-CH" sz="2000" dirty="0" err="1"/>
              <a:t>class</a:t>
            </a:r>
            <a:r>
              <a:rPr lang="el-GR" sz="2000" dirty="0"/>
              <a:t> Β </a:t>
            </a:r>
          </a:p>
          <a:p>
            <a:pPr marL="285750" indent="-285750">
              <a:spcBef>
                <a:spcPts val="1200"/>
              </a:spcBef>
            </a:pPr>
            <a:r>
              <a:rPr lang="el-GR" sz="2000" dirty="0"/>
              <a:t>έχει μάσκα 255.255.0.0 (16  </a:t>
            </a:r>
            <a:r>
              <a:rPr lang="de-CH" sz="2000" dirty="0" err="1"/>
              <a:t>bits</a:t>
            </a:r>
            <a:r>
              <a:rPr lang="el-GR" sz="2000" dirty="0"/>
              <a:t> πρόθεμα  &amp; 16  </a:t>
            </a:r>
            <a:r>
              <a:rPr lang="de-CH" sz="2000" dirty="0" err="1"/>
              <a:t>bits</a:t>
            </a:r>
            <a:r>
              <a:rPr lang="el-GR" sz="2000" dirty="0"/>
              <a:t> επίθεμα) </a:t>
            </a:r>
          </a:p>
          <a:p>
            <a:pPr marL="285750" indent="-285750">
              <a:spcBef>
                <a:spcPts val="1200"/>
              </a:spcBef>
            </a:pPr>
            <a:r>
              <a:rPr lang="el-GR" sz="2000" dirty="0"/>
              <a:t>Είναι διεύθυνση δικτύου, γιατί έχει τα 16 </a:t>
            </a:r>
            <a:r>
              <a:rPr lang="de-CH" sz="2000" dirty="0" err="1"/>
              <a:t>bits</a:t>
            </a:r>
            <a:r>
              <a:rPr lang="de-CH" sz="2000" dirty="0"/>
              <a:t> </a:t>
            </a:r>
            <a:r>
              <a:rPr lang="el-GR" sz="2000" dirty="0"/>
              <a:t>του επιθέματος μηδενικά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CH" sz="2000" b="1" dirty="0" smtClean="0"/>
              <a:t>2. </a:t>
            </a:r>
            <a:r>
              <a:rPr lang="el-GR" sz="2000" b="1" dirty="0" smtClean="0"/>
              <a:t>Αν </a:t>
            </a:r>
            <a:r>
              <a:rPr lang="el-GR" sz="2000" b="1" dirty="0"/>
              <a:t>δεν ισχύουν οι κλάσεις </a:t>
            </a:r>
            <a:r>
              <a:rPr lang="el-GR" sz="2000" dirty="0"/>
              <a:t>(</a:t>
            </a:r>
            <a:r>
              <a:rPr lang="de-CH" sz="2000" dirty="0" err="1"/>
              <a:t>classless</a:t>
            </a:r>
            <a:r>
              <a:rPr lang="el-GR" sz="2000" dirty="0"/>
              <a:t>):</a:t>
            </a:r>
          </a:p>
          <a:p>
            <a:pPr>
              <a:spcBef>
                <a:spcPts val="1200"/>
              </a:spcBef>
            </a:pPr>
            <a:r>
              <a:rPr lang="el-GR" sz="2000" dirty="0"/>
              <a:t>δεν γνωρίζω τη μάσκα </a:t>
            </a:r>
            <a:r>
              <a:rPr lang="de-CH" sz="2000" dirty="0" smtClean="0"/>
              <a:t>-&gt; </a:t>
            </a:r>
            <a:r>
              <a:rPr lang="el-GR" sz="2000" dirty="0" smtClean="0"/>
              <a:t>δεν </a:t>
            </a:r>
            <a:r>
              <a:rPr lang="el-GR" sz="2000" dirty="0"/>
              <a:t>μπορώ να γνωρίζω </a:t>
            </a:r>
            <a:r>
              <a:rPr lang="el-GR" sz="2000" dirty="0" err="1"/>
              <a:t>ποιό</a:t>
            </a:r>
            <a:r>
              <a:rPr lang="el-GR" sz="2000" dirty="0"/>
              <a:t> είναι το πρόθεμα και </a:t>
            </a:r>
            <a:r>
              <a:rPr lang="el-GR" sz="2000" dirty="0" err="1"/>
              <a:t>ποιό</a:t>
            </a:r>
            <a:r>
              <a:rPr lang="el-GR" sz="2000" dirty="0"/>
              <a:t> είναι το επίθεμα </a:t>
            </a:r>
            <a:r>
              <a:rPr lang="de-CH" sz="2000" dirty="0" smtClean="0"/>
              <a:t> -&gt; </a:t>
            </a:r>
            <a:r>
              <a:rPr lang="el-GR" sz="2000" dirty="0"/>
              <a:t>δεν </a:t>
            </a:r>
            <a:r>
              <a:rPr lang="el-GR" sz="2000" dirty="0" smtClean="0"/>
              <a:t>γνωρίζω </a:t>
            </a:r>
            <a:r>
              <a:rPr lang="el-GR" sz="2000" dirty="0"/>
              <a:t>το είδος της </a:t>
            </a:r>
            <a:r>
              <a:rPr lang="el-GR" sz="2000" dirty="0" smtClean="0"/>
              <a:t>διεύθυνσης. Σίγουρα </a:t>
            </a:r>
            <a:r>
              <a:rPr lang="el-GR" sz="2000" dirty="0"/>
              <a:t>δεν είναι διεύθυνση </a:t>
            </a:r>
            <a:r>
              <a:rPr lang="el-GR" sz="2000" dirty="0" smtClean="0"/>
              <a:t>εκπομπής</a:t>
            </a:r>
            <a:r>
              <a:rPr lang="de-CH" sz="2000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2645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2/38)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23528" y="942849"/>
            <a:ext cx="8441428" cy="5150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i="1" dirty="0" smtClean="0"/>
              <a:t>2. Δίνεται η μάσκα </a:t>
            </a:r>
            <a:r>
              <a:rPr lang="el-GR" sz="2000" b="1" i="1" dirty="0" err="1" smtClean="0"/>
              <a:t>υποδικτύου</a:t>
            </a:r>
            <a:r>
              <a:rPr lang="el-GR" sz="2000" b="1" i="1" dirty="0" smtClean="0"/>
              <a:t> 255.255.255.128. Ποια πληροφορία μπορώ να αντλήσω από αυτήν;</a:t>
            </a:r>
            <a:endParaRPr lang="el-GR" sz="2000" b="1" i="1" dirty="0"/>
          </a:p>
          <a:p>
            <a:pPr marL="0" lvl="0" indent="0">
              <a:buNone/>
            </a:pPr>
            <a:endParaRPr lang="el-GR" altLang="el-GR" sz="2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l-GR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Απάντηση άσκησης 2</a:t>
            </a:r>
            <a:endParaRPr lang="el-GR" altLang="el-GR" sz="20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l-GR" sz="2000" dirty="0" smtClean="0"/>
              <a:t>η </a:t>
            </a:r>
            <a:r>
              <a:rPr lang="el-GR" sz="2000" dirty="0"/>
              <a:t>μάσκα 255.255.255.128, ανεπτυγμένη σε 32 </a:t>
            </a:r>
            <a:r>
              <a:rPr lang="de-CH" sz="2000" dirty="0" err="1"/>
              <a:t>bits</a:t>
            </a:r>
            <a:r>
              <a:rPr lang="de-CH" sz="2000" dirty="0"/>
              <a:t> </a:t>
            </a:r>
            <a:r>
              <a:rPr lang="el-GR" sz="2000" dirty="0"/>
              <a:t>έχει 25 άσσους και 7 μηδενικά. </a:t>
            </a:r>
            <a:r>
              <a:rPr lang="el-GR" sz="2000" dirty="0" smtClean="0"/>
              <a:t>Επομένως:</a:t>
            </a:r>
          </a:p>
          <a:p>
            <a:r>
              <a:rPr lang="en-US" sz="2000" dirty="0" smtClean="0"/>
              <a:t>prefix</a:t>
            </a:r>
            <a:r>
              <a:rPr lang="el-GR" sz="2000" dirty="0" smtClean="0"/>
              <a:t>=</a:t>
            </a:r>
            <a:r>
              <a:rPr lang="de-CH" sz="2000" dirty="0" smtClean="0"/>
              <a:t>25</a:t>
            </a:r>
            <a:r>
              <a:rPr lang="el-GR" sz="2000" dirty="0" smtClean="0"/>
              <a:t> </a:t>
            </a:r>
            <a:r>
              <a:rPr lang="el-GR" sz="2000" dirty="0"/>
              <a:t> </a:t>
            </a:r>
            <a:r>
              <a:rPr lang="de-CH" sz="2000" dirty="0" err="1"/>
              <a:t>bits</a:t>
            </a:r>
            <a:r>
              <a:rPr lang="de-CH" sz="2000" dirty="0"/>
              <a:t> </a:t>
            </a:r>
            <a:endParaRPr lang="de-CH" sz="2000" dirty="0" smtClean="0"/>
          </a:p>
          <a:p>
            <a:r>
              <a:rPr lang="en-US" sz="2000" dirty="0" smtClean="0"/>
              <a:t>suffix</a:t>
            </a:r>
            <a:r>
              <a:rPr lang="el-GR" sz="2000" dirty="0" smtClean="0"/>
              <a:t>=7 </a:t>
            </a:r>
            <a:r>
              <a:rPr lang="el-GR" sz="2000" dirty="0"/>
              <a:t> </a:t>
            </a:r>
            <a:r>
              <a:rPr lang="de-CH" sz="2000" dirty="0" err="1"/>
              <a:t>bits</a:t>
            </a:r>
            <a:r>
              <a:rPr lang="de-CH" sz="2000" dirty="0"/>
              <a:t> </a:t>
            </a:r>
            <a:r>
              <a:rPr lang="el-GR" sz="2000" dirty="0" smtClean="0"/>
              <a:t> </a:t>
            </a:r>
            <a:endParaRPr lang="de-CH" sz="2000" dirty="0"/>
          </a:p>
          <a:p>
            <a:r>
              <a:rPr lang="el-GR" sz="2000" dirty="0"/>
              <a:t>π</a:t>
            </a:r>
            <a:r>
              <a:rPr lang="el-GR" sz="2000" dirty="0" smtClean="0"/>
              <a:t>λήθος δυνατών συνδυασμών διευθύνσεων (ή μέγεθος δικτύου</a:t>
            </a:r>
            <a:r>
              <a:rPr lang="el-GR" sz="2000" dirty="0"/>
              <a:t>2^7</a:t>
            </a:r>
            <a:r>
              <a:rPr lang="el-GR" sz="2000" dirty="0" smtClean="0"/>
              <a:t>)= 128</a:t>
            </a:r>
          </a:p>
          <a:p>
            <a:r>
              <a:rPr lang="el-GR" sz="2000" dirty="0" smtClean="0"/>
              <a:t>μέγιστο </a:t>
            </a:r>
            <a:r>
              <a:rPr lang="el-GR" sz="2000" dirty="0"/>
              <a:t>πλήθος </a:t>
            </a:r>
            <a:r>
              <a:rPr lang="el-GR" sz="2000" dirty="0" smtClean="0"/>
              <a:t>δικτυακών </a:t>
            </a:r>
            <a:r>
              <a:rPr lang="el-GR" sz="2000" dirty="0"/>
              <a:t>συσκευών </a:t>
            </a:r>
            <a:r>
              <a:rPr lang="el-GR" sz="2000" dirty="0" err="1" smtClean="0"/>
              <a:t>υποδικτύου</a:t>
            </a:r>
            <a:r>
              <a:rPr lang="el-GR" sz="2000" dirty="0" smtClean="0"/>
              <a:t>= 126 (από τις 128 διευθύνσεις </a:t>
            </a:r>
            <a:r>
              <a:rPr lang="el-GR" sz="2000" dirty="0"/>
              <a:t>αφαιρούμε </a:t>
            </a:r>
            <a:r>
              <a:rPr lang="el-GR" sz="2000" dirty="0" smtClean="0"/>
              <a:t>τη διεύθυνση </a:t>
            </a:r>
            <a:r>
              <a:rPr lang="el-GR" sz="2000" dirty="0"/>
              <a:t>δικτύου </a:t>
            </a:r>
            <a:r>
              <a:rPr lang="el-GR" sz="2000" dirty="0" smtClean="0"/>
              <a:t>&amp; </a:t>
            </a:r>
            <a:r>
              <a:rPr lang="el-GR" sz="2000" dirty="0"/>
              <a:t>τη διεύθυνση </a:t>
            </a:r>
            <a:r>
              <a:rPr lang="el-GR" sz="2000" dirty="0" smtClean="0"/>
              <a:t>εκπομπής, με </a:t>
            </a:r>
            <a:r>
              <a:rPr lang="de-CH" sz="2000" dirty="0" err="1"/>
              <a:t>suffix</a:t>
            </a:r>
            <a:r>
              <a:rPr lang="de-CH" sz="2000" dirty="0"/>
              <a:t> </a:t>
            </a:r>
            <a:r>
              <a:rPr lang="el-GR" sz="2000" dirty="0"/>
              <a:t>όλο </a:t>
            </a:r>
            <a:r>
              <a:rPr lang="el-GR" sz="2000" dirty="0" smtClean="0"/>
              <a:t>μηδενικά &amp;</a:t>
            </a:r>
            <a:r>
              <a:rPr lang="de-CH" sz="2000" dirty="0" smtClean="0"/>
              <a:t> </a:t>
            </a:r>
            <a:r>
              <a:rPr lang="el-GR" sz="2000" dirty="0"/>
              <a:t>όλο </a:t>
            </a:r>
            <a:r>
              <a:rPr lang="el-GR" sz="2000" dirty="0" smtClean="0"/>
              <a:t>άσσους αντίστοιχα)</a:t>
            </a:r>
            <a:endParaRPr lang="el-GR" sz="2000" dirty="0"/>
          </a:p>
          <a:p>
            <a:pPr marL="0" indent="0">
              <a:spcBef>
                <a:spcPts val="1200"/>
              </a:spcBef>
              <a:buNone/>
            </a:pPr>
            <a:r>
              <a:rPr lang="el-GR" sz="2000" b="1" dirty="0" smtClean="0">
                <a:solidFill>
                  <a:srgbClr val="C00000"/>
                </a:solidFill>
              </a:rPr>
              <a:t>Το </a:t>
            </a:r>
            <a:r>
              <a:rPr lang="el-GR" sz="2000" b="1" dirty="0" err="1" smtClean="0">
                <a:solidFill>
                  <a:srgbClr val="C00000"/>
                </a:solidFill>
              </a:rPr>
              <a:t>υποδίκτυο</a:t>
            </a:r>
            <a:r>
              <a:rPr lang="el-GR" sz="2000" b="1" dirty="0" smtClean="0">
                <a:solidFill>
                  <a:srgbClr val="C00000"/>
                </a:solidFill>
              </a:rPr>
              <a:t> με μάσκα 255.255.255.128, έχει μέγεθος 128 </a:t>
            </a:r>
            <a:r>
              <a:rPr lang="el-GR" sz="2000" b="1" dirty="0" smtClean="0">
                <a:solidFill>
                  <a:srgbClr val="C00000"/>
                </a:solidFill>
              </a:rPr>
              <a:t>(2^7) και </a:t>
            </a:r>
            <a:r>
              <a:rPr lang="el-GR" sz="2000" b="1" dirty="0" smtClean="0">
                <a:solidFill>
                  <a:srgbClr val="C00000"/>
                </a:solidFill>
              </a:rPr>
              <a:t>μπορεί να διασυνδέσει 126 δικτυακές συσκευές</a:t>
            </a:r>
            <a:endParaRPr lang="el-GR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CH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82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3/38)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025352"/>
            <a:ext cx="857929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i="1" dirty="0"/>
              <a:t>3</a:t>
            </a:r>
            <a:r>
              <a:rPr lang="de-CH" sz="2000" b="1" i="1" dirty="0" smtClean="0"/>
              <a:t>. </a:t>
            </a:r>
            <a:r>
              <a:rPr lang="el-GR" sz="2000" b="1" i="1" dirty="0" smtClean="0"/>
              <a:t>Δίνεται </a:t>
            </a:r>
            <a:r>
              <a:rPr lang="el-GR" sz="2000" b="1" i="1" dirty="0"/>
              <a:t>η </a:t>
            </a:r>
            <a:r>
              <a:rPr lang="en-US" sz="2000" b="1" i="1" dirty="0"/>
              <a:t>IP </a:t>
            </a:r>
            <a:r>
              <a:rPr lang="el-GR" sz="2000" b="1" i="1" dirty="0"/>
              <a:t>διεύθυνση 128.211.0.17 με μάσκα 255.255.255.252. Ποια πληροφορία μπορώ να </a:t>
            </a:r>
            <a:r>
              <a:rPr lang="el-GR" sz="2000" b="1" i="1" dirty="0" smtClean="0"/>
              <a:t>αντλήσω για αυτήν;</a:t>
            </a:r>
            <a:endParaRPr lang="de-CH" sz="2000" b="1" i="1" dirty="0"/>
          </a:p>
          <a:p>
            <a:pPr marL="0" lvl="0" indent="0">
              <a:buNone/>
            </a:pPr>
            <a:r>
              <a:rPr lang="el-GR" sz="2000" b="1" dirty="0">
                <a:solidFill>
                  <a:srgbClr val="C00000"/>
                </a:solidFill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άσκησης 3</a:t>
            </a:r>
            <a:endParaRPr lang="el-GR" sz="2000" b="1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el-GR" sz="2000" b="1" dirty="0" smtClean="0"/>
              <a:t>μάσκα</a:t>
            </a:r>
            <a:r>
              <a:rPr lang="el-GR" sz="2000" b="1" dirty="0"/>
              <a:t>: </a:t>
            </a:r>
            <a:r>
              <a:rPr lang="el-GR" sz="2000" dirty="0"/>
              <a:t>255.255.255.252 </a:t>
            </a:r>
            <a:r>
              <a:rPr lang="de-CH" sz="2000" dirty="0" smtClean="0"/>
              <a:t>-&gt;</a:t>
            </a:r>
            <a:r>
              <a:rPr lang="el-GR" sz="2000" b="1" dirty="0" smtClean="0"/>
              <a:t>πρόθεμα</a:t>
            </a:r>
            <a:r>
              <a:rPr lang="el-GR" sz="2000" dirty="0"/>
              <a:t>: 30 </a:t>
            </a:r>
            <a:r>
              <a:rPr lang="en-US" sz="2000" dirty="0"/>
              <a:t>bits </a:t>
            </a:r>
            <a:r>
              <a:rPr lang="el-GR" sz="2000" dirty="0"/>
              <a:t>-&gt; </a:t>
            </a:r>
            <a:r>
              <a:rPr lang="el-GR" sz="2000" b="1" dirty="0"/>
              <a:t>επίθεμα: </a:t>
            </a:r>
            <a:r>
              <a:rPr lang="el-GR" sz="2000" dirty="0"/>
              <a:t>2 </a:t>
            </a:r>
            <a:r>
              <a:rPr lang="en-US" sz="2000" dirty="0"/>
              <a:t>bits </a:t>
            </a:r>
            <a:r>
              <a:rPr lang="el-GR" sz="2000" dirty="0"/>
              <a:t> -&gt; </a:t>
            </a:r>
            <a:r>
              <a:rPr lang="el-GR" sz="2000" b="1" dirty="0"/>
              <a:t>Μέγεθος Δικτύου: </a:t>
            </a:r>
            <a:r>
              <a:rPr lang="el-GR" sz="2000" dirty="0"/>
              <a:t>2^2=4</a:t>
            </a:r>
          </a:p>
          <a:p>
            <a:pPr>
              <a:spcBef>
                <a:spcPts val="1200"/>
              </a:spcBef>
            </a:pPr>
            <a:r>
              <a:rPr lang="el-GR" sz="2000" b="1" dirty="0"/>
              <a:t>Διεύθυνση δικτύου=</a:t>
            </a:r>
            <a:r>
              <a:rPr lang="en-US" sz="2000" b="1" dirty="0"/>
              <a:t> IP </a:t>
            </a:r>
            <a:r>
              <a:rPr lang="el-GR" sz="2000" b="1" dirty="0"/>
              <a:t>διεύθυνση &amp; μάσκα </a:t>
            </a:r>
            <a:r>
              <a:rPr lang="el-GR" sz="2000" b="1" dirty="0" smtClean="0"/>
              <a:t>=</a:t>
            </a:r>
            <a:r>
              <a:rPr lang="el-GR" sz="2000" b="1" dirty="0"/>
              <a:t> 128.211.0.17 </a:t>
            </a:r>
            <a:r>
              <a:rPr lang="de-CH" sz="2000" b="1" dirty="0" smtClean="0"/>
              <a:t>&amp; </a:t>
            </a:r>
            <a:r>
              <a:rPr lang="el-GR" sz="2000" dirty="0"/>
              <a:t>255.255.255.252 </a:t>
            </a:r>
            <a:r>
              <a:rPr lang="de-CH" sz="2000" dirty="0" smtClean="0"/>
              <a:t>= </a:t>
            </a:r>
            <a:r>
              <a:rPr lang="el-GR" sz="2000" b="1" dirty="0" smtClean="0"/>
              <a:t>128.211.0.16 </a:t>
            </a:r>
            <a:r>
              <a:rPr lang="el-GR" sz="2000" dirty="0"/>
              <a:t>(</a:t>
            </a:r>
            <a:r>
              <a:rPr lang="el-GR" sz="2000" b="1" dirty="0">
                <a:solidFill>
                  <a:srgbClr val="C00000"/>
                </a:solidFill>
              </a:rPr>
              <a:t>128.211.0.</a:t>
            </a:r>
            <a:r>
              <a:rPr lang="el-GR" sz="2000" b="1" dirty="0">
                <a:solidFill>
                  <a:srgbClr val="7030A0"/>
                </a:solidFill>
              </a:rPr>
              <a:t>000100</a:t>
            </a:r>
            <a:r>
              <a:rPr lang="el-GR" sz="2000" b="1" dirty="0">
                <a:solidFill>
                  <a:srgbClr val="00B050"/>
                </a:solidFill>
              </a:rPr>
              <a:t>00</a:t>
            </a:r>
            <a:r>
              <a:rPr lang="el-GR" sz="2000" dirty="0"/>
              <a:t>)</a:t>
            </a:r>
          </a:p>
          <a:p>
            <a:pPr>
              <a:spcBef>
                <a:spcPts val="1200"/>
              </a:spcBef>
            </a:pPr>
            <a:r>
              <a:rPr lang="el-GR" sz="2000" b="1" dirty="0"/>
              <a:t>Διεύθυνση </a:t>
            </a:r>
            <a:r>
              <a:rPr lang="en-US" sz="2000" b="1" dirty="0"/>
              <a:t>broadcast</a:t>
            </a:r>
            <a:r>
              <a:rPr lang="el-GR" sz="2000" dirty="0"/>
              <a:t>: </a:t>
            </a:r>
            <a:r>
              <a:rPr lang="el-GR" sz="2000" b="1" dirty="0"/>
              <a:t>128.211.0.19</a:t>
            </a:r>
            <a:r>
              <a:rPr lang="el-GR" sz="2000" dirty="0"/>
              <a:t>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000100</a:t>
            </a:r>
            <a:r>
              <a:rPr lang="el-GR" sz="2000" b="1" dirty="0">
                <a:solidFill>
                  <a:srgbClr val="00B050"/>
                </a:solidFill>
              </a:rPr>
              <a:t>11</a:t>
            </a:r>
            <a:r>
              <a:rPr lang="el-GR" sz="2000" dirty="0"/>
              <a:t>)</a:t>
            </a:r>
          </a:p>
          <a:p>
            <a:pPr>
              <a:spcBef>
                <a:spcPts val="1200"/>
              </a:spcBef>
            </a:pPr>
            <a:r>
              <a:rPr lang="el-GR" sz="2000" b="1" dirty="0"/>
              <a:t>Διευθύνσεις δικτυακών συσκευών</a:t>
            </a:r>
            <a:r>
              <a:rPr lang="el-GR" sz="2000" dirty="0"/>
              <a:t>: από 128.211.0.17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000100</a:t>
            </a:r>
            <a:r>
              <a:rPr lang="el-GR" sz="2000" b="1" dirty="0">
                <a:solidFill>
                  <a:srgbClr val="00B050"/>
                </a:solidFill>
              </a:rPr>
              <a:t>01</a:t>
            </a:r>
            <a:r>
              <a:rPr lang="el-GR" sz="2000" dirty="0"/>
              <a:t>) έως 128.211.0.18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 000100</a:t>
            </a:r>
            <a:r>
              <a:rPr lang="el-GR" sz="2000" b="1" dirty="0">
                <a:solidFill>
                  <a:srgbClr val="00B050"/>
                </a:solidFill>
              </a:rPr>
              <a:t>10</a:t>
            </a:r>
            <a:r>
              <a:rPr lang="el-GR" sz="2000" dirty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l-GR" sz="2000" dirty="0" smtClean="0"/>
              <a:t>Η </a:t>
            </a:r>
            <a:r>
              <a:rPr lang="en-US" sz="2000" dirty="0"/>
              <a:t>IP </a:t>
            </a:r>
            <a:r>
              <a:rPr lang="el-GR" sz="2000" dirty="0"/>
              <a:t>διεύθυνση 128.211.0.17 είναι διεύθυνση δικτυακής συσκευής που ανήκει στο δίκτυο 128.211.0.16 /30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87770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4/38)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i="1" dirty="0" smtClean="0"/>
              <a:t>4. </a:t>
            </a:r>
            <a:r>
              <a:rPr lang="de-CH" sz="2000" b="1" i="1" dirty="0" smtClean="0"/>
              <a:t> </a:t>
            </a:r>
            <a:r>
              <a:rPr lang="el-GR" sz="2000" b="1" i="1" dirty="0"/>
              <a:t>Δίνεται η </a:t>
            </a:r>
            <a:r>
              <a:rPr lang="en-US" sz="2000" b="1" i="1" dirty="0"/>
              <a:t>IP </a:t>
            </a:r>
            <a:r>
              <a:rPr lang="el-GR" sz="2000" b="1" i="1" dirty="0"/>
              <a:t>διεύθυνση </a:t>
            </a:r>
            <a:r>
              <a:rPr lang="el-GR" sz="2000" b="1" i="1" dirty="0" smtClean="0"/>
              <a:t>128.211.0.16/28 (συμβολισμός </a:t>
            </a:r>
            <a:r>
              <a:rPr lang="de-CH" sz="2000" b="1" i="1" dirty="0" smtClean="0"/>
              <a:t>CIDR</a:t>
            </a:r>
            <a:r>
              <a:rPr lang="el-GR" sz="2000" b="1" i="1" dirty="0" smtClean="0"/>
              <a:t>). Ποιες πληροφορίες μπορώ </a:t>
            </a:r>
            <a:r>
              <a:rPr lang="el-GR" sz="2000" b="1" i="1" dirty="0"/>
              <a:t>να αντλήσω από αυτήν;</a:t>
            </a:r>
            <a:endParaRPr lang="de-CH" sz="2000" b="1" i="1" dirty="0"/>
          </a:p>
          <a:p>
            <a:pPr marL="0" lvl="0" indent="0">
              <a:buNone/>
            </a:pPr>
            <a:r>
              <a:rPr lang="el-GR" altLang="el-GR" sz="2000" b="1" dirty="0">
                <a:solidFill>
                  <a:srgbClr val="C00000"/>
                </a:solidFill>
                <a:cs typeface="Times New Roman" pitchFamily="18" charset="0"/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cs typeface="Times New Roman" pitchFamily="18" charset="0"/>
              </a:rPr>
              <a:t>άσκησης 4</a:t>
            </a:r>
          </a:p>
          <a:p>
            <a:pPr marL="0" lvl="0" indent="0">
              <a:buNone/>
            </a:pPr>
            <a:r>
              <a:rPr lang="en-US" sz="2000" b="1" dirty="0" smtClean="0"/>
              <a:t>IP </a:t>
            </a:r>
            <a:r>
              <a:rPr lang="el-GR" sz="2000" b="1" dirty="0"/>
              <a:t>διεύθυνση: 128.211.0.16/28  (</a:t>
            </a:r>
            <a:r>
              <a:rPr lang="en-US" sz="2000" b="1" dirty="0">
                <a:solidFill>
                  <a:srgbClr val="C00000"/>
                </a:solidFill>
              </a:rPr>
              <a:t>10000000.11010011.00000000.0001</a:t>
            </a:r>
            <a:r>
              <a:rPr lang="el-GR" sz="2000" b="1" dirty="0">
                <a:solidFill>
                  <a:srgbClr val="00B050"/>
                </a:solidFill>
              </a:rPr>
              <a:t>0000</a:t>
            </a:r>
            <a:r>
              <a:rPr lang="el-GR" sz="2000" dirty="0"/>
              <a:t>)</a:t>
            </a:r>
            <a:endParaRPr lang="el-GR" sz="2000" b="1" dirty="0"/>
          </a:p>
          <a:p>
            <a:pPr marL="0" lvl="0" indent="0">
              <a:spcBef>
                <a:spcPts val="1200"/>
              </a:spcBef>
              <a:buNone/>
            </a:pPr>
            <a:r>
              <a:rPr lang="el-GR" sz="2000" dirty="0" smtClean="0"/>
              <a:t>Η </a:t>
            </a:r>
            <a:r>
              <a:rPr lang="en-US" sz="2000" dirty="0"/>
              <a:t>IP </a:t>
            </a:r>
            <a:r>
              <a:rPr lang="el-GR" sz="2000" dirty="0"/>
              <a:t>διεύθυνση 128.211.0.1</a:t>
            </a:r>
            <a:r>
              <a:rPr lang="de-CH" sz="2000" dirty="0"/>
              <a:t>6</a:t>
            </a:r>
            <a:r>
              <a:rPr lang="el-GR" sz="2000" dirty="0"/>
              <a:t>/28 είναι διεύθυνση δικτύου διότι έχει όλα τα </a:t>
            </a:r>
            <a:r>
              <a:rPr lang="de-CH" sz="2000" dirty="0" err="1"/>
              <a:t>bits</a:t>
            </a:r>
            <a:r>
              <a:rPr lang="de-CH" sz="2000" dirty="0"/>
              <a:t> </a:t>
            </a:r>
            <a:r>
              <a:rPr lang="el-GR" sz="2000" dirty="0"/>
              <a:t>του </a:t>
            </a:r>
            <a:r>
              <a:rPr lang="de-CH" sz="2000" dirty="0" err="1"/>
              <a:t>suffix</a:t>
            </a:r>
            <a:r>
              <a:rPr lang="de-CH" sz="2000" dirty="0"/>
              <a:t> </a:t>
            </a:r>
            <a:r>
              <a:rPr lang="el-GR" sz="2000" dirty="0"/>
              <a:t>μηδενικά.</a:t>
            </a:r>
          </a:p>
          <a:p>
            <a:pPr>
              <a:spcBef>
                <a:spcPts val="1200"/>
              </a:spcBef>
            </a:pPr>
            <a:r>
              <a:rPr lang="el-GR" sz="2000" b="1" dirty="0" smtClean="0"/>
              <a:t>πρόθεμα</a:t>
            </a:r>
            <a:r>
              <a:rPr lang="el-GR" sz="2000" dirty="0"/>
              <a:t>: 28 </a:t>
            </a:r>
            <a:r>
              <a:rPr lang="en-US" sz="2000" dirty="0"/>
              <a:t>bits </a:t>
            </a:r>
            <a:r>
              <a:rPr lang="en-US" sz="2000" dirty="0" smtClean="0"/>
              <a:t>(</a:t>
            </a:r>
            <a:r>
              <a:rPr lang="el-GR" sz="2000" b="1" dirty="0" smtClean="0">
                <a:solidFill>
                  <a:srgbClr val="C00000"/>
                </a:solidFill>
              </a:rPr>
              <a:t>128.211.0.</a:t>
            </a:r>
            <a:r>
              <a:rPr lang="el-GR" sz="2000" b="1" dirty="0" smtClean="0">
                <a:solidFill>
                  <a:srgbClr val="7030A0"/>
                </a:solidFill>
              </a:rPr>
              <a:t>0001)</a:t>
            </a:r>
            <a:r>
              <a:rPr lang="de-CH" sz="2000" b="1" dirty="0" smtClean="0">
                <a:solidFill>
                  <a:srgbClr val="7030A0"/>
                </a:solidFill>
              </a:rPr>
              <a:t> </a:t>
            </a:r>
            <a:r>
              <a:rPr lang="el-GR" sz="2000" b="1" dirty="0" smtClean="0">
                <a:solidFill>
                  <a:srgbClr val="7030A0"/>
                </a:solidFill>
              </a:rPr>
              <a:t>-&gt;</a:t>
            </a:r>
            <a:r>
              <a:rPr lang="de-CH" sz="2000" b="1" dirty="0" smtClean="0">
                <a:solidFill>
                  <a:srgbClr val="7030A0"/>
                </a:solidFill>
              </a:rPr>
              <a:t> </a:t>
            </a:r>
            <a:r>
              <a:rPr lang="el-GR" sz="2000" b="1" dirty="0"/>
              <a:t>επίθεμα: </a:t>
            </a:r>
            <a:r>
              <a:rPr lang="el-GR" sz="2000" dirty="0"/>
              <a:t>4 </a:t>
            </a:r>
            <a:r>
              <a:rPr lang="en-US" sz="2000" dirty="0"/>
              <a:t>bits </a:t>
            </a:r>
            <a:r>
              <a:rPr lang="el-GR" sz="2000" dirty="0"/>
              <a:t>(</a:t>
            </a:r>
            <a:r>
              <a:rPr lang="el-GR" sz="2000" b="1" dirty="0">
                <a:solidFill>
                  <a:srgbClr val="00B050"/>
                </a:solidFill>
              </a:rPr>
              <a:t>0000</a:t>
            </a:r>
            <a:r>
              <a:rPr lang="el-GR" sz="2000" b="1" dirty="0" smtClean="0">
                <a:solidFill>
                  <a:srgbClr val="00B050"/>
                </a:solidFill>
              </a:rPr>
              <a:t>)</a:t>
            </a:r>
            <a:endParaRPr lang="el-GR" sz="2000" dirty="0"/>
          </a:p>
          <a:p>
            <a:pPr>
              <a:spcBef>
                <a:spcPts val="1200"/>
              </a:spcBef>
            </a:pPr>
            <a:r>
              <a:rPr lang="el-GR" sz="2000" b="1" dirty="0" smtClean="0"/>
              <a:t>μέγεθος δικτύου: 2^4=16</a:t>
            </a:r>
          </a:p>
          <a:p>
            <a:pPr>
              <a:spcBef>
                <a:spcPts val="1200"/>
              </a:spcBef>
            </a:pPr>
            <a:r>
              <a:rPr lang="el-GR" sz="2000" b="1" dirty="0" smtClean="0"/>
              <a:t>μάσκα</a:t>
            </a:r>
            <a:r>
              <a:rPr lang="el-GR" sz="2000" b="1" dirty="0"/>
              <a:t>: </a:t>
            </a:r>
            <a:r>
              <a:rPr lang="el-GR" sz="2000" dirty="0" smtClean="0"/>
              <a:t>255.255.255.240</a:t>
            </a:r>
            <a:endParaRPr lang="el-GR" sz="2000" dirty="0"/>
          </a:p>
          <a:p>
            <a:pPr>
              <a:spcBef>
                <a:spcPts val="1200"/>
              </a:spcBef>
            </a:pPr>
            <a:r>
              <a:rPr lang="el-GR" sz="2000" b="1" dirty="0" smtClean="0"/>
              <a:t>διεύθυνση </a:t>
            </a:r>
            <a:r>
              <a:rPr lang="en-US" sz="2000" b="1" dirty="0"/>
              <a:t>broadcast</a:t>
            </a:r>
            <a:r>
              <a:rPr lang="el-GR" sz="2000" dirty="0"/>
              <a:t>: 128.211.0.31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0001</a:t>
            </a:r>
            <a:r>
              <a:rPr lang="el-GR" sz="2000" b="1" dirty="0">
                <a:solidFill>
                  <a:srgbClr val="00B050"/>
                </a:solidFill>
              </a:rPr>
              <a:t>1111</a:t>
            </a:r>
            <a:r>
              <a:rPr lang="el-GR" sz="2000" dirty="0"/>
              <a:t>)</a:t>
            </a:r>
          </a:p>
          <a:p>
            <a:pPr lvl="0">
              <a:spcBef>
                <a:spcPts val="1200"/>
              </a:spcBef>
            </a:pPr>
            <a:r>
              <a:rPr lang="el-GR" sz="2000" b="1" dirty="0" smtClean="0"/>
              <a:t>διευθύνσεις </a:t>
            </a:r>
            <a:r>
              <a:rPr lang="el-GR" sz="2000" b="1" dirty="0"/>
              <a:t>δικτυακών συσκευών</a:t>
            </a:r>
            <a:r>
              <a:rPr lang="el-GR" sz="2000" dirty="0"/>
              <a:t>: από 128.211.0.17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0001</a:t>
            </a:r>
            <a:r>
              <a:rPr lang="el-GR" sz="2000" b="1" dirty="0">
                <a:solidFill>
                  <a:srgbClr val="00B050"/>
                </a:solidFill>
              </a:rPr>
              <a:t>0001</a:t>
            </a:r>
            <a:r>
              <a:rPr lang="el-GR" sz="2000" dirty="0"/>
              <a:t>) έως 128.211.0.30 (</a:t>
            </a:r>
            <a:r>
              <a:rPr lang="el-GR" sz="2000" b="1" dirty="0">
                <a:solidFill>
                  <a:srgbClr val="C00000"/>
                </a:solidFill>
              </a:rPr>
              <a:t>128.211.0</a:t>
            </a:r>
            <a:r>
              <a:rPr lang="el-GR" sz="2000" dirty="0">
                <a:solidFill>
                  <a:srgbClr val="990033"/>
                </a:solidFill>
              </a:rPr>
              <a:t>.</a:t>
            </a:r>
            <a:r>
              <a:rPr lang="el-GR" sz="2000" b="1" dirty="0">
                <a:solidFill>
                  <a:srgbClr val="7030A0"/>
                </a:solidFill>
              </a:rPr>
              <a:t>0001</a:t>
            </a:r>
            <a:r>
              <a:rPr lang="el-GR" sz="2000" b="1" dirty="0">
                <a:solidFill>
                  <a:srgbClr val="00B050"/>
                </a:solidFill>
              </a:rPr>
              <a:t>1</a:t>
            </a:r>
            <a:r>
              <a:rPr lang="de-CH" sz="2000" b="1" dirty="0">
                <a:solidFill>
                  <a:srgbClr val="00B050"/>
                </a:solidFill>
              </a:rPr>
              <a:t>110</a:t>
            </a:r>
            <a:r>
              <a:rPr lang="el-GR" sz="2000" dirty="0" smtClean="0"/>
              <a:t>)</a:t>
            </a:r>
            <a:r>
              <a:rPr lang="el-GR" altLang="el-GR" sz="20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el-GR" altLang="el-GR" sz="2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endParaRPr lang="el-GR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3035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5/38)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1520" y="835317"/>
            <a:ext cx="8229600" cy="1021607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 i="1" dirty="0" smtClean="0">
                <a:ea typeface="Times New Roman" pitchFamily="18" charset="0"/>
                <a:cs typeface="Times New Roman" pitchFamily="18" charset="0"/>
              </a:rPr>
              <a:t>5</a:t>
            </a:r>
            <a:r>
              <a:rPr lang="de-CH" altLang="el-GR" sz="2000" b="1" i="1" dirty="0" smtClean="0">
                <a:ea typeface="Times New Roman" pitchFamily="18" charset="0"/>
                <a:cs typeface="Times New Roman" pitchFamily="18" charset="0"/>
              </a:rPr>
              <a:t>. </a:t>
            </a:r>
            <a:r>
              <a:rPr lang="el-GR" altLang="el-GR" sz="2000" b="1" i="1" dirty="0" smtClean="0">
                <a:ea typeface="Times New Roman" pitchFamily="18" charset="0"/>
                <a:cs typeface="Times New Roman" pitchFamily="18" charset="0"/>
              </a:rPr>
              <a:t>Τι </a:t>
            </a:r>
            <a:r>
              <a:rPr lang="el-GR" altLang="el-GR" sz="2000" b="1" i="1" dirty="0">
                <a:ea typeface="Times New Roman" pitchFamily="18" charset="0"/>
                <a:cs typeface="Times New Roman" pitchFamily="18" charset="0"/>
              </a:rPr>
              <a:t>είδους διεύθυνση (δικτυακής συσκευής, δικτύου, εκπομπής) είναι κάθε μία από τις παρακάτω </a:t>
            </a:r>
            <a:r>
              <a:rPr lang="en-US" altLang="el-GR" sz="2000" b="1" i="1" dirty="0">
                <a:ea typeface="Times New Roman" pitchFamily="18" charset="0"/>
                <a:cs typeface="Times New Roman" pitchFamily="18" charset="0"/>
              </a:rPr>
              <a:t>IP</a:t>
            </a:r>
            <a:r>
              <a:rPr lang="de-CH" altLang="el-GR" sz="2000" b="1" i="1" dirty="0">
                <a:ea typeface="Times New Roman" pitchFamily="18" charset="0"/>
                <a:cs typeface="Times New Roman" pitchFamily="18" charset="0"/>
              </a:rPr>
              <a:t>v4</a:t>
            </a:r>
            <a:r>
              <a:rPr lang="el-GR" altLang="el-GR" sz="2000" b="1" i="1" dirty="0">
                <a:ea typeface="Times New Roman" pitchFamily="18" charset="0"/>
                <a:cs typeface="Times New Roman" pitchFamily="18" charset="0"/>
              </a:rPr>
              <a:t> διευθύνσεις; </a:t>
            </a:r>
            <a:r>
              <a:rPr lang="de-CH" altLang="el-GR" sz="2000" b="1" i="1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>
                <a:ea typeface="Times New Roman" pitchFamily="18" charset="0"/>
                <a:cs typeface="Times New Roman" pitchFamily="18" charset="0"/>
              </a:rPr>
              <a:t>Βάζουμε  √  στην κατάλληλη στήλη του πίνακα </a:t>
            </a:r>
            <a:endParaRPr lang="el-GR" altLang="el-GR" sz="2000" b="1" i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061521"/>
              </p:ext>
            </p:extLst>
          </p:nvPr>
        </p:nvGraphicFramePr>
        <p:xfrm>
          <a:off x="463473" y="2092948"/>
          <a:ext cx="4752528" cy="403883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92288"/>
                <a:gridCol w="792088"/>
                <a:gridCol w="576064"/>
                <a:gridCol w="792088"/>
              </a:tblGrid>
              <a:tr h="611819">
                <a:tc>
                  <a:txBody>
                    <a:bodyPr/>
                    <a:lstStyle/>
                    <a:p>
                      <a:pPr marL="17970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effectLst/>
                        </a:rPr>
                        <a:t>IPv</a:t>
                      </a:r>
                      <a:r>
                        <a:rPr lang="el-GR" sz="1600" dirty="0">
                          <a:effectLst/>
                        </a:rPr>
                        <a:t>4 </a:t>
                      </a:r>
                      <a:r>
                        <a:rPr lang="el-GR" sz="1600" dirty="0" smtClean="0">
                          <a:effectLst/>
                        </a:rPr>
                        <a:t>διεύθυνση δικτύου / αριθμός </a:t>
                      </a:r>
                      <a:r>
                        <a:rPr lang="en-GB" sz="1600" dirty="0" smtClean="0">
                          <a:effectLst/>
                        </a:rPr>
                        <a:t>bits</a:t>
                      </a:r>
                      <a:r>
                        <a:rPr lang="el-GR" sz="1600" dirty="0" smtClean="0">
                          <a:effectLst/>
                        </a:rPr>
                        <a:t> προθέματος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Δικτυακή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συσκευή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Δικτύου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Εκπομπής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195.100.100.192/25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195.100.100.192/26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195.100.100.224/27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195.100.100.47/28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195.100.100.47/29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10.11.12.11/30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194.177.210.192/26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r>
                        <a:rPr lang="el-GR" sz="1600" dirty="0">
                          <a:effectLst/>
                        </a:rPr>
                        <a:t>70.16.0.132/20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198.0.0.222/29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734472" y="2012584"/>
            <a:ext cx="29523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!!!!   Για να εξετάσουμε το είδος μιας </a:t>
            </a:r>
            <a:r>
              <a:rPr lang="de-CH" dirty="0" smtClean="0">
                <a:latin typeface="+mn-lt"/>
              </a:rPr>
              <a:t>IP </a:t>
            </a:r>
            <a:r>
              <a:rPr lang="el-GR" dirty="0" smtClean="0">
                <a:latin typeface="+mn-lt"/>
              </a:rPr>
              <a:t> διεύθυνσης αρκεί να εξετάσουμε τα </a:t>
            </a:r>
            <a:r>
              <a:rPr lang="de-CH" dirty="0" err="1" smtClean="0">
                <a:latin typeface="+mn-lt"/>
              </a:rPr>
              <a:t>bits</a:t>
            </a:r>
            <a:r>
              <a:rPr lang="de-CH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του </a:t>
            </a:r>
            <a:r>
              <a:rPr lang="de-CH" dirty="0" err="1" smtClean="0">
                <a:latin typeface="+mn-lt"/>
              </a:rPr>
              <a:t>suffix</a:t>
            </a:r>
            <a:r>
              <a:rPr lang="el-GR" dirty="0" smtClean="0">
                <a:latin typeface="+mn-lt"/>
              </a:rPr>
              <a:t>.</a:t>
            </a:r>
          </a:p>
          <a:p>
            <a:r>
              <a:rPr lang="el-GR" dirty="0" smtClean="0">
                <a:latin typeface="+mn-lt"/>
              </a:rPr>
              <a:t>1. Αν όλα τα </a:t>
            </a:r>
            <a:r>
              <a:rPr lang="de-CH" dirty="0" err="1">
                <a:latin typeface="+mn-lt"/>
              </a:rPr>
              <a:t>bits</a:t>
            </a:r>
            <a:r>
              <a:rPr lang="de-CH" dirty="0">
                <a:latin typeface="+mn-lt"/>
              </a:rPr>
              <a:t> </a:t>
            </a:r>
            <a:r>
              <a:rPr lang="el-GR" dirty="0">
                <a:latin typeface="+mn-lt"/>
              </a:rPr>
              <a:t>του </a:t>
            </a:r>
            <a:r>
              <a:rPr lang="de-CH" dirty="0" err="1" smtClean="0">
                <a:latin typeface="+mn-lt"/>
              </a:rPr>
              <a:t>suffix</a:t>
            </a:r>
            <a:r>
              <a:rPr lang="el-GR" dirty="0" smtClean="0">
                <a:latin typeface="+mn-lt"/>
              </a:rPr>
              <a:t>,  έχουν τιμή 0,  πρόκειται για διεύθυνση δικτύου.</a:t>
            </a:r>
          </a:p>
          <a:p>
            <a:r>
              <a:rPr lang="el-GR" dirty="0" smtClean="0">
                <a:latin typeface="+mn-lt"/>
              </a:rPr>
              <a:t>2. </a:t>
            </a:r>
            <a:r>
              <a:rPr lang="el-GR" dirty="0">
                <a:latin typeface="+mn-lt"/>
              </a:rPr>
              <a:t>Αν όλα τα </a:t>
            </a:r>
            <a:r>
              <a:rPr lang="de-CH" dirty="0" err="1">
                <a:latin typeface="+mn-lt"/>
              </a:rPr>
              <a:t>bits</a:t>
            </a:r>
            <a:r>
              <a:rPr lang="de-CH" dirty="0">
                <a:latin typeface="+mn-lt"/>
              </a:rPr>
              <a:t> </a:t>
            </a:r>
            <a:r>
              <a:rPr lang="el-GR" dirty="0">
                <a:latin typeface="+mn-lt"/>
              </a:rPr>
              <a:t>του </a:t>
            </a:r>
            <a:r>
              <a:rPr lang="de-CH" dirty="0" err="1">
                <a:latin typeface="+mn-lt"/>
              </a:rPr>
              <a:t>suffix</a:t>
            </a:r>
            <a:r>
              <a:rPr lang="el-GR" dirty="0">
                <a:latin typeface="+mn-lt"/>
              </a:rPr>
              <a:t>,  έχουν τιμή </a:t>
            </a:r>
            <a:r>
              <a:rPr lang="el-GR" dirty="0" smtClean="0">
                <a:latin typeface="+mn-lt"/>
              </a:rPr>
              <a:t>1, </a:t>
            </a:r>
            <a:r>
              <a:rPr lang="el-GR" dirty="0">
                <a:latin typeface="+mn-lt"/>
              </a:rPr>
              <a:t>πρόκειται για διεύθυνση </a:t>
            </a:r>
            <a:r>
              <a:rPr lang="el-GR" dirty="0" smtClean="0">
                <a:latin typeface="+mn-lt"/>
              </a:rPr>
              <a:t>εκπομπής.</a:t>
            </a:r>
          </a:p>
          <a:p>
            <a:r>
              <a:rPr lang="el-GR" dirty="0" smtClean="0">
                <a:latin typeface="+mn-lt"/>
              </a:rPr>
              <a:t>3. Διαφορετικά, </a:t>
            </a:r>
            <a:r>
              <a:rPr lang="el-GR" dirty="0">
                <a:latin typeface="+mn-lt"/>
              </a:rPr>
              <a:t>πρόκειται για διεύθυνση </a:t>
            </a:r>
            <a:r>
              <a:rPr lang="el-GR" dirty="0" smtClean="0">
                <a:latin typeface="+mn-lt"/>
              </a:rPr>
              <a:t>δικτυακής συσκευής.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493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6/38)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6851" y="1056129"/>
            <a:ext cx="76328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buNone/>
            </a:pP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Απάντηση άσκησης  5</a:t>
            </a:r>
            <a:endParaRPr lang="el-GR" altLang="el-GR" sz="2000" b="1" dirty="0">
              <a:solidFill>
                <a:srgbClr val="C0000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1823"/>
              </p:ext>
            </p:extLst>
          </p:nvPr>
        </p:nvGraphicFramePr>
        <p:xfrm>
          <a:off x="765920" y="1731930"/>
          <a:ext cx="7632848" cy="431731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32389"/>
                <a:gridCol w="751987"/>
                <a:gridCol w="1656184"/>
                <a:gridCol w="720080"/>
                <a:gridCol w="973401"/>
                <a:gridCol w="898807"/>
              </a:tblGrid>
              <a:tr h="890295">
                <a:tc>
                  <a:txBody>
                    <a:bodyPr/>
                    <a:lstStyle/>
                    <a:p>
                      <a:pPr marL="17970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effectLst/>
                        </a:rPr>
                        <a:t>IPv</a:t>
                      </a:r>
                      <a:r>
                        <a:rPr lang="el-GR" sz="1600" dirty="0">
                          <a:effectLst/>
                        </a:rPr>
                        <a:t>4 </a:t>
                      </a:r>
                      <a:r>
                        <a:rPr lang="el-GR" sz="1600" dirty="0" smtClean="0">
                          <a:effectLst/>
                        </a:rPr>
                        <a:t>διεύθυνση δικτύου / αριθμός </a:t>
                      </a:r>
                      <a:r>
                        <a:rPr lang="en-GB" sz="1600" dirty="0" smtClean="0">
                          <a:effectLst/>
                        </a:rPr>
                        <a:t>bits</a:t>
                      </a:r>
                      <a:r>
                        <a:rPr lang="el-GR" sz="1600" dirty="0" smtClean="0">
                          <a:effectLst/>
                        </a:rPr>
                        <a:t> προθέματος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CH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αριθμός </a:t>
                      </a:r>
                      <a:r>
                        <a:rPr lang="en-US" sz="1000" dirty="0" smtClean="0">
                          <a:effectLst/>
                        </a:rPr>
                        <a:t>bits</a:t>
                      </a:r>
                      <a:r>
                        <a:rPr lang="el-GR" sz="1000" dirty="0" smtClean="0">
                          <a:effectLst/>
                        </a:rPr>
                        <a:t> </a:t>
                      </a:r>
                      <a:r>
                        <a:rPr lang="de-CH" sz="1000" dirty="0" err="1" smtClean="0">
                          <a:effectLst/>
                        </a:rPr>
                        <a:t>suffix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      </a:t>
                      </a:r>
                      <a:endParaRPr lang="el-GR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   Suffix bits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Διεύθυνση δικτυακής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συσκευής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Διεύθυνση Δικτύου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Διεύθυνση Εκπομπής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8</a:t>
                      </a:r>
                      <a:endParaRPr lang="el-G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11000000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195.100.100.192/25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7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1000000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195.100.100.192/26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6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000000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195.100.100.224/27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5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00000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195.100.100.47/28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4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1111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195.100.100.47/29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111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10.11.12.11/30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l-G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11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194.177.210.192/26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6</a:t>
                      </a:r>
                      <a:endParaRPr lang="el-G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000000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r>
                        <a:rPr lang="el-GR" sz="1600" dirty="0">
                          <a:effectLst/>
                        </a:rPr>
                        <a:t>70.16.0.132/20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12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00001000100</a:t>
                      </a:r>
                      <a:endParaRPr lang="el-G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70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198.0.0.222/29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</a:t>
                      </a:r>
                      <a:endParaRPr lang="el-G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110</a:t>
                      </a:r>
                      <a:endParaRPr lang="el-G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C00000"/>
                          </a:solidFill>
                          <a:effectLst/>
                        </a:rPr>
                        <a:t>√</a:t>
                      </a:r>
                      <a:endParaRPr lang="el-GR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l-GR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62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7/38)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10398" y="999265"/>
            <a:ext cx="763284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6. Σε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ποιο δίκτυο ανήκουν οι δικτυακές συσκευές  (υπολογιστές, δρομολογητές, εκτυπωτές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κ.λ.π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) με τις παρακάτω IP διευθύνσεις και μάσκες;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82061" y="2852936"/>
            <a:ext cx="2232248" cy="1200329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latin typeface="+mn-lt"/>
              </a:rPr>
              <a:t>Διεύθυνση δικτύου </a:t>
            </a:r>
            <a:r>
              <a:rPr lang="el-GR" b="1" dirty="0">
                <a:solidFill>
                  <a:srgbClr val="C00000"/>
                </a:solidFill>
                <a:latin typeface="+mn-lt"/>
              </a:rPr>
              <a:t>= (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Διεύθυνση δικτυακής συσκευής)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AND</a:t>
            </a:r>
            <a:r>
              <a:rPr lang="el-GR" b="1" dirty="0">
                <a:solidFill>
                  <a:srgbClr val="C00000"/>
                </a:solidFill>
                <a:latin typeface="+mn-lt"/>
              </a:rPr>
              <a:t>  (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Μάσκα)</a:t>
            </a:r>
            <a:endParaRPr lang="el-GR" dirty="0"/>
          </a:p>
        </p:txBody>
      </p:sp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330530"/>
              </p:ext>
            </p:extLst>
          </p:nvPr>
        </p:nvGraphicFramePr>
        <p:xfrm>
          <a:off x="510398" y="2132602"/>
          <a:ext cx="6091526" cy="40403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7156"/>
                <a:gridCol w="1558081"/>
                <a:gridCol w="1801227"/>
                <a:gridCol w="1915062"/>
              </a:tblGrid>
              <a:tr h="784317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Α/Α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600" b="1" dirty="0" smtClean="0">
                          <a:effectLst/>
                        </a:rPr>
                        <a:t>IP</a:t>
                      </a:r>
                      <a:r>
                        <a:rPr lang="el-GR" sz="1600" b="1" dirty="0" smtClean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Διεύθυνση δικτυακής</a:t>
                      </a:r>
                      <a:r>
                        <a:rPr lang="el-GR" sz="1600" baseline="0" dirty="0" smtClean="0">
                          <a:effectLst/>
                        </a:rPr>
                        <a:t> συσκευής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Μάσκα </a:t>
                      </a:r>
                      <a:r>
                        <a:rPr lang="el-GR" sz="1600" dirty="0" err="1">
                          <a:effectLst/>
                        </a:rPr>
                        <a:t>υποδικτύωσης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600" b="1" dirty="0" smtClean="0">
                          <a:effectLst/>
                        </a:rPr>
                        <a:t>IP</a:t>
                      </a:r>
                      <a:r>
                        <a:rPr lang="de-CH" sz="1600" b="1" baseline="0" dirty="0" smtClean="0">
                          <a:effectLst/>
                        </a:rPr>
                        <a:t> </a:t>
                      </a:r>
                      <a:r>
                        <a:rPr lang="el-GR" sz="1600" b="1" dirty="0" smtClean="0">
                          <a:effectLst/>
                        </a:rPr>
                        <a:t>Διεύθυνση </a:t>
                      </a:r>
                      <a:r>
                        <a:rPr lang="el-GR" sz="1600" b="1" dirty="0">
                          <a:effectLst/>
                        </a:rPr>
                        <a:t>Δικτύου</a:t>
                      </a:r>
                      <a:endParaRPr lang="el-G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65.0.100.128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255.255.255.0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195.60.35.131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255.255.255.12</a:t>
                      </a:r>
                      <a:r>
                        <a:rPr lang="en-US" sz="1600">
                          <a:effectLst/>
                        </a:rPr>
                        <a:t>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3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195.60.35.</a:t>
                      </a:r>
                      <a:r>
                        <a:rPr lang="en-US" sz="1600" dirty="0">
                          <a:effectLst/>
                        </a:rPr>
                        <a:t>3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255.255.255.128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4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135.17.0.</a:t>
                      </a:r>
                      <a:r>
                        <a:rPr lang="en-US" sz="1600">
                          <a:effectLst/>
                        </a:rPr>
                        <a:t>3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255.255.255.128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5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115.0.0.</a:t>
                      </a:r>
                      <a:r>
                        <a:rPr lang="en-US" sz="1600">
                          <a:effectLst/>
                        </a:rPr>
                        <a:t>196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115.0.0.</a:t>
                      </a:r>
                      <a:r>
                        <a:rPr lang="en-US" sz="1600">
                          <a:effectLst/>
                        </a:rPr>
                        <a:t>67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223.41.35.</a:t>
                      </a:r>
                      <a:r>
                        <a:rPr lang="en-US" sz="1600">
                          <a:effectLst/>
                        </a:rPr>
                        <a:t>168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223.41.35.</a:t>
                      </a:r>
                      <a:r>
                        <a:rPr lang="en-US" sz="1600">
                          <a:effectLst/>
                        </a:rPr>
                        <a:t>168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255.255.255.240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9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120.10.20.100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255.255.255.248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22878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10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88.10.20.33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255.255.255.252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7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8/38)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45955" y="1545948"/>
            <a:ext cx="7184717" cy="369332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latin typeface="+mn-lt"/>
              </a:rPr>
              <a:t>Διεύθυνση δικτύου </a:t>
            </a:r>
            <a:r>
              <a:rPr lang="el-GR" b="1" dirty="0">
                <a:solidFill>
                  <a:srgbClr val="C00000"/>
                </a:solidFill>
                <a:latin typeface="+mn-lt"/>
              </a:rPr>
              <a:t>= (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Διεύθυνση δικτυακής συσκευής)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AND</a:t>
            </a:r>
            <a:r>
              <a:rPr lang="el-GR" b="1" dirty="0">
                <a:solidFill>
                  <a:srgbClr val="C00000"/>
                </a:solidFill>
                <a:latin typeface="+mn-lt"/>
              </a:rPr>
              <a:t>  (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Μάσκα)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949932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Απάντηση άσκησης 6</a:t>
            </a:r>
            <a:endParaRPr lang="el-GR" altLang="el-GR" sz="2000" b="1" dirty="0">
              <a:solidFill>
                <a:srgbClr val="C0000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18" name="Πίνακας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966001"/>
              </p:ext>
            </p:extLst>
          </p:nvPr>
        </p:nvGraphicFramePr>
        <p:xfrm>
          <a:off x="645955" y="2141965"/>
          <a:ext cx="6091526" cy="40403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7156"/>
                <a:gridCol w="1558081"/>
                <a:gridCol w="1801227"/>
                <a:gridCol w="1915062"/>
              </a:tblGrid>
              <a:tr h="784317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Α/Α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600" b="1" dirty="0" smtClean="0">
                          <a:effectLst/>
                        </a:rPr>
                        <a:t>IP</a:t>
                      </a:r>
                      <a:r>
                        <a:rPr lang="el-GR" sz="1600" b="1" dirty="0" smtClean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Διεύθυνση δικτυακής</a:t>
                      </a:r>
                      <a:r>
                        <a:rPr lang="el-GR" sz="1600" baseline="0" dirty="0" smtClean="0">
                          <a:effectLst/>
                        </a:rPr>
                        <a:t> συσκευής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Μάσκα </a:t>
                      </a:r>
                      <a:r>
                        <a:rPr lang="el-GR" sz="1600" dirty="0" err="1">
                          <a:effectLst/>
                        </a:rPr>
                        <a:t>υποδικτύωσης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600" b="1" dirty="0" smtClean="0">
                          <a:effectLst/>
                        </a:rPr>
                        <a:t>IP</a:t>
                      </a:r>
                      <a:r>
                        <a:rPr lang="el-GR" sz="1600" b="1" dirty="0" smtClean="0">
                          <a:effectLst/>
                        </a:rPr>
                        <a:t> Διεύθυνση </a:t>
                      </a:r>
                      <a:r>
                        <a:rPr lang="el-GR" sz="1600" b="1" dirty="0">
                          <a:effectLst/>
                        </a:rPr>
                        <a:t>Δικτύου</a:t>
                      </a:r>
                      <a:endParaRPr lang="el-G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65.0.100.128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255.255.255.0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65.0.100.0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195.60.35.131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255.255.255.12</a:t>
                      </a:r>
                      <a:r>
                        <a:rPr lang="en-US" sz="1600">
                          <a:effectLst/>
                        </a:rPr>
                        <a:t>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195.60.35.128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3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195.60.35.</a:t>
                      </a:r>
                      <a:r>
                        <a:rPr lang="en-US" sz="1600" dirty="0">
                          <a:effectLst/>
                        </a:rPr>
                        <a:t>3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255.255.255.128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195.60.35.0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4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135.17.0.</a:t>
                      </a:r>
                      <a:r>
                        <a:rPr lang="en-US" sz="1600">
                          <a:effectLst/>
                        </a:rPr>
                        <a:t>3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255.255.255.128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135.17.0.0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5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115.0.0.</a:t>
                      </a:r>
                      <a:r>
                        <a:rPr lang="en-US" sz="1600">
                          <a:effectLst/>
                        </a:rPr>
                        <a:t>196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115.0.0.192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115.0.0.</a:t>
                      </a:r>
                      <a:r>
                        <a:rPr lang="en-US" sz="1600">
                          <a:effectLst/>
                        </a:rPr>
                        <a:t>67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115.0.0.64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223.41.35.</a:t>
                      </a:r>
                      <a:r>
                        <a:rPr lang="en-US" sz="1600">
                          <a:effectLst/>
                        </a:rPr>
                        <a:t>168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255.255.255.224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223.41.35.160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223.41.35.</a:t>
                      </a:r>
                      <a:r>
                        <a:rPr lang="en-US" sz="1600">
                          <a:effectLst/>
                        </a:rPr>
                        <a:t>168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255.255.255.240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223.41.35.</a:t>
                      </a:r>
                      <a:r>
                        <a:rPr lang="el-GR" sz="1600" dirty="0">
                          <a:effectLst/>
                        </a:rPr>
                        <a:t>160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68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9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120.10.20.100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255.255.255.248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120.10.20.96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22878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10</a:t>
                      </a:r>
                      <a:endParaRPr lang="el-GR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88.10.20.33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255.255.255.252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88.10.20.32</a:t>
                      </a:r>
                      <a:endParaRPr lang="el-G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Διαδικτύου</a:t>
            </a:r>
            <a:r>
              <a:rPr lang="el-GR" sz="2800" dirty="0" smtClean="0"/>
              <a:t> </a:t>
            </a:r>
            <a:r>
              <a:rPr lang="el-GR" sz="2800" b="0" dirty="0" smtClean="0">
                <a:effectLst/>
              </a:rPr>
              <a:t>(1/7)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None/>
              <a:defRPr/>
            </a:pPr>
            <a:r>
              <a:rPr lang="el-GR" sz="2400" b="1" dirty="0" smtClean="0">
                <a:solidFill>
                  <a:srgbClr val="004B82"/>
                </a:solidFill>
                <a:effectLst/>
              </a:rPr>
              <a:t>Ε: </a:t>
            </a:r>
            <a:r>
              <a:rPr lang="el-GR" sz="2400" b="0" dirty="0" smtClean="0">
                <a:effectLst/>
              </a:rPr>
              <a:t>πως παρέχεται ομοιόμορφη </a:t>
            </a:r>
            <a:r>
              <a:rPr lang="el-GR" sz="2400" b="0" dirty="0" err="1" smtClean="0">
                <a:effectLst/>
              </a:rPr>
              <a:t>διευθυνσιοδότηση</a:t>
            </a:r>
            <a:r>
              <a:rPr lang="el-GR" sz="2400" b="0" dirty="0" smtClean="0">
                <a:effectLst/>
              </a:rPr>
              <a:t> σε ένα διαδίκτυο; </a:t>
            </a:r>
            <a:endParaRPr lang="en-US" sz="2400" b="0" dirty="0" smtClean="0">
              <a:effectLst/>
            </a:endParaRPr>
          </a:p>
          <a:p>
            <a:pPr marL="0" indent="0" eaLnBrk="1" hangingPunct="1">
              <a:spcBef>
                <a:spcPts val="1200"/>
              </a:spcBef>
              <a:buNone/>
              <a:defRPr/>
            </a:pPr>
            <a:r>
              <a:rPr lang="el-GR" sz="2400" b="1" dirty="0" smtClean="0">
                <a:solidFill>
                  <a:srgbClr val="990033"/>
                </a:solidFill>
                <a:effectLst/>
              </a:rPr>
              <a:t>Α: </a:t>
            </a:r>
            <a:r>
              <a:rPr lang="el-GR" sz="2400" b="0" dirty="0" smtClean="0">
                <a:effectLst/>
              </a:rPr>
              <a:t>το λογισμικό του πρωτοκόλλου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ορίζει μια λογική μέθοδο </a:t>
            </a:r>
            <a:r>
              <a:rPr lang="el-GR" sz="2400" b="0" dirty="0" err="1" smtClean="0">
                <a:effectLst/>
              </a:rPr>
              <a:t>διευθυνσιοδότησης</a:t>
            </a:r>
            <a:r>
              <a:rPr lang="el-GR" sz="2400" b="0" dirty="0" smtClean="0">
                <a:effectLst/>
              </a:rPr>
              <a:t> με την οποία αποδίδεται σε κάθε διασύνδεση δικτυακής  συσκευής (υπολογιστή, δρομολογητή,..) μια μοναδική διεύθυνση πρωτοκόλλου. </a:t>
            </a:r>
          </a:p>
          <a:p>
            <a:pPr marL="0" indent="0" eaLnBrk="1" hangingPunct="1">
              <a:spcBef>
                <a:spcPts val="1800"/>
              </a:spcBef>
              <a:buNone/>
              <a:defRPr/>
            </a:pPr>
            <a:r>
              <a:rPr lang="el-GR" sz="2400" b="0" dirty="0" smtClean="0">
                <a:effectLst/>
              </a:rPr>
              <a:t>Οι χρήστες, τα προγράμματα-εφαρμογές και τα υψηλότερα επίπεδα λογισμικού πρωτοκόλλων χρησιμοποιούν τις </a:t>
            </a:r>
            <a:r>
              <a:rPr lang="el-GR" sz="2400" b="1" dirty="0" smtClean="0">
                <a:effectLst/>
              </a:rPr>
              <a:t>λογικές διευθύνσεις πρωτοκόλλου  Διαδικτύου</a:t>
            </a:r>
            <a:r>
              <a:rPr lang="el-GR" sz="2400" b="0" dirty="0" smtClean="0">
                <a:effectLst/>
              </a:rPr>
              <a:t> (ή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διευθύνσεις) για να επικοινωνούν.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11560" y="3789040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4" name="Rectangle 13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987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9/38)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143516"/>
            <a:ext cx="79928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7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Να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υπολογιστεί η κατάλληλη μάσκα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υποδικτύωσης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, ώστε να μπορέσω να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διευθυνσιοδοτήσω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τον  παρακάτω επιθυμητό αριθμό δικτυακών συσκευών </a:t>
            </a:r>
            <a:r>
              <a:rPr lang="el-GR" sz="2000" b="1" i="1" dirty="0">
                <a:latin typeface="+mn-lt"/>
              </a:rPr>
              <a:t>(Η/Υ, δρομολογητές, εκτυπωτές </a:t>
            </a:r>
            <a:r>
              <a:rPr lang="el-GR" sz="2000" b="1" i="1" dirty="0" err="1">
                <a:latin typeface="+mn-lt"/>
              </a:rPr>
              <a:t>κ.λ.π</a:t>
            </a:r>
            <a:r>
              <a:rPr lang="el-GR" sz="2000" b="1" i="1" dirty="0">
                <a:latin typeface="+mn-lt"/>
              </a:rPr>
              <a:t>).  </a:t>
            </a:r>
            <a:endParaRPr lang="el-GR" altLang="el-GR" sz="2000" b="1" i="1" dirty="0">
              <a:latin typeface="+mn-lt"/>
              <a:cs typeface="Arial" pitchFamily="34" charset="0"/>
            </a:endParaRP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090988"/>
              </p:ext>
            </p:extLst>
          </p:nvPr>
        </p:nvGraphicFramePr>
        <p:xfrm>
          <a:off x="635801" y="2444383"/>
          <a:ext cx="73448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864096"/>
                <a:gridCol w="792088"/>
                <a:gridCol w="864096"/>
                <a:gridCol w="1008112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Α/Α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Πλήθος δικτυακών συσκευών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1500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9731" y="3439362"/>
            <a:ext cx="8365225" cy="2862322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Για να υπολογίσουμε την κατάλληλη μάσκα </a:t>
            </a:r>
            <a:r>
              <a:rPr lang="el-GR" sz="2000" dirty="0" err="1" smtClean="0">
                <a:latin typeface="+mn-lt"/>
              </a:rPr>
              <a:t>υποδικτύωσης</a:t>
            </a:r>
            <a:r>
              <a:rPr lang="el-GR" sz="2000" dirty="0" smtClean="0">
                <a:latin typeface="+mn-lt"/>
              </a:rPr>
              <a:t>, πρέπει να υπολογίσουμε το συνολικό αριθμό </a:t>
            </a:r>
            <a:r>
              <a:rPr lang="el-GR" sz="2000" dirty="0">
                <a:latin typeface="+mn-lt"/>
              </a:rPr>
              <a:t>των απαιτούμενων </a:t>
            </a:r>
            <a:r>
              <a:rPr lang="de-CH" sz="2000" dirty="0">
                <a:latin typeface="+mn-lt"/>
              </a:rPr>
              <a:t>IP </a:t>
            </a:r>
            <a:r>
              <a:rPr lang="el-GR" sz="2000" dirty="0" smtClean="0">
                <a:latin typeface="+mn-lt"/>
              </a:rPr>
              <a:t>διευθύνσεων που πρέπει να δεσμεύσουμε.</a:t>
            </a:r>
          </a:p>
          <a:p>
            <a:r>
              <a:rPr lang="el-GR" sz="2000" dirty="0" smtClean="0">
                <a:latin typeface="+mn-lt"/>
              </a:rPr>
              <a:t>Ο συνολικός αριθμός των απαιτούμενων </a:t>
            </a:r>
            <a:r>
              <a:rPr lang="de-CH" sz="2000" dirty="0">
                <a:latin typeface="+mn-lt"/>
              </a:rPr>
              <a:t>IP </a:t>
            </a:r>
            <a:r>
              <a:rPr lang="el-GR" sz="2000" dirty="0" smtClean="0">
                <a:latin typeface="+mn-lt"/>
              </a:rPr>
              <a:t>διευθύνσεων που δεσμεύεται για την πλήρη </a:t>
            </a:r>
            <a:r>
              <a:rPr lang="el-GR" sz="2000" dirty="0" err="1" smtClean="0">
                <a:latin typeface="+mn-lt"/>
              </a:rPr>
              <a:t>διευθυνσιοδότηση</a:t>
            </a:r>
            <a:r>
              <a:rPr lang="el-GR" sz="2000" dirty="0" smtClean="0">
                <a:latin typeface="+mn-lt"/>
              </a:rPr>
              <a:t> ενός (</a:t>
            </a:r>
            <a:r>
              <a:rPr lang="el-GR" sz="2000" dirty="0" err="1" smtClean="0">
                <a:latin typeface="+mn-lt"/>
              </a:rPr>
              <a:t>υπο</a:t>
            </a:r>
            <a:r>
              <a:rPr lang="el-GR" sz="2000" dirty="0" smtClean="0">
                <a:latin typeface="+mn-lt"/>
              </a:rPr>
              <a:t>)δικτύου με </a:t>
            </a:r>
            <a:r>
              <a:rPr lang="en-US" sz="2000" b="1" dirty="0" smtClean="0">
                <a:latin typeface="+mn-lt"/>
              </a:rPr>
              <a:t>n </a:t>
            </a:r>
            <a:r>
              <a:rPr lang="el-GR" sz="2000" b="1" dirty="0" smtClean="0">
                <a:latin typeface="+mn-lt"/>
              </a:rPr>
              <a:t> δικτυακές συσκευές </a:t>
            </a:r>
            <a:r>
              <a:rPr lang="el-GR" sz="2000" dirty="0" smtClean="0">
                <a:latin typeface="+mn-lt"/>
              </a:rPr>
              <a:t>είναι </a:t>
            </a:r>
            <a:r>
              <a:rPr lang="el-GR" sz="2000" b="1" dirty="0" smtClean="0">
                <a:latin typeface="+mn-lt"/>
              </a:rPr>
              <a:t>η δύναμη </a:t>
            </a:r>
            <a:r>
              <a:rPr lang="el-GR" sz="2000" b="1" dirty="0">
                <a:latin typeface="+mn-lt"/>
              </a:rPr>
              <a:t>του δύο </a:t>
            </a:r>
            <a:r>
              <a:rPr lang="el-GR" sz="2000" b="1" dirty="0" smtClean="0">
                <a:latin typeface="+mn-lt"/>
              </a:rPr>
              <a:t>που ικανοποιεί τη σχέση &gt;= (</a:t>
            </a:r>
            <a:r>
              <a:rPr lang="en-US" sz="2000" b="1" dirty="0">
                <a:latin typeface="+mn-lt"/>
              </a:rPr>
              <a:t>n </a:t>
            </a:r>
            <a:r>
              <a:rPr lang="el-GR" sz="2000" b="1" dirty="0" smtClean="0">
                <a:latin typeface="+mn-lt"/>
              </a:rPr>
              <a:t>+2).</a:t>
            </a:r>
          </a:p>
          <a:p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Ο εκθέτης της δύναμης του δύο μας δίνει και τον αριθμό των </a:t>
            </a:r>
            <a:r>
              <a:rPr lang="de-CH" sz="2000" b="1" dirty="0" err="1" smtClean="0">
                <a:solidFill>
                  <a:srgbClr val="C00000"/>
                </a:solidFill>
                <a:latin typeface="+mn-lt"/>
              </a:rPr>
              <a:t>bits</a:t>
            </a: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 του επιθέματος, επομένως και τον αριθμό 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των   </a:t>
            </a: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τελευταίων </a:t>
            </a:r>
            <a:r>
              <a:rPr lang="de-CH" sz="2000" b="1" dirty="0" err="1" smtClean="0">
                <a:solidFill>
                  <a:srgbClr val="C00000"/>
                </a:solidFill>
                <a:latin typeface="+mn-lt"/>
              </a:rPr>
              <a:t>bits</a:t>
            </a: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 της μάσκας που πρέπει να είναι μηδέν.</a:t>
            </a:r>
          </a:p>
        </p:txBody>
      </p:sp>
    </p:spTree>
    <p:extLst>
      <p:ext uri="{BB962C8B-B14F-4D97-AF65-F5344CB8AC3E}">
        <p14:creationId xmlns:p14="http://schemas.microsoft.com/office/powerpoint/2010/main" val="36290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(10/38)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5196" y="1038933"/>
            <a:ext cx="79928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dirty="0">
                <a:latin typeface="+mn-lt"/>
              </a:rPr>
              <a:t>Π.χ. για να έχω </a:t>
            </a:r>
            <a:r>
              <a:rPr lang="el-GR" dirty="0" smtClean="0">
                <a:latin typeface="+mn-lt"/>
              </a:rPr>
              <a:t>128 </a:t>
            </a:r>
            <a:r>
              <a:rPr lang="el-GR" dirty="0">
                <a:latin typeface="+mn-lt"/>
              </a:rPr>
              <a:t>δικτυακές συσκευές σε ένα </a:t>
            </a:r>
            <a:r>
              <a:rPr lang="el-GR" dirty="0" err="1">
                <a:latin typeface="+mn-lt"/>
              </a:rPr>
              <a:t>υποδίκτυο</a:t>
            </a:r>
            <a:r>
              <a:rPr lang="el-GR" dirty="0">
                <a:latin typeface="+mn-lt"/>
              </a:rPr>
              <a:t> απαιτούνται </a:t>
            </a:r>
            <a:r>
              <a:rPr lang="el-GR" dirty="0" smtClean="0">
                <a:latin typeface="+mn-lt"/>
              </a:rPr>
              <a:t>130 </a:t>
            </a:r>
            <a:r>
              <a:rPr lang="el-GR" dirty="0">
                <a:latin typeface="+mn-lt"/>
              </a:rPr>
              <a:t>διευθύνσεις </a:t>
            </a:r>
            <a:r>
              <a:rPr lang="el-GR" dirty="0" smtClean="0">
                <a:latin typeface="+mn-lt"/>
              </a:rPr>
              <a:t>(128 </a:t>
            </a:r>
            <a:r>
              <a:rPr lang="el-GR" dirty="0">
                <a:latin typeface="+mn-lt"/>
              </a:rPr>
              <a:t>διευθύνσεις για τις δικτυακές συσκευές  +1 διεύθυνση για το δίκτυο +1 διεύθυνση για εκπομπή), ενώ δεσμεύονται </a:t>
            </a:r>
            <a:r>
              <a:rPr lang="el-GR" dirty="0" smtClean="0">
                <a:latin typeface="+mn-lt"/>
              </a:rPr>
              <a:t>256 </a:t>
            </a:r>
            <a:r>
              <a:rPr lang="el-GR" dirty="0">
                <a:latin typeface="+mn-lt"/>
              </a:rPr>
              <a:t>διευθύνσεις (το </a:t>
            </a:r>
            <a:r>
              <a:rPr lang="el-GR" dirty="0" smtClean="0">
                <a:latin typeface="+mn-lt"/>
              </a:rPr>
              <a:t>256 </a:t>
            </a:r>
            <a:r>
              <a:rPr lang="el-GR" dirty="0">
                <a:latin typeface="+mn-lt"/>
              </a:rPr>
              <a:t>= </a:t>
            </a:r>
            <a:r>
              <a:rPr lang="el-GR" dirty="0" smtClean="0">
                <a:latin typeface="+mn-lt"/>
              </a:rPr>
              <a:t>2^</a:t>
            </a:r>
            <a:r>
              <a:rPr lang="el-GR" b="1" dirty="0" smtClean="0">
                <a:latin typeface="+mn-lt"/>
              </a:rPr>
              <a:t>8</a:t>
            </a:r>
            <a:r>
              <a:rPr lang="el-GR" dirty="0" smtClean="0">
                <a:latin typeface="+mn-lt"/>
              </a:rPr>
              <a:t> </a:t>
            </a:r>
            <a:r>
              <a:rPr lang="el-GR" dirty="0">
                <a:latin typeface="+mn-lt"/>
              </a:rPr>
              <a:t>είναι η πλησιέστερη δύναμη του 2 που είναι μεγαλύτερη του </a:t>
            </a:r>
            <a:r>
              <a:rPr lang="el-GR" dirty="0" smtClean="0">
                <a:latin typeface="+mn-lt"/>
              </a:rPr>
              <a:t>130), </a:t>
            </a:r>
            <a:r>
              <a:rPr lang="el-GR" dirty="0">
                <a:latin typeface="+mn-lt"/>
              </a:rPr>
              <a:t>με μάσκα  </a:t>
            </a:r>
            <a:r>
              <a:rPr lang="el-GR" dirty="0" smtClean="0">
                <a:latin typeface="+mn-lt"/>
              </a:rPr>
              <a:t>255.255.255.0 </a:t>
            </a:r>
            <a:r>
              <a:rPr lang="el-GR" dirty="0">
                <a:latin typeface="+mn-lt"/>
              </a:rPr>
              <a:t>(</a:t>
            </a:r>
            <a:r>
              <a:rPr lang="el-GR" dirty="0" smtClean="0">
                <a:latin typeface="+mn-lt"/>
              </a:rPr>
              <a:t>11111111.11111111.11111111.</a:t>
            </a:r>
            <a:r>
              <a:rPr lang="el-GR" b="1" dirty="0" smtClean="0">
                <a:latin typeface="+mn-lt"/>
              </a:rPr>
              <a:t>00000000</a:t>
            </a:r>
            <a:r>
              <a:rPr lang="el-GR" dirty="0" smtClean="0">
                <a:latin typeface="+mn-lt"/>
              </a:rPr>
              <a:t>)</a:t>
            </a:r>
          </a:p>
          <a:p>
            <a:pPr lvl="0" algn="just"/>
            <a:endParaRPr lang="el-GR" dirty="0" smtClean="0">
              <a:latin typeface="+mn-lt"/>
            </a:endParaRPr>
          </a:p>
          <a:p>
            <a:pPr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Απάντηση άσκησης 7</a:t>
            </a:r>
            <a:endParaRPr lang="el-GR" altLang="el-GR" sz="2000" dirty="0">
              <a:latin typeface="+mn-lt"/>
              <a:cs typeface="Arial" pitchFamily="34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46730"/>
              </p:ext>
            </p:extLst>
          </p:nvPr>
        </p:nvGraphicFramePr>
        <p:xfrm>
          <a:off x="648442" y="3186064"/>
          <a:ext cx="7396743" cy="26164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9405"/>
                <a:gridCol w="1348661"/>
                <a:gridCol w="1348661"/>
                <a:gridCol w="1123884"/>
                <a:gridCol w="1123884"/>
                <a:gridCol w="1852248"/>
              </a:tblGrid>
              <a:tr h="974120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Α/Α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Αριθμός δικτυακών</a:t>
                      </a:r>
                      <a:r>
                        <a:rPr lang="el-GR" sz="1400" baseline="0" dirty="0" smtClean="0">
                          <a:effectLst/>
                        </a:rPr>
                        <a:t> συσκευών </a:t>
                      </a: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l-GR" sz="1400" dirty="0" err="1" smtClean="0">
                          <a:effectLst/>
                        </a:rPr>
                        <a:t>υπο</a:t>
                      </a:r>
                      <a:r>
                        <a:rPr lang="el-GR" sz="1400" dirty="0" smtClean="0">
                          <a:effectLst/>
                        </a:rPr>
                        <a:t>)δικτύου </a:t>
                      </a:r>
                      <a:r>
                        <a:rPr lang="de-CH" sz="1400" dirty="0" smtClean="0">
                          <a:effectLst/>
                        </a:rPr>
                        <a:t>n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CH" sz="1400" dirty="0" smtClean="0">
                        <a:effectLst/>
                        <a:latin typeface="+mn-lt"/>
                        <a:ea typeface="+mn-ea"/>
                      </a:endParaRPr>
                    </a:p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 dirty="0" smtClean="0"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</a:rPr>
                        <a:t>δύναμη</a:t>
                      </a:r>
                      <a:r>
                        <a:rPr lang="de-CH" sz="1400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</a:rPr>
                        <a:t>του </a:t>
                      </a:r>
                      <a:r>
                        <a:rPr lang="de-CH" sz="1400" dirty="0" smtClean="0">
                          <a:effectLst/>
                          <a:latin typeface="+mn-lt"/>
                          <a:ea typeface="+mn-ea"/>
                        </a:rPr>
                        <a:t>2)</a:t>
                      </a: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</a:rPr>
                        <a:t>  </a:t>
                      </a:r>
                      <a:r>
                        <a:rPr lang="de-CH" sz="1400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</a:rPr>
                        <a:t>          </a:t>
                      </a:r>
                      <a:r>
                        <a:rPr lang="de-CH" sz="1400" dirty="0" smtClean="0">
                          <a:effectLst/>
                          <a:latin typeface="+mn-lt"/>
                          <a:ea typeface="+mn-ea"/>
                        </a:rPr>
                        <a:t>&gt;=  (n+2) 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αριθμός </a:t>
                      </a:r>
                      <a:r>
                        <a:rPr lang="en-US" sz="1400" dirty="0" smtClean="0">
                          <a:effectLst/>
                        </a:rPr>
                        <a:t>bits</a:t>
                      </a:r>
                      <a:r>
                        <a:rPr lang="el-GR" sz="1400" dirty="0" smtClean="0">
                          <a:effectLst/>
                        </a:rPr>
                        <a:t>  </a:t>
                      </a:r>
                      <a:r>
                        <a:rPr lang="de-CH" sz="1400" dirty="0" err="1" smtClean="0">
                          <a:effectLst/>
                        </a:rPr>
                        <a:t>suffix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400" dirty="0" smtClean="0">
                        <a:effectLst/>
                      </a:endParaRPr>
                    </a:p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αριθμός </a:t>
                      </a:r>
                      <a:r>
                        <a:rPr lang="en-US" sz="1400" dirty="0" smtClean="0">
                          <a:effectLst/>
                        </a:rPr>
                        <a:t>bits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r>
                        <a:rPr lang="de-CH" sz="1400" dirty="0" smtClean="0">
                          <a:effectLst/>
                        </a:rPr>
                        <a:t>  </a:t>
                      </a:r>
                      <a:r>
                        <a:rPr lang="de-CH" sz="1400" dirty="0" err="1" smtClean="0">
                          <a:effectLst/>
                        </a:rPr>
                        <a:t>prefix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400" dirty="0" smtClean="0">
                        <a:effectLst/>
                      </a:endParaRPr>
                    </a:p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Μάσκα </a:t>
                      </a:r>
                      <a:r>
                        <a:rPr lang="el-GR" sz="1400" dirty="0" err="1">
                          <a:effectLst/>
                        </a:rPr>
                        <a:t>υποδικτύωσης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3677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1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100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de-CH" sz="1400" dirty="0" smtClean="0">
                          <a:effectLst/>
                        </a:rPr>
                        <a:t>128</a:t>
                      </a:r>
                      <a:r>
                        <a:rPr lang="el-GR" sz="1400" dirty="0" smtClean="0">
                          <a:effectLst/>
                        </a:rPr>
                        <a:t>  (= 2^7)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7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25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255.255.255.128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128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256  (= 2^8)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8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24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255.255.255.</a:t>
                      </a:r>
                      <a:r>
                        <a:rPr lang="el-GR" sz="1400" dirty="0" smtClean="0">
                          <a:effectLst/>
                        </a:rPr>
                        <a:t>0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291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>
                          <a:effectLst/>
                        </a:rPr>
                        <a:t>3</a:t>
                      </a:r>
                      <a:endParaRPr lang="el-GR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1500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smtClean="0">
                          <a:effectLst/>
                        </a:rPr>
                        <a:t>2048 (=2^11)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21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255.255.248.0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36633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4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2000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2048 (=2^11)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11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21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255.255.248.0</a:t>
                      </a: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14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16 (=2^4)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4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28</a:t>
                      </a:r>
                      <a:endParaRPr lang="el-GR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400" dirty="0">
                          <a:effectLst/>
                        </a:rPr>
                        <a:t>255.255.255.</a:t>
                      </a:r>
                      <a:r>
                        <a:rPr lang="en-US" sz="1400" dirty="0" smtClean="0">
                          <a:effectLst/>
                        </a:rPr>
                        <a:t>240</a:t>
                      </a: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2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 smtClean="0"/>
              <a:t>Διευθυνσιοδότησης</a:t>
            </a:r>
            <a:r>
              <a:rPr lang="el-GR" dirty="0" smtClean="0"/>
              <a:t> </a:t>
            </a:r>
            <a:r>
              <a:rPr lang="el-GR" dirty="0"/>
              <a:t>(11/38)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998821"/>
            <a:ext cx="79928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8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Να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βρείτε το μέγιστο πλήθος δικτυακών συσκευών για κάθε ένα από τα παρακάτω (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)δίκτυα.</a:t>
            </a: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09704"/>
              </p:ext>
            </p:extLst>
          </p:nvPr>
        </p:nvGraphicFramePr>
        <p:xfrm>
          <a:off x="691527" y="1907541"/>
          <a:ext cx="7416824" cy="2361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782198"/>
                <a:gridCol w="1368152"/>
                <a:gridCol w="2592288"/>
              </a:tblGrid>
              <a:tr h="1248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</a:t>
                      </a:r>
                      <a:r>
                        <a:rPr lang="de-CH" dirty="0" err="1" smtClean="0"/>
                        <a:t>bits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suffix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Μέγιστο πλήθος δικτυακών συσκευών </a:t>
                      </a:r>
                      <a:r>
                        <a:rPr lang="el-GR" dirty="0" err="1" smtClean="0"/>
                        <a:t>υποδικτύου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255.255.255.240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Ορθογώνιο 10"/>
          <p:cNvSpPr/>
          <p:nvPr/>
        </p:nvSpPr>
        <p:spPr>
          <a:xfrm>
            <a:off x="773820" y="4846587"/>
            <a:ext cx="73798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Η μελέτη της μάσκας μας δίνει </a:t>
            </a:r>
            <a:r>
              <a:rPr lang="el-GR" dirty="0" smtClean="0">
                <a:latin typeface="+mn-lt"/>
              </a:rPr>
              <a:t>μεταξύ άλλων και τον </a:t>
            </a:r>
            <a:r>
              <a:rPr lang="el-GR" dirty="0">
                <a:latin typeface="+mn-lt"/>
              </a:rPr>
              <a:t>αριθμό των </a:t>
            </a:r>
            <a:r>
              <a:rPr lang="de-CH" dirty="0" err="1">
                <a:latin typeface="+mn-lt"/>
              </a:rPr>
              <a:t>bits</a:t>
            </a:r>
            <a:r>
              <a:rPr lang="de-CH" dirty="0">
                <a:latin typeface="+mn-lt"/>
              </a:rPr>
              <a:t> </a:t>
            </a:r>
            <a:r>
              <a:rPr lang="el-GR" dirty="0">
                <a:latin typeface="+mn-lt"/>
              </a:rPr>
              <a:t>του </a:t>
            </a:r>
            <a:r>
              <a:rPr lang="en-US" dirty="0" smtClean="0">
                <a:latin typeface="+mn-lt"/>
              </a:rPr>
              <a:t>suffix</a:t>
            </a:r>
            <a:r>
              <a:rPr lang="el-GR" dirty="0" smtClean="0">
                <a:latin typeface="+mn-lt"/>
              </a:rPr>
              <a:t> </a:t>
            </a:r>
            <a:r>
              <a:rPr lang="de-CH" dirty="0" smtClean="0">
                <a:latin typeface="+mn-lt"/>
              </a:rPr>
              <a:t>n</a:t>
            </a:r>
            <a:r>
              <a:rPr lang="el-GR" dirty="0" smtClean="0">
                <a:latin typeface="+mn-lt"/>
              </a:rPr>
              <a:t>.</a:t>
            </a:r>
          </a:p>
          <a:p>
            <a:r>
              <a:rPr lang="el-GR" dirty="0" smtClean="0">
                <a:latin typeface="+mn-lt"/>
              </a:rPr>
              <a:t>Το μέγιστο πλήθος των δικτυακών συσκευών = </a:t>
            </a:r>
            <a:r>
              <a:rPr lang="de-CH" dirty="0" smtClean="0">
                <a:latin typeface="+mn-lt"/>
              </a:rPr>
              <a:t>(</a:t>
            </a:r>
            <a:r>
              <a:rPr lang="el-GR" dirty="0" smtClean="0">
                <a:latin typeface="+mn-lt"/>
              </a:rPr>
              <a:t>2^</a:t>
            </a:r>
            <a:r>
              <a:rPr lang="de-CH" dirty="0" smtClean="0">
                <a:latin typeface="+mn-lt"/>
              </a:rPr>
              <a:t>n)-2.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94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(12/38)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420515"/>
            <a:ext cx="7992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400" b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8</a:t>
            </a:r>
            <a:endParaRPr lang="el-GR" altLang="el-GR" sz="20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83184"/>
              </p:ext>
            </p:extLst>
          </p:nvPr>
        </p:nvGraphicFramePr>
        <p:xfrm>
          <a:off x="755314" y="2494021"/>
          <a:ext cx="7416824" cy="2361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782198"/>
                <a:gridCol w="1368152"/>
                <a:gridCol w="2592288"/>
              </a:tblGrid>
              <a:tr h="1248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</a:t>
                      </a:r>
                      <a:r>
                        <a:rPr lang="de-CH" dirty="0" err="1" smtClean="0"/>
                        <a:t>bits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suffix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Μέγιστο πλήθος δικτυακών συσκευών </a:t>
                      </a:r>
                      <a:r>
                        <a:rPr lang="el-GR" dirty="0" err="1" smtClean="0"/>
                        <a:t>υποδικτύου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aseline="0" dirty="0" smtClean="0"/>
                        <a:t>        6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(2^6)-2</a:t>
                      </a:r>
                      <a:r>
                        <a:rPr lang="el-GR" baseline="0" dirty="0" smtClean="0"/>
                        <a:t> = 62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255.255.255.240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(2^4)-2</a:t>
                      </a:r>
                      <a:r>
                        <a:rPr lang="el-GR" baseline="0" dirty="0" smtClean="0"/>
                        <a:t> = 14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(2^10)-2</a:t>
                      </a:r>
                      <a:r>
                        <a:rPr lang="el-GR" baseline="0" dirty="0" smtClean="0"/>
                        <a:t> = 1022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3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(13/38)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297404"/>
            <a:ext cx="79928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9. Να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βρείτε με τη βοήθεια των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wildcard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bits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τη διεύθυνση εκπομπής για κάθε ένα από τα παρακάτω (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)δίκτυα.</a:t>
            </a: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5151"/>
              </p:ext>
            </p:extLst>
          </p:nvPr>
        </p:nvGraphicFramePr>
        <p:xfrm>
          <a:off x="648442" y="2298851"/>
          <a:ext cx="7416824" cy="207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782198"/>
                <a:gridCol w="1368152"/>
                <a:gridCol w="2592288"/>
              </a:tblGrid>
              <a:tr h="960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Wildcard </a:t>
                      </a:r>
                      <a:r>
                        <a:rPr lang="de-CH" dirty="0" err="1" smtClean="0"/>
                        <a:t>bits</a:t>
                      </a:r>
                      <a:r>
                        <a:rPr lang="de-CH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Διεύθυνσης εκπομπής</a:t>
                      </a: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dirty="0" err="1" smtClean="0"/>
                        <a:t>υποδικτύου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255.255.255.240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67282" y="4776247"/>
            <a:ext cx="8365225" cy="1323439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r>
              <a:rPr lang="de-CH" sz="2000" b="1" dirty="0">
                <a:latin typeface="+mn-lt"/>
              </a:rPr>
              <a:t>Wildcards </a:t>
            </a:r>
            <a:r>
              <a:rPr lang="de-CH" sz="2000" b="1" dirty="0" err="1">
                <a:latin typeface="+mn-lt"/>
              </a:rPr>
              <a:t>bits</a:t>
            </a:r>
            <a:r>
              <a:rPr lang="de-CH" sz="2000" b="1" dirty="0">
                <a:latin typeface="+mn-lt"/>
              </a:rPr>
              <a:t>: </a:t>
            </a:r>
            <a:r>
              <a:rPr lang="de-CH" sz="2000" dirty="0">
                <a:latin typeface="+mn-lt"/>
              </a:rPr>
              <a:t>32 </a:t>
            </a:r>
            <a:r>
              <a:rPr lang="de-CH" sz="2000" dirty="0" err="1">
                <a:latin typeface="+mn-lt"/>
              </a:rPr>
              <a:t>bits</a:t>
            </a:r>
            <a:r>
              <a:rPr lang="de-CH" sz="2000" dirty="0">
                <a:latin typeface="+mn-lt"/>
              </a:rPr>
              <a:t>, </a:t>
            </a:r>
            <a:r>
              <a:rPr lang="el-GR" sz="2000" dirty="0">
                <a:latin typeface="+mn-lt"/>
              </a:rPr>
              <a:t>τα οποία είναι το συμπλήρωμα της μάσκας ως προς 255.255.255.255</a:t>
            </a:r>
          </a:p>
          <a:p>
            <a:r>
              <a:rPr lang="el-GR" sz="2000" dirty="0" smtClean="0">
                <a:latin typeface="+mn-lt"/>
              </a:rPr>
              <a:t>!!!! </a:t>
            </a:r>
            <a:r>
              <a:rPr lang="el-GR" sz="2000" dirty="0">
                <a:latin typeface="+mn-lt"/>
              </a:rPr>
              <a:t>Αν προσθέσουμε τα </a:t>
            </a:r>
            <a:r>
              <a:rPr lang="de-CH" sz="2000" dirty="0">
                <a:latin typeface="+mn-lt"/>
              </a:rPr>
              <a:t>Wildcards </a:t>
            </a:r>
            <a:r>
              <a:rPr lang="de-CH" sz="2000" dirty="0" err="1">
                <a:latin typeface="+mn-lt"/>
              </a:rPr>
              <a:t>bits</a:t>
            </a:r>
            <a:r>
              <a:rPr lang="el-GR" sz="2000" dirty="0">
                <a:latin typeface="+mn-lt"/>
              </a:rPr>
              <a:t> στην </a:t>
            </a:r>
            <a:r>
              <a:rPr lang="de-CH" sz="2000" b="1" dirty="0">
                <a:latin typeface="+mn-lt"/>
              </a:rPr>
              <a:t>IP </a:t>
            </a:r>
            <a:r>
              <a:rPr lang="el-GR" sz="2000" b="1" dirty="0">
                <a:latin typeface="+mn-lt"/>
              </a:rPr>
              <a:t> διεύθυνση Δικτύου </a:t>
            </a:r>
            <a:r>
              <a:rPr lang="el-GR" sz="2000" dirty="0" smtClean="0">
                <a:latin typeface="+mn-lt"/>
              </a:rPr>
              <a:t>προκύπτει </a:t>
            </a:r>
            <a:r>
              <a:rPr lang="el-GR" sz="2000" dirty="0">
                <a:latin typeface="+mn-lt"/>
              </a:rPr>
              <a:t>η  </a:t>
            </a:r>
            <a:r>
              <a:rPr lang="de-CH" sz="2000" b="1" dirty="0">
                <a:latin typeface="+mn-lt"/>
              </a:rPr>
              <a:t>IP </a:t>
            </a:r>
            <a:r>
              <a:rPr lang="el-GR" sz="2000" b="1" dirty="0">
                <a:latin typeface="+mn-lt"/>
              </a:rPr>
              <a:t> διεύθυνση εκπομπής</a:t>
            </a:r>
            <a:r>
              <a:rPr lang="el-GR" sz="2000" dirty="0">
                <a:latin typeface="+mn-lt"/>
              </a:rPr>
              <a:t> του </a:t>
            </a:r>
            <a:r>
              <a:rPr lang="el-GR" sz="2000" dirty="0" smtClean="0">
                <a:latin typeface="+mn-lt"/>
              </a:rPr>
              <a:t>Δικτύου</a:t>
            </a:r>
            <a:r>
              <a:rPr lang="de-CH" sz="2000" dirty="0" smtClean="0">
                <a:latin typeface="+mn-lt"/>
              </a:rPr>
              <a:t>.</a:t>
            </a:r>
            <a:r>
              <a:rPr lang="el-GR" sz="2000" dirty="0" smtClean="0">
                <a:latin typeface="+mn-lt"/>
              </a:rPr>
              <a:t>  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95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(14/38)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451292"/>
            <a:ext cx="7992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9</a:t>
            </a:r>
            <a:endParaRPr lang="el-GR" altLang="el-GR" sz="20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27566"/>
              </p:ext>
            </p:extLst>
          </p:nvPr>
        </p:nvGraphicFramePr>
        <p:xfrm>
          <a:off x="755314" y="3222034"/>
          <a:ext cx="7416824" cy="207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782198"/>
                <a:gridCol w="1368152"/>
                <a:gridCol w="2592288"/>
              </a:tblGrid>
              <a:tr h="960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Wildcard </a:t>
                      </a:r>
                      <a:r>
                        <a:rPr lang="de-CH" dirty="0" err="1" smtClean="0"/>
                        <a:t>bits</a:t>
                      </a:r>
                      <a:r>
                        <a:rPr lang="de-CH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Διεύθυνσης εκπομπής</a:t>
                      </a: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dirty="0" err="1" smtClean="0"/>
                        <a:t>υποδικτύου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0.0.0.63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255.255.255.240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0.0.0.15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0.0.3.255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3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(15/38)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143516"/>
            <a:ext cx="79928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10. Να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γραφούν σε δεκαδική μορφή, για τα παρακάτω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(α) η IP Διεύθυνση εκπομπής,  (β) η μικρότερη και η μεγαλύτερη IP Διεύθυνση Δικτυακής Συσκευής</a:t>
            </a: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62134"/>
              </p:ext>
            </p:extLst>
          </p:nvPr>
        </p:nvGraphicFramePr>
        <p:xfrm>
          <a:off x="411431" y="2277343"/>
          <a:ext cx="8208912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944216"/>
                <a:gridCol w="1584176"/>
                <a:gridCol w="1512168"/>
                <a:gridCol w="172819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εκπομπής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Δικτυακής Συσκευής –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από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Δικτυακής Συσκευής –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έως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255.255.255.240</a:t>
                      </a:r>
                      <a:endParaRPr lang="de-CH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255.255.252.0</a:t>
                      </a:r>
                      <a:endParaRPr lang="de-CH" altLang="el-GR" dirty="0" smtClean="0"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4145" y="4725134"/>
            <a:ext cx="8365225" cy="1631216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r>
              <a:rPr lang="de-CH" sz="2000" b="1" dirty="0">
                <a:latin typeface="+mn-lt"/>
              </a:rPr>
              <a:t>IPv4 </a:t>
            </a:r>
            <a:r>
              <a:rPr lang="el-GR" sz="2000" b="1" dirty="0" smtClean="0">
                <a:latin typeface="+mn-lt"/>
              </a:rPr>
              <a:t>διεύθυνση </a:t>
            </a:r>
            <a:r>
              <a:rPr lang="el-GR" sz="2000" b="1" dirty="0">
                <a:latin typeface="+mn-lt"/>
              </a:rPr>
              <a:t>εκπομπής</a:t>
            </a:r>
            <a:r>
              <a:rPr lang="el-GR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Δικτύου</a:t>
            </a:r>
            <a:r>
              <a:rPr lang="de-CH" sz="2000" dirty="0" smtClean="0">
                <a:latin typeface="+mn-lt"/>
              </a:rPr>
              <a:t>: </a:t>
            </a:r>
            <a:r>
              <a:rPr lang="el-GR" sz="2000" dirty="0" smtClean="0">
                <a:latin typeface="+mn-lt"/>
              </a:rPr>
              <a:t>προκύπτει</a:t>
            </a:r>
            <a:r>
              <a:rPr lang="de-CH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αν </a:t>
            </a:r>
            <a:r>
              <a:rPr lang="el-GR" sz="2000" dirty="0">
                <a:latin typeface="+mn-lt"/>
              </a:rPr>
              <a:t>προσθέσουμε τα </a:t>
            </a:r>
            <a:r>
              <a:rPr lang="de-CH" sz="2000" b="1" dirty="0">
                <a:latin typeface="+mn-lt"/>
              </a:rPr>
              <a:t>Wildcards </a:t>
            </a:r>
            <a:r>
              <a:rPr lang="de-CH" sz="2000" b="1" dirty="0" err="1">
                <a:latin typeface="+mn-lt"/>
              </a:rPr>
              <a:t>bits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στην </a:t>
            </a:r>
            <a:r>
              <a:rPr lang="de-CH" sz="2000" dirty="0">
                <a:latin typeface="+mn-lt"/>
              </a:rPr>
              <a:t>IP </a:t>
            </a:r>
            <a:r>
              <a:rPr lang="el-GR" sz="2000" dirty="0">
                <a:latin typeface="+mn-lt"/>
              </a:rPr>
              <a:t> διεύθυνση </a:t>
            </a:r>
            <a:r>
              <a:rPr lang="el-GR" sz="2000" dirty="0" smtClean="0">
                <a:latin typeface="+mn-lt"/>
              </a:rPr>
              <a:t>Δικτύου. </a:t>
            </a:r>
            <a:endParaRPr lang="de-CH" sz="2000" dirty="0" smtClean="0">
              <a:latin typeface="+mn-lt"/>
            </a:endParaRPr>
          </a:p>
          <a:p>
            <a:r>
              <a:rPr lang="de-CH" sz="2000" b="1" dirty="0" smtClean="0">
                <a:latin typeface="+mn-lt"/>
              </a:rPr>
              <a:t>IPv4 </a:t>
            </a:r>
            <a:r>
              <a:rPr lang="el-GR" sz="2000" b="1" dirty="0" smtClean="0">
                <a:latin typeface="+mn-lt"/>
              </a:rPr>
              <a:t>Διευθύνσεις Δικτυακών Συσκευών</a:t>
            </a:r>
            <a:r>
              <a:rPr lang="el-GR" sz="2000" dirty="0" smtClean="0">
                <a:latin typeface="+mn-lt"/>
              </a:rPr>
              <a:t>: Οι  </a:t>
            </a:r>
            <a:r>
              <a:rPr lang="de-CH" sz="2000" dirty="0" smtClean="0">
                <a:latin typeface="+mn-lt"/>
              </a:rPr>
              <a:t>IPv4</a:t>
            </a:r>
            <a:r>
              <a:rPr lang="de-CH" sz="2000" b="1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Διευθύνσεις  βρίσκονται ανάμεσα από την </a:t>
            </a:r>
            <a:r>
              <a:rPr lang="de-CH" sz="2000" dirty="0" smtClean="0">
                <a:latin typeface="+mn-lt"/>
              </a:rPr>
              <a:t>IPv4 </a:t>
            </a:r>
            <a:r>
              <a:rPr lang="el-GR" sz="2000" dirty="0" smtClean="0">
                <a:latin typeface="+mn-lt"/>
              </a:rPr>
              <a:t>Διεύθυνση Δικτύου &amp; την </a:t>
            </a:r>
            <a:r>
              <a:rPr lang="de-CH" sz="2000" dirty="0" smtClean="0">
                <a:latin typeface="+mn-lt"/>
              </a:rPr>
              <a:t>IPv4 </a:t>
            </a:r>
            <a:r>
              <a:rPr lang="el-GR" sz="2000" dirty="0" smtClean="0">
                <a:latin typeface="+mn-lt"/>
              </a:rPr>
              <a:t>Διεύθυνση εκπομπής Δικτύου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95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(16/38)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451292"/>
            <a:ext cx="7992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10</a:t>
            </a:r>
            <a:endParaRPr lang="el-GR" altLang="el-GR" sz="20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70351"/>
              </p:ext>
            </p:extLst>
          </p:nvPr>
        </p:nvGraphicFramePr>
        <p:xfrm>
          <a:off x="491549" y="2560154"/>
          <a:ext cx="82089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944216"/>
                <a:gridCol w="1584176"/>
                <a:gridCol w="1512168"/>
                <a:gridCol w="172819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Μάσκα </a:t>
                      </a:r>
                      <a:r>
                        <a:rPr lang="el-GR" baseline="0" dirty="0" err="1" smtClean="0"/>
                        <a:t>υπ</a:t>
                      </a:r>
                      <a:r>
                        <a:rPr lang="el-GR" dirty="0" err="1" smtClean="0"/>
                        <a:t>οδικτύου</a:t>
                      </a:r>
                      <a:r>
                        <a:rPr lang="el-GR" dirty="0" smtClean="0"/>
                        <a:t>/ </a:t>
                      </a:r>
                      <a:r>
                        <a:rPr lang="de-CH" dirty="0" smtClean="0"/>
                        <a:t>(</a:t>
                      </a:r>
                      <a:r>
                        <a:rPr lang="de-CH" dirty="0" err="1" smtClean="0"/>
                        <a:t>wildcard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bits</a:t>
                      </a:r>
                      <a:r>
                        <a:rPr lang="de-CH" baseline="0" dirty="0" smtClean="0"/>
                        <a:t>)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εκπομπής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Δικτυακής Συσκευής –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από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IP </a:t>
                      </a:r>
                      <a:r>
                        <a:rPr lang="el-GR" altLang="el-GR" b="1" dirty="0" smtClean="0">
                          <a:ea typeface="Times New Roman" pitchFamily="18" charset="0"/>
                          <a:cs typeface="Times New Roman" pitchFamily="18" charset="0"/>
                        </a:rPr>
                        <a:t>Διεύθυνση Δικτυακής Συσκευής –</a:t>
                      </a:r>
                      <a:r>
                        <a:rPr lang="el-GR" altLang="el-GR" b="1" baseline="0" dirty="0" smtClean="0">
                          <a:ea typeface="Times New Roman" pitchFamily="18" charset="0"/>
                          <a:cs typeface="Times New Roman" pitchFamily="18" charset="0"/>
                        </a:rPr>
                        <a:t> έως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255.255.255.192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b="1" dirty="0" smtClean="0">
                          <a:solidFill>
                            <a:srgbClr val="C00000"/>
                          </a:solidFill>
                          <a:cs typeface="Times New Roman" pitchFamily="18" charset="0"/>
                        </a:rPr>
                        <a:t>(</a:t>
                      </a:r>
                      <a:r>
                        <a:rPr lang="el-GR" b="1" dirty="0" smtClean="0">
                          <a:solidFill>
                            <a:srgbClr val="C00000"/>
                          </a:solidFill>
                          <a:cs typeface="Times New Roman" pitchFamily="18" charset="0"/>
                        </a:rPr>
                        <a:t>0.0.0.63</a:t>
                      </a:r>
                      <a:r>
                        <a:rPr lang="de-CH" b="1" dirty="0" smtClean="0">
                          <a:solidFill>
                            <a:srgbClr val="C00000"/>
                          </a:solidFill>
                          <a:cs typeface="Times New Roman" pitchFamily="18" charset="0"/>
                        </a:rPr>
                        <a:t>)</a:t>
                      </a:r>
                      <a:endParaRPr lang="el-GR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198.53.24.6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198.53.24.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255.255.255.240</a:t>
                      </a:r>
                      <a:endParaRPr lang="de-CH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(0.0.0.15)</a:t>
                      </a:r>
                      <a:endParaRPr lang="el-G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192.168.5.6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192.168.5.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255.255.252.0</a:t>
                      </a:r>
                      <a:endParaRPr lang="de-CH" altLang="el-GR" dirty="0" smtClean="0"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(0.0.03.255)</a:t>
                      </a:r>
                      <a:endParaRPr lang="el-G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150.65.3.255)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150.65.0.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 150.65.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l-GR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de-CH" altLang="el-GR" dirty="0" smtClean="0">
                          <a:ea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9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(17/38)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297404"/>
            <a:ext cx="79928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11. Έστω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το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δίκτυο 195.10.1.0/24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. Θέλουμε να το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χωρίσουμε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σε 4 ίσα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. Ποιες είναι οι IP διευθύνσεις των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υποδικτύων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430" y="2780928"/>
            <a:ext cx="8005827" cy="2554545"/>
          </a:xfrm>
          <a:prstGeom prst="rect">
            <a:avLst/>
          </a:prstGeom>
          <a:noFill/>
          <a:ln>
            <a:solidFill>
              <a:srgbClr val="265691"/>
            </a:solidFill>
          </a:ln>
        </p:spPr>
        <p:txBody>
          <a:bodyPr wrap="square" rtlCol="0">
            <a:spAutoFit/>
          </a:bodyPr>
          <a:lstStyle/>
          <a:p>
            <a:endParaRPr lang="de-CH" sz="2000" b="1" dirty="0" smtClean="0">
              <a:latin typeface="+mn-lt"/>
            </a:endParaRPr>
          </a:p>
          <a:p>
            <a:r>
              <a:rPr lang="el-GR" sz="2000" b="1" dirty="0" smtClean="0">
                <a:latin typeface="+mn-lt"/>
              </a:rPr>
              <a:t>Για </a:t>
            </a:r>
            <a:r>
              <a:rPr lang="el-GR" sz="2000" b="1" dirty="0">
                <a:latin typeface="+mn-lt"/>
              </a:rPr>
              <a:t>να χωρίσω </a:t>
            </a:r>
            <a:r>
              <a:rPr lang="el-GR" sz="2000" b="1" dirty="0" smtClean="0">
                <a:latin typeface="+mn-lt"/>
              </a:rPr>
              <a:t>ένα δίκτυο σε Ν ίσα </a:t>
            </a:r>
            <a:r>
              <a:rPr lang="el-GR" sz="2000" b="1" dirty="0" err="1" smtClean="0">
                <a:latin typeface="+mn-lt"/>
              </a:rPr>
              <a:t>υποδίκτυα</a:t>
            </a:r>
            <a:r>
              <a:rPr lang="el-GR" sz="2000" b="1" dirty="0" smtClean="0">
                <a:latin typeface="+mn-lt"/>
              </a:rPr>
              <a:t>, αρκεί να διαθέσω  τα Χ </a:t>
            </a:r>
            <a:r>
              <a:rPr lang="el-GR" sz="2000" b="1" dirty="0">
                <a:latin typeface="+mn-lt"/>
              </a:rPr>
              <a:t>πρώτα </a:t>
            </a:r>
            <a:r>
              <a:rPr lang="de-CH" sz="2000" b="1" dirty="0" err="1" smtClean="0">
                <a:latin typeface="+mn-lt"/>
              </a:rPr>
              <a:t>bits</a:t>
            </a:r>
            <a:r>
              <a:rPr lang="de-CH" sz="2000" b="1" dirty="0" smtClean="0">
                <a:latin typeface="+mn-lt"/>
              </a:rPr>
              <a:t> </a:t>
            </a:r>
            <a:r>
              <a:rPr lang="el-GR" sz="2000" b="1" dirty="0" smtClean="0">
                <a:latin typeface="+mn-lt"/>
              </a:rPr>
              <a:t> από το </a:t>
            </a:r>
            <a:r>
              <a:rPr lang="de-CH" sz="2000" b="1" dirty="0" err="1" smtClean="0">
                <a:latin typeface="+mn-lt"/>
              </a:rPr>
              <a:t>suffix</a:t>
            </a:r>
            <a:r>
              <a:rPr lang="el-GR" sz="2000" b="1" dirty="0" smtClean="0">
                <a:latin typeface="+mn-lt"/>
              </a:rPr>
              <a:t> </a:t>
            </a:r>
            <a:r>
              <a:rPr lang="el-GR" sz="2000" b="1" dirty="0">
                <a:latin typeface="+mn-lt"/>
              </a:rPr>
              <a:t>του δικτύου </a:t>
            </a:r>
            <a:r>
              <a:rPr lang="el-GR" sz="2000" b="1" dirty="0" smtClean="0">
                <a:latin typeface="+mn-lt"/>
              </a:rPr>
              <a:t>μας, τέτοια ώστε 2^Χ=Ν. </a:t>
            </a:r>
          </a:p>
          <a:p>
            <a:r>
              <a:rPr lang="el-GR" sz="2000" dirty="0" smtClean="0">
                <a:latin typeface="+mn-lt"/>
              </a:rPr>
              <a:t>Έτσι, για </a:t>
            </a:r>
            <a:r>
              <a:rPr lang="el-GR" sz="2000" dirty="0">
                <a:latin typeface="+mn-lt"/>
              </a:rPr>
              <a:t>να χωρίσω το δίκτυο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195.10.1.0/24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+mn-lt"/>
              </a:rPr>
              <a:t>σε </a:t>
            </a:r>
            <a:r>
              <a:rPr lang="el-GR" sz="2000" dirty="0">
                <a:latin typeface="+mn-lt"/>
              </a:rPr>
              <a:t>4 </a:t>
            </a:r>
            <a:r>
              <a:rPr lang="el-GR" sz="2000" dirty="0" smtClean="0">
                <a:latin typeface="+mn-lt"/>
              </a:rPr>
              <a:t>ίσα </a:t>
            </a:r>
            <a:r>
              <a:rPr lang="el-GR" sz="2000" dirty="0" err="1" smtClean="0">
                <a:latin typeface="+mn-lt"/>
              </a:rPr>
              <a:t>υποδίκτυα</a:t>
            </a:r>
            <a:r>
              <a:rPr lang="el-GR" sz="2000" dirty="0" smtClean="0">
                <a:latin typeface="+mn-lt"/>
              </a:rPr>
              <a:t>, πρέπει </a:t>
            </a:r>
            <a:r>
              <a:rPr lang="el-GR" sz="2000" dirty="0">
                <a:latin typeface="+mn-lt"/>
              </a:rPr>
              <a:t>να διαθέσω τα 2 πρώτα  </a:t>
            </a:r>
            <a:r>
              <a:rPr lang="de-CH" sz="2000" dirty="0" err="1">
                <a:latin typeface="+mn-lt"/>
              </a:rPr>
              <a:t>bits</a:t>
            </a:r>
            <a:r>
              <a:rPr lang="de-CH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από τα </a:t>
            </a:r>
            <a:r>
              <a:rPr lang="de-CH" sz="2000" dirty="0" err="1">
                <a:latin typeface="+mn-lt"/>
              </a:rPr>
              <a:t>bits</a:t>
            </a:r>
            <a:r>
              <a:rPr lang="el-GR" sz="2000" dirty="0">
                <a:latin typeface="+mn-lt"/>
              </a:rPr>
              <a:t> του  </a:t>
            </a:r>
            <a:r>
              <a:rPr lang="de-CH" sz="2000" dirty="0" err="1" smtClean="0">
                <a:latin typeface="+mn-lt"/>
              </a:rPr>
              <a:t>suffix</a:t>
            </a:r>
            <a:r>
              <a:rPr lang="el-GR" sz="2000" dirty="0" smtClean="0">
                <a:latin typeface="+mn-lt"/>
              </a:rPr>
              <a:t> του δικτύου μας. Το </a:t>
            </a:r>
            <a:r>
              <a:rPr lang="de-CH" sz="2000" dirty="0" err="1">
                <a:latin typeface="+mn-lt"/>
              </a:rPr>
              <a:t>prefix</a:t>
            </a:r>
            <a:r>
              <a:rPr lang="de-CH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του δικτύου μας (195.10.1) ακολουθούμενο από τους 4 δυνατούς συνδυασμούς (00,01,10,11) μας δημιουργεί τα </a:t>
            </a:r>
            <a:r>
              <a:rPr lang="de-CH" sz="2000" dirty="0" err="1" smtClean="0">
                <a:latin typeface="+mn-lt"/>
              </a:rPr>
              <a:t>prefix</a:t>
            </a:r>
            <a:r>
              <a:rPr lang="el-GR" sz="2000" dirty="0" smtClean="0">
                <a:latin typeface="+mn-lt"/>
              </a:rPr>
              <a:t> των 4 νέων </a:t>
            </a:r>
            <a:r>
              <a:rPr lang="el-GR" sz="2000" dirty="0" err="1" smtClean="0">
                <a:latin typeface="+mn-lt"/>
              </a:rPr>
              <a:t>υποδικτύων</a:t>
            </a:r>
            <a:r>
              <a:rPr lang="el-GR" sz="2000" dirty="0" smtClean="0">
                <a:latin typeface="+mn-lt"/>
              </a:rPr>
              <a:t> (/26). 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06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(18/38)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282" y="1451292"/>
            <a:ext cx="7992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11</a:t>
            </a:r>
            <a:endParaRPr lang="el-GR" altLang="el-GR" sz="20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60019"/>
              </p:ext>
            </p:extLst>
          </p:nvPr>
        </p:nvGraphicFramePr>
        <p:xfrm>
          <a:off x="451178" y="2780928"/>
          <a:ext cx="799452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768"/>
                <a:gridCol w="1080120"/>
                <a:gridCol w="1512168"/>
                <a:gridCol w="2088232"/>
                <a:gridCol w="2088232"/>
              </a:tblGrid>
              <a:tr h="122774">
                <a:tc>
                  <a:txBody>
                    <a:bodyPr/>
                    <a:lstStyle/>
                    <a:p>
                      <a:r>
                        <a:rPr lang="el-GR" sz="1800" b="1" dirty="0" err="1" smtClean="0">
                          <a:effectLst/>
                        </a:rPr>
                        <a:t>Υποδίκτυα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800" dirty="0" err="1" smtClean="0"/>
                        <a:t>Prefix</a:t>
                      </a:r>
                      <a:r>
                        <a:rPr lang="el-GR" sz="1800" dirty="0" smtClean="0"/>
                        <a:t> δικτύου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dirty="0" err="1" smtClean="0"/>
                        <a:t>Prefix</a:t>
                      </a: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υποδικτύων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800" dirty="0" smtClean="0"/>
                        <a:t>IP </a:t>
                      </a:r>
                      <a:r>
                        <a:rPr lang="el-GR" sz="1800" dirty="0" err="1" smtClean="0"/>
                        <a:t>υποδικτύων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dirty="0" smtClean="0"/>
                        <a:t>IP </a:t>
                      </a:r>
                      <a:r>
                        <a:rPr lang="el-GR" sz="1800" dirty="0" err="1" smtClean="0"/>
                        <a:t>υποδικτύων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#0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00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00</a:t>
                      </a:r>
                      <a:r>
                        <a:rPr lang="de-CH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000000 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</a:t>
                      </a:r>
                      <a:r>
                        <a:rPr lang="de-CH" sz="1800" b="0" dirty="0" smtClean="0">
                          <a:effectLst/>
                        </a:rPr>
                        <a:t>.0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</a:rPr>
                        <a:t>#1: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de-CH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000000 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effectLst/>
                        </a:rPr>
                        <a:t>195.10.1</a:t>
                      </a:r>
                      <a:r>
                        <a:rPr lang="de-CH" sz="1800" b="0" dirty="0" smtClean="0">
                          <a:effectLst/>
                        </a:rPr>
                        <a:t>.64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</a:rPr>
                        <a:t>#2: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de-CH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000000 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</a:t>
                      </a:r>
                      <a:r>
                        <a:rPr lang="de-CH" sz="1800" b="0" dirty="0" smtClean="0">
                          <a:effectLst/>
                        </a:rPr>
                        <a:t>.128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</a:rPr>
                        <a:t>#3: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effectLst/>
                        </a:rPr>
                        <a:t>195.10.1.</a:t>
                      </a:r>
                      <a:r>
                        <a:rPr lang="el-GR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de-CH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000000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effectLst/>
                        </a:rPr>
                        <a:t>195.10.1</a:t>
                      </a:r>
                      <a:r>
                        <a:rPr lang="de-CH" sz="1800" b="0" dirty="0" smtClean="0">
                          <a:effectLst/>
                        </a:rPr>
                        <a:t>.192</a:t>
                      </a:r>
                      <a:endParaRPr lang="el-GR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1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96752"/>
            <a:ext cx="8280920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Διαδικτύου </a:t>
            </a:r>
            <a:r>
              <a:rPr lang="el-GR" sz="2800" b="0" dirty="0" smtClean="0">
                <a:effectLst/>
              </a:rPr>
              <a:t>(2/7)</a:t>
            </a:r>
            <a:endParaRPr lang="el-GR" sz="2800" b="0" dirty="0" smtClean="0"/>
          </a:p>
        </p:txBody>
      </p:sp>
      <p:sp>
        <p:nvSpPr>
          <p:cNvPr id="449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147248" cy="504056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l-GR" sz="2400" dirty="0"/>
              <a:t>Δ</a:t>
            </a:r>
            <a:r>
              <a:rPr lang="el-GR" sz="2400" dirty="0" smtClean="0">
                <a:effectLst/>
              </a:rPr>
              <a:t>ιεύθυνση πρωτοκόλλου Διαδικτύου ή λογική διεύθυνση ή </a:t>
            </a:r>
            <a:r>
              <a:rPr lang="en-US" sz="2400" b="1" dirty="0" smtClean="0">
                <a:effectLst/>
              </a:rPr>
              <a:t>IP </a:t>
            </a:r>
            <a:r>
              <a:rPr lang="el-GR" sz="2400" b="1" dirty="0" smtClean="0">
                <a:effectLst/>
              </a:rPr>
              <a:t>διεύθυνση</a:t>
            </a:r>
            <a:r>
              <a:rPr lang="el-GR" sz="240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είναι ένας μοναδικός δυαδικός αριθμός των 32 </a:t>
            </a:r>
            <a:r>
              <a:rPr lang="en-US" sz="2400" b="0" dirty="0" smtClean="0">
                <a:effectLst/>
              </a:rPr>
              <a:t>bit</a:t>
            </a:r>
            <a:r>
              <a:rPr lang="el-GR" sz="2400" b="0" dirty="0" smtClean="0">
                <a:effectLst/>
              </a:rPr>
              <a:t>, ο οποίος αποδίδεται σε έναν υπολογιστή υπηρεσίας και χρησιμοποιείται για όλες τις επικοινωνίες με αυτόν στον κόσμο του Διαδικτύου.</a:t>
            </a:r>
            <a:endParaRPr lang="en-US" sz="2400" b="0" dirty="0" smtClean="0">
              <a:effectLst/>
            </a:endParaRPr>
          </a:p>
          <a:p>
            <a:pPr>
              <a:spcBef>
                <a:spcPts val="1200"/>
              </a:spcBef>
              <a:defRPr/>
            </a:pPr>
            <a:r>
              <a:rPr lang="el-GR" sz="2400" b="1" dirty="0" smtClean="0">
                <a:effectLst/>
              </a:rPr>
              <a:t>Κάθε </a:t>
            </a:r>
            <a:r>
              <a:rPr lang="en-US" sz="2400" b="1" dirty="0" smtClean="0">
                <a:effectLst/>
              </a:rPr>
              <a:t>IP </a:t>
            </a:r>
            <a:r>
              <a:rPr lang="el-GR" sz="2400" b="1" dirty="0" smtClean="0">
                <a:effectLst/>
              </a:rPr>
              <a:t>διεύθυνση διαιρείται σε δύο μέρη:</a:t>
            </a:r>
          </a:p>
          <a:p>
            <a:pPr marL="712788" indent="-350838">
              <a:spcBef>
                <a:spcPts val="600"/>
              </a:spcBef>
              <a:buFont typeface="+mj-lt"/>
              <a:buAutoNum type="arabicPeriod"/>
              <a:defRPr/>
            </a:pPr>
            <a:r>
              <a:rPr lang="el-GR" sz="2400" dirty="0" smtClean="0">
                <a:effectLst/>
              </a:rPr>
              <a:t>Πρόθεμα </a:t>
            </a:r>
            <a:r>
              <a:rPr lang="el-GR" sz="2400" b="0" dirty="0" smtClean="0">
                <a:effectLst/>
              </a:rPr>
              <a:t>το οποίο προσδιορίζει το φυσικό δίκτυο στο οποίο συνδέεται ο Η/Υ</a:t>
            </a:r>
          </a:p>
          <a:p>
            <a:pPr marL="712788" indent="-350838">
              <a:spcBef>
                <a:spcPts val="600"/>
              </a:spcBef>
              <a:buFont typeface="+mj-lt"/>
              <a:buAutoNum type="arabicPeriod"/>
              <a:defRPr/>
            </a:pPr>
            <a:r>
              <a:rPr lang="el-GR" sz="2400" dirty="0" smtClean="0">
                <a:effectLst/>
              </a:rPr>
              <a:t>Επίθεμα</a:t>
            </a:r>
            <a:r>
              <a:rPr lang="el-GR" sz="2400" b="0" dirty="0" smtClean="0">
                <a:effectLst/>
              </a:rPr>
              <a:t> το οποίο προσδιορίζει έναν μεμονωμένο υπολογιστή σε αυτό το δίκτυο</a:t>
            </a:r>
          </a:p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004B82"/>
                </a:solidFill>
                <a:effectLst/>
              </a:rPr>
              <a:t>Ε: </a:t>
            </a:r>
            <a:r>
              <a:rPr lang="el-GR" sz="2400" b="0" dirty="0" smtClean="0">
                <a:effectLst/>
              </a:rPr>
              <a:t>Πως μοιράζονται τα 32 </a:t>
            </a:r>
            <a:r>
              <a:rPr lang="en-US" sz="2400" b="0" dirty="0" smtClean="0">
                <a:effectLst/>
              </a:rPr>
              <a:t>bits</a:t>
            </a:r>
            <a:r>
              <a:rPr lang="el-GR" sz="2400" b="0" dirty="0" smtClean="0">
                <a:effectLst/>
              </a:rPr>
              <a:t> της 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διεύθυνσης μεταξύ </a:t>
            </a:r>
            <a:r>
              <a:rPr lang="el-GR" sz="2400" dirty="0"/>
              <a:t>προθέματος και </a:t>
            </a:r>
            <a:r>
              <a:rPr lang="el-GR" sz="2400" dirty="0" smtClean="0"/>
              <a:t>επιθέματος.</a:t>
            </a:r>
            <a:r>
              <a:rPr lang="el-GR" sz="2400" b="0" dirty="0" smtClean="0">
                <a:effectLst/>
                <a:latin typeface="Comic Sans MS" pitchFamily="66" charset="0"/>
              </a:rPr>
              <a:t> </a:t>
            </a:r>
            <a:r>
              <a:rPr lang="en-US" sz="2400" b="0" dirty="0" smtClean="0">
                <a:effectLst/>
                <a:latin typeface="Comic Sans MS" pitchFamily="66" charset="0"/>
              </a:rPr>
              <a:t> </a:t>
            </a:r>
            <a:endParaRPr lang="el-GR" sz="2400" b="0" dirty="0" smtClean="0">
              <a:effectLst/>
              <a:latin typeface="Comic Sans MS" pitchFamily="66" charset="0"/>
            </a:endParaRPr>
          </a:p>
          <a:p>
            <a:pPr marL="0" eaLnBrk="1" hangingPunct="1">
              <a:spcBef>
                <a:spcPts val="60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ts val="600"/>
              </a:spcBef>
              <a:defRPr/>
            </a:pPr>
            <a:endParaRPr lang="el-GR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562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(19/38)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0714" y="1363906"/>
            <a:ext cx="799288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12. Έστω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ότι διαθέτουμε την κλάση C  195.10.1.0/24. Πρέπει να καλύψουμε τις ανάγκες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διευθυνσιοδότησης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6 τοπικών δικτύων κάθε ένα από τα οποία συνδέει  συνολικά 64, 60, 25, 10, 6 &amp; 2  δικτυακές συσκευές, με τη μέγιστη δυνατή εξοικονόμηση διευθύνσεων. Ποιες είναι οι IP διευθύνσεις &amp; οι μάσκες των 6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υποδικτύων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;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4730" y="3333676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Μελέτη δεδομένων</a:t>
            </a:r>
            <a:endParaRPr lang="el-GR" altLang="el-GR" sz="2000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endParaRPr lang="el-GR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Παρατηρώντας τα δεδομένα μας, αμέσως βλέπουμε  ότι:</a:t>
            </a:r>
          </a:p>
          <a:p>
            <a:r>
              <a:rPr lang="el-GR" sz="2000" dirty="0" smtClean="0">
                <a:latin typeface="+mn-lt"/>
              </a:rPr>
              <a:t>1. Το σύνολο των διαθέσιμων διευθύνσεων είναι </a:t>
            </a:r>
            <a:r>
              <a:rPr lang="el-GR" sz="2000" b="1" dirty="0" smtClean="0">
                <a:latin typeface="+mn-lt"/>
              </a:rPr>
              <a:t>2^8=256</a:t>
            </a:r>
            <a:r>
              <a:rPr lang="el-GR" sz="2000" dirty="0" smtClean="0">
                <a:latin typeface="+mn-lt"/>
              </a:rPr>
              <a:t>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διευθύνσεις.</a:t>
            </a:r>
          </a:p>
          <a:p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el-GR" sz="2000" dirty="0" smtClean="0">
                <a:latin typeface="+mn-lt"/>
              </a:rPr>
              <a:t>τα τοπικά μας δίκτυα έχουν διαφορετικά μεγέθη, επομένως θα χρησιμοποιήσουμε </a:t>
            </a:r>
            <a:r>
              <a:rPr lang="el-GR" sz="2000" dirty="0" err="1" smtClean="0">
                <a:latin typeface="+mn-lt"/>
              </a:rPr>
              <a:t>υποδίκτυα</a:t>
            </a:r>
            <a:r>
              <a:rPr lang="el-GR" sz="2000" dirty="0" smtClean="0">
                <a:latin typeface="+mn-lt"/>
              </a:rPr>
              <a:t> με μεταβλητές μάσκες, προκειμένου να επιτύχουμε τη μέγιστη δυνατή εξοικονόμηση διευθύνσεων.</a:t>
            </a:r>
          </a:p>
          <a:p>
            <a:r>
              <a:rPr lang="el-GR" sz="2000" dirty="0" smtClean="0">
                <a:latin typeface="+mn-lt"/>
              </a:rPr>
              <a:t>Καταγράφουμε σε πίνακα και μελετάμε τις ανάγκες των τοπικών δικτύων</a:t>
            </a:r>
            <a:r>
              <a:rPr lang="el-GR" dirty="0" smtClean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43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20/38)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7319" y="1025352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Καταγραφή αναγκών</a:t>
            </a:r>
            <a:endParaRPr lang="el-GR" sz="2000" dirty="0" smtClean="0">
              <a:latin typeface="+mn-lt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51878"/>
              </p:ext>
            </p:extLst>
          </p:nvPr>
        </p:nvGraphicFramePr>
        <p:xfrm>
          <a:off x="327722" y="1578255"/>
          <a:ext cx="8509243" cy="4377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2792"/>
                <a:gridCol w="549945"/>
                <a:gridCol w="576064"/>
                <a:gridCol w="504056"/>
                <a:gridCol w="576064"/>
                <a:gridCol w="576064"/>
                <a:gridCol w="648072"/>
                <a:gridCol w="1656186"/>
              </a:tblGrid>
              <a:tr h="452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Απαιτήσεις </a:t>
                      </a:r>
                      <a:r>
                        <a:rPr lang="el-GR" sz="1400" dirty="0" smtClean="0">
                          <a:effectLst/>
                        </a:rPr>
                        <a:t>τοπικών δικτύων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Τοπικά Δίκτυα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3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4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5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aseline="0" dirty="0" smtClean="0">
                          <a:effectLst/>
                        </a:rPr>
                        <a:t>6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Σύνολο απαιτούμενων </a:t>
                      </a:r>
                      <a:r>
                        <a:rPr lang="de-CH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Απαιτούμενες διευθύνσεις </a:t>
                      </a:r>
                      <a:r>
                        <a:rPr lang="el-GR" sz="1400" dirty="0" smtClean="0">
                          <a:effectLst/>
                        </a:rPr>
                        <a:t>δικτυακών συσκευών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25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Απαιτούμενες Ειδικές Διευθύνσεις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(διεύθυνση δικτύου &amp; διεύθυνση εκπομπής)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Σύνολο αναγκαίων διευθύνσεων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27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Ελάχιστος αριθμός διευθύνσεων που πρέπει  να δεσμευτούν για να ικανοποιήσω τις ανάγκες κάθε </a:t>
                      </a:r>
                      <a:r>
                        <a:rPr lang="el-GR" sz="1400" dirty="0" err="1" smtClean="0">
                          <a:effectLst/>
                        </a:rPr>
                        <a:t>υποδικτύου</a:t>
                      </a:r>
                      <a:r>
                        <a:rPr lang="el-GR" sz="1400" dirty="0" smtClean="0">
                          <a:effectLst/>
                        </a:rPr>
                        <a:t> (η </a:t>
                      </a:r>
                      <a:r>
                        <a:rPr lang="el-GR" sz="1400" dirty="0">
                          <a:effectLst/>
                        </a:rPr>
                        <a:t>πλησιέστερη δύναμη του 2)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128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32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Αριθμός απαιτούμενων </a:t>
                      </a:r>
                      <a:r>
                        <a:rPr lang="en-US" sz="1400" dirty="0">
                          <a:effectLst/>
                        </a:rPr>
                        <a:t>bits</a:t>
                      </a:r>
                      <a:r>
                        <a:rPr lang="el-GR" sz="1400" dirty="0">
                          <a:effectLst/>
                        </a:rPr>
                        <a:t> επιθέματος (</a:t>
                      </a:r>
                      <a:r>
                        <a:rPr lang="en-US" sz="1400" dirty="0">
                          <a:effectLst/>
                        </a:rPr>
                        <a:t>suffix</a:t>
                      </a:r>
                      <a:r>
                        <a:rPr lang="el-GR" sz="1400" dirty="0">
                          <a:effectLst/>
                        </a:rPr>
                        <a:t>) </a:t>
                      </a:r>
                      <a:r>
                        <a:rPr lang="en-US" sz="1400" dirty="0" smtClean="0">
                          <a:effectLst/>
                        </a:rPr>
                        <a:t>x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7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5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Αριθμός απαιτούμενων </a:t>
                      </a:r>
                      <a:r>
                        <a:rPr lang="en-US" sz="1400" dirty="0" smtClean="0">
                          <a:effectLst/>
                        </a:rPr>
                        <a:t>bits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r>
                        <a:rPr lang="el-GR" sz="1400" dirty="0">
                          <a:effectLst/>
                        </a:rPr>
                        <a:t>προθέματος (</a:t>
                      </a:r>
                      <a:r>
                        <a:rPr lang="en-US" sz="1400" dirty="0">
                          <a:effectLst/>
                        </a:rPr>
                        <a:t>prefix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r>
                        <a:rPr lang="en-US" sz="1400" dirty="0">
                          <a:effectLst/>
                        </a:rPr>
                        <a:t>= 32-x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25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el-GR" sz="1400" dirty="0" smtClean="0">
                          <a:effectLst/>
                        </a:rPr>
                        <a:t>9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30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21/38)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7620" y="764881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Απάντηση άσκησης 12</a:t>
            </a:r>
            <a:endParaRPr lang="el-GR" sz="2000" dirty="0" smtClean="0">
              <a:latin typeface="+mn-lt"/>
            </a:endParaRP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34778"/>
              </p:ext>
            </p:extLst>
          </p:nvPr>
        </p:nvGraphicFramePr>
        <p:xfrm>
          <a:off x="316126" y="1587830"/>
          <a:ext cx="8532436" cy="4066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605"/>
                <a:gridCol w="1224136"/>
                <a:gridCol w="1224136"/>
                <a:gridCol w="1224136"/>
                <a:gridCol w="1296144"/>
                <a:gridCol w="1285725"/>
                <a:gridCol w="1234554"/>
              </a:tblGrid>
              <a:tr h="38015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Τοπικά Δίκτυα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1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1ο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3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4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5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aseline="0" dirty="0" smtClean="0">
                          <a:effectLst/>
                        </a:rPr>
                        <a:t>6</a:t>
                      </a:r>
                      <a:r>
                        <a:rPr lang="el-GR" sz="1400" baseline="30000" dirty="0" smtClean="0">
                          <a:effectLst/>
                        </a:rPr>
                        <a:t>ο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Δικτυακές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συσκευές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25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74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92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27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52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Αριθμός Αναγκαίων </a:t>
                      </a:r>
                      <a:r>
                        <a:rPr lang="de-CH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64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32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16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59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Αριθμός </a:t>
                      </a:r>
                      <a:r>
                        <a:rPr lang="de-CH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Suffix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de-CH" sz="1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bits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7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5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4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 2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Αριθμός </a:t>
                      </a:r>
                      <a:r>
                        <a:rPr lang="de-CH" sz="1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CH" sz="1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bits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26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28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r>
                        <a:rPr lang="el-GR" sz="1400" dirty="0" smtClean="0">
                          <a:effectLst/>
                        </a:rPr>
                        <a:t>9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30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υποδικτύων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195.10.1.0/25</a:t>
                      </a:r>
                      <a:endParaRPr lang="el-GR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195.10.1.128/26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195.10.1.192/27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195.10.1.224/28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195.10.1.239/29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195.10.1.248/30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εκπομπής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195.10.1.127/25</a:t>
                      </a:r>
                      <a:endParaRPr lang="el-GR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195.10.1.191/26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195.10.1.223/27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195.10.1.239/28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195.10.1.247/29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195.10.1.251/30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Μάσκα </a:t>
                      </a:r>
                      <a:endParaRPr lang="el-G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255.255.255.128</a:t>
                      </a:r>
                      <a:endParaRPr lang="el-GR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255.255.255.192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255.255.255.224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255.255.255.240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255.255.255.248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22/38)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39174" y="776240"/>
            <a:ext cx="79928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13.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Θέλουμε να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διευθυνσιοδοτήσουμε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το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εικονιζόμενο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διαδίκτυο. Διαθέτουμε τρεις δέσμες  ΙΡ διευθύνσεων:  100.100.100.0/22, 100.100.254.0/23, 100.100.100.128/24. Ποια από τις παραπάνω δέσμες θα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επιλέξουμε για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να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πετύχουμε τη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μέγιστη δυνατή εξοικονόμηση σε ΙΡ διευθύνσεις; Τοποθετούμε τα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μέσα στον ΙΡ χώρο που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επιλέξαμε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&amp;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καταγράφουμε μάσκα, 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δικτύου &amp; 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εκπομπής. 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Εικόνα 13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214" y="2736216"/>
            <a:ext cx="5184576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80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23/38)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5524" y="915294"/>
            <a:ext cx="7992888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Βηματισμός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13</a:t>
            </a:r>
            <a:endParaRPr lang="el-GR" altLang="el-GR" sz="2000" b="1" dirty="0" smtClean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24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Καταγράφουμε τις ανάγκες μας σε </a:t>
            </a:r>
            <a:r>
              <a:rPr lang="el-GR" altLang="el-GR" sz="2000" dirty="0" err="1">
                <a:latin typeface="+mn-lt"/>
                <a:ea typeface="Times New Roman" pitchFamily="18" charset="0"/>
                <a:cs typeface="Times New Roman" pitchFamily="18" charset="0"/>
              </a:rPr>
              <a:t>IPs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 ανά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εικονιζόμενο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δίκτυο.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Αθροίζουμε τις ανάγκες όλων των δικτύων</a:t>
            </a:r>
            <a:endParaRPr lang="de-CH" altLang="el-GR" sz="2000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Καταγράφουμε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το πλήθος των διευθύνσεων που μας παρέχει κάθε μία από τις παρακάτω δέσμες  ΙΡ διευθύνσεων:  100.100.100.0/22, 100.100.254.0/23, 100.100.100.128/24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Επιλέγουμε τη δέσμη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που καλύπτει τις ανάγκες μας και με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την οποία επιτυγχάνουμε τη μέγιστη δυνατή εξοικονόμηση σε ΙΡ διευθύνσεις.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Τοποθετούμε προσεκτικά τα </a:t>
            </a:r>
            <a:r>
              <a:rPr lang="el-GR" altLang="el-GR" sz="2000" dirty="0" err="1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 μέσα στον ΙΡ χώρο που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επιλέξαμε. 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!!!!! Θυμόμαστε ότι η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ΙΡ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διεύθυνση (</a:t>
            </a:r>
            <a:r>
              <a:rPr lang="el-GR" altLang="el-GR" sz="2000" b="1" dirty="0" err="1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υπο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)δικτύου, έχει τόσα μηδενικά στο τέλος, όσα τα μηδενικά της μάσκας. Την ιδιότητα αυτή έχουν οι διευθύνσεις του </a:t>
            </a:r>
            <a:r>
              <a:rPr lang="de-CH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χώρου που είναι ακέραια πολλαπλάσια του μεγέθους του </a:t>
            </a:r>
            <a:r>
              <a:rPr lang="el-GR" altLang="el-GR" sz="2000" b="1" dirty="0" err="1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υποδικτύου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!!!! </a:t>
            </a:r>
            <a:endParaRPr lang="el-GR" altLang="el-GR" sz="20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Καταγράφουμε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για κάθε </a:t>
            </a:r>
            <a:r>
              <a:rPr lang="el-GR" altLang="el-GR" sz="2000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υποδίκτυο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: μάσκα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δικτύου &amp;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εκπομπής </a:t>
            </a:r>
            <a:endParaRPr lang="el-GR" altLang="el-GR" sz="2000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24/38)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3379" y="1703128"/>
            <a:ext cx="280567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13</a:t>
            </a:r>
          </a:p>
          <a:p>
            <a:pPr lvl="0" algn="just"/>
            <a:endParaRPr lang="el-GR" altLang="el-GR" sz="2000" b="1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Καταγράφουμε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τις ανάγκες μας σε </a:t>
            </a:r>
            <a:r>
              <a:rPr lang="el-GR" altLang="el-GR" sz="2000" dirty="0" err="1">
                <a:latin typeface="+mn-lt"/>
                <a:ea typeface="Times New Roman" pitchFamily="18" charset="0"/>
                <a:cs typeface="Times New Roman" pitchFamily="18" charset="0"/>
              </a:rPr>
              <a:t>IPs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 ανά </a:t>
            </a:r>
            <a:r>
              <a:rPr lang="el-GR" altLang="el-GR" sz="2000" dirty="0" err="1">
                <a:latin typeface="+mn-lt"/>
                <a:ea typeface="Times New Roman" pitchFamily="18" charset="0"/>
                <a:cs typeface="Times New Roman" pitchFamily="18" charset="0"/>
              </a:rPr>
              <a:t>απεικονιζόμενο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 δίκτυο.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Αθροίζουμε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τις ανάγκες όλων των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δικτύων</a:t>
            </a:r>
            <a:endParaRPr lang="el-GR" altLang="el-GR" sz="2000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14426"/>
              </p:ext>
            </p:extLst>
          </p:nvPr>
        </p:nvGraphicFramePr>
        <p:xfrm>
          <a:off x="3504773" y="1025352"/>
          <a:ext cx="4806653" cy="4987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337"/>
                <a:gridCol w="719681"/>
                <a:gridCol w="2411823"/>
                <a:gridCol w="1244812"/>
              </a:tblGrid>
              <a:tr h="834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Α/Α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Όνομα δικτύου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Αριθμός απαιτούμενων Διευθύνσεων ΙΡ /δίκτυο   [πλησιέστερη δύναμη του 2]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100" dirty="0" smtClean="0">
                          <a:effectLst/>
                        </a:rPr>
                        <a:t>Μάσκα  </a:t>
                      </a:r>
                      <a:r>
                        <a:rPr lang="el-GR" sz="1100" dirty="0" err="1" smtClean="0">
                          <a:effectLst/>
                        </a:rPr>
                        <a:t>υποδικτύου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1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LANA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de-CH" sz="1200" strike="sngStrike" dirty="0" smtClean="0">
                          <a:effectLst/>
                          <a:latin typeface="+mn-lt"/>
                        </a:rPr>
                        <a:t>9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[16]</a:t>
                      </a:r>
                      <a:endParaRPr lang="el-GR" sz="1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255.255.255.240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LANB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128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131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[256]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LANC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62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65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[128]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255.255.255.128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LAND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14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de-CH" sz="1200" strike="sng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7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255.255.255.224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WANAB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WANAC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WANAD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</a:t>
                      </a:r>
                      <a:r>
                        <a:rPr lang="de-CH" sz="1200" b="0" dirty="0" smtClean="0">
                          <a:effectLst/>
                          <a:latin typeface="+mn-lt"/>
                        </a:rPr>
                        <a:t>B</a:t>
                      </a:r>
                      <a:r>
                        <a:rPr lang="de-CH" sz="1200" b="1" dirty="0" smtClean="0">
                          <a:effectLst/>
                          <a:latin typeface="+mn-lt"/>
                        </a:rPr>
                        <a:t>C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 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</a:t>
                      </a:r>
                      <a:r>
                        <a:rPr lang="de-CH" sz="1200" b="0" dirty="0" smtClean="0">
                          <a:effectLst/>
                          <a:latin typeface="+mn-lt"/>
                        </a:rPr>
                        <a:t>B</a:t>
                      </a:r>
                      <a:r>
                        <a:rPr lang="de-CH" sz="1200" b="1" dirty="0" smtClean="0">
                          <a:effectLst/>
                          <a:latin typeface="+mn-lt"/>
                        </a:rPr>
                        <a:t>D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 </a:t>
                      </a:r>
                      <a:endParaRPr lang="el-G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Σύνολο απαιτούμενων  </a:t>
                      </a:r>
                      <a:r>
                        <a:rPr lang="el-GR" sz="1800" b="1" dirty="0" smtClean="0">
                          <a:effectLst/>
                          <a:latin typeface="+mn-lt"/>
                        </a:rPr>
                        <a:t>ΙΡ </a:t>
                      </a:r>
                      <a:r>
                        <a:rPr lang="en-U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11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25/38)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48442" y="1214869"/>
            <a:ext cx="7397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13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el-GR" sz="2000" dirty="0" smtClean="0">
                <a:latin typeface="+mn-lt"/>
              </a:rPr>
              <a:t>Καταγράφουμε το </a:t>
            </a:r>
            <a:r>
              <a:rPr lang="el-GR" sz="2000" dirty="0">
                <a:latin typeface="+mn-lt"/>
              </a:rPr>
              <a:t>πλήθος των διευθύνσεων που </a:t>
            </a:r>
            <a:r>
              <a:rPr lang="el-GR" sz="2000" dirty="0" smtClean="0">
                <a:latin typeface="+mn-lt"/>
              </a:rPr>
              <a:t>μας </a:t>
            </a:r>
            <a:r>
              <a:rPr lang="el-GR" sz="2000" dirty="0">
                <a:latin typeface="+mn-lt"/>
              </a:rPr>
              <a:t>παρέχει κάθε μία από τις παρακάτω δέσμες  ΙΡ διευθύνσεων:  </a:t>
            </a:r>
            <a:r>
              <a:rPr lang="el-GR" sz="2000" b="1" dirty="0">
                <a:latin typeface="+mn-lt"/>
              </a:rPr>
              <a:t>100.100.100.0/22, 100.100.254.0/23, </a:t>
            </a:r>
            <a:r>
              <a:rPr lang="el-GR" sz="2000" b="1" dirty="0" smtClean="0">
                <a:latin typeface="+mn-lt"/>
              </a:rPr>
              <a:t>100.100.100.128/24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l-GR" sz="2000" dirty="0">
                <a:latin typeface="+mn-lt"/>
              </a:rPr>
              <a:t>Επιλέγουμε τη δέσμη με την οποία επιτυγχάνουμε τη μέγιστη δυνατή εξοικονόμηση σε ΙΡ διευθύνσεις</a:t>
            </a:r>
            <a:r>
              <a:rPr lang="el-GR" dirty="0" smtClean="0"/>
              <a:t>.</a:t>
            </a:r>
            <a:endParaRPr lang="el-GR" dirty="0"/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22866"/>
              </p:ext>
            </p:extLst>
          </p:nvPr>
        </p:nvGraphicFramePr>
        <p:xfrm>
          <a:off x="980709" y="3206544"/>
          <a:ext cx="6845833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322"/>
                <a:gridCol w="1584176"/>
                <a:gridCol w="1224136"/>
                <a:gridCol w="1800199"/>
              </a:tblGrid>
              <a:tr h="720080">
                <a:tc>
                  <a:txBody>
                    <a:bodyPr/>
                    <a:lstStyle/>
                    <a:p>
                      <a:r>
                        <a:rPr lang="el-GR" dirty="0" smtClean="0"/>
                        <a:t>Δέσμη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r>
                        <a:rPr lang="el-GR" dirty="0" smtClean="0"/>
                        <a:t>ΙΡ διευθύνσεων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Μέγεθος</a:t>
                      </a:r>
                      <a:r>
                        <a:rPr lang="el-GR" baseline="0" dirty="0" smtClean="0"/>
                        <a:t> δέσμης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Κάλυψη </a:t>
                      </a:r>
                    </a:p>
                    <a:p>
                      <a:r>
                        <a:rPr lang="el-GR" dirty="0" smtClean="0"/>
                        <a:t>Απαίτησης </a:t>
                      </a:r>
                    </a:p>
                    <a:p>
                      <a:r>
                        <a:rPr lang="de-CH" dirty="0" smtClean="0"/>
                        <a:t>(</a:t>
                      </a:r>
                      <a:r>
                        <a:rPr lang="el-GR" dirty="0" smtClean="0"/>
                        <a:t>452 </a:t>
                      </a:r>
                      <a:r>
                        <a:rPr lang="de-CH" dirty="0" smtClean="0"/>
                        <a:t>IPs</a:t>
                      </a:r>
                      <a:r>
                        <a:rPr lang="el-GR" dirty="0" smtClean="0"/>
                        <a:t> </a:t>
                      </a:r>
                      <a:r>
                        <a:rPr lang="de-CH" dirty="0" smtClean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Επιλογή</a:t>
                      </a:r>
                      <a:r>
                        <a:rPr lang="el-GR" baseline="0" dirty="0" smtClean="0"/>
                        <a:t> καταλληλότερης  δέσμης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100.100.100.0/22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2^10=1024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NAI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100.100.254.0/23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2^9=512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NAI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Οικονομικότερη!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100.100.100.128/24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2^8=256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OXI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6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(26/38) 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3901" y="1916832"/>
            <a:ext cx="19188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altLang="el-GR" sz="20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13</a:t>
            </a:r>
          </a:p>
          <a:p>
            <a:pPr lvl="0" algn="just"/>
            <a:endParaRPr lang="el-GR" altLang="el-GR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/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5. Τοποθετούμε 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προσεκτικά τα </a:t>
            </a:r>
            <a:r>
              <a:rPr lang="el-GR" altLang="el-GR" sz="2000" dirty="0" err="1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 μέσα στον ΙΡ χώρο που επιλέξαμε, αρχίζοντας από το μεγαλύτερο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(πολλαπλάσιο του εύρους!!!!!) </a:t>
            </a:r>
            <a:endParaRPr lang="el-GR" altLang="el-GR" sz="2000" b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Πίνακας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870515"/>
              </p:ext>
            </p:extLst>
          </p:nvPr>
        </p:nvGraphicFramePr>
        <p:xfrm>
          <a:off x="2545880" y="1238741"/>
          <a:ext cx="6197451" cy="452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441"/>
                <a:gridCol w="1269602"/>
                <a:gridCol w="3672408"/>
              </a:tblGrid>
              <a:tr h="6303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Δίκτυο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Μέγεθος Δικτύου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Εύρος Διευθύνσεων δικτύου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LANB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/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24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254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0 -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254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LANC/25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255.0 - 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255.</a:t>
                      </a:r>
                      <a:r>
                        <a:rPr lang="de-CH" sz="1800" baseline="0" dirty="0" smtClean="0">
                          <a:effectLst/>
                          <a:latin typeface="+mn-lt"/>
                        </a:rPr>
                        <a:t> 127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LAND/27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128 - 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159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LANA/28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160-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175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WANAB/30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176-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179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WANAC/30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180-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183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WANAD/30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184-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187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WANBC/30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188-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191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43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WANBD/30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192-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.1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00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255</a:t>
                      </a:r>
                      <a:r>
                        <a:rPr lang="el-GR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de-CH" sz="1800" dirty="0" smtClean="0">
                          <a:effectLst/>
                          <a:latin typeface="+mn-lt"/>
                        </a:rPr>
                        <a:t>195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4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(27/38) 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5244" y="815011"/>
            <a:ext cx="8517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altLang="el-GR" sz="2000" b="1" dirty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</a:t>
            </a:r>
            <a:r>
              <a:rPr lang="el-GR" altLang="el-GR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άσκησης </a:t>
            </a:r>
            <a:r>
              <a:rPr lang="el-GR" altLang="el-GR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13 </a:t>
            </a:r>
          </a:p>
          <a:p>
            <a:pPr lvl="0" algn="just"/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6.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Καταγράφουμε για κάθε </a:t>
            </a:r>
            <a:r>
              <a:rPr lang="el-GR" altLang="el-GR" sz="2000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υποδίκτυο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 μάσκα</a:t>
            </a:r>
            <a:r>
              <a:rPr lang="el-GR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, IP δικτύου &amp; IP εκπομπής </a:t>
            </a:r>
          </a:p>
        </p:txBody>
      </p:sp>
      <p:graphicFrame>
        <p:nvGraphicFramePr>
          <p:cNvPr id="17" name="Πίνακας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77163"/>
              </p:ext>
            </p:extLst>
          </p:nvPr>
        </p:nvGraphicFramePr>
        <p:xfrm>
          <a:off x="829340" y="1522897"/>
          <a:ext cx="7344815" cy="4779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337"/>
                <a:gridCol w="719681"/>
                <a:gridCol w="2411823"/>
                <a:gridCol w="1244812"/>
                <a:gridCol w="1314354"/>
                <a:gridCol w="1223808"/>
              </a:tblGrid>
              <a:tr h="704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Α/Α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Όνομα δικτύου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Αριθμός απαιτούμενων Διευθύνσεων ΙΡ /δίκτυο   [πλησιέστερη δύναμη του 2]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r>
                        <a:rPr lang="el-GR" sz="1100" dirty="0" smtClean="0">
                          <a:effectLst/>
                        </a:rPr>
                        <a:t>Μάσκα  </a:t>
                      </a:r>
                      <a:r>
                        <a:rPr lang="el-GR" sz="1100" dirty="0" err="1" smtClean="0">
                          <a:effectLst/>
                        </a:rPr>
                        <a:t>υποδικτύου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91870" algn="l"/>
                        </a:tabLst>
                        <a:defRPr/>
                      </a:pPr>
                      <a:r>
                        <a:rPr lang="el-GR" sz="1100" dirty="0" smtClean="0">
                          <a:effectLst/>
                        </a:rPr>
                        <a:t>ΙΡ </a:t>
                      </a:r>
                      <a:r>
                        <a:rPr lang="el-GR" sz="1100" dirty="0" err="1" smtClean="0">
                          <a:effectLst/>
                        </a:rPr>
                        <a:t>υποδικτύου</a:t>
                      </a:r>
                      <a:endParaRPr lang="el-GR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91870" algn="l"/>
                        </a:tabLst>
                        <a:defRPr/>
                      </a:pPr>
                      <a:r>
                        <a:rPr lang="el-GR" sz="1100" dirty="0" smtClean="0">
                          <a:effectLst/>
                        </a:rPr>
                        <a:t>ΙΡ εκπομπής (</a:t>
                      </a:r>
                      <a:r>
                        <a:rPr lang="de-CH" sz="1100" dirty="0" err="1" smtClean="0">
                          <a:effectLst/>
                        </a:rPr>
                        <a:t>broadcast</a:t>
                      </a:r>
                      <a:r>
                        <a:rPr lang="de-CH" sz="1100" dirty="0" smtClean="0">
                          <a:effectLst/>
                        </a:rPr>
                        <a:t>)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1870" algn="l"/>
                        </a:tabLs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1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LANA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de-CH" sz="1200" strike="sngStrike" dirty="0" smtClean="0">
                          <a:effectLst/>
                          <a:latin typeface="+mn-lt"/>
                        </a:rPr>
                        <a:t>9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[16]</a:t>
                      </a:r>
                      <a:endParaRPr lang="el-GR" sz="1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255.255.255.240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100.100.255.160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100.100.255.175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LANB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128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131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[256]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r>
                        <a:rPr lang="el-GR" sz="1200" b="1" dirty="0" smtClean="0"/>
                        <a:t>100.100.254.0</a:t>
                      </a:r>
                      <a:endParaRPr lang="el-GR" sz="1200" dirty="0" smtClean="0"/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100.100.254.255</a:t>
                      </a:r>
                      <a:endParaRPr lang="el-GR" sz="1100" dirty="0" smtClean="0"/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LANC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62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65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[128]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255.255.255.128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100.100.255.0</a:t>
                      </a:r>
                      <a:endParaRPr lang="el-GR" sz="11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100.100.255.127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LAND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14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 (H)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+1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de-CH" sz="1200" strike="sng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el-GR" sz="1200" strike="sngStrike" dirty="0" smtClean="0">
                          <a:effectLst/>
                          <a:latin typeface="+mn-lt"/>
                        </a:rPr>
                        <a:t>7 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255.255.255.224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100.100.255.128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100.100.255.159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WANAB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100.100.255.176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100.100.255.169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WANAC</a:t>
                      </a: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100.100.255.180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100.100.255.183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WANAD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100.100.255.184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100.100.255.187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</a:t>
                      </a:r>
                      <a:r>
                        <a:rPr lang="de-CH" sz="1200" b="0" dirty="0" smtClean="0">
                          <a:effectLst/>
                          <a:latin typeface="+mn-lt"/>
                        </a:rPr>
                        <a:t>B</a:t>
                      </a:r>
                      <a:r>
                        <a:rPr lang="de-CH" sz="1200" b="1" dirty="0" smtClean="0">
                          <a:effectLst/>
                          <a:latin typeface="+mn-lt"/>
                        </a:rPr>
                        <a:t>C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 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[4]</a:t>
                      </a:r>
                      <a:endParaRPr lang="el-GR" sz="12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100.100.255.188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100.100.255.191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07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effectLst/>
                          <a:latin typeface="+mn-lt"/>
                        </a:rPr>
                        <a:t>WAN</a:t>
                      </a:r>
                      <a:r>
                        <a:rPr lang="de-CH" sz="1200" b="0" dirty="0" smtClean="0">
                          <a:effectLst/>
                          <a:latin typeface="+mn-lt"/>
                        </a:rPr>
                        <a:t>B</a:t>
                      </a:r>
                      <a:r>
                        <a:rPr lang="de-CH" sz="1200" b="1" dirty="0" smtClean="0">
                          <a:effectLst/>
                          <a:latin typeface="+mn-lt"/>
                        </a:rPr>
                        <a:t>D</a:t>
                      </a:r>
                      <a:endParaRPr lang="el-GR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effectLst/>
                          <a:latin typeface="+mn-lt"/>
                        </a:rPr>
                        <a:t>2 (</a:t>
                      </a:r>
                      <a:r>
                        <a:rPr lang="de-CH" sz="1200" dirty="0" smtClean="0">
                          <a:effectLst/>
                          <a:latin typeface="+mn-lt"/>
                        </a:rPr>
                        <a:t>R) +1(L)+1(B)=</a:t>
                      </a:r>
                      <a:r>
                        <a:rPr lang="el-GR" sz="1200" dirty="0" smtClean="0">
                          <a:effectLst/>
                          <a:latin typeface="+mn-lt"/>
                        </a:rPr>
                        <a:t> 4  </a:t>
                      </a:r>
                      <a:r>
                        <a:rPr lang="el-GR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255.255.255.252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100.100.255.192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r>
                        <a:rPr lang="el-GR" sz="1100" b="1" dirty="0" smtClean="0"/>
                        <a:t>100.100.255.195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l-G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el-GR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Σύνολο απαιτούμενων  </a:t>
                      </a:r>
                      <a:r>
                        <a:rPr lang="el-GR" sz="1800" b="1" dirty="0" smtClean="0">
                          <a:effectLst/>
                          <a:latin typeface="+mn-lt"/>
                        </a:rPr>
                        <a:t>ΙΡ </a:t>
                      </a:r>
                      <a:r>
                        <a:rPr lang="el-GR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9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28/38)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660" y="1341349"/>
            <a:ext cx="2700139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14. Να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γραφούν σε 10δική μορφή οι </a:t>
            </a:r>
            <a:r>
              <a:rPr lang="en-US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host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διευθύνσεις για κάθε ένα από τα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παρακάτω </a:t>
            </a:r>
            <a:r>
              <a:rPr lang="el-GR" altLang="el-GR" sz="20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υποδίκτυα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Subnet Ids</a:t>
            </a:r>
            <a:r>
              <a:rPr lang="en-US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)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:</a:t>
            </a:r>
            <a:endParaRPr lang="en-US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altLang="el-GR" sz="16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a.Subnet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ID 198.53.24.64 </a:t>
            </a:r>
            <a:r>
              <a:rPr lang="el-GR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με 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mask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255.255.255.192</a:t>
            </a:r>
          </a:p>
          <a:p>
            <a:pPr lvl="0" algn="just"/>
            <a:r>
              <a:rPr lang="en-US" altLang="el-GR" sz="16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b.Subnet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ID 192.168.5.64 </a:t>
            </a:r>
            <a:r>
              <a:rPr lang="el-GR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με 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mask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255.255.255.240</a:t>
            </a:r>
          </a:p>
          <a:p>
            <a:pPr lvl="0" algn="just"/>
            <a:r>
              <a:rPr lang="en-US" altLang="el-GR" sz="16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c.Subnet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ID 150.65.0.0 </a:t>
            </a:r>
            <a:r>
              <a:rPr lang="el-GR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με 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l-GR" sz="1600" b="1" i="1" dirty="0">
                <a:latin typeface="+mn-lt"/>
                <a:ea typeface="Times New Roman" pitchFamily="18" charset="0"/>
                <a:cs typeface="Times New Roman" pitchFamily="18" charset="0"/>
              </a:rPr>
              <a:t>mask </a:t>
            </a:r>
            <a:r>
              <a:rPr lang="en-US" altLang="el-GR" sz="16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255.255.252.0</a:t>
            </a:r>
            <a:endParaRPr lang="el-GR" altLang="el-GR" sz="16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16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1600" b="1" dirty="0" smtClean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l-GR" altLang="el-GR" sz="16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άσκησης 14  </a:t>
            </a:r>
            <a:r>
              <a:rPr lang="el-GR" altLang="el-GR" sz="16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endParaRPr lang="en-US" altLang="el-GR" sz="1600" b="1" dirty="0">
              <a:solidFill>
                <a:srgbClr val="C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822139"/>
              </p:ext>
            </p:extLst>
          </p:nvPr>
        </p:nvGraphicFramePr>
        <p:xfrm>
          <a:off x="2952424" y="1196752"/>
          <a:ext cx="5987531" cy="49657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03552"/>
                <a:gridCol w="1728192"/>
                <a:gridCol w="1696647"/>
                <a:gridCol w="1159140"/>
              </a:tblGrid>
              <a:tr h="61857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 err="1">
                          <a:effectLst/>
                        </a:rPr>
                        <a:t>Subnet</a:t>
                      </a:r>
                      <a:r>
                        <a:rPr lang="el-GR" sz="1000" dirty="0">
                          <a:effectLst/>
                        </a:rPr>
                        <a:t> ID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Subnet mask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 </a:t>
                      </a:r>
                      <a:r>
                        <a:rPr lang="en-US" sz="1000">
                          <a:effectLst/>
                        </a:rPr>
                        <a:t>Hosts</a:t>
                      </a:r>
                      <a:endParaRPr lang="el-GR" sz="1000">
                        <a:effectLst/>
                      </a:endParaRPr>
                    </a:p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(σε δυαδική μορφή, μόνο ότι απαιτείται)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Hosts</a:t>
                      </a:r>
                      <a:endParaRPr lang="el-GR" sz="1000">
                        <a:effectLst/>
                      </a:endParaRPr>
                    </a:p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σε δεκαδική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198.53.24.64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255.255.25</a:t>
                      </a:r>
                      <a:r>
                        <a:rPr lang="en-US" sz="1000" dirty="0">
                          <a:effectLst/>
                        </a:rPr>
                        <a:t>5</a:t>
                      </a:r>
                      <a:r>
                        <a:rPr lang="el-GR" sz="1000" dirty="0" smtClean="0">
                          <a:effectLst/>
                        </a:rPr>
                        <a:t>.192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C00000"/>
                          </a:solidFill>
                          <a:effectLst/>
                        </a:rPr>
                        <a:t>=2^6-2=62 hosts</a:t>
                      </a:r>
                      <a:endParaRPr lang="el-GR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198.53.24.01000000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255.255.255.11000000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198.53.24.01</a:t>
                      </a:r>
                      <a:r>
                        <a:rPr lang="el-GR" sz="1000" dirty="0">
                          <a:effectLst/>
                        </a:rPr>
                        <a:t>000001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198.53.24.65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 smtClean="0">
                          <a:solidFill>
                            <a:srgbClr val="0000CC"/>
                          </a:solidFill>
                          <a:effectLst/>
                        </a:rPr>
                        <a:t>198.53.24.01</a:t>
                      </a:r>
                      <a:r>
                        <a:rPr lang="el-GR" sz="1000" dirty="0" smtClean="0">
                          <a:effectLst/>
                        </a:rPr>
                        <a:t>0000</a:t>
                      </a:r>
                      <a:r>
                        <a:rPr lang="en-US" sz="1000" dirty="0" smtClean="0">
                          <a:effectLst/>
                        </a:rPr>
                        <a:t>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198.53.24.66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 smtClean="0">
                          <a:solidFill>
                            <a:srgbClr val="0000CC"/>
                          </a:solidFill>
                          <a:effectLst/>
                        </a:rPr>
                        <a:t>198.53.24.01</a:t>
                      </a:r>
                      <a:r>
                        <a:rPr lang="el-GR" sz="1000" dirty="0" smtClean="0">
                          <a:effectLst/>
                        </a:rPr>
                        <a:t>0000</a:t>
                      </a:r>
                      <a:r>
                        <a:rPr lang="en-US" sz="1000" dirty="0" smtClean="0">
                          <a:effectLst/>
                        </a:rPr>
                        <a:t>11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198.53.24.67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 smtClean="0">
                          <a:solidFill>
                            <a:srgbClr val="0000CC"/>
                          </a:solidFill>
                          <a:effectLst/>
                        </a:rPr>
                        <a:t>198.53.24.01</a:t>
                      </a:r>
                      <a:r>
                        <a:rPr lang="el-GR" sz="1000" dirty="0" smtClean="0">
                          <a:effectLst/>
                        </a:rPr>
                        <a:t>000</a:t>
                      </a:r>
                      <a:r>
                        <a:rPr lang="en-US" sz="1000" dirty="0" smtClean="0">
                          <a:effectLst/>
                        </a:rPr>
                        <a:t>100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198.53.24.68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………………………….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…………………..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198.53.24.01</a:t>
                      </a:r>
                      <a:r>
                        <a:rPr lang="el-GR" sz="1000" dirty="0">
                          <a:effectLst/>
                        </a:rPr>
                        <a:t>111110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198.53.24.126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192.168.5.64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255.255.255.240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0" dirty="0">
                          <a:solidFill>
                            <a:srgbClr val="C00000"/>
                          </a:solidFill>
                          <a:effectLst/>
                        </a:rPr>
                        <a:t>=2^4-2=14 </a:t>
                      </a:r>
                      <a:r>
                        <a:rPr lang="en-US" sz="1000" b="0" dirty="0">
                          <a:solidFill>
                            <a:srgbClr val="C00000"/>
                          </a:solidFill>
                          <a:effectLst/>
                        </a:rPr>
                        <a:t>hosts</a:t>
                      </a:r>
                      <a:endParaRPr lang="el-GR" sz="1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192.168.5.01000000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255.255.255.11110000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192.168.5.0100</a:t>
                      </a:r>
                      <a:r>
                        <a:rPr lang="el-GR" sz="1000" dirty="0">
                          <a:effectLst/>
                        </a:rPr>
                        <a:t>0001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192.168.5.65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192.168.5.0100</a:t>
                      </a:r>
                      <a:r>
                        <a:rPr lang="el-GR" sz="1000" dirty="0">
                          <a:effectLst/>
                        </a:rPr>
                        <a:t>0010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192.168.5.66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192.168.5.0100</a:t>
                      </a:r>
                      <a:r>
                        <a:rPr lang="el-GR" sz="1000" dirty="0">
                          <a:effectLst/>
                        </a:rPr>
                        <a:t>0011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192.168.5.67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………………………….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………………………….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192.168.5.0100</a:t>
                      </a:r>
                      <a:r>
                        <a:rPr lang="el-GR" sz="1000" dirty="0">
                          <a:effectLst/>
                        </a:rPr>
                        <a:t>1110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192.168.5.78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150.65.0.0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255.255.252.0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C00000"/>
                          </a:solidFill>
                          <a:effectLst/>
                        </a:rPr>
                        <a:t>=2^</a:t>
                      </a:r>
                      <a:r>
                        <a:rPr lang="el-GR" sz="1000" b="1" dirty="0">
                          <a:solidFill>
                            <a:srgbClr val="C00000"/>
                          </a:solidFill>
                          <a:effectLst/>
                        </a:rPr>
                        <a:t>10 </a:t>
                      </a:r>
                      <a:r>
                        <a:rPr lang="en-US" sz="1000" b="1" dirty="0">
                          <a:solidFill>
                            <a:srgbClr val="C00000"/>
                          </a:solidFill>
                          <a:effectLst/>
                        </a:rPr>
                        <a:t>-2=</a:t>
                      </a:r>
                      <a:r>
                        <a:rPr lang="el-GR" sz="1000" b="1" dirty="0">
                          <a:solidFill>
                            <a:srgbClr val="C00000"/>
                          </a:solidFill>
                          <a:effectLst/>
                        </a:rPr>
                        <a:t>1022 </a:t>
                      </a:r>
                      <a:endParaRPr lang="el-GR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150.65.0.00000000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255.255.11111100.00000000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150.65.000000</a:t>
                      </a:r>
                      <a:r>
                        <a:rPr lang="el-GR" sz="1000" dirty="0">
                          <a:effectLst/>
                        </a:rPr>
                        <a:t>00.00000001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150.65.0.1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150.65.000000</a:t>
                      </a:r>
                      <a:r>
                        <a:rPr lang="el-GR" sz="1000" dirty="0">
                          <a:effectLst/>
                        </a:rPr>
                        <a:t>00.00000010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150.65.0.2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150.65.000000</a:t>
                      </a:r>
                      <a:r>
                        <a:rPr lang="el-GR" sz="1000" dirty="0">
                          <a:effectLst/>
                        </a:rPr>
                        <a:t>00.00000011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150.65.0.3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155254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…………………………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…………………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  <a:tr h="310510"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b="1" dirty="0">
                          <a:solidFill>
                            <a:srgbClr val="0000CC"/>
                          </a:solidFill>
                          <a:effectLst/>
                        </a:rPr>
                        <a:t>150.65.000000</a:t>
                      </a:r>
                      <a:r>
                        <a:rPr lang="el-GR" sz="1000" dirty="0">
                          <a:effectLst/>
                        </a:rPr>
                        <a:t>11.11111110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  <a:tc>
                  <a:txBody>
                    <a:bodyPr/>
                    <a:lstStyle/>
                    <a:p>
                      <a:pPr marL="179705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000" dirty="0">
                          <a:effectLst/>
                        </a:rPr>
                        <a:t>150.65.3.254</a:t>
                      </a:r>
                      <a:endParaRPr lang="el-GR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375" marR="593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Διαδικτύου</a:t>
            </a:r>
            <a:r>
              <a:rPr lang="el-GR" sz="2800" dirty="0" smtClean="0"/>
              <a:t> </a:t>
            </a:r>
            <a:r>
              <a:rPr lang="el-GR" sz="2800" b="0" dirty="0" smtClean="0">
                <a:effectLst/>
              </a:rPr>
              <a:t>(3/7)</a:t>
            </a:r>
            <a:endParaRPr lang="el-GR" sz="2800" b="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040560"/>
          </a:xfrm>
        </p:spPr>
        <p:txBody>
          <a:bodyPr/>
          <a:lstStyle/>
          <a:p>
            <a:r>
              <a:rPr lang="el-GR" sz="2400" dirty="0"/>
              <a:t>Για καθαρά πρακτικούς λόγους, η </a:t>
            </a:r>
            <a:r>
              <a:rPr lang="en-US" sz="2400" dirty="0"/>
              <a:t>IP </a:t>
            </a:r>
            <a:r>
              <a:rPr lang="el-GR" sz="2400" dirty="0"/>
              <a:t>διεύθυνση συμβολίζεται με 4 δεκαδικούς αριθμούς χωρισμένους με τελεία, κάθε ένας από τους οποίους εκφράζει τα 8 από τα 32  </a:t>
            </a:r>
            <a:r>
              <a:rPr lang="en-US" sz="2400" dirty="0"/>
              <a:t>bits </a:t>
            </a:r>
            <a:r>
              <a:rPr lang="el-GR" sz="2400" dirty="0"/>
              <a:t>της </a:t>
            </a:r>
            <a:r>
              <a:rPr lang="en-US" sz="2400" dirty="0"/>
              <a:t>IP </a:t>
            </a:r>
            <a:r>
              <a:rPr lang="el-GR" sz="2400" dirty="0"/>
              <a:t>διεύθυνσης. </a:t>
            </a:r>
          </a:p>
          <a:p>
            <a:endParaRPr lang="el-G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517510"/>
              </p:ext>
            </p:extLst>
          </p:nvPr>
        </p:nvGraphicFramePr>
        <p:xfrm>
          <a:off x="557808" y="2996952"/>
          <a:ext cx="802838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224136"/>
                <a:gridCol w="3131841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l-GR" baseline="0" dirty="0" smtClean="0"/>
                        <a:t>δυαδικός αριθμός των </a:t>
                      </a:r>
                      <a:r>
                        <a:rPr lang="en-US" dirty="0" smtClean="0"/>
                        <a:t>32-bit</a:t>
                      </a:r>
                      <a:endParaRPr lang="el-GR" dirty="0"/>
                    </a:p>
                  </a:txBody>
                  <a:tcPr anchor="ctr"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Ισοδύναμη </a:t>
                      </a:r>
                      <a:r>
                        <a:rPr lang="en-US" dirty="0" smtClean="0"/>
                        <a:t>IP </a:t>
                      </a:r>
                      <a:r>
                        <a:rPr lang="el-GR" dirty="0" smtClean="0"/>
                        <a:t>διεύθυνση</a:t>
                      </a:r>
                      <a:endParaRPr lang="el-GR" dirty="0"/>
                    </a:p>
                  </a:txBody>
                  <a:tcPr anchor="ctr"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10000001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00110100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00000110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129.52.6.0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00000101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192.5.48.3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00001010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00100101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10.2.0.37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128.10.2.3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11111111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128.128.255.0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342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29/38)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9876" y="747769"/>
            <a:ext cx="842493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15. </a:t>
            </a:r>
            <a:r>
              <a:rPr lang="el-GR" altLang="el-GR" sz="20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Πάροχος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διαθέτει </a:t>
            </a:r>
            <a:r>
              <a:rPr lang="el-GR" sz="2000" b="1" i="1" dirty="0" smtClean="0">
                <a:latin typeface="+mn-lt"/>
              </a:rPr>
              <a:t>ένα </a:t>
            </a:r>
            <a:r>
              <a:rPr lang="el-GR" sz="2000" b="1" i="1" dirty="0">
                <a:latin typeface="+mn-lt"/>
              </a:rPr>
              <a:t>μπλοκ  διευθύνσεων </a:t>
            </a:r>
            <a:r>
              <a:rPr lang="en-US" sz="2000" b="1" i="1" dirty="0" err="1">
                <a:latin typeface="+mn-lt"/>
              </a:rPr>
              <a:t>IPv</a:t>
            </a:r>
            <a:r>
              <a:rPr lang="el-GR" sz="2000" b="1" i="1" dirty="0" smtClean="0">
                <a:latin typeface="+mn-lt"/>
              </a:rPr>
              <a:t>4/23. Μπορεί να εξυπηρετήσει </a:t>
            </a:r>
            <a:r>
              <a:rPr lang="el-GR" sz="2000" b="1" i="1" dirty="0">
                <a:latin typeface="+mn-lt"/>
              </a:rPr>
              <a:t>έξι πελάτες που χρειάζονται διευθύνσεις για 9, 15, 20, 41, 128, και  260 υπολογιστές </a:t>
            </a:r>
            <a:r>
              <a:rPr lang="el-GR" sz="2000" b="1" i="1" dirty="0" smtClean="0">
                <a:latin typeface="+mn-lt"/>
              </a:rPr>
              <a:t>αντίστοιχα; </a:t>
            </a:r>
          </a:p>
          <a:p>
            <a:pPr lvl="0" algn="just"/>
            <a:endParaRPr lang="de-CH" sz="2000" b="1" dirty="0" smtClean="0">
              <a:solidFill>
                <a:srgbClr val="C00000"/>
              </a:solidFill>
              <a:latin typeface="+mn-lt"/>
            </a:endParaRPr>
          </a:p>
          <a:p>
            <a:pPr lvl="0" algn="just"/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Απάντηση άσκησης 15 </a:t>
            </a:r>
          </a:p>
          <a:p>
            <a:pPr lvl="0" algn="just"/>
            <a:r>
              <a:rPr lang="el-GR" sz="2000" dirty="0" smtClean="0">
                <a:latin typeface="+mn-lt"/>
              </a:rPr>
              <a:t>Το </a:t>
            </a:r>
            <a:r>
              <a:rPr lang="el-GR" sz="2000" dirty="0">
                <a:latin typeface="+mn-lt"/>
              </a:rPr>
              <a:t>μπλοκ των /</a:t>
            </a:r>
            <a:r>
              <a:rPr lang="el-GR" sz="2000" dirty="0" smtClean="0">
                <a:latin typeface="+mn-lt"/>
              </a:rPr>
              <a:t>23 δίνει στον </a:t>
            </a:r>
            <a:r>
              <a:rPr lang="el-GR" sz="2000" dirty="0" err="1" smtClean="0">
                <a:latin typeface="+mn-lt"/>
              </a:rPr>
              <a:t>πάροχο</a:t>
            </a:r>
            <a:r>
              <a:rPr lang="el-GR" sz="2000" dirty="0" smtClean="0">
                <a:latin typeface="+mn-lt"/>
              </a:rPr>
              <a:t>  </a:t>
            </a:r>
            <a:r>
              <a:rPr lang="el-GR" sz="2000" b="1" dirty="0" smtClean="0">
                <a:latin typeface="+mn-lt"/>
              </a:rPr>
              <a:t>2</a:t>
            </a:r>
            <a:r>
              <a:rPr lang="el-GR" sz="2000" b="1" baseline="30000" dirty="0" smtClean="0">
                <a:latin typeface="+mn-lt"/>
              </a:rPr>
              <a:t>32-23</a:t>
            </a:r>
            <a:r>
              <a:rPr lang="el-GR" sz="2000" b="1" dirty="0" smtClean="0">
                <a:latin typeface="+mn-lt"/>
              </a:rPr>
              <a:t> </a:t>
            </a:r>
            <a:r>
              <a:rPr lang="el-GR" sz="2000" b="1" dirty="0">
                <a:latin typeface="+mn-lt"/>
              </a:rPr>
              <a:t>= </a:t>
            </a:r>
            <a:r>
              <a:rPr lang="el-GR" sz="2000" b="1" dirty="0" smtClean="0">
                <a:latin typeface="+mn-lt"/>
              </a:rPr>
              <a:t>2</a:t>
            </a:r>
            <a:r>
              <a:rPr lang="el-GR" sz="2000" b="1" baseline="30000" dirty="0" smtClean="0">
                <a:latin typeface="+mn-lt"/>
              </a:rPr>
              <a:t>9</a:t>
            </a:r>
            <a:r>
              <a:rPr lang="el-GR" sz="2000" b="1" dirty="0" smtClean="0">
                <a:latin typeface="+mn-lt"/>
              </a:rPr>
              <a:t> </a:t>
            </a:r>
            <a:r>
              <a:rPr lang="el-GR" sz="2000" b="1" dirty="0">
                <a:latin typeface="+mn-lt"/>
              </a:rPr>
              <a:t>= </a:t>
            </a:r>
            <a:r>
              <a:rPr lang="el-GR" sz="2000" b="1" dirty="0" smtClean="0">
                <a:latin typeface="+mn-lt"/>
              </a:rPr>
              <a:t>512 διευθύνσεις, οι οποίες όπως φαίνεται δεν αρκούν για να καλύψουν τις 912 απαιτούμενες </a:t>
            </a:r>
            <a:r>
              <a:rPr lang="de-CH" sz="2000" b="1" dirty="0" err="1" smtClean="0">
                <a:latin typeface="+mn-lt"/>
              </a:rPr>
              <a:t>Ips</a:t>
            </a:r>
            <a:r>
              <a:rPr lang="de-CH" sz="2000" b="1" dirty="0" smtClean="0">
                <a:latin typeface="+mn-lt"/>
              </a:rPr>
              <a:t>.</a:t>
            </a:r>
            <a:endParaRPr lang="en-US" altLang="el-GR" sz="2000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48536"/>
              </p:ext>
            </p:extLst>
          </p:nvPr>
        </p:nvGraphicFramePr>
        <p:xfrm>
          <a:off x="685323" y="3212976"/>
          <a:ext cx="7199045" cy="2707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4485"/>
                <a:gridCol w="384085"/>
                <a:gridCol w="384085"/>
                <a:gridCol w="384085"/>
                <a:gridCol w="384085"/>
                <a:gridCol w="466511"/>
                <a:gridCol w="466511"/>
                <a:gridCol w="1175198"/>
              </a:tblGrid>
              <a:tr h="452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Απαιτήσεις πελατών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Πελάτες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Συνολικές ανάγκες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</a:t>
                      </a:r>
                      <a:r>
                        <a:rPr lang="el-GR" sz="1000" baseline="30000">
                          <a:effectLst/>
                        </a:rPr>
                        <a:t>ος</a:t>
                      </a:r>
                      <a:r>
                        <a:rPr lang="el-GR" sz="1000">
                          <a:effectLst/>
                        </a:rPr>
                        <a:t>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r>
                        <a:rPr lang="el-GR" sz="1000" baseline="30000">
                          <a:effectLst/>
                        </a:rPr>
                        <a:t>ος</a:t>
                      </a:r>
                      <a:r>
                        <a:rPr lang="el-GR" sz="1000">
                          <a:effectLst/>
                        </a:rPr>
                        <a:t>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3</a:t>
                      </a:r>
                      <a:r>
                        <a:rPr lang="el-GR" sz="1000" baseline="30000">
                          <a:effectLst/>
                        </a:rPr>
                        <a:t>ος</a:t>
                      </a:r>
                      <a:r>
                        <a:rPr lang="el-GR" sz="1000">
                          <a:effectLst/>
                        </a:rPr>
                        <a:t>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4</a:t>
                      </a:r>
                      <a:r>
                        <a:rPr lang="el-GR" sz="1000" baseline="30000">
                          <a:effectLst/>
                        </a:rPr>
                        <a:t>ος</a:t>
                      </a:r>
                      <a:r>
                        <a:rPr lang="el-GR" sz="1000">
                          <a:effectLst/>
                        </a:rPr>
                        <a:t>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</a:t>
                      </a:r>
                      <a:r>
                        <a:rPr lang="el-GR" sz="1000" baseline="30000">
                          <a:effectLst/>
                        </a:rPr>
                        <a:t>ος</a:t>
                      </a:r>
                      <a:r>
                        <a:rPr lang="el-GR" sz="1000">
                          <a:effectLst/>
                        </a:rPr>
                        <a:t>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6ος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Απαιτούμενες διευθύνσεις υπολογιστών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9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41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128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260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Απαιτούμενες Ειδικές Διευθύνσεις 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(διεύθυνση δικτύου &amp; διεύθυνση εκπομπής)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Σύνολο αναγκαίων διευθύνσεων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17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43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130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262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485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Ελάχιστος αριθμός διευθύνσεων που πρέπει  να δεσμευτούν για να ικανοποιήσω τις ανάγκες κάθε πελάτη (η πλησιέστερη δύναμη του 2)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32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32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64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256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512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912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0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Αριθμός απαιτούμενων </a:t>
                      </a:r>
                      <a:r>
                        <a:rPr lang="en-US" sz="1000">
                          <a:effectLst/>
                        </a:rPr>
                        <a:t>bits</a:t>
                      </a:r>
                      <a:r>
                        <a:rPr lang="el-GR" sz="1000">
                          <a:effectLst/>
                        </a:rPr>
                        <a:t> επιθέματος (</a:t>
                      </a:r>
                      <a:r>
                        <a:rPr lang="en-US" sz="1000">
                          <a:effectLst/>
                        </a:rPr>
                        <a:t>suffix</a:t>
                      </a:r>
                      <a:r>
                        <a:rPr lang="el-GR" sz="1000">
                          <a:effectLst/>
                        </a:rPr>
                        <a:t>) </a:t>
                      </a:r>
                      <a:r>
                        <a:rPr lang="en-US" sz="1000">
                          <a:effectLst/>
                        </a:rPr>
                        <a:t>x </a:t>
                      </a:r>
                      <a:r>
                        <a:rPr lang="el-GR" sz="1000">
                          <a:effectLst/>
                        </a:rPr>
                        <a:t>για </a:t>
                      </a:r>
                      <a:r>
                        <a:rPr lang="en-US" sz="1000">
                          <a:effectLst/>
                        </a:rPr>
                        <a:t>y </a:t>
                      </a:r>
                      <a:r>
                        <a:rPr lang="el-GR" sz="1000">
                          <a:effectLst/>
                        </a:rPr>
                        <a:t>απαιτούμενους συνδυασμούς  (2</a:t>
                      </a:r>
                      <a:r>
                        <a:rPr lang="en-US" sz="1000" baseline="30000">
                          <a:effectLst/>
                        </a:rPr>
                        <a:t>x</a:t>
                      </a:r>
                      <a:r>
                        <a:rPr lang="el-GR" sz="1000">
                          <a:effectLst/>
                        </a:rPr>
                        <a:t>=</a:t>
                      </a:r>
                      <a:r>
                        <a:rPr lang="en-US" sz="1000">
                          <a:effectLst/>
                        </a:rPr>
                        <a:t>y</a:t>
                      </a:r>
                      <a:r>
                        <a:rPr lang="el-GR" sz="1000">
                          <a:effectLst/>
                        </a:rPr>
                        <a:t>)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bits</a:t>
                      </a:r>
                      <a:r>
                        <a:rPr lang="el-GR" sz="1000">
                          <a:effectLst/>
                        </a:rPr>
                        <a:t> προθέματος (</a:t>
                      </a:r>
                      <a:r>
                        <a:rPr lang="en-US" sz="1000">
                          <a:effectLst/>
                        </a:rPr>
                        <a:t>prefix</a:t>
                      </a:r>
                      <a:r>
                        <a:rPr lang="el-GR" sz="1000">
                          <a:effectLst/>
                        </a:rPr>
                        <a:t>)</a:t>
                      </a:r>
                      <a:r>
                        <a:rPr lang="en-US" sz="1000">
                          <a:effectLst/>
                        </a:rPr>
                        <a:t>= 32-x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23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4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(30/38)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3222" y="871464"/>
            <a:ext cx="8424936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16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. Για τη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διευθυνσιοδότηση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των δικτύων του παρακάτω σχήματος διατίθεται η δέσμη διευθύνσεων 200.200.252.0/22. 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Όλες οι ανάγκες καταγράφονται στο σχήμα. Ζητείται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να απαντήσετε στα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ερωτήματα </a:t>
            </a:r>
            <a:r>
              <a:rPr lang="en-US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:</a:t>
            </a:r>
            <a:endParaRPr lang="en-US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Ποια είναι η πρώτη και ποια η τελευταία διεύθυνση αυτής της δέσμης;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Πόσα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και ποια δίκτυα  /24 μπορείτε να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διευθυνσιοδοτήσετε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από αυτή τη δέσμη διευθύνσεων;  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Πόσα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είναι τα δίκτυα του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απεικονιζόμενου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διαδικτύου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ποια η  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IP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δικτύου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(με συμβολισμό </a:t>
            </a:r>
            <a:r>
              <a:rPr lang="de-CH" altLang="el-GR" sz="20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cidr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), &amp; ποια η </a:t>
            </a:r>
            <a:r>
              <a:rPr lang="de-CH" altLang="el-GR" sz="2000" b="1" i="1" dirty="0">
                <a:ea typeface="Times New Roman" pitchFamily="18" charset="0"/>
                <a:cs typeface="Times New Roman" pitchFamily="18" charset="0"/>
              </a:rPr>
              <a:t>IP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εκπομπής για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κάθε</a:t>
            </a:r>
            <a:r>
              <a:rPr lang="de-CH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ένα από αυτά τα δίκτυα;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	</a:t>
            </a:r>
            <a:endParaRPr lang="el-GR" sz="2000" b="1" dirty="0" smtClean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4" name="Εικόνα 13" descr="C:\Users\ifounta\AppData\Local\Temp\Σχήμα_0809014-1.jp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063" y="3887674"/>
            <a:ext cx="6706320" cy="2277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64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(31/38)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0470" y="956690"/>
            <a:ext cx="816256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Απάντηση άσκησης 1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6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l-GR" sz="2000" dirty="0" smtClean="0">
                <a:latin typeface="+mn-lt"/>
              </a:rPr>
              <a:t>Δέσμη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200.200.252.0/22:  Η δέσμη έχει 2^10=1024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IPs </a:t>
            </a:r>
            <a:r>
              <a:rPr lang="en-US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με </a:t>
            </a:r>
            <a:r>
              <a:rPr lang="el-GR" sz="2000" dirty="0" smtClean="0">
                <a:latin typeface="+mn-lt"/>
                <a:cs typeface="Times New Roman" pitchFamily="18" charset="0"/>
              </a:rPr>
              <a:t>1</a:t>
            </a:r>
            <a:r>
              <a:rPr lang="el-GR" sz="2000" baseline="30000" dirty="0" smtClean="0">
                <a:latin typeface="+mn-lt"/>
                <a:cs typeface="Times New Roman" pitchFamily="18" charset="0"/>
              </a:rPr>
              <a:t>η</a:t>
            </a:r>
            <a:r>
              <a:rPr lang="el-GR" sz="2000" dirty="0" smtClean="0">
                <a:latin typeface="+mn-lt"/>
                <a:cs typeface="Times New Roman" pitchFamily="18" charset="0"/>
              </a:rPr>
              <a:t> διεύθυνση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200.200.252.0/22 &amp; </a:t>
            </a:r>
            <a:r>
              <a:rPr lang="el-GR" altLang="el-GR" sz="2000" dirty="0">
                <a:latin typeface="+mn-lt"/>
              </a:rPr>
              <a:t>τ</a:t>
            </a:r>
            <a:r>
              <a:rPr lang="el-GR" sz="2000" dirty="0" smtClean="0">
                <a:latin typeface="+mn-lt"/>
              </a:rPr>
              <a:t>ελευταία </a:t>
            </a:r>
            <a:r>
              <a:rPr lang="el-GR" sz="2000" dirty="0" smtClean="0">
                <a:latin typeface="+mn-lt"/>
                <a:cs typeface="Times New Roman" pitchFamily="18" charset="0"/>
              </a:rPr>
              <a:t>διεύθυνση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200.200.255.255/22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l-GR" altLang="el-GR" sz="2000" dirty="0" smtClean="0">
                <a:latin typeface="+mn-lt"/>
              </a:rPr>
              <a:t>Η δέσμη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μπορεί να </a:t>
            </a:r>
            <a:r>
              <a:rPr lang="el-GR" altLang="el-GR" sz="2000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διευθυνσιοδοτήσει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 4 δίκτυα /24. Τα δίκτυα αυτά είναι: 200.200.252.0/24, 200.200.253.0/24, 200.200.254.0/24 &amp; 200.200.255.0/24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l-GR" altLang="el-GR" sz="2000" smtClean="0">
                <a:latin typeface="+mn-lt"/>
                <a:ea typeface="Times New Roman" pitchFamily="18" charset="0"/>
                <a:cs typeface="Times New Roman" pitchFamily="18" charset="0"/>
              </a:rPr>
              <a:t>Το διαδίκτυο 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έχει 7 δίκτυα (5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 LAN  &amp; 2 WAN)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: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LAN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Α,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LAN</a:t>
            </a:r>
            <a:r>
              <a:rPr lang="el-GR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Β, </a:t>
            </a:r>
            <a:r>
              <a:rPr lang="de-CH" altLang="el-GR" sz="2000" dirty="0" smtClean="0">
                <a:latin typeface="+mn-lt"/>
                <a:ea typeface="Times New Roman" pitchFamily="18" charset="0"/>
                <a:cs typeface="Times New Roman" pitchFamily="18" charset="0"/>
              </a:rPr>
              <a:t>LANC, LAND, LANE, WANAB,WAN</a:t>
            </a:r>
            <a:r>
              <a:rPr lang="de-CH" altLang="el-GR" sz="2000" dirty="0">
                <a:latin typeface="+mn-lt"/>
                <a:ea typeface="Times New Roman" pitchFamily="18" charset="0"/>
                <a:cs typeface="Times New Roman" pitchFamily="18" charset="0"/>
              </a:rPr>
              <a:t>BC</a:t>
            </a:r>
            <a:endParaRPr lang="el-GR" altLang="el-GR" sz="2000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2000" b="1" i="1" dirty="0"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endParaRPr lang="el-GR" altLang="el-GR" sz="2000" b="1" i="1" dirty="0" smtClean="0"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2000" b="1" i="1" dirty="0"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000" b="1" dirty="0" smtClean="0">
              <a:solidFill>
                <a:srgbClr val="C00000"/>
              </a:solidFill>
              <a:latin typeface="+mn-lt"/>
            </a:endParaRPr>
          </a:p>
          <a:p>
            <a:pPr lvl="0" algn="just"/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27016"/>
              </p:ext>
            </p:extLst>
          </p:nvPr>
        </p:nvGraphicFramePr>
        <p:xfrm>
          <a:off x="3511916" y="3212976"/>
          <a:ext cx="519810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2093877"/>
                <a:gridCol w="2088232"/>
              </a:tblGrid>
              <a:tr h="273340">
                <a:tc>
                  <a:txBody>
                    <a:bodyPr/>
                    <a:lstStyle/>
                    <a:p>
                      <a:r>
                        <a:rPr lang="el-GR" dirty="0" smtClean="0"/>
                        <a:t>Δίκτυο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smtClean="0"/>
                        <a:t>Δικτύου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IP</a:t>
                      </a:r>
                      <a:r>
                        <a:rPr lang="el-GR" dirty="0" smtClean="0"/>
                        <a:t> Εκπομπής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200.200.252.0</a:t>
                      </a:r>
                      <a:r>
                        <a:rPr lang="el-GR" dirty="0" smtClean="0"/>
                        <a:t>/24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200.200.252.255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3</a:t>
                      </a:r>
                      <a:r>
                        <a:rPr lang="de-CH" dirty="0" smtClean="0"/>
                        <a:t>.0</a:t>
                      </a:r>
                      <a:r>
                        <a:rPr lang="el-GR" dirty="0" smtClean="0"/>
                        <a:t>/24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200.200.253.255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.0</a:t>
                      </a:r>
                      <a:r>
                        <a:rPr lang="el-GR" dirty="0" smtClean="0"/>
                        <a:t>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4/30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8/30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11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WANAB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12/30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15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WANBC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16/30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200.200.25</a:t>
                      </a:r>
                      <a:r>
                        <a:rPr lang="el-GR" dirty="0" smtClean="0"/>
                        <a:t>4</a:t>
                      </a:r>
                      <a:r>
                        <a:rPr lang="de-CH" dirty="0" smtClean="0"/>
                        <a:t>.</a:t>
                      </a:r>
                      <a:r>
                        <a:rPr lang="el-GR" dirty="0" smtClean="0"/>
                        <a:t>19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(32/38)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544" y="1135681"/>
            <a:ext cx="842493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7. Ζητείτε να μελετήσετε το </a:t>
            </a:r>
            <a:r>
              <a:rPr lang="el-GR" altLang="el-GR" sz="2000" b="1" i="1" dirty="0" err="1" smtClean="0">
                <a:latin typeface="+mn-lt"/>
                <a:ea typeface="Times New Roman" pitchFamily="18" charset="0"/>
                <a:cs typeface="Times New Roman" pitchFamily="18" charset="0"/>
              </a:rPr>
              <a:t>απεικονιζόμενο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διαδίκτυο και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να απαντήσετε στα ερωτήματα </a:t>
            </a:r>
            <a:r>
              <a:rPr lang="en-US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Πόσα είναι τα δίκτυα του διαδικτύου;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ποια είναι η μικρότερη δέσμη </a:t>
            </a:r>
            <a:r>
              <a:rPr lang="de-CH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IP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διευθύνσεων με την οποία μπορώ να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διευθυνσιοδοτήσω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ολόκληρο το διαδίκτυο; Αιτιολογείστε </a:t>
            </a:r>
            <a:endParaRPr lang="el-GR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Επιλέξτε μια δέσμη αυτού του εύρους και καταγράψτε τη διεύθυνση και τη μάσκα κάθε δικτύου.</a:t>
            </a:r>
          </a:p>
          <a:p>
            <a:pPr lvl="0" algn="just"/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	</a:t>
            </a:r>
            <a:endParaRPr lang="el-GR" sz="2000" b="1" dirty="0" smtClean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6" name="Εικόνα 15"/>
          <p:cNvPicPr/>
          <p:nvPr/>
        </p:nvPicPr>
        <p:blipFill>
          <a:blip r:embed="rId10"/>
          <a:stretch>
            <a:fillRect/>
          </a:stretch>
        </p:blipFill>
        <p:spPr>
          <a:xfrm>
            <a:off x="1924850" y="3573016"/>
            <a:ext cx="4763135" cy="254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(33/38)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3659" y="2233421"/>
            <a:ext cx="167190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Απάντηση άσκησης 17</a:t>
            </a:r>
            <a:endParaRPr lang="en-US" sz="2000" b="1" dirty="0" smtClean="0">
              <a:solidFill>
                <a:srgbClr val="C00000"/>
              </a:solidFill>
              <a:latin typeface="+mn-lt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de-CH" altLang="el-GR" sz="2000" dirty="0" smtClean="0">
                <a:ea typeface="Times New Roman" pitchFamily="18" charset="0"/>
                <a:cs typeface="Times New Roman" pitchFamily="18" charset="0"/>
              </a:rPr>
              <a:t>9</a:t>
            </a:r>
            <a:r>
              <a:rPr lang="el-GR" altLang="el-GR" sz="2000" dirty="0" smtClean="0">
                <a:ea typeface="Times New Roman" pitchFamily="18" charset="0"/>
                <a:cs typeface="Times New Roman" pitchFamily="18" charset="0"/>
              </a:rPr>
              <a:t> δίκτυα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l-GR" altLang="el-GR" sz="20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dirty="0" smtClean="0">
                <a:ea typeface="Times New Roman" pitchFamily="18" charset="0"/>
                <a:cs typeface="Times New Roman" pitchFamily="18" charset="0"/>
              </a:rPr>
              <a:t>/21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l-GR" altLang="el-GR" sz="2000" dirty="0" smtClean="0">
                <a:ea typeface="Times New Roman" pitchFamily="18" charset="0"/>
                <a:cs typeface="Times New Roman" pitchFamily="18" charset="0"/>
              </a:rPr>
              <a:t>10.0.0.0</a:t>
            </a:r>
            <a:endParaRPr lang="el-GR" altLang="el-GR" sz="2000" b="1" i="1" dirty="0"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endParaRPr lang="el-GR" altLang="el-GR" sz="2000" b="1" i="1" dirty="0" smtClean="0"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l-GR" altLang="el-GR" sz="2000" b="1" i="1" dirty="0"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000" b="1" dirty="0" smtClean="0">
              <a:solidFill>
                <a:srgbClr val="C00000"/>
              </a:solidFill>
              <a:latin typeface="+mn-lt"/>
            </a:endParaRPr>
          </a:p>
          <a:p>
            <a:pPr lvl="0" algn="just"/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21510"/>
              </p:ext>
            </p:extLst>
          </p:nvPr>
        </p:nvGraphicFramePr>
        <p:xfrm>
          <a:off x="2127892" y="1264467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/>
                <a:gridCol w="648072"/>
                <a:gridCol w="792088"/>
                <a:gridCol w="1196308"/>
                <a:gridCol w="249976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Δίκτυο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Εύρος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baseline="0" dirty="0" smtClean="0"/>
                        <a:t>Δικτύου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Μάσκα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1024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10.0.0.0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255.255.252.0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de-CH" dirty="0" smtClean="0"/>
                        <a:t>512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10.0.4.0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255.255.254.0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de-CH" dirty="0" smtClean="0"/>
                        <a:t>256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10.0.6.0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de-CH" dirty="0" smtClean="0"/>
                        <a:t>128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10.0.7.0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255.255.255.128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</a:t>
                      </a:r>
                      <a:r>
                        <a:rPr lang="de-CH" dirty="0" smtClean="0"/>
                        <a:t>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10.0.7.128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255.255.255.192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/27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</a:t>
                      </a:r>
                      <a:r>
                        <a:rPr lang="de-CH" dirty="0" smtClean="0"/>
                        <a:t>32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10.0.7.192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255.255.255.224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</a:t>
                      </a:r>
                      <a:r>
                        <a:rPr lang="de-CH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10.0.7.224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255.255.255.252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</a:t>
                      </a:r>
                      <a:r>
                        <a:rPr lang="de-CH" dirty="0" smtClean="0"/>
                        <a:t>4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10.0.7.228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255.255.255.252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</a:t>
                      </a:r>
                      <a:r>
                        <a:rPr lang="de-CH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10.0.7.232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255.255.255.252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Σύνολο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strike="sngStrike" dirty="0" smtClean="0"/>
                        <a:t>2028</a:t>
                      </a:r>
                      <a:endParaRPr lang="el-GR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/21</a:t>
                      </a:r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l-GR" b="1" strike="noStrike" dirty="0" smtClean="0"/>
                        <a:t>2048  (πλησιέστερη</a:t>
                      </a:r>
                      <a:r>
                        <a:rPr lang="el-GR" b="1" strike="noStrike" baseline="0" dirty="0" smtClean="0"/>
                        <a:t> δύναμη του 2)</a:t>
                      </a:r>
                      <a:endParaRPr lang="el-GR" b="1" strike="noStrik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0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(34/38)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64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2208" y="1030930"/>
            <a:ext cx="842493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1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8. Ο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ιδιοκτήτης του διαδικτύου μας διαθέτει όλη τη δέσμη διευθύνσεων 195.100.100.0/24. Όπως μπορείτε να παρατηρήσετε στο σχήμα, έχει ήδη χρησιμοποιηθεί από αυτή τη δέσμη πλήθος διευθύνσεων.  Ο ιδιοκτήτης μας ζητά να διαθέσουμε στο δίκτυο LAN0 το μεγαλύτερο δυνατό εύρος διευθύνσεων που μπορεί να χωρέσει στον ελεύθερο χώρο της δέσμης 195.100.100.0/24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32355" y="2969922"/>
            <a:ext cx="6647619" cy="3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5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(35/38)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864" y="1051528"/>
            <a:ext cx="842493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Μετά τη μελέτη του χώρου, απαντάμε στις ερωτήσεις: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Ποιο είναι το δίκτυο 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LAN0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;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Αιτιολογ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ούμε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την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απάντησή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ας</a:t>
            </a:r>
            <a:endParaRPr lang="el-GR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de-CH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b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.   Ποια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είναι η διεύθυνση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broadcast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του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δικτύου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 LAN0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l-GR" altLang="el-GR" sz="2000" b="1" i="1" dirty="0">
                <a:ea typeface="Times New Roman" pitchFamily="18" charset="0"/>
                <a:cs typeface="Times New Roman" pitchFamily="18" charset="0"/>
              </a:rPr>
              <a:t>c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. Ποιο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το εύρος (από - μέχρι) των διευθύνσεων των Η/Υ που μπορεί να υποστηρίξει κατά το μέγιστο όριο αυτό το δίκτυο;</a:t>
            </a: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2083" y="2920830"/>
            <a:ext cx="6647619" cy="3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3682"/>
            <a:ext cx="8229600" cy="908720"/>
          </a:xfrm>
        </p:spPr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(36/38) 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66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0811" y="851771"/>
            <a:ext cx="84249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l-GR" altLang="el-GR" sz="2000" b="1" i="1" dirty="0" smtClean="0">
                <a:solidFill>
                  <a:srgbClr val="FF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άσκησης 18</a:t>
            </a:r>
          </a:p>
          <a:p>
            <a:pPr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Χαρτογραφούμε το χώρο στον πίνακα που ακολουθεί</a:t>
            </a:r>
            <a:r>
              <a:rPr lang="el-GR" altLang="el-GR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:</a:t>
            </a:r>
            <a:endParaRPr lang="el-GR" altLang="el-GR" b="1" i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012660"/>
              </p:ext>
            </p:extLst>
          </p:nvPr>
        </p:nvGraphicFramePr>
        <p:xfrm>
          <a:off x="4283968" y="1899316"/>
          <a:ext cx="4608512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04256"/>
                <a:gridCol w="1080120"/>
              </a:tblGrid>
              <a:tr h="273340">
                <a:tc>
                  <a:txBody>
                    <a:bodyPr/>
                    <a:lstStyle/>
                    <a:p>
                      <a:r>
                        <a:rPr lang="el-GR" dirty="0" smtClean="0"/>
                        <a:t>Δίκτυα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Δίκτυα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Εύρος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Αρχική Δέσμη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195.100.100.0/24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256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</a:t>
                      </a:r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195.100.100.0/25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128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195.100.100.128/30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Ελεύθερος χώρος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195.100.100.132   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195.100.100.247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116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195.100.100.248/30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195.100.100.252/30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8808" y="1802716"/>
            <a:ext cx="38271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altLang="el-GR" dirty="0">
                <a:latin typeface="+mn-lt"/>
              </a:rPr>
              <a:t>Στον αρχικό χώρο των 256 διευθύνσεων, το </a:t>
            </a:r>
            <a:r>
              <a:rPr lang="de-CH" dirty="0">
                <a:latin typeface="+mn-lt"/>
              </a:rPr>
              <a:t>LAN</a:t>
            </a:r>
            <a:r>
              <a:rPr lang="el-GR" dirty="0">
                <a:latin typeface="+mn-lt"/>
              </a:rPr>
              <a:t>1 έχει δεσμεύσει τις 128 πρώτες θέσεις (</a:t>
            </a:r>
            <a:r>
              <a:rPr lang="el-GR" dirty="0" smtClean="0">
                <a:latin typeface="+mn-lt"/>
              </a:rPr>
              <a:t>195.100.100.0  έως 195.100.100.127</a:t>
            </a:r>
            <a:r>
              <a:rPr lang="el-GR" dirty="0">
                <a:latin typeface="+mn-lt"/>
              </a:rPr>
              <a:t>), το </a:t>
            </a:r>
            <a:r>
              <a:rPr lang="de-CH" dirty="0">
                <a:latin typeface="+mn-lt"/>
              </a:rPr>
              <a:t>WAN</a:t>
            </a:r>
            <a:r>
              <a:rPr lang="el-GR" dirty="0">
                <a:latin typeface="+mn-lt"/>
              </a:rPr>
              <a:t>3 τις 4 επόμενες (195.100.100.128 έως 195.100.100.131), ακολουθεί ο ελεύθερος χώρος (195.100.100.132  έως 195.100.100.247), το </a:t>
            </a:r>
            <a:r>
              <a:rPr lang="de-CH" dirty="0">
                <a:latin typeface="+mn-lt"/>
              </a:rPr>
              <a:t>WAN</a:t>
            </a:r>
            <a:r>
              <a:rPr lang="el-GR" dirty="0">
                <a:latin typeface="+mn-lt"/>
              </a:rPr>
              <a:t>1 (</a:t>
            </a:r>
            <a:r>
              <a:rPr lang="el-GR" dirty="0" smtClean="0">
                <a:latin typeface="+mn-lt"/>
              </a:rPr>
              <a:t>195.100.100.248 - 195.100.100.251</a:t>
            </a:r>
            <a:r>
              <a:rPr lang="el-GR" dirty="0">
                <a:latin typeface="+mn-lt"/>
              </a:rPr>
              <a:t>) και το WAN2 (195.100.100.252 έως 195.100.100.255</a:t>
            </a:r>
            <a:r>
              <a:rPr lang="el-GR" dirty="0" smtClean="0">
                <a:latin typeface="+mn-lt"/>
              </a:rPr>
              <a:t>).</a:t>
            </a:r>
          </a:p>
          <a:p>
            <a:pPr algn="just"/>
            <a:r>
              <a:rPr lang="el-GR" b="1" dirty="0" smtClean="0">
                <a:latin typeface="+mn-lt"/>
              </a:rPr>
              <a:t>Σύνολο </a:t>
            </a:r>
            <a:r>
              <a:rPr lang="el-GR" b="1" dirty="0">
                <a:latin typeface="+mn-lt"/>
              </a:rPr>
              <a:t>δεσμευμένου χώρου 140 (128+4+4+4</a:t>
            </a:r>
            <a:r>
              <a:rPr lang="el-GR" b="1" dirty="0" smtClean="0">
                <a:latin typeface="+mn-lt"/>
              </a:rPr>
              <a:t>) </a:t>
            </a:r>
            <a:r>
              <a:rPr lang="el-GR" altLang="el-GR" b="1" dirty="0" smtClean="0">
                <a:latin typeface="+mn-lt"/>
              </a:rPr>
              <a:t>διευθύνσεις.</a:t>
            </a:r>
            <a:endParaRPr lang="el-GR" dirty="0" smtClean="0">
              <a:latin typeface="+mn-lt"/>
            </a:endParaRPr>
          </a:p>
          <a:p>
            <a:pPr algn="just"/>
            <a:r>
              <a:rPr lang="el-GR" altLang="el-GR" b="1" dirty="0" smtClean="0">
                <a:latin typeface="+mn-lt"/>
              </a:rPr>
              <a:t>Ελεύθερος χώρος  116 (256-140)</a:t>
            </a:r>
            <a:r>
              <a:rPr lang="el-GR" altLang="el-GR" b="1" dirty="0">
                <a:latin typeface="+mn-lt"/>
              </a:rPr>
              <a:t> </a:t>
            </a:r>
            <a:r>
              <a:rPr lang="el-GR" altLang="el-GR" b="1" dirty="0" smtClean="0">
                <a:latin typeface="+mn-lt"/>
              </a:rPr>
              <a:t>διευθύνσεων.</a:t>
            </a:r>
            <a:endParaRPr lang="el-GR" alt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75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(37/38) 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9876" y="1249999"/>
            <a:ext cx="84249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altLang="el-GR" sz="2000" b="1" i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Απάντηση άσκησης </a:t>
            </a:r>
            <a:r>
              <a:rPr lang="el-GR" altLang="el-GR" sz="2000" b="1" i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18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(συνέχεια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)</a:t>
            </a:r>
            <a:endParaRPr lang="de-CH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Συνεχίζουμε την αναζήτηση του μεγαλύτερου δυνατού δικτύου: </a:t>
            </a: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2257333"/>
            <a:ext cx="37464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Εξετάζουμε αν μπορούμε να δεσμεύσουμε δίκτυο εύρους 32 διευθύνσεων. </a:t>
            </a:r>
          </a:p>
          <a:p>
            <a:r>
              <a:rPr lang="el-GR" dirty="0" smtClean="0">
                <a:latin typeface="+mn-lt"/>
              </a:rPr>
              <a:t>Οι κατάλληλοι χώροι τοποθέτησης (πολλαπλάσια του 32) είναι:</a:t>
            </a:r>
          </a:p>
          <a:p>
            <a:r>
              <a:rPr lang="el-GR" b="1" dirty="0" smtClean="0">
                <a:solidFill>
                  <a:srgbClr val="C00000"/>
                </a:solidFill>
                <a:latin typeface="+mn-lt"/>
              </a:rPr>
              <a:t>0</a:t>
            </a:r>
            <a:r>
              <a:rPr lang="el-GR" dirty="0" smtClean="0">
                <a:latin typeface="+mn-lt"/>
              </a:rPr>
              <a:t>-31</a:t>
            </a:r>
            <a:r>
              <a:rPr lang="el-GR" dirty="0" smtClean="0">
                <a:latin typeface="+mn-lt"/>
              </a:rPr>
              <a:t>,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32</a:t>
            </a:r>
            <a:r>
              <a:rPr lang="el-GR" dirty="0" smtClean="0">
                <a:latin typeface="+mn-lt"/>
              </a:rPr>
              <a:t>-63,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64</a:t>
            </a:r>
            <a:r>
              <a:rPr lang="el-GR" dirty="0" smtClean="0">
                <a:latin typeface="+mn-lt"/>
              </a:rPr>
              <a:t>-95,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96</a:t>
            </a:r>
            <a:r>
              <a:rPr lang="el-GR" dirty="0" smtClean="0">
                <a:latin typeface="+mn-lt"/>
              </a:rPr>
              <a:t>-127,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128</a:t>
            </a:r>
            <a:r>
              <a:rPr lang="el-GR" dirty="0" smtClean="0">
                <a:latin typeface="+mn-lt"/>
              </a:rPr>
              <a:t>-159,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160-191</a:t>
            </a:r>
            <a:r>
              <a:rPr lang="el-GR" dirty="0" smtClean="0">
                <a:latin typeface="+mn-lt"/>
              </a:rPr>
              <a:t>,</a:t>
            </a:r>
            <a:r>
              <a:rPr lang="el-GR" b="1" dirty="0" smtClean="0">
                <a:solidFill>
                  <a:srgbClr val="0000FF"/>
                </a:solidFill>
                <a:latin typeface="+mn-lt"/>
              </a:rPr>
              <a:t>192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-223</a:t>
            </a:r>
            <a:r>
              <a:rPr lang="el-GR" dirty="0" smtClean="0">
                <a:latin typeface="+mn-lt"/>
              </a:rPr>
              <a:t>,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224</a:t>
            </a:r>
            <a:r>
              <a:rPr lang="el-GR" dirty="0" smtClean="0">
                <a:latin typeface="+mn-lt"/>
              </a:rPr>
              <a:t>-255. </a:t>
            </a:r>
            <a:endParaRPr lang="el-GR" dirty="0" smtClean="0">
              <a:latin typeface="+mn-lt"/>
            </a:endParaRPr>
          </a:p>
          <a:p>
            <a:r>
              <a:rPr lang="el-GR" dirty="0" smtClean="0">
                <a:latin typeface="+mn-lt"/>
              </a:rPr>
              <a:t>Παρατηρούμε </a:t>
            </a:r>
            <a:r>
              <a:rPr lang="el-GR" dirty="0" smtClean="0">
                <a:latin typeface="+mn-lt"/>
              </a:rPr>
              <a:t>ότι υπάρχουν δύο τέτοιοι χώροι κενοί. Ο 195.100.100.160/27 &amp; 195.100.100.192/27 </a:t>
            </a:r>
          </a:p>
          <a:p>
            <a:r>
              <a:rPr lang="el-GR" dirty="0" smtClean="0">
                <a:latin typeface="+mn-lt"/>
              </a:rPr>
              <a:t>Μπορούμε να </a:t>
            </a:r>
            <a:r>
              <a:rPr lang="el-GR" dirty="0" smtClean="0">
                <a:latin typeface="+mn-lt"/>
              </a:rPr>
              <a:t>δεσμεύσουμε έναν από αυτούς τους δύο ως </a:t>
            </a:r>
            <a:r>
              <a:rPr lang="de-CH" dirty="0" smtClean="0">
                <a:latin typeface="+mn-lt"/>
              </a:rPr>
              <a:t>LAN0.</a:t>
            </a:r>
            <a:endParaRPr lang="el-GR" dirty="0">
              <a:latin typeface="+mn-lt"/>
            </a:endParaRPr>
          </a:p>
        </p:txBody>
      </p:sp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91368"/>
              </p:ext>
            </p:extLst>
          </p:nvPr>
        </p:nvGraphicFramePr>
        <p:xfrm>
          <a:off x="4582344" y="2257333"/>
          <a:ext cx="4392488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04256"/>
                <a:gridCol w="864096"/>
              </a:tblGrid>
              <a:tr h="273340">
                <a:tc>
                  <a:txBody>
                    <a:bodyPr/>
                    <a:lstStyle/>
                    <a:p>
                      <a:r>
                        <a:rPr lang="el-GR" dirty="0" smtClean="0"/>
                        <a:t>Δίκτυα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Δίκτυα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Εύρος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Αρχική Δέσμη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195.100.100.0/24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256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</a:t>
                      </a:r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195.100.100.0/25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128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195.100.100.128/30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Ελεύθερος χώρος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195.100.100.132   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195.100.100.247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C00000"/>
                          </a:solidFill>
                        </a:rPr>
                        <a:t>116</a:t>
                      </a:r>
                      <a:endParaRPr lang="el-G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195.100.100.248/30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</a:t>
                      </a:r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195.100.100.252/30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1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Ασκήσεις </a:t>
            </a:r>
            <a:r>
              <a:rPr lang="el-GR" dirty="0" err="1"/>
              <a:t>Διευθυνσιοδότησης</a:t>
            </a:r>
            <a:r>
              <a:rPr lang="el-GR" dirty="0"/>
              <a:t> </a:t>
            </a:r>
            <a:r>
              <a:rPr lang="el-GR" dirty="0" smtClean="0"/>
              <a:t>(38/38) 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E3B3-0445-4CFC-BED8-763D4409E61F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1113" y="956048"/>
            <a:ext cx="8424936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altLang="el-GR" sz="2000" b="1" i="1" dirty="0">
                <a:solidFill>
                  <a:srgbClr val="FF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Απάντηση άσκησης 18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(συνέχεια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Aft>
                <a:spcPts val="1200"/>
              </a:spcAft>
              <a:buFont typeface="+mj-lt"/>
              <a:buAutoNum type="alphaLcPeriod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Ποιο είναι το δίκτυο </a:t>
            </a:r>
            <a:r>
              <a:rPr lang="de-CH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LAN0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;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Αιτιολογείστε την απάντησή </a:t>
            </a: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σας</a:t>
            </a:r>
          </a:p>
          <a:p>
            <a:pPr lvl="0" algn="just"/>
            <a:r>
              <a:rPr lang="el-GR" sz="2000" dirty="0" smtClean="0">
                <a:latin typeface="+mn-lt"/>
              </a:rPr>
              <a:t>	195.100.100.160/27 </a:t>
            </a:r>
            <a:r>
              <a:rPr lang="el-GR" sz="2000" b="1" dirty="0" smtClean="0">
                <a:latin typeface="+mn-lt"/>
              </a:rPr>
              <a:t>ή</a:t>
            </a:r>
            <a:r>
              <a:rPr lang="el-GR" sz="2000" dirty="0" smtClean="0">
                <a:latin typeface="+mn-lt"/>
              </a:rPr>
              <a:t> 195.100.100.192/27 </a:t>
            </a:r>
          </a:p>
          <a:p>
            <a:pPr marL="457200" lvl="0" indent="-457200" algn="just">
              <a:buFont typeface="+mj-lt"/>
              <a:buAutoNum type="alphaLcPeriod"/>
            </a:pPr>
            <a:endParaRPr lang="el-GR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Aft>
                <a:spcPts val="1200"/>
              </a:spcAft>
              <a:buFont typeface="+mj-lt"/>
              <a:buAutoNum type="alphaLcPeriod" startAt="2"/>
            </a:pP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Ποια είναι η διεύθυνση </a:t>
            </a:r>
            <a:r>
              <a:rPr lang="el-GR" altLang="el-GR" sz="2000" b="1" i="1" dirty="0" err="1">
                <a:latin typeface="+mn-lt"/>
                <a:ea typeface="Times New Roman" pitchFamily="18" charset="0"/>
                <a:cs typeface="Times New Roman" pitchFamily="18" charset="0"/>
              </a:rPr>
              <a:t>broadcast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του δικτύου</a:t>
            </a:r>
            <a:r>
              <a:rPr lang="de-CH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 LAN0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el-GR" sz="2000" dirty="0" smtClean="0">
                <a:latin typeface="+mn-lt"/>
              </a:rPr>
              <a:t>	195.100.100.191/27 </a:t>
            </a:r>
            <a:r>
              <a:rPr lang="el-GR" sz="2000" b="1" dirty="0" smtClean="0">
                <a:latin typeface="+mn-lt"/>
              </a:rPr>
              <a:t> ή </a:t>
            </a:r>
            <a:r>
              <a:rPr lang="el-GR" sz="2000" dirty="0" smtClean="0">
                <a:latin typeface="+mn-lt"/>
              </a:rPr>
              <a:t>195.100.100.223/27</a:t>
            </a:r>
          </a:p>
          <a:p>
            <a:pPr marL="457200" lvl="0" indent="-457200" algn="just">
              <a:buFont typeface="+mj-lt"/>
              <a:buAutoNum type="alphaLcPeriod" startAt="2"/>
            </a:pPr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Aft>
                <a:spcPts val="1200"/>
              </a:spcAft>
              <a:buFont typeface="+mj-lt"/>
              <a:buAutoNum type="alphaLcPeriod" startAt="3"/>
            </a:pPr>
            <a:r>
              <a:rPr lang="el-GR" altLang="el-GR" sz="20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Ποιο </a:t>
            </a:r>
            <a:r>
              <a:rPr lang="el-GR" altLang="el-GR" sz="2000" b="1" i="1" dirty="0">
                <a:latin typeface="+mn-lt"/>
                <a:ea typeface="Times New Roman" pitchFamily="18" charset="0"/>
                <a:cs typeface="Times New Roman" pitchFamily="18" charset="0"/>
              </a:rPr>
              <a:t>το εύρος (από - μέχρι) των διευθύνσεων των Η/Υ που μπορεί να υποστηρίξει κατά το μέγιστο όριο αυτό το δίκτυο;</a:t>
            </a:r>
          </a:p>
          <a:p>
            <a:pPr lvl="0" algn="just"/>
            <a:endParaRPr lang="el-GR" altLang="el-GR" sz="2000" b="1" i="1" dirty="0" smtClean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l-GR" sz="2000" dirty="0" smtClean="0">
                <a:latin typeface="+mn-lt"/>
              </a:rPr>
              <a:t>	195.100.100.162/27 - 195.100.100.190/27  </a:t>
            </a:r>
            <a:r>
              <a:rPr lang="el-GR" sz="2000" b="1" dirty="0" smtClean="0">
                <a:latin typeface="+mn-lt"/>
              </a:rPr>
              <a:t>ή </a:t>
            </a:r>
          </a:p>
          <a:p>
            <a:pPr lvl="0" algn="just"/>
            <a:endParaRPr lang="el-GR" sz="2000" dirty="0" smtClean="0">
              <a:latin typeface="+mn-lt"/>
            </a:endParaRPr>
          </a:p>
          <a:p>
            <a:pPr algn="just"/>
            <a:r>
              <a:rPr lang="el-GR" sz="2000" dirty="0" smtClean="0">
                <a:latin typeface="+mn-lt"/>
              </a:rPr>
              <a:t>	195.100.100.194/27 - 195.100.100.222/27</a:t>
            </a:r>
            <a:endParaRPr lang="el-GR" sz="2000" dirty="0">
              <a:latin typeface="+mn-lt"/>
            </a:endParaRPr>
          </a:p>
          <a:p>
            <a:pPr lvl="0" algn="just"/>
            <a:endParaRPr lang="el-GR" altLang="el-GR" sz="2000" b="1" i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0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Διαδικτύου </a:t>
            </a:r>
            <a:r>
              <a:rPr lang="el-GR" sz="2800" dirty="0" smtClean="0"/>
              <a:t> (</a:t>
            </a:r>
            <a:r>
              <a:rPr lang="el-GR" sz="2800" b="0" dirty="0" smtClean="0">
                <a:effectLst/>
              </a:rPr>
              <a:t>4/7)</a:t>
            </a:r>
            <a:endParaRPr lang="el-GR" sz="2800" b="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524" y="1103853"/>
            <a:ext cx="4402832" cy="5040560"/>
          </a:xfrm>
        </p:spPr>
        <p:txBody>
          <a:bodyPr>
            <a:noAutofit/>
          </a:bodyPr>
          <a:lstStyle/>
          <a:p>
            <a:pPr marL="0">
              <a:spcBef>
                <a:spcPts val="1200"/>
              </a:spcBef>
              <a:buNone/>
              <a:defRPr/>
            </a:pPr>
            <a:r>
              <a:rPr lang="el-GR" sz="2200" dirty="0"/>
              <a:t>Αρχικά η </a:t>
            </a:r>
            <a:r>
              <a:rPr lang="en-US" sz="2200" dirty="0"/>
              <a:t>IP </a:t>
            </a:r>
            <a:r>
              <a:rPr lang="el-GR" sz="2200" dirty="0"/>
              <a:t>διεύθυνση υποδήλωνε: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l-GR" sz="2200" dirty="0"/>
              <a:t>την κλάση στην οποία ανήκει. </a:t>
            </a:r>
            <a:endParaRPr lang="el-GR" sz="2200" dirty="0" smtClean="0"/>
          </a:p>
          <a:p>
            <a:pPr marL="446088" indent="0">
              <a:spcBef>
                <a:spcPts val="0"/>
              </a:spcBef>
              <a:buNone/>
              <a:defRPr/>
            </a:pPr>
            <a:r>
              <a:rPr lang="el-GR" sz="2200" dirty="0" smtClean="0"/>
              <a:t>(τα </a:t>
            </a:r>
            <a:r>
              <a:rPr lang="el-GR" sz="2200" dirty="0"/>
              <a:t>1-4 πρώτα </a:t>
            </a:r>
            <a:r>
              <a:rPr lang="en-US" sz="2200" dirty="0"/>
              <a:t>bits</a:t>
            </a:r>
            <a:r>
              <a:rPr lang="el-GR" sz="2200" dirty="0"/>
              <a:t> της διεύθυνσης έδειχναν μία από τις </a:t>
            </a:r>
            <a:r>
              <a:rPr lang="el-GR" sz="2200" dirty="0" smtClean="0"/>
              <a:t>  κλάσεις </a:t>
            </a:r>
            <a:r>
              <a:rPr lang="en-US" sz="2200" dirty="0" smtClean="0"/>
              <a:t>A,B,C,D,E</a:t>
            </a:r>
            <a:r>
              <a:rPr lang="el-GR" sz="2200" dirty="0" smtClean="0"/>
              <a:t>)</a:t>
            </a:r>
            <a:endParaRPr lang="en-US" sz="2200" dirty="0">
              <a:sym typeface="Wingdings" pitchFamily="2" charset="2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el-GR" sz="2200" dirty="0"/>
              <a:t>το όριο μεταξύ προθέματος &amp; επιθέματος για κάθε κλάση </a:t>
            </a:r>
            <a:r>
              <a:rPr lang="el-GR" sz="2200" dirty="0" smtClean="0"/>
              <a:t>(</a:t>
            </a:r>
            <a:r>
              <a:rPr lang="el-GR" sz="2200" dirty="0" err="1" smtClean="0"/>
              <a:t>αυτοπροσδιοριζόμενες</a:t>
            </a:r>
            <a:r>
              <a:rPr lang="el-GR" sz="2200" dirty="0" smtClean="0"/>
              <a:t> διευθύνσεις </a:t>
            </a:r>
            <a:r>
              <a:rPr lang="el-GR" sz="2200" dirty="0"/>
              <a:t>).</a:t>
            </a:r>
            <a:endParaRPr lang="en-US" sz="2200" dirty="0"/>
          </a:p>
          <a:p>
            <a:endParaRPr lang="el-GR" sz="2200" dirty="0"/>
          </a:p>
        </p:txBody>
      </p:sp>
      <p:sp>
        <p:nvSpPr>
          <p:cNvPr id="3" name="Rectangle 2"/>
          <p:cNvSpPr/>
          <p:nvPr/>
        </p:nvSpPr>
        <p:spPr>
          <a:xfrm>
            <a:off x="5844783" y="1484784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33635" y="1484784"/>
            <a:ext cx="108012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13755" y="1484784"/>
            <a:ext cx="1835678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suffix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44783" y="1997224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19495" y="1997224"/>
            <a:ext cx="1457887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7381" y="1997224"/>
            <a:ext cx="1172051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suffix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44783" y="2996952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07529" y="2492896"/>
            <a:ext cx="160888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16415" y="2492896"/>
            <a:ext cx="733017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suffix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5559" y="2996952"/>
            <a:ext cx="205387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multicast address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95560" y="3501008"/>
            <a:ext cx="205387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l-GR" dirty="0" smtClean="0">
                <a:solidFill>
                  <a:schemeClr val="tx1"/>
                </a:solidFill>
              </a:rPr>
              <a:t>Για μελλοντική χρήση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4783" y="1103853"/>
            <a:ext cx="1031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0 1 2 3 4 </a:t>
            </a:r>
            <a:endParaRPr lang="el-GR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85823" y="1103853"/>
            <a:ext cx="351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8</a:t>
            </a:r>
            <a:endParaRPr lang="el-GR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48465" y="1103853"/>
            <a:ext cx="45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31</a:t>
            </a:r>
            <a:endParaRPr lang="el-GR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51454" y="1103853"/>
            <a:ext cx="45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16</a:t>
            </a:r>
            <a:endParaRPr lang="el-GR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90571" y="1103853"/>
            <a:ext cx="45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24</a:t>
            </a:r>
            <a:endParaRPr lang="el-GR" dirty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31464" y="1997224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31463" y="2996952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07527" y="2996952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19495" y="2996952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53167" y="3501008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39847" y="3501008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15911" y="3501008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27879" y="3501008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95663" y="1492057"/>
            <a:ext cx="84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Class A</a:t>
            </a:r>
            <a:endParaRPr lang="el-GR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95663" y="1995527"/>
            <a:ext cx="84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Class B</a:t>
            </a:r>
            <a:endParaRPr lang="el-GR" dirty="0"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44783" y="2492896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31463" y="2492896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419495" y="2492896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95663" y="2483604"/>
            <a:ext cx="84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Class C</a:t>
            </a:r>
            <a:endParaRPr lang="el-GR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95663" y="2986231"/>
            <a:ext cx="84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Class D</a:t>
            </a:r>
            <a:endParaRPr lang="el-GR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95663" y="3480302"/>
            <a:ext cx="84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Class E</a:t>
            </a:r>
            <a:endParaRPr lang="el-GR" dirty="0"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860032" y="1196752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29673"/>
              </p:ext>
            </p:extLst>
          </p:nvPr>
        </p:nvGraphicFramePr>
        <p:xfrm>
          <a:off x="5844782" y="4051392"/>
          <a:ext cx="31987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895"/>
                <a:gridCol w="254483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Τάξη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Εύρος τιμών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l-GR" dirty="0" smtClean="0"/>
                        <a:t>-</a:t>
                      </a:r>
                      <a:r>
                        <a:rPr lang="en-US" baseline="0" dirty="0" smtClean="0"/>
                        <a:t>127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</a:t>
                      </a:r>
                      <a:r>
                        <a:rPr lang="el-GR" dirty="0" smtClean="0"/>
                        <a:t>-</a:t>
                      </a:r>
                      <a:r>
                        <a:rPr lang="en-US" dirty="0" smtClean="0"/>
                        <a:t> 191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 </a:t>
                      </a:r>
                      <a:r>
                        <a:rPr lang="el-GR" dirty="0" smtClean="0"/>
                        <a:t>-</a:t>
                      </a:r>
                      <a:r>
                        <a:rPr lang="en-US" dirty="0" smtClean="0"/>
                        <a:t> 223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 </a:t>
                      </a:r>
                      <a:r>
                        <a:rPr lang="el-GR" dirty="0" smtClean="0"/>
                        <a:t>-</a:t>
                      </a:r>
                      <a:r>
                        <a:rPr lang="en-US" dirty="0" smtClean="0"/>
                        <a:t> 239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 </a:t>
                      </a:r>
                      <a:r>
                        <a:rPr lang="el-GR" dirty="0" smtClean="0"/>
                        <a:t>-</a:t>
                      </a:r>
                      <a:r>
                        <a:rPr lang="en-US" dirty="0" smtClean="0"/>
                        <a:t> 255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50" name="Rectangle 49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51" name="Rectangle 50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52" name="Rectangle 51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53" name="Rectangle 52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54" name="Rectangle 53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55" name="Rectangle 54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56" name="Rectangle 55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2839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07504" y="2492896"/>
            <a:ext cx="3168352" cy="2304256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Παράρτημα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sz="2200" b="0" dirty="0" smtClean="0"/>
              <a:t>Λίστα </a:t>
            </a:r>
            <a:r>
              <a:rPr lang="el-GR" sz="2200" b="0" dirty="0"/>
              <a:t>με μάσκες διευθύνσεων στον συμβολισμό CIDR και στον συμβολισμό με τελείες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989141"/>
              </p:ext>
            </p:extLst>
          </p:nvPr>
        </p:nvGraphicFramePr>
        <p:xfrm>
          <a:off x="3527375" y="17522"/>
          <a:ext cx="5616625" cy="681383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13521"/>
                <a:gridCol w="462167"/>
                <a:gridCol w="115543"/>
                <a:gridCol w="394768"/>
                <a:gridCol w="115543"/>
                <a:gridCol w="385141"/>
                <a:gridCol w="96284"/>
                <a:gridCol w="385141"/>
                <a:gridCol w="3148517"/>
              </a:tblGrid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80" u="none" strike="noStrike" dirty="0">
                          <a:effectLst/>
                        </a:rPr>
                        <a:t>CIDR</a:t>
                      </a:r>
                      <a:endParaRPr lang="en-US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Μάσκα διεύθυνσης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Σημειώσεις 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/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 dirty="0">
                          <a:effectLst/>
                        </a:rPr>
                        <a:t>/0</a:t>
                      </a:r>
                      <a:endParaRPr lang="el-GR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b="1" u="none" strike="noStrike" dirty="0">
                          <a:effectLst/>
                        </a:rPr>
                        <a:t> όλα 0  (απουσία μάσκας)</a:t>
                      </a:r>
                      <a:endParaRPr lang="el-GR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128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192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/3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224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 dirty="0">
                          <a:effectLst/>
                        </a:rPr>
                        <a:t>0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 dirty="0">
                          <a:effectLst/>
                        </a:rPr>
                        <a:t>/5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 dirty="0">
                          <a:effectLst/>
                        </a:rPr>
                        <a:t>/6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/7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/8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b="1" u="none" strike="noStrike" dirty="0">
                          <a:effectLst/>
                        </a:rPr>
                        <a:t>αρχική μάσκα κλάσης </a:t>
                      </a:r>
                      <a:r>
                        <a:rPr lang="en-US" sz="1280" b="1" u="none" strike="noStrike" dirty="0">
                          <a:effectLst/>
                        </a:rPr>
                        <a:t>A</a:t>
                      </a:r>
                      <a:endParaRPr lang="en-US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/9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128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192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/11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224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/13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/16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b="1" u="none" strike="noStrike" dirty="0">
                          <a:effectLst/>
                        </a:rPr>
                        <a:t>αρχική μάσκα κλάσης </a:t>
                      </a:r>
                      <a:r>
                        <a:rPr lang="en-US" sz="1280" b="1" u="none" strike="noStrike" dirty="0">
                          <a:effectLst/>
                        </a:rPr>
                        <a:t>B</a:t>
                      </a:r>
                      <a:endParaRPr lang="en-US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/17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128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/18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192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 dirty="0">
                          <a:effectLst/>
                        </a:rPr>
                        <a:t>/19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224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/21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/23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/24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0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b="1" u="none" strike="noStrike" dirty="0">
                          <a:effectLst/>
                        </a:rPr>
                        <a:t>αρχική μάσκα κλάσης </a:t>
                      </a:r>
                      <a:r>
                        <a:rPr lang="en-US" sz="1280" b="1" u="none" strike="noStrike" dirty="0">
                          <a:effectLst/>
                        </a:rPr>
                        <a:t>C</a:t>
                      </a:r>
                      <a:endParaRPr lang="en-US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128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/26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192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/27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224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/29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248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/30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252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 dirty="0">
                          <a:effectLst/>
                        </a:rPr>
                        <a:t> </a:t>
                      </a:r>
                      <a:endParaRPr lang="el-GR" sz="128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/31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255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u="none" strike="noStrike">
                          <a:effectLst/>
                        </a:rPr>
                        <a:t>∙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u="none" strike="noStrike">
                          <a:effectLst/>
                        </a:rPr>
                        <a:t>254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u="none" strike="noStrike">
                          <a:effectLst/>
                        </a:rPr>
                        <a:t> </a:t>
                      </a:r>
                      <a:endParaRPr lang="el-GR" sz="128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bg1"/>
                    </a:solidFill>
                  </a:tcPr>
                </a:tc>
              </a:tr>
              <a:tr h="1927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/32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 dirty="0">
                          <a:effectLst/>
                        </a:rPr>
                        <a:t>255</a:t>
                      </a:r>
                      <a:endParaRPr lang="el-GR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80" b="1" u="none" strike="noStrike">
                          <a:effectLst/>
                        </a:rPr>
                        <a:t>∙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80" b="1" u="none" strike="noStrike">
                          <a:effectLst/>
                        </a:rPr>
                        <a:t>255</a:t>
                      </a:r>
                      <a:endParaRPr lang="el-GR" sz="128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80" b="1" u="none" strike="noStrike" dirty="0">
                          <a:effectLst/>
                        </a:rPr>
                        <a:t>όλα 1 (ειδική μάσκα υπολογιστή υπηρεσίας)</a:t>
                      </a:r>
                      <a:endParaRPr lang="el-GR" sz="128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9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35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72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l-GR" sz="2000" dirty="0" err="1" smtClean="0"/>
              <a:t>Διευθυνσιοδότηση</a:t>
            </a:r>
            <a:r>
              <a:rPr lang="el-GR" sz="2000" dirty="0" smtClean="0"/>
              <a:t> </a:t>
            </a:r>
            <a:r>
              <a:rPr lang="el-GR" sz="2000" dirty="0"/>
              <a:t>στο διαδίκτυο (</a:t>
            </a:r>
            <a:r>
              <a:rPr lang="en-US" sz="2000" dirty="0"/>
              <a:t>IPV4</a:t>
            </a:r>
            <a:r>
              <a:rPr lang="en-US" sz="2000" dirty="0" smtClean="0"/>
              <a:t>)</a:t>
            </a:r>
            <a:r>
              <a:rPr lang="el-GR" sz="2000" dirty="0" smtClean="0"/>
              <a:t>». Έκδοση: </a:t>
            </a:r>
            <a:r>
              <a:rPr lang="el-GR" sz="2000" dirty="0" smtClean="0"/>
              <a:t>2.0</a:t>
            </a:r>
            <a:r>
              <a:rPr lang="el-GR" sz="2000" dirty="0" smtClean="0"/>
              <a:t>. </a:t>
            </a:r>
            <a:r>
              <a:rPr lang="el-GR" sz="2000" smtClean="0"/>
              <a:t>Αθήνα </a:t>
            </a:r>
            <a:r>
              <a:rPr lang="el-GR" sz="2000" smtClean="0"/>
              <a:t>2016.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640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3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9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</a:t>
            </a:r>
            <a:r>
              <a:rPr lang="el-GR" sz="2800" dirty="0" smtClean="0"/>
              <a:t>Διαδικτύου  </a:t>
            </a:r>
            <a:r>
              <a:rPr lang="el-GR" sz="2800" b="0" dirty="0" smtClean="0">
                <a:effectLst/>
              </a:rPr>
              <a:t>(5/7)</a:t>
            </a:r>
            <a:endParaRPr lang="el-GR" sz="2800" b="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O </a:t>
            </a:r>
            <a:r>
              <a:rPr lang="el-GR" sz="2400" dirty="0"/>
              <a:t>οργανισμός </a:t>
            </a:r>
            <a:r>
              <a:rPr lang="en-GB" sz="2400" dirty="0"/>
              <a:t>IANA (Internet Assigned Numbers Authority) </a:t>
            </a:r>
            <a:r>
              <a:rPr lang="el-GR" sz="2400" dirty="0"/>
              <a:t>έχει δεσμεύσει τις παρακάτω διευθύνσεις για τα ιδιωτικά δίκτυα (</a:t>
            </a:r>
            <a:r>
              <a:rPr lang="en-GB" sz="2400" dirty="0"/>
              <a:t>RFC 1918)</a:t>
            </a:r>
            <a:r>
              <a:rPr lang="el-GR" sz="2400" dirty="0"/>
              <a:t>. </a:t>
            </a:r>
            <a:endParaRPr lang="en-GB" sz="2400" dirty="0"/>
          </a:p>
          <a:p>
            <a:endParaRPr lang="el-GR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79810"/>
              </p:ext>
            </p:extLst>
          </p:nvPr>
        </p:nvGraphicFramePr>
        <p:xfrm>
          <a:off x="755576" y="2708920"/>
          <a:ext cx="783414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469"/>
                <a:gridCol w="2287059"/>
                <a:gridCol w="1976136"/>
                <a:gridCol w="185748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RFC 1918 Name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Εύρος </a:t>
                      </a:r>
                      <a:r>
                        <a:rPr lang="en-GB" dirty="0" smtClean="0"/>
                        <a:t>IP</a:t>
                      </a:r>
                      <a:r>
                        <a:rPr lang="el-GR" dirty="0" smtClean="0"/>
                        <a:t> διευθύνσεων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διευθύνσεων 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Μάσκα</a:t>
                      </a:r>
                      <a:endParaRPr lang="en-GB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24-bit 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10.0.0.0 -10.255.255.255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16.777.216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10.0.0.0/8 (255.0.0.0)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20-bit 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172.16.0.0 – 172.31.255.255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1.048.576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172.16.0.0/12 (255.240.0.0)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16-bit block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192.168.0.0- 192.168.255.255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65.536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192.168.0.0</a:t>
                      </a:r>
                      <a:r>
                        <a:rPr lang="el-GR" dirty="0" smtClean="0"/>
                        <a:t>/16</a:t>
                      </a:r>
                      <a:r>
                        <a:rPr lang="en-GB" dirty="0" smtClean="0"/>
                        <a:t> (255.255.0.0)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4" name="Rectangle 13">
            <a:hlinkClick r:id="rId8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77391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5" name="Arc 453634"/>
          <p:cNvSpPr/>
          <p:nvPr/>
        </p:nvSpPr>
        <p:spPr>
          <a:xfrm rot="16200000">
            <a:off x="3564188" y="1988319"/>
            <a:ext cx="2953406" cy="238909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0" name="Straight Connector 39"/>
          <p:cNvCxnSpPr/>
          <p:nvPr/>
        </p:nvCxnSpPr>
        <p:spPr>
          <a:xfrm>
            <a:off x="3742947" y="4364804"/>
            <a:ext cx="197267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34256" y="1688776"/>
            <a:ext cx="197267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Διευθύνσεις του πρωτοκόλλου </a:t>
            </a:r>
            <a:r>
              <a:rPr lang="el-GR" sz="2800" dirty="0" smtClean="0"/>
              <a:t>Διαδικτύου </a:t>
            </a:r>
            <a:r>
              <a:rPr lang="el-GR" sz="2800" b="0" dirty="0" smtClean="0">
                <a:effectLst/>
              </a:rPr>
              <a:t>(6/7)</a:t>
            </a:r>
            <a:endParaRPr lang="el-GR" sz="2800" b="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7087338" y="1828300"/>
            <a:ext cx="1762740" cy="738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 smtClean="0">
                <a:latin typeface="+mn-lt"/>
              </a:rPr>
              <a:t>Ταξική (</a:t>
            </a:r>
            <a:r>
              <a:rPr lang="en-GB" sz="1600" dirty="0" err="1" smtClean="0">
                <a:latin typeface="+mn-lt"/>
              </a:rPr>
              <a:t>Classful</a:t>
            </a:r>
            <a:r>
              <a:rPr lang="el-GR" sz="1600" dirty="0" smtClean="0">
                <a:latin typeface="+mn-lt"/>
              </a:rPr>
              <a:t>)</a:t>
            </a:r>
            <a:endParaRPr lang="el-GR" sz="1600" dirty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dirty="0" err="1" smtClean="0">
                <a:latin typeface="+mn-lt"/>
              </a:rPr>
              <a:t>διευθυνσιοδότηση</a:t>
            </a:r>
            <a:r>
              <a:rPr lang="el-GR" sz="1600" dirty="0" smtClean="0">
                <a:latin typeface="+mn-lt"/>
              </a:rPr>
              <a:t> </a:t>
            </a: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2435" y="1517338"/>
            <a:ext cx="626737" cy="3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592" y="2451174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0736" y="2451174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9048" y="2451174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5192" y="2451174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5673" y="5141955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1817" y="5141955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5604" y="5141955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1748" y="5141955"/>
            <a:ext cx="507305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>
            <a:stCxn id="14" idx="0"/>
          </p:cNvCxnSpPr>
          <p:nvPr/>
        </p:nvCxnSpPr>
        <p:spPr>
          <a:xfrm flipH="1" flipV="1">
            <a:off x="1058244" y="1865856"/>
            <a:ext cx="1" cy="5853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3846344" y="3441418"/>
            <a:ext cx="3698" cy="92338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88568" y="1332383"/>
            <a:ext cx="2333228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Connector 29"/>
          <p:cNvCxnSpPr/>
          <p:nvPr/>
        </p:nvCxnSpPr>
        <p:spPr>
          <a:xfrm flipV="1">
            <a:off x="5162700" y="1955476"/>
            <a:ext cx="0" cy="49569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463177" y="1949783"/>
            <a:ext cx="0" cy="49569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49008" y="1332383"/>
            <a:ext cx="2333228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Straight Connector 31"/>
          <p:cNvCxnSpPr/>
          <p:nvPr/>
        </p:nvCxnSpPr>
        <p:spPr>
          <a:xfrm flipH="1" flipV="1">
            <a:off x="2209324" y="4556637"/>
            <a:ext cx="1" cy="5853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505243" y="4556637"/>
            <a:ext cx="1" cy="5853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67642" y="4008411"/>
            <a:ext cx="2333228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Straight Connector 33"/>
          <p:cNvCxnSpPr/>
          <p:nvPr/>
        </p:nvCxnSpPr>
        <p:spPr>
          <a:xfrm flipH="1" flipV="1">
            <a:off x="6148397" y="4556637"/>
            <a:ext cx="1" cy="5853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7433909" y="4556637"/>
            <a:ext cx="1" cy="5853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97965" y="4008411"/>
            <a:ext cx="2333228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32976" y="3063766"/>
            <a:ext cx="626737" cy="3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5963" y="4182941"/>
            <a:ext cx="626737" cy="3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516560" y="2871738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128.10.0.1</a:t>
            </a:r>
            <a:endParaRPr lang="el-GR" sz="1600" b="1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01148" y="2871738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128.10.0.2</a:t>
            </a:r>
            <a:endParaRPr lang="el-GR" sz="1600" b="1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82578" y="2857274"/>
            <a:ext cx="1390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128.211.6.115</a:t>
            </a:r>
            <a:endParaRPr lang="el-GR" sz="1600" b="1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01409" y="2857274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128.211.28.4</a:t>
            </a:r>
            <a:endParaRPr lang="el-GR" sz="1600" b="1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56145" y="5564089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10.0.0.37</a:t>
            </a:r>
            <a:endParaRPr lang="el-GR" sz="1600" b="1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01775" y="5564089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10.0.0.49</a:t>
            </a:r>
            <a:endParaRPr lang="el-GR" sz="1600" b="1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09627" y="5547212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192.5.48.3</a:t>
            </a:r>
            <a:endParaRPr lang="el-GR" sz="1600" b="1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95139" y="5551096"/>
            <a:ext cx="1181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192.5.48.85</a:t>
            </a:r>
            <a:endParaRPr lang="el-GR" sz="1600" b="1" dirty="0">
              <a:latin typeface="+mn-lt"/>
            </a:endParaRPr>
          </a:p>
        </p:txBody>
      </p:sp>
      <p:sp>
        <p:nvSpPr>
          <p:cNvPr id="453637" name="TextBox 453636"/>
          <p:cNvSpPr txBox="1"/>
          <p:nvPr/>
        </p:nvSpPr>
        <p:spPr>
          <a:xfrm>
            <a:off x="1047424" y="1504849"/>
            <a:ext cx="1415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prefix 128.10</a:t>
            </a:r>
            <a:endParaRPr lang="el-GR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47661" y="1488286"/>
            <a:ext cx="153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prefix 128.211</a:t>
            </a:r>
            <a:endParaRPr lang="el-GR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75312" y="4171534"/>
            <a:ext cx="1006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prefix 10</a:t>
            </a:r>
            <a:endParaRPr lang="el-GR" dirty="0"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34117" y="4163410"/>
            <a:ext cx="159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prefix 192.5.48</a:t>
            </a:r>
            <a:endParaRPr lang="el-GR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49" name="Rectangle 48">
            <a:hlinkClick r:id="rId5" action="ppaction://hlinksldjump"/>
          </p:cNvPr>
          <p:cNvSpPr/>
          <p:nvPr/>
        </p:nvSpPr>
        <p:spPr>
          <a:xfrm>
            <a:off x="467544" y="6357600"/>
            <a:ext cx="361796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50" name="Rectangle 49">
            <a:hlinkClick r:id="rId6" action="ppaction://hlinksldjump"/>
          </p:cNvPr>
          <p:cNvSpPr/>
          <p:nvPr/>
        </p:nvSpPr>
        <p:spPr>
          <a:xfrm>
            <a:off x="899592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51" name="Rectangle 50">
            <a:hlinkClick r:id="rId7" action="ppaction://hlinksldjump"/>
          </p:cNvPr>
          <p:cNvSpPr/>
          <p:nvPr/>
        </p:nvSpPr>
        <p:spPr>
          <a:xfrm>
            <a:off x="1322063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52" name="Rectangle 51">
            <a:hlinkClick r:id="rId8" action="ppaction://hlinksldjump"/>
          </p:cNvPr>
          <p:cNvSpPr/>
          <p:nvPr/>
        </p:nvSpPr>
        <p:spPr>
          <a:xfrm>
            <a:off x="1752335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53" name="Rectangle 52">
            <a:hlinkClick r:id="rId9" action="ppaction://hlinksldjump"/>
          </p:cNvPr>
          <p:cNvSpPr/>
          <p:nvPr/>
        </p:nvSpPr>
        <p:spPr>
          <a:xfrm>
            <a:off x="2172706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54" name="Rectangle 53">
            <a:hlinkClick r:id="rId10" action="ppaction://hlinksldjump"/>
          </p:cNvPr>
          <p:cNvSpPr/>
          <p:nvPr/>
        </p:nvSpPr>
        <p:spPr>
          <a:xfrm>
            <a:off x="259238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55" name="Rectangle 54">
            <a:hlinkClick r:id="rId11" action="ppaction://hlinksldjump"/>
          </p:cNvPr>
          <p:cNvSpPr/>
          <p:nvPr/>
        </p:nvSpPr>
        <p:spPr>
          <a:xfrm>
            <a:off x="3007904" y="6357600"/>
            <a:ext cx="360040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6755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1431e2dec912dc88ae9f54d234df06c1fefa21e"/>
  <p:tag name="ISPRING_RESOURCE_PATHS_HASH_PRESENTER" val="3c54eeb84f1f8293747f9321bacd3e5c6421"/>
</p:tagLst>
</file>

<file path=ppt/theme/theme1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10217</TotalTime>
  <Words>7472</Words>
  <Application>Microsoft Office PowerPoint</Application>
  <PresentationFormat>Προβολή στην οθόνη (4:3)</PresentationFormat>
  <Paragraphs>2358</Paragraphs>
  <Slides>77</Slides>
  <Notes>49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77</vt:i4>
      </vt:variant>
    </vt:vector>
  </HeadingPairs>
  <TitlesOfParts>
    <vt:vector size="84" baseType="lpstr">
      <vt:lpstr>Arial</vt:lpstr>
      <vt:lpstr>Calibri</vt:lpstr>
      <vt:lpstr>Comic Sans MS</vt:lpstr>
      <vt:lpstr>Times New Roman</vt:lpstr>
      <vt:lpstr>Wingdings</vt:lpstr>
      <vt:lpstr>OC_template_updated</vt:lpstr>
      <vt:lpstr>1_OC_template_updated</vt:lpstr>
      <vt:lpstr>Δίκτυα Υπολογιστών ΙΙ (Ε)</vt:lpstr>
      <vt:lpstr>Περιεχόμενα</vt:lpstr>
      <vt:lpstr>Διευθυνσιοδότηση στο διαδίκτυο</vt:lpstr>
      <vt:lpstr>Διευθύνσεις του πρωτοκόλλου Διαδικτύου (1/7)</vt:lpstr>
      <vt:lpstr>Διευθύνσεις του πρωτοκόλλου Διαδικτύου (2/7)</vt:lpstr>
      <vt:lpstr>Διευθύνσεις του πρωτοκόλλου Διαδικτύου (3/7)</vt:lpstr>
      <vt:lpstr>Διευθύνσεις του πρωτοκόλλου Διαδικτύου  (4/7)</vt:lpstr>
      <vt:lpstr>Διευθύνσεις του πρωτοκόλλου Διαδικτύου  (5/7)</vt:lpstr>
      <vt:lpstr>Διευθύνσεις του πρωτοκόλλου Διαδικτύου (6/7)</vt:lpstr>
      <vt:lpstr>Διευθύνσεις του πρωτοκόλλου Διαδικτύου (7/7)</vt:lpstr>
      <vt:lpstr>Ειδικές Διευθύνσεις IPV4  (1/6)</vt:lpstr>
      <vt:lpstr>Ειδικές Διευθύνσεις IPV4  (2/6)</vt:lpstr>
      <vt:lpstr>Ειδικές Διευθύνσεις IPV4  (3/6)</vt:lpstr>
      <vt:lpstr>Ειδικές Διευθύνσεις IPV4  (4/6)</vt:lpstr>
      <vt:lpstr>Ειδικές Διευθύνσεις IPV4  (5/6)</vt:lpstr>
      <vt:lpstr>Ειδικές Διευθύνσεις IPV4  (6/6)</vt:lpstr>
      <vt:lpstr>Yποδικτύωση (1/3)</vt:lpstr>
      <vt:lpstr>Yποδικτύωση (2/3)</vt:lpstr>
      <vt:lpstr>Yποδικτύωση (3/3)</vt:lpstr>
      <vt:lpstr>Παραδείγματα διευθυνσιοδότησης (1/6) </vt:lpstr>
      <vt:lpstr>Παραδείγματα διευθυνσιοδότησης (2/6) </vt:lpstr>
      <vt:lpstr>Παραδείγματα διευθυνσιοδότησης (3/6) </vt:lpstr>
      <vt:lpstr>Παραδείγματα διευθυνσιοδότησης (4/6) </vt:lpstr>
      <vt:lpstr>Παραδείγματα διευθυνσιοδότησης (5/6)</vt:lpstr>
      <vt:lpstr>Παραδείγματα διευθυνσιοδότησης (6/6) </vt:lpstr>
      <vt:lpstr>Gateway</vt:lpstr>
      <vt:lpstr>Δρομολογητές και η αρχή της διευθυνσιοδότησης του IP  </vt:lpstr>
      <vt:lpstr>Πολυεστιακοί υπολογιστές υπηρεσίας</vt:lpstr>
      <vt:lpstr>Σύνοψη διευθυνσιοδότησης IPv4 (1/2)</vt:lpstr>
      <vt:lpstr>Σύνοψη διευθυνσιοδότησης IPv4 (2/2)</vt:lpstr>
      <vt:lpstr>Ασκήσεις Διευθυνσιοδότησης  Οι αντιπροσωπευτικές ασκήσεις που ακολουθούν στοχεύουν στην περεταίρω κατανόηση της διευθυνσιοδότησης του πρωτοκόλλου IPv4. </vt:lpstr>
      <vt:lpstr>Ασκήσεις Διευθυνσιοδότησης (1/38)</vt:lpstr>
      <vt:lpstr>Ασκήσεις Διευθυνσιοδότησης (2/38)</vt:lpstr>
      <vt:lpstr>Ασκήσεις Διευθυνσιοδότησης (3/38)</vt:lpstr>
      <vt:lpstr>Ασκήσεις Διευθυνσιοδότησης (4/38)</vt:lpstr>
      <vt:lpstr>Ασκήσεις Διευθυνσιοδότησης (5/38)</vt:lpstr>
      <vt:lpstr>Ασκήσεις Διευθυνσιοδότησης (6/38)</vt:lpstr>
      <vt:lpstr>Ασκήσεις Διευθυνσιοδότησης (7/38)</vt:lpstr>
      <vt:lpstr>Ασκήσεις Διευθυνσιοδότησης (8/38)</vt:lpstr>
      <vt:lpstr>Ασκήσεις Διευθυνσιοδότησης (9/38)</vt:lpstr>
      <vt:lpstr>Ασκήσεις Διευθυνσιοδότησης (10/38)</vt:lpstr>
      <vt:lpstr>Ασκήσεις Διευθυνσιοδότησης (11/38) </vt:lpstr>
      <vt:lpstr>Ασκήσεις Διευθυνσιοδότησης (12/38) </vt:lpstr>
      <vt:lpstr>Ασκήσεις Διευθυνσιοδότησης (13/38) </vt:lpstr>
      <vt:lpstr>Ασκήσεις Διευθυνσιοδότησης (14/38) </vt:lpstr>
      <vt:lpstr>Ασκήσεις Διευθυνσιοδότησης (15/38) </vt:lpstr>
      <vt:lpstr>Ασκήσεις Διευθυνσιοδότησης (16/38) </vt:lpstr>
      <vt:lpstr>Ασκήσεις Διευθυνσιοδότησης (17/38) </vt:lpstr>
      <vt:lpstr>Ασκήσεις Διευθυνσιοδότησης (18/38) </vt:lpstr>
      <vt:lpstr>Ασκήσεις Διευθυνσιοδότησης (19/38) </vt:lpstr>
      <vt:lpstr>Ασκήσεις Διευθυνσιοδότησης (20/38) </vt:lpstr>
      <vt:lpstr>Ασκήσεις Διευθυνσιοδότησης (21/38) </vt:lpstr>
      <vt:lpstr>Ασκήσεις Διευθυνσιοδότησης (22/38) </vt:lpstr>
      <vt:lpstr>Ασκήσεις Διευθυνσιοδότησης (23/38) </vt:lpstr>
      <vt:lpstr>Ασκήσεις Διευθυνσιοδότησης (24/38) </vt:lpstr>
      <vt:lpstr>Ασκήσεις Διευθυνσιοδότησης (25/38) </vt:lpstr>
      <vt:lpstr>Ασκήσεις Διευθυνσιοδότησης (26/38) </vt:lpstr>
      <vt:lpstr>Ασκήσεις Διευθυνσιοδότησης (27/38) </vt:lpstr>
      <vt:lpstr>Ασκήσεις Διευθυνσιοδότησης (28/38) </vt:lpstr>
      <vt:lpstr>Ασκήσεις Διευθυνσιοδότησης (29/38) </vt:lpstr>
      <vt:lpstr>Ασκήσεις Διευθυνσιοδότησης (30/38) </vt:lpstr>
      <vt:lpstr>Ασκήσεις Διευθυνσιοδότησης (31/38) </vt:lpstr>
      <vt:lpstr>Ασκήσεις Διευθυνσιοδότησης (32/38) </vt:lpstr>
      <vt:lpstr>Ασκήσεις Διευθυνσιοδότησης (33/38) </vt:lpstr>
      <vt:lpstr>Ασκήσεις Διευθυνσιοδότησης (34/38) </vt:lpstr>
      <vt:lpstr>Ασκήσεις Διευθυνσιοδότησης (35/38) </vt:lpstr>
      <vt:lpstr>Ασκήσεις Διευθυνσιοδότησης (36/38) </vt:lpstr>
      <vt:lpstr>Ασκήσεις Διευθυνσιοδότησης (37/38) </vt:lpstr>
      <vt:lpstr>Ασκήσεις Διευθυνσιοδότησης (38/38) </vt:lpstr>
      <vt:lpstr>Παράρτημα  Λίστα με μάσκες διευθύνσεων στον συμβολισμό CIDR και στον συμβολισμό με τελείες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363</cp:revision>
  <cp:lastPrinted>2016-05-13T10:17:29Z</cp:lastPrinted>
  <dcterms:created xsi:type="dcterms:W3CDTF">2013-03-05T06:28:51Z</dcterms:created>
  <dcterms:modified xsi:type="dcterms:W3CDTF">2016-07-10T12:02:08Z</dcterms:modified>
</cp:coreProperties>
</file>