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701" r:id="rId2"/>
  </p:sldMasterIdLst>
  <p:notesMasterIdLst>
    <p:notesMasterId r:id="rId53"/>
  </p:notesMasterIdLst>
  <p:handoutMasterIdLst>
    <p:handoutMasterId r:id="rId54"/>
  </p:handoutMasterIdLst>
  <p:sldIdLst>
    <p:sldId id="256" r:id="rId3"/>
    <p:sldId id="259" r:id="rId4"/>
    <p:sldId id="260" r:id="rId5"/>
    <p:sldId id="261" r:id="rId6"/>
    <p:sldId id="262" r:id="rId7"/>
    <p:sldId id="263" r:id="rId8"/>
    <p:sldId id="264" r:id="rId9"/>
    <p:sldId id="297" r:id="rId10"/>
    <p:sldId id="265" r:id="rId11"/>
    <p:sldId id="266" r:id="rId12"/>
    <p:sldId id="267" r:id="rId13"/>
    <p:sldId id="268" r:id="rId14"/>
    <p:sldId id="269" r:id="rId15"/>
    <p:sldId id="270" r:id="rId16"/>
    <p:sldId id="271" r:id="rId17"/>
    <p:sldId id="272" r:id="rId18"/>
    <p:sldId id="273" r:id="rId19"/>
    <p:sldId id="274" r:id="rId20"/>
    <p:sldId id="275" r:id="rId21"/>
    <p:sldId id="298" r:id="rId22"/>
    <p:sldId id="276" r:id="rId23"/>
    <p:sldId id="277" r:id="rId24"/>
    <p:sldId id="278" r:id="rId25"/>
    <p:sldId id="279" r:id="rId26"/>
    <p:sldId id="280" r:id="rId27"/>
    <p:sldId id="281" r:id="rId28"/>
    <p:sldId id="282" r:id="rId29"/>
    <p:sldId id="283" r:id="rId30"/>
    <p:sldId id="284" r:id="rId31"/>
    <p:sldId id="299" r:id="rId32"/>
    <p:sldId id="285" r:id="rId33"/>
    <p:sldId id="286" r:id="rId34"/>
    <p:sldId id="287" r:id="rId35"/>
    <p:sldId id="288" r:id="rId36"/>
    <p:sldId id="289" r:id="rId37"/>
    <p:sldId id="290" r:id="rId38"/>
    <p:sldId id="300" r:id="rId39"/>
    <p:sldId id="291" r:id="rId40"/>
    <p:sldId id="292" r:id="rId41"/>
    <p:sldId id="293" r:id="rId42"/>
    <p:sldId id="301" r:id="rId43"/>
    <p:sldId id="294" r:id="rId44"/>
    <p:sldId id="302" r:id="rId45"/>
    <p:sldId id="303" r:id="rId46"/>
    <p:sldId id="304" r:id="rId47"/>
    <p:sldId id="305" r:id="rId48"/>
    <p:sldId id="306" r:id="rId49"/>
    <p:sldId id="307" r:id="rId50"/>
    <p:sldId id="308" r:id="rId51"/>
    <p:sldId id="309" r:id="rId52"/>
  </p:sldIdLst>
  <p:sldSz cx="9144000" cy="6858000" type="screen4x3"/>
  <p:notesSz cx="7104063" cy="10234613"/>
  <p:custDataLst>
    <p:tags r:id="rId55"/>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94660"/>
  </p:normalViewPr>
  <p:slideViewPr>
    <p:cSldViewPr>
      <p:cViewPr>
        <p:scale>
          <a:sx n="80" d="100"/>
          <a:sy n="80" d="100"/>
        </p:scale>
        <p:origin x="-2688" y="-75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10/6/2015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10/6/2015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73A7FAC2-8AB4-43B5-93AA-AC91FD420061}" type="slidenum">
              <a:rPr lang="el-GR" smtClean="0">
                <a:solidFill>
                  <a:prstClr val="black"/>
                </a:solidFill>
              </a:rPr>
              <a:pPr>
                <a:defRPr/>
              </a:pPr>
              <a:t>44</a:t>
            </a:fld>
            <a:endParaRPr lang="el-GR"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7316B4A9-6CC5-45F2-9EB8-91D9A1363EC1}" type="slidenum">
              <a:rPr lang="el-GR" smtClean="0">
                <a:solidFill>
                  <a:prstClr val="black"/>
                </a:solidFill>
              </a:rPr>
              <a:pPr>
                <a:defRPr/>
              </a:pPr>
              <a:t>45</a:t>
            </a:fld>
            <a:endParaRPr lang="el-GR"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1FB736A5-3B1B-49E6-94C8-8F90A20F8B05}" type="slidenum">
              <a:rPr lang="el-GR" smtClean="0">
                <a:solidFill>
                  <a:prstClr val="black"/>
                </a:solidFill>
              </a:rPr>
              <a:pPr>
                <a:defRPr/>
              </a:pPr>
              <a:t>46</a:t>
            </a:fld>
            <a:endParaRPr lang="el-GR"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736FE0E0-D5C3-4329-917E-545472E22AF2}" type="slidenum">
              <a:rPr lang="el-GR" smtClean="0">
                <a:solidFill>
                  <a:prstClr val="black"/>
                </a:solidFill>
              </a:rPr>
              <a:pPr>
                <a:defRPr/>
              </a:pPr>
              <a:t>47</a:t>
            </a:fld>
            <a:endParaRPr lang="el-GR"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736FE0E0-D5C3-4329-917E-545472E22AF2}" type="slidenum">
              <a:rPr lang="el-GR" smtClean="0">
                <a:solidFill>
                  <a:prstClr val="black"/>
                </a:solidFill>
              </a:rPr>
              <a:pPr>
                <a:defRPr/>
              </a:pPr>
              <a:t>48</a:t>
            </a:fld>
            <a:endParaRPr lang="el-GR"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5738" indent="-185738">
              <a:buFontTx/>
              <a:buChar char="•"/>
            </a:pPr>
            <a:endParaRPr lang="el-GR" altLang="el-GR" dirty="0" smtClean="0"/>
          </a:p>
        </p:txBody>
      </p:sp>
      <p:sp>
        <p:nvSpPr>
          <p:cNvPr id="4" name="Θέση αριθμού διαφάνειας 3"/>
          <p:cNvSpPr>
            <a:spLocks noGrp="1"/>
          </p:cNvSpPr>
          <p:nvPr>
            <p:ph type="sldNum" sz="quarter" idx="5"/>
          </p:nvPr>
        </p:nvSpPr>
        <p:spPr/>
        <p:txBody>
          <a:bodyPr/>
          <a:lstStyle/>
          <a:p>
            <a:pPr>
              <a:defRPr/>
            </a:pPr>
            <a:fld id="{7F391046-B5AB-49AF-8318-33138C0189FF}" type="slidenum">
              <a:rPr lang="el-GR" smtClean="0">
                <a:solidFill>
                  <a:prstClr val="black"/>
                </a:solidFill>
              </a:rPr>
              <a:pPr>
                <a:defRPr/>
              </a:pPr>
              <a:t>49</a:t>
            </a:fld>
            <a:endParaRPr lang="el-GR"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p:spPr>
        <p:txBody>
          <a:bodyPr/>
          <a:lstStyle/>
          <a:p>
            <a:pPr eaLnBrk="1" hangingPunct="1"/>
            <a:endParaRPr lang="el-GR" altLang="el-G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pPr eaLnBrk="1" hangingPunct="1"/>
            <a:endParaRPr lang="el-GR" altLang="el-GR"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pPr eaLnBrk="1" hangingPunct="1"/>
            <a:endParaRPr lang="el-GR" altLang="el-GR"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8</a:t>
            </a:fld>
            <a:endParaRPr lang="el-GR" dirty="0"/>
          </a:p>
        </p:txBody>
      </p:sp>
    </p:spTree>
    <p:extLst>
      <p:ext uri="{BB962C8B-B14F-4D97-AF65-F5344CB8AC3E}">
        <p14:creationId xmlns:p14="http://schemas.microsoft.com/office/powerpoint/2010/main" val="1295525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16</a:t>
            </a:fld>
            <a:endParaRPr lang="el-GR" dirty="0"/>
          </a:p>
        </p:txBody>
      </p:sp>
    </p:spTree>
    <p:extLst>
      <p:ext uri="{BB962C8B-B14F-4D97-AF65-F5344CB8AC3E}">
        <p14:creationId xmlns:p14="http://schemas.microsoft.com/office/powerpoint/2010/main" val="132507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40</a:t>
            </a:fld>
            <a:endParaRPr lang="el-GR" dirty="0"/>
          </a:p>
        </p:txBody>
      </p:sp>
    </p:spTree>
    <p:extLst>
      <p:ext uri="{BB962C8B-B14F-4D97-AF65-F5344CB8AC3E}">
        <p14:creationId xmlns:p14="http://schemas.microsoft.com/office/powerpoint/2010/main" val="3118127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Θέση αριθμού διαφάνειας 3"/>
          <p:cNvSpPr>
            <a:spLocks noGrp="1"/>
          </p:cNvSpPr>
          <p:nvPr>
            <p:ph type="sldNum" sz="quarter" idx="5"/>
          </p:nvPr>
        </p:nvSpPr>
        <p:spPr/>
        <p:txBody>
          <a:bodyPr/>
          <a:lstStyle/>
          <a:p>
            <a:pPr>
              <a:defRPr/>
            </a:pPr>
            <a:fld id="{1D4E854C-8490-461D-A9D5-6C472BD22996}" type="slidenum">
              <a:rPr lang="el-GR" smtClean="0">
                <a:solidFill>
                  <a:prstClr val="black"/>
                </a:solidFill>
              </a:rPr>
              <a:pPr>
                <a:defRPr/>
              </a:pPr>
              <a:t>42</a:t>
            </a:fld>
            <a:endParaRPr lang="el-GR"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
        <p:nvSpPr>
          <p:cNvPr id="4" name="Slide Number Placeholder 3"/>
          <p:cNvSpPr>
            <a:spLocks noGrp="1"/>
          </p:cNvSpPr>
          <p:nvPr>
            <p:ph type="sldNum" sz="quarter" idx="5"/>
          </p:nvPr>
        </p:nvSpPr>
        <p:spPr/>
        <p:txBody>
          <a:bodyPr/>
          <a:lstStyle/>
          <a:p>
            <a:pPr>
              <a:defRPr/>
            </a:pPr>
            <a:fld id="{10BA77B1-57E6-4733-A066-ACDE3ECC72C1}" type="slidenum">
              <a:rPr lang="el-GR" smtClean="0">
                <a:solidFill>
                  <a:prstClr val="black"/>
                </a:solidFill>
              </a:rPr>
              <a:pPr>
                <a:defRPr/>
              </a:pPr>
              <a:t>43</a:t>
            </a:fld>
            <a:endParaRPr lang="el-GR"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0"/>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600200"/>
            <a:ext cx="4038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8200" y="3938588"/>
            <a:ext cx="4038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ltLang="el-GR"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l-GR" altLang="el-GR" dirty="0"/>
          </a:p>
        </p:txBody>
      </p:sp>
      <p:sp>
        <p:nvSpPr>
          <p:cNvPr id="8" name="Rectangle 6"/>
          <p:cNvSpPr>
            <a:spLocks noGrp="1" noChangeArrowheads="1"/>
          </p:cNvSpPr>
          <p:nvPr>
            <p:ph type="sldNum" sz="quarter" idx="12"/>
          </p:nvPr>
        </p:nvSpPr>
        <p:spPr>
          <a:ln/>
        </p:spPr>
        <p:txBody>
          <a:bodyPr/>
          <a:lstStyle>
            <a:lvl1pPr>
              <a:defRPr/>
            </a:lvl1pPr>
          </a:lstStyle>
          <a:p>
            <a:pPr>
              <a:defRPr/>
            </a:pPr>
            <a:fld id="{197F1004-2704-41CF-A974-42A946AD27F4}" type="slidenum">
              <a:rPr lang="el-GR" altLang="el-GR"/>
              <a:pPr>
                <a:defRPr/>
              </a:pPr>
              <a:t>‹#›</a:t>
            </a:fld>
            <a:endParaRPr lang="el-GR" altLang="el-GR" dirty="0"/>
          </a:p>
        </p:txBody>
      </p:sp>
    </p:spTree>
    <p:extLst>
      <p:ext uri="{BB962C8B-B14F-4D97-AF65-F5344CB8AC3E}">
        <p14:creationId xmlns:p14="http://schemas.microsoft.com/office/powerpoint/2010/main" val="3968982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0"/>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l-G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l-GR" dirty="0"/>
          </a:p>
        </p:txBody>
      </p:sp>
      <p:sp>
        <p:nvSpPr>
          <p:cNvPr id="7" name="Rectangle 6"/>
          <p:cNvSpPr>
            <a:spLocks noGrp="1" noChangeArrowheads="1"/>
          </p:cNvSpPr>
          <p:nvPr>
            <p:ph type="sldNum" sz="quarter" idx="12"/>
          </p:nvPr>
        </p:nvSpPr>
        <p:spPr>
          <a:ln/>
        </p:spPr>
        <p:txBody>
          <a:bodyPr/>
          <a:lstStyle>
            <a:lvl1pPr>
              <a:defRPr/>
            </a:lvl1pPr>
          </a:lstStyle>
          <a:p>
            <a:pPr>
              <a:defRPr/>
            </a:pPr>
            <a:fld id="{2035FB06-E4EB-422F-BDB1-E70FB7CA6558}" type="slidenum">
              <a:rPr lang="el-GR" altLang="el-GR"/>
              <a:pPr>
                <a:defRPr/>
              </a:pPr>
              <a:t>‹#›</a:t>
            </a:fld>
            <a:endParaRPr lang="el-GR" altLang="el-GR" dirty="0"/>
          </a:p>
        </p:txBody>
      </p:sp>
    </p:spTree>
    <p:extLst>
      <p:ext uri="{BB962C8B-B14F-4D97-AF65-F5344CB8AC3E}">
        <p14:creationId xmlns:p14="http://schemas.microsoft.com/office/powerpoint/2010/main" val="2667647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Τίτλος 1"/>
          <p:cNvSpPr>
            <a:spLocks noGrp="1"/>
          </p:cNvSpPr>
          <p:nvPr>
            <p:ph type="title" sz="quarter"/>
          </p:nvPr>
        </p:nvSpPr>
        <p:spPr>
          <a:xfrm>
            <a:off x="457200" y="274638"/>
            <a:ext cx="8229600" cy="1143000"/>
          </a:xfrm>
        </p:spPr>
        <p:txBody>
          <a:bodyPr/>
          <a:lstStyle/>
          <a:p>
            <a:r>
              <a:rPr lang="el-GR" smtClean="0"/>
              <a:t>Στυλ κύριου τίτλου</a:t>
            </a:r>
            <a:endParaRPr lang="el-GR"/>
          </a:p>
        </p:txBody>
      </p:sp>
      <p:sp>
        <p:nvSpPr>
          <p:cNvPr id="3" name="Θέση περιεχομένου 2"/>
          <p:cNvSpPr>
            <a:spLocks noGrp="1"/>
          </p:cNvSpPr>
          <p:nvPr>
            <p:ph sz="quarter" idx="1"/>
          </p:nvPr>
        </p:nvSpPr>
        <p:spPr>
          <a:xfrm>
            <a:off x="457200" y="1600200"/>
            <a:ext cx="4038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600200"/>
            <a:ext cx="4038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57200" y="3938588"/>
            <a:ext cx="4038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περιεχομένου 5"/>
          <p:cNvSpPr>
            <a:spLocks noGrp="1"/>
          </p:cNvSpPr>
          <p:nvPr>
            <p:ph sz="quarter" idx="4"/>
          </p:nvPr>
        </p:nvSpPr>
        <p:spPr>
          <a:xfrm>
            <a:off x="4648200" y="3938588"/>
            <a:ext cx="4038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ltLang="el-GR"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l-GR" altLang="el-GR" dirty="0"/>
          </a:p>
        </p:txBody>
      </p:sp>
      <p:sp>
        <p:nvSpPr>
          <p:cNvPr id="9" name="Rectangle 6"/>
          <p:cNvSpPr>
            <a:spLocks noGrp="1" noChangeArrowheads="1"/>
          </p:cNvSpPr>
          <p:nvPr>
            <p:ph type="sldNum" sz="quarter" idx="12"/>
          </p:nvPr>
        </p:nvSpPr>
        <p:spPr>
          <a:ln/>
        </p:spPr>
        <p:txBody>
          <a:bodyPr/>
          <a:lstStyle>
            <a:lvl1pPr>
              <a:defRPr/>
            </a:lvl1pPr>
          </a:lstStyle>
          <a:p>
            <a:pPr>
              <a:defRPr/>
            </a:pPr>
            <a:fld id="{6FB564BE-56D2-48A6-B553-19463A199651}" type="slidenum">
              <a:rPr lang="el-GR" altLang="el-GR"/>
              <a:pPr>
                <a:defRPr/>
              </a:pPr>
              <a:t>‹#›</a:t>
            </a:fld>
            <a:endParaRPr lang="el-GR" altLang="el-GR" dirty="0"/>
          </a:p>
        </p:txBody>
      </p:sp>
    </p:spTree>
    <p:extLst>
      <p:ext uri="{BB962C8B-B14F-4D97-AF65-F5344CB8AC3E}">
        <p14:creationId xmlns:p14="http://schemas.microsoft.com/office/powerpoint/2010/main" val="3613117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600200"/>
            <a:ext cx="4038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8200" y="3938588"/>
            <a:ext cx="4038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ltLang="el-GR"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l-GR" altLang="el-GR" dirty="0"/>
          </a:p>
        </p:txBody>
      </p:sp>
      <p:sp>
        <p:nvSpPr>
          <p:cNvPr id="8" name="Rectangle 6"/>
          <p:cNvSpPr>
            <a:spLocks noGrp="1" noChangeArrowheads="1"/>
          </p:cNvSpPr>
          <p:nvPr>
            <p:ph type="sldNum" sz="quarter" idx="12"/>
          </p:nvPr>
        </p:nvSpPr>
        <p:spPr>
          <a:ln/>
        </p:spPr>
        <p:txBody>
          <a:bodyPr/>
          <a:lstStyle>
            <a:lvl1pPr>
              <a:defRPr/>
            </a:lvl1pPr>
          </a:lstStyle>
          <a:p>
            <a:pPr>
              <a:defRPr/>
            </a:pPr>
            <a:fld id="{06A95296-6E0E-4C0B-84FA-A4EBFA1867AF}" type="slidenum">
              <a:rPr lang="el-GR" altLang="el-GR"/>
              <a:pPr>
                <a:defRPr/>
              </a:pPr>
              <a:t>‹#›</a:t>
            </a:fld>
            <a:endParaRPr lang="el-GR" altLang="el-GR" dirty="0"/>
          </a:p>
        </p:txBody>
      </p:sp>
    </p:spTree>
    <p:extLst>
      <p:ext uri="{BB962C8B-B14F-4D97-AF65-F5344CB8AC3E}">
        <p14:creationId xmlns:p14="http://schemas.microsoft.com/office/powerpoint/2010/main" val="3358078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70E3AB-5DCD-40F7-B886-7F3030FF13E1}"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4351404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948D66-A416-484A-97C6-FA3C357B467B}"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61881712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2D7263-B368-4DF2-B469-BA0BDEB906B0}"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3317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00E7271-559C-41D0-80B1-8EE3B0606CE5}"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258183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3789040"/>
            <a:ext cx="8219256" cy="2448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7544" y="1196752"/>
            <a:ext cx="8219256" cy="2448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E3E483-31F9-49A0-A165-004FE0EC711E}"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25234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67544" y="2924944"/>
            <a:ext cx="8219256" cy="158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7544" y="1196752"/>
            <a:ext cx="8219256" cy="1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8" name="Content Placeholder 2"/>
          <p:cNvSpPr>
            <a:spLocks noGrp="1"/>
          </p:cNvSpPr>
          <p:nvPr>
            <p:ph sz="half" idx="13"/>
          </p:nvPr>
        </p:nvSpPr>
        <p:spPr>
          <a:xfrm>
            <a:off x="467544" y="4608000"/>
            <a:ext cx="8219256" cy="1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6" name="Date Placeholder 3"/>
          <p:cNvSpPr>
            <a:spLocks noGrp="1"/>
          </p:cNvSpPr>
          <p:nvPr>
            <p:ph type="dt" sz="half" idx="14"/>
          </p:nvPr>
        </p:nvSpPr>
        <p:spPr/>
        <p:txBody>
          <a:bodyPr/>
          <a:lstStyle>
            <a:lvl1pPr>
              <a:defRPr/>
            </a:lvl1pPr>
          </a:lstStyle>
          <a:p>
            <a:pPr>
              <a:defRPr/>
            </a:pPr>
            <a:endParaRPr lang="el-GR" dirty="0">
              <a:solidFill>
                <a:prstClr val="black">
                  <a:tint val="75000"/>
                </a:prstClr>
              </a:solidFill>
            </a:endParaRPr>
          </a:p>
        </p:txBody>
      </p:sp>
      <p:sp>
        <p:nvSpPr>
          <p:cNvPr id="7" name="Footer Placeholder 4"/>
          <p:cNvSpPr>
            <a:spLocks noGrp="1"/>
          </p:cNvSpPr>
          <p:nvPr>
            <p:ph type="ftr" sz="quarter" idx="15"/>
          </p:nvPr>
        </p:nvSpPr>
        <p:spPr/>
        <p:txBody>
          <a:bodyPr/>
          <a:lstStyle>
            <a:lvl1pPr>
              <a:defRPr/>
            </a:lvl1pPr>
          </a:lstStyle>
          <a:p>
            <a:pPr>
              <a:defRPr/>
            </a:pPr>
            <a:endParaRPr lang="el-GR" dirty="0">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pPr>
              <a:defRPr/>
            </a:pPr>
            <a:fld id="{363763CD-A61A-45DE-9897-82B4FBD8F401}"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094360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D038DEB-E83B-4004-8634-1423462DA8E5}"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83893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8D05332-2AD4-4743-886A-8F25E6FAD257}"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62941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4458A08-AA3C-4C97-8891-CFE974E63D08}"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39570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dirty="0" smtClean="0"/>
              <a:t>Κάντε κλικ στο εικονίδιο για να προσθέσετε μια εικόνα</a:t>
            </a:r>
            <a:endParaRPr lang="el-GR"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9200C8-B174-471D-A6B6-B429FE59D6DC}"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440328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E31AD64-C540-4B22-97B2-79E6AEE23FED}"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45147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60A8ED-DE0B-4A21-81E0-5C59D1A4520E}"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890675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574675" y="304800"/>
            <a:ext cx="8001000" cy="1216025"/>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5667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34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609600" y="6245225"/>
            <a:ext cx="1981200" cy="476250"/>
          </a:xfrm>
        </p:spPr>
        <p:txBody>
          <a:bodyPr/>
          <a:lstStyle>
            <a:lvl1pPr>
              <a:defRPr/>
            </a:lvl1pPr>
          </a:lstStyle>
          <a:p>
            <a:pPr>
              <a:defRPr/>
            </a:pPr>
            <a:endParaRPr lang="el-GR" dirty="0">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pPr>
              <a:defRPr/>
            </a:pPr>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1981200" cy="476250"/>
          </a:xfrm>
        </p:spPr>
        <p:txBody>
          <a:bodyPr/>
          <a:lstStyle>
            <a:lvl1pPr>
              <a:defRPr/>
            </a:lvl1pPr>
          </a:lstStyle>
          <a:p>
            <a:pPr>
              <a:defRPr/>
            </a:pPr>
            <a:fld id="{D597C54A-26CA-47F1-86CC-0122FED11858}"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857601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574675" y="304800"/>
            <a:ext cx="8001000" cy="1216025"/>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5667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3438" y="17526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3438" y="39624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609600" y="6245225"/>
            <a:ext cx="1981200" cy="476250"/>
          </a:xfrm>
        </p:spPr>
        <p:txBody>
          <a:bodyPr/>
          <a:lstStyle>
            <a:lvl1pPr>
              <a:defRPr/>
            </a:lvl1pPr>
          </a:lstStyle>
          <a:p>
            <a:pPr>
              <a:defRPr/>
            </a:pPr>
            <a:endParaRPr lang="el-GR" dirty="0">
              <a:solidFill>
                <a:prstClr val="black">
                  <a:tint val="75000"/>
                </a:prstClr>
              </a:solidFill>
            </a:endParaRPr>
          </a:p>
        </p:txBody>
      </p:sp>
      <p:sp>
        <p:nvSpPr>
          <p:cNvPr id="7" name="Θέση υποσέλιδου 6"/>
          <p:cNvSpPr>
            <a:spLocks noGrp="1"/>
          </p:cNvSpPr>
          <p:nvPr>
            <p:ph type="ftr" sz="quarter" idx="11"/>
          </p:nvPr>
        </p:nvSpPr>
        <p:spPr>
          <a:xfrm>
            <a:off x="3124200" y="6245225"/>
            <a:ext cx="2895600" cy="476250"/>
          </a:xfrm>
        </p:spPr>
        <p:txBody>
          <a:bodyPr/>
          <a:lstStyle>
            <a:lvl1pPr>
              <a:defRPr/>
            </a:lvl1pPr>
          </a:lstStyle>
          <a:p>
            <a:pPr>
              <a:defRPr/>
            </a:pPr>
            <a:endParaRPr lang="el-GR" dirty="0">
              <a:solidFill>
                <a:prstClr val="black">
                  <a:tint val="75000"/>
                </a:prstClr>
              </a:solidFill>
            </a:endParaRPr>
          </a:p>
        </p:txBody>
      </p:sp>
      <p:sp>
        <p:nvSpPr>
          <p:cNvPr id="8" name="Θέση αριθμού διαφάνειας 7"/>
          <p:cNvSpPr>
            <a:spLocks noGrp="1"/>
          </p:cNvSpPr>
          <p:nvPr>
            <p:ph type="sldNum" sz="quarter" idx="12"/>
          </p:nvPr>
        </p:nvSpPr>
        <p:spPr>
          <a:xfrm>
            <a:off x="6553200" y="6245225"/>
            <a:ext cx="1981200" cy="476250"/>
          </a:xfrm>
        </p:spPr>
        <p:txBody>
          <a:bodyPr/>
          <a:lstStyle>
            <a:lvl1pPr>
              <a:defRPr/>
            </a:lvl1pPr>
          </a:lstStyle>
          <a:p>
            <a:pPr>
              <a:defRPr/>
            </a:pPr>
            <a:fld id="{09E8F2E7-D3EA-426B-AEF6-E023B75E0B67}"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9977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
        <p:nvSpPr>
          <p:cNvPr id="7" name="Rectangle 6"/>
          <p:cNvSpPr/>
          <p:nvPr userDrawn="1"/>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427176500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574675" y="304800"/>
            <a:ext cx="8001000" cy="1216025"/>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566738" y="1752600"/>
            <a:ext cx="3924300" cy="4267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3438" y="17526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3438" y="39624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609600" y="6245225"/>
            <a:ext cx="1981200" cy="476250"/>
          </a:xfrm>
        </p:spPr>
        <p:txBody>
          <a:bodyPr/>
          <a:lstStyle>
            <a:lvl1pPr>
              <a:defRPr/>
            </a:lvl1pPr>
          </a:lstStyle>
          <a:p>
            <a:pPr>
              <a:defRPr/>
            </a:pPr>
            <a:endParaRPr lang="el-GR" dirty="0">
              <a:solidFill>
                <a:prstClr val="black">
                  <a:tint val="75000"/>
                </a:prstClr>
              </a:solidFill>
            </a:endParaRPr>
          </a:p>
        </p:txBody>
      </p:sp>
      <p:sp>
        <p:nvSpPr>
          <p:cNvPr id="7" name="Θέση υποσέλιδου 6"/>
          <p:cNvSpPr>
            <a:spLocks noGrp="1"/>
          </p:cNvSpPr>
          <p:nvPr>
            <p:ph type="ftr" sz="quarter" idx="11"/>
          </p:nvPr>
        </p:nvSpPr>
        <p:spPr>
          <a:xfrm>
            <a:off x="3124200" y="6245225"/>
            <a:ext cx="2895600" cy="476250"/>
          </a:xfrm>
        </p:spPr>
        <p:txBody>
          <a:bodyPr/>
          <a:lstStyle>
            <a:lvl1pPr>
              <a:defRPr/>
            </a:lvl1pPr>
          </a:lstStyle>
          <a:p>
            <a:pPr>
              <a:defRPr/>
            </a:pPr>
            <a:endParaRPr lang="el-GR" dirty="0">
              <a:solidFill>
                <a:prstClr val="black">
                  <a:tint val="75000"/>
                </a:prstClr>
              </a:solidFill>
            </a:endParaRPr>
          </a:p>
        </p:txBody>
      </p:sp>
      <p:sp>
        <p:nvSpPr>
          <p:cNvPr id="8" name="Θέση αριθμού διαφάνειας 7"/>
          <p:cNvSpPr>
            <a:spLocks noGrp="1"/>
          </p:cNvSpPr>
          <p:nvPr>
            <p:ph type="sldNum" sz="quarter" idx="12"/>
          </p:nvPr>
        </p:nvSpPr>
        <p:spPr>
          <a:xfrm>
            <a:off x="6553200" y="6245225"/>
            <a:ext cx="1981200" cy="476250"/>
          </a:xfrm>
        </p:spPr>
        <p:txBody>
          <a:bodyPr/>
          <a:lstStyle>
            <a:lvl1pPr>
              <a:defRPr/>
            </a:lvl1pPr>
          </a:lstStyle>
          <a:p>
            <a:pPr>
              <a:defRPr/>
            </a:pPr>
            <a:fld id="{E788DC6F-EC13-4D9E-878C-4F99273823E5}"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76445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l-GR"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8EB8FA7-24FF-4A46-B318-B33E16A42D3F}"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68874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Τίτλος 1"/>
          <p:cNvSpPr>
            <a:spLocks noGrp="1"/>
          </p:cNvSpPr>
          <p:nvPr>
            <p:ph type="title" sz="quarter"/>
          </p:nvPr>
        </p:nvSpPr>
        <p:spPr>
          <a:xfrm>
            <a:off x="574675" y="304800"/>
            <a:ext cx="8001000" cy="1216025"/>
          </a:xfrm>
        </p:spPr>
        <p:txBody>
          <a:bodyPr/>
          <a:lstStyle/>
          <a:p>
            <a:r>
              <a:rPr lang="el-GR" smtClean="0"/>
              <a:t>Στυλ κύριου τίτλου</a:t>
            </a:r>
            <a:endParaRPr lang="el-GR"/>
          </a:p>
        </p:txBody>
      </p:sp>
      <p:sp>
        <p:nvSpPr>
          <p:cNvPr id="3" name="Θέση περιεχομένου 2"/>
          <p:cNvSpPr>
            <a:spLocks noGrp="1"/>
          </p:cNvSpPr>
          <p:nvPr>
            <p:ph sz="quarter" idx="1"/>
          </p:nvPr>
        </p:nvSpPr>
        <p:spPr>
          <a:xfrm>
            <a:off x="566738" y="17526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3438" y="17526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566738" y="39624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περιεχομένου 5"/>
          <p:cNvSpPr>
            <a:spLocks noGrp="1"/>
          </p:cNvSpPr>
          <p:nvPr>
            <p:ph sz="quarter" idx="4"/>
          </p:nvPr>
        </p:nvSpPr>
        <p:spPr>
          <a:xfrm>
            <a:off x="4643438" y="3962400"/>
            <a:ext cx="3924300" cy="2057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a:xfrm>
            <a:off x="609600" y="6245225"/>
            <a:ext cx="1981200" cy="476250"/>
          </a:xfrm>
        </p:spPr>
        <p:txBody>
          <a:bodyPr/>
          <a:lstStyle>
            <a:lvl1pPr>
              <a:defRPr/>
            </a:lvl1pPr>
          </a:lstStyle>
          <a:p>
            <a:pPr>
              <a:defRPr/>
            </a:pPr>
            <a:endParaRPr lang="el-GR" dirty="0">
              <a:solidFill>
                <a:prstClr val="black">
                  <a:tint val="75000"/>
                </a:prstClr>
              </a:solidFill>
            </a:endParaRPr>
          </a:p>
        </p:txBody>
      </p:sp>
      <p:sp>
        <p:nvSpPr>
          <p:cNvPr id="8" name="Θέση υποσέλιδου 7"/>
          <p:cNvSpPr>
            <a:spLocks noGrp="1"/>
          </p:cNvSpPr>
          <p:nvPr>
            <p:ph type="ftr" sz="quarter" idx="11"/>
          </p:nvPr>
        </p:nvSpPr>
        <p:spPr>
          <a:xfrm>
            <a:off x="3124200" y="6245225"/>
            <a:ext cx="2895600" cy="476250"/>
          </a:xfrm>
        </p:spPr>
        <p:txBody>
          <a:bodyPr/>
          <a:lstStyle>
            <a:lvl1pPr>
              <a:defRPr/>
            </a:lvl1pPr>
          </a:lstStyle>
          <a:p>
            <a:pPr>
              <a:defRPr/>
            </a:pPr>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a:xfrm>
            <a:off x="6553200" y="6245225"/>
            <a:ext cx="1981200" cy="476250"/>
          </a:xfrm>
        </p:spPr>
        <p:txBody>
          <a:bodyPr/>
          <a:lstStyle>
            <a:lvl1pPr>
              <a:defRPr/>
            </a:lvl1pPr>
          </a:lstStyle>
          <a:p>
            <a:pPr>
              <a:defRPr/>
            </a:pPr>
            <a:fld id="{F7EE79BC-3742-4DD7-AD7D-54A30438F1C1}"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093846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
        <p:nvSpPr>
          <p:cNvPr id="6" name="Rectangle 5"/>
          <p:cNvSpPr/>
          <p:nvPr userDrawn="1"/>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00" r:id="rId3"/>
    <p:sldLayoutId id="2147483687" r:id="rId4"/>
    <p:sldLayoutId id="2147483688" r:id="rId5"/>
    <p:sldLayoutId id="2147483689" r:id="rId6"/>
    <p:sldLayoutId id="2147483690"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8313" y="115888"/>
            <a:ext cx="82296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Text Placeholder 2"/>
          <p:cNvSpPr>
            <a:spLocks noGrp="1"/>
          </p:cNvSpPr>
          <p:nvPr>
            <p:ph type="body" idx="1"/>
          </p:nvPr>
        </p:nvSpPr>
        <p:spPr bwMode="auto">
          <a:xfrm>
            <a:off x="457200" y="1196975"/>
            <a:ext cx="82296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mn-cs"/>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latin typeface="Arial" charset="0"/>
                <a:cs typeface="+mn-cs"/>
              </a:defRPr>
            </a:lvl1pPr>
          </a:lstStyle>
          <a:p>
            <a:pPr>
              <a:defRPr/>
            </a:pPr>
            <a:fld id="{352A93B6-D539-4820-AE4E-48D560D6FF1F}"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0285212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iming>
    <p:tnLst>
      <p:par>
        <p:cTn id="1" dur="indefinite" restart="never" nodeType="tmRoot"/>
      </p:par>
    </p:tnLst>
  </p:timing>
  <p:hf hdr="0" ftr="0" dt="0"/>
  <p:txStyles>
    <p:title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Calibri" pitchFamily="34" charset="0"/>
        </a:defRPr>
      </a:lvl2pPr>
      <a:lvl3pPr algn="ctr" rtl="0" eaLnBrk="0" fontAlgn="base" hangingPunct="0">
        <a:spcBef>
          <a:spcPct val="0"/>
        </a:spcBef>
        <a:spcAft>
          <a:spcPct val="0"/>
        </a:spcAft>
        <a:defRPr sz="4000" b="1">
          <a:solidFill>
            <a:schemeClr val="tx1"/>
          </a:solidFill>
          <a:latin typeface="Calibri" pitchFamily="34" charset="0"/>
        </a:defRPr>
      </a:lvl3pPr>
      <a:lvl4pPr algn="ctr" rtl="0" eaLnBrk="0" fontAlgn="base" hangingPunct="0">
        <a:spcBef>
          <a:spcPct val="0"/>
        </a:spcBef>
        <a:spcAft>
          <a:spcPct val="0"/>
        </a:spcAft>
        <a:defRPr sz="4000" b="1">
          <a:solidFill>
            <a:schemeClr val="tx1"/>
          </a:solidFill>
          <a:latin typeface="Calibri" pitchFamily="34" charset="0"/>
        </a:defRPr>
      </a:lvl4pPr>
      <a:lvl5pPr algn="ctr" rtl="0" eaLnBrk="0" fontAlgn="base" hangingPunct="0">
        <a:spcBef>
          <a:spcPct val="0"/>
        </a:spcBef>
        <a:spcAft>
          <a:spcPct val="0"/>
        </a:spcAft>
        <a:defRPr sz="4000" b="1">
          <a:solidFill>
            <a:schemeClr val="tx1"/>
          </a:solidFill>
          <a:latin typeface="Calibri" pitchFamily="34" charset="0"/>
        </a:defRPr>
      </a:lvl5pPr>
      <a:lvl6pPr marL="457200" algn="ctr" rtl="0" fontAlgn="base">
        <a:spcBef>
          <a:spcPct val="0"/>
        </a:spcBef>
        <a:spcAft>
          <a:spcPct val="0"/>
        </a:spcAft>
        <a:defRPr sz="4000" b="1">
          <a:solidFill>
            <a:schemeClr val="tx1"/>
          </a:solidFill>
          <a:latin typeface="Calibri" pitchFamily="34" charset="0"/>
        </a:defRPr>
      </a:lvl6pPr>
      <a:lvl7pPr marL="914400" algn="ctr" rtl="0" fontAlgn="base">
        <a:spcBef>
          <a:spcPct val="0"/>
        </a:spcBef>
        <a:spcAft>
          <a:spcPct val="0"/>
        </a:spcAft>
        <a:defRPr sz="4000" b="1">
          <a:solidFill>
            <a:schemeClr val="tx1"/>
          </a:solidFill>
          <a:latin typeface="Calibri" pitchFamily="34" charset="0"/>
        </a:defRPr>
      </a:lvl7pPr>
      <a:lvl8pPr marL="1371600" algn="ctr" rtl="0" fontAlgn="base">
        <a:spcBef>
          <a:spcPct val="0"/>
        </a:spcBef>
        <a:spcAft>
          <a:spcPct val="0"/>
        </a:spcAft>
        <a:defRPr sz="4000" b="1">
          <a:solidFill>
            <a:schemeClr val="tx1"/>
          </a:solidFill>
          <a:latin typeface="Calibri" pitchFamily="34" charset="0"/>
        </a:defRPr>
      </a:lvl8pPr>
      <a:lvl9pPr marL="1828800" algn="ctr" rtl="0" fontAlgn="base">
        <a:spcBef>
          <a:spcPct val="0"/>
        </a:spcBef>
        <a:spcAft>
          <a:spcPct val="0"/>
        </a:spcAft>
        <a:defRPr sz="40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lstStyle/>
          <a:p>
            <a:pPr lvl="1" algn="ctr"/>
            <a:r>
              <a:rPr lang="el-GR" sz="4400" b="1" dirty="0" smtClean="0">
                <a:solidFill>
                  <a:schemeClr val="tx1"/>
                </a:solidFill>
                <a:latin typeface="+mn-lt"/>
              </a:rPr>
              <a:t>Φυσικοχημικές Μέθοδοι Διάγνωσης Τεκμηρίωσης</a:t>
            </a:r>
            <a:endParaRPr lang="el-GR" b="1" dirty="0">
              <a:solidFill>
                <a:schemeClr val="tx1"/>
              </a:solidFill>
              <a:latin typeface="+mn-lt"/>
            </a:endParaRPr>
          </a:p>
        </p:txBody>
      </p:sp>
      <p:sp>
        <p:nvSpPr>
          <p:cNvPr id="3" name="Υπότιτλος 2"/>
          <p:cNvSpPr>
            <a:spLocks noGrp="1"/>
          </p:cNvSpPr>
          <p:nvPr>
            <p:ph type="subTitle" idx="1"/>
          </p:nvPr>
        </p:nvSpPr>
        <p:spPr>
          <a:xfrm>
            <a:off x="755577" y="3096543"/>
            <a:ext cx="7560840" cy="1752600"/>
          </a:xfrm>
        </p:spPr>
        <p:txBody>
          <a:bodyPr>
            <a:normAutofit fontScale="62500" lnSpcReduction="20000"/>
          </a:bodyPr>
          <a:lstStyle/>
          <a:p>
            <a:r>
              <a:rPr lang="el-GR" b="1" dirty="0" smtClean="0"/>
              <a:t>Ενότητα </a:t>
            </a:r>
            <a:r>
              <a:rPr lang="en-US" b="1" dirty="0" smtClean="0"/>
              <a:t>12</a:t>
            </a:r>
            <a:r>
              <a:rPr lang="el-GR" dirty="0" smtClean="0"/>
              <a:t>:</a:t>
            </a:r>
            <a:r>
              <a:rPr lang="en-US" dirty="0" smtClean="0"/>
              <a:t> </a:t>
            </a:r>
            <a:r>
              <a:rPr lang="el-GR" dirty="0" smtClean="0"/>
              <a:t>Μελέτη Περιπτώσεων</a:t>
            </a:r>
            <a:r>
              <a:rPr lang="en-US" dirty="0" smtClean="0"/>
              <a:t>  III </a:t>
            </a:r>
            <a:r>
              <a:rPr lang="el-GR" dirty="0" smtClean="0"/>
              <a:t>– Η περίπτωση  </a:t>
            </a:r>
            <a:r>
              <a:rPr lang="el-GR" dirty="0"/>
              <a:t>των ευρημάτων </a:t>
            </a:r>
            <a:r>
              <a:rPr lang="el-GR" dirty="0" smtClean="0"/>
              <a:t>του επονομαζόμενου </a:t>
            </a:r>
            <a:r>
              <a:rPr lang="el-GR" b="1" dirty="0"/>
              <a:t>«Τάφου του </a:t>
            </a:r>
            <a:r>
              <a:rPr lang="el-GR" b="1" dirty="0" smtClean="0"/>
              <a:t>μουσικού»</a:t>
            </a:r>
            <a:r>
              <a:rPr lang="el-GR" dirty="0" smtClean="0"/>
              <a:t> στη Δάφνη, Αρχαιολογικό Μουσείο Πειραιά</a:t>
            </a:r>
            <a:endParaRPr lang="en-US" dirty="0" smtClean="0"/>
          </a:p>
          <a:p>
            <a:endParaRPr lang="en-US" dirty="0" smtClean="0"/>
          </a:p>
          <a:p>
            <a:r>
              <a:rPr lang="el-GR" dirty="0"/>
              <a:t>Αθηνά </a:t>
            </a:r>
            <a:r>
              <a:rPr lang="el-GR" dirty="0" smtClean="0"/>
              <a:t>Αλεξοπούλου</a:t>
            </a:r>
            <a:endParaRPr lang="el-GR" dirty="0"/>
          </a:p>
          <a:p>
            <a:r>
              <a:rPr lang="el-GR" dirty="0" smtClean="0"/>
              <a:t>Τμήμα Συντήρησης Αρχαιοτήτων και Έργων Τέχνης</a:t>
            </a: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41425" y="631825"/>
            <a:ext cx="6661150" cy="338138"/>
          </a:xfrm>
          <a:prstGeom prst="rect">
            <a:avLst/>
          </a:prstGeom>
        </p:spPr>
        <p:txBody>
          <a:bodyPr>
            <a:spAutoFit/>
          </a:bodyPr>
          <a:lstStyle/>
          <a:p>
            <a:pPr algn="ctr">
              <a:defRPr/>
            </a:pPr>
            <a:r>
              <a:rPr lang="el-GR" sz="1600" dirty="0">
                <a:latin typeface="+mn-lt"/>
              </a:rPr>
              <a:t>Ανοικτά Ακαδημαϊκά Μαθήματα στο ΤΕΙ Αθήνας</a:t>
            </a:r>
          </a:p>
        </p:txBody>
      </p:sp>
      <p:graphicFrame>
        <p:nvGraphicFramePr>
          <p:cNvPr id="12" name="Table 11"/>
          <p:cNvGraphicFramePr>
            <a:graphicFrameLocks noGrp="1"/>
          </p:cNvGraphicFramePr>
          <p:nvPr/>
        </p:nvGraphicFramePr>
        <p:xfrm>
          <a:off x="1760538" y="6088063"/>
          <a:ext cx="5695950" cy="792162"/>
        </p:xfrm>
        <a:graphic>
          <a:graphicData uri="http://schemas.openxmlformats.org/drawingml/2006/table">
            <a:tbl>
              <a:tblPr firstRow="1" firstCol="1" bandRow="1">
                <a:tableStyleId>{2D5ABB26-0587-4C30-8999-92F81FD0307C}</a:tableStyleId>
              </a:tblPr>
              <a:tblGrid>
                <a:gridCol w="2138838"/>
                <a:gridCol w="3557112"/>
              </a:tblGrid>
              <a:tr h="792162">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3"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00" y="5367338"/>
            <a:ext cx="1971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Λογότυπο Επιχειρησιακού Προγράμματος Εκπαίδευση και Δια βίου Μάθηση"/>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9538" y="5268913"/>
            <a:ext cx="35433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p:txBody>
          <a:bodyPr/>
          <a:lstStyle/>
          <a:p>
            <a:r>
              <a:rPr lang="el-GR" altLang="el-GR" dirty="0" smtClean="0">
                <a:latin typeface="+mn-lt"/>
              </a:rPr>
              <a:t>Πινακίδες</a:t>
            </a:r>
            <a:r>
              <a:rPr lang="en-US" altLang="el-GR" dirty="0" smtClean="0">
                <a:latin typeface="+mn-lt"/>
              </a:rPr>
              <a:t> </a:t>
            </a:r>
            <a:r>
              <a:rPr lang="el-GR" sz="3200" b="0" dirty="0" smtClean="0">
                <a:solidFill>
                  <a:prstClr val="black"/>
                </a:solidFill>
              </a:rPr>
              <a:t>(</a:t>
            </a:r>
            <a:r>
              <a:rPr lang="en-US" sz="3200" b="0" dirty="0" smtClean="0">
                <a:solidFill>
                  <a:prstClr val="black"/>
                </a:solidFill>
              </a:rPr>
              <a:t>2</a:t>
            </a:r>
            <a:r>
              <a:rPr lang="el-GR" sz="3200" b="0" dirty="0" smtClean="0">
                <a:solidFill>
                  <a:prstClr val="black"/>
                </a:solidFill>
              </a:rPr>
              <a:t> από</a:t>
            </a:r>
            <a:r>
              <a:rPr lang="en-US" sz="3200" b="0" dirty="0" smtClean="0">
                <a:solidFill>
                  <a:prstClr val="black"/>
                </a:solidFill>
              </a:rPr>
              <a:t> 3</a:t>
            </a:r>
            <a:r>
              <a:rPr lang="el-GR" sz="3200" b="0" dirty="0" smtClean="0">
                <a:solidFill>
                  <a:prstClr val="black"/>
                </a:solidFill>
              </a:rPr>
              <a:t>)</a:t>
            </a:r>
            <a:endParaRPr lang="el-GR" altLang="el-GR" dirty="0" smtClean="0">
              <a:latin typeface="+mn-lt"/>
            </a:endParaRPr>
          </a:p>
        </p:txBody>
      </p:sp>
      <p:pic>
        <p:nvPicPr>
          <p:cNvPr id="10244" name="Picture 4" descr="ΜΠ 7452f DSC_0060 crop"/>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632" y="2276872"/>
            <a:ext cx="6712527" cy="37573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539552" y="1268760"/>
            <a:ext cx="7776864" cy="830997"/>
          </a:xfrm>
          <a:prstGeom prst="rect">
            <a:avLst/>
          </a:prstGeom>
        </p:spPr>
        <p:txBody>
          <a:bodyPr wrap="square">
            <a:spAutoFit/>
          </a:bodyPr>
          <a:lstStyle/>
          <a:p>
            <a:pPr eaLnBrk="1" hangingPunct="1">
              <a:buFontTx/>
              <a:buNone/>
            </a:pPr>
            <a:r>
              <a:rPr lang="el-GR" altLang="el-GR" sz="2400" dirty="0" smtClean="0">
                <a:latin typeface="+mn-lt"/>
              </a:rPr>
              <a:t>Η </a:t>
            </a:r>
            <a:r>
              <a:rPr lang="el-GR" altLang="el-GR" sz="2400" dirty="0">
                <a:latin typeface="+mn-lt"/>
              </a:rPr>
              <a:t>πινακίδα ΜΠ 7452Α είναι μεγαλύτερη (</a:t>
            </a:r>
            <a:r>
              <a:rPr lang="en-US" altLang="el-GR" sz="2400" dirty="0">
                <a:latin typeface="+mn-lt"/>
              </a:rPr>
              <a:t>13</a:t>
            </a:r>
            <a:r>
              <a:rPr lang="el-GR" altLang="el-GR" sz="2400" dirty="0">
                <a:latin typeface="+mn-lt"/>
              </a:rPr>
              <a:t>,</a:t>
            </a:r>
            <a:r>
              <a:rPr lang="en-US" altLang="el-GR" sz="2400" dirty="0">
                <a:latin typeface="+mn-lt"/>
              </a:rPr>
              <a:t>5x5,8x0,4cm</a:t>
            </a:r>
            <a:r>
              <a:rPr lang="el-GR" altLang="el-GR" sz="2400" dirty="0">
                <a:latin typeface="+mn-lt"/>
              </a:rPr>
              <a:t>) δεν φέρει οπές και αποτελεί μάλλον ξεχωριστή </a:t>
            </a:r>
            <a:r>
              <a:rPr lang="el-GR" altLang="el-GR" sz="2400" i="1" dirty="0" smtClean="0">
                <a:latin typeface="+mn-lt"/>
              </a:rPr>
              <a:t>Δέλτο</a:t>
            </a:r>
            <a:endParaRPr lang="el-GR" altLang="el-GR" sz="2400" i="1" dirty="0">
              <a:latin typeface="+mn-lt"/>
            </a:endParaRPr>
          </a:p>
        </p:txBody>
      </p:sp>
    </p:spTree>
    <p:extLst>
      <p:ext uri="{BB962C8B-B14F-4D97-AF65-F5344CB8AC3E}">
        <p14:creationId xmlns:p14="http://schemas.microsoft.com/office/powerpoint/2010/main" val="26884722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p:txBody>
          <a:bodyPr>
            <a:normAutofit/>
          </a:bodyPr>
          <a:lstStyle/>
          <a:p>
            <a:r>
              <a:rPr lang="el-GR" altLang="el-GR" dirty="0" smtClean="0">
                <a:latin typeface="+mn-lt"/>
              </a:rPr>
              <a:t>Πινακίδες</a:t>
            </a:r>
            <a:r>
              <a:rPr lang="en-US" altLang="el-GR" dirty="0" smtClean="0">
                <a:latin typeface="+mn-lt"/>
              </a:rPr>
              <a:t> </a:t>
            </a:r>
            <a:r>
              <a:rPr lang="el-GR" sz="3200" b="0" dirty="0" smtClean="0">
                <a:solidFill>
                  <a:prstClr val="black"/>
                </a:solidFill>
              </a:rPr>
              <a:t>(</a:t>
            </a:r>
            <a:r>
              <a:rPr lang="en-US" sz="3200" b="0" dirty="0" smtClean="0">
                <a:solidFill>
                  <a:prstClr val="black"/>
                </a:solidFill>
              </a:rPr>
              <a:t>3</a:t>
            </a:r>
            <a:r>
              <a:rPr lang="el-GR" sz="3200" b="0" dirty="0" smtClean="0">
                <a:solidFill>
                  <a:prstClr val="black"/>
                </a:solidFill>
              </a:rPr>
              <a:t> </a:t>
            </a:r>
            <a:r>
              <a:rPr lang="el-GR" sz="3200" b="0" dirty="0">
                <a:solidFill>
                  <a:prstClr val="black"/>
                </a:solidFill>
              </a:rPr>
              <a:t>από</a:t>
            </a:r>
            <a:r>
              <a:rPr lang="en-US" sz="3200" b="0" dirty="0">
                <a:solidFill>
                  <a:prstClr val="black"/>
                </a:solidFill>
              </a:rPr>
              <a:t> 3</a:t>
            </a:r>
            <a:r>
              <a:rPr lang="el-GR" sz="3200" b="0" dirty="0">
                <a:solidFill>
                  <a:prstClr val="black"/>
                </a:solidFill>
              </a:rPr>
              <a:t>)</a:t>
            </a:r>
            <a:endParaRPr lang="el-GR" altLang="el-GR" dirty="0" smtClean="0">
              <a:latin typeface="+mn-lt"/>
            </a:endParaRPr>
          </a:p>
        </p:txBody>
      </p:sp>
      <p:pic>
        <p:nvPicPr>
          <p:cNvPr id="11268" name="Picture 4" descr="ΜΠ A27045-6-7 pinakida front VIS DSC_0077"/>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628800"/>
            <a:ext cx="4675909" cy="31089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Rectangle 3"/>
          <p:cNvSpPr>
            <a:spLocks noGrp="1" noChangeArrowheads="1"/>
          </p:cNvSpPr>
          <p:nvPr>
            <p:ph type="body" sz="half" idx="4294967295"/>
          </p:nvPr>
        </p:nvSpPr>
        <p:spPr>
          <a:xfrm>
            <a:off x="5220072" y="1557338"/>
            <a:ext cx="3672408" cy="3455987"/>
          </a:xfrm>
        </p:spPr>
        <p:txBody>
          <a:bodyPr>
            <a:noAutofit/>
          </a:bodyPr>
          <a:lstStyle/>
          <a:p>
            <a:pPr marL="0" indent="0" eaLnBrk="1" hangingPunct="1">
              <a:spcBef>
                <a:spcPts val="600"/>
              </a:spcBef>
              <a:buFontTx/>
              <a:buNone/>
            </a:pPr>
            <a:r>
              <a:rPr lang="el-GR" altLang="el-GR" sz="2200" dirty="0" smtClean="0"/>
              <a:t>Το εύρημα Α27047, διαστάσεων </a:t>
            </a:r>
            <a:r>
              <a:rPr lang="en-US" altLang="el-GR" sz="2200" dirty="0" smtClean="0"/>
              <a:t>11,5x6,6cm, </a:t>
            </a:r>
            <a:r>
              <a:rPr lang="el-GR" altLang="el-GR" sz="2200" dirty="0" smtClean="0"/>
              <a:t>αποτελείται από ενωμένα σπαράγματα πινακίδας και δεν φέρει οπές. </a:t>
            </a:r>
          </a:p>
          <a:p>
            <a:pPr marL="0" indent="0" eaLnBrk="1" hangingPunct="1">
              <a:spcBef>
                <a:spcPts val="600"/>
              </a:spcBef>
              <a:buFontTx/>
              <a:buNone/>
            </a:pPr>
            <a:r>
              <a:rPr lang="el-GR" altLang="el-GR" sz="2200" dirty="0" smtClean="0"/>
              <a:t>Η μια πλευρά είναι επίπεδη και ή άλλη σκαλιστή. Ενδεχομένως αποτελεί εξωτερική πινακίδα πολυπτύχου </a:t>
            </a:r>
          </a:p>
          <a:p>
            <a:pPr eaLnBrk="1" hangingPunct="1">
              <a:lnSpc>
                <a:spcPct val="90000"/>
              </a:lnSpc>
            </a:pPr>
            <a:endParaRPr lang="el-GR" altLang="el-GR" sz="2200" dirty="0" smtClean="0"/>
          </a:p>
        </p:txBody>
      </p:sp>
      <p:sp>
        <p:nvSpPr>
          <p:cNvPr id="11269" name="Rectangle 10"/>
          <p:cNvSpPr>
            <a:spLocks noGrp="1" noChangeArrowheads="1"/>
          </p:cNvSpPr>
          <p:nvPr>
            <p:ph sz="quarter" idx="4294967295"/>
          </p:nvPr>
        </p:nvSpPr>
        <p:spPr>
          <a:xfrm>
            <a:off x="0" y="5157788"/>
            <a:ext cx="8137525" cy="1079500"/>
          </a:xfrm>
        </p:spPr>
        <p:txBody>
          <a:bodyPr>
            <a:noAutofit/>
          </a:bodyPr>
          <a:lstStyle/>
          <a:p>
            <a:pPr eaLnBrk="1" hangingPunct="1">
              <a:buFontTx/>
              <a:buNone/>
            </a:pPr>
            <a:r>
              <a:rPr lang="el-GR" altLang="el-GR" sz="2400" dirty="0" smtClean="0"/>
              <a:t>	Όλες οι όψεις -εκτός από μία- έχουν επίστρωση κεριού, από την οποία σώζονται υπολείμματα με εγχάρακτα γράμματα στην επιφάνειά τους.</a:t>
            </a:r>
          </a:p>
          <a:p>
            <a:pPr eaLnBrk="1" hangingPunct="1"/>
            <a:endParaRPr lang="el-GR" altLang="el-GR" sz="2400" dirty="0" smtClean="0"/>
          </a:p>
        </p:txBody>
      </p:sp>
    </p:spTree>
    <p:extLst>
      <p:ext uri="{BB962C8B-B14F-4D97-AF65-F5344CB8AC3E}">
        <p14:creationId xmlns:p14="http://schemas.microsoft.com/office/powerpoint/2010/main" val="2758604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l-GR" altLang="el-GR" dirty="0" smtClean="0">
                <a:latin typeface="+mn-lt"/>
              </a:rPr>
              <a:t>Λήκυθοι</a:t>
            </a:r>
          </a:p>
        </p:txBody>
      </p:sp>
      <p:sp>
        <p:nvSpPr>
          <p:cNvPr id="12291" name="Rectangle 3"/>
          <p:cNvSpPr>
            <a:spLocks noGrp="1" noChangeArrowheads="1"/>
          </p:cNvSpPr>
          <p:nvPr>
            <p:ph type="body" sz="half" idx="4294967295"/>
          </p:nvPr>
        </p:nvSpPr>
        <p:spPr>
          <a:xfrm>
            <a:off x="323528" y="1268413"/>
            <a:ext cx="7463160" cy="2765425"/>
          </a:xfrm>
        </p:spPr>
        <p:txBody>
          <a:bodyPr/>
          <a:lstStyle/>
          <a:p>
            <a:pPr eaLnBrk="1" hangingPunct="1">
              <a:lnSpc>
                <a:spcPct val="90000"/>
              </a:lnSpc>
            </a:pPr>
            <a:r>
              <a:rPr lang="el-GR" altLang="el-GR" sz="2400" dirty="0" smtClean="0"/>
              <a:t>Τέσσερις λήκυθοι</a:t>
            </a:r>
          </a:p>
          <a:p>
            <a:pPr eaLnBrk="1" hangingPunct="1">
              <a:lnSpc>
                <a:spcPct val="90000"/>
              </a:lnSpc>
            </a:pPr>
            <a:r>
              <a:rPr lang="el-GR" altLang="el-GR" sz="2400" dirty="0" smtClean="0"/>
              <a:t>Τρεις βρέθηκαν ολόκληρες και η τέταρτη ανασυστάθηκε από σπαράγματα που συγκολλήθηκαν.</a:t>
            </a:r>
          </a:p>
          <a:p>
            <a:pPr eaLnBrk="1" hangingPunct="1">
              <a:lnSpc>
                <a:spcPct val="90000"/>
              </a:lnSpc>
            </a:pPr>
            <a:r>
              <a:rPr lang="el-GR" altLang="el-GR" sz="2400" dirty="0" smtClean="0"/>
              <a:t>Η επιφάνειά τους και τα χρώματα είναι κατεστραμμένη, ενώ τμήματα της διακόσμησης και των μορφών  διακρίνονται ελάχιστα.</a:t>
            </a:r>
          </a:p>
        </p:txBody>
      </p:sp>
      <p:pic>
        <p:nvPicPr>
          <p:cNvPr id="12293" name="Picture 72" descr="IMGP2145 crop proc"/>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a:xfrm>
            <a:off x="7488131" y="3583735"/>
            <a:ext cx="1095375" cy="2855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2" name="Picture 70" descr="IMGP2131 crop proc"/>
          <p:cNvPicPr>
            <a:picLocks noGrp="1" noChangeAspect="1" noChangeArrowheads="1"/>
          </p:cNvPicPr>
          <p:nvPr>
            <p:ph idx="4294967295"/>
          </p:nvPr>
        </p:nvPicPr>
        <p:blipFill>
          <a:blip r:embed="rId3" cstate="print">
            <a:lum bright="12000"/>
            <a:extLst>
              <a:ext uri="{28A0092B-C50C-407E-A947-70E740481C1C}">
                <a14:useLocalDpi xmlns:a14="http://schemas.microsoft.com/office/drawing/2010/main" val="0"/>
              </a:ext>
            </a:extLst>
          </a:blip>
          <a:stretch>
            <a:fillRect/>
          </a:stretch>
        </p:blipFill>
        <p:spPr>
          <a:xfrm>
            <a:off x="6374897" y="3583735"/>
            <a:ext cx="1109662" cy="2855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4" name="Picture 74" descr="IMGP2157 crop pro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7278" y="3583735"/>
            <a:ext cx="1133475"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5" descr="IMGP2113 crop pro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0753" y="3583735"/>
            <a:ext cx="1194144"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2478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l-GR" altLang="el-GR" dirty="0" smtClean="0">
                <a:latin typeface="+mn-lt"/>
              </a:rPr>
              <a:t>Μεθοδολογία</a:t>
            </a:r>
          </a:p>
        </p:txBody>
      </p:sp>
      <p:pic>
        <p:nvPicPr>
          <p:cNvPr id="13318" name="Picture 8" descr="MP8520-5-FCIR improc"/>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a:xfrm>
            <a:off x="6516216" y="1700808"/>
            <a:ext cx="2439987" cy="187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ontent Placeholder 1"/>
          <p:cNvSpPr>
            <a:spLocks noGrp="1"/>
          </p:cNvSpPr>
          <p:nvPr>
            <p:ph idx="4294967295"/>
          </p:nvPr>
        </p:nvSpPr>
        <p:spPr>
          <a:xfrm>
            <a:off x="323528" y="1196975"/>
            <a:ext cx="6744022" cy="5400675"/>
          </a:xfrm>
        </p:spPr>
        <p:txBody>
          <a:bodyPr>
            <a:normAutofit/>
          </a:bodyPr>
          <a:lstStyle/>
          <a:p>
            <a:pPr>
              <a:lnSpc>
                <a:spcPct val="90000"/>
              </a:lnSpc>
              <a:buNone/>
            </a:pPr>
            <a:r>
              <a:rPr lang="el-GR" altLang="el-GR" sz="2400" b="1" dirty="0"/>
              <a:t>Σκοπός:</a:t>
            </a:r>
          </a:p>
          <a:p>
            <a:pPr lvl="1">
              <a:lnSpc>
                <a:spcPct val="90000"/>
              </a:lnSpc>
            </a:pPr>
            <a:r>
              <a:rPr lang="el-GR" altLang="el-GR" sz="2400" dirty="0"/>
              <a:t>Καταγραφή-τεκμηρίωση της κατάστασης </a:t>
            </a:r>
            <a:r>
              <a:rPr lang="el-GR" altLang="el-GR" sz="2400" dirty="0" smtClean="0"/>
              <a:t>διατήρησης</a:t>
            </a:r>
            <a:endParaRPr lang="el-GR" altLang="el-GR" sz="2400" dirty="0"/>
          </a:p>
          <a:p>
            <a:pPr lvl="1">
              <a:lnSpc>
                <a:spcPct val="90000"/>
              </a:lnSpc>
            </a:pPr>
            <a:r>
              <a:rPr lang="el-GR" altLang="el-GR" sz="2400" dirty="0"/>
              <a:t>Μελέτη και αποκάλυψη της γραφής στον πάπυρο και τις πινακίδες</a:t>
            </a:r>
          </a:p>
          <a:p>
            <a:pPr lvl="1">
              <a:lnSpc>
                <a:spcPct val="90000"/>
              </a:lnSpc>
            </a:pPr>
            <a:r>
              <a:rPr lang="el-GR" altLang="el-GR" sz="2400" dirty="0"/>
              <a:t>Μελέτη του διακόσμου των ληκύθων</a:t>
            </a:r>
          </a:p>
          <a:p>
            <a:pPr lvl="1">
              <a:lnSpc>
                <a:spcPct val="90000"/>
              </a:lnSpc>
            </a:pPr>
            <a:endParaRPr lang="el-GR" altLang="el-GR" sz="2000" dirty="0"/>
          </a:p>
          <a:p>
            <a:pPr>
              <a:lnSpc>
                <a:spcPct val="90000"/>
              </a:lnSpc>
              <a:buNone/>
            </a:pPr>
            <a:r>
              <a:rPr lang="el-GR" altLang="el-GR" sz="2400" b="1" dirty="0"/>
              <a:t>Μέθοδοι:</a:t>
            </a:r>
          </a:p>
          <a:p>
            <a:pPr lvl="1">
              <a:lnSpc>
                <a:spcPct val="90000"/>
              </a:lnSpc>
            </a:pPr>
            <a:r>
              <a:rPr lang="el-GR" altLang="el-GR" sz="2400" dirty="0"/>
              <a:t>Κλασικές ειδικές μέθοδοι φωτογράφησης (</a:t>
            </a:r>
            <a:r>
              <a:rPr lang="en-US" altLang="el-GR" sz="2400" dirty="0"/>
              <a:t>macro</a:t>
            </a:r>
            <a:r>
              <a:rPr lang="el-GR" altLang="el-GR" sz="2400" dirty="0"/>
              <a:t> φωτογραφία)</a:t>
            </a:r>
          </a:p>
          <a:p>
            <a:pPr lvl="1">
              <a:lnSpc>
                <a:spcPct val="90000"/>
              </a:lnSpc>
            </a:pPr>
            <a:r>
              <a:rPr lang="el-GR" altLang="el-GR" sz="2400" dirty="0"/>
              <a:t>Υπερφασματική απεικόνιση στο ορατό </a:t>
            </a:r>
            <a:r>
              <a:rPr lang="el-GR" altLang="el-GR" sz="2400" dirty="0" smtClean="0"/>
              <a:t>κα ι </a:t>
            </a:r>
            <a:r>
              <a:rPr lang="el-GR" altLang="el-GR" sz="2400" dirty="0"/>
              <a:t>το εγγύς υπέρυθρο φάσμα με συμμετρικό και εφαπτομενικό φωτισμό (420-1000</a:t>
            </a:r>
            <a:r>
              <a:rPr lang="en-US" altLang="el-GR" sz="2400" dirty="0"/>
              <a:t>nm</a:t>
            </a:r>
            <a:r>
              <a:rPr lang="el-GR" altLang="el-GR" sz="2400" dirty="0"/>
              <a:t>).</a:t>
            </a:r>
          </a:p>
          <a:p>
            <a:pPr lvl="1">
              <a:lnSpc>
                <a:spcPct val="90000"/>
              </a:lnSpc>
            </a:pPr>
            <a:r>
              <a:rPr lang="el-GR" altLang="el-GR" sz="2400" dirty="0"/>
              <a:t>Έγχρωμη υπέρυθρη απεικόνιση </a:t>
            </a:r>
            <a:r>
              <a:rPr lang="en-US" altLang="el-GR" sz="2400" dirty="0"/>
              <a:t>(FCIR)</a:t>
            </a:r>
            <a:endParaRPr lang="el-GR" altLang="el-GR" sz="2400" dirty="0"/>
          </a:p>
          <a:p>
            <a:endParaRPr lang="el-GR" dirty="0"/>
          </a:p>
        </p:txBody>
      </p:sp>
    </p:spTree>
    <p:extLst>
      <p:ext uri="{BB962C8B-B14F-4D97-AF65-F5344CB8AC3E}">
        <p14:creationId xmlns:p14="http://schemas.microsoft.com/office/powerpoint/2010/main" val="233562392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title"/>
          </p:nvPr>
        </p:nvSpPr>
        <p:spPr/>
        <p:txBody>
          <a:bodyPr/>
          <a:lstStyle/>
          <a:p>
            <a:pPr eaLnBrk="1" hangingPunct="1"/>
            <a:r>
              <a:rPr lang="en-US" altLang="el-GR" dirty="0" smtClean="0">
                <a:latin typeface="+mn-lt"/>
                <a:cs typeface="Times New Roman" pitchFamily="18" charset="0"/>
              </a:rPr>
              <a:t>In situ </a:t>
            </a:r>
            <a:r>
              <a:rPr lang="el-GR" altLang="el-GR" dirty="0" smtClean="0">
                <a:latin typeface="+mn-lt"/>
                <a:cs typeface="Times New Roman" pitchFamily="18" charset="0"/>
              </a:rPr>
              <a:t>εργασίες</a:t>
            </a:r>
          </a:p>
        </p:txBody>
      </p:sp>
      <p:pic>
        <p:nvPicPr>
          <p:cNvPr id="14339" name="Picture 4" descr="DSC_0010"/>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755576" y="1556792"/>
            <a:ext cx="2968625" cy="446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7" descr="IMGP2104"/>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5436096" y="1556792"/>
            <a:ext cx="2968625" cy="446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91195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p:txBody>
          <a:bodyPr/>
          <a:lstStyle/>
          <a:p>
            <a:pPr eaLnBrk="1" hangingPunct="1"/>
            <a:r>
              <a:rPr lang="el-GR" altLang="el-GR" dirty="0" smtClean="0">
                <a:latin typeface="+mn-lt"/>
                <a:cs typeface="Times New Roman" pitchFamily="18" charset="0"/>
              </a:rPr>
              <a:t>Προσεγγίσεις</a:t>
            </a:r>
          </a:p>
        </p:txBody>
      </p:sp>
      <p:pic>
        <p:nvPicPr>
          <p:cNvPr id="15364" name="Picture 4" descr="MΠ Α27091  VIS DSC_0033 crop"/>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932040" y="2924944"/>
            <a:ext cx="3470275" cy="2735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Grp="1" noChangeArrowheads="1"/>
          </p:cNvSpPr>
          <p:nvPr>
            <p:ph type="body" sz="half" idx="4294967295"/>
          </p:nvPr>
        </p:nvSpPr>
        <p:spPr>
          <a:xfrm>
            <a:off x="1825" y="1196752"/>
            <a:ext cx="7643813" cy="1612900"/>
          </a:xfrm>
        </p:spPr>
        <p:txBody>
          <a:bodyPr/>
          <a:lstStyle/>
          <a:p>
            <a:pPr eaLnBrk="1" hangingPunct="1">
              <a:buFontTx/>
              <a:buNone/>
            </a:pPr>
            <a:r>
              <a:rPr lang="en-US" altLang="el-GR" sz="2800" dirty="0" smtClean="0"/>
              <a:t>	</a:t>
            </a:r>
            <a:r>
              <a:rPr lang="el-GR" altLang="el-GR" sz="2800" dirty="0" smtClean="0"/>
              <a:t>Λόγω της πληθώρας των σπαραγμάτων του παπύρου και του ιδιαίτερα μικρού μεγέθους τους, ακολουθήθηκαν δύο προσεγγίσεις.</a:t>
            </a:r>
          </a:p>
        </p:txBody>
      </p:sp>
      <p:pic>
        <p:nvPicPr>
          <p:cNvPr id="15365" name="Picture 7" descr="ΜΠ 8519 VIS DSC_0025 crop"/>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755576" y="2924944"/>
            <a:ext cx="3413125" cy="2736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32164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4"/>
          <p:cNvSpPr>
            <a:spLocks noGrp="1" noChangeArrowheads="1"/>
          </p:cNvSpPr>
          <p:nvPr>
            <p:ph type="title"/>
          </p:nvPr>
        </p:nvSpPr>
        <p:spPr>
          <a:xfrm>
            <a:off x="467544" y="116632"/>
            <a:ext cx="8229600" cy="792088"/>
          </a:xfrm>
        </p:spPr>
        <p:txBody>
          <a:bodyPr>
            <a:normAutofit fontScale="90000"/>
          </a:bodyPr>
          <a:lstStyle/>
          <a:p>
            <a:pPr eaLnBrk="1" hangingPunct="1"/>
            <a:r>
              <a:rPr lang="el-GR" altLang="el-GR" dirty="0" smtClean="0">
                <a:latin typeface="+mn-lt"/>
              </a:rPr>
              <a:t>Απεικονίσεις σε συγκεκριμένα μήκη κύματος</a:t>
            </a:r>
          </a:p>
        </p:txBody>
      </p:sp>
      <p:pic>
        <p:nvPicPr>
          <p:cNvPr id="16387" name="Picture 4" descr="MP8520-2-420"/>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6427054" y="3861048"/>
            <a:ext cx="2400300" cy="180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7" descr="MP8520-2-600"/>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6419910" y="1484784"/>
            <a:ext cx="2414587" cy="1809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10" descr="MP8520-2-800"/>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3745128" y="3861048"/>
            <a:ext cx="2400300" cy="180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0" name="Picture 13" descr="MP8520-2-1000"/>
          <p:cNvPicPr>
            <a:picLocks noGrp="1" noChangeAspect="1" noChangeArrowheads="1"/>
          </p:cNvPicPr>
          <p:nvPr>
            <p:ph sz="quarter" idx="4294967295"/>
          </p:nvPr>
        </p:nvPicPr>
        <p:blipFill>
          <a:blip r:embed="rId5" cstate="print">
            <a:extLst>
              <a:ext uri="{28A0092B-C50C-407E-A947-70E740481C1C}">
                <a14:useLocalDpi xmlns:a14="http://schemas.microsoft.com/office/drawing/2010/main" val="0"/>
              </a:ext>
            </a:extLst>
          </a:blip>
          <a:srcRect/>
          <a:stretch>
            <a:fillRect/>
          </a:stretch>
        </p:blipFill>
        <p:spPr>
          <a:xfrm>
            <a:off x="3707904" y="1484784"/>
            <a:ext cx="2417762" cy="1814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1" name="Rectangle 16"/>
          <p:cNvSpPr>
            <a:spLocks noChangeArrowheads="1"/>
          </p:cNvSpPr>
          <p:nvPr/>
        </p:nvSpPr>
        <p:spPr bwMode="auto">
          <a:xfrm>
            <a:off x="4427983" y="3279324"/>
            <a:ext cx="7681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l-GR" altLang="el-GR" b="1" dirty="0">
                <a:solidFill>
                  <a:schemeClr val="tx2"/>
                </a:solidFill>
                <a:latin typeface="+mn-lt"/>
              </a:rPr>
              <a:t>420</a:t>
            </a:r>
            <a:r>
              <a:rPr lang="en-US" altLang="el-GR" b="1" dirty="0">
                <a:solidFill>
                  <a:schemeClr val="tx2"/>
                </a:solidFill>
                <a:latin typeface="+mn-lt"/>
              </a:rPr>
              <a:t>nm</a:t>
            </a:r>
            <a:endParaRPr lang="el-GR" altLang="el-GR" b="1" dirty="0">
              <a:solidFill>
                <a:schemeClr val="tx2"/>
              </a:solidFill>
              <a:latin typeface="+mn-lt"/>
            </a:endParaRPr>
          </a:p>
        </p:txBody>
      </p:sp>
      <p:sp>
        <p:nvSpPr>
          <p:cNvPr id="16392" name="Rectangle 17"/>
          <p:cNvSpPr>
            <a:spLocks noChangeArrowheads="1"/>
          </p:cNvSpPr>
          <p:nvPr/>
        </p:nvSpPr>
        <p:spPr bwMode="auto">
          <a:xfrm>
            <a:off x="7380311" y="3279324"/>
            <a:ext cx="7681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l-GR" altLang="el-GR" b="1" dirty="0">
                <a:solidFill>
                  <a:schemeClr val="tx2"/>
                </a:solidFill>
                <a:latin typeface="+mn-lt"/>
              </a:rPr>
              <a:t>600</a:t>
            </a:r>
            <a:r>
              <a:rPr lang="en-US" altLang="el-GR" b="1" dirty="0">
                <a:solidFill>
                  <a:schemeClr val="tx2"/>
                </a:solidFill>
                <a:latin typeface="+mn-lt"/>
              </a:rPr>
              <a:t>nm</a:t>
            </a:r>
            <a:endParaRPr lang="el-GR" altLang="el-GR" b="1" dirty="0">
              <a:solidFill>
                <a:schemeClr val="tx2"/>
              </a:solidFill>
              <a:latin typeface="+mn-lt"/>
            </a:endParaRPr>
          </a:p>
        </p:txBody>
      </p:sp>
      <p:sp>
        <p:nvSpPr>
          <p:cNvPr id="16393" name="Rectangle 18"/>
          <p:cNvSpPr>
            <a:spLocks noChangeArrowheads="1"/>
          </p:cNvSpPr>
          <p:nvPr/>
        </p:nvSpPr>
        <p:spPr bwMode="auto">
          <a:xfrm>
            <a:off x="4427984" y="5640021"/>
            <a:ext cx="7681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l-GR" altLang="el-GR" b="1" dirty="0">
                <a:solidFill>
                  <a:schemeClr val="tx2"/>
                </a:solidFill>
                <a:latin typeface="+mn-lt"/>
              </a:rPr>
              <a:t>800</a:t>
            </a:r>
            <a:r>
              <a:rPr lang="en-US" altLang="el-GR" b="1" dirty="0">
                <a:solidFill>
                  <a:schemeClr val="tx2"/>
                </a:solidFill>
                <a:latin typeface="+mn-lt"/>
              </a:rPr>
              <a:t>nm</a:t>
            </a:r>
            <a:endParaRPr lang="el-GR" altLang="el-GR" b="1" dirty="0">
              <a:solidFill>
                <a:schemeClr val="tx2"/>
              </a:solidFill>
              <a:latin typeface="+mn-lt"/>
            </a:endParaRPr>
          </a:p>
        </p:txBody>
      </p:sp>
      <p:sp>
        <p:nvSpPr>
          <p:cNvPr id="16394" name="Rectangle 19"/>
          <p:cNvSpPr>
            <a:spLocks noChangeArrowheads="1"/>
          </p:cNvSpPr>
          <p:nvPr/>
        </p:nvSpPr>
        <p:spPr bwMode="auto">
          <a:xfrm>
            <a:off x="7191027" y="5640021"/>
            <a:ext cx="8723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l-GR" altLang="el-GR" b="1" dirty="0">
                <a:solidFill>
                  <a:schemeClr val="tx2"/>
                </a:solidFill>
                <a:latin typeface="+mn-lt"/>
              </a:rPr>
              <a:t>1000</a:t>
            </a:r>
            <a:r>
              <a:rPr lang="en-US" altLang="el-GR" b="1" dirty="0">
                <a:solidFill>
                  <a:schemeClr val="tx2"/>
                </a:solidFill>
                <a:latin typeface="+mn-lt"/>
              </a:rPr>
              <a:t>nm</a:t>
            </a:r>
            <a:endParaRPr lang="el-GR" altLang="el-GR" b="1" dirty="0">
              <a:solidFill>
                <a:schemeClr val="tx2"/>
              </a:solidFill>
              <a:latin typeface="+mn-lt"/>
            </a:endParaRPr>
          </a:p>
        </p:txBody>
      </p:sp>
      <p:sp>
        <p:nvSpPr>
          <p:cNvPr id="16395" name="Rectangle 20"/>
          <p:cNvSpPr>
            <a:spLocks noChangeArrowheads="1"/>
          </p:cNvSpPr>
          <p:nvPr/>
        </p:nvSpPr>
        <p:spPr bwMode="auto">
          <a:xfrm>
            <a:off x="5868144" y="1139328"/>
            <a:ext cx="9044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l-GR" altLang="el-GR" b="1" dirty="0">
                <a:solidFill>
                  <a:schemeClr val="tx2"/>
                </a:solidFill>
                <a:latin typeface="+mn-lt"/>
              </a:rPr>
              <a:t>ΜΠ8520</a:t>
            </a:r>
          </a:p>
        </p:txBody>
      </p:sp>
      <p:sp>
        <p:nvSpPr>
          <p:cNvPr id="2" name="Rectangle 1"/>
          <p:cNvSpPr/>
          <p:nvPr/>
        </p:nvSpPr>
        <p:spPr>
          <a:xfrm>
            <a:off x="344938" y="1165562"/>
            <a:ext cx="3362966" cy="4893647"/>
          </a:xfrm>
          <a:prstGeom prst="rect">
            <a:avLst/>
          </a:prstGeom>
        </p:spPr>
        <p:txBody>
          <a:bodyPr wrap="square">
            <a:spAutoFit/>
          </a:bodyPr>
          <a:lstStyle/>
          <a:p>
            <a:r>
              <a:rPr lang="el-GR" altLang="el-GR" sz="2400" dirty="0">
                <a:latin typeface="+mn-lt"/>
              </a:rPr>
              <a:t>Στην πρώτη ελήφθησαν απεικονίσεις επιλεγμένων σπαραγμάτων σε συγκεκριμένα μήκη κύματος (420, 500, 600, 700, 800, 900, 1000</a:t>
            </a:r>
            <a:r>
              <a:rPr lang="en-US" altLang="el-GR" sz="2400" dirty="0">
                <a:latin typeface="+mn-lt"/>
              </a:rPr>
              <a:t>nm</a:t>
            </a:r>
            <a:r>
              <a:rPr lang="el-GR" altLang="el-GR" sz="2400" dirty="0">
                <a:latin typeface="+mn-lt"/>
              </a:rPr>
              <a:t>) με σκοπό την ενδεικτική καταγραφή της ανακλαστικής ικανότητας των αντικειμένων.  (φύση του υλικού και επεμβάσεις συντήρησης)</a:t>
            </a:r>
            <a:endParaRPr lang="el-GR" sz="2400" dirty="0">
              <a:latin typeface="+mn-lt"/>
            </a:endParaRPr>
          </a:p>
        </p:txBody>
      </p:sp>
    </p:spTree>
    <p:extLst>
      <p:ext uri="{BB962C8B-B14F-4D97-AF65-F5344CB8AC3E}">
        <p14:creationId xmlns:p14="http://schemas.microsoft.com/office/powerpoint/2010/main" val="8943488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196752"/>
            <a:ext cx="8229600" cy="4115872"/>
          </a:xfrm>
        </p:spPr>
        <p:txBody>
          <a:bodyPr>
            <a:noAutofit/>
          </a:bodyPr>
          <a:lstStyle/>
          <a:p>
            <a:r>
              <a:rPr lang="el-GR" altLang="el-GR" sz="2200" dirty="0"/>
              <a:t>Στη δεύτερη προσέγγιση ελήφθησαν φασματικοί κύβοι με σκοπό τον εντοπισμό εκείνων των φασματικών περιοχών που δίδουν τη μέγιστη πληροφορία. </a:t>
            </a:r>
            <a:endParaRPr lang="el-GR" altLang="el-GR" sz="2200" dirty="0" smtClean="0"/>
          </a:p>
          <a:p>
            <a:r>
              <a:rPr lang="el-GR" altLang="el-GR" sz="2200" dirty="0" smtClean="0"/>
              <a:t>Οι </a:t>
            </a:r>
            <a:r>
              <a:rPr lang="el-GR" altLang="el-GR" sz="2200" dirty="0"/>
              <a:t>φασματικοί κύβοι συνίστανται στην καταγραφή της ανακλαστικής ικανότητας του αντικειμένου σε 34 μήκη κύματος στην περιοχή 420-1000</a:t>
            </a:r>
            <a:r>
              <a:rPr lang="en-US" altLang="el-GR" sz="2200" dirty="0"/>
              <a:t>nm</a:t>
            </a:r>
            <a:r>
              <a:rPr lang="el-GR" altLang="el-GR" sz="2200" dirty="0"/>
              <a:t> με εύρος 20</a:t>
            </a:r>
            <a:r>
              <a:rPr lang="en-US" altLang="el-GR" sz="2200" dirty="0"/>
              <a:t>nm</a:t>
            </a:r>
            <a:r>
              <a:rPr lang="el-GR" altLang="el-GR" sz="2200" dirty="0"/>
              <a:t>. </a:t>
            </a:r>
            <a:endParaRPr lang="el-GR" altLang="el-GR" sz="2200" dirty="0" smtClean="0"/>
          </a:p>
          <a:p>
            <a:r>
              <a:rPr lang="el-GR" altLang="el-GR" sz="2200" dirty="0" smtClean="0"/>
              <a:t>Το </a:t>
            </a:r>
            <a:r>
              <a:rPr lang="el-GR" altLang="el-GR" sz="2200" dirty="0"/>
              <a:t>πλεονέκτημα που παρέχει ο φασματικός κύβος, πέρα από την οπτική πληροφορία, είναι η δυνατότητα καταγραφής της ανακλαστικής ικανότητας του κάθε σημείου και σε μορφή φάσματος.</a:t>
            </a:r>
            <a:br>
              <a:rPr lang="el-GR" altLang="el-GR" sz="2200" dirty="0"/>
            </a:br>
            <a:endParaRPr lang="el-GR" sz="2200" dirty="0"/>
          </a:p>
        </p:txBody>
      </p:sp>
      <p:sp>
        <p:nvSpPr>
          <p:cNvPr id="11" name="Rectangle 10"/>
          <p:cNvSpPr/>
          <p:nvPr/>
        </p:nvSpPr>
        <p:spPr>
          <a:xfrm>
            <a:off x="7164288" y="4983244"/>
            <a:ext cx="1008112" cy="792088"/>
          </a:xfrm>
          <a:prstGeom prst="rect">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Rectangle 11"/>
          <p:cNvSpPr/>
          <p:nvPr/>
        </p:nvSpPr>
        <p:spPr>
          <a:xfrm>
            <a:off x="7452320" y="5265204"/>
            <a:ext cx="872480" cy="662528"/>
          </a:xfrm>
          <a:prstGeom prst="rect">
            <a:avLst/>
          </a:pr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3" name="Rectangle 12"/>
          <p:cNvSpPr/>
          <p:nvPr/>
        </p:nvSpPr>
        <p:spPr>
          <a:xfrm>
            <a:off x="7973144" y="5531688"/>
            <a:ext cx="703312" cy="525604"/>
          </a:xfrm>
          <a:prstGeom prst="rect">
            <a:avLst/>
          </a:prstGeom>
          <a:blipFill>
            <a:blip r:embed="rId5"/>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Title 2"/>
          <p:cNvSpPr>
            <a:spLocks noGrp="1"/>
          </p:cNvSpPr>
          <p:nvPr>
            <p:ph type="title"/>
          </p:nvPr>
        </p:nvSpPr>
        <p:spPr/>
        <p:txBody>
          <a:bodyPr/>
          <a:lstStyle/>
          <a:p>
            <a:r>
              <a:rPr lang="el-GR" dirty="0" smtClean="0"/>
              <a:t>Λήψη φασματικών κύβων</a:t>
            </a:r>
            <a:endParaRPr lang="el-GR" dirty="0"/>
          </a:p>
        </p:txBody>
      </p:sp>
      <p:sp>
        <p:nvSpPr>
          <p:cNvPr id="5" name="Rectangle 4"/>
          <p:cNvSpPr/>
          <p:nvPr/>
        </p:nvSpPr>
        <p:spPr>
          <a:xfrm>
            <a:off x="2987824" y="4869160"/>
            <a:ext cx="1008112" cy="79208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Rectangle 7"/>
          <p:cNvSpPr/>
          <p:nvPr/>
        </p:nvSpPr>
        <p:spPr>
          <a:xfrm>
            <a:off x="3141008" y="5021560"/>
            <a:ext cx="1008112" cy="7920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 name="Rectangle 8"/>
          <p:cNvSpPr/>
          <p:nvPr/>
        </p:nvSpPr>
        <p:spPr>
          <a:xfrm>
            <a:off x="3293408" y="5173960"/>
            <a:ext cx="1008112" cy="792088"/>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0" name="Rectangle 9"/>
          <p:cNvSpPr/>
          <p:nvPr/>
        </p:nvSpPr>
        <p:spPr>
          <a:xfrm>
            <a:off x="3445808" y="5326360"/>
            <a:ext cx="1008112" cy="792088"/>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Right Arrow 5"/>
          <p:cNvSpPr/>
          <p:nvPr/>
        </p:nvSpPr>
        <p:spPr>
          <a:xfrm>
            <a:off x="5008671" y="5133760"/>
            <a:ext cx="1512168" cy="357728"/>
          </a:xfrm>
          <a:prstGeom prst="rightArrow">
            <a:avLst/>
          </a:prstGeom>
          <a:solidFill>
            <a:srgbClr val="004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TextBox 6"/>
          <p:cNvSpPr txBox="1"/>
          <p:nvPr/>
        </p:nvSpPr>
        <p:spPr>
          <a:xfrm>
            <a:off x="4460392" y="4801540"/>
            <a:ext cx="2608727" cy="338554"/>
          </a:xfrm>
          <a:prstGeom prst="rect">
            <a:avLst/>
          </a:prstGeom>
          <a:noFill/>
        </p:spPr>
        <p:txBody>
          <a:bodyPr wrap="none" rtlCol="0">
            <a:spAutoFit/>
          </a:bodyPr>
          <a:lstStyle/>
          <a:p>
            <a:r>
              <a:rPr lang="en-US" sz="1600" b="1" dirty="0" smtClean="0">
                <a:latin typeface="+mj-lt"/>
              </a:rPr>
              <a:t>Spatial and Spectral Analysis</a:t>
            </a:r>
            <a:endParaRPr lang="el-GR" sz="1600" b="1" dirty="0">
              <a:latin typeface="+mj-lt"/>
            </a:endParaRPr>
          </a:p>
        </p:txBody>
      </p:sp>
      <p:sp>
        <p:nvSpPr>
          <p:cNvPr id="14" name="TextBox 13"/>
          <p:cNvSpPr txBox="1"/>
          <p:nvPr/>
        </p:nvSpPr>
        <p:spPr>
          <a:xfrm>
            <a:off x="7678475" y="4644690"/>
            <a:ext cx="1296144" cy="338554"/>
          </a:xfrm>
          <a:prstGeom prst="rect">
            <a:avLst/>
          </a:prstGeom>
          <a:noFill/>
        </p:spPr>
        <p:txBody>
          <a:bodyPr wrap="square" rtlCol="0">
            <a:spAutoFit/>
          </a:bodyPr>
          <a:lstStyle/>
          <a:p>
            <a:r>
              <a:rPr lang="en-US" sz="1600" b="1" dirty="0" smtClean="0">
                <a:latin typeface="+mn-lt"/>
              </a:rPr>
              <a:t>Chromatic</a:t>
            </a:r>
            <a:endParaRPr lang="el-GR" sz="1600" b="1" dirty="0">
              <a:latin typeface="+mn-lt"/>
            </a:endParaRPr>
          </a:p>
        </p:txBody>
      </p:sp>
      <p:sp>
        <p:nvSpPr>
          <p:cNvPr id="17" name="TextBox 16"/>
          <p:cNvSpPr txBox="1"/>
          <p:nvPr/>
        </p:nvSpPr>
        <p:spPr>
          <a:xfrm>
            <a:off x="8343251" y="5157083"/>
            <a:ext cx="972616" cy="338554"/>
          </a:xfrm>
          <a:prstGeom prst="rect">
            <a:avLst/>
          </a:prstGeom>
          <a:noFill/>
        </p:spPr>
        <p:txBody>
          <a:bodyPr wrap="square" rtlCol="0">
            <a:spAutoFit/>
          </a:bodyPr>
          <a:lstStyle/>
          <a:p>
            <a:r>
              <a:rPr lang="en-US" sz="1600" b="1" dirty="0" smtClean="0">
                <a:latin typeface="+mn-lt"/>
              </a:rPr>
              <a:t>Texture</a:t>
            </a:r>
            <a:endParaRPr lang="el-GR" sz="1600" b="1" dirty="0">
              <a:latin typeface="+mn-lt"/>
            </a:endParaRPr>
          </a:p>
        </p:txBody>
      </p:sp>
      <p:sp>
        <p:nvSpPr>
          <p:cNvPr id="18" name="TextBox 17"/>
          <p:cNvSpPr txBox="1"/>
          <p:nvPr/>
        </p:nvSpPr>
        <p:spPr>
          <a:xfrm>
            <a:off x="8170795" y="6095073"/>
            <a:ext cx="972616" cy="338554"/>
          </a:xfrm>
          <a:prstGeom prst="rect">
            <a:avLst/>
          </a:prstGeom>
          <a:noFill/>
        </p:spPr>
        <p:txBody>
          <a:bodyPr wrap="square" rtlCol="0">
            <a:spAutoFit/>
          </a:bodyPr>
          <a:lstStyle/>
          <a:p>
            <a:r>
              <a:rPr lang="en-US" sz="1600" b="1" dirty="0" smtClean="0">
                <a:latin typeface="+mn-lt"/>
              </a:rPr>
              <a:t>Region</a:t>
            </a:r>
            <a:endParaRPr lang="el-GR" sz="1600" b="1" dirty="0">
              <a:latin typeface="+mn-lt"/>
            </a:endParaRPr>
          </a:p>
        </p:txBody>
      </p:sp>
      <p:cxnSp>
        <p:nvCxnSpPr>
          <p:cNvPr id="16" name="Straight Arrow Connector 15"/>
          <p:cNvCxnSpPr/>
          <p:nvPr/>
        </p:nvCxnSpPr>
        <p:spPr>
          <a:xfrm>
            <a:off x="3995936" y="5722404"/>
            <a:ext cx="593616" cy="514908"/>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771800" y="4801540"/>
            <a:ext cx="216024" cy="1692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49740" y="4910059"/>
            <a:ext cx="0" cy="71029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983704" y="4703542"/>
            <a:ext cx="995512"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937976" y="4364988"/>
            <a:ext cx="1296144" cy="338554"/>
          </a:xfrm>
          <a:prstGeom prst="rect">
            <a:avLst/>
          </a:prstGeom>
          <a:noFill/>
        </p:spPr>
        <p:txBody>
          <a:bodyPr wrap="square" rtlCol="0">
            <a:spAutoFit/>
          </a:bodyPr>
          <a:lstStyle/>
          <a:p>
            <a:r>
              <a:rPr lang="en-US" sz="1600" b="1" dirty="0" smtClean="0">
                <a:latin typeface="+mn-lt"/>
              </a:rPr>
              <a:t>Spatial (X)</a:t>
            </a:r>
            <a:endParaRPr lang="el-GR" sz="1600" b="1" dirty="0">
              <a:latin typeface="+mn-lt"/>
            </a:endParaRPr>
          </a:p>
        </p:txBody>
      </p:sp>
      <p:sp>
        <p:nvSpPr>
          <p:cNvPr id="29" name="TextBox 28"/>
          <p:cNvSpPr txBox="1"/>
          <p:nvPr/>
        </p:nvSpPr>
        <p:spPr>
          <a:xfrm>
            <a:off x="1553596" y="5079050"/>
            <a:ext cx="1296144" cy="338554"/>
          </a:xfrm>
          <a:prstGeom prst="rect">
            <a:avLst/>
          </a:prstGeom>
          <a:noFill/>
        </p:spPr>
        <p:txBody>
          <a:bodyPr wrap="square" rtlCol="0">
            <a:spAutoFit/>
          </a:bodyPr>
          <a:lstStyle/>
          <a:p>
            <a:r>
              <a:rPr lang="en-US" sz="1600" b="1" dirty="0" smtClean="0">
                <a:latin typeface="+mn-lt"/>
              </a:rPr>
              <a:t>Spatial (Y)</a:t>
            </a:r>
            <a:endParaRPr lang="el-GR" sz="1600" b="1" dirty="0">
              <a:latin typeface="+mn-lt"/>
            </a:endParaRPr>
          </a:p>
        </p:txBody>
      </p:sp>
      <p:cxnSp>
        <p:nvCxnSpPr>
          <p:cNvPr id="30" name="Straight Arrow Connector 29"/>
          <p:cNvCxnSpPr/>
          <p:nvPr/>
        </p:nvCxnSpPr>
        <p:spPr>
          <a:xfrm>
            <a:off x="2845776" y="5732660"/>
            <a:ext cx="447632" cy="504652"/>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1767820" y="5815709"/>
                <a:ext cx="1296144" cy="338554"/>
              </a:xfrm>
              <a:prstGeom prst="rect">
                <a:avLst/>
              </a:prstGeom>
              <a:noFill/>
            </p:spPr>
            <p:txBody>
              <a:bodyPr wrap="square" rtlCol="0">
                <a:spAutoFit/>
              </a:bodyPr>
              <a:lstStyle/>
              <a:p>
                <a:r>
                  <a:rPr lang="en-US" sz="1600" b="1" dirty="0" smtClean="0">
                    <a:latin typeface="+mn-lt"/>
                  </a:rPr>
                  <a:t>Spatial (</a:t>
                </a:r>
                <a14:m>
                  <m:oMath xmlns:m="http://schemas.openxmlformats.org/officeDocument/2006/math">
                    <m:r>
                      <a:rPr lang="el-GR" sz="1600" b="1" i="1" dirty="0" smtClean="0">
                        <a:latin typeface="Cambria Math"/>
                      </a:rPr>
                      <m:t>𝝀</m:t>
                    </m:r>
                  </m:oMath>
                </a14:m>
                <a:r>
                  <a:rPr lang="en-US" sz="1600" b="1" dirty="0" smtClean="0">
                    <a:latin typeface="+mn-lt"/>
                  </a:rPr>
                  <a:t>)</a:t>
                </a:r>
                <a:endParaRPr lang="el-GR" sz="1600" b="1" dirty="0">
                  <a:latin typeface="+mn-lt"/>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767820" y="5815709"/>
                <a:ext cx="1296144" cy="338554"/>
              </a:xfrm>
              <a:prstGeom prst="rect">
                <a:avLst/>
              </a:prstGeom>
              <a:blipFill rotWithShape="1">
                <a:blip r:embed="rId6"/>
                <a:stretch>
                  <a:fillRect l="-2817" t="-5357" b="-21429"/>
                </a:stretch>
              </a:blipFill>
            </p:spPr>
            <p:txBody>
              <a:bodyPr/>
              <a:lstStyle/>
              <a:p>
                <a:r>
                  <a:rPr lang="el-GR">
                    <a:noFill/>
                  </a:rPr>
                  <a:t> </a:t>
                </a:r>
              </a:p>
            </p:txBody>
          </p:sp>
        </mc:Fallback>
      </mc:AlternateContent>
      <p:sp>
        <p:nvSpPr>
          <p:cNvPr id="34" name="TextBox 33"/>
          <p:cNvSpPr txBox="1"/>
          <p:nvPr/>
        </p:nvSpPr>
        <p:spPr>
          <a:xfrm>
            <a:off x="3293408" y="6160012"/>
            <a:ext cx="1296144" cy="338554"/>
          </a:xfrm>
          <a:prstGeom prst="rect">
            <a:avLst/>
          </a:prstGeom>
          <a:noFill/>
        </p:spPr>
        <p:txBody>
          <a:bodyPr wrap="square" rtlCol="0">
            <a:spAutoFit/>
          </a:bodyPr>
          <a:lstStyle/>
          <a:p>
            <a:pPr algn="ctr"/>
            <a:r>
              <a:rPr lang="en-US" sz="1600" b="1" dirty="0" smtClean="0">
                <a:latin typeface="+mn-lt"/>
              </a:rPr>
              <a:t>Image Cube</a:t>
            </a:r>
            <a:endParaRPr lang="el-GR" sz="1600" b="1" dirty="0">
              <a:latin typeface="+mn-lt"/>
            </a:endParaRPr>
          </a:p>
        </p:txBody>
      </p:sp>
      <p:cxnSp>
        <p:nvCxnSpPr>
          <p:cNvPr id="32" name="Straight Connector 31"/>
          <p:cNvCxnSpPr/>
          <p:nvPr/>
        </p:nvCxnSpPr>
        <p:spPr>
          <a:xfrm flipV="1">
            <a:off x="4851694" y="5347966"/>
            <a:ext cx="0" cy="7807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8" idx="33"/>
          </p:cNvCxnSpPr>
          <p:nvPr/>
        </p:nvCxnSpPr>
        <p:spPr>
          <a:xfrm>
            <a:off x="4851694" y="6128690"/>
            <a:ext cx="1349458" cy="6614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Freeform 37"/>
          <p:cNvSpPr/>
          <p:nvPr/>
        </p:nvSpPr>
        <p:spPr>
          <a:xfrm>
            <a:off x="4860032" y="5741590"/>
            <a:ext cx="1355036" cy="1056072"/>
          </a:xfrm>
          <a:custGeom>
            <a:avLst/>
            <a:gdLst>
              <a:gd name="connsiteX0" fmla="*/ 0 w 1355036"/>
              <a:gd name="connsiteY0" fmla="*/ 390144 h 1056072"/>
              <a:gd name="connsiteX1" fmla="*/ 97536 w 1355036"/>
              <a:gd name="connsiteY1" fmla="*/ 316992 h 1056072"/>
              <a:gd name="connsiteX2" fmla="*/ 134112 w 1355036"/>
              <a:gd name="connsiteY2" fmla="*/ 304800 h 1056072"/>
              <a:gd name="connsiteX3" fmla="*/ 158496 w 1355036"/>
              <a:gd name="connsiteY3" fmla="*/ 268224 h 1056072"/>
              <a:gd name="connsiteX4" fmla="*/ 170688 w 1355036"/>
              <a:gd name="connsiteY4" fmla="*/ 170688 h 1056072"/>
              <a:gd name="connsiteX5" fmla="*/ 182880 w 1355036"/>
              <a:gd name="connsiteY5" fmla="*/ 134112 h 1056072"/>
              <a:gd name="connsiteX6" fmla="*/ 304800 w 1355036"/>
              <a:gd name="connsiteY6" fmla="*/ 73152 h 1056072"/>
              <a:gd name="connsiteX7" fmla="*/ 365760 w 1355036"/>
              <a:gd name="connsiteY7" fmla="*/ 36576 h 1056072"/>
              <a:gd name="connsiteX8" fmla="*/ 451104 w 1355036"/>
              <a:gd name="connsiteY8" fmla="*/ 0 h 1056072"/>
              <a:gd name="connsiteX9" fmla="*/ 475488 w 1355036"/>
              <a:gd name="connsiteY9" fmla="*/ 85344 h 1056072"/>
              <a:gd name="connsiteX10" fmla="*/ 487680 w 1355036"/>
              <a:gd name="connsiteY10" fmla="*/ 121920 h 1056072"/>
              <a:gd name="connsiteX11" fmla="*/ 524256 w 1355036"/>
              <a:gd name="connsiteY11" fmla="*/ 134112 h 1056072"/>
              <a:gd name="connsiteX12" fmla="*/ 560832 w 1355036"/>
              <a:gd name="connsiteY12" fmla="*/ 207264 h 1056072"/>
              <a:gd name="connsiteX13" fmla="*/ 585216 w 1355036"/>
              <a:gd name="connsiteY13" fmla="*/ 243840 h 1056072"/>
              <a:gd name="connsiteX14" fmla="*/ 609600 w 1355036"/>
              <a:gd name="connsiteY14" fmla="*/ 316992 h 1056072"/>
              <a:gd name="connsiteX15" fmla="*/ 682752 w 1355036"/>
              <a:gd name="connsiteY15" fmla="*/ 353568 h 1056072"/>
              <a:gd name="connsiteX16" fmla="*/ 731520 w 1355036"/>
              <a:gd name="connsiteY16" fmla="*/ 426720 h 1056072"/>
              <a:gd name="connsiteX17" fmla="*/ 792480 w 1355036"/>
              <a:gd name="connsiteY17" fmla="*/ 512064 h 1056072"/>
              <a:gd name="connsiteX18" fmla="*/ 816864 w 1355036"/>
              <a:gd name="connsiteY18" fmla="*/ 548640 h 1056072"/>
              <a:gd name="connsiteX19" fmla="*/ 829056 w 1355036"/>
              <a:gd name="connsiteY19" fmla="*/ 585216 h 1056072"/>
              <a:gd name="connsiteX20" fmla="*/ 865632 w 1355036"/>
              <a:gd name="connsiteY20" fmla="*/ 621792 h 1056072"/>
              <a:gd name="connsiteX21" fmla="*/ 914400 w 1355036"/>
              <a:gd name="connsiteY21" fmla="*/ 512064 h 1056072"/>
              <a:gd name="connsiteX22" fmla="*/ 950976 w 1355036"/>
              <a:gd name="connsiteY22" fmla="*/ 402336 h 1056072"/>
              <a:gd name="connsiteX23" fmla="*/ 975360 w 1355036"/>
              <a:gd name="connsiteY23" fmla="*/ 365760 h 1056072"/>
              <a:gd name="connsiteX24" fmla="*/ 1024128 w 1355036"/>
              <a:gd name="connsiteY24" fmla="*/ 292608 h 1056072"/>
              <a:gd name="connsiteX25" fmla="*/ 1036320 w 1355036"/>
              <a:gd name="connsiteY25" fmla="*/ 243840 h 1056072"/>
              <a:gd name="connsiteX26" fmla="*/ 1072896 w 1355036"/>
              <a:gd name="connsiteY26" fmla="*/ 231648 h 1056072"/>
              <a:gd name="connsiteX27" fmla="*/ 1085088 w 1355036"/>
              <a:gd name="connsiteY27" fmla="*/ 195072 h 1056072"/>
              <a:gd name="connsiteX28" fmla="*/ 1219200 w 1355036"/>
              <a:gd name="connsiteY28" fmla="*/ 207264 h 1056072"/>
              <a:gd name="connsiteX29" fmla="*/ 1255776 w 1355036"/>
              <a:gd name="connsiteY29" fmla="*/ 219456 h 1056072"/>
              <a:gd name="connsiteX30" fmla="*/ 1280160 w 1355036"/>
              <a:gd name="connsiteY30" fmla="*/ 256032 h 1056072"/>
              <a:gd name="connsiteX31" fmla="*/ 1316736 w 1355036"/>
              <a:gd name="connsiteY31" fmla="*/ 304800 h 1056072"/>
              <a:gd name="connsiteX32" fmla="*/ 1353312 w 1355036"/>
              <a:gd name="connsiteY32" fmla="*/ 451104 h 1056072"/>
              <a:gd name="connsiteX33" fmla="*/ 1341120 w 1355036"/>
              <a:gd name="connsiteY33" fmla="*/ 1048512 h 1056072"/>
              <a:gd name="connsiteX34" fmla="*/ 1280160 w 1355036"/>
              <a:gd name="connsiteY34" fmla="*/ 1036320 h 1056072"/>
              <a:gd name="connsiteX35" fmla="*/ 1207008 w 1355036"/>
              <a:gd name="connsiteY35" fmla="*/ 999744 h 105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5036" h="1056072">
                <a:moveTo>
                  <a:pt x="0" y="390144"/>
                </a:moveTo>
                <a:cubicBezTo>
                  <a:pt x="14954" y="378181"/>
                  <a:pt x="71657" y="329932"/>
                  <a:pt x="97536" y="316992"/>
                </a:cubicBezTo>
                <a:cubicBezTo>
                  <a:pt x="109031" y="311245"/>
                  <a:pt x="121920" y="308864"/>
                  <a:pt x="134112" y="304800"/>
                </a:cubicBezTo>
                <a:cubicBezTo>
                  <a:pt x="142240" y="292608"/>
                  <a:pt x="154641" y="282361"/>
                  <a:pt x="158496" y="268224"/>
                </a:cubicBezTo>
                <a:cubicBezTo>
                  <a:pt x="167117" y="236613"/>
                  <a:pt x="164827" y="202925"/>
                  <a:pt x="170688" y="170688"/>
                </a:cubicBezTo>
                <a:cubicBezTo>
                  <a:pt x="172987" y="158044"/>
                  <a:pt x="174653" y="143985"/>
                  <a:pt x="182880" y="134112"/>
                </a:cubicBezTo>
                <a:cubicBezTo>
                  <a:pt x="216212" y="94114"/>
                  <a:pt x="257906" y="88783"/>
                  <a:pt x="304800" y="73152"/>
                </a:cubicBezTo>
                <a:cubicBezTo>
                  <a:pt x="327281" y="65658"/>
                  <a:pt x="345045" y="48084"/>
                  <a:pt x="365760" y="36576"/>
                </a:cubicBezTo>
                <a:cubicBezTo>
                  <a:pt x="410957" y="11467"/>
                  <a:pt x="407939" y="14388"/>
                  <a:pt x="451104" y="0"/>
                </a:cubicBezTo>
                <a:cubicBezTo>
                  <a:pt x="480336" y="87697"/>
                  <a:pt x="444870" y="-21819"/>
                  <a:pt x="475488" y="85344"/>
                </a:cubicBezTo>
                <a:cubicBezTo>
                  <a:pt x="479019" y="97701"/>
                  <a:pt x="478593" y="112833"/>
                  <a:pt x="487680" y="121920"/>
                </a:cubicBezTo>
                <a:cubicBezTo>
                  <a:pt x="496767" y="131007"/>
                  <a:pt x="512064" y="130048"/>
                  <a:pt x="524256" y="134112"/>
                </a:cubicBezTo>
                <a:cubicBezTo>
                  <a:pt x="594137" y="238934"/>
                  <a:pt x="510355" y="106310"/>
                  <a:pt x="560832" y="207264"/>
                </a:cubicBezTo>
                <a:cubicBezTo>
                  <a:pt x="567385" y="220370"/>
                  <a:pt x="579265" y="230450"/>
                  <a:pt x="585216" y="243840"/>
                </a:cubicBezTo>
                <a:cubicBezTo>
                  <a:pt x="595655" y="267328"/>
                  <a:pt x="588214" y="302735"/>
                  <a:pt x="609600" y="316992"/>
                </a:cubicBezTo>
                <a:cubicBezTo>
                  <a:pt x="656869" y="348505"/>
                  <a:pt x="632275" y="336742"/>
                  <a:pt x="682752" y="353568"/>
                </a:cubicBezTo>
                <a:cubicBezTo>
                  <a:pt x="699008" y="377952"/>
                  <a:pt x="722253" y="398918"/>
                  <a:pt x="731520" y="426720"/>
                </a:cubicBezTo>
                <a:cubicBezTo>
                  <a:pt x="759968" y="512064"/>
                  <a:pt x="731520" y="491744"/>
                  <a:pt x="792480" y="512064"/>
                </a:cubicBezTo>
                <a:cubicBezTo>
                  <a:pt x="800608" y="524256"/>
                  <a:pt x="810311" y="535534"/>
                  <a:pt x="816864" y="548640"/>
                </a:cubicBezTo>
                <a:cubicBezTo>
                  <a:pt x="822611" y="560135"/>
                  <a:pt x="821927" y="574523"/>
                  <a:pt x="829056" y="585216"/>
                </a:cubicBezTo>
                <a:cubicBezTo>
                  <a:pt x="838620" y="599562"/>
                  <a:pt x="853440" y="609600"/>
                  <a:pt x="865632" y="621792"/>
                </a:cubicBezTo>
                <a:cubicBezTo>
                  <a:pt x="931408" y="577941"/>
                  <a:pt x="889762" y="618830"/>
                  <a:pt x="914400" y="512064"/>
                </a:cubicBezTo>
                <a:lnTo>
                  <a:pt x="950976" y="402336"/>
                </a:lnTo>
                <a:cubicBezTo>
                  <a:pt x="955610" y="388435"/>
                  <a:pt x="968807" y="378866"/>
                  <a:pt x="975360" y="365760"/>
                </a:cubicBezTo>
                <a:cubicBezTo>
                  <a:pt x="1010649" y="295182"/>
                  <a:pt x="954792" y="361944"/>
                  <a:pt x="1024128" y="292608"/>
                </a:cubicBezTo>
                <a:cubicBezTo>
                  <a:pt x="1028192" y="276352"/>
                  <a:pt x="1025852" y="256924"/>
                  <a:pt x="1036320" y="243840"/>
                </a:cubicBezTo>
                <a:cubicBezTo>
                  <a:pt x="1044348" y="233805"/>
                  <a:pt x="1063809" y="240735"/>
                  <a:pt x="1072896" y="231648"/>
                </a:cubicBezTo>
                <a:cubicBezTo>
                  <a:pt x="1081983" y="222561"/>
                  <a:pt x="1081024" y="207264"/>
                  <a:pt x="1085088" y="195072"/>
                </a:cubicBezTo>
                <a:cubicBezTo>
                  <a:pt x="1129792" y="199136"/>
                  <a:pt x="1174763" y="200916"/>
                  <a:pt x="1219200" y="207264"/>
                </a:cubicBezTo>
                <a:cubicBezTo>
                  <a:pt x="1231922" y="209081"/>
                  <a:pt x="1245741" y="211428"/>
                  <a:pt x="1255776" y="219456"/>
                </a:cubicBezTo>
                <a:cubicBezTo>
                  <a:pt x="1267218" y="228610"/>
                  <a:pt x="1271643" y="244108"/>
                  <a:pt x="1280160" y="256032"/>
                </a:cubicBezTo>
                <a:cubicBezTo>
                  <a:pt x="1291971" y="272567"/>
                  <a:pt x="1304544" y="288544"/>
                  <a:pt x="1316736" y="304800"/>
                </a:cubicBezTo>
                <a:cubicBezTo>
                  <a:pt x="1348937" y="401404"/>
                  <a:pt x="1336894" y="352599"/>
                  <a:pt x="1353312" y="451104"/>
                </a:cubicBezTo>
                <a:cubicBezTo>
                  <a:pt x="1349248" y="650240"/>
                  <a:pt x="1365825" y="850873"/>
                  <a:pt x="1341120" y="1048512"/>
                </a:cubicBezTo>
                <a:cubicBezTo>
                  <a:pt x="1338550" y="1069074"/>
                  <a:pt x="1300152" y="1041772"/>
                  <a:pt x="1280160" y="1036320"/>
                </a:cubicBezTo>
                <a:cubicBezTo>
                  <a:pt x="1203153" y="1015318"/>
                  <a:pt x="1207008" y="1036901"/>
                  <a:pt x="1207008" y="9997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6" name="Rectangle 45"/>
          <p:cNvSpPr/>
          <p:nvPr/>
        </p:nvSpPr>
        <p:spPr>
          <a:xfrm>
            <a:off x="5370502" y="5979858"/>
            <a:ext cx="69399" cy="40117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7" name="Rectangle 46"/>
          <p:cNvSpPr/>
          <p:nvPr/>
        </p:nvSpPr>
        <p:spPr>
          <a:xfrm>
            <a:off x="5148064" y="5826886"/>
            <a:ext cx="69399" cy="4374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8" name="Rectangle 47"/>
          <p:cNvSpPr/>
          <p:nvPr/>
        </p:nvSpPr>
        <p:spPr>
          <a:xfrm>
            <a:off x="5825580" y="6128691"/>
            <a:ext cx="82955" cy="479106"/>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9" name="Rectangle 48"/>
          <p:cNvSpPr/>
          <p:nvPr/>
        </p:nvSpPr>
        <p:spPr>
          <a:xfrm>
            <a:off x="6019457" y="5966048"/>
            <a:ext cx="82955" cy="75881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50" name="Straight Arrow Connector 49"/>
          <p:cNvCxnSpPr/>
          <p:nvPr/>
        </p:nvCxnSpPr>
        <p:spPr>
          <a:xfrm>
            <a:off x="4811585" y="6237312"/>
            <a:ext cx="1055472" cy="55279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378151" y="6499001"/>
            <a:ext cx="1296144" cy="338554"/>
          </a:xfrm>
          <a:prstGeom prst="rect">
            <a:avLst/>
          </a:prstGeom>
          <a:noFill/>
        </p:spPr>
        <p:txBody>
          <a:bodyPr wrap="square" rtlCol="0">
            <a:spAutoFit/>
          </a:bodyPr>
          <a:lstStyle/>
          <a:p>
            <a:pPr algn="ctr"/>
            <a:r>
              <a:rPr lang="en-US" sz="1600" b="1" dirty="0" smtClean="0">
                <a:latin typeface="+mn-lt"/>
              </a:rPr>
              <a:t>Wavelength</a:t>
            </a:r>
            <a:endParaRPr lang="el-GR" sz="1600" b="1" dirty="0">
              <a:latin typeface="+mn-lt"/>
            </a:endParaRPr>
          </a:p>
        </p:txBody>
      </p:sp>
      <p:sp>
        <p:nvSpPr>
          <p:cNvPr id="35" name="Rectangle 34"/>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32022339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Autofit/>
          </a:bodyPr>
          <a:lstStyle/>
          <a:p>
            <a:pPr eaLnBrk="1" hangingPunct="1"/>
            <a:r>
              <a:rPr lang="el-GR" altLang="el-GR" dirty="0" smtClean="0">
                <a:latin typeface="+mn-lt"/>
              </a:rPr>
              <a:t>Φασματικός κύβος</a:t>
            </a:r>
          </a:p>
        </p:txBody>
      </p:sp>
      <p:pic>
        <p:nvPicPr>
          <p:cNvPr id="18435" name="Picture 4" descr="Figure1"/>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954022" y="1196975"/>
            <a:ext cx="7235955" cy="5040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27036582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l-GR" altLang="el-GR" dirty="0" smtClean="0">
                <a:latin typeface="+mn-lt"/>
              </a:rPr>
              <a:t>Αποτελέσματα</a:t>
            </a:r>
          </a:p>
        </p:txBody>
      </p:sp>
      <p:sp>
        <p:nvSpPr>
          <p:cNvPr id="19459" name="Rectangle 3"/>
          <p:cNvSpPr>
            <a:spLocks noGrp="1" noChangeArrowheads="1"/>
          </p:cNvSpPr>
          <p:nvPr>
            <p:ph idx="1"/>
          </p:nvPr>
        </p:nvSpPr>
        <p:spPr/>
        <p:txBody>
          <a:bodyPr>
            <a:normAutofit/>
          </a:bodyPr>
          <a:lstStyle/>
          <a:p>
            <a:pPr marL="0" indent="0" eaLnBrk="1" hangingPunct="1">
              <a:spcBef>
                <a:spcPts val="600"/>
              </a:spcBef>
              <a:buFontTx/>
              <a:buNone/>
            </a:pPr>
            <a:r>
              <a:rPr lang="el-GR" altLang="el-GR" sz="2400" dirty="0" smtClean="0"/>
              <a:t>Εντοπισμός και  ανάδειξη γραμμάτων και γραφής στον πάπυρο και τις πινακίδες</a:t>
            </a:r>
            <a:endParaRPr lang="en-US" altLang="el-GR" sz="2400" dirty="0" smtClean="0"/>
          </a:p>
          <a:p>
            <a:pPr marL="0" indent="0" eaLnBrk="1" hangingPunct="1">
              <a:spcBef>
                <a:spcPts val="600"/>
              </a:spcBef>
              <a:buFontTx/>
              <a:buNone/>
            </a:pPr>
            <a:endParaRPr lang="el-GR" altLang="el-GR" sz="2400" dirty="0" smtClean="0"/>
          </a:p>
          <a:p>
            <a:pPr marL="0" indent="0" eaLnBrk="1" hangingPunct="1">
              <a:spcBef>
                <a:spcPts val="600"/>
              </a:spcBef>
              <a:buFontTx/>
              <a:buNone/>
            </a:pPr>
            <a:r>
              <a:rPr lang="el-GR" altLang="el-GR" sz="2400" dirty="0" smtClean="0"/>
              <a:t>Λόγω του πλήθους των απεικονίσεων που ελήφθησαν θα παρουσιαστούν τα χαρακτηριστικότερα και σημαντικότερα παραδείγματα</a:t>
            </a:r>
          </a:p>
        </p:txBody>
      </p:sp>
      <p:sp>
        <p:nvSpPr>
          <p:cNvPr id="4" name="Rectangle 3"/>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3817695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l-GR" altLang="el-GR" sz="4000" dirty="0" smtClean="0">
                <a:solidFill>
                  <a:schemeClr val="tx1"/>
                </a:solidFill>
                <a:latin typeface="+mn-lt"/>
              </a:rPr>
              <a:t>Ιστορικά Στοιχεία</a:t>
            </a:r>
          </a:p>
        </p:txBody>
      </p:sp>
      <p:sp>
        <p:nvSpPr>
          <p:cNvPr id="3075" name="Rectangle 3"/>
          <p:cNvSpPr>
            <a:spLocks noGrp="1" noChangeArrowheads="1"/>
          </p:cNvSpPr>
          <p:nvPr>
            <p:ph idx="1"/>
          </p:nvPr>
        </p:nvSpPr>
        <p:spPr/>
        <p:txBody>
          <a:bodyPr>
            <a:normAutofit fontScale="92500" lnSpcReduction="10000"/>
          </a:bodyPr>
          <a:lstStyle/>
          <a:p>
            <a:pPr algn="ctr" eaLnBrk="1" hangingPunct="1">
              <a:lnSpc>
                <a:spcPct val="80000"/>
              </a:lnSpc>
              <a:buFontTx/>
              <a:buNone/>
            </a:pPr>
            <a:r>
              <a:rPr lang="el-GR" altLang="el-GR" b="1" dirty="0" smtClean="0">
                <a:solidFill>
                  <a:srgbClr val="004B82"/>
                </a:solidFill>
              </a:rPr>
              <a:t>«</a:t>
            </a:r>
            <a:r>
              <a:rPr lang="en-US" altLang="el-GR" b="1" dirty="0" smtClean="0">
                <a:solidFill>
                  <a:srgbClr val="004B82"/>
                </a:solidFill>
              </a:rPr>
              <a:t>Greek artist’s grave yields rare papyrus</a:t>
            </a:r>
            <a:r>
              <a:rPr lang="el-GR" altLang="el-GR" b="1" dirty="0" smtClean="0">
                <a:solidFill>
                  <a:srgbClr val="004B82"/>
                </a:solidFill>
              </a:rPr>
              <a:t>»</a:t>
            </a:r>
            <a:r>
              <a:rPr lang="en-US" altLang="el-GR" b="1" dirty="0" smtClean="0">
                <a:solidFill>
                  <a:srgbClr val="004B82"/>
                </a:solidFill>
              </a:rPr>
              <a:t>      </a:t>
            </a:r>
            <a:endParaRPr lang="el-GR" altLang="el-GR" b="1" dirty="0" smtClean="0">
              <a:solidFill>
                <a:srgbClr val="004B82"/>
              </a:solidFill>
            </a:endParaRPr>
          </a:p>
          <a:p>
            <a:pPr algn="ctr" eaLnBrk="1" hangingPunct="1">
              <a:lnSpc>
                <a:spcPct val="80000"/>
              </a:lnSpc>
              <a:buFontTx/>
              <a:buNone/>
            </a:pPr>
            <a:r>
              <a:rPr lang="en-US" altLang="el-GR" i="1" dirty="0" smtClean="0"/>
              <a:t>The Times</a:t>
            </a:r>
            <a:r>
              <a:rPr lang="en-US" altLang="el-GR" dirty="0" smtClean="0"/>
              <a:t>,  25 May 1981</a:t>
            </a:r>
          </a:p>
          <a:p>
            <a:pPr algn="ctr" eaLnBrk="1" hangingPunct="1">
              <a:lnSpc>
                <a:spcPct val="80000"/>
              </a:lnSpc>
              <a:buFontTx/>
              <a:buNone/>
            </a:pPr>
            <a:endParaRPr lang="el-GR" altLang="el-GR" dirty="0" smtClean="0"/>
          </a:p>
          <a:p>
            <a:pPr eaLnBrk="1" hangingPunct="1">
              <a:lnSpc>
                <a:spcPct val="110000"/>
              </a:lnSpc>
              <a:spcBef>
                <a:spcPts val="600"/>
              </a:spcBef>
            </a:pPr>
            <a:r>
              <a:rPr lang="en-US" altLang="el-GR" sz="2800" dirty="0" smtClean="0"/>
              <a:t>13 </a:t>
            </a:r>
            <a:r>
              <a:rPr lang="el-GR" altLang="el-GR" sz="2800" dirty="0" smtClean="0"/>
              <a:t>και 14 Μαΐου </a:t>
            </a:r>
            <a:r>
              <a:rPr lang="el-GR" altLang="el-GR" sz="2800" b="1" dirty="0" smtClean="0">
                <a:solidFill>
                  <a:srgbClr val="004B82"/>
                </a:solidFill>
              </a:rPr>
              <a:t>1981</a:t>
            </a:r>
            <a:r>
              <a:rPr lang="el-GR" altLang="el-GR" sz="2800" dirty="0" smtClean="0"/>
              <a:t> – ανασκαφή δύο τάφων,  λόγω έργων οδοποιίας επί της Οδού Όλγας 53 στη Δάφνη  που χρονολογούνται στο </a:t>
            </a:r>
            <a:r>
              <a:rPr lang="el-GR" altLang="el-GR" sz="2800" b="1" dirty="0" smtClean="0">
                <a:solidFill>
                  <a:srgbClr val="004B82"/>
                </a:solidFill>
              </a:rPr>
              <a:t>430/420 </a:t>
            </a:r>
            <a:r>
              <a:rPr lang="el-GR" altLang="el-GR" sz="2800" b="1" dirty="0" smtClean="0">
                <a:solidFill>
                  <a:srgbClr val="004B82"/>
                </a:solidFill>
              </a:rPr>
              <a:t>π.Χ.</a:t>
            </a:r>
            <a:r>
              <a:rPr lang="el-GR" altLang="el-GR" sz="2800" b="1" dirty="0" smtClean="0">
                <a:solidFill>
                  <a:srgbClr val="004B82"/>
                </a:solidFill>
              </a:rPr>
              <a:t> </a:t>
            </a:r>
            <a:r>
              <a:rPr lang="el-GR" altLang="el-GR" sz="2800" dirty="0" smtClean="0"/>
              <a:t>(Βασίλειος Πετράκος, Άγγελος Λιάγκουρας, Δελτίον) </a:t>
            </a:r>
          </a:p>
          <a:p>
            <a:pPr eaLnBrk="1" hangingPunct="1">
              <a:lnSpc>
                <a:spcPct val="110000"/>
              </a:lnSpc>
              <a:spcBef>
                <a:spcPts val="600"/>
              </a:spcBef>
            </a:pPr>
            <a:r>
              <a:rPr lang="el-GR" altLang="el-GR" sz="2800" dirty="0" smtClean="0"/>
              <a:t>Οι τάφοι περιελάμβαναν δύο μαρμάρινες σαρκοφάγους και ανήκαν σε νεκροταφείο ήδη γνωστό από τον 19</a:t>
            </a:r>
            <a:r>
              <a:rPr lang="el-GR" altLang="el-GR" sz="2800" baseline="30000" dirty="0" smtClean="0"/>
              <a:t>ο</a:t>
            </a:r>
            <a:r>
              <a:rPr lang="el-GR" altLang="el-GR" sz="2800" dirty="0" smtClean="0"/>
              <a:t> αιώνα. Λόγω  της μεγάλης κατασκευαστικής ομοιότητας και γειτνίασης των τάφων διατυπώθηκε η άποψη ότι πρόκειται για οικογενειακή ταφή.</a:t>
            </a:r>
          </a:p>
          <a:p>
            <a:pPr eaLnBrk="1" hangingPunct="1">
              <a:lnSpc>
                <a:spcPct val="110000"/>
              </a:lnSpc>
              <a:spcBef>
                <a:spcPts val="600"/>
              </a:spcBef>
              <a:buFontTx/>
              <a:buNone/>
            </a:pPr>
            <a:endParaRPr lang="el-GR" altLang="el-GR" sz="2800" dirty="0" smtClean="0"/>
          </a:p>
        </p:txBody>
      </p:sp>
      <p:sp>
        <p:nvSpPr>
          <p:cNvPr id="4" name="Rectangle 3"/>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3185743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l-GR" dirty="0" smtClean="0"/>
              <a:t>Αποτελέσματα για τον πάπυρο</a:t>
            </a:r>
            <a:endParaRPr lang="el-GR" dirty="0"/>
          </a:p>
        </p:txBody>
      </p:sp>
      <p:sp>
        <p:nvSpPr>
          <p:cNvPr id="6" name="Subtitle 5"/>
          <p:cNvSpPr>
            <a:spLocks noGrp="1"/>
          </p:cNvSpPr>
          <p:nvPr>
            <p:ph type="subTitle" idx="1"/>
          </p:nvPr>
        </p:nvSpPr>
        <p:spPr/>
        <p:txBody>
          <a:bodyPr/>
          <a:lstStyle/>
          <a:p>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19</a:t>
            </a:fld>
            <a:endParaRPr lang="el-GR" dirty="0"/>
          </a:p>
        </p:txBody>
      </p:sp>
    </p:spTree>
    <p:extLst>
      <p:ext uri="{BB962C8B-B14F-4D97-AF65-F5344CB8AC3E}">
        <p14:creationId xmlns:p14="http://schemas.microsoft.com/office/powerpoint/2010/main" val="29431474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noFill/>
        </p:spPr>
        <p:txBody>
          <a:bodyPr>
            <a:normAutofit/>
          </a:bodyPr>
          <a:lstStyle/>
          <a:p>
            <a:pPr eaLnBrk="1" hangingPunct="1"/>
            <a:r>
              <a:rPr lang="el-GR" altLang="el-GR" sz="4000" dirty="0" smtClean="0">
                <a:solidFill>
                  <a:schemeClr val="tx1"/>
                </a:solidFill>
                <a:latin typeface="+mn-lt"/>
                <a:cs typeface="Times New Roman" pitchFamily="18" charset="0"/>
              </a:rPr>
              <a:t>ΜΠ8518</a:t>
            </a:r>
          </a:p>
        </p:txBody>
      </p:sp>
      <p:pic>
        <p:nvPicPr>
          <p:cNvPr id="20483" name="Picture 5" descr="Fi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5660" y="1141760"/>
            <a:ext cx="3657607" cy="22037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9" descr="ΜΠ 8518-1000 proc curv"/>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5407317" y="1170497"/>
            <a:ext cx="3377907" cy="25331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91" name="Picture 23" descr="ΜΠ 8518-FCIR crop2 proc curv"/>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11047" y="4125912"/>
            <a:ext cx="7272338" cy="2352675"/>
          </a:xfr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11"/>
          <p:cNvSpPr txBox="1">
            <a:spLocks noChangeArrowheads="1"/>
          </p:cNvSpPr>
          <p:nvPr/>
        </p:nvSpPr>
        <p:spPr bwMode="auto">
          <a:xfrm>
            <a:off x="1137748" y="3336893"/>
            <a:ext cx="287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spcBef>
                <a:spcPct val="50000"/>
              </a:spcBef>
            </a:pPr>
            <a:r>
              <a:rPr lang="en-US" altLang="el-GR" sz="1800" dirty="0">
                <a:latin typeface="+mn-lt"/>
              </a:rPr>
              <a:t>9cmx4cm</a:t>
            </a:r>
            <a:r>
              <a:rPr lang="el-GR" altLang="el-GR" sz="1800" dirty="0">
                <a:latin typeface="+mn-lt"/>
              </a:rPr>
              <a:t>, </a:t>
            </a:r>
            <a:r>
              <a:rPr lang="en-US" altLang="el-GR" sz="1800" dirty="0">
                <a:latin typeface="+mn-lt"/>
              </a:rPr>
              <a:t>Visible</a:t>
            </a:r>
            <a:endParaRPr lang="el-GR" altLang="el-GR" sz="1800" dirty="0">
              <a:latin typeface="+mn-lt"/>
            </a:endParaRPr>
          </a:p>
        </p:txBody>
      </p:sp>
      <p:sp>
        <p:nvSpPr>
          <p:cNvPr id="20486" name="Text Box 12"/>
          <p:cNvSpPr txBox="1">
            <a:spLocks noChangeArrowheads="1"/>
          </p:cNvSpPr>
          <p:nvPr/>
        </p:nvSpPr>
        <p:spPr bwMode="auto">
          <a:xfrm>
            <a:off x="7099172" y="3700139"/>
            <a:ext cx="1655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spcBef>
                <a:spcPct val="50000"/>
              </a:spcBef>
            </a:pPr>
            <a:r>
              <a:rPr lang="en-US" altLang="el-GR" sz="1800" dirty="0">
                <a:latin typeface="+mn-lt"/>
              </a:rPr>
              <a:t>1000nm macro</a:t>
            </a:r>
            <a:endParaRPr lang="el-GR" altLang="el-GR" sz="1800" dirty="0">
              <a:latin typeface="+mn-lt"/>
            </a:endParaRPr>
          </a:p>
        </p:txBody>
      </p:sp>
      <p:sp>
        <p:nvSpPr>
          <p:cNvPr id="20487" name="Rectangle 14"/>
          <p:cNvSpPr>
            <a:spLocks noChangeArrowheads="1"/>
          </p:cNvSpPr>
          <p:nvPr/>
        </p:nvSpPr>
        <p:spPr bwMode="auto">
          <a:xfrm>
            <a:off x="2505429" y="2100739"/>
            <a:ext cx="1296987" cy="935037"/>
          </a:xfrm>
          <a:prstGeom prst="rect">
            <a:avLst/>
          </a:prstGeom>
          <a:solidFill>
            <a:schemeClr val="accent1">
              <a:alpha val="0"/>
            </a:schemeClr>
          </a:solidFill>
          <a:ln w="2540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l-GR" altLang="el-GR" dirty="0"/>
          </a:p>
        </p:txBody>
      </p:sp>
      <p:sp>
        <p:nvSpPr>
          <p:cNvPr id="20488" name="Line 15"/>
          <p:cNvSpPr>
            <a:spLocks noChangeShapeType="1"/>
          </p:cNvSpPr>
          <p:nvPr/>
        </p:nvSpPr>
        <p:spPr bwMode="auto">
          <a:xfrm>
            <a:off x="6372225" y="1773238"/>
            <a:ext cx="144463" cy="720725"/>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0489" name="Line 16"/>
          <p:cNvSpPr>
            <a:spLocks noChangeShapeType="1"/>
          </p:cNvSpPr>
          <p:nvPr/>
        </p:nvSpPr>
        <p:spPr bwMode="auto">
          <a:xfrm>
            <a:off x="6948488" y="1916113"/>
            <a:ext cx="0" cy="649287"/>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0490" name="Line 19"/>
          <p:cNvSpPr>
            <a:spLocks noChangeShapeType="1"/>
          </p:cNvSpPr>
          <p:nvPr/>
        </p:nvSpPr>
        <p:spPr bwMode="auto">
          <a:xfrm>
            <a:off x="7308850" y="1844675"/>
            <a:ext cx="71438" cy="720725"/>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0492" name="Text Box 13"/>
          <p:cNvSpPr txBox="1">
            <a:spLocks noChangeArrowheads="1"/>
          </p:cNvSpPr>
          <p:nvPr/>
        </p:nvSpPr>
        <p:spPr bwMode="auto">
          <a:xfrm>
            <a:off x="6414960" y="6453188"/>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spcBef>
                <a:spcPct val="50000"/>
              </a:spcBef>
            </a:pPr>
            <a:r>
              <a:rPr lang="en-US" altLang="el-GR" sz="1800" dirty="0">
                <a:latin typeface="+mn-lt"/>
              </a:rPr>
              <a:t>FCIR macro</a:t>
            </a:r>
            <a:endParaRPr lang="el-GR" altLang="el-GR" sz="1800" dirty="0">
              <a:latin typeface="+mn-lt"/>
            </a:endParaRPr>
          </a:p>
        </p:txBody>
      </p:sp>
      <p:sp>
        <p:nvSpPr>
          <p:cNvPr id="20493" name="Line 21"/>
          <p:cNvSpPr>
            <a:spLocks noChangeShapeType="1"/>
          </p:cNvSpPr>
          <p:nvPr/>
        </p:nvSpPr>
        <p:spPr bwMode="auto">
          <a:xfrm flipH="1" flipV="1">
            <a:off x="2195513" y="5734050"/>
            <a:ext cx="431800" cy="719138"/>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0494" name="Line 20"/>
          <p:cNvSpPr>
            <a:spLocks noChangeShapeType="1"/>
          </p:cNvSpPr>
          <p:nvPr/>
        </p:nvSpPr>
        <p:spPr bwMode="auto">
          <a:xfrm flipH="1">
            <a:off x="7019925" y="4797425"/>
            <a:ext cx="1009650" cy="504825"/>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15" name="Rectangle 14"/>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13999510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a:noFill/>
        </p:spPr>
        <p:txBody>
          <a:bodyPr/>
          <a:lstStyle/>
          <a:p>
            <a:pPr eaLnBrk="1" hangingPunct="1"/>
            <a:r>
              <a:rPr lang="el-GR" altLang="el-GR" dirty="0" smtClean="0">
                <a:latin typeface="+mn-lt"/>
              </a:rPr>
              <a:t>ΜΠ8520</a:t>
            </a:r>
          </a:p>
        </p:txBody>
      </p:sp>
      <p:pic>
        <p:nvPicPr>
          <p:cNvPr id="21507" name="Picture 5" descr="ΜΠ 8520 VIS DSC_0030 crop proc curv"/>
          <p:cNvPicPr>
            <a:picLocks noGrp="1" noChangeAspect="1" noChangeArrowheads="1"/>
          </p:cNvPicPr>
          <p:nvPr>
            <p:ph idx="1"/>
          </p:nvPr>
        </p:nvPicPr>
        <p:blipFill>
          <a:blip r:embed="rId2" cstate="print">
            <a:lum bright="-12000" contrast="6000"/>
            <a:extLst>
              <a:ext uri="{28A0092B-C50C-407E-A947-70E740481C1C}">
                <a14:useLocalDpi xmlns:a14="http://schemas.microsoft.com/office/drawing/2010/main" val="0"/>
              </a:ext>
            </a:extLst>
          </a:blip>
          <a:stretch>
            <a:fillRect/>
          </a:stretch>
        </p:blipFill>
        <p:spPr>
          <a:xfrm>
            <a:off x="1347019" y="1196975"/>
            <a:ext cx="6449961" cy="5040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327639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6"/>
          <p:cNvSpPr>
            <a:spLocks noGrp="1" noChangeArrowheads="1"/>
          </p:cNvSpPr>
          <p:nvPr>
            <p:ph type="title"/>
          </p:nvPr>
        </p:nvSpPr>
        <p:spPr/>
        <p:txBody>
          <a:bodyPr/>
          <a:lstStyle/>
          <a:p>
            <a:pPr eaLnBrk="1" hangingPunct="1"/>
            <a:r>
              <a:rPr lang="el-GR" altLang="el-GR" dirty="0" smtClean="0">
                <a:latin typeface="+mn-lt"/>
              </a:rPr>
              <a:t>ΜΠ8520</a:t>
            </a:r>
            <a:r>
              <a:rPr lang="en-US" altLang="el-GR" dirty="0" smtClean="0">
                <a:latin typeface="+mn-lt"/>
              </a:rPr>
              <a:t> </a:t>
            </a:r>
            <a:r>
              <a:rPr lang="en-US" altLang="el-GR" sz="3200" b="0" dirty="0" smtClean="0">
                <a:latin typeface="+mn-lt"/>
              </a:rPr>
              <a:t>(1 </a:t>
            </a:r>
            <a:r>
              <a:rPr lang="el-GR" altLang="el-GR" sz="3200" b="0" dirty="0" smtClean="0">
                <a:latin typeface="+mn-lt"/>
              </a:rPr>
              <a:t>από 4)</a:t>
            </a:r>
            <a:endParaRPr lang="el-GR" altLang="el-GR" sz="3200" b="0" dirty="0" smtClean="0">
              <a:latin typeface="+mn-lt"/>
            </a:endParaRPr>
          </a:p>
        </p:txBody>
      </p:sp>
      <p:pic>
        <p:nvPicPr>
          <p:cNvPr id="22531" name="Picture 4" descr="ΜΠ 8520-2-1m-1000 proc curv"/>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28772" y="4056102"/>
            <a:ext cx="1826389" cy="24351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10" descr="test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58775" y="1150361"/>
            <a:ext cx="2194445" cy="42425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15" descr="ΜΠ 8520 VIS left center 1 DSC_0145 crop"/>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3491880" y="1150361"/>
            <a:ext cx="3313113" cy="3298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4" name="Picture 19" descr="ΜΠ 8520-3-1000 proc curv crop"/>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6985025" y="1138895"/>
            <a:ext cx="1800200" cy="25848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5" name="Text Box 21"/>
          <p:cNvSpPr txBox="1">
            <a:spLocks noChangeArrowheads="1"/>
          </p:cNvSpPr>
          <p:nvPr/>
        </p:nvSpPr>
        <p:spPr bwMode="auto">
          <a:xfrm>
            <a:off x="358775" y="5392955"/>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l-GR" altLang="el-GR" sz="1800" dirty="0">
                <a:latin typeface="+mn-lt"/>
              </a:rPr>
              <a:t>1000</a:t>
            </a:r>
            <a:r>
              <a:rPr lang="en-US" altLang="el-GR" sz="1800" dirty="0">
                <a:latin typeface="+mn-lt"/>
              </a:rPr>
              <a:t>nm</a:t>
            </a:r>
            <a:endParaRPr lang="el-GR" altLang="el-GR" sz="1800" dirty="0">
              <a:latin typeface="+mn-lt"/>
            </a:endParaRPr>
          </a:p>
        </p:txBody>
      </p:sp>
      <p:sp>
        <p:nvSpPr>
          <p:cNvPr id="22536" name="Text Box 22"/>
          <p:cNvSpPr txBox="1">
            <a:spLocks noChangeArrowheads="1"/>
          </p:cNvSpPr>
          <p:nvPr/>
        </p:nvSpPr>
        <p:spPr bwMode="auto">
          <a:xfrm>
            <a:off x="6985943" y="6470317"/>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l-GR" altLang="el-GR" sz="1800" dirty="0">
                <a:latin typeface="+mn-lt"/>
              </a:rPr>
              <a:t>1000</a:t>
            </a:r>
            <a:r>
              <a:rPr lang="en-US" altLang="el-GR" sz="1800" dirty="0">
                <a:latin typeface="+mn-lt"/>
              </a:rPr>
              <a:t>nm</a:t>
            </a:r>
            <a:endParaRPr lang="el-GR" altLang="el-GR" sz="1800" dirty="0">
              <a:latin typeface="+mn-lt"/>
            </a:endParaRPr>
          </a:p>
        </p:txBody>
      </p:sp>
      <p:sp>
        <p:nvSpPr>
          <p:cNvPr id="22537" name="Text Box 23"/>
          <p:cNvSpPr txBox="1">
            <a:spLocks noChangeArrowheads="1"/>
          </p:cNvSpPr>
          <p:nvPr/>
        </p:nvSpPr>
        <p:spPr bwMode="auto">
          <a:xfrm>
            <a:off x="6985943" y="3720769"/>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l-GR" altLang="el-GR" sz="1800" dirty="0">
                <a:latin typeface="+mn-lt"/>
              </a:rPr>
              <a:t>1000</a:t>
            </a:r>
            <a:r>
              <a:rPr lang="en-US" altLang="el-GR" sz="1800" dirty="0">
                <a:latin typeface="+mn-lt"/>
              </a:rPr>
              <a:t>nm</a:t>
            </a:r>
            <a:endParaRPr lang="el-GR" altLang="el-GR" sz="1800" dirty="0">
              <a:latin typeface="+mn-lt"/>
            </a:endParaRPr>
          </a:p>
        </p:txBody>
      </p:sp>
      <p:sp>
        <p:nvSpPr>
          <p:cNvPr id="22538" name="Text Box 24"/>
          <p:cNvSpPr txBox="1">
            <a:spLocks noChangeArrowheads="1"/>
          </p:cNvSpPr>
          <p:nvPr/>
        </p:nvSpPr>
        <p:spPr bwMode="auto">
          <a:xfrm>
            <a:off x="3491880" y="4449186"/>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l-GR" sz="1800" dirty="0">
                <a:latin typeface="+mn-lt"/>
              </a:rPr>
              <a:t>Visible</a:t>
            </a:r>
            <a:endParaRPr lang="el-GR" altLang="el-GR" sz="1800" dirty="0">
              <a:latin typeface="+mn-lt"/>
            </a:endParaRPr>
          </a:p>
        </p:txBody>
      </p:sp>
      <p:sp>
        <p:nvSpPr>
          <p:cNvPr id="11" name="Rectangle 10"/>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pic>
        <p:nvPicPr>
          <p:cNvPr id="12" name="Picture 4" descr="ΜΠ 8520-2-1m-1000 proc curv"/>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6990166" y="4067568"/>
            <a:ext cx="1826389" cy="2435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9" descr="ΜΠ 8520-3-1000 proc curv cr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990166" y="1150361"/>
            <a:ext cx="1800200" cy="25848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473565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p:cNvSpPr>
            <a:spLocks noGrp="1" noChangeArrowheads="1"/>
          </p:cNvSpPr>
          <p:nvPr>
            <p:ph type="title"/>
          </p:nvPr>
        </p:nvSpPr>
        <p:spPr/>
        <p:txBody>
          <a:bodyPr/>
          <a:lstStyle/>
          <a:p>
            <a:r>
              <a:rPr lang="el-GR" altLang="el-GR" sz="4000" dirty="0" smtClean="0">
                <a:latin typeface="+mn-lt"/>
              </a:rPr>
              <a:t>ΜΠ8520 </a:t>
            </a:r>
            <a:r>
              <a:rPr lang="en-US" altLang="el-GR" sz="3200" b="0" dirty="0" smtClean="0">
                <a:solidFill>
                  <a:prstClr val="black"/>
                </a:solidFill>
              </a:rPr>
              <a:t>(</a:t>
            </a:r>
            <a:r>
              <a:rPr lang="el-GR" altLang="el-GR" sz="3200" b="0" dirty="0" smtClean="0">
                <a:solidFill>
                  <a:prstClr val="black"/>
                </a:solidFill>
              </a:rPr>
              <a:t>2</a:t>
            </a:r>
            <a:r>
              <a:rPr lang="en-US" altLang="el-GR" sz="3200" b="0" dirty="0" smtClean="0">
                <a:solidFill>
                  <a:prstClr val="black"/>
                </a:solidFill>
              </a:rPr>
              <a:t> </a:t>
            </a:r>
            <a:r>
              <a:rPr lang="el-GR" altLang="el-GR" sz="3200" b="0" dirty="0">
                <a:solidFill>
                  <a:prstClr val="black"/>
                </a:solidFill>
              </a:rPr>
              <a:t>από 4)</a:t>
            </a:r>
            <a:endParaRPr lang="el-GR" altLang="el-GR" sz="4000" dirty="0" smtClean="0">
              <a:latin typeface="+mn-lt"/>
            </a:endParaRPr>
          </a:p>
        </p:txBody>
      </p:sp>
      <p:pic>
        <p:nvPicPr>
          <p:cNvPr id="23555" name="Picture 4" descr="ΜΠ 8520-1-1m-1000 proc curv"/>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112" r="3803"/>
          <a:stretch/>
        </p:blipFill>
        <p:spPr>
          <a:xfrm>
            <a:off x="4128244" y="1196752"/>
            <a:ext cx="4656981" cy="501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6" name="Picture 7" descr="ΜΠ 8520 VIS left center 4 DSC_0116 crop"/>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389731" y="1196975"/>
            <a:ext cx="3633411" cy="50118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7" name="Text Box 10"/>
          <p:cNvSpPr txBox="1">
            <a:spLocks noChangeArrowheads="1"/>
          </p:cNvSpPr>
          <p:nvPr/>
        </p:nvSpPr>
        <p:spPr bwMode="auto">
          <a:xfrm>
            <a:off x="395536" y="6208840"/>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l-GR" sz="1800" dirty="0">
                <a:latin typeface="+mn-lt"/>
              </a:rPr>
              <a:t>Visible</a:t>
            </a:r>
            <a:endParaRPr lang="el-GR" altLang="el-GR" sz="1800" dirty="0">
              <a:latin typeface="+mn-lt"/>
            </a:endParaRPr>
          </a:p>
        </p:txBody>
      </p:sp>
      <p:sp>
        <p:nvSpPr>
          <p:cNvPr id="23558" name="Text Box 11"/>
          <p:cNvSpPr txBox="1">
            <a:spLocks noChangeArrowheads="1"/>
          </p:cNvSpPr>
          <p:nvPr/>
        </p:nvSpPr>
        <p:spPr bwMode="auto">
          <a:xfrm>
            <a:off x="4211960" y="6237288"/>
            <a:ext cx="10810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l-GR" sz="1800" dirty="0">
                <a:latin typeface="+mn-lt"/>
              </a:rPr>
              <a:t>1000nm</a:t>
            </a:r>
            <a:endParaRPr lang="el-GR" altLang="el-GR" sz="1800" dirty="0">
              <a:latin typeface="+mn-lt"/>
            </a:endParaRPr>
          </a:p>
        </p:txBody>
      </p:sp>
      <p:sp>
        <p:nvSpPr>
          <p:cNvPr id="23559" name="Line 12"/>
          <p:cNvSpPr>
            <a:spLocks noChangeShapeType="1"/>
          </p:cNvSpPr>
          <p:nvPr/>
        </p:nvSpPr>
        <p:spPr bwMode="auto">
          <a:xfrm>
            <a:off x="6156325" y="1844675"/>
            <a:ext cx="1079500" cy="71438"/>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3560" name="Line 13"/>
          <p:cNvSpPr>
            <a:spLocks noChangeShapeType="1"/>
          </p:cNvSpPr>
          <p:nvPr/>
        </p:nvSpPr>
        <p:spPr bwMode="auto">
          <a:xfrm flipH="1" flipV="1">
            <a:off x="8027988" y="2420938"/>
            <a:ext cx="936625" cy="71437"/>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3561" name="Line 14"/>
          <p:cNvSpPr>
            <a:spLocks noChangeShapeType="1"/>
          </p:cNvSpPr>
          <p:nvPr/>
        </p:nvSpPr>
        <p:spPr bwMode="auto">
          <a:xfrm flipH="1">
            <a:off x="8316913" y="5013325"/>
            <a:ext cx="576262" cy="0"/>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10" name="Rectangle 9"/>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8033120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p:txBody>
          <a:bodyPr/>
          <a:lstStyle/>
          <a:p>
            <a:r>
              <a:rPr lang="el-GR" altLang="el-GR" sz="4000" dirty="0" smtClean="0">
                <a:latin typeface="+mn-lt"/>
              </a:rPr>
              <a:t>ΜΠ8520 </a:t>
            </a:r>
            <a:r>
              <a:rPr lang="en-US" altLang="el-GR" sz="3200" b="0" dirty="0" smtClean="0">
                <a:solidFill>
                  <a:prstClr val="black"/>
                </a:solidFill>
              </a:rPr>
              <a:t>(</a:t>
            </a:r>
            <a:r>
              <a:rPr lang="el-GR" altLang="el-GR" sz="3200" b="0" dirty="0" smtClean="0">
                <a:solidFill>
                  <a:prstClr val="black"/>
                </a:solidFill>
              </a:rPr>
              <a:t>3</a:t>
            </a:r>
            <a:r>
              <a:rPr lang="en-US" altLang="el-GR" sz="3200" b="0" dirty="0" smtClean="0">
                <a:solidFill>
                  <a:prstClr val="black"/>
                </a:solidFill>
              </a:rPr>
              <a:t> </a:t>
            </a:r>
            <a:r>
              <a:rPr lang="el-GR" altLang="el-GR" sz="3200" b="0" dirty="0">
                <a:solidFill>
                  <a:prstClr val="black"/>
                </a:solidFill>
              </a:rPr>
              <a:t>από 4)</a:t>
            </a:r>
            <a:endParaRPr lang="el-GR" altLang="el-GR" sz="4000" dirty="0" smtClean="0">
              <a:latin typeface="+mn-lt"/>
            </a:endParaRPr>
          </a:p>
        </p:txBody>
      </p:sp>
      <p:pic>
        <p:nvPicPr>
          <p:cNvPr id="24579" name="Picture 4" descr="ΜΠ 8520-5-1m-1000 proc curv"/>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211792" y="1196975"/>
            <a:ext cx="6720417" cy="5040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20952586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7"/>
          <p:cNvSpPr>
            <a:spLocks noGrp="1" noChangeArrowheads="1"/>
          </p:cNvSpPr>
          <p:nvPr>
            <p:ph type="title"/>
          </p:nvPr>
        </p:nvSpPr>
        <p:spPr>
          <a:noFill/>
        </p:spPr>
        <p:txBody>
          <a:bodyPr/>
          <a:lstStyle/>
          <a:p>
            <a:r>
              <a:rPr lang="el-GR" altLang="el-GR" dirty="0" smtClean="0">
                <a:latin typeface="+mn-lt"/>
              </a:rPr>
              <a:t>ΜΠ8520 </a:t>
            </a:r>
            <a:r>
              <a:rPr lang="en-US" altLang="el-GR" sz="3200" b="0" dirty="0" smtClean="0">
                <a:solidFill>
                  <a:prstClr val="black"/>
                </a:solidFill>
              </a:rPr>
              <a:t>(</a:t>
            </a:r>
            <a:r>
              <a:rPr lang="el-GR" altLang="el-GR" sz="3200" b="0" dirty="0" smtClean="0">
                <a:solidFill>
                  <a:prstClr val="black"/>
                </a:solidFill>
              </a:rPr>
              <a:t>4</a:t>
            </a:r>
            <a:r>
              <a:rPr lang="en-US" altLang="el-GR" sz="3200" b="0" dirty="0" smtClean="0">
                <a:solidFill>
                  <a:prstClr val="black"/>
                </a:solidFill>
              </a:rPr>
              <a:t> </a:t>
            </a:r>
            <a:r>
              <a:rPr lang="el-GR" altLang="el-GR" sz="3200" b="0" dirty="0">
                <a:solidFill>
                  <a:prstClr val="black"/>
                </a:solidFill>
              </a:rPr>
              <a:t>από 4)</a:t>
            </a:r>
            <a:endParaRPr lang="el-GR" altLang="el-GR" dirty="0" smtClean="0">
              <a:latin typeface="+mn-lt"/>
            </a:endParaRPr>
          </a:p>
        </p:txBody>
      </p:sp>
      <p:pic>
        <p:nvPicPr>
          <p:cNvPr id="25602" name="Picture 4" descr="ΜΠ 8520-1-FCI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561" b="1351"/>
          <a:stretch/>
        </p:blipFill>
        <p:spPr>
          <a:xfrm>
            <a:off x="1264264" y="1196975"/>
            <a:ext cx="6615473" cy="49721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21620750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title"/>
          </p:nvPr>
        </p:nvSpPr>
        <p:spPr/>
        <p:txBody>
          <a:bodyPr>
            <a:normAutofit/>
          </a:bodyPr>
          <a:lstStyle/>
          <a:p>
            <a:pPr eaLnBrk="1" hangingPunct="1"/>
            <a:r>
              <a:rPr lang="el-GR" altLang="el-GR" sz="4000" dirty="0" smtClean="0">
                <a:latin typeface="+mn-lt"/>
              </a:rPr>
              <a:t>ΜΠ8520 </a:t>
            </a:r>
            <a:r>
              <a:rPr lang="en-US" altLang="el-GR" sz="4000" dirty="0" smtClean="0">
                <a:latin typeface="+mn-lt"/>
              </a:rPr>
              <a:t>FCIR</a:t>
            </a:r>
            <a:endParaRPr lang="el-GR" altLang="el-GR" sz="4000" dirty="0" smtClean="0">
              <a:latin typeface="+mn-lt"/>
            </a:endParaRPr>
          </a:p>
        </p:txBody>
      </p:sp>
      <p:pic>
        <p:nvPicPr>
          <p:cNvPr id="26627" name="Picture 4" descr="ΜΠ 8520-1-1m-FCIR proc curv"/>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924" b="1594"/>
          <a:stretch/>
        </p:blipFill>
        <p:spPr>
          <a:xfrm>
            <a:off x="323528" y="1628800"/>
            <a:ext cx="6591089" cy="49599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7" descr="ΜΠ 8520-1-1m-FCIR proc curv line"/>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35805" t="2769" r="29346" b="59326"/>
          <a:stretch>
            <a:fillRect/>
          </a:stretch>
        </p:blipFill>
        <p:spPr>
          <a:xfrm>
            <a:off x="5508625" y="1072307"/>
            <a:ext cx="3276600" cy="2833688"/>
          </a:xfrm>
          <a:noFill/>
          <a:effectLst>
            <a:outerShdw blurRad="50800" dist="63500" dir="9000000" sx="107000" sy="107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8208119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1"/>
          <p:cNvSpPr>
            <a:spLocks noGrp="1" noChangeArrowheads="1"/>
          </p:cNvSpPr>
          <p:nvPr>
            <p:ph type="title"/>
          </p:nvPr>
        </p:nvSpPr>
        <p:spPr/>
        <p:txBody>
          <a:bodyPr/>
          <a:lstStyle/>
          <a:p>
            <a:pPr eaLnBrk="1" hangingPunct="1"/>
            <a:r>
              <a:rPr lang="el-GR" altLang="el-GR" dirty="0" smtClean="0">
                <a:latin typeface="+mn-lt"/>
              </a:rPr>
              <a:t>ΜΠ8523</a:t>
            </a:r>
          </a:p>
        </p:txBody>
      </p:sp>
      <p:pic>
        <p:nvPicPr>
          <p:cNvPr id="27651" name="Picture 7" descr="ΜΠ 8523 VIS tot mac DSC_0100 curv"/>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8775" y="1163438"/>
            <a:ext cx="2924101" cy="19442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10" descr="ΜΠ 8523-1000 proc curv"/>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l="10612"/>
          <a:stretch>
            <a:fillRect/>
          </a:stretch>
        </p:blipFill>
        <p:spPr>
          <a:xfrm>
            <a:off x="4234034" y="2204864"/>
            <a:ext cx="4550323" cy="38184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3" name="Text Box 13"/>
          <p:cNvSpPr txBox="1">
            <a:spLocks noChangeArrowheads="1"/>
          </p:cNvSpPr>
          <p:nvPr/>
        </p:nvSpPr>
        <p:spPr bwMode="auto">
          <a:xfrm>
            <a:off x="358775" y="3193828"/>
            <a:ext cx="1008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l-GR" sz="1800" dirty="0">
                <a:latin typeface="+mn-lt"/>
              </a:rPr>
              <a:t>Visible</a:t>
            </a:r>
            <a:endParaRPr lang="el-GR" altLang="el-GR" sz="1800" dirty="0">
              <a:latin typeface="+mn-lt"/>
            </a:endParaRPr>
          </a:p>
        </p:txBody>
      </p:sp>
      <p:sp>
        <p:nvSpPr>
          <p:cNvPr id="27654" name="Text Box 14"/>
          <p:cNvSpPr txBox="1">
            <a:spLocks noChangeArrowheads="1"/>
          </p:cNvSpPr>
          <p:nvPr/>
        </p:nvSpPr>
        <p:spPr bwMode="auto">
          <a:xfrm>
            <a:off x="4140200" y="5942012"/>
            <a:ext cx="115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l-GR" sz="1800" dirty="0">
                <a:latin typeface="+mn-lt"/>
              </a:rPr>
              <a:t>1000nm</a:t>
            </a:r>
            <a:endParaRPr lang="el-GR" altLang="el-GR" sz="1800" dirty="0">
              <a:latin typeface="+mn-lt"/>
            </a:endParaRPr>
          </a:p>
        </p:txBody>
      </p:sp>
      <p:sp>
        <p:nvSpPr>
          <p:cNvPr id="27655" name="Rectangle 15"/>
          <p:cNvSpPr>
            <a:spLocks noChangeArrowheads="1"/>
          </p:cNvSpPr>
          <p:nvPr/>
        </p:nvSpPr>
        <p:spPr bwMode="auto">
          <a:xfrm>
            <a:off x="5436096" y="1673881"/>
            <a:ext cx="24128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l-GR" altLang="el-GR" sz="2400" dirty="0">
                <a:latin typeface="+mn-lt"/>
                <a:cs typeface="Times New Roman" pitchFamily="18" charset="0"/>
              </a:rPr>
              <a:t>9</a:t>
            </a:r>
            <a:r>
              <a:rPr lang="en-US" altLang="el-GR" sz="2400" dirty="0" smtClean="0">
                <a:latin typeface="+mn-lt"/>
                <a:cs typeface="Times New Roman" pitchFamily="18" charset="0"/>
              </a:rPr>
              <a:t>cmx4,5cmx4mm</a:t>
            </a:r>
            <a:endParaRPr lang="el-GR" altLang="el-GR" sz="2400" dirty="0">
              <a:latin typeface="+mn-lt"/>
              <a:cs typeface="Times New Roman" pitchFamily="18" charset="0"/>
            </a:endParaRPr>
          </a:p>
        </p:txBody>
      </p:sp>
      <p:sp>
        <p:nvSpPr>
          <p:cNvPr id="27656" name="Rectangle 16"/>
          <p:cNvSpPr>
            <a:spLocks noChangeArrowheads="1"/>
          </p:cNvSpPr>
          <p:nvPr/>
        </p:nvSpPr>
        <p:spPr bwMode="auto">
          <a:xfrm>
            <a:off x="208598" y="3861048"/>
            <a:ext cx="378733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342900" indent="-342900" eaLnBrk="1" hangingPunct="1">
              <a:buFont typeface="Arial" panose="020B0604020202020204" pitchFamily="34" charset="0"/>
              <a:buChar char="•"/>
            </a:pPr>
            <a:r>
              <a:rPr lang="el-GR" altLang="el-GR" sz="2400" dirty="0">
                <a:latin typeface="+mn-lt"/>
                <a:cs typeface="Times New Roman" pitchFamily="18" charset="0"/>
              </a:rPr>
              <a:t>Τουλάχιστον 5 επάλληλα στρώματα</a:t>
            </a:r>
          </a:p>
          <a:p>
            <a:pPr marL="342900" indent="-342900" eaLnBrk="1" hangingPunct="1">
              <a:buFont typeface="Arial" panose="020B0604020202020204" pitchFamily="34" charset="0"/>
              <a:buChar char="•"/>
            </a:pPr>
            <a:endParaRPr lang="el-GR" altLang="el-GR" sz="2400" dirty="0">
              <a:latin typeface="+mn-lt"/>
              <a:cs typeface="Times New Roman" pitchFamily="18" charset="0"/>
            </a:endParaRPr>
          </a:p>
          <a:p>
            <a:pPr marL="342900" indent="-342900" eaLnBrk="1" hangingPunct="1">
              <a:buFont typeface="Arial" panose="020B0604020202020204" pitchFamily="34" charset="0"/>
              <a:buChar char="•"/>
            </a:pPr>
            <a:r>
              <a:rPr lang="el-GR" altLang="el-GR" sz="2400" dirty="0" smtClean="0">
                <a:latin typeface="+mn-lt"/>
                <a:cs typeface="Times New Roman" pitchFamily="18" charset="0"/>
              </a:rPr>
              <a:t>Γράμματα </a:t>
            </a:r>
            <a:r>
              <a:rPr lang="el-GR" altLang="el-GR" sz="2400" dirty="0">
                <a:latin typeface="+mn-lt"/>
                <a:cs typeface="Times New Roman" pitchFamily="18" charset="0"/>
              </a:rPr>
              <a:t>μικρά  (</a:t>
            </a:r>
            <a:r>
              <a:rPr lang="en-US" altLang="el-GR" sz="2400" dirty="0">
                <a:latin typeface="+mn-lt"/>
                <a:cs typeface="Times New Roman" pitchFamily="18" charset="0"/>
              </a:rPr>
              <a:t>~</a:t>
            </a:r>
            <a:r>
              <a:rPr lang="el-GR" altLang="el-GR" sz="2400" dirty="0">
                <a:latin typeface="+mn-lt"/>
                <a:cs typeface="Times New Roman" pitchFamily="18" charset="0"/>
              </a:rPr>
              <a:t>2</a:t>
            </a:r>
            <a:r>
              <a:rPr lang="en-US" altLang="el-GR" sz="2400" dirty="0">
                <a:latin typeface="+mn-lt"/>
                <a:cs typeface="Times New Roman" pitchFamily="18" charset="0"/>
              </a:rPr>
              <a:t>mm) </a:t>
            </a:r>
            <a:r>
              <a:rPr lang="el-GR" altLang="el-GR" sz="2400" dirty="0">
                <a:latin typeface="+mn-lt"/>
                <a:cs typeface="Times New Roman" pitchFamily="18" charset="0"/>
              </a:rPr>
              <a:t>και τακτοποιημένα</a:t>
            </a:r>
          </a:p>
        </p:txBody>
      </p:sp>
      <p:sp>
        <p:nvSpPr>
          <p:cNvPr id="9" name="Rectangle 8"/>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39784491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Ανάγνωση γραφής</a:t>
            </a:r>
            <a:endParaRPr lang="el-GR" dirty="0"/>
          </a:p>
        </p:txBody>
      </p:sp>
      <p:pic>
        <p:nvPicPr>
          <p:cNvPr id="28675" name="Picture 5" descr="ΜΠ 8520-2-1m-1000 proc curv"/>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88002" y="1089025"/>
            <a:ext cx="1188417" cy="15845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4" name="Rectangle 3"/>
          <p:cNvSpPr>
            <a:spLocks noGrp="1" noChangeArrowheads="1"/>
          </p:cNvSpPr>
          <p:nvPr>
            <p:ph type="body" sz="half" idx="4294967295"/>
          </p:nvPr>
        </p:nvSpPr>
        <p:spPr>
          <a:xfrm>
            <a:off x="0" y="1052736"/>
            <a:ext cx="5004048" cy="1871663"/>
          </a:xfrm>
        </p:spPr>
        <p:txBody>
          <a:bodyPr/>
          <a:lstStyle/>
          <a:p>
            <a:pPr eaLnBrk="1" hangingPunct="1">
              <a:buFontTx/>
              <a:buNone/>
            </a:pPr>
            <a:r>
              <a:rPr lang="el-GR" altLang="el-GR" sz="2400" dirty="0" smtClean="0"/>
              <a:t>	</a:t>
            </a:r>
            <a:r>
              <a:rPr lang="el-GR" altLang="el-GR" sz="2400" dirty="0" smtClean="0">
                <a:cs typeface="Times New Roman" pitchFamily="18" charset="0"/>
              </a:rPr>
              <a:t>Σε όλα τα σπαράγματα εμφανίζονται γράμματα και σε κάποια ολόκληρες συλλαβές και λέξεις.</a:t>
            </a:r>
          </a:p>
        </p:txBody>
      </p:sp>
      <p:pic>
        <p:nvPicPr>
          <p:cNvPr id="28676" name="Picture 8" descr="ΜΠ 8520-2-1m-1000 proc curv"/>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t="68053" r="70280" b="7755"/>
          <a:stretch>
            <a:fillRect/>
          </a:stretch>
        </p:blipFill>
        <p:spPr>
          <a:xfrm>
            <a:off x="5076056" y="1089025"/>
            <a:ext cx="1708408" cy="15510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7" name="Rectangle 11"/>
          <p:cNvSpPr>
            <a:spLocks noChangeArrowheads="1"/>
          </p:cNvSpPr>
          <p:nvPr/>
        </p:nvSpPr>
        <p:spPr bwMode="auto">
          <a:xfrm>
            <a:off x="309010" y="2603755"/>
            <a:ext cx="8820150" cy="320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l-GR" altLang="el-GR" sz="2400" b="1" dirty="0">
                <a:latin typeface="+mn-lt"/>
                <a:cs typeface="Times New Roman" pitchFamily="18" charset="0"/>
              </a:rPr>
              <a:t>Σύμφωνα με τους Ε.</a:t>
            </a:r>
            <a:r>
              <a:rPr lang="de-DE" altLang="el-GR" sz="2400" b="1" dirty="0">
                <a:latin typeface="+mn-lt"/>
                <a:cs typeface="Times New Roman" pitchFamily="18" charset="0"/>
              </a:rPr>
              <a:t>Pöhlmann </a:t>
            </a:r>
            <a:r>
              <a:rPr lang="el-GR" altLang="el-GR" sz="2400" b="1" dirty="0">
                <a:latin typeface="+mn-lt"/>
                <a:cs typeface="Times New Roman" pitchFamily="18" charset="0"/>
              </a:rPr>
              <a:t>και Μ.</a:t>
            </a:r>
            <a:r>
              <a:rPr lang="de-DE" altLang="el-GR" sz="2400" b="1" dirty="0">
                <a:latin typeface="+mn-lt"/>
                <a:cs typeface="Times New Roman" pitchFamily="18" charset="0"/>
              </a:rPr>
              <a:t>West </a:t>
            </a:r>
            <a:endParaRPr lang="el-GR" altLang="el-GR" sz="2400" b="1" dirty="0">
              <a:latin typeface="+mn-lt"/>
              <a:cs typeface="Times New Roman" pitchFamily="18" charset="0"/>
            </a:endParaRPr>
          </a:p>
          <a:p>
            <a:pPr marL="342900" lvl="1" indent="-342900" eaLnBrk="1" hangingPunct="1">
              <a:spcBef>
                <a:spcPts val="600"/>
              </a:spcBef>
              <a:spcAft>
                <a:spcPts val="600"/>
              </a:spcAft>
              <a:buFont typeface="Arial" panose="020B0604020202020204" pitchFamily="34" charset="0"/>
              <a:buChar char="•"/>
            </a:pPr>
            <a:r>
              <a:rPr lang="el-GR" altLang="el-GR" sz="2400" dirty="0" smtClean="0">
                <a:latin typeface="+mn-lt"/>
                <a:cs typeface="Times New Roman" pitchFamily="18" charset="0"/>
              </a:rPr>
              <a:t>Ιονικό </a:t>
            </a:r>
            <a:r>
              <a:rPr lang="el-GR" altLang="el-GR" sz="2400" dirty="0">
                <a:latin typeface="+mn-lt"/>
                <a:cs typeface="Times New Roman" pitchFamily="18" charset="0"/>
              </a:rPr>
              <a:t>αλφάβητο καθώς υπάρχουν σαφή παραδείγματα του ήτα και του ωμέγα. Όπως έχει δε αποδειχθεί από την μελέτη διαφόρων επιγραφών το ιονικό αλφάβητο χρησιμοποιείτο από τους μορφωμένους Αθηναίους περίπου 30 χρόνια πριν την επίσημη εισαγωγή του το 403/402 </a:t>
            </a:r>
            <a:r>
              <a:rPr lang="el-GR" altLang="el-GR" sz="2400" dirty="0">
                <a:latin typeface="+mn-lt"/>
                <a:cs typeface="Times New Roman" pitchFamily="18" charset="0"/>
              </a:rPr>
              <a:t>π.Χ.</a:t>
            </a:r>
            <a:r>
              <a:rPr lang="el-GR" altLang="el-GR" sz="2400" dirty="0">
                <a:latin typeface="+mn-lt"/>
                <a:cs typeface="Times New Roman" pitchFamily="18" charset="0"/>
              </a:rPr>
              <a:t> (Ψήφισμα </a:t>
            </a:r>
            <a:r>
              <a:rPr lang="el-GR" altLang="el-GR" sz="2400" dirty="0" smtClean="0">
                <a:latin typeface="+mn-lt"/>
                <a:cs typeface="Times New Roman" pitchFamily="18" charset="0"/>
              </a:rPr>
              <a:t>Αρχίνου</a:t>
            </a:r>
            <a:r>
              <a:rPr lang="el-GR" altLang="el-GR" sz="2400" dirty="0" smtClean="0">
                <a:latin typeface="+mn-lt"/>
                <a:cs typeface="Times New Roman" pitchFamily="18" charset="0"/>
              </a:rPr>
              <a:t>). </a:t>
            </a:r>
            <a:endParaRPr lang="el-GR" altLang="el-GR" sz="2400" dirty="0">
              <a:latin typeface="+mn-lt"/>
              <a:cs typeface="Times New Roman" pitchFamily="18" charset="0"/>
            </a:endParaRPr>
          </a:p>
          <a:p>
            <a:pPr marL="342900" lvl="1" indent="-342900" eaLnBrk="1" hangingPunct="1">
              <a:buFont typeface="Arial" panose="020B0604020202020204" pitchFamily="34" charset="0"/>
              <a:buChar char="•"/>
            </a:pPr>
            <a:r>
              <a:rPr lang="el-GR" altLang="el-GR" sz="2400" dirty="0" smtClean="0">
                <a:latin typeface="+mn-lt"/>
                <a:cs typeface="Times New Roman" pitchFamily="18" charset="0"/>
              </a:rPr>
              <a:t>Η </a:t>
            </a:r>
            <a:r>
              <a:rPr lang="el-GR" altLang="el-GR" sz="2400" dirty="0">
                <a:latin typeface="+mn-lt"/>
                <a:cs typeface="Times New Roman" pitchFamily="18" charset="0"/>
              </a:rPr>
              <a:t>ανάγνωση μυθολογικών ονομάτων παραπέμπει σε ποιητικό κείμενο. </a:t>
            </a:r>
          </a:p>
        </p:txBody>
      </p:sp>
      <p:sp>
        <p:nvSpPr>
          <p:cNvPr id="28678" name="Rectangle 12"/>
          <p:cNvSpPr>
            <a:spLocks noChangeArrowheads="1"/>
          </p:cNvSpPr>
          <p:nvPr/>
        </p:nvSpPr>
        <p:spPr bwMode="auto">
          <a:xfrm>
            <a:off x="250825" y="5805488"/>
            <a:ext cx="871378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l-GR" altLang="el-GR" dirty="0"/>
              <a:t>[</a:t>
            </a:r>
            <a:r>
              <a:rPr lang="de-DE" altLang="el-GR" dirty="0"/>
              <a:t>Pöhlmann E., West M.L., 2012. </a:t>
            </a:r>
            <a:r>
              <a:rPr lang="en-GB" altLang="el-GR" dirty="0"/>
              <a:t>The Oldest Greek Papyrus and Writing Tablets. </a:t>
            </a:r>
            <a:r>
              <a:rPr lang="el-GR" altLang="el-GR" dirty="0"/>
              <a:t>	</a:t>
            </a:r>
            <a:r>
              <a:rPr lang="en-GB" altLang="el-GR" dirty="0"/>
              <a:t>Fifth-Century Documents from the “Tomb of the Musician” in Attica, </a:t>
            </a:r>
            <a:r>
              <a:rPr lang="en-GB" altLang="el-GR" i="1" dirty="0"/>
              <a:t>Zeitschrift für</a:t>
            </a:r>
            <a:r>
              <a:rPr lang="el-GR" altLang="el-GR" i="1" dirty="0"/>
              <a:t> </a:t>
            </a:r>
            <a:r>
              <a:rPr lang="en-GB" altLang="el-GR" i="1" dirty="0"/>
              <a:t>Papyrologie und Epigraphik</a:t>
            </a:r>
            <a:r>
              <a:rPr lang="en-GB" altLang="el-GR" dirty="0"/>
              <a:t> 180, 1-16</a:t>
            </a:r>
            <a:r>
              <a:rPr lang="el-GR" altLang="el-GR" dirty="0"/>
              <a:t>]</a:t>
            </a:r>
          </a:p>
        </p:txBody>
      </p:sp>
      <p:sp>
        <p:nvSpPr>
          <p:cNvPr id="8" name="Rectangle 7"/>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589741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l-GR" altLang="el-GR" dirty="0" smtClean="0">
                <a:solidFill>
                  <a:schemeClr val="tx1"/>
                </a:solidFill>
                <a:latin typeface="+mn-lt"/>
              </a:rPr>
              <a:t>Περιγραφή των Ευρημάτων</a:t>
            </a:r>
          </a:p>
        </p:txBody>
      </p:sp>
      <p:sp>
        <p:nvSpPr>
          <p:cNvPr id="4099" name="Rectangle 3"/>
          <p:cNvSpPr>
            <a:spLocks noGrp="1" noChangeArrowheads="1"/>
          </p:cNvSpPr>
          <p:nvPr>
            <p:ph idx="1"/>
          </p:nvPr>
        </p:nvSpPr>
        <p:spPr/>
        <p:txBody>
          <a:bodyPr>
            <a:noAutofit/>
          </a:bodyPr>
          <a:lstStyle/>
          <a:p>
            <a:pPr eaLnBrk="1" hangingPunct="1">
              <a:lnSpc>
                <a:spcPct val="80000"/>
              </a:lnSpc>
            </a:pPr>
            <a:r>
              <a:rPr lang="el-GR" altLang="el-GR" sz="2200" dirty="0" smtClean="0"/>
              <a:t>Ο τάφος Ι περιείχε μόνο μέρη σκελετού και τέσσερις ληκύθους και ανήκε σε γυναίκα περίπου 40 ετών.</a:t>
            </a:r>
          </a:p>
          <a:p>
            <a:pPr eaLnBrk="1" hangingPunct="1">
              <a:lnSpc>
                <a:spcPct val="80000"/>
              </a:lnSpc>
            </a:pPr>
            <a:r>
              <a:rPr lang="el-GR" altLang="el-GR" sz="2200" dirty="0" smtClean="0"/>
              <a:t>Ο τάφος ΙΙ ανήκε σε νεαρό άνδρα περίπου 20 ετών και  περιείχε:</a:t>
            </a:r>
          </a:p>
          <a:p>
            <a:pPr lvl="1" eaLnBrk="1" hangingPunct="1">
              <a:lnSpc>
                <a:spcPct val="80000"/>
              </a:lnSpc>
            </a:pPr>
            <a:r>
              <a:rPr lang="el-GR" altLang="el-GR" sz="2200" dirty="0" smtClean="0"/>
              <a:t>Τρία μουσικά όργανα: τμήματα άρπας, το κέλυφος μιας χελώνας που χρησίμευε ως ηχείο λύρας και έναν αυλό</a:t>
            </a:r>
          </a:p>
          <a:p>
            <a:pPr lvl="1" eaLnBrk="1" hangingPunct="1">
              <a:lnSpc>
                <a:spcPct val="80000"/>
              </a:lnSpc>
            </a:pPr>
            <a:r>
              <a:rPr lang="el-GR" altLang="el-GR" sz="2200" dirty="0" smtClean="0"/>
              <a:t>Σπαράγματα παπύρου</a:t>
            </a:r>
          </a:p>
          <a:p>
            <a:pPr lvl="1" eaLnBrk="1" hangingPunct="1">
              <a:lnSpc>
                <a:spcPct val="80000"/>
              </a:lnSpc>
            </a:pPr>
            <a:r>
              <a:rPr lang="el-GR" altLang="el-GR" sz="2200" dirty="0" smtClean="0"/>
              <a:t>Τέσσερα ξύλινα κερωμένα πινακίδια και θραύσματα πινακιδίων και ξύλου </a:t>
            </a:r>
          </a:p>
          <a:p>
            <a:pPr lvl="1" eaLnBrk="1" hangingPunct="1">
              <a:lnSpc>
                <a:spcPct val="80000"/>
              </a:lnSpc>
            </a:pPr>
            <a:r>
              <a:rPr lang="el-GR" altLang="el-GR" sz="2200" dirty="0" smtClean="0"/>
              <a:t>Ένα χάλκινο κονδυλοφόρο και ένα χάλκινο φιαλίδιο</a:t>
            </a:r>
          </a:p>
          <a:p>
            <a:pPr lvl="1" eaLnBrk="1" hangingPunct="1">
              <a:lnSpc>
                <a:spcPct val="80000"/>
              </a:lnSpc>
            </a:pPr>
            <a:r>
              <a:rPr lang="el-GR" altLang="el-GR" sz="2200" dirty="0" smtClean="0"/>
              <a:t>Μια ξύλινη κασετίνα</a:t>
            </a:r>
          </a:p>
          <a:p>
            <a:pPr lvl="1" eaLnBrk="1" hangingPunct="1">
              <a:lnSpc>
                <a:spcPct val="80000"/>
              </a:lnSpc>
            </a:pPr>
            <a:r>
              <a:rPr lang="el-GR" altLang="el-GR" sz="2200" dirty="0" smtClean="0"/>
              <a:t>Μια σιδερένια ξύστρα, σιδερένιο πριόνι</a:t>
            </a:r>
          </a:p>
          <a:p>
            <a:pPr lvl="1" eaLnBrk="1" hangingPunct="1">
              <a:lnSpc>
                <a:spcPct val="80000"/>
              </a:lnSpc>
            </a:pPr>
            <a:r>
              <a:rPr lang="el-GR" altLang="el-GR" sz="2200" dirty="0" smtClean="0"/>
              <a:t>Έξι οστέινους αστραγάλους και δύο χάλκινα ομοιώματα αυτών</a:t>
            </a:r>
          </a:p>
          <a:p>
            <a:pPr lvl="1" eaLnBrk="1" hangingPunct="1">
              <a:lnSpc>
                <a:spcPct val="80000"/>
              </a:lnSpc>
            </a:pPr>
            <a:r>
              <a:rPr lang="el-GR" altLang="el-GR" sz="2200" dirty="0" smtClean="0"/>
              <a:t>Μέρη σκελετού</a:t>
            </a:r>
          </a:p>
          <a:p>
            <a:pPr eaLnBrk="1" hangingPunct="1">
              <a:lnSpc>
                <a:spcPct val="80000"/>
              </a:lnSpc>
            </a:pPr>
            <a:r>
              <a:rPr lang="el-GR" altLang="el-GR" sz="2200" dirty="0" smtClean="0"/>
              <a:t>Λόγω της ύπαρξης των ευρημάτων αυτών και ιδιαίτερα των μουσικών οργάνων, ο τάφος ΙΙ αναφέρεται και ως </a:t>
            </a:r>
            <a:r>
              <a:rPr lang="el-GR" altLang="el-GR" sz="2200" b="1" dirty="0" smtClean="0">
                <a:solidFill>
                  <a:srgbClr val="004B82"/>
                </a:solidFill>
              </a:rPr>
              <a:t>«Τάφος του Ποιητή» </a:t>
            </a:r>
          </a:p>
          <a:p>
            <a:pPr eaLnBrk="1" hangingPunct="1">
              <a:lnSpc>
                <a:spcPct val="80000"/>
              </a:lnSpc>
              <a:buFontTx/>
              <a:buNone/>
            </a:pPr>
            <a:r>
              <a:rPr lang="en-US" altLang="el-GR" sz="2200" dirty="0" smtClean="0"/>
              <a:t>	</a:t>
            </a:r>
            <a:endParaRPr lang="el-GR" altLang="el-GR" sz="2200" dirty="0" smtClean="0"/>
          </a:p>
          <a:p>
            <a:pPr eaLnBrk="1" hangingPunct="1">
              <a:lnSpc>
                <a:spcPct val="80000"/>
              </a:lnSpc>
            </a:pPr>
            <a:endParaRPr lang="el-GR" altLang="el-GR" sz="2200" dirty="0" smtClean="0"/>
          </a:p>
        </p:txBody>
      </p:sp>
    </p:spTree>
    <p:extLst>
      <p:ext uri="{BB962C8B-B14F-4D97-AF65-F5344CB8AC3E}">
        <p14:creationId xmlns:p14="http://schemas.microsoft.com/office/powerpoint/2010/main" val="22211780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l-GR" dirty="0" smtClean="0"/>
              <a:t>Αποτελέσματα για τις πινακίδες</a:t>
            </a:r>
            <a:endParaRPr lang="el-GR" dirty="0"/>
          </a:p>
        </p:txBody>
      </p:sp>
      <p:sp>
        <p:nvSpPr>
          <p:cNvPr id="6" name="Subtitle 5"/>
          <p:cNvSpPr>
            <a:spLocks noGrp="1"/>
          </p:cNvSpPr>
          <p:nvPr>
            <p:ph type="subTitle" idx="1"/>
          </p:nvPr>
        </p:nvSpPr>
        <p:spPr/>
        <p:txBody>
          <a:bodyPr/>
          <a:lstStyle/>
          <a:p>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29</a:t>
            </a:fld>
            <a:endParaRPr lang="el-GR" dirty="0"/>
          </a:p>
        </p:txBody>
      </p:sp>
    </p:spTree>
    <p:extLst>
      <p:ext uri="{BB962C8B-B14F-4D97-AF65-F5344CB8AC3E}">
        <p14:creationId xmlns:p14="http://schemas.microsoft.com/office/powerpoint/2010/main" val="28902395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10" descr="MP7452f1000"/>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l="1810" t="29498" b="5931"/>
          <a:stretch>
            <a:fillRect/>
          </a:stretch>
        </p:blipFill>
        <p:spPr>
          <a:xfrm>
            <a:off x="490711" y="4078288"/>
            <a:ext cx="4770785" cy="23528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0" name="Picture 8" descr="ΜΠ 7452f DSC_0060 crop"/>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t="16864"/>
          <a:stretch>
            <a:fillRect/>
          </a:stretch>
        </p:blipFill>
        <p:spPr>
          <a:xfrm>
            <a:off x="5796136" y="3508375"/>
            <a:ext cx="3060452" cy="17133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9" name="Picture 4" descr="MP7452f420 proc"/>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t="29081"/>
          <a:stretch/>
        </p:blipFill>
        <p:spPr>
          <a:xfrm>
            <a:off x="5724128" y="1450044"/>
            <a:ext cx="3180367" cy="16916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8" name="Rectangle 5"/>
          <p:cNvSpPr>
            <a:spLocks noGrp="1" noChangeArrowheads="1"/>
          </p:cNvSpPr>
          <p:nvPr>
            <p:ph type="title"/>
          </p:nvPr>
        </p:nvSpPr>
        <p:spPr/>
        <p:txBody>
          <a:bodyPr>
            <a:normAutofit/>
          </a:bodyPr>
          <a:lstStyle/>
          <a:p>
            <a:r>
              <a:rPr lang="el-GR" altLang="el-GR" dirty="0" smtClean="0"/>
              <a:t>ΜΠ7452 </a:t>
            </a:r>
            <a:r>
              <a:rPr lang="en-US" altLang="el-GR" sz="3200" b="0" dirty="0">
                <a:solidFill>
                  <a:prstClr val="black"/>
                </a:solidFill>
              </a:rPr>
              <a:t>(1 </a:t>
            </a:r>
            <a:r>
              <a:rPr lang="el-GR" altLang="el-GR" sz="3200" b="0" dirty="0">
                <a:solidFill>
                  <a:prstClr val="black"/>
                </a:solidFill>
              </a:rPr>
              <a:t>από </a:t>
            </a:r>
            <a:r>
              <a:rPr lang="el-GR" altLang="el-GR" sz="3200" b="0" dirty="0" smtClean="0">
                <a:solidFill>
                  <a:prstClr val="black"/>
                </a:solidFill>
              </a:rPr>
              <a:t>2)</a:t>
            </a:r>
            <a:endParaRPr lang="el-GR" altLang="el-GR" dirty="0" smtClean="0">
              <a:latin typeface="+mn-lt"/>
            </a:endParaRPr>
          </a:p>
        </p:txBody>
      </p:sp>
      <p:sp>
        <p:nvSpPr>
          <p:cNvPr id="29701" name="Text Box 7"/>
          <p:cNvSpPr txBox="1">
            <a:spLocks noChangeArrowheads="1"/>
          </p:cNvSpPr>
          <p:nvPr/>
        </p:nvSpPr>
        <p:spPr bwMode="auto">
          <a:xfrm>
            <a:off x="5826362" y="2972626"/>
            <a:ext cx="10080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l-GR" altLang="el-GR" sz="2000" dirty="0">
                <a:latin typeface="+mn-lt"/>
              </a:rPr>
              <a:t>420</a:t>
            </a:r>
            <a:r>
              <a:rPr lang="en-US" altLang="el-GR" sz="2000" dirty="0">
                <a:latin typeface="+mn-lt"/>
              </a:rPr>
              <a:t>nm</a:t>
            </a:r>
            <a:endParaRPr lang="el-GR" altLang="el-GR" sz="2000" dirty="0">
              <a:latin typeface="+mn-lt"/>
            </a:endParaRPr>
          </a:p>
        </p:txBody>
      </p:sp>
      <p:sp>
        <p:nvSpPr>
          <p:cNvPr id="29703" name="Text Box 12"/>
          <p:cNvSpPr txBox="1">
            <a:spLocks noChangeArrowheads="1"/>
          </p:cNvSpPr>
          <p:nvPr/>
        </p:nvSpPr>
        <p:spPr bwMode="auto">
          <a:xfrm>
            <a:off x="5826362" y="5308759"/>
            <a:ext cx="9366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l-GR" sz="2000" dirty="0">
                <a:latin typeface="+mn-lt"/>
              </a:rPr>
              <a:t>Visible</a:t>
            </a:r>
            <a:endParaRPr lang="el-GR" altLang="el-GR" sz="2000" dirty="0">
              <a:latin typeface="+mn-lt"/>
            </a:endParaRPr>
          </a:p>
        </p:txBody>
      </p:sp>
      <p:sp>
        <p:nvSpPr>
          <p:cNvPr id="29704" name="Text Box 13"/>
          <p:cNvSpPr txBox="1">
            <a:spLocks noChangeArrowheads="1"/>
          </p:cNvSpPr>
          <p:nvPr/>
        </p:nvSpPr>
        <p:spPr bwMode="auto">
          <a:xfrm>
            <a:off x="409241" y="6414864"/>
            <a:ext cx="1079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l-GR" sz="2000" dirty="0">
                <a:latin typeface="+mn-lt"/>
              </a:rPr>
              <a:t>1000nm</a:t>
            </a:r>
            <a:endParaRPr lang="el-GR" altLang="el-GR" sz="2000" dirty="0">
              <a:latin typeface="+mn-lt"/>
            </a:endParaRPr>
          </a:p>
        </p:txBody>
      </p:sp>
      <p:sp>
        <p:nvSpPr>
          <p:cNvPr id="29705" name="Line 14"/>
          <p:cNvSpPr>
            <a:spLocks noChangeShapeType="1"/>
          </p:cNvSpPr>
          <p:nvPr/>
        </p:nvSpPr>
        <p:spPr bwMode="auto">
          <a:xfrm flipV="1">
            <a:off x="2771775" y="5262912"/>
            <a:ext cx="358775" cy="358775"/>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9706" name="Line 15"/>
          <p:cNvSpPr>
            <a:spLocks noChangeShapeType="1"/>
          </p:cNvSpPr>
          <p:nvPr/>
        </p:nvSpPr>
        <p:spPr bwMode="auto">
          <a:xfrm flipH="1">
            <a:off x="4355976" y="4064592"/>
            <a:ext cx="288925" cy="433388"/>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
        <p:nvSpPr>
          <p:cNvPr id="2" name="Rectangle 1"/>
          <p:cNvSpPr/>
          <p:nvPr/>
        </p:nvSpPr>
        <p:spPr>
          <a:xfrm>
            <a:off x="485775" y="1124744"/>
            <a:ext cx="4878313" cy="2308324"/>
          </a:xfrm>
          <a:prstGeom prst="rect">
            <a:avLst/>
          </a:prstGeom>
        </p:spPr>
        <p:txBody>
          <a:bodyPr wrap="square">
            <a:spAutoFit/>
          </a:bodyPr>
          <a:lstStyle/>
          <a:p>
            <a:r>
              <a:rPr lang="el-GR" altLang="el-GR" sz="2400" dirty="0" smtClean="0">
                <a:latin typeface="+mn-lt"/>
              </a:rPr>
              <a:t>(</a:t>
            </a:r>
            <a:r>
              <a:rPr lang="en-US" altLang="el-GR" sz="2400" dirty="0">
                <a:latin typeface="+mn-lt"/>
              </a:rPr>
              <a:t>13</a:t>
            </a:r>
            <a:r>
              <a:rPr lang="el-GR" altLang="el-GR" sz="2400" dirty="0">
                <a:latin typeface="+mn-lt"/>
              </a:rPr>
              <a:t>,</a:t>
            </a:r>
            <a:r>
              <a:rPr lang="en-US" altLang="el-GR" sz="2400" dirty="0">
                <a:latin typeface="+mn-lt"/>
              </a:rPr>
              <a:t>5x5,8x0,4cm</a:t>
            </a:r>
            <a:r>
              <a:rPr lang="el-GR" altLang="el-GR" sz="2400" dirty="0">
                <a:latin typeface="+mn-lt"/>
              </a:rPr>
              <a:t>) : καλής ποιότητας ξύλο, λείο ομογενές χωρίς νερά </a:t>
            </a:r>
            <a:br>
              <a:rPr lang="el-GR" altLang="el-GR" sz="2400" dirty="0">
                <a:latin typeface="+mn-lt"/>
              </a:rPr>
            </a:br>
            <a:r>
              <a:rPr lang="el-GR" altLang="el-GR" sz="2400" dirty="0">
                <a:latin typeface="+mn-lt"/>
              </a:rPr>
              <a:t>Διάκριση υπολειμμάτων κεριού πινακίδας, </a:t>
            </a:r>
            <a:br>
              <a:rPr lang="el-GR" altLang="el-GR" sz="2400" dirty="0">
                <a:latin typeface="+mn-lt"/>
              </a:rPr>
            </a:br>
            <a:r>
              <a:rPr lang="el-GR" altLang="el-GR" sz="2400" dirty="0">
                <a:latin typeface="+mn-lt"/>
              </a:rPr>
              <a:t>διαφοροποίηση από το από υλικό συντήρησης</a:t>
            </a:r>
            <a:endParaRPr lang="el-GR" sz="2400" dirty="0">
              <a:latin typeface="+mn-lt"/>
            </a:endParaRPr>
          </a:p>
        </p:txBody>
      </p:sp>
      <p:sp>
        <p:nvSpPr>
          <p:cNvPr id="12" name="Rectangle 11"/>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12742716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title"/>
          </p:nvPr>
        </p:nvSpPr>
        <p:spPr/>
        <p:txBody>
          <a:bodyPr/>
          <a:lstStyle/>
          <a:p>
            <a:r>
              <a:rPr lang="el-GR" altLang="el-GR" dirty="0" smtClean="0">
                <a:latin typeface="+mn-lt"/>
              </a:rPr>
              <a:t>ΜΠ7452 </a:t>
            </a:r>
            <a:r>
              <a:rPr lang="en-US" altLang="el-GR" sz="3200" b="0" dirty="0" smtClean="0">
                <a:solidFill>
                  <a:prstClr val="black"/>
                </a:solidFill>
              </a:rPr>
              <a:t>(</a:t>
            </a:r>
            <a:r>
              <a:rPr lang="el-GR" altLang="el-GR" sz="3200" b="0" dirty="0" smtClean="0">
                <a:solidFill>
                  <a:prstClr val="black"/>
                </a:solidFill>
              </a:rPr>
              <a:t>2</a:t>
            </a:r>
            <a:r>
              <a:rPr lang="en-US" altLang="el-GR" sz="3200" b="0" dirty="0" smtClean="0">
                <a:solidFill>
                  <a:prstClr val="black"/>
                </a:solidFill>
              </a:rPr>
              <a:t> </a:t>
            </a:r>
            <a:r>
              <a:rPr lang="el-GR" altLang="el-GR" sz="3200" b="0" dirty="0">
                <a:solidFill>
                  <a:prstClr val="black"/>
                </a:solidFill>
              </a:rPr>
              <a:t>από </a:t>
            </a:r>
            <a:r>
              <a:rPr lang="el-GR" altLang="el-GR" sz="3200" b="0" dirty="0" smtClean="0">
                <a:solidFill>
                  <a:prstClr val="black"/>
                </a:solidFill>
              </a:rPr>
              <a:t>2)</a:t>
            </a:r>
            <a:endParaRPr lang="el-GR" altLang="el-GR" dirty="0" smtClean="0">
              <a:latin typeface="+mn-lt"/>
            </a:endParaRPr>
          </a:p>
        </p:txBody>
      </p:sp>
      <p:pic>
        <p:nvPicPr>
          <p:cNvPr id="30723" name="Picture 4" descr="MP7452 A2 rak m 1000"/>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51520" y="1772816"/>
            <a:ext cx="4320604" cy="33980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5" name="Picture 8" descr="MP7452 A2 nor m4 1000 proc 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084168" y="1772816"/>
            <a:ext cx="2721049" cy="426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4" name="Text Box 7"/>
          <p:cNvSpPr txBox="1">
            <a:spLocks noChangeArrowheads="1"/>
          </p:cNvSpPr>
          <p:nvPr/>
        </p:nvSpPr>
        <p:spPr bwMode="auto">
          <a:xfrm>
            <a:off x="-828600" y="6021288"/>
            <a:ext cx="96490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spcBef>
                <a:spcPct val="50000"/>
              </a:spcBef>
            </a:pPr>
            <a:r>
              <a:rPr lang="en-US" altLang="el-GR" sz="2400" dirty="0">
                <a:latin typeface="+mn-lt"/>
              </a:rPr>
              <a:t> </a:t>
            </a:r>
            <a:r>
              <a:rPr lang="el-GR" altLang="el-GR" sz="2400" dirty="0">
                <a:latin typeface="+mn-lt"/>
              </a:rPr>
              <a:t>Υπερφασματική απεικόνιση στα 1000</a:t>
            </a:r>
            <a:r>
              <a:rPr lang="en-US" altLang="el-GR" sz="2400" dirty="0">
                <a:latin typeface="+mn-lt"/>
              </a:rPr>
              <a:t>nm</a:t>
            </a:r>
            <a:r>
              <a:rPr lang="el-GR" altLang="el-GR" sz="2400" dirty="0">
                <a:latin typeface="+mn-lt"/>
              </a:rPr>
              <a:t>, εφαπτομενικός φωτισμός</a:t>
            </a:r>
          </a:p>
        </p:txBody>
      </p:sp>
      <p:sp>
        <p:nvSpPr>
          <p:cNvPr id="30726" name="Rectangle 10"/>
          <p:cNvSpPr>
            <a:spLocks noChangeArrowheads="1"/>
          </p:cNvSpPr>
          <p:nvPr/>
        </p:nvSpPr>
        <p:spPr bwMode="auto">
          <a:xfrm>
            <a:off x="179388" y="1196975"/>
            <a:ext cx="77769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l-GR" altLang="el-GR" sz="2400" dirty="0">
                <a:latin typeface="+mn-lt"/>
                <a:cs typeface="Times New Roman" pitchFamily="18" charset="0"/>
              </a:rPr>
              <a:t>Γράμματα εγχάρακτα διαστάσεων ύψους  </a:t>
            </a:r>
            <a:r>
              <a:rPr lang="en-US" altLang="el-GR" sz="2400" dirty="0">
                <a:latin typeface="+mn-lt"/>
                <a:cs typeface="Times New Roman" pitchFamily="18" charset="0"/>
              </a:rPr>
              <a:t>~</a:t>
            </a:r>
            <a:r>
              <a:rPr lang="en-GB" altLang="el-GR" sz="2400" dirty="0">
                <a:latin typeface="+mn-lt"/>
                <a:cs typeface="Times New Roman" pitchFamily="18" charset="0"/>
              </a:rPr>
              <a:t>1.5mm</a:t>
            </a:r>
            <a:r>
              <a:rPr lang="en-GB" altLang="el-GR" sz="2400" dirty="0">
                <a:latin typeface="+mn-lt"/>
              </a:rPr>
              <a:t> </a:t>
            </a:r>
            <a:r>
              <a:rPr lang="el-GR" altLang="el-GR" sz="2400" dirty="0">
                <a:latin typeface="+mn-lt"/>
              </a:rPr>
              <a:t> </a:t>
            </a:r>
          </a:p>
        </p:txBody>
      </p:sp>
      <p:sp>
        <p:nvSpPr>
          <p:cNvPr id="7" name="Rectangle 6"/>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23228572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title"/>
          </p:nvPr>
        </p:nvSpPr>
        <p:spPr>
          <a:noFill/>
        </p:spPr>
        <p:txBody>
          <a:bodyPr>
            <a:normAutofit/>
          </a:bodyPr>
          <a:lstStyle/>
          <a:p>
            <a:pPr eaLnBrk="1" hangingPunct="1"/>
            <a:r>
              <a:rPr lang="el-GR" altLang="el-GR" dirty="0" smtClean="0">
                <a:latin typeface="+mn-lt"/>
              </a:rPr>
              <a:t>ΜΠ7453-5 (</a:t>
            </a:r>
            <a:r>
              <a:rPr lang="en-US" altLang="el-GR" dirty="0" smtClean="0">
                <a:latin typeface="+mn-lt"/>
              </a:rPr>
              <a:t>13</a:t>
            </a:r>
            <a:r>
              <a:rPr lang="el-GR" altLang="el-GR" dirty="0" smtClean="0">
                <a:latin typeface="+mn-lt"/>
              </a:rPr>
              <a:t>,</a:t>
            </a:r>
            <a:r>
              <a:rPr lang="en-US" altLang="el-GR" dirty="0" smtClean="0">
                <a:latin typeface="+mn-lt"/>
              </a:rPr>
              <a:t>5x5,8x0,4cm</a:t>
            </a:r>
            <a:r>
              <a:rPr lang="el-GR" altLang="el-GR" dirty="0" smtClean="0">
                <a:latin typeface="+mn-lt"/>
              </a:rPr>
              <a:t>)</a:t>
            </a:r>
          </a:p>
        </p:txBody>
      </p:sp>
      <p:pic>
        <p:nvPicPr>
          <p:cNvPr id="31747" name="Picture 8" descr="ΜΠ 7453b DSC_0090 crop"/>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8792"/>
          <a:stretch/>
        </p:blipFill>
        <p:spPr>
          <a:xfrm>
            <a:off x="251520" y="1524794"/>
            <a:ext cx="3885235" cy="19564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10" descr="ΜΠ 7454b DSC_0120"/>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l="21068" t="17435" r="9384" b="28687"/>
          <a:stretch>
            <a:fillRect/>
          </a:stretch>
        </p:blipFill>
        <p:spPr>
          <a:xfrm>
            <a:off x="107950" y="3725087"/>
            <a:ext cx="4176713" cy="2151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9" name="Picture 12" descr="ΜΠ 7455b DSC_0067"/>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l="15002" t="29561" r="11197" b="12148"/>
          <a:stretch>
            <a:fillRect/>
          </a:stretch>
        </p:blipFill>
        <p:spPr>
          <a:xfrm>
            <a:off x="4701199" y="2492896"/>
            <a:ext cx="4032250" cy="2119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0" name="Text Box 14"/>
          <p:cNvSpPr txBox="1">
            <a:spLocks noChangeArrowheads="1"/>
          </p:cNvSpPr>
          <p:nvPr/>
        </p:nvSpPr>
        <p:spPr bwMode="auto">
          <a:xfrm>
            <a:off x="4181856" y="1524318"/>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l-GR" altLang="el-GR" sz="1800" b="1" dirty="0">
                <a:latin typeface="+mn-lt"/>
              </a:rPr>
              <a:t>Β2</a:t>
            </a:r>
          </a:p>
        </p:txBody>
      </p:sp>
      <p:sp>
        <p:nvSpPr>
          <p:cNvPr id="31751" name="Text Box 15"/>
          <p:cNvSpPr txBox="1">
            <a:spLocks noChangeArrowheads="1"/>
          </p:cNvSpPr>
          <p:nvPr/>
        </p:nvSpPr>
        <p:spPr bwMode="auto">
          <a:xfrm>
            <a:off x="4181856" y="5308600"/>
            <a:ext cx="576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l-GR" altLang="el-GR" sz="1800" b="1" dirty="0">
                <a:latin typeface="+mn-lt"/>
              </a:rPr>
              <a:t>Γ2</a:t>
            </a:r>
          </a:p>
        </p:txBody>
      </p:sp>
      <p:sp>
        <p:nvSpPr>
          <p:cNvPr id="31752" name="Text Box 16"/>
          <p:cNvSpPr txBox="1">
            <a:spLocks noChangeArrowheads="1"/>
          </p:cNvSpPr>
          <p:nvPr/>
        </p:nvSpPr>
        <p:spPr bwMode="auto">
          <a:xfrm>
            <a:off x="8172400" y="4437288"/>
            <a:ext cx="5762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l-GR" altLang="el-GR" sz="1800" b="1" dirty="0">
                <a:latin typeface="+mn-lt"/>
              </a:rPr>
              <a:t>Δ2</a:t>
            </a:r>
          </a:p>
        </p:txBody>
      </p:sp>
      <p:sp>
        <p:nvSpPr>
          <p:cNvPr id="9" name="Rectangle 8"/>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15350986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latin typeface="+mn-lt"/>
              </a:rPr>
              <a:t>ΜΠ7453 – Β2</a:t>
            </a:r>
            <a:endParaRPr lang="el-GR" dirty="0">
              <a:latin typeface="+mn-lt"/>
            </a:endParaRPr>
          </a:p>
        </p:txBody>
      </p:sp>
      <p:pic>
        <p:nvPicPr>
          <p:cNvPr id="32771" name="Picture 4" descr="MP7453b1000"/>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796" b="18136"/>
          <a:stretch/>
        </p:blipFill>
        <p:spPr>
          <a:xfrm>
            <a:off x="1211792" y="1136728"/>
            <a:ext cx="6720417" cy="32796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2" name="Rectangle 7"/>
          <p:cNvSpPr>
            <a:spLocks noChangeArrowheads="1"/>
          </p:cNvSpPr>
          <p:nvPr/>
        </p:nvSpPr>
        <p:spPr bwMode="auto">
          <a:xfrm>
            <a:off x="468313" y="4416376"/>
            <a:ext cx="79914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342900" indent="-342900" eaLnBrk="1" hangingPunct="1">
              <a:buFont typeface="Arial" panose="020B0604020202020204" pitchFamily="34" charset="0"/>
              <a:buChar char="•"/>
            </a:pPr>
            <a:r>
              <a:rPr lang="el-GR" altLang="el-GR" sz="2400" dirty="0" smtClean="0">
                <a:latin typeface="+mn-lt"/>
                <a:cs typeface="Times New Roman" pitchFamily="18" charset="0"/>
              </a:rPr>
              <a:t>Διαφοροποίηση </a:t>
            </a:r>
            <a:r>
              <a:rPr lang="el-GR" altLang="el-GR" sz="2400" dirty="0">
                <a:latin typeface="+mn-lt"/>
                <a:cs typeface="Times New Roman" pitchFamily="18" charset="0"/>
              </a:rPr>
              <a:t>κεριού στο ορατό λόγω χρώματος, ίδια συμπεριφορά στο υπέρυθρο</a:t>
            </a:r>
          </a:p>
          <a:p>
            <a:pPr marL="342900" indent="-342900" eaLnBrk="1" hangingPunct="1">
              <a:buFont typeface="Arial" panose="020B0604020202020204" pitchFamily="34" charset="0"/>
              <a:buChar char="•"/>
            </a:pPr>
            <a:r>
              <a:rPr lang="el-GR" altLang="el-GR" sz="2400" dirty="0" smtClean="0">
                <a:latin typeface="+mn-lt"/>
                <a:cs typeface="Times New Roman" pitchFamily="18" charset="0"/>
              </a:rPr>
              <a:t>Κατάσταση </a:t>
            </a:r>
            <a:r>
              <a:rPr lang="el-GR" altLang="el-GR" sz="2400" dirty="0">
                <a:latin typeface="+mn-lt"/>
                <a:cs typeface="Times New Roman" pitchFamily="18" charset="0"/>
              </a:rPr>
              <a:t>διατήρησης, κρακελέ και ρωγματώσεις του ξύλου δυσχεραίνουν τη διάκριση γραφής σε μακροσκοπικό επίπεδο. </a:t>
            </a:r>
          </a:p>
          <a:p>
            <a:pPr marL="342900" indent="-342900" eaLnBrk="1" hangingPunct="1">
              <a:buFont typeface="Arial" panose="020B0604020202020204" pitchFamily="34" charset="0"/>
              <a:buChar char="•"/>
            </a:pPr>
            <a:r>
              <a:rPr lang="el-GR" altLang="el-GR" sz="2400" dirty="0" smtClean="0">
                <a:latin typeface="+mn-lt"/>
                <a:cs typeface="Times New Roman" pitchFamily="18" charset="0"/>
              </a:rPr>
              <a:t>Βελτίωση </a:t>
            </a:r>
            <a:r>
              <a:rPr lang="el-GR" altLang="el-GR" sz="2400" dirty="0">
                <a:latin typeface="+mn-lt"/>
                <a:cs typeface="Times New Roman" pitchFamily="18" charset="0"/>
              </a:rPr>
              <a:t>αναγνωσιμότητας </a:t>
            </a:r>
            <a:r>
              <a:rPr lang="en-US" altLang="el-GR" sz="2400" dirty="0">
                <a:latin typeface="+mn-lt"/>
                <a:cs typeface="Times New Roman" pitchFamily="18" charset="0"/>
              </a:rPr>
              <a:t>macro normal raking IR</a:t>
            </a:r>
            <a:r>
              <a:rPr lang="el-GR" altLang="el-GR" sz="2400" dirty="0">
                <a:latin typeface="+mn-lt"/>
                <a:cs typeface="Times New Roman" pitchFamily="18" charset="0"/>
              </a:rPr>
              <a:t>  </a:t>
            </a:r>
            <a:endParaRPr lang="en-GB" altLang="el-GR" sz="2400" dirty="0">
              <a:latin typeface="+mn-lt"/>
              <a:cs typeface="Times New Roman" pitchFamily="18" charset="0"/>
            </a:endParaRPr>
          </a:p>
        </p:txBody>
      </p:sp>
      <p:sp>
        <p:nvSpPr>
          <p:cNvPr id="5" name="Rectangle 4"/>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33248546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ΜΠ </a:t>
            </a:r>
            <a:r>
              <a:rPr lang="el-GR" dirty="0" smtClean="0"/>
              <a:t>7453-Β1 </a:t>
            </a:r>
            <a:r>
              <a:rPr lang="en-US" altLang="el-GR" sz="3200" b="0" dirty="0">
                <a:solidFill>
                  <a:prstClr val="black"/>
                </a:solidFill>
              </a:rPr>
              <a:t>(1 </a:t>
            </a:r>
            <a:r>
              <a:rPr lang="el-GR" altLang="el-GR" sz="3200" b="0" dirty="0">
                <a:solidFill>
                  <a:prstClr val="black"/>
                </a:solidFill>
              </a:rPr>
              <a:t>από </a:t>
            </a:r>
            <a:r>
              <a:rPr lang="el-GR" altLang="el-GR" sz="3200" b="0" dirty="0" smtClean="0">
                <a:solidFill>
                  <a:prstClr val="black"/>
                </a:solidFill>
              </a:rPr>
              <a:t>2)</a:t>
            </a:r>
            <a:endParaRPr lang="el-GR" dirty="0"/>
          </a:p>
        </p:txBody>
      </p:sp>
      <p:pic>
        <p:nvPicPr>
          <p:cNvPr id="33795" name="Picture 4" descr="MP7453 B1 rak2 m 1000 crop"/>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8775" y="1163498"/>
            <a:ext cx="5077322" cy="3351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Rectangle 7"/>
          <p:cNvSpPr>
            <a:spLocks noChangeArrowheads="1"/>
          </p:cNvSpPr>
          <p:nvPr/>
        </p:nvSpPr>
        <p:spPr bwMode="auto">
          <a:xfrm>
            <a:off x="5451672" y="1052736"/>
            <a:ext cx="3512815"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l-GR" altLang="el-GR" sz="2200" dirty="0" smtClean="0">
                <a:latin typeface="+mn-lt"/>
                <a:cs typeface="Times New Roman" pitchFamily="18" charset="0"/>
              </a:rPr>
              <a:t>Βελτίωση </a:t>
            </a:r>
            <a:r>
              <a:rPr lang="el-GR" altLang="el-GR" sz="2200" dirty="0">
                <a:latin typeface="+mn-lt"/>
                <a:cs typeface="Times New Roman" pitchFamily="18" charset="0"/>
              </a:rPr>
              <a:t>αναγνωσιμότητας </a:t>
            </a:r>
            <a:r>
              <a:rPr lang="en-US" altLang="el-GR" sz="2200" dirty="0">
                <a:latin typeface="+mn-lt"/>
                <a:cs typeface="Times New Roman" pitchFamily="18" charset="0"/>
              </a:rPr>
              <a:t>macro normal raking IR</a:t>
            </a:r>
            <a:r>
              <a:rPr lang="el-GR" altLang="el-GR" sz="2200" dirty="0">
                <a:latin typeface="+mn-lt"/>
                <a:cs typeface="Times New Roman" pitchFamily="18" charset="0"/>
              </a:rPr>
              <a:t>.</a:t>
            </a:r>
          </a:p>
          <a:p>
            <a:pPr eaLnBrk="1" hangingPunct="1"/>
            <a:r>
              <a:rPr lang="el-GR" altLang="el-GR" sz="2200" dirty="0">
                <a:latin typeface="+mn-lt"/>
                <a:cs typeface="Times New Roman" pitchFamily="18" charset="0"/>
              </a:rPr>
              <a:t>γράμματα εγχάρακτα διαστάσεων ύψους </a:t>
            </a:r>
            <a:r>
              <a:rPr lang="en-US" altLang="el-GR" sz="2200" dirty="0" smtClean="0">
                <a:latin typeface="+mn-lt"/>
                <a:cs typeface="Times New Roman" pitchFamily="18" charset="0"/>
              </a:rPr>
              <a:t>~</a:t>
            </a:r>
            <a:r>
              <a:rPr lang="en-GB" altLang="el-GR" sz="2200" dirty="0" smtClean="0">
                <a:latin typeface="+mn-lt"/>
                <a:cs typeface="Times New Roman" pitchFamily="18" charset="0"/>
              </a:rPr>
              <a:t>1.5mm</a:t>
            </a:r>
            <a:r>
              <a:rPr lang="el-GR" altLang="el-GR" sz="2200" dirty="0" smtClean="0">
                <a:latin typeface="+mn-lt"/>
                <a:cs typeface="Times New Roman" pitchFamily="18" charset="0"/>
              </a:rPr>
              <a:t> </a:t>
            </a:r>
            <a:r>
              <a:rPr lang="el-GR" altLang="el-GR" sz="2200" dirty="0">
                <a:latin typeface="+mn-lt"/>
                <a:cs typeface="Times New Roman" pitchFamily="18" charset="0"/>
              </a:rPr>
              <a:t>σε </a:t>
            </a:r>
            <a:r>
              <a:rPr lang="el-GR" altLang="el-GR" sz="2200" dirty="0" smtClean="0">
                <a:latin typeface="+mn-lt"/>
                <a:cs typeface="Times New Roman" pitchFamily="18" charset="0"/>
              </a:rPr>
              <a:t>σειρές.</a:t>
            </a:r>
          </a:p>
          <a:p>
            <a:pPr eaLnBrk="1" hangingPunct="1"/>
            <a:r>
              <a:rPr lang="el-GR" altLang="el-GR" sz="2200" dirty="0" smtClean="0">
                <a:latin typeface="+mn-lt"/>
                <a:cs typeface="Times New Roman" pitchFamily="18" charset="0"/>
              </a:rPr>
              <a:t>Η πινακίδα φαίνεται να ήταν πυκνογραμμένη καθώς διακρίνονται περίπου 18 γραμμές με περίπου 90 χαρακτήρες ανά γραμμή σε πλάτος 5,3</a:t>
            </a:r>
            <a:r>
              <a:rPr lang="en-US" altLang="el-GR" sz="2200" dirty="0" smtClean="0">
                <a:latin typeface="+mn-lt"/>
                <a:cs typeface="Times New Roman" pitchFamily="18" charset="0"/>
              </a:rPr>
              <a:t>cm</a:t>
            </a:r>
            <a:r>
              <a:rPr lang="el-GR" altLang="el-GR" sz="2200" dirty="0" smtClean="0">
                <a:latin typeface="+mn-lt"/>
                <a:cs typeface="Times New Roman" pitchFamily="18" charset="0"/>
              </a:rPr>
              <a:t>.</a:t>
            </a:r>
          </a:p>
          <a:p>
            <a:pPr eaLnBrk="1" hangingPunct="1"/>
            <a:r>
              <a:rPr lang="el-GR" altLang="el-GR" sz="2200" dirty="0" smtClean="0">
                <a:latin typeface="+mn-lt"/>
                <a:cs typeface="Times New Roman" pitchFamily="18" charset="0"/>
              </a:rPr>
              <a:t>Η χάραξη των γραμμάτων παραπέμπει σε ένα εξασκημένο χέρι.</a:t>
            </a:r>
            <a:endParaRPr lang="el-GR" altLang="el-GR" sz="2200" dirty="0">
              <a:latin typeface="+mn-lt"/>
              <a:cs typeface="Times New Roman" pitchFamily="18" charset="0"/>
            </a:endParaRPr>
          </a:p>
        </p:txBody>
      </p:sp>
      <p:sp>
        <p:nvSpPr>
          <p:cNvPr id="5" name="Rectangle 4"/>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1688425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ΜΠ7453-Β1 </a:t>
            </a:r>
            <a:r>
              <a:rPr lang="en-US" altLang="el-GR" sz="3200" b="0" dirty="0" smtClean="0">
                <a:solidFill>
                  <a:prstClr val="black"/>
                </a:solidFill>
              </a:rPr>
              <a:t>(</a:t>
            </a:r>
            <a:r>
              <a:rPr lang="el-GR" altLang="el-GR" sz="3200" b="0" dirty="0" smtClean="0">
                <a:solidFill>
                  <a:prstClr val="black"/>
                </a:solidFill>
              </a:rPr>
              <a:t>2</a:t>
            </a:r>
            <a:r>
              <a:rPr lang="en-US" altLang="el-GR" sz="3200" b="0" dirty="0" smtClean="0">
                <a:solidFill>
                  <a:prstClr val="black"/>
                </a:solidFill>
              </a:rPr>
              <a:t> </a:t>
            </a:r>
            <a:r>
              <a:rPr lang="el-GR" altLang="el-GR" sz="3200" b="0" dirty="0">
                <a:solidFill>
                  <a:prstClr val="black"/>
                </a:solidFill>
              </a:rPr>
              <a:t>από </a:t>
            </a:r>
            <a:r>
              <a:rPr lang="el-GR" altLang="el-GR" sz="3200" b="0" dirty="0" smtClean="0">
                <a:solidFill>
                  <a:prstClr val="black"/>
                </a:solidFill>
              </a:rPr>
              <a:t>2)</a:t>
            </a:r>
            <a:endParaRPr lang="el-GR" dirty="0"/>
          </a:p>
        </p:txBody>
      </p:sp>
      <p:pic>
        <p:nvPicPr>
          <p:cNvPr id="34819" name="Picture 4" descr="MP7453 B1 nor m3 100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3744" y="1196752"/>
            <a:ext cx="6096513" cy="45723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0" name="Rectangle 7"/>
          <p:cNvSpPr>
            <a:spLocks noChangeArrowheads="1"/>
          </p:cNvSpPr>
          <p:nvPr/>
        </p:nvSpPr>
        <p:spPr bwMode="auto">
          <a:xfrm>
            <a:off x="323528" y="5845266"/>
            <a:ext cx="835292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buFont typeface="Wingdings" pitchFamily="2" charset="2"/>
              <a:buNone/>
            </a:pPr>
            <a:r>
              <a:rPr lang="el-GR" altLang="el-GR" sz="2400" dirty="0">
                <a:latin typeface="+mn-lt"/>
                <a:cs typeface="Times New Roman" pitchFamily="18" charset="0"/>
              </a:rPr>
              <a:t>Μειωμένο ανάγλυφο λόγω της λείανσης του κεριού με σκοπό την  προετοιμασία αυτού  για τη γραφή.</a:t>
            </a:r>
            <a:r>
              <a:rPr lang="el-GR" altLang="el-GR" sz="2400" dirty="0">
                <a:latin typeface="+mn-lt"/>
              </a:rPr>
              <a:t> </a:t>
            </a:r>
            <a:endParaRPr lang="en-GB" altLang="el-GR" sz="2400" dirty="0">
              <a:latin typeface="+mn-lt"/>
            </a:endParaRPr>
          </a:p>
        </p:txBody>
      </p:sp>
      <p:sp>
        <p:nvSpPr>
          <p:cNvPr id="5" name="Rectangle 4"/>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40315159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Αποτελέσματα για τις ληκύθους</a:t>
            </a:r>
            <a:endParaRPr lang="el-GR" dirty="0"/>
          </a:p>
        </p:txBody>
      </p:sp>
      <p:sp>
        <p:nvSpPr>
          <p:cNvPr id="3" name="Subtitle 2"/>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4964244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1"/>
          <p:cNvSpPr>
            <a:spLocks noGrp="1" noChangeArrowheads="1"/>
          </p:cNvSpPr>
          <p:nvPr>
            <p:ph type="title"/>
          </p:nvPr>
        </p:nvSpPr>
        <p:spPr>
          <a:xfrm>
            <a:off x="467544" y="116632"/>
            <a:ext cx="8229600" cy="792088"/>
          </a:xfrm>
        </p:spPr>
        <p:txBody>
          <a:bodyPr>
            <a:normAutofit fontScale="90000"/>
          </a:bodyPr>
          <a:lstStyle/>
          <a:p>
            <a:pPr eaLnBrk="1" hangingPunct="1"/>
            <a:r>
              <a:rPr lang="el-GR" altLang="el-GR" sz="4000" dirty="0" smtClean="0">
                <a:latin typeface="+mn-lt"/>
                <a:cs typeface="Times New Roman" pitchFamily="18" charset="0"/>
              </a:rPr>
              <a:t>Λήκυθοι: </a:t>
            </a:r>
            <a:r>
              <a:rPr lang="el-GR" altLang="el-GR" sz="3600" dirty="0" smtClean="0">
                <a:latin typeface="+mn-lt"/>
                <a:cs typeface="Times New Roman" pitchFamily="18" charset="0"/>
              </a:rPr>
              <a:t>Μελέτη του διακόσμου (σχέδιο και χρωστικές)</a:t>
            </a:r>
          </a:p>
        </p:txBody>
      </p:sp>
      <p:pic>
        <p:nvPicPr>
          <p:cNvPr id="35843" name="Picture 4" descr="MP4724-FCI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9773" r="2966"/>
          <a:stretch/>
        </p:blipFill>
        <p:spPr>
          <a:xfrm>
            <a:off x="5465602" y="1753743"/>
            <a:ext cx="3293458" cy="36724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4" name="Picture 7" descr="MP4724-1000-3"/>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l="14507" r="23526"/>
          <a:stretch>
            <a:fillRect/>
          </a:stretch>
        </p:blipFill>
        <p:spPr>
          <a:xfrm>
            <a:off x="2422315" y="1753743"/>
            <a:ext cx="3036076" cy="36713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5" name="Picture 14" descr="MΠ4724 IMGP2118 crop"/>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332611" y="1753743"/>
            <a:ext cx="2119197" cy="3679200"/>
          </a:xfrm>
          <a:noFill/>
          <a:extLst>
            <a:ext uri="{909E8E84-426E-40DD-AFC4-6F175D3DCCD1}">
              <a14:hiddenFill xmlns:a14="http://schemas.microsoft.com/office/drawing/2010/main">
                <a:solidFill>
                  <a:srgbClr val="FFFFFF"/>
                </a:solidFill>
              </a14:hiddenFill>
            </a:ext>
          </a:extLst>
        </p:spPr>
      </p:pic>
      <p:sp>
        <p:nvSpPr>
          <p:cNvPr id="35846" name="Rectangle 15"/>
          <p:cNvSpPr>
            <a:spLocks noChangeArrowheads="1"/>
          </p:cNvSpPr>
          <p:nvPr/>
        </p:nvSpPr>
        <p:spPr bwMode="auto">
          <a:xfrm>
            <a:off x="332610" y="5445224"/>
            <a:ext cx="20875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altLang="el-GR" sz="2000" b="1" dirty="0">
                <a:solidFill>
                  <a:schemeClr val="tx2"/>
                </a:solidFill>
                <a:latin typeface="+mn-lt"/>
              </a:rPr>
              <a:t>visible</a:t>
            </a:r>
            <a:endParaRPr lang="el-GR" altLang="el-GR" sz="2000" b="1" dirty="0">
              <a:solidFill>
                <a:schemeClr val="tx2"/>
              </a:solidFill>
              <a:latin typeface="+mn-lt"/>
            </a:endParaRPr>
          </a:p>
        </p:txBody>
      </p:sp>
      <p:sp>
        <p:nvSpPr>
          <p:cNvPr id="35847" name="Rectangle 16"/>
          <p:cNvSpPr>
            <a:spLocks noChangeArrowheads="1"/>
          </p:cNvSpPr>
          <p:nvPr/>
        </p:nvSpPr>
        <p:spPr bwMode="auto">
          <a:xfrm>
            <a:off x="2420173" y="5445224"/>
            <a:ext cx="30972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altLang="el-GR" sz="2000" b="1" dirty="0">
                <a:solidFill>
                  <a:schemeClr val="tx2"/>
                </a:solidFill>
                <a:latin typeface="+mn-lt"/>
              </a:rPr>
              <a:t>1000nm</a:t>
            </a:r>
            <a:endParaRPr lang="el-GR" altLang="el-GR" sz="2000" b="1" dirty="0">
              <a:solidFill>
                <a:schemeClr val="tx2"/>
              </a:solidFill>
              <a:latin typeface="+mn-lt"/>
            </a:endParaRPr>
          </a:p>
        </p:txBody>
      </p:sp>
      <p:sp>
        <p:nvSpPr>
          <p:cNvPr id="35848" name="Rectangle 17"/>
          <p:cNvSpPr>
            <a:spLocks noChangeArrowheads="1"/>
          </p:cNvSpPr>
          <p:nvPr/>
        </p:nvSpPr>
        <p:spPr bwMode="auto">
          <a:xfrm>
            <a:off x="5604480" y="5445224"/>
            <a:ext cx="2881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r>
              <a:rPr lang="en-US" altLang="el-GR" sz="2000" b="1" dirty="0">
                <a:solidFill>
                  <a:schemeClr val="tx2"/>
                </a:solidFill>
                <a:latin typeface="+mn-lt"/>
              </a:rPr>
              <a:t>FCIR</a:t>
            </a:r>
            <a:endParaRPr lang="el-GR" altLang="el-GR" sz="2000" b="1" dirty="0">
              <a:solidFill>
                <a:schemeClr val="tx2"/>
              </a:solidFill>
              <a:latin typeface="+mn-lt"/>
            </a:endParaRPr>
          </a:p>
        </p:txBody>
      </p:sp>
      <p:sp>
        <p:nvSpPr>
          <p:cNvPr id="35849" name="Rectangle 18"/>
          <p:cNvSpPr>
            <a:spLocks noChangeArrowheads="1"/>
          </p:cNvSpPr>
          <p:nvPr/>
        </p:nvSpPr>
        <p:spPr bwMode="auto">
          <a:xfrm>
            <a:off x="3887788" y="1296543"/>
            <a:ext cx="1368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l-GR" altLang="el-GR" sz="2400" b="1" dirty="0">
                <a:solidFill>
                  <a:srgbClr val="004B82"/>
                </a:solidFill>
                <a:latin typeface="+mn-lt"/>
                <a:cs typeface="Times New Roman" pitchFamily="18" charset="0"/>
              </a:rPr>
              <a:t>ΜΠ 4724</a:t>
            </a:r>
          </a:p>
        </p:txBody>
      </p:sp>
      <p:sp>
        <p:nvSpPr>
          <p:cNvPr id="10" name="Rectangle 9"/>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24004871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4"/>
          <p:cNvSpPr>
            <a:spLocks noGrp="1" noChangeArrowheads="1"/>
          </p:cNvSpPr>
          <p:nvPr>
            <p:ph type="title"/>
          </p:nvPr>
        </p:nvSpPr>
        <p:spPr/>
        <p:txBody>
          <a:bodyPr>
            <a:noAutofit/>
          </a:bodyPr>
          <a:lstStyle/>
          <a:p>
            <a:r>
              <a:rPr lang="el-GR" altLang="el-GR" dirty="0" smtClean="0">
                <a:cs typeface="Times New Roman" pitchFamily="18" charset="0"/>
              </a:rPr>
              <a:t>ΜΠ4724 </a:t>
            </a:r>
            <a:r>
              <a:rPr lang="en-US" altLang="el-GR" sz="3200" b="0" dirty="0">
                <a:solidFill>
                  <a:prstClr val="black"/>
                </a:solidFill>
              </a:rPr>
              <a:t>(1 </a:t>
            </a:r>
            <a:r>
              <a:rPr lang="el-GR" altLang="el-GR" sz="3200" b="0" dirty="0">
                <a:solidFill>
                  <a:prstClr val="black"/>
                </a:solidFill>
              </a:rPr>
              <a:t>από </a:t>
            </a:r>
            <a:r>
              <a:rPr lang="el-GR" altLang="el-GR" sz="3200" b="0" dirty="0" smtClean="0">
                <a:solidFill>
                  <a:prstClr val="black"/>
                </a:solidFill>
              </a:rPr>
              <a:t>2)</a:t>
            </a:r>
            <a:endParaRPr lang="el-GR" altLang="el-GR" b="0" dirty="0" smtClean="0">
              <a:latin typeface="+mn-lt"/>
            </a:endParaRPr>
          </a:p>
        </p:txBody>
      </p:sp>
      <p:pic>
        <p:nvPicPr>
          <p:cNvPr id="36867" name="Picture 4" descr="MΠ4724 IMGP2113 proc"/>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51520" y="1569690"/>
            <a:ext cx="2746242" cy="39599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7" descr="MP4724-1000b"/>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l="12309" r="11057"/>
          <a:stretch>
            <a:fillRect/>
          </a:stretch>
        </p:blipFill>
        <p:spPr>
          <a:xfrm>
            <a:off x="3180332" y="1162473"/>
            <a:ext cx="2021829" cy="19784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9" name="Picture 10" descr="MP4724-420-2 proc"/>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l="17256" r="11105"/>
          <a:stretch>
            <a:fillRect/>
          </a:stretch>
        </p:blipFill>
        <p:spPr>
          <a:xfrm>
            <a:off x="3161241" y="3765004"/>
            <a:ext cx="2058831" cy="21550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70" name="Picture 13" descr="MP4724-FCIRc"/>
          <p:cNvPicPr>
            <a:picLocks noGrp="1" noChangeAspect="1" noChangeArrowheads="1"/>
          </p:cNvPicPr>
          <p:nvPr>
            <p:ph sz="quarter" idx="4294967295"/>
          </p:nvPr>
        </p:nvPicPr>
        <p:blipFill>
          <a:blip r:embed="rId5" cstate="print">
            <a:extLst>
              <a:ext uri="{28A0092B-C50C-407E-A947-70E740481C1C}">
                <a14:useLocalDpi xmlns:a14="http://schemas.microsoft.com/office/drawing/2010/main" val="0"/>
              </a:ext>
            </a:extLst>
          </a:blip>
          <a:srcRect l="12357" r="11105"/>
          <a:stretch>
            <a:fillRect/>
          </a:stretch>
        </p:blipFill>
        <p:spPr>
          <a:xfrm>
            <a:off x="6105564" y="2420888"/>
            <a:ext cx="2295849" cy="2249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71" name="Rectangle 16"/>
          <p:cNvSpPr>
            <a:spLocks noChangeArrowheads="1"/>
          </p:cNvSpPr>
          <p:nvPr/>
        </p:nvSpPr>
        <p:spPr bwMode="auto">
          <a:xfrm>
            <a:off x="2124075" y="6276975"/>
            <a:ext cx="184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l-GR" altLang="el-GR" dirty="0"/>
          </a:p>
          <a:p>
            <a:pPr eaLnBrk="1" hangingPunct="1"/>
            <a:endParaRPr lang="el-GR" altLang="el-GR" dirty="0"/>
          </a:p>
        </p:txBody>
      </p:sp>
      <p:sp>
        <p:nvSpPr>
          <p:cNvPr id="36872" name="Rectangle 17"/>
          <p:cNvSpPr>
            <a:spLocks noChangeArrowheads="1"/>
          </p:cNvSpPr>
          <p:nvPr/>
        </p:nvSpPr>
        <p:spPr bwMode="auto">
          <a:xfrm>
            <a:off x="5220072" y="2803642"/>
            <a:ext cx="7681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l-GR" altLang="el-GR" dirty="0">
                <a:latin typeface="+mn-lt"/>
              </a:rPr>
              <a:t>980</a:t>
            </a:r>
            <a:r>
              <a:rPr lang="en-US" altLang="el-GR" dirty="0">
                <a:latin typeface="+mn-lt"/>
              </a:rPr>
              <a:t>nm</a:t>
            </a:r>
            <a:endParaRPr lang="el-GR" altLang="el-GR" dirty="0">
              <a:latin typeface="+mn-lt"/>
            </a:endParaRPr>
          </a:p>
        </p:txBody>
      </p:sp>
      <p:sp>
        <p:nvSpPr>
          <p:cNvPr id="36873" name="Rectangle 18"/>
          <p:cNvSpPr>
            <a:spLocks noChangeArrowheads="1"/>
          </p:cNvSpPr>
          <p:nvPr/>
        </p:nvSpPr>
        <p:spPr bwMode="auto">
          <a:xfrm>
            <a:off x="6114684" y="4643756"/>
            <a:ext cx="5499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l-GR" dirty="0">
                <a:latin typeface="+mn-lt"/>
              </a:rPr>
              <a:t>FCIR</a:t>
            </a:r>
            <a:endParaRPr lang="el-GR" altLang="el-GR" dirty="0">
              <a:latin typeface="+mn-lt"/>
            </a:endParaRPr>
          </a:p>
        </p:txBody>
      </p:sp>
      <p:sp>
        <p:nvSpPr>
          <p:cNvPr id="36874" name="Rectangle 19"/>
          <p:cNvSpPr>
            <a:spLocks noChangeArrowheads="1"/>
          </p:cNvSpPr>
          <p:nvPr/>
        </p:nvSpPr>
        <p:spPr bwMode="auto">
          <a:xfrm>
            <a:off x="5220072" y="5590322"/>
            <a:ext cx="949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l-GR" altLang="el-GR" dirty="0">
                <a:latin typeface="+mn-lt"/>
              </a:rPr>
              <a:t>420</a:t>
            </a:r>
            <a:r>
              <a:rPr lang="en-US" altLang="el-GR" dirty="0">
                <a:latin typeface="+mn-lt"/>
              </a:rPr>
              <a:t>nm</a:t>
            </a:r>
            <a:endParaRPr lang="el-GR" altLang="el-GR" dirty="0">
              <a:latin typeface="+mn-lt"/>
            </a:endParaRPr>
          </a:p>
        </p:txBody>
      </p:sp>
      <p:sp>
        <p:nvSpPr>
          <p:cNvPr id="2" name="Rectangle 1"/>
          <p:cNvSpPr/>
          <p:nvPr/>
        </p:nvSpPr>
        <p:spPr>
          <a:xfrm>
            <a:off x="283520" y="5926872"/>
            <a:ext cx="8496944" cy="830997"/>
          </a:xfrm>
          <a:prstGeom prst="rect">
            <a:avLst/>
          </a:prstGeom>
        </p:spPr>
        <p:txBody>
          <a:bodyPr wrap="square">
            <a:spAutoFit/>
          </a:bodyPr>
          <a:lstStyle/>
          <a:p>
            <a:r>
              <a:rPr lang="el-GR" altLang="el-GR" sz="2400" dirty="0">
                <a:latin typeface="+mn-lt"/>
                <a:cs typeface="Times New Roman" pitchFamily="18" charset="0"/>
              </a:rPr>
              <a:t>ΜΠ4724 Κατάσταση διατήρησης της επιφάνειας,</a:t>
            </a:r>
            <a:r>
              <a:rPr lang="en-US" altLang="el-GR" sz="2400" dirty="0">
                <a:latin typeface="+mn-lt"/>
                <a:cs typeface="Times New Roman" pitchFamily="18" charset="0"/>
              </a:rPr>
              <a:t> </a:t>
            </a:r>
            <a:r>
              <a:rPr lang="el-GR" altLang="el-GR" sz="2400" dirty="0">
                <a:latin typeface="+mn-lt"/>
                <a:cs typeface="Times New Roman" pitchFamily="18" charset="0"/>
              </a:rPr>
              <a:t>φθορές και απώλειες χρώματος, σχέδιο μορφής, εντοπισμός χρωστικών.</a:t>
            </a:r>
            <a:r>
              <a:rPr lang="el-GR" altLang="el-GR" sz="2400" dirty="0">
                <a:latin typeface="+mn-lt"/>
              </a:rPr>
              <a:t> </a:t>
            </a:r>
            <a:endParaRPr lang="el-GR" sz="2400" dirty="0">
              <a:latin typeface="+mn-lt"/>
            </a:endParaRPr>
          </a:p>
        </p:txBody>
      </p:sp>
      <p:sp>
        <p:nvSpPr>
          <p:cNvPr id="12" name="Rectangle 11"/>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2356694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Ευρήματα του Αρχαιολογικού Μουσείου Πειραιά</a:t>
            </a:r>
            <a:endParaRPr lang="el-GR" dirty="0"/>
          </a:p>
        </p:txBody>
      </p:sp>
      <p:sp>
        <p:nvSpPr>
          <p:cNvPr id="5122" name="Rectangle 3"/>
          <p:cNvSpPr>
            <a:spLocks noGrp="1" noChangeArrowheads="1"/>
          </p:cNvSpPr>
          <p:nvPr>
            <p:ph type="body" sz="half" idx="4294967295"/>
          </p:nvPr>
        </p:nvSpPr>
        <p:spPr>
          <a:xfrm>
            <a:off x="251521" y="1335655"/>
            <a:ext cx="5040560" cy="2736850"/>
          </a:xfrm>
        </p:spPr>
        <p:txBody>
          <a:bodyPr/>
          <a:lstStyle/>
          <a:p>
            <a:pPr marL="0" indent="0" eaLnBrk="1" hangingPunct="1">
              <a:spcBef>
                <a:spcPts val="600"/>
              </a:spcBef>
              <a:buFontTx/>
              <a:buNone/>
            </a:pPr>
            <a:r>
              <a:rPr lang="el-GR" altLang="el-GR" sz="2400" dirty="0" smtClean="0"/>
              <a:t>Η συντήρηση ολοκληρώθηκε τον Μάρτιο 1982 και παρέμειναν στο Αρχαιολογικό Μουσείο μέχρι 1η Φεβρουαρίου 1996 οπότε μεταφέρθηκαν στο </a:t>
            </a:r>
            <a:r>
              <a:rPr lang="el-GR" altLang="el-GR" sz="2400" b="1" dirty="0" smtClean="0">
                <a:solidFill>
                  <a:srgbClr val="004B82"/>
                </a:solidFill>
              </a:rPr>
              <a:t>Αρχαιολογικό Μουσείο Πειραιά </a:t>
            </a:r>
            <a:r>
              <a:rPr lang="el-GR" altLang="el-GR" sz="2400" dirty="0" smtClean="0"/>
              <a:t>(αίθουσα 2, 1</a:t>
            </a:r>
            <a:r>
              <a:rPr lang="el-GR" altLang="el-GR" sz="2400" baseline="30000" dirty="0" smtClean="0"/>
              <a:t>ος</a:t>
            </a:r>
            <a:r>
              <a:rPr lang="el-GR" altLang="el-GR" sz="2400" dirty="0" smtClean="0"/>
              <a:t> όροφος).</a:t>
            </a:r>
          </a:p>
        </p:txBody>
      </p:sp>
      <p:sp>
        <p:nvSpPr>
          <p:cNvPr id="5124" name="Rectangle 8"/>
          <p:cNvSpPr>
            <a:spLocks noGrp="1" noChangeArrowheads="1"/>
          </p:cNvSpPr>
          <p:nvPr>
            <p:ph sz="quarter" idx="4294967295"/>
          </p:nvPr>
        </p:nvSpPr>
        <p:spPr>
          <a:xfrm>
            <a:off x="179388" y="4292600"/>
            <a:ext cx="8964612" cy="2187575"/>
          </a:xfrm>
        </p:spPr>
        <p:txBody>
          <a:bodyPr/>
          <a:lstStyle/>
          <a:p>
            <a:pPr eaLnBrk="1" hangingPunct="1">
              <a:buFontTx/>
              <a:buNone/>
            </a:pPr>
            <a:r>
              <a:rPr lang="en-US" altLang="el-GR" sz="2400" dirty="0" smtClean="0">
                <a:latin typeface="Times New Roman" pitchFamily="18" charset="0"/>
              </a:rPr>
              <a:t>	</a:t>
            </a:r>
            <a:endParaRPr lang="el-GR" altLang="el-GR" sz="2400" dirty="0" smtClean="0"/>
          </a:p>
        </p:txBody>
      </p:sp>
      <p:pic>
        <p:nvPicPr>
          <p:cNvPr id="5123" name="Picture 6" descr="Κλείσιμο Παραθύρου"/>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a:xfrm>
            <a:off x="395536" y="4149725"/>
            <a:ext cx="3411538" cy="2347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5" name="Picture 9" descr="f1000001"/>
          <p:cNvPicPr>
            <a:picLocks noChangeAspect="1" noChangeArrowheads="1"/>
          </p:cNvPicPr>
          <p:nvPr/>
        </p:nvPicPr>
        <p:blipFill>
          <a:blip r:embed="rId3" cstate="print">
            <a:extLst>
              <a:ext uri="{28A0092B-C50C-407E-A947-70E740481C1C}">
                <a14:useLocalDpi xmlns:a14="http://schemas.microsoft.com/office/drawing/2010/main" val="0"/>
              </a:ext>
            </a:extLst>
          </a:blip>
          <a:srcRect t="7962" b="14697"/>
          <a:stretch>
            <a:fillRect/>
          </a:stretch>
        </p:blipFill>
        <p:spPr bwMode="auto">
          <a:xfrm>
            <a:off x="5292080" y="2704080"/>
            <a:ext cx="3284289" cy="379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0498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4"/>
          <p:cNvSpPr>
            <a:spLocks noGrp="1" noChangeArrowheads="1"/>
          </p:cNvSpPr>
          <p:nvPr>
            <p:ph type="title"/>
          </p:nvPr>
        </p:nvSpPr>
        <p:spPr/>
        <p:txBody>
          <a:bodyPr>
            <a:normAutofit/>
          </a:bodyPr>
          <a:lstStyle/>
          <a:p>
            <a:r>
              <a:rPr lang="el-GR" altLang="el-GR" dirty="0" smtClean="0">
                <a:latin typeface="+mn-lt"/>
              </a:rPr>
              <a:t>ΜΠ4724 </a:t>
            </a:r>
            <a:r>
              <a:rPr lang="en-US" altLang="el-GR" sz="3200" b="0" dirty="0" smtClean="0">
                <a:solidFill>
                  <a:prstClr val="black"/>
                </a:solidFill>
              </a:rPr>
              <a:t>(</a:t>
            </a:r>
            <a:r>
              <a:rPr lang="el-GR" altLang="el-GR" sz="3200" b="0" dirty="0" smtClean="0">
                <a:solidFill>
                  <a:prstClr val="black"/>
                </a:solidFill>
              </a:rPr>
              <a:t>2</a:t>
            </a:r>
            <a:r>
              <a:rPr lang="en-US" altLang="el-GR" sz="3200" b="0" dirty="0" smtClean="0">
                <a:solidFill>
                  <a:prstClr val="black"/>
                </a:solidFill>
              </a:rPr>
              <a:t> </a:t>
            </a:r>
            <a:r>
              <a:rPr lang="el-GR" altLang="el-GR" sz="3200" b="0" dirty="0">
                <a:solidFill>
                  <a:prstClr val="black"/>
                </a:solidFill>
              </a:rPr>
              <a:t>από </a:t>
            </a:r>
            <a:r>
              <a:rPr lang="el-GR" altLang="el-GR" sz="3200" b="0" dirty="0" smtClean="0">
                <a:solidFill>
                  <a:prstClr val="black"/>
                </a:solidFill>
              </a:rPr>
              <a:t>2)</a:t>
            </a:r>
            <a:endParaRPr lang="el-GR" altLang="el-GR" dirty="0" smtClean="0">
              <a:latin typeface="+mn-lt"/>
            </a:endParaRPr>
          </a:p>
        </p:txBody>
      </p:sp>
      <p:pic>
        <p:nvPicPr>
          <p:cNvPr id="37891" name="Picture 4" descr="MΠ4724 front IMGP2123 proc"/>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713" t="38659" r="16653" b="16349"/>
          <a:stretch/>
        </p:blipFill>
        <p:spPr>
          <a:xfrm>
            <a:off x="2915816" y="1196752"/>
            <a:ext cx="2425044" cy="38884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2" name="Picture 7" descr="MP4724-FCIRd proc"/>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l="12364" r="18465"/>
          <a:stretch>
            <a:fillRect/>
          </a:stretch>
        </p:blipFill>
        <p:spPr>
          <a:xfrm>
            <a:off x="6500627" y="3284984"/>
            <a:ext cx="2284598" cy="24769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3" name="Picture 10" descr="DSC00280_0094 crop curv col3"/>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l="13321" r="8961"/>
          <a:stretch>
            <a:fillRect/>
          </a:stretch>
        </p:blipFill>
        <p:spPr>
          <a:xfrm>
            <a:off x="6517481" y="1196752"/>
            <a:ext cx="2267744" cy="19689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4" name="Picture 13" descr="MP4724 1 1000 proc"/>
          <p:cNvPicPr>
            <a:picLocks noGrp="1" noChangeAspect="1" noChangeArrowheads="1"/>
          </p:cNvPicPr>
          <p:nvPr>
            <p:ph sz="quarter" idx="4294967295"/>
          </p:nvPr>
        </p:nvPicPr>
        <p:blipFill>
          <a:blip r:embed="rId5" cstate="print">
            <a:extLst>
              <a:ext uri="{28A0092B-C50C-407E-A947-70E740481C1C}">
                <a14:useLocalDpi xmlns:a14="http://schemas.microsoft.com/office/drawing/2010/main" val="0"/>
              </a:ext>
            </a:extLst>
          </a:blip>
          <a:srcRect l="7408" r="8606"/>
          <a:stretch>
            <a:fillRect/>
          </a:stretch>
        </p:blipFill>
        <p:spPr>
          <a:xfrm>
            <a:off x="402849" y="1196752"/>
            <a:ext cx="2440959" cy="38765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5" name="Rectangle 16"/>
          <p:cNvSpPr>
            <a:spLocks noChangeArrowheads="1"/>
          </p:cNvSpPr>
          <p:nvPr/>
        </p:nvSpPr>
        <p:spPr bwMode="auto">
          <a:xfrm>
            <a:off x="340443" y="5072896"/>
            <a:ext cx="6192812"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l-GR" altLang="el-GR" sz="2200" dirty="0">
                <a:latin typeface="+mn-lt"/>
                <a:cs typeface="Times New Roman" pitchFamily="18" charset="0"/>
              </a:rPr>
              <a:t>Μαύρο του άνθρακα (σχέδιο)</a:t>
            </a:r>
            <a:r>
              <a:rPr lang="en-US" altLang="el-GR" sz="2200" dirty="0">
                <a:latin typeface="+mn-lt"/>
                <a:cs typeface="Times New Roman" pitchFamily="18" charset="0"/>
              </a:rPr>
              <a:t>, </a:t>
            </a:r>
            <a:r>
              <a:rPr lang="el-GR" altLang="el-GR" sz="2200" dirty="0" smtClean="0">
                <a:latin typeface="+mn-lt"/>
                <a:cs typeface="Times New Roman" pitchFamily="18" charset="0"/>
              </a:rPr>
              <a:t>κιννάβαρι </a:t>
            </a:r>
            <a:r>
              <a:rPr lang="el-GR" altLang="el-GR" sz="2200" dirty="0">
                <a:latin typeface="+mn-lt"/>
                <a:cs typeface="Times New Roman" pitchFamily="18" charset="0"/>
              </a:rPr>
              <a:t>ή μίνιο για το έντονο κόκκινο (ενδύματα, ταινία, φυτική διακόσμηση) και </a:t>
            </a:r>
          </a:p>
          <a:p>
            <a:pPr eaLnBrk="1" hangingPunct="1"/>
            <a:r>
              <a:rPr lang="el-GR" altLang="el-GR" sz="2200" dirty="0">
                <a:latin typeface="+mn-lt"/>
                <a:cs typeface="Times New Roman" pitchFamily="18" charset="0"/>
              </a:rPr>
              <a:t>χρωστικές οξειδίων σιδήρου (κόκκινη ώχρα) για το κόκκινο των γεωμετρικών σχεδίων</a:t>
            </a:r>
          </a:p>
        </p:txBody>
      </p:sp>
      <p:sp>
        <p:nvSpPr>
          <p:cNvPr id="8" name="Rectangle 7"/>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8813887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l-GR" sz="4200" dirty="0" smtClean="0">
                <a:effectLst>
                  <a:outerShdw blurRad="38100" dist="38100" dir="2700000" algn="tl">
                    <a:srgbClr val="FFFFFF"/>
                  </a:outerShdw>
                </a:effectLst>
              </a:rPr>
              <a:t>Ερμηνεία του κειμένου</a:t>
            </a:r>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l="4395" t="50781" r="32617" b="16016"/>
          <a:stretch>
            <a:fillRect/>
          </a:stretch>
        </p:blipFill>
        <p:spPr bwMode="auto">
          <a:xfrm>
            <a:off x="3000375" y="1196975"/>
            <a:ext cx="61436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p:cNvPicPr>
            <a:picLocks noChangeAspect="1" noChangeArrowheads="1"/>
          </p:cNvPicPr>
          <p:nvPr/>
        </p:nvPicPr>
        <p:blipFill>
          <a:blip r:embed="rId4">
            <a:extLst>
              <a:ext uri="{28A0092B-C50C-407E-A947-70E740481C1C}">
                <a14:useLocalDpi xmlns:a14="http://schemas.microsoft.com/office/drawing/2010/main" val="0"/>
              </a:ext>
            </a:extLst>
          </a:blip>
          <a:srcRect l="5939" r="10910" b="38916"/>
          <a:stretch>
            <a:fillRect/>
          </a:stretch>
        </p:blipFill>
        <p:spPr bwMode="auto">
          <a:xfrm>
            <a:off x="307720" y="1196975"/>
            <a:ext cx="61023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6"/>
          <p:cNvSpPr>
            <a:spLocks noChangeArrowheads="1"/>
          </p:cNvSpPr>
          <p:nvPr/>
        </p:nvSpPr>
        <p:spPr bwMode="auto">
          <a:xfrm>
            <a:off x="191760" y="4500759"/>
            <a:ext cx="8786812"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l-GR" sz="2000" dirty="0">
                <a:latin typeface="Cambria" panose="02040503050406030204" pitchFamily="18" charset="0"/>
              </a:rPr>
              <a:t>“In the second line it is tempting to recognize an allusion to the magnifĳicent verse spoken by Herakles in the Hesiodic Wedding of Keyx when he arrived uninvited at the wedding feast  </a:t>
            </a:r>
            <a:r>
              <a:rPr lang="en-US" altLang="el-GR" sz="2000" dirty="0">
                <a:latin typeface="Palatino Linotype" panose="02040502050505030304" pitchFamily="18" charset="0"/>
              </a:rPr>
              <a:t>“</a:t>
            </a:r>
            <a:r>
              <a:rPr lang="en-US" altLang="el-GR" sz="2000" i="1" dirty="0">
                <a:latin typeface="Palatino Linotype" panose="02040502050505030304" pitchFamily="18" charset="0"/>
              </a:rPr>
              <a:t>αὐτόματοι δ᾽ ἀγα</a:t>
            </a:r>
            <a:r>
              <a:rPr lang="en-US" altLang="el-GR" sz="2000" i="1" u="sng" dirty="0">
                <a:solidFill>
                  <a:srgbClr val="004B82"/>
                </a:solidFill>
                <a:latin typeface="Palatino Linotype" panose="02040502050505030304" pitchFamily="18" charset="0"/>
              </a:rPr>
              <a:t>θοὶ ἀγαθῶ</a:t>
            </a:r>
            <a:r>
              <a:rPr lang="en-US" altLang="el-GR" sz="2000" i="1" dirty="0">
                <a:solidFill>
                  <a:srgbClr val="004B82"/>
                </a:solidFill>
                <a:latin typeface="Palatino Linotype" panose="02040502050505030304" pitchFamily="18" charset="0"/>
              </a:rPr>
              <a:t>ν </a:t>
            </a:r>
            <a:r>
              <a:rPr lang="en-US" altLang="el-GR" sz="2000" i="1" dirty="0">
                <a:latin typeface="Palatino Linotype" panose="02040502050505030304" pitchFamily="18" charset="0"/>
              </a:rPr>
              <a:t>ἐπὶ δαῖταc ἵενται”</a:t>
            </a:r>
            <a:r>
              <a:rPr lang="en-US" altLang="el-GR" sz="2000" dirty="0">
                <a:latin typeface="Palatino Linotype" panose="02040502050505030304" pitchFamily="18" charset="0"/>
              </a:rPr>
              <a:t>,</a:t>
            </a:r>
            <a:r>
              <a:rPr lang="en-US" altLang="el-GR" sz="2000" dirty="0"/>
              <a:t> </a:t>
            </a:r>
            <a:r>
              <a:rPr lang="en-US" altLang="el-GR" sz="2000" dirty="0">
                <a:latin typeface="Cambria" pitchFamily="18" charset="0"/>
              </a:rPr>
              <a:t>"good men come to good men’s banquets of their own accord”. It was a famous line, alluded to by several classical writers”</a:t>
            </a:r>
            <a:r>
              <a:rPr lang="en-US" altLang="el-GR" i="1" dirty="0">
                <a:latin typeface="Cambria" pitchFamily="18" charset="0"/>
              </a:rPr>
              <a:t> </a:t>
            </a:r>
            <a:r>
              <a:rPr lang="en-US" altLang="el-GR" sz="2000" dirty="0"/>
              <a:t> </a:t>
            </a:r>
            <a:endParaRPr lang="en-US" altLang="el-GR" sz="2000" dirty="0" smtClean="0"/>
          </a:p>
          <a:p>
            <a:pPr eaLnBrk="1" hangingPunct="1"/>
            <a:r>
              <a:rPr lang="en-US" altLang="el-GR" sz="1800" dirty="0" smtClean="0">
                <a:latin typeface="+mn-lt"/>
              </a:rPr>
              <a:t>[</a:t>
            </a:r>
            <a:r>
              <a:rPr lang="en-US" altLang="el-GR" sz="1800" dirty="0">
                <a:latin typeface="+mn-lt"/>
              </a:rPr>
              <a:t>M. West / Greek and Roman Musical Studies 1 (2013) 73-92]</a:t>
            </a:r>
          </a:p>
        </p:txBody>
      </p:sp>
      <p:pic>
        <p:nvPicPr>
          <p:cNvPr id="35846" name="Picture 2"/>
          <p:cNvPicPr>
            <a:picLocks noChangeAspect="1" noChangeArrowheads="1"/>
          </p:cNvPicPr>
          <p:nvPr/>
        </p:nvPicPr>
        <p:blipFill>
          <a:blip r:embed="rId3">
            <a:extLst>
              <a:ext uri="{28A0092B-C50C-407E-A947-70E740481C1C}">
                <a14:useLocalDpi xmlns:a14="http://schemas.microsoft.com/office/drawing/2010/main" val="0"/>
              </a:ext>
            </a:extLst>
          </a:blip>
          <a:srcRect l="4395" t="50652" r="90576" b="16016"/>
          <a:stretch>
            <a:fillRect/>
          </a:stretch>
        </p:blipFill>
        <p:spPr bwMode="auto">
          <a:xfrm>
            <a:off x="6000750" y="1214438"/>
            <a:ext cx="4905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2"/>
          <p:cNvPicPr>
            <a:picLocks noChangeAspect="1" noChangeArrowheads="1"/>
          </p:cNvPicPr>
          <p:nvPr/>
        </p:nvPicPr>
        <p:blipFill>
          <a:blip r:embed="rId3">
            <a:extLst>
              <a:ext uri="{28A0092B-C50C-407E-A947-70E740481C1C}">
                <a14:useLocalDpi xmlns:a14="http://schemas.microsoft.com/office/drawing/2010/main" val="0"/>
              </a:ext>
            </a:extLst>
          </a:blip>
          <a:srcRect l="5125" t="50652" r="91943" b="17122"/>
          <a:stretch>
            <a:fillRect/>
          </a:stretch>
        </p:blipFill>
        <p:spPr bwMode="auto">
          <a:xfrm>
            <a:off x="285750" y="1000125"/>
            <a:ext cx="28575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26809309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l-GR" altLang="el-GR" dirty="0" smtClean="0">
                <a:latin typeface="+mn-lt"/>
                <a:cs typeface="Times New Roman" pitchFamily="18" charset="0"/>
              </a:rPr>
              <a:t>Συμπέρασμα</a:t>
            </a:r>
          </a:p>
        </p:txBody>
      </p:sp>
      <p:sp>
        <p:nvSpPr>
          <p:cNvPr id="38915" name="Rectangle 3"/>
          <p:cNvSpPr>
            <a:spLocks noGrp="1" noChangeArrowheads="1"/>
          </p:cNvSpPr>
          <p:nvPr>
            <p:ph idx="1"/>
          </p:nvPr>
        </p:nvSpPr>
        <p:spPr/>
        <p:txBody>
          <a:bodyPr>
            <a:normAutofit/>
          </a:bodyPr>
          <a:lstStyle/>
          <a:p>
            <a:pPr marL="0" indent="0" algn="ctr" eaLnBrk="1" hangingPunct="1">
              <a:buFontTx/>
              <a:buNone/>
            </a:pPr>
            <a:r>
              <a:rPr lang="el-GR" altLang="el-GR" dirty="0" smtClean="0"/>
              <a:t>Η χρήση της σύγχρονης τεχνολογίας και ιδιαίτερα των μη καταστρεπτικών τεχνικών, όπως οι φασματικές απεικονίσεις δίνουν τη δυνατότητα ανάδειξης αρχαιολογικών θησαυρών και ενισχύουν την αρχαιολογική αξία και τη σημασία αυτών στον πολιτισμό.</a:t>
            </a:r>
          </a:p>
        </p:txBody>
      </p:sp>
      <p:sp>
        <p:nvSpPr>
          <p:cNvPr id="4" name="Rectangle 3"/>
          <p:cNvSpPr/>
          <p:nvPr/>
        </p:nvSpPr>
        <p:spPr>
          <a:xfrm>
            <a:off x="358775" y="1052513"/>
            <a:ext cx="8426450" cy="36512"/>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42203480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Τίτλος 6"/>
          <p:cNvSpPr>
            <a:spLocks noGrp="1"/>
          </p:cNvSpPr>
          <p:nvPr>
            <p:ph type="ctrTitle"/>
          </p:nvPr>
        </p:nvSpPr>
        <p:spPr/>
        <p:txBody>
          <a:bodyPr/>
          <a:lstStyle/>
          <a:p>
            <a:r>
              <a:rPr lang="el-GR" altLang="el-GR" dirty="0" smtClean="0"/>
              <a:t>Τέλος Ενότητας</a:t>
            </a:r>
          </a:p>
        </p:txBody>
      </p:sp>
      <p:sp>
        <p:nvSpPr>
          <p:cNvPr id="35843" name="Υπότιτλος 7"/>
          <p:cNvSpPr>
            <a:spLocks noGrp="1"/>
          </p:cNvSpPr>
          <p:nvPr>
            <p:ph type="subTitle" idx="1"/>
          </p:nvPr>
        </p:nvSpPr>
        <p:spPr/>
        <p:txBody>
          <a:bodyPr/>
          <a:lstStyle/>
          <a:p>
            <a:endParaRPr lang="el-GR" altLang="el-GR" dirty="0" smtClean="0"/>
          </a:p>
        </p:txBody>
      </p:sp>
      <p:grpSp>
        <p:nvGrpSpPr>
          <p:cNvPr id="35844" name="Group 1"/>
          <p:cNvGrpSpPr>
            <a:grpSpLocks/>
          </p:cNvGrpSpPr>
          <p:nvPr/>
        </p:nvGrpSpPr>
        <p:grpSpPr bwMode="auto">
          <a:xfrm>
            <a:off x="1766888" y="5834063"/>
            <a:ext cx="5610225" cy="847725"/>
            <a:chOff x="1838952" y="5833725"/>
            <a:chExt cx="5608735" cy="847725"/>
          </a:xfrm>
        </p:grpSpPr>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952" y="5931169"/>
              <a:ext cx="1971675" cy="7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descr="Λογότυπο Επιχειρησιακού Προγράμματος Εκπαίδευση και Δια βίου Μάθηση"/>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4387" y="5833725"/>
              <a:ext cx="35433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529288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ctrTitle"/>
          </p:nvPr>
        </p:nvSpPr>
        <p:spPr/>
        <p:txBody>
          <a:bodyPr/>
          <a:lstStyle/>
          <a:p>
            <a:r>
              <a:rPr lang="el-GR" altLang="el-GR" sz="4400" dirty="0" smtClean="0"/>
              <a:t>Σημειώματα</a:t>
            </a:r>
          </a:p>
        </p:txBody>
      </p:sp>
      <p:sp>
        <p:nvSpPr>
          <p:cNvPr id="36867" name="Subtitle 1"/>
          <p:cNvSpPr>
            <a:spLocks noGrp="1"/>
          </p:cNvSpPr>
          <p:nvPr>
            <p:ph type="subTitle" idx="1"/>
          </p:nvPr>
        </p:nvSpPr>
        <p:spPr/>
        <p:txBody>
          <a:bodyPr/>
          <a:lstStyle/>
          <a:p>
            <a:endParaRPr lang="el-GR" altLang="el-GR" dirty="0" smtClean="0"/>
          </a:p>
        </p:txBody>
      </p:sp>
    </p:spTree>
    <p:extLst>
      <p:ext uri="{BB962C8B-B14F-4D97-AF65-F5344CB8AC3E}">
        <p14:creationId xmlns:p14="http://schemas.microsoft.com/office/powerpoint/2010/main" val="14561775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l-GR" altLang="el-GR" dirty="0" smtClean="0"/>
              <a:t>Σημείωμα Αναφοράς</a:t>
            </a:r>
          </a:p>
        </p:txBody>
      </p:sp>
      <p:sp>
        <p:nvSpPr>
          <p:cNvPr id="3" name="Content Placeholder 2"/>
          <p:cNvSpPr>
            <a:spLocks noGrp="1"/>
          </p:cNvSpPr>
          <p:nvPr>
            <p:ph idx="1"/>
          </p:nvPr>
        </p:nvSpPr>
        <p:spPr/>
        <p:txBody>
          <a:bodyPr>
            <a:normAutofit/>
          </a:bodyPr>
          <a:lstStyle/>
          <a:p>
            <a:pPr marL="0" indent="0">
              <a:buNone/>
              <a:defRPr/>
            </a:pPr>
            <a:r>
              <a:rPr lang="el-GR" sz="2000" dirty="0" smtClean="0"/>
              <a:t>Copyright Τεχνολογικό Εκπαιδευτικό Ίδρυμα Αθήνας</a:t>
            </a:r>
            <a:r>
              <a:rPr lang="en-US" sz="2000" dirty="0" smtClean="0"/>
              <a:t>, </a:t>
            </a:r>
            <a:r>
              <a:rPr lang="el-GR" sz="2000" dirty="0"/>
              <a:t>Αθηνά Αλεξοπούλου 2014. Αθηνά Αλεξοπούλου. «Φυσικοχημικές Μέθοδοι Διάγνωσης - Τεκμηρίωσης. Ενότητα 12: Μελέτη Περιπτώσεων  III – Η περίπτωση  των ευρημάτων του επονομαζόμενου «Τάφου του μουσικού» στη Δάφνη, Αρχαιολογικό Μουσείο </a:t>
            </a:r>
            <a:r>
              <a:rPr lang="el-GR" sz="2000" dirty="0" smtClean="0"/>
              <a:t>Πειραιά». Έκδοση: 1.0. Αθήνα 2014. Διαθέσιμο από τη δικτυακή διεύθυνση: </a:t>
            </a:r>
            <a:r>
              <a:rPr lang="en-US" sz="2000" dirty="0" smtClean="0">
                <a:hlinkClick r:id="rId3"/>
              </a:rPr>
              <a:t>ocp.teiath.gr</a:t>
            </a:r>
            <a:r>
              <a:rPr lang="el-GR" sz="2000" dirty="0" smtClean="0"/>
              <a:t>.</a:t>
            </a:r>
          </a:p>
          <a:p>
            <a:pPr>
              <a:defRPr/>
            </a:pPr>
            <a:endParaRPr lang="el-GR" sz="2000" dirty="0"/>
          </a:p>
        </p:txBody>
      </p:sp>
    </p:spTree>
    <p:extLst>
      <p:ext uri="{BB962C8B-B14F-4D97-AF65-F5344CB8AC3E}">
        <p14:creationId xmlns:p14="http://schemas.microsoft.com/office/powerpoint/2010/main" val="9177059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161925"/>
            <a:ext cx="8229600" cy="1143000"/>
          </a:xfrm>
        </p:spPr>
        <p:txBody>
          <a:bodyPr/>
          <a:lstStyle/>
          <a:p>
            <a:r>
              <a:rPr lang="el-GR" altLang="el-GR" dirty="0" smtClean="0"/>
              <a:t>Σημείωμα Αδειοδότησης</a:t>
            </a:r>
          </a:p>
        </p:txBody>
      </p:sp>
      <p:sp>
        <p:nvSpPr>
          <p:cNvPr id="38915" name="Content Placeholder 2"/>
          <p:cNvSpPr>
            <a:spLocks noGrp="1"/>
          </p:cNvSpPr>
          <p:nvPr>
            <p:ph idx="1"/>
          </p:nvPr>
        </p:nvSpPr>
        <p:spPr>
          <a:xfrm>
            <a:off x="76200" y="765175"/>
            <a:ext cx="8929688" cy="1727200"/>
          </a:xfrm>
        </p:spPr>
        <p:txBody>
          <a:bodyPr/>
          <a:lstStyle/>
          <a:p>
            <a:pPr marL="0" indent="0">
              <a:buFont typeface="Arial" charset="0"/>
              <a:buNone/>
            </a:pPr>
            <a:r>
              <a:rPr lang="el-GR" altLang="el-GR" sz="1800" dirty="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charset="0"/>
              <a:buNone/>
            </a:pPr>
            <a:endParaRPr lang="el-GR" altLang="el-GR" sz="1800" dirty="0" smtClean="0"/>
          </a:p>
        </p:txBody>
      </p:sp>
      <p:pic>
        <p:nvPicPr>
          <p:cNvPr id="3891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375" y="2554288"/>
            <a:ext cx="16494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200" y="3155950"/>
            <a:ext cx="9037638" cy="3455988"/>
          </a:xfrm>
          <a:prstGeom prst="rect">
            <a:avLst/>
          </a:prstGeom>
        </p:spPr>
        <p:txBody>
          <a:bodyPr anchor="ctr">
            <a:normAutofit/>
          </a:bodyPr>
          <a:lstStyle/>
          <a:p>
            <a:pPr>
              <a:defRPr/>
            </a:pPr>
            <a:r>
              <a:rPr lang="el-GR" dirty="0">
                <a:solidFill>
                  <a:prstClr val="black"/>
                </a:solidFill>
                <a:latin typeface="Calibri"/>
                <a:cs typeface="Arial" charset="0"/>
              </a:rPr>
              <a:t>[1] http://creativecommons.org/licenses/by-nc-sa/4.0/ </a:t>
            </a:r>
            <a:endParaRPr lang="en-US" dirty="0">
              <a:solidFill>
                <a:prstClr val="black"/>
              </a:solidFill>
              <a:latin typeface="Calibri"/>
              <a:cs typeface="Arial" charset="0"/>
            </a:endParaRPr>
          </a:p>
          <a:p>
            <a:pPr>
              <a:defRPr/>
            </a:pPr>
            <a:endParaRPr lang="el-GR" dirty="0">
              <a:solidFill>
                <a:prstClr val="black"/>
              </a:solidFill>
              <a:latin typeface="Calibri"/>
              <a:cs typeface="Arial" charset="0"/>
            </a:endParaRPr>
          </a:p>
          <a:p>
            <a:pPr>
              <a:defRPr/>
            </a:pPr>
            <a:r>
              <a:rPr lang="el-GR" dirty="0">
                <a:solidFill>
                  <a:prstClr val="black"/>
                </a:solidFill>
                <a:latin typeface="Calibri"/>
                <a:cs typeface="Arial" charset="0"/>
              </a:rPr>
              <a:t>Ως </a:t>
            </a:r>
            <a:r>
              <a:rPr lang="el-GR" b="1" dirty="0">
                <a:solidFill>
                  <a:prstClr val="black"/>
                </a:solidFill>
                <a:latin typeface="Calibri"/>
                <a:cs typeface="Arial" charset="0"/>
              </a:rPr>
              <a:t>Μη Εμπορική</a:t>
            </a:r>
            <a:r>
              <a:rPr lang="el-GR" dirty="0">
                <a:solidFill>
                  <a:prstClr val="black"/>
                </a:solidFill>
                <a:latin typeface="Calibri"/>
                <a:cs typeface="Arial" charset="0"/>
              </a:rPr>
              <a:t> ορίζεται η χρήση:</a:t>
            </a:r>
          </a:p>
          <a:p>
            <a:pPr marL="342900" indent="-342900">
              <a:buFont typeface="Arial" panose="020B0604020202020204" pitchFamily="34" charset="0"/>
              <a:buChar char="•"/>
              <a:defRPr/>
            </a:pPr>
            <a:r>
              <a:rPr lang="el-GR" dirty="0">
                <a:solidFill>
                  <a:prstClr val="black"/>
                </a:solidFill>
                <a:latin typeface="Calibri"/>
                <a:cs typeface="Arial" charset="0"/>
              </a:rPr>
              <a:t>που δεν περιλαμβάνει άμεσο ή έμμεσο οικονομικό όφελος από την χρήση του έργου, για το διανομέα του έργου και αδειοδόχο</a:t>
            </a:r>
          </a:p>
          <a:p>
            <a:pPr marL="342900" indent="-342900">
              <a:buFont typeface="Arial" panose="020B0604020202020204" pitchFamily="34" charset="0"/>
              <a:buChar char="•"/>
              <a:defRPr/>
            </a:pPr>
            <a:r>
              <a:rPr lang="el-GR" dirty="0">
                <a:solidFill>
                  <a:prstClr val="black"/>
                </a:solidFill>
                <a:latin typeface="Calibri"/>
                <a:cs typeface="Arial" charset="0"/>
              </a:rPr>
              <a:t>που</a:t>
            </a:r>
            <a:r>
              <a:rPr lang="en-GB" dirty="0">
                <a:solidFill>
                  <a:prstClr val="black"/>
                </a:solidFill>
                <a:latin typeface="Calibri"/>
                <a:cs typeface="Arial" charset="0"/>
              </a:rPr>
              <a:t> </a:t>
            </a:r>
            <a:r>
              <a:rPr lang="el-GR" dirty="0">
                <a:solidFill>
                  <a:prstClr val="black"/>
                </a:solidFill>
                <a:latin typeface="Calibri"/>
                <a:cs typeface="Arial" charset="0"/>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defRPr/>
            </a:pPr>
            <a:r>
              <a:rPr lang="el-GR" dirty="0">
                <a:solidFill>
                  <a:prstClr val="black"/>
                </a:solidFill>
                <a:latin typeface="Calibri"/>
                <a:cs typeface="Arial" charset="0"/>
              </a:rPr>
              <a:t>που</a:t>
            </a:r>
            <a:r>
              <a:rPr lang="en-GB" dirty="0">
                <a:solidFill>
                  <a:prstClr val="black"/>
                </a:solidFill>
                <a:latin typeface="Calibri"/>
                <a:cs typeface="Arial" charset="0"/>
              </a:rPr>
              <a:t> </a:t>
            </a:r>
            <a:r>
              <a:rPr lang="el-GR" dirty="0">
                <a:solidFill>
                  <a:prstClr val="black"/>
                </a:solidFill>
                <a:latin typeface="Calibri"/>
                <a:cs typeface="Arial" charset="0"/>
              </a:rPr>
              <a:t>δεν προσπορίζει στο διανομέα του έργου και</a:t>
            </a:r>
            <a:r>
              <a:rPr lang="en-GB" dirty="0">
                <a:solidFill>
                  <a:prstClr val="black"/>
                </a:solidFill>
                <a:latin typeface="Calibri"/>
                <a:cs typeface="Arial" charset="0"/>
              </a:rPr>
              <a:t> </a:t>
            </a:r>
            <a:r>
              <a:rPr lang="el-GR" dirty="0">
                <a:solidFill>
                  <a:prstClr val="black"/>
                </a:solidFill>
                <a:latin typeface="Calibri"/>
                <a:cs typeface="Arial" charset="0"/>
              </a:rPr>
              <a:t>αδειοδόχο</a:t>
            </a:r>
            <a:r>
              <a:rPr lang="en-GB" dirty="0">
                <a:solidFill>
                  <a:prstClr val="black"/>
                </a:solidFill>
                <a:latin typeface="Calibri"/>
                <a:cs typeface="Arial" charset="0"/>
              </a:rPr>
              <a:t> </a:t>
            </a:r>
            <a:r>
              <a:rPr lang="el-GR" dirty="0">
                <a:solidFill>
                  <a:prstClr val="black"/>
                </a:solidFill>
                <a:latin typeface="Calibri"/>
                <a:cs typeface="Arial" charset="0"/>
              </a:rPr>
              <a:t>έμμεσο οικονομικό όφελος (π.χ. διαφημίσεις) από την προβολή του έργου σε διαδικτυακό τόπο</a:t>
            </a:r>
            <a:endParaRPr lang="en-US" dirty="0">
              <a:solidFill>
                <a:prstClr val="black"/>
              </a:solidFill>
              <a:latin typeface="Calibri"/>
              <a:cs typeface="Arial" charset="0"/>
            </a:endParaRPr>
          </a:p>
          <a:p>
            <a:pPr marL="342900" indent="-342900">
              <a:buFont typeface="Arial" panose="020B0604020202020204" pitchFamily="34" charset="0"/>
              <a:buChar char="•"/>
              <a:defRPr/>
            </a:pPr>
            <a:endParaRPr lang="el-GR" dirty="0">
              <a:solidFill>
                <a:prstClr val="black"/>
              </a:solidFill>
              <a:latin typeface="Calibri"/>
              <a:cs typeface="Arial" charset="0"/>
            </a:endParaRPr>
          </a:p>
          <a:p>
            <a:pPr>
              <a:defRPr/>
            </a:pPr>
            <a:r>
              <a:rPr lang="el-GR" dirty="0">
                <a:solidFill>
                  <a:prstClr val="black"/>
                </a:solidFill>
                <a:latin typeface="Calibri"/>
                <a:cs typeface="Arial" charset="0"/>
              </a:rPr>
              <a:t>Ο δικαιούχος μπορεί να παρέχει στον αδειοδόχο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8851935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l-GR" altLang="el-GR" dirty="0" smtClean="0"/>
              <a:t>Διατήρηση Σημειωμάτων</a:t>
            </a:r>
          </a:p>
        </p:txBody>
      </p:sp>
      <p:sp>
        <p:nvSpPr>
          <p:cNvPr id="3" name="Content Placeholder 2"/>
          <p:cNvSpPr>
            <a:spLocks noGrp="1"/>
          </p:cNvSpPr>
          <p:nvPr>
            <p:ph idx="1"/>
          </p:nvPr>
        </p:nvSpPr>
        <p:spPr/>
        <p:txBody>
          <a:bodyPr>
            <a:normAutofit/>
          </a:bodyPr>
          <a:lstStyle/>
          <a:p>
            <a:pPr marL="0" indent="0">
              <a:buFont typeface="Arial" charset="0"/>
              <a:buNone/>
              <a:defRPr/>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defRP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defRP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defRP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p>
          <a:p>
            <a:pPr marL="0" indent="0">
              <a:buFont typeface="Arial" charset="0"/>
              <a:buNone/>
              <a:defRPr/>
            </a:pPr>
            <a:r>
              <a:rPr lang="el-GR" sz="2400" dirty="0"/>
              <a:t>μαζί με τους συνοδευόμενους υπερσυνδέσμους.</a:t>
            </a:r>
          </a:p>
          <a:p>
            <a:pPr>
              <a:defRPr/>
            </a:pPr>
            <a:endParaRPr lang="el-GR" sz="2000" dirty="0"/>
          </a:p>
        </p:txBody>
      </p:sp>
    </p:spTree>
    <p:extLst>
      <p:ext uri="{BB962C8B-B14F-4D97-AF65-F5344CB8AC3E}">
        <p14:creationId xmlns:p14="http://schemas.microsoft.com/office/powerpoint/2010/main" val="16321342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l-GR" altLang="el-GR" dirty="0" smtClean="0"/>
              <a:t>Σημείωμα Χρήσης Έργων Τρίτων </a:t>
            </a:r>
            <a:r>
              <a:rPr lang="el-GR" altLang="el-GR" b="0" dirty="0" smtClean="0"/>
              <a:t>(1/2)</a:t>
            </a:r>
          </a:p>
        </p:txBody>
      </p:sp>
      <p:sp>
        <p:nvSpPr>
          <p:cNvPr id="3" name="Content Placeholder 2"/>
          <p:cNvSpPr>
            <a:spLocks noGrp="1"/>
          </p:cNvSpPr>
          <p:nvPr>
            <p:ph idx="1"/>
          </p:nvPr>
        </p:nvSpPr>
        <p:spPr/>
        <p:txBody>
          <a:bodyPr>
            <a:noAutofit/>
          </a:bodyPr>
          <a:lstStyle/>
          <a:p>
            <a:pPr marL="0" indent="0">
              <a:buFont typeface="Arial" charset="0"/>
              <a:buNone/>
              <a:defRPr/>
            </a:pPr>
            <a:r>
              <a:rPr lang="el-GR" sz="2000" dirty="0" smtClean="0"/>
              <a:t>Το </a:t>
            </a:r>
            <a:r>
              <a:rPr lang="el-GR" sz="2000" dirty="0"/>
              <a:t>Έργο αυτό κάνει </a:t>
            </a:r>
            <a:r>
              <a:rPr lang="el-GR" sz="2000" dirty="0" smtClean="0"/>
              <a:t>περιεχομένου από τα ακόλουθα έργα:</a:t>
            </a:r>
            <a:endParaRPr lang="el-GR" sz="2000" dirty="0"/>
          </a:p>
          <a:p>
            <a:pPr marL="457200" indent="-457200">
              <a:buFont typeface="+mj-lt"/>
              <a:buAutoNum type="arabicPeriod"/>
              <a:defRPr/>
            </a:pPr>
            <a:r>
              <a:rPr lang="en-US" sz="2000" dirty="0" smtClean="0"/>
              <a:t>A</a:t>
            </a:r>
            <a:r>
              <a:rPr lang="en-US" sz="2000" dirty="0"/>
              <a:t>. Alexopoulou and A-A Kaminari, 2012 “Multispectral imaging documentation of the findings of Tomb I and II at Daphne”   Greek and Roman Musical Studies Volume 1, Issue 1, pp 25 –60, Brill 2013</a:t>
            </a:r>
          </a:p>
          <a:p>
            <a:pPr marL="457200" indent="-457200">
              <a:buFont typeface="+mj-lt"/>
              <a:buAutoNum type="arabicPeriod"/>
              <a:defRPr/>
            </a:pPr>
            <a:r>
              <a:rPr lang="pt-BR" altLang="el-GR" sz="2000" dirty="0" smtClean="0"/>
              <a:t>A.A</a:t>
            </a:r>
            <a:r>
              <a:rPr lang="pt-BR" altLang="el-GR" sz="2000" dirty="0"/>
              <a:t>. Alexopoulou, A-A. </a:t>
            </a:r>
            <a:r>
              <a:rPr lang="en-GB" altLang="el-GR" sz="2000" dirty="0"/>
              <a:t>Kaminari, A. Panagopoulos and E. Poehlmann. 2012, “Multispectral documentation and image processing analysis of the papyrus of Tomb II at Daphne, Greece”  Journal of Archaeological Science,  </a:t>
            </a:r>
            <a:r>
              <a:rPr lang="en-US" altLang="el-GR" sz="2000" dirty="0"/>
              <a:t>Vol.40 Issue 2, February 2013, pp.1242-1249, </a:t>
            </a:r>
            <a:r>
              <a:rPr lang="en-GB" altLang="el-GR" sz="2000" dirty="0"/>
              <a:t>Elsevier Pub</a:t>
            </a:r>
            <a:r>
              <a:rPr lang="en-GB" altLang="el-GR" sz="2000" dirty="0" smtClean="0"/>
              <a:t>.,</a:t>
            </a:r>
          </a:p>
          <a:p>
            <a:pPr marL="457200" indent="-457200">
              <a:buFont typeface="+mj-lt"/>
              <a:buAutoNum type="arabicPeriod"/>
              <a:defRPr/>
            </a:pPr>
            <a:r>
              <a:rPr lang="en-US" sz="2000" dirty="0"/>
              <a:t>A.Alexopoulou, A.Kaminari, A.Panagopoulos, 2013 ‘Multispectral imaging assisted by image processing: a useful tool for the study of ancient writing and sketches on different substrates’ proceedings of  5th IC-MINDT, Athens-Greece</a:t>
            </a:r>
          </a:p>
          <a:p>
            <a:pPr marL="457200" indent="-457200">
              <a:buFont typeface="+mj-lt"/>
              <a:buAutoNum type="arabicPeriod"/>
              <a:defRPr/>
            </a:pPr>
            <a:r>
              <a:rPr lang="el-GR" sz="2000" dirty="0"/>
              <a:t>Α. Αλεξοπούλου και Α.-Α. </a:t>
            </a:r>
            <a:r>
              <a:rPr lang="el-GR" sz="2000" dirty="0" smtClean="0"/>
              <a:t>Καμινάρη</a:t>
            </a:r>
            <a:r>
              <a:rPr lang="el-GR" sz="2000" dirty="0"/>
              <a:t>, 2012  "</a:t>
            </a:r>
            <a:r>
              <a:rPr lang="en-US" sz="2000" dirty="0"/>
              <a:t>M</a:t>
            </a:r>
            <a:r>
              <a:rPr lang="el-GR" sz="2000" dirty="0"/>
              <a:t>η καταστρεπτική μελέτη και τεκμηρίωση των ευρημάτων των Τάφων </a:t>
            </a:r>
            <a:r>
              <a:rPr lang="en-US" sz="2000" dirty="0"/>
              <a:t>I </a:t>
            </a:r>
            <a:r>
              <a:rPr lang="el-GR" sz="2000" dirty="0"/>
              <a:t>και </a:t>
            </a:r>
            <a:r>
              <a:rPr lang="en-US" sz="2000" dirty="0"/>
              <a:t>II, </a:t>
            </a:r>
            <a:r>
              <a:rPr lang="el-GR" sz="2000" dirty="0"/>
              <a:t>της οδού Όλγας 53 στη Δάφνη".,3</a:t>
            </a:r>
            <a:r>
              <a:rPr lang="en-US" sz="2000" dirty="0"/>
              <a:t>rd Symposium on Archeological Research and New Technologies, 3-6 October 2012, Kalamata, Greece</a:t>
            </a:r>
          </a:p>
          <a:p>
            <a:pPr marL="0" indent="0">
              <a:buFont typeface="Arial" charset="0"/>
              <a:buNone/>
              <a:defRPr/>
            </a:pPr>
            <a:endParaRPr lang="el-GR" sz="2000" dirty="0"/>
          </a:p>
        </p:txBody>
      </p:sp>
    </p:spTree>
    <p:extLst>
      <p:ext uri="{BB962C8B-B14F-4D97-AF65-F5344CB8AC3E}">
        <p14:creationId xmlns:p14="http://schemas.microsoft.com/office/powerpoint/2010/main" val="29775018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l-GR" altLang="el-GR" dirty="0"/>
              <a:t>Σημείωμα Χρήσης Έργων Τρίτων </a:t>
            </a:r>
            <a:r>
              <a:rPr lang="el-GR" altLang="el-GR" b="0" dirty="0" smtClean="0"/>
              <a:t>(2/2</a:t>
            </a:r>
            <a:r>
              <a:rPr lang="el-GR" altLang="el-GR" b="0" dirty="0"/>
              <a:t>)</a:t>
            </a:r>
            <a:endParaRPr lang="el-GR" altLang="el-GR" dirty="0" smtClean="0"/>
          </a:p>
        </p:txBody>
      </p:sp>
      <p:sp>
        <p:nvSpPr>
          <p:cNvPr id="3" name="Content Placeholder 2"/>
          <p:cNvSpPr>
            <a:spLocks noGrp="1"/>
          </p:cNvSpPr>
          <p:nvPr>
            <p:ph idx="1"/>
          </p:nvPr>
        </p:nvSpPr>
        <p:spPr/>
        <p:txBody>
          <a:bodyPr>
            <a:noAutofit/>
          </a:bodyPr>
          <a:lstStyle/>
          <a:p>
            <a:pPr marL="0" indent="0">
              <a:buFont typeface="Arial" charset="0"/>
              <a:buNone/>
              <a:defRPr/>
            </a:pPr>
            <a:r>
              <a:rPr lang="el-GR" sz="2000" dirty="0" smtClean="0"/>
              <a:t>Το </a:t>
            </a:r>
            <a:r>
              <a:rPr lang="el-GR" sz="2000" dirty="0"/>
              <a:t>Έργο αυτό κάνει </a:t>
            </a:r>
            <a:r>
              <a:rPr lang="el-GR" sz="2000" dirty="0" smtClean="0"/>
              <a:t>περιεχομένου από τα ακόλουθα έργα:</a:t>
            </a:r>
            <a:endParaRPr lang="el-GR" sz="2000" dirty="0"/>
          </a:p>
          <a:p>
            <a:pPr marL="457200" indent="-457200">
              <a:buFont typeface="+mj-lt"/>
              <a:buAutoNum type="arabicPeriod" startAt="5"/>
              <a:defRPr/>
            </a:pPr>
            <a:r>
              <a:rPr lang="en-US" sz="2000" dirty="0" smtClean="0"/>
              <a:t>Athina Alexopoulou &amp; Agathi Kaminari, </a:t>
            </a:r>
            <a:r>
              <a:rPr lang="el-GR" sz="2000" dirty="0" smtClean="0"/>
              <a:t>2015, «</a:t>
            </a:r>
            <a:r>
              <a:rPr lang="en-US" sz="2000" dirty="0" smtClean="0"/>
              <a:t>The evolution of imaging techniques in the study of manuscripts</a:t>
            </a:r>
            <a:r>
              <a:rPr lang="el-GR" sz="2000" dirty="0" smtClean="0"/>
              <a:t>», Manuscript Cultures, No 7, p. 58-68</a:t>
            </a:r>
            <a:r>
              <a:rPr lang="en-US" sz="2000" dirty="0" smtClean="0"/>
              <a:t> </a:t>
            </a:r>
            <a:endParaRPr lang="el-GR" sz="2000" dirty="0" smtClean="0"/>
          </a:p>
          <a:p>
            <a:pPr marL="457200" indent="-457200">
              <a:buFont typeface="+mj-lt"/>
              <a:buAutoNum type="arabicPeriod" startAt="5"/>
              <a:defRPr/>
            </a:pPr>
            <a:r>
              <a:rPr lang="en-US" altLang="el-GR" sz="2000" dirty="0" smtClean="0"/>
              <a:t>Pöhlmann</a:t>
            </a:r>
            <a:r>
              <a:rPr lang="en-US" sz="2000" dirty="0" smtClean="0"/>
              <a:t> E., 2013, </a:t>
            </a:r>
            <a:r>
              <a:rPr lang="el-GR" sz="2000" dirty="0" smtClean="0"/>
              <a:t>«</a:t>
            </a:r>
            <a:r>
              <a:rPr lang="en-US" sz="2000" dirty="0" smtClean="0"/>
              <a:t>Excavation dating and content of two tombs in Daphne, Odos Olgas 53, Athens</a:t>
            </a:r>
            <a:r>
              <a:rPr lang="el-GR" sz="2000" dirty="0" smtClean="0"/>
              <a:t>»</a:t>
            </a:r>
            <a:r>
              <a:rPr lang="en-US" sz="2000" dirty="0" smtClean="0"/>
              <a:t>, Greek and Roman Musical Studies, 1: 7-24</a:t>
            </a:r>
          </a:p>
          <a:p>
            <a:pPr marL="457200" indent="-457200">
              <a:buFont typeface="+mj-lt"/>
              <a:buAutoNum type="arabicPeriod" startAt="5"/>
              <a:defRPr/>
            </a:pPr>
            <a:r>
              <a:rPr lang="en-US" altLang="el-GR" sz="2000" dirty="0" smtClean="0"/>
              <a:t>Pöhlmann E., West M.L., 2012. </a:t>
            </a:r>
            <a:r>
              <a:rPr lang="el-GR" altLang="el-GR" sz="2000" dirty="0" smtClean="0"/>
              <a:t>«</a:t>
            </a:r>
            <a:r>
              <a:rPr lang="en-US" altLang="el-GR" sz="2000" dirty="0" smtClean="0"/>
              <a:t>The Oldest Greek Papyrus and Writing Tablets. Fifth-Century Documents from the “Tomb of the Musician” in Attica</a:t>
            </a:r>
            <a:r>
              <a:rPr lang="el-GR" altLang="el-GR" sz="2000" dirty="0" smtClean="0"/>
              <a:t>»</a:t>
            </a:r>
            <a:r>
              <a:rPr lang="en-US" altLang="el-GR" sz="2000" dirty="0" smtClean="0"/>
              <a:t>, </a:t>
            </a:r>
            <a:r>
              <a:rPr lang="en-US" altLang="el-GR" sz="2000" i="1" dirty="0" smtClean="0"/>
              <a:t>Zeitschrift für Papyrologie und Epigraphik</a:t>
            </a:r>
            <a:r>
              <a:rPr lang="en-US" altLang="el-GR" sz="2000" dirty="0" smtClean="0"/>
              <a:t> 180, 1-16</a:t>
            </a:r>
          </a:p>
          <a:p>
            <a:pPr marL="457200" indent="-457200">
              <a:buFont typeface="+mj-lt"/>
              <a:buAutoNum type="arabicPeriod" startAt="5"/>
              <a:defRPr/>
            </a:pPr>
            <a:r>
              <a:rPr lang="en-US" sz="2000" dirty="0" smtClean="0"/>
              <a:t>West M., 2013 «The writing tablets and papyrus from Tomb II in Daphne</a:t>
            </a:r>
            <a:r>
              <a:rPr lang="el-GR" sz="2000" dirty="0" smtClean="0"/>
              <a:t>»</a:t>
            </a:r>
            <a:r>
              <a:rPr lang="en-US" sz="2000" dirty="0" smtClean="0"/>
              <a:t>, Greek and Roman Musical Studies, 1: 73-92</a:t>
            </a:r>
          </a:p>
          <a:p>
            <a:pPr marL="0" indent="0">
              <a:buNone/>
              <a:defRPr/>
            </a:pPr>
            <a:r>
              <a:rPr lang="en-US" sz="2000" dirty="0" smtClean="0"/>
              <a:t> </a:t>
            </a:r>
            <a:endParaRPr lang="en-US" sz="2000" dirty="0"/>
          </a:p>
        </p:txBody>
      </p:sp>
    </p:spTree>
    <p:extLst>
      <p:ext uri="{BB962C8B-B14F-4D97-AF65-F5344CB8AC3E}">
        <p14:creationId xmlns:p14="http://schemas.microsoft.com/office/powerpoint/2010/main" val="6128422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title"/>
          </p:nvPr>
        </p:nvSpPr>
        <p:spPr/>
        <p:txBody>
          <a:bodyPr>
            <a:normAutofit/>
          </a:bodyPr>
          <a:lstStyle/>
          <a:p>
            <a:r>
              <a:rPr lang="el-GR" altLang="el-GR" dirty="0"/>
              <a:t>Μελέτη ευρημάτων </a:t>
            </a:r>
            <a:endParaRPr lang="el-GR" altLang="el-GR" dirty="0" smtClean="0"/>
          </a:p>
        </p:txBody>
      </p:sp>
      <p:sp>
        <p:nvSpPr>
          <p:cNvPr id="6147" name="Rectangle 7"/>
          <p:cNvSpPr>
            <a:spLocks noGrp="1" noChangeArrowheads="1"/>
          </p:cNvSpPr>
          <p:nvPr>
            <p:ph idx="1"/>
          </p:nvPr>
        </p:nvSpPr>
        <p:spPr/>
        <p:txBody>
          <a:bodyPr>
            <a:normAutofit/>
          </a:bodyPr>
          <a:lstStyle/>
          <a:p>
            <a:pPr>
              <a:spcBef>
                <a:spcPts val="600"/>
              </a:spcBef>
              <a:buClr>
                <a:schemeClr val="tx1"/>
              </a:buClr>
            </a:pPr>
            <a:r>
              <a:rPr lang="el-GR" altLang="el-GR" sz="2400" dirty="0" smtClean="0"/>
              <a:t>Το </a:t>
            </a:r>
            <a:r>
              <a:rPr lang="el-GR" altLang="el-GR" sz="2400" dirty="0"/>
              <a:t>2009 με πρωτοβουλία του Ομ</a:t>
            </a:r>
            <a:r>
              <a:rPr lang="el-GR" altLang="el-GR" sz="2400" dirty="0" smtClean="0"/>
              <a:t>. Καθηγητή</a:t>
            </a:r>
            <a:r>
              <a:rPr lang="en-US" altLang="el-GR" sz="2400" dirty="0" smtClean="0"/>
              <a:t> </a:t>
            </a:r>
            <a:r>
              <a:rPr lang="en-US" altLang="el-GR" sz="2400" dirty="0"/>
              <a:t>Dr. Egert P</a:t>
            </a:r>
            <a:r>
              <a:rPr lang="en-US" altLang="el-GR" sz="2400" dirty="0">
                <a:cs typeface="Times New Roman" pitchFamily="18" charset="0"/>
              </a:rPr>
              <a:t>ö</a:t>
            </a:r>
            <a:r>
              <a:rPr lang="en-US" altLang="el-GR" sz="2400" dirty="0"/>
              <a:t>hlmann</a:t>
            </a:r>
            <a:r>
              <a:rPr lang="el-GR" altLang="el-GR" sz="2400" dirty="0"/>
              <a:t> οργανώθηκε ομάδα μελέτης που περιελάμβανε Έλληνες και ξένους ειδικούς επιστήμονες (καθηγητές της αρχαίας ελληνικής γλώσσας, λογοτεχνίας και μουσικής, μουσικολόγους, αρχαιολόγους, αρχαιομέτρες) με σκοπό την μελέτη και τεκμηρίωση των ευρημάτων.</a:t>
            </a:r>
            <a:r>
              <a:rPr lang="en-US" altLang="el-GR" sz="2400" dirty="0"/>
              <a:t> H</a:t>
            </a:r>
            <a:r>
              <a:rPr lang="el-GR" altLang="el-GR" sz="2400" dirty="0"/>
              <a:t> μελέτη άρχισε το 2010 και συνεχίζεται…</a:t>
            </a:r>
            <a:br>
              <a:rPr lang="el-GR" altLang="el-GR" sz="2400" dirty="0"/>
            </a:br>
            <a:endParaRPr lang="el-GR" altLang="el-GR" sz="2400" dirty="0" smtClean="0"/>
          </a:p>
          <a:p>
            <a:pPr marL="354013" indent="0">
              <a:spcBef>
                <a:spcPts val="600"/>
              </a:spcBef>
              <a:buClr>
                <a:schemeClr val="tx1"/>
              </a:buClr>
              <a:buNone/>
            </a:pPr>
            <a:r>
              <a:rPr lang="el-GR" altLang="el-GR" sz="2400" dirty="0" smtClean="0"/>
              <a:t>Στην παρούσα φάση παρουσιάζονται στοιχεία σχετικά με</a:t>
            </a:r>
            <a:r>
              <a:rPr lang="en-US" altLang="el-GR" sz="2400" dirty="0"/>
              <a:t>:</a:t>
            </a:r>
            <a:endParaRPr lang="el-GR" altLang="el-GR" sz="2400" dirty="0" smtClean="0"/>
          </a:p>
          <a:p>
            <a:pPr marL="719138" indent="-365125">
              <a:spcBef>
                <a:spcPts val="600"/>
              </a:spcBef>
              <a:buClr>
                <a:schemeClr val="tx1"/>
              </a:buClr>
            </a:pPr>
            <a:r>
              <a:rPr lang="el-GR" altLang="el-GR" sz="2400" dirty="0" smtClean="0"/>
              <a:t>Τον </a:t>
            </a:r>
            <a:r>
              <a:rPr lang="el-GR" altLang="el-GR" sz="2400" dirty="0"/>
              <a:t>π</a:t>
            </a:r>
            <a:r>
              <a:rPr lang="el-GR" altLang="el-GR" sz="2400" dirty="0" smtClean="0"/>
              <a:t>άπυρο</a:t>
            </a:r>
          </a:p>
          <a:p>
            <a:pPr marL="719138" indent="-365125">
              <a:spcBef>
                <a:spcPts val="600"/>
              </a:spcBef>
              <a:buClr>
                <a:schemeClr val="tx1"/>
              </a:buClr>
            </a:pPr>
            <a:r>
              <a:rPr lang="el-GR" altLang="el-GR" sz="2400" dirty="0" smtClean="0"/>
              <a:t>Τις κερωμένες πινακίδες γραφής</a:t>
            </a:r>
          </a:p>
          <a:p>
            <a:pPr marL="719138" indent="-365125">
              <a:spcBef>
                <a:spcPts val="600"/>
              </a:spcBef>
              <a:buClr>
                <a:schemeClr val="tx1"/>
              </a:buClr>
            </a:pPr>
            <a:r>
              <a:rPr lang="el-GR" altLang="el-GR" sz="2400" dirty="0" smtClean="0"/>
              <a:t>Τις ληκύθους</a:t>
            </a:r>
          </a:p>
        </p:txBody>
      </p:sp>
    </p:spTree>
    <p:extLst>
      <p:ext uri="{BB962C8B-B14F-4D97-AF65-F5344CB8AC3E}">
        <p14:creationId xmlns:p14="http://schemas.microsoft.com/office/powerpoint/2010/main" val="32523123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l-GR" altLang="el-GR" dirty="0" smtClean="0"/>
              <a:t>Χρηματοδότηση</a:t>
            </a:r>
          </a:p>
        </p:txBody>
      </p:sp>
      <p:sp>
        <p:nvSpPr>
          <p:cNvPr id="41987" name="Content Placeholder 2"/>
          <p:cNvSpPr>
            <a:spLocks noGrp="1"/>
          </p:cNvSpPr>
          <p:nvPr>
            <p:ph idx="1"/>
          </p:nvPr>
        </p:nvSpPr>
        <p:spPr>
          <a:xfrm>
            <a:off x="457200" y="1341438"/>
            <a:ext cx="8229600" cy="4525962"/>
          </a:xfrm>
        </p:spPr>
        <p:txBody>
          <a:bodyPr/>
          <a:lstStyle/>
          <a:p>
            <a:r>
              <a:rPr lang="el-GR" altLang="el-GR" sz="2000" dirty="0" smtClean="0"/>
              <a:t>Το παρόν εκπαιδευτικό υλικό έχει αναπτυχθεί στ</a:t>
            </a:r>
            <a:r>
              <a:rPr lang="en-US" altLang="el-GR" sz="2000" dirty="0" smtClean="0"/>
              <a:t>o</a:t>
            </a:r>
            <a:r>
              <a:rPr lang="el-GR" altLang="el-GR" sz="2000" dirty="0" smtClean="0"/>
              <a:t> πλαίσι</a:t>
            </a:r>
            <a:r>
              <a:rPr lang="en-US" altLang="el-GR" sz="2000" dirty="0" smtClean="0"/>
              <a:t>o</a:t>
            </a:r>
            <a:r>
              <a:rPr lang="el-GR" altLang="el-GR" sz="2000" dirty="0" smtClean="0"/>
              <a:t> του εκπαιδευτικού έργου του διδάσκοντα.</a:t>
            </a:r>
            <a:endParaRPr lang="en-US" altLang="el-GR" sz="2000" dirty="0" smtClean="0"/>
          </a:p>
          <a:p>
            <a:r>
              <a:rPr lang="el-GR" altLang="el-GR" sz="2000" dirty="0" smtClean="0"/>
              <a:t>Το έργο «</a:t>
            </a:r>
            <a:r>
              <a:rPr lang="el-GR" altLang="el-GR" sz="2000" b="1" dirty="0" smtClean="0"/>
              <a:t>Ανοικτά Ακαδημαϊκά Μαθήματα στο Πανεπιστήμιο Αθηνών</a:t>
            </a:r>
            <a:r>
              <a:rPr lang="el-GR" altLang="el-GR" sz="2000" dirty="0" smtClean="0"/>
              <a:t>» έχει χρηματοδοτήσει μόνο την αναδιαμόρφωση του εκπαιδευτικού υλικού. </a:t>
            </a:r>
            <a:endParaRPr lang="en-US" altLang="el-GR" sz="2000" dirty="0" smtClean="0"/>
          </a:p>
          <a:p>
            <a:r>
              <a:rPr lang="el-GR" alt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41988"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225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761" y="1739285"/>
            <a:ext cx="6930516" cy="331512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170" name="Rectangle 11"/>
          <p:cNvSpPr>
            <a:spLocks noGrp="1" noChangeArrowheads="1"/>
          </p:cNvSpPr>
          <p:nvPr>
            <p:ph type="title"/>
          </p:nvPr>
        </p:nvSpPr>
        <p:spPr/>
        <p:txBody>
          <a:bodyPr/>
          <a:lstStyle/>
          <a:p>
            <a:pPr algn="l" eaLnBrk="1" hangingPunct="1"/>
            <a:r>
              <a:rPr lang="en-US" altLang="el-GR" dirty="0" smtClean="0"/>
              <a:t>                  </a:t>
            </a:r>
            <a:r>
              <a:rPr lang="el-GR" altLang="el-GR" dirty="0" smtClean="0"/>
              <a:t>Ο πάπυρος</a:t>
            </a:r>
          </a:p>
        </p:txBody>
      </p:sp>
      <p:pic>
        <p:nvPicPr>
          <p:cNvPr id="7171" name="Picture 4" descr="19_macedonia"/>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556" r="5873"/>
          <a:stretch/>
        </p:blipFill>
        <p:spPr>
          <a:xfrm>
            <a:off x="7190531" y="332656"/>
            <a:ext cx="1875918" cy="23762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3" name="Picture 10" descr="Fig1 pap"/>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185167" y="5342631"/>
            <a:ext cx="1899974" cy="13557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7"/>
          <p:cNvSpPr>
            <a:spLocks noChangeArrowheads="1"/>
          </p:cNvSpPr>
          <p:nvPr/>
        </p:nvSpPr>
        <p:spPr bwMode="auto">
          <a:xfrm>
            <a:off x="7236296" y="2636912"/>
            <a:ext cx="190770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20000"/>
              </a:spcBef>
            </a:pPr>
            <a:r>
              <a:rPr lang="el-GR" altLang="el-GR" sz="2000" dirty="0">
                <a:latin typeface="+mn-lt"/>
                <a:cs typeface="Times New Roman" pitchFamily="18" charset="0"/>
              </a:rPr>
              <a:t>Ο αρχαιότερος πάπυρος με ελληνική γραφή </a:t>
            </a:r>
            <a:r>
              <a:rPr lang="el-GR" altLang="el-GR" sz="2000" dirty="0" smtClean="0">
                <a:latin typeface="+mn-lt"/>
                <a:cs typeface="Times New Roman" pitchFamily="18" charset="0"/>
              </a:rPr>
              <a:t>που </a:t>
            </a:r>
            <a:r>
              <a:rPr lang="el-GR" altLang="el-GR" sz="2000" dirty="0">
                <a:latin typeface="+mn-lt"/>
                <a:cs typeface="Times New Roman" pitchFamily="18" charset="0"/>
              </a:rPr>
              <a:t>έχει βρεθεί στον Ελλαδικό χώρο μέχρι </a:t>
            </a:r>
            <a:r>
              <a:rPr lang="el-GR" altLang="el-GR" sz="2000" dirty="0" smtClean="0">
                <a:latin typeface="+mn-lt"/>
                <a:cs typeface="Times New Roman" pitchFamily="18" charset="0"/>
              </a:rPr>
              <a:t>τη μελέτη του παπύρου της Δάφνης ήταν ο πάπυρος </a:t>
            </a:r>
            <a:r>
              <a:rPr lang="el-GR" altLang="el-GR" sz="2000" dirty="0">
                <a:latin typeface="+mn-lt"/>
                <a:cs typeface="Times New Roman" pitchFamily="18" charset="0"/>
              </a:rPr>
              <a:t>του Δερβενίου 330-320 </a:t>
            </a:r>
            <a:r>
              <a:rPr lang="el-GR" altLang="el-GR" sz="2000" dirty="0">
                <a:latin typeface="+mn-lt"/>
                <a:cs typeface="Times New Roman" pitchFamily="18" charset="0"/>
              </a:rPr>
              <a:t>π.Χ</a:t>
            </a:r>
            <a:r>
              <a:rPr lang="el-GR" altLang="el-GR" sz="2000" dirty="0" smtClean="0">
                <a:latin typeface="+mn-lt"/>
                <a:cs typeface="Times New Roman" pitchFamily="18" charset="0"/>
              </a:rPr>
              <a:t>.</a:t>
            </a:r>
            <a:endParaRPr lang="el-GR" altLang="el-GR" sz="2000" dirty="0">
              <a:latin typeface="+mn-lt"/>
              <a:cs typeface="Times New Roman" pitchFamily="18" charset="0"/>
            </a:endParaRPr>
          </a:p>
        </p:txBody>
      </p:sp>
      <p:sp>
        <p:nvSpPr>
          <p:cNvPr id="7174" name="Rectangle 13"/>
          <p:cNvSpPr>
            <a:spLocks noChangeArrowheads="1"/>
          </p:cNvSpPr>
          <p:nvPr/>
        </p:nvSpPr>
        <p:spPr bwMode="auto">
          <a:xfrm>
            <a:off x="185167" y="1268760"/>
            <a:ext cx="693111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Arial" charset="0"/>
              </a:defRPr>
            </a:lvl1pPr>
            <a:lvl2pPr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ts val="0"/>
              </a:spcBef>
              <a:spcAft>
                <a:spcPts val="1200"/>
              </a:spcAft>
            </a:pPr>
            <a:r>
              <a:rPr lang="el-GR" altLang="el-GR" sz="2200" dirty="0" smtClean="0">
                <a:latin typeface="+mn-lt"/>
                <a:cs typeface="Times New Roman" pitchFamily="18" charset="0"/>
              </a:rPr>
              <a:t>Η κατάσταση διατήρησης του παπύρου ήταν πολύ άσχημη. </a:t>
            </a:r>
          </a:p>
          <a:p>
            <a:pPr eaLnBrk="1" hangingPunct="1">
              <a:spcBef>
                <a:spcPts val="0"/>
              </a:spcBef>
              <a:spcAft>
                <a:spcPts val="1200"/>
              </a:spcAft>
            </a:pPr>
            <a:r>
              <a:rPr lang="el-GR" altLang="el-GR" sz="2200" dirty="0" smtClean="0">
                <a:latin typeface="+mn-lt"/>
                <a:cs typeface="Times New Roman" pitchFamily="18" charset="0"/>
              </a:rPr>
              <a:t>«[…] </a:t>
            </a:r>
            <a:r>
              <a:rPr lang="el-GR" altLang="el-GR" sz="2200" i="1" dirty="0">
                <a:latin typeface="+mn-lt"/>
                <a:cs typeface="Times New Roman" pitchFamily="18" charset="0"/>
              </a:rPr>
              <a:t>Επρόκειτο πράγματι για πάπυρο τελείως αποσαθρωμένο που είχε μετατραπεί σε άμορφη μάζα. Από τον πάπυρο ήταν σε σχετικά καλύτερη κατάσταση μόνο ένα μικρό κομμάτι διαστάσεων 3</a:t>
            </a:r>
            <a:r>
              <a:rPr lang="en-US" altLang="el-GR" sz="2200" i="1" dirty="0">
                <a:latin typeface="+mn-lt"/>
                <a:cs typeface="Times New Roman" pitchFamily="18" charset="0"/>
              </a:rPr>
              <a:t>x</a:t>
            </a:r>
            <a:r>
              <a:rPr lang="el-GR" altLang="el-GR" sz="2200" i="1" dirty="0">
                <a:latin typeface="+mn-lt"/>
                <a:cs typeface="Times New Roman" pitchFamily="18" charset="0"/>
              </a:rPr>
              <a:t>4</a:t>
            </a:r>
            <a:r>
              <a:rPr lang="en-US" altLang="el-GR" sz="2200" i="1" dirty="0">
                <a:latin typeface="+mn-lt"/>
                <a:cs typeface="Times New Roman" pitchFamily="18" charset="0"/>
              </a:rPr>
              <a:t>cm</a:t>
            </a:r>
            <a:r>
              <a:rPr lang="el-GR" altLang="el-GR" sz="2200" i="1" dirty="0">
                <a:latin typeface="+mn-lt"/>
                <a:cs typeface="Times New Roman" pitchFamily="18" charset="0"/>
              </a:rPr>
              <a:t>, στο οποίο φαινόταν γραφή</a:t>
            </a:r>
            <a:r>
              <a:rPr lang="el-GR" altLang="el-GR" sz="2200" dirty="0">
                <a:latin typeface="+mn-lt"/>
                <a:cs typeface="Times New Roman" pitchFamily="18" charset="0"/>
              </a:rPr>
              <a:t>».</a:t>
            </a:r>
          </a:p>
          <a:p>
            <a:pPr marL="0" lvl="1" eaLnBrk="1" hangingPunct="1"/>
            <a:r>
              <a:rPr lang="el-GR" altLang="el-GR" sz="2200" dirty="0" smtClean="0">
                <a:latin typeface="+mn-lt"/>
                <a:cs typeface="Times New Roman" pitchFamily="18" charset="0"/>
              </a:rPr>
              <a:t>   «[…] </a:t>
            </a:r>
            <a:r>
              <a:rPr lang="el-GR" altLang="el-GR" sz="2200" i="1" dirty="0">
                <a:latin typeface="+mn-lt"/>
                <a:cs typeface="Times New Roman" pitchFamily="18" charset="0"/>
              </a:rPr>
              <a:t>Η κατάσταση διατηρήσεως του παπύρου είναι τέτοια που δεν μπορεί να του συμπεριφερθεί κανείς σα σε πάπυρο. Έχει αποσυντεθεί και μετατραπεί σε οργανικές ενώσεις</a:t>
            </a:r>
            <a:r>
              <a:rPr lang="el-GR" altLang="el-GR" sz="2200" dirty="0">
                <a:latin typeface="+mn-lt"/>
                <a:cs typeface="Times New Roman" pitchFamily="18" charset="0"/>
              </a:rPr>
              <a:t>».</a:t>
            </a:r>
          </a:p>
        </p:txBody>
      </p:sp>
      <p:sp>
        <p:nvSpPr>
          <p:cNvPr id="3" name="Rectangle 2"/>
          <p:cNvSpPr/>
          <p:nvPr/>
        </p:nvSpPr>
        <p:spPr>
          <a:xfrm>
            <a:off x="2123728" y="5589240"/>
            <a:ext cx="4572000" cy="923330"/>
          </a:xfrm>
          <a:prstGeom prst="rect">
            <a:avLst/>
          </a:prstGeom>
        </p:spPr>
        <p:txBody>
          <a:bodyPr>
            <a:spAutoFit/>
          </a:bodyPr>
          <a:lstStyle/>
          <a:p>
            <a:r>
              <a:rPr lang="el-GR" altLang="el-GR" dirty="0">
                <a:latin typeface="+mn-lt"/>
                <a:cs typeface="Times New Roman" pitchFamily="18" charset="0"/>
              </a:rPr>
              <a:t>αρχεία του Εθνικού Αρχαιολογικού Μουσείου και τις αναφορές του συντηρητή Αντώνη Γκλίνου</a:t>
            </a:r>
            <a:endParaRPr lang="el-GR" dirty="0">
              <a:latin typeface="+mn-lt"/>
            </a:endParaRPr>
          </a:p>
        </p:txBody>
      </p:sp>
      <p:sp>
        <p:nvSpPr>
          <p:cNvPr id="9" name="Rectangle 8"/>
          <p:cNvSpPr/>
          <p:nvPr/>
        </p:nvSpPr>
        <p:spPr>
          <a:xfrm>
            <a:off x="358775" y="1052512"/>
            <a:ext cx="6517481" cy="45719"/>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spTree>
    <p:extLst>
      <p:ext uri="{BB962C8B-B14F-4D97-AF65-F5344CB8AC3E}">
        <p14:creationId xmlns:p14="http://schemas.microsoft.com/office/powerpoint/2010/main" val="11571390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7584" y="3095625"/>
            <a:ext cx="7776864" cy="23762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195" name="Rectangle 3"/>
          <p:cNvSpPr>
            <a:spLocks noGrp="1" noChangeArrowheads="1"/>
          </p:cNvSpPr>
          <p:nvPr>
            <p:ph idx="1"/>
          </p:nvPr>
        </p:nvSpPr>
        <p:spPr/>
        <p:txBody>
          <a:bodyPr>
            <a:noAutofit/>
          </a:bodyPr>
          <a:lstStyle/>
          <a:p>
            <a:pPr eaLnBrk="1" hangingPunct="1">
              <a:spcBef>
                <a:spcPts val="600"/>
              </a:spcBef>
            </a:pPr>
            <a:r>
              <a:rPr lang="el-GR" altLang="el-GR" sz="2400" dirty="0" smtClean="0"/>
              <a:t>Οι προσπάθειες που κατέβαλε ο κ. Γκλίνος και ο συνάδελφός του κ. Γερμενίτης για τη διάσωση του παπύρου ήταν αξιοσημείωτες, σε συνεργασία με τον χημικό κ. Ασημενό και το προσωπικό του χημείου του Εθνικού Αρχαιολογικού Μουσείου.</a:t>
            </a:r>
          </a:p>
          <a:p>
            <a:pPr marL="354013" lvl="1" indent="0" eaLnBrk="1" hangingPunct="1">
              <a:spcBef>
                <a:spcPts val="600"/>
              </a:spcBef>
              <a:buNone/>
              <a:tabLst>
                <a:tab pos="354013" algn="l"/>
              </a:tabLst>
            </a:pPr>
            <a:r>
              <a:rPr lang="el-GR" altLang="el-GR" sz="2400" dirty="0" smtClean="0"/>
              <a:t>« […]</a:t>
            </a:r>
            <a:r>
              <a:rPr lang="el-GR" altLang="el-GR" sz="2400" i="1" dirty="0" smtClean="0"/>
              <a:t>Όσα από τα σπαράγματα διασώθηκαν γίνεται καθημερινώς προσπάθεια αποκολλήσεώς τους γιατί πολλά από αυτά είναι δύο και τρία μαζί</a:t>
            </a:r>
            <a:r>
              <a:rPr lang="el-GR" altLang="el-GR" sz="2400" dirty="0" smtClean="0"/>
              <a:t>».</a:t>
            </a:r>
          </a:p>
          <a:p>
            <a:pPr marL="354013" lvl="1" indent="0" eaLnBrk="1" hangingPunct="1">
              <a:spcBef>
                <a:spcPts val="600"/>
              </a:spcBef>
              <a:buNone/>
              <a:tabLst>
                <a:tab pos="354013" algn="l"/>
              </a:tabLst>
            </a:pPr>
            <a:r>
              <a:rPr lang="el-GR" altLang="el-GR" sz="2400" dirty="0" smtClean="0"/>
              <a:t>«[…] </a:t>
            </a:r>
            <a:r>
              <a:rPr lang="el-GR" altLang="el-GR" sz="2400" i="1" dirty="0" smtClean="0"/>
              <a:t>Ο αγώνας για τη διάσωση και του μικρότερου τεμαχίου παπύρου που μπορεί να διασωθεί μέχρι και το μεγαλύτερο συνεχίζεται</a:t>
            </a:r>
            <a:r>
              <a:rPr lang="el-GR" altLang="el-GR" sz="2400" dirty="0" smtClean="0"/>
              <a:t>».</a:t>
            </a:r>
          </a:p>
          <a:p>
            <a:pPr>
              <a:spcBef>
                <a:spcPts val="600"/>
              </a:spcBef>
            </a:pPr>
            <a:r>
              <a:rPr lang="el-GR" altLang="el-GR" sz="2400" dirty="0" smtClean="0"/>
              <a:t>Οι αρχικές διαστάσεις του παπύρου ήταν </a:t>
            </a:r>
            <a:r>
              <a:rPr lang="en-US" altLang="el-GR" sz="2400" dirty="0" smtClean="0"/>
              <a:t>12cm</a:t>
            </a:r>
            <a:r>
              <a:rPr lang="el-GR" altLang="el-GR" sz="2400" dirty="0" smtClean="0"/>
              <a:t> πλάτος</a:t>
            </a:r>
            <a:r>
              <a:rPr lang="en-US" altLang="el-GR" sz="2400" dirty="0" smtClean="0"/>
              <a:t> x 3cm</a:t>
            </a:r>
            <a:r>
              <a:rPr lang="el-GR" altLang="el-GR" sz="2400" dirty="0" smtClean="0"/>
              <a:t> διάμετρος</a:t>
            </a:r>
          </a:p>
        </p:txBody>
      </p:sp>
      <p:sp>
        <p:nvSpPr>
          <p:cNvPr id="8194" name="Rectangle 8"/>
          <p:cNvSpPr>
            <a:spLocks noGrp="1" noChangeArrowheads="1"/>
          </p:cNvSpPr>
          <p:nvPr>
            <p:ph type="title"/>
          </p:nvPr>
        </p:nvSpPr>
        <p:spPr/>
        <p:txBody>
          <a:bodyPr>
            <a:normAutofit fontScale="90000"/>
          </a:bodyPr>
          <a:lstStyle/>
          <a:p>
            <a:r>
              <a:rPr lang="el-GR" altLang="el-GR" sz="3600" dirty="0" smtClean="0">
                <a:latin typeface="+mn-lt"/>
              </a:rPr>
              <a:t>Κατάσταση Διατήρησης </a:t>
            </a:r>
            <a:r>
              <a:rPr lang="el-GR" altLang="el-GR" sz="3600" dirty="0" smtClean="0">
                <a:latin typeface="+mn-lt"/>
              </a:rPr>
              <a:t>Παπύρου</a:t>
            </a:r>
            <a:r>
              <a:rPr lang="en-US" altLang="el-GR" sz="3600" dirty="0" smtClean="0">
                <a:latin typeface="+mn-lt"/>
              </a:rPr>
              <a:t> </a:t>
            </a:r>
            <a:r>
              <a:rPr lang="el-GR" sz="3600" b="0" dirty="0">
                <a:solidFill>
                  <a:prstClr val="black"/>
                </a:solidFill>
              </a:rPr>
              <a:t>(1 από 2)</a:t>
            </a:r>
            <a:endParaRPr lang="el-GR" altLang="el-GR" sz="3600" dirty="0" smtClean="0">
              <a:latin typeface="+mn-lt"/>
            </a:endParaRPr>
          </a:p>
        </p:txBody>
      </p:sp>
      <p:sp>
        <p:nvSpPr>
          <p:cNvPr id="8" name="Rectangle 7"/>
          <p:cNvSpPr/>
          <p:nvPr/>
        </p:nvSpPr>
        <p:spPr>
          <a:xfrm>
            <a:off x="4283968" y="6165303"/>
            <a:ext cx="4572000" cy="584775"/>
          </a:xfrm>
          <a:prstGeom prst="rect">
            <a:avLst/>
          </a:prstGeom>
        </p:spPr>
        <p:txBody>
          <a:bodyPr>
            <a:spAutoFit/>
          </a:bodyPr>
          <a:lstStyle/>
          <a:p>
            <a:r>
              <a:rPr lang="el-GR" altLang="el-GR" sz="1600" dirty="0" smtClean="0">
                <a:latin typeface="+mn-lt"/>
                <a:cs typeface="Times New Roman" pitchFamily="18" charset="0"/>
              </a:rPr>
              <a:t>Αρχεία </a:t>
            </a:r>
            <a:r>
              <a:rPr lang="el-GR" altLang="el-GR" sz="1600" dirty="0">
                <a:latin typeface="+mn-lt"/>
                <a:cs typeface="Times New Roman" pitchFamily="18" charset="0"/>
              </a:rPr>
              <a:t>του Εθνικού Αρχαιολογικού Μουσείου και τις αναφορές του συντηρητή Αντώνη Γκλίνου</a:t>
            </a:r>
            <a:endParaRPr lang="el-GR" sz="1600" dirty="0">
              <a:latin typeface="+mn-lt"/>
            </a:endParaRPr>
          </a:p>
        </p:txBody>
      </p:sp>
    </p:spTree>
    <p:extLst>
      <p:ext uri="{BB962C8B-B14F-4D97-AF65-F5344CB8AC3E}">
        <p14:creationId xmlns:p14="http://schemas.microsoft.com/office/powerpoint/2010/main" val="3264064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8"/>
          <p:cNvSpPr>
            <a:spLocks noGrp="1" noChangeArrowheads="1"/>
          </p:cNvSpPr>
          <p:nvPr>
            <p:ph type="title"/>
          </p:nvPr>
        </p:nvSpPr>
        <p:spPr/>
        <p:txBody>
          <a:bodyPr>
            <a:normAutofit fontScale="90000"/>
          </a:bodyPr>
          <a:lstStyle/>
          <a:p>
            <a:r>
              <a:rPr lang="el-GR" altLang="el-GR" sz="3600" dirty="0" smtClean="0">
                <a:latin typeface="+mn-lt"/>
              </a:rPr>
              <a:t>Κατάσταση Διατήρησης </a:t>
            </a:r>
            <a:r>
              <a:rPr lang="el-GR" altLang="el-GR" sz="3600" dirty="0" smtClean="0">
                <a:latin typeface="+mn-lt"/>
              </a:rPr>
              <a:t>Παπύρου</a:t>
            </a:r>
            <a:r>
              <a:rPr lang="en-US" altLang="el-GR" sz="3600" dirty="0" smtClean="0">
                <a:latin typeface="+mn-lt"/>
              </a:rPr>
              <a:t> </a:t>
            </a:r>
            <a:r>
              <a:rPr lang="el-GR" sz="3600" b="0" dirty="0" smtClean="0">
                <a:solidFill>
                  <a:prstClr val="black"/>
                </a:solidFill>
              </a:rPr>
              <a:t>(</a:t>
            </a:r>
            <a:r>
              <a:rPr lang="en-US" sz="3600" b="0" dirty="0" smtClean="0">
                <a:solidFill>
                  <a:prstClr val="black"/>
                </a:solidFill>
              </a:rPr>
              <a:t>2</a:t>
            </a:r>
            <a:r>
              <a:rPr lang="el-GR" sz="3600" b="0" dirty="0" smtClean="0">
                <a:solidFill>
                  <a:prstClr val="black"/>
                </a:solidFill>
              </a:rPr>
              <a:t> </a:t>
            </a:r>
            <a:r>
              <a:rPr lang="el-GR" sz="3600" b="0" dirty="0">
                <a:solidFill>
                  <a:prstClr val="black"/>
                </a:solidFill>
              </a:rPr>
              <a:t>από 2)</a:t>
            </a:r>
            <a:endParaRPr lang="el-GR" altLang="el-GR" sz="3600" dirty="0" smtClean="0">
              <a:latin typeface="+mn-lt"/>
            </a:endParaRPr>
          </a:p>
        </p:txBody>
      </p:sp>
      <p:pic>
        <p:nvPicPr>
          <p:cNvPr id="8196" name="Picture 4" descr="Fi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28184" y="1700808"/>
            <a:ext cx="2232248" cy="174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7" name="Picture 7" descr="ΜΠ 8517 VIS DSC_0014 crop"/>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6228184" y="3717033"/>
            <a:ext cx="2232248" cy="17867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899592" y="1556792"/>
            <a:ext cx="4572000" cy="4016484"/>
          </a:xfrm>
          <a:prstGeom prst="rect">
            <a:avLst/>
          </a:prstGeom>
        </p:spPr>
        <p:txBody>
          <a:bodyPr>
            <a:spAutoFit/>
          </a:bodyPr>
          <a:lstStyle/>
          <a:p>
            <a:pPr eaLnBrk="1" hangingPunct="1">
              <a:spcBef>
                <a:spcPts val="600"/>
              </a:spcBef>
            </a:pPr>
            <a:r>
              <a:rPr lang="el-GR" altLang="el-GR" sz="2400" dirty="0" smtClean="0">
                <a:latin typeface="+mn-lt"/>
              </a:rPr>
              <a:t>Τα </a:t>
            </a:r>
            <a:r>
              <a:rPr lang="el-GR" altLang="el-GR" sz="2400" dirty="0">
                <a:latin typeface="+mn-lt"/>
              </a:rPr>
              <a:t>μεγαλύτερα κομμάτια </a:t>
            </a:r>
            <a:r>
              <a:rPr lang="el-GR" altLang="el-GR" sz="2400" dirty="0" smtClean="0">
                <a:latin typeface="+mn-lt"/>
              </a:rPr>
              <a:t> που διασώθηκαν είχαν διαστάσεις</a:t>
            </a:r>
            <a:r>
              <a:rPr lang="en-US" altLang="el-GR" sz="2400" dirty="0" smtClean="0">
                <a:latin typeface="+mn-lt"/>
              </a:rPr>
              <a:t>: </a:t>
            </a:r>
          </a:p>
          <a:p>
            <a:pPr eaLnBrk="1" hangingPunct="1">
              <a:spcBef>
                <a:spcPts val="600"/>
              </a:spcBef>
            </a:pPr>
            <a:r>
              <a:rPr lang="el-GR" altLang="el-GR" sz="2400" dirty="0" smtClean="0">
                <a:latin typeface="+mn-lt"/>
              </a:rPr>
              <a:t>4,5</a:t>
            </a:r>
            <a:r>
              <a:rPr lang="en-US" altLang="el-GR" sz="2400" dirty="0">
                <a:latin typeface="+mn-lt"/>
              </a:rPr>
              <a:t>cmx3cmx3mm</a:t>
            </a:r>
            <a:r>
              <a:rPr lang="el-GR" altLang="el-GR" sz="2400" dirty="0">
                <a:latin typeface="+mn-lt"/>
              </a:rPr>
              <a:t>(πάχος), 9</a:t>
            </a:r>
            <a:r>
              <a:rPr lang="en-US" altLang="el-GR" sz="2400" dirty="0">
                <a:latin typeface="+mn-lt"/>
              </a:rPr>
              <a:t>cmx4,5cmx4mm</a:t>
            </a:r>
            <a:r>
              <a:rPr lang="el-GR" altLang="el-GR" sz="2400" dirty="0">
                <a:latin typeface="+mn-lt"/>
              </a:rPr>
              <a:t>(πάχος</a:t>
            </a:r>
            <a:r>
              <a:rPr lang="el-GR" altLang="el-GR" sz="2400" dirty="0" smtClean="0">
                <a:latin typeface="+mn-lt"/>
              </a:rPr>
              <a:t>)</a:t>
            </a:r>
            <a:endParaRPr lang="en-US" altLang="el-GR" sz="2400" dirty="0" smtClean="0">
              <a:latin typeface="+mn-lt"/>
            </a:endParaRPr>
          </a:p>
          <a:p>
            <a:pPr eaLnBrk="1" hangingPunct="1">
              <a:spcBef>
                <a:spcPts val="600"/>
              </a:spcBef>
            </a:pPr>
            <a:endParaRPr lang="en-US" altLang="el-GR" sz="2400" dirty="0">
              <a:latin typeface="+mn-lt"/>
            </a:endParaRPr>
          </a:p>
          <a:p>
            <a:pPr eaLnBrk="1" hangingPunct="1">
              <a:spcBef>
                <a:spcPts val="600"/>
              </a:spcBef>
            </a:pPr>
            <a:r>
              <a:rPr lang="el-GR" altLang="el-GR" sz="2400" dirty="0" smtClean="0">
                <a:latin typeface="+mn-lt"/>
              </a:rPr>
              <a:t>Όλα τα σπαράγματα ακόμα και τα πιο μικρά, στερεώθηκαν σε λινό ύφασμα και τοποθετήθηκαν σε 8 ξύλινα πλαίσια ανάμεσα σε γυάλινες πλάκες. </a:t>
            </a:r>
            <a:endParaRPr lang="el-GR" altLang="el-GR" sz="2400" dirty="0">
              <a:latin typeface="+mn-lt"/>
            </a:endParaRPr>
          </a:p>
        </p:txBody>
      </p:sp>
    </p:spTree>
    <p:extLst>
      <p:ext uri="{BB962C8B-B14F-4D97-AF65-F5344CB8AC3E}">
        <p14:creationId xmlns:p14="http://schemas.microsoft.com/office/powerpoint/2010/main" val="1353712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l-GR" altLang="el-GR" sz="4000" dirty="0" smtClean="0">
                <a:latin typeface="+mn-lt"/>
              </a:rPr>
              <a:t>Πινακίδες</a:t>
            </a:r>
            <a:r>
              <a:rPr lang="en-US" altLang="el-GR" sz="4000" dirty="0" smtClean="0">
                <a:latin typeface="+mn-lt"/>
              </a:rPr>
              <a:t> </a:t>
            </a:r>
            <a:r>
              <a:rPr lang="el-GR" sz="3200" b="0" dirty="0">
                <a:solidFill>
                  <a:prstClr val="black"/>
                </a:solidFill>
              </a:rPr>
              <a:t>(1 από </a:t>
            </a:r>
            <a:r>
              <a:rPr lang="en-US" sz="3200" b="0" dirty="0" smtClean="0">
                <a:solidFill>
                  <a:prstClr val="black"/>
                </a:solidFill>
              </a:rPr>
              <a:t>3</a:t>
            </a:r>
            <a:r>
              <a:rPr lang="el-GR" sz="3200" b="0" dirty="0" smtClean="0">
                <a:solidFill>
                  <a:prstClr val="black"/>
                </a:solidFill>
              </a:rPr>
              <a:t>)</a:t>
            </a:r>
            <a:endParaRPr lang="el-GR" altLang="el-GR" sz="4000" dirty="0" smtClean="0">
              <a:latin typeface="+mn-lt"/>
            </a:endParaRPr>
          </a:p>
        </p:txBody>
      </p:sp>
      <p:sp>
        <p:nvSpPr>
          <p:cNvPr id="9222" name="Rectangle 20"/>
          <p:cNvSpPr>
            <a:spLocks noGrp="1" noChangeArrowheads="1"/>
          </p:cNvSpPr>
          <p:nvPr>
            <p:ph idx="1"/>
          </p:nvPr>
        </p:nvSpPr>
        <p:spPr/>
        <p:txBody>
          <a:bodyPr>
            <a:normAutofit/>
          </a:bodyPr>
          <a:lstStyle/>
          <a:p>
            <a:pPr marL="0" indent="0">
              <a:buNone/>
            </a:pPr>
            <a:r>
              <a:rPr lang="el-GR" altLang="el-GR" sz="2400" dirty="0" smtClean="0"/>
              <a:t>Συνολικά </a:t>
            </a:r>
            <a:r>
              <a:rPr lang="el-GR" altLang="el-GR" sz="2400" dirty="0"/>
              <a:t>βρέθηκαν πέντε (5) ορθογώνιες ξύλινες πινακίδες καθώς και πλήθος σπαραγμάτων ξύλινων πινακίδων. </a:t>
            </a:r>
            <a:endParaRPr lang="en-US" altLang="el-GR" sz="2400" dirty="0"/>
          </a:p>
          <a:p>
            <a:pPr eaLnBrk="1" hangingPunct="1">
              <a:buFontTx/>
              <a:buNone/>
            </a:pPr>
            <a:r>
              <a:rPr lang="el-GR" altLang="el-GR" sz="2400" dirty="0" smtClean="0"/>
              <a:t>Τρεις εξ αυτών: </a:t>
            </a:r>
          </a:p>
          <a:p>
            <a:pPr marL="0" indent="0" eaLnBrk="1" hangingPunct="1">
              <a:buFontTx/>
              <a:buNone/>
            </a:pPr>
            <a:r>
              <a:rPr lang="el-GR" altLang="el-GR" sz="2400" dirty="0" smtClean="0"/>
              <a:t>ΜΠ 745</a:t>
            </a:r>
            <a:r>
              <a:rPr lang="en-US" altLang="el-GR" sz="2400" dirty="0" smtClean="0"/>
              <a:t>3 </a:t>
            </a:r>
            <a:r>
              <a:rPr lang="el-GR" altLang="el-GR" sz="2400" dirty="0" smtClean="0"/>
              <a:t>Β,</a:t>
            </a:r>
            <a:r>
              <a:rPr lang="en-US" altLang="el-GR" sz="2400" dirty="0" smtClean="0"/>
              <a:t> </a:t>
            </a:r>
            <a:endParaRPr lang="el-GR" altLang="el-GR" sz="2400" dirty="0" smtClean="0"/>
          </a:p>
          <a:p>
            <a:pPr marL="0" indent="0" eaLnBrk="1" hangingPunct="1">
              <a:buFontTx/>
              <a:buNone/>
            </a:pPr>
            <a:r>
              <a:rPr lang="el-GR" altLang="el-GR" sz="2400" dirty="0" smtClean="0"/>
              <a:t>ΜΠ 745</a:t>
            </a:r>
            <a:r>
              <a:rPr lang="en-US" altLang="el-GR" sz="2400" dirty="0" smtClean="0"/>
              <a:t>4</a:t>
            </a:r>
            <a:r>
              <a:rPr lang="el-GR" altLang="el-GR" sz="2400" dirty="0" smtClean="0"/>
              <a:t> Γ και </a:t>
            </a:r>
          </a:p>
          <a:p>
            <a:pPr marL="0" indent="0" eaLnBrk="1" hangingPunct="1">
              <a:buFontTx/>
              <a:buNone/>
            </a:pPr>
            <a:r>
              <a:rPr lang="el-GR" altLang="el-GR" sz="2400" dirty="0" smtClean="0"/>
              <a:t>ΜΠ 745</a:t>
            </a:r>
            <a:r>
              <a:rPr lang="en-US" altLang="el-GR" sz="2400" dirty="0" smtClean="0"/>
              <a:t>5</a:t>
            </a:r>
            <a:r>
              <a:rPr lang="el-GR" altLang="el-GR" sz="2400" dirty="0" smtClean="0"/>
              <a:t> Δ </a:t>
            </a:r>
          </a:p>
          <a:p>
            <a:pPr marL="0" indent="0" eaLnBrk="1" hangingPunct="1">
              <a:lnSpc>
                <a:spcPct val="110000"/>
              </a:lnSpc>
              <a:spcBef>
                <a:spcPts val="0"/>
              </a:spcBef>
              <a:buFontTx/>
              <a:buNone/>
            </a:pPr>
            <a:r>
              <a:rPr lang="el-GR" altLang="el-GR" sz="2400" dirty="0" smtClean="0"/>
              <a:t>έχουν παρόμοιες διαστάσεις </a:t>
            </a:r>
          </a:p>
          <a:p>
            <a:pPr marL="0" indent="0" eaLnBrk="1" hangingPunct="1">
              <a:lnSpc>
                <a:spcPct val="110000"/>
              </a:lnSpc>
              <a:spcBef>
                <a:spcPts val="0"/>
              </a:spcBef>
              <a:buFontTx/>
              <a:buNone/>
            </a:pPr>
            <a:r>
              <a:rPr lang="el-GR" altLang="el-GR" sz="2400" dirty="0" smtClean="0"/>
              <a:t>10</a:t>
            </a:r>
            <a:r>
              <a:rPr lang="en-US" altLang="el-GR" sz="2400" dirty="0" smtClean="0"/>
              <a:t>x5x0,3cm</a:t>
            </a:r>
            <a:r>
              <a:rPr lang="el-GR" altLang="el-GR" sz="2400" dirty="0" smtClean="0"/>
              <a:t>, φέρουν οπές                                                              κατά μήκος των μεγάλων </a:t>
            </a:r>
          </a:p>
          <a:p>
            <a:pPr marL="0" indent="0" eaLnBrk="1" hangingPunct="1">
              <a:lnSpc>
                <a:spcPct val="110000"/>
              </a:lnSpc>
              <a:spcBef>
                <a:spcPts val="0"/>
              </a:spcBef>
              <a:buFontTx/>
              <a:buNone/>
            </a:pPr>
            <a:r>
              <a:rPr lang="el-GR" altLang="el-GR" sz="2400" dirty="0" smtClean="0"/>
              <a:t>πλευρών τους και αποτελούν</a:t>
            </a:r>
          </a:p>
          <a:p>
            <a:pPr marL="0" indent="0" eaLnBrk="1" hangingPunct="1">
              <a:lnSpc>
                <a:spcPct val="110000"/>
              </a:lnSpc>
              <a:spcBef>
                <a:spcPts val="0"/>
              </a:spcBef>
              <a:buFontTx/>
              <a:buNone/>
            </a:pPr>
            <a:r>
              <a:rPr lang="el-GR" altLang="el-GR" sz="2400" dirty="0" smtClean="0"/>
              <a:t>μέρος </a:t>
            </a:r>
            <a:r>
              <a:rPr lang="el-GR" altLang="el-GR" sz="2400" i="1" dirty="0" smtClean="0"/>
              <a:t>πολυπτύχου</a:t>
            </a:r>
            <a:r>
              <a:rPr lang="el-GR" altLang="el-GR" sz="2400" dirty="0" smtClean="0"/>
              <a:t>.</a:t>
            </a:r>
          </a:p>
          <a:p>
            <a:pPr eaLnBrk="1" hangingPunct="1"/>
            <a:endParaRPr lang="el-GR" altLang="el-GR" sz="2800" dirty="0" smtClean="0"/>
          </a:p>
        </p:txBody>
      </p:sp>
      <p:pic>
        <p:nvPicPr>
          <p:cNvPr id="9220" name="Picture 8" descr="ΜΠ 7453b DSC_0090 crop"/>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4489887" y="2132856"/>
            <a:ext cx="4465637" cy="276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Rectangle 13"/>
          <p:cNvSpPr>
            <a:spLocks noChangeArrowheads="1"/>
          </p:cNvSpPr>
          <p:nvPr/>
        </p:nvSpPr>
        <p:spPr bwMode="auto">
          <a:xfrm>
            <a:off x="4500563" y="63087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l-GR" altLang="el-GR" dirty="0"/>
          </a:p>
        </p:txBody>
      </p:sp>
    </p:spTree>
    <p:extLst>
      <p:ext uri="{BB962C8B-B14F-4D97-AF65-F5344CB8AC3E}">
        <p14:creationId xmlns:p14="http://schemas.microsoft.com/office/powerpoint/2010/main" val="62324517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108fdc2ccdf5c5cba08a252c7bf845218cd2d3f6"/>
  <p:tag name="ISPRING_RESOURCE_PATHS_HASH_PRESENTER" val="cfa784e0e788d18da7ad72b0cdaa40685e703953"/>
</p:tagLst>
</file>

<file path=ppt/theme/theme1.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5686</TotalTime>
  <Words>2061</Words>
  <Application>Microsoft Office PowerPoint</Application>
  <PresentationFormat>Προβολή στην οθόνη (4:3)</PresentationFormat>
  <Paragraphs>236</Paragraphs>
  <Slides>50</Slides>
  <Notes>15</Notes>
  <HiddenSlides>0</HiddenSlides>
  <MMClips>0</MMClips>
  <ScaleCrop>false</ScaleCrop>
  <HeadingPairs>
    <vt:vector size="4" baseType="variant">
      <vt:variant>
        <vt:lpstr>Θέμα</vt:lpstr>
      </vt:variant>
      <vt:variant>
        <vt:i4>2</vt:i4>
      </vt:variant>
      <vt:variant>
        <vt:lpstr>Τίτλοι διαφανειών</vt:lpstr>
      </vt:variant>
      <vt:variant>
        <vt:i4>50</vt:i4>
      </vt:variant>
    </vt:vector>
  </HeadingPairs>
  <TitlesOfParts>
    <vt:vector size="52" baseType="lpstr">
      <vt:lpstr>OC_template_updated</vt:lpstr>
      <vt:lpstr>1_OC_template_updated</vt:lpstr>
      <vt:lpstr>Φυσικοχημικές Μέθοδοι Διάγνωσης Τεκμηρίωσης</vt:lpstr>
      <vt:lpstr>Ιστορικά Στοιχεία</vt:lpstr>
      <vt:lpstr>Περιγραφή των Ευρημάτων</vt:lpstr>
      <vt:lpstr>Ευρήματα του Αρχαιολογικού Μουσείου Πειραιά</vt:lpstr>
      <vt:lpstr>Μελέτη ευρημάτων </vt:lpstr>
      <vt:lpstr>                  Ο πάπυρος</vt:lpstr>
      <vt:lpstr>Κατάσταση Διατήρησης Παπύρου (1 από 2)</vt:lpstr>
      <vt:lpstr>Κατάσταση Διατήρησης Παπύρου (2 από 2)</vt:lpstr>
      <vt:lpstr>Πινακίδες (1 από 3)</vt:lpstr>
      <vt:lpstr>Πινακίδες (2 από 3)</vt:lpstr>
      <vt:lpstr>Πινακίδες (3 από 3)</vt:lpstr>
      <vt:lpstr>Λήκυθοι</vt:lpstr>
      <vt:lpstr>Μεθοδολογία</vt:lpstr>
      <vt:lpstr>In situ εργασίες</vt:lpstr>
      <vt:lpstr>Προσεγγίσεις</vt:lpstr>
      <vt:lpstr>Απεικονίσεις σε συγκεκριμένα μήκη κύματος</vt:lpstr>
      <vt:lpstr>Λήψη φασματικών κύβων</vt:lpstr>
      <vt:lpstr>Φασματικός κύβος</vt:lpstr>
      <vt:lpstr>Αποτελέσματα</vt:lpstr>
      <vt:lpstr>Αποτελέσματα για τον πάπυρο</vt:lpstr>
      <vt:lpstr>ΜΠ8518</vt:lpstr>
      <vt:lpstr>ΜΠ8520</vt:lpstr>
      <vt:lpstr>ΜΠ8520 (1 από 4)</vt:lpstr>
      <vt:lpstr>ΜΠ8520 (2 από 4)</vt:lpstr>
      <vt:lpstr>ΜΠ8520 (3 από 4)</vt:lpstr>
      <vt:lpstr>ΜΠ8520 (4 από 4)</vt:lpstr>
      <vt:lpstr>ΜΠ8520 FCIR</vt:lpstr>
      <vt:lpstr>ΜΠ8523</vt:lpstr>
      <vt:lpstr>Ανάγνωση γραφής</vt:lpstr>
      <vt:lpstr>Αποτελέσματα για τις πινακίδες</vt:lpstr>
      <vt:lpstr>ΜΠ7452 (1 από 2)</vt:lpstr>
      <vt:lpstr>ΜΠ7452 (2 από 2)</vt:lpstr>
      <vt:lpstr>ΜΠ7453-5 (13,5x5,8x0,4cm)</vt:lpstr>
      <vt:lpstr>ΜΠ7453 – Β2</vt:lpstr>
      <vt:lpstr>ΜΠ 7453-Β1 (1 από 2)</vt:lpstr>
      <vt:lpstr>ΜΠ7453-Β1 (2 από 2)</vt:lpstr>
      <vt:lpstr>Αποτελέσματα για τις ληκύθους</vt:lpstr>
      <vt:lpstr>Λήκυθοι: Μελέτη του διακόσμου (σχέδιο και χρωστικές)</vt:lpstr>
      <vt:lpstr>ΜΠ4724 (1 από 2)</vt:lpstr>
      <vt:lpstr>ΜΠ4724 (2 από 2)</vt:lpstr>
      <vt:lpstr>Ερμηνεία του κειμένου</vt:lpstr>
      <vt:lpstr>Συμπέρασμα</vt:lpstr>
      <vt:lpstr>Τέλος Ενότητας</vt:lpstr>
      <vt:lpstr>Σημειώματα</vt:lpstr>
      <vt:lpstr>Σημείωμα Αναφοράς</vt:lpstr>
      <vt:lpstr>Σημείωμα Αδειοδότησης</vt:lpstr>
      <vt:lpstr>Διατήρηση Σημειωμάτων</vt:lpstr>
      <vt:lpstr>Σημείωμα Χρήσης Έργων Τρίτων (1/2)</vt:lpstr>
      <vt:lpstr>Σημείωμα Χρήσης Έργων Τρίτων (2/2)</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alex</dc:creator>
  <cp:lastModifiedBy>natasakar new</cp:lastModifiedBy>
  <cp:revision>72</cp:revision>
  <dcterms:created xsi:type="dcterms:W3CDTF">2013-03-04T13:35:19Z</dcterms:created>
  <dcterms:modified xsi:type="dcterms:W3CDTF">2015-06-10T13:03:46Z</dcterms:modified>
</cp:coreProperties>
</file>