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47"/>
  </p:notesMasterIdLst>
  <p:handoutMasterIdLst>
    <p:handoutMasterId r:id="rId48"/>
  </p:handoutMasterIdLst>
  <p:sldIdLst>
    <p:sldId id="256"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302" r:id="rId37"/>
    <p:sldId id="303" r:id="rId38"/>
    <p:sldId id="304" r:id="rId39"/>
    <p:sldId id="257" r:id="rId40"/>
    <p:sldId id="262" r:id="rId41"/>
    <p:sldId id="264" r:id="rId42"/>
    <p:sldId id="305" r:id="rId43"/>
    <p:sldId id="306" r:id="rId44"/>
    <p:sldId id="266" r:id="rId45"/>
    <p:sldId id="261" r:id="rId46"/>
  </p:sldIdLst>
  <p:sldSz cx="9144000" cy="6858000" type="screen4x3"/>
  <p:notesSz cx="7104063" cy="10234613"/>
  <p:custDataLst>
    <p:tags r:id="rId49"/>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24/2/2015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24/2/2015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16</a:t>
            </a:fld>
            <a:endParaRPr lang="el-GR">
              <a:solidFill>
                <a:prstClr val="black"/>
              </a:solidFill>
            </a:endParaRPr>
          </a:p>
        </p:txBody>
      </p:sp>
    </p:spTree>
    <p:extLst>
      <p:ext uri="{BB962C8B-B14F-4D97-AF65-F5344CB8AC3E}">
        <p14:creationId xmlns:p14="http://schemas.microsoft.com/office/powerpoint/2010/main" val="724872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17</a:t>
            </a:fld>
            <a:endParaRPr lang="el-GR">
              <a:solidFill>
                <a:prstClr val="black"/>
              </a:solidFill>
            </a:endParaRPr>
          </a:p>
        </p:txBody>
      </p:sp>
    </p:spTree>
    <p:extLst>
      <p:ext uri="{BB962C8B-B14F-4D97-AF65-F5344CB8AC3E}">
        <p14:creationId xmlns:p14="http://schemas.microsoft.com/office/powerpoint/2010/main" val="4133911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19</a:t>
            </a:fld>
            <a:endParaRPr lang="el-GR">
              <a:solidFill>
                <a:prstClr val="black"/>
              </a:solidFill>
            </a:endParaRPr>
          </a:p>
        </p:txBody>
      </p:sp>
    </p:spTree>
    <p:extLst>
      <p:ext uri="{BB962C8B-B14F-4D97-AF65-F5344CB8AC3E}">
        <p14:creationId xmlns:p14="http://schemas.microsoft.com/office/powerpoint/2010/main" val="4182781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20</a:t>
            </a:fld>
            <a:endParaRPr lang="el-GR">
              <a:solidFill>
                <a:prstClr val="black"/>
              </a:solidFill>
            </a:endParaRPr>
          </a:p>
        </p:txBody>
      </p:sp>
    </p:spTree>
    <p:extLst>
      <p:ext uri="{BB962C8B-B14F-4D97-AF65-F5344CB8AC3E}">
        <p14:creationId xmlns:p14="http://schemas.microsoft.com/office/powerpoint/2010/main" val="491819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23</a:t>
            </a:fld>
            <a:endParaRPr lang="el-GR">
              <a:solidFill>
                <a:prstClr val="black"/>
              </a:solidFill>
            </a:endParaRPr>
          </a:p>
        </p:txBody>
      </p:sp>
    </p:spTree>
    <p:extLst>
      <p:ext uri="{BB962C8B-B14F-4D97-AF65-F5344CB8AC3E}">
        <p14:creationId xmlns:p14="http://schemas.microsoft.com/office/powerpoint/2010/main" val="32006887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25</a:t>
            </a:fld>
            <a:endParaRPr lang="el-GR">
              <a:solidFill>
                <a:prstClr val="black"/>
              </a:solidFill>
            </a:endParaRPr>
          </a:p>
        </p:txBody>
      </p:sp>
    </p:spTree>
    <p:extLst>
      <p:ext uri="{BB962C8B-B14F-4D97-AF65-F5344CB8AC3E}">
        <p14:creationId xmlns:p14="http://schemas.microsoft.com/office/powerpoint/2010/main" val="2826704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26</a:t>
            </a:fld>
            <a:endParaRPr lang="el-GR">
              <a:solidFill>
                <a:prstClr val="black"/>
              </a:solidFill>
            </a:endParaRPr>
          </a:p>
        </p:txBody>
      </p:sp>
    </p:spTree>
    <p:extLst>
      <p:ext uri="{BB962C8B-B14F-4D97-AF65-F5344CB8AC3E}">
        <p14:creationId xmlns:p14="http://schemas.microsoft.com/office/powerpoint/2010/main" val="18941302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27</a:t>
            </a:fld>
            <a:endParaRPr lang="el-GR">
              <a:solidFill>
                <a:prstClr val="black"/>
              </a:solidFill>
            </a:endParaRPr>
          </a:p>
        </p:txBody>
      </p:sp>
    </p:spTree>
    <p:extLst>
      <p:ext uri="{BB962C8B-B14F-4D97-AF65-F5344CB8AC3E}">
        <p14:creationId xmlns:p14="http://schemas.microsoft.com/office/powerpoint/2010/main" val="1432717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28</a:t>
            </a:fld>
            <a:endParaRPr lang="el-GR">
              <a:solidFill>
                <a:prstClr val="black"/>
              </a:solidFill>
            </a:endParaRPr>
          </a:p>
        </p:txBody>
      </p:sp>
    </p:spTree>
    <p:extLst>
      <p:ext uri="{BB962C8B-B14F-4D97-AF65-F5344CB8AC3E}">
        <p14:creationId xmlns:p14="http://schemas.microsoft.com/office/powerpoint/2010/main" val="1480038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30</a:t>
            </a:fld>
            <a:endParaRPr lang="el-GR">
              <a:solidFill>
                <a:prstClr val="black"/>
              </a:solidFill>
            </a:endParaRPr>
          </a:p>
        </p:txBody>
      </p:sp>
    </p:spTree>
    <p:extLst>
      <p:ext uri="{BB962C8B-B14F-4D97-AF65-F5344CB8AC3E}">
        <p14:creationId xmlns:p14="http://schemas.microsoft.com/office/powerpoint/2010/main" val="3477160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5</a:t>
            </a:fld>
            <a:endParaRPr lang="el-GR">
              <a:solidFill>
                <a:prstClr val="black"/>
              </a:solidFill>
            </a:endParaRPr>
          </a:p>
        </p:txBody>
      </p:sp>
    </p:spTree>
    <p:extLst>
      <p:ext uri="{BB962C8B-B14F-4D97-AF65-F5344CB8AC3E}">
        <p14:creationId xmlns:p14="http://schemas.microsoft.com/office/powerpoint/2010/main" val="16289281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34</a:t>
            </a:fld>
            <a:endParaRPr lang="el-GR">
              <a:solidFill>
                <a:prstClr val="black"/>
              </a:solidFill>
            </a:endParaRPr>
          </a:p>
        </p:txBody>
      </p:sp>
    </p:spTree>
    <p:extLst>
      <p:ext uri="{BB962C8B-B14F-4D97-AF65-F5344CB8AC3E}">
        <p14:creationId xmlns:p14="http://schemas.microsoft.com/office/powerpoint/2010/main" val="15823216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37</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7</a:t>
            </a:fld>
            <a:endParaRPr lang="el-GR">
              <a:solidFill>
                <a:prstClr val="black"/>
              </a:solidFill>
            </a:endParaRPr>
          </a:p>
        </p:txBody>
      </p:sp>
    </p:spTree>
    <p:extLst>
      <p:ext uri="{BB962C8B-B14F-4D97-AF65-F5344CB8AC3E}">
        <p14:creationId xmlns:p14="http://schemas.microsoft.com/office/powerpoint/2010/main" val="3493897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indent="0">
              <a:buFont typeface="Arial" panose="020B0604020202020204" pitchFamily="34" charset="0"/>
              <a:buNone/>
            </a:pPr>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8</a:t>
            </a:fld>
            <a:endParaRPr lang="el-GR">
              <a:solidFill>
                <a:prstClr val="black"/>
              </a:solidFill>
            </a:endParaRPr>
          </a:p>
        </p:txBody>
      </p:sp>
    </p:spTree>
    <p:extLst>
      <p:ext uri="{BB962C8B-B14F-4D97-AF65-F5344CB8AC3E}">
        <p14:creationId xmlns:p14="http://schemas.microsoft.com/office/powerpoint/2010/main" val="2791521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9</a:t>
            </a:fld>
            <a:endParaRPr lang="el-GR">
              <a:solidFill>
                <a:prstClr val="black"/>
              </a:solidFill>
            </a:endParaRPr>
          </a:p>
        </p:txBody>
      </p:sp>
    </p:spTree>
    <p:extLst>
      <p:ext uri="{BB962C8B-B14F-4D97-AF65-F5344CB8AC3E}">
        <p14:creationId xmlns:p14="http://schemas.microsoft.com/office/powerpoint/2010/main" val="2811260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indent="0">
              <a:buFont typeface="Arial" panose="020B0604020202020204" pitchFamily="34" charset="0"/>
              <a:buNone/>
            </a:pPr>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10</a:t>
            </a:fld>
            <a:endParaRPr lang="el-GR">
              <a:solidFill>
                <a:prstClr val="black"/>
              </a:solidFill>
            </a:endParaRPr>
          </a:p>
        </p:txBody>
      </p:sp>
    </p:spTree>
    <p:extLst>
      <p:ext uri="{BB962C8B-B14F-4D97-AF65-F5344CB8AC3E}">
        <p14:creationId xmlns:p14="http://schemas.microsoft.com/office/powerpoint/2010/main" val="3853638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indent="0">
              <a:buFont typeface="Arial" panose="020B0604020202020204" pitchFamily="34" charset="0"/>
              <a:buNone/>
            </a:pPr>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11</a:t>
            </a:fld>
            <a:endParaRPr lang="el-GR">
              <a:solidFill>
                <a:prstClr val="black"/>
              </a:solidFill>
            </a:endParaRPr>
          </a:p>
        </p:txBody>
      </p:sp>
    </p:spTree>
    <p:extLst>
      <p:ext uri="{BB962C8B-B14F-4D97-AF65-F5344CB8AC3E}">
        <p14:creationId xmlns:p14="http://schemas.microsoft.com/office/powerpoint/2010/main" val="4033726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13</a:t>
            </a:fld>
            <a:endParaRPr lang="el-GR">
              <a:solidFill>
                <a:prstClr val="black"/>
              </a:solidFill>
            </a:endParaRPr>
          </a:p>
        </p:txBody>
      </p:sp>
    </p:spTree>
    <p:extLst>
      <p:ext uri="{BB962C8B-B14F-4D97-AF65-F5344CB8AC3E}">
        <p14:creationId xmlns:p14="http://schemas.microsoft.com/office/powerpoint/2010/main" val="1640927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14</a:t>
            </a:fld>
            <a:endParaRPr lang="el-GR">
              <a:solidFill>
                <a:prstClr val="black"/>
              </a:solidFill>
            </a:endParaRPr>
          </a:p>
        </p:txBody>
      </p:sp>
    </p:spTree>
    <p:extLst>
      <p:ext uri="{BB962C8B-B14F-4D97-AF65-F5344CB8AC3E}">
        <p14:creationId xmlns:p14="http://schemas.microsoft.com/office/powerpoint/2010/main" val="1428140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6622368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lumMod val="75000"/>
                  </a:schemeClr>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96809249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9405572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0492469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4816822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accent4">
                    <a:lumMod val="75000"/>
                  </a:schemeClr>
                </a:solidFill>
              </a:defRPr>
            </a:lvl1pPr>
          </a:lstStyle>
          <a:p>
            <a:r>
              <a:rPr lang="el-GR" dirty="0"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78083804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1470212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24496580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lumMod val="75000"/>
                  </a:schemeClr>
                </a:solidFill>
              </a:defRPr>
            </a:lvl1pPr>
          </a:lstStyle>
          <a:p>
            <a:r>
              <a:rPr lang="el-GR" dirty="0" smtClean="0"/>
              <a:t>Στυλ κύριου τίτλου</a:t>
            </a:r>
            <a:endParaRPr lang="el-GR"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992584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6796817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6577186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accent4">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hyperlink" Target="http://commons.wikimedia.org/wiki/User:Kostisl"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hyperlink" Target="http://commons.wikimedia.org/wiki/File:Sakkos-benaki.jpg" TargetMode="External"/><Relationship Id="rId5" Type="http://schemas.openxmlformats.org/officeDocument/2006/relationships/image" Target="../media/image21.jpeg"/><Relationship Id="rId4" Type="http://schemas.openxmlformats.org/officeDocument/2006/relationships/hyperlink" Target="http://en.wikipedia.org/wiki/Sakko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hyperlink" Target="http://commons.wikimedia.org/wiki/User:Kostisl" TargetMode="External"/><Relationship Id="rId5" Type="http://schemas.openxmlformats.org/officeDocument/2006/relationships/hyperlink" Target="http://commons.wikimedia.org/wiki/File:Mitre-benaki.jpg" TargetMode="Externa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hyperlink" Target="http://commons.orthodoxwiki.org/File:Theotokos-Standard.JPG" TargetMode="External"/><Relationship Id="rId2" Type="http://schemas.openxmlformats.org/officeDocument/2006/relationships/image" Target="../media/image35.jpeg"/><Relationship Id="rId1" Type="http://schemas.openxmlformats.org/officeDocument/2006/relationships/slideLayout" Target="../slideLayouts/slideLayout12.xml"/><Relationship Id="rId4" Type="http://schemas.openxmlformats.org/officeDocument/2006/relationships/hyperlink" Target="http://commons.orthodoxwiki.org/User:Angellight_888"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modeoflife.org/category/liturgical-articles-theology/iconography/" TargetMode="External"/><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users.uoa.gr/~nektar/orthodoxy/tributes/leitoyrgika/symbolizations.htm"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hyperlink" Target="https://www.youtube.com/watch?v=ml93qmng-dE"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en.wikipedia.org/wiki/Orarion" TargetMode="External"/><Relationship Id="rId2" Type="http://schemas.openxmlformats.org/officeDocument/2006/relationships/image" Target="../media/image7.jpeg"/><Relationship Id="rId1" Type="http://schemas.openxmlformats.org/officeDocument/2006/relationships/slideLayout" Target="../slideLayouts/slideLayout12.xml"/><Relationship Id="rId6" Type="http://schemas.openxmlformats.org/officeDocument/2006/relationships/hyperlink" Target="http://creativecommons.org/licenses/by-sa/2.5/deed.en" TargetMode="External"/><Relationship Id="rId5" Type="http://schemas.openxmlformats.org/officeDocument/2006/relationships/hyperlink" Target="http://commons.wikimedia.org/wiki/User:Kostisl" TargetMode="External"/><Relationship Id="rId4" Type="http://schemas.openxmlformats.org/officeDocument/2006/relationships/hyperlink" Target="http://commons.wikimedia.org/wiki/File:Orthodox_Deacon.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052736"/>
            <a:ext cx="7772400" cy="1068239"/>
          </a:xfrm>
        </p:spPr>
        <p:txBody>
          <a:bodyPr>
            <a:normAutofit/>
          </a:bodyPr>
          <a:lstStyle/>
          <a:p>
            <a:pPr lvl="1" algn="ctr"/>
            <a:r>
              <a:rPr lang="el-GR" sz="4000" b="1" dirty="0" smtClean="0">
                <a:solidFill>
                  <a:schemeClr val="tx1"/>
                </a:solidFill>
                <a:latin typeface="+mn-lt"/>
              </a:rPr>
              <a:t>Συντήρηση Υφάσματος (Θ)</a:t>
            </a:r>
            <a:endParaRPr lang="el-GR" sz="4000" b="1" dirty="0">
              <a:solidFill>
                <a:schemeClr val="tx1"/>
              </a:solidFill>
              <a:latin typeface="+mn-lt"/>
            </a:endParaRPr>
          </a:p>
        </p:txBody>
      </p:sp>
      <p:sp>
        <p:nvSpPr>
          <p:cNvPr id="3" name="Υπότιτλος 2"/>
          <p:cNvSpPr>
            <a:spLocks noGrp="1"/>
          </p:cNvSpPr>
          <p:nvPr>
            <p:ph type="subTitle" idx="1"/>
          </p:nvPr>
        </p:nvSpPr>
        <p:spPr>
          <a:xfrm>
            <a:off x="0" y="3573016"/>
            <a:ext cx="9144000" cy="1752600"/>
          </a:xfrm>
        </p:spPr>
        <p:txBody>
          <a:bodyPr>
            <a:normAutofit/>
          </a:bodyPr>
          <a:lstStyle/>
          <a:p>
            <a:pPr>
              <a:spcBef>
                <a:spcPts val="600"/>
              </a:spcBef>
              <a:spcAft>
                <a:spcPts val="1800"/>
              </a:spcAft>
            </a:pPr>
            <a:r>
              <a:rPr lang="el-GR" sz="2600" b="1" dirty="0" smtClean="0"/>
              <a:t>Ενότητα 6</a:t>
            </a:r>
            <a:r>
              <a:rPr lang="el-GR" sz="2600" dirty="0" smtClean="0"/>
              <a:t>: </a:t>
            </a:r>
            <a:r>
              <a:rPr lang="el-GR" sz="2600" dirty="0"/>
              <a:t>Εκκλησιαστικά Υφάσματα</a:t>
            </a:r>
            <a:endParaRPr lang="en-US" sz="2600" dirty="0" smtClean="0"/>
          </a:p>
          <a:p>
            <a:pPr>
              <a:spcBef>
                <a:spcPts val="600"/>
              </a:spcBef>
            </a:pPr>
            <a:r>
              <a:rPr lang="el-GR" sz="2200" dirty="0"/>
              <a:t>Άννα </a:t>
            </a:r>
            <a:r>
              <a:rPr lang="el-GR" sz="2200" dirty="0" err="1"/>
              <a:t>Καρατζάνη</a:t>
            </a:r>
            <a:endParaRPr lang="el-GR" sz="2200" dirty="0"/>
          </a:p>
          <a:p>
            <a:pPr>
              <a:spcBef>
                <a:spcPts val="0"/>
              </a:spcBef>
            </a:pPr>
            <a:r>
              <a:rPr lang="el-GR" sz="2200" dirty="0"/>
              <a:t>Τμήμα Συντήρησης Αρχαιοτήτων &amp; Έργων Τέχνης</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Aias\opencourses\Α_ΥΠΟΣΤΗΡΙΞΗ ΑΝΑΠΤΥΞΗΣ ΑΨΜ\ΜΑΘΗΜΑΤΑ ΣΧΟΛΗ-ΚΑΘΗΓΗΤΗΣ\ΣΓΤΚΣ\ΚΑΡΑΤΖΑΝΗ ΑΝΝΑ\ΣΥΝΤΗΡΗΣΗ ΥΦΑΣΜΑΤΟΣ - Θ\ΕΚΠΑΙΔΕΥΤΙΚΟ ΥΛΙΚΟ\ΨΗΦΙΟΠΟΙΗΣΗ_ΒΕΛΤΙΩΣΗ\apo synantisi_01_11_13\prosthikes 23_11_2013\ΘΕΜΑ.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9298" y="1934275"/>
            <a:ext cx="2125404" cy="171074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Ιερατική Ζώνη </a:t>
            </a:r>
          </a:p>
        </p:txBody>
      </p:sp>
      <p:pic>
        <p:nvPicPr>
          <p:cNvPr id="11269" name="Picture 9" descr="Zwni_3132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5849" y="1825070"/>
            <a:ext cx="6697662" cy="1231900"/>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13318" name="5 - Ορθογώνιο"/>
          <p:cNvSpPr>
            <a:spLocks noChangeArrowheads="1"/>
          </p:cNvSpPr>
          <p:nvPr/>
        </p:nvSpPr>
        <p:spPr bwMode="auto">
          <a:xfrm>
            <a:off x="1225847" y="1052736"/>
            <a:ext cx="6697663" cy="646331"/>
          </a:xfrm>
          <a:prstGeom prst="rect">
            <a:avLst/>
          </a:prstGeom>
          <a:solidFill>
            <a:schemeClr val="accent4">
              <a:lumMod val="75000"/>
            </a:schemeClr>
          </a:solidFill>
          <a:ln w="9525">
            <a:noFill/>
            <a:miter lim="800000"/>
            <a:headEnd/>
            <a:tailEnd/>
          </a:ln>
        </p:spPr>
        <p:txBody>
          <a:bodyPr wrap="square">
            <a:spAutoFit/>
          </a:bodyPr>
          <a:lstStyle/>
          <a:p>
            <a:pPr>
              <a:defRPr/>
            </a:pPr>
            <a:r>
              <a:rPr lang="el-GR" dirty="0">
                <a:solidFill>
                  <a:prstClr val="white"/>
                </a:solidFill>
                <a:latin typeface="Calibri"/>
              </a:rPr>
              <a:t> Ιερατική ζώνη με </a:t>
            </a:r>
            <a:r>
              <a:rPr lang="el-GR" dirty="0" err="1">
                <a:solidFill>
                  <a:prstClr val="white"/>
                </a:solidFill>
                <a:latin typeface="Calibri"/>
              </a:rPr>
              <a:t>επίρραπτη</a:t>
            </a:r>
            <a:r>
              <a:rPr lang="el-GR" dirty="0">
                <a:solidFill>
                  <a:prstClr val="white"/>
                </a:solidFill>
                <a:latin typeface="Calibri"/>
              </a:rPr>
              <a:t> διακόσμηση, Μονή </a:t>
            </a:r>
            <a:r>
              <a:rPr lang="el-GR" dirty="0" err="1">
                <a:solidFill>
                  <a:prstClr val="white"/>
                </a:solidFill>
                <a:latin typeface="Calibri"/>
              </a:rPr>
              <a:t>Χοζοβιώτισσας</a:t>
            </a:r>
            <a:r>
              <a:rPr lang="el-GR" dirty="0">
                <a:solidFill>
                  <a:prstClr val="white"/>
                </a:solidFill>
                <a:latin typeface="Calibri"/>
              </a:rPr>
              <a:t>, Αμοργός.</a:t>
            </a:r>
          </a:p>
        </p:txBody>
      </p:sp>
      <p:sp>
        <p:nvSpPr>
          <p:cNvPr id="9" name="TextBox 4"/>
          <p:cNvSpPr txBox="1"/>
          <p:nvPr/>
        </p:nvSpPr>
        <p:spPr>
          <a:xfrm>
            <a:off x="3873675" y="3078849"/>
            <a:ext cx="1213858" cy="276999"/>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sp>
        <p:nvSpPr>
          <p:cNvPr id="11266" name="2 - Θέση περιεχομένου"/>
          <p:cNvSpPr>
            <a:spLocks noGrp="1"/>
          </p:cNvSpPr>
          <p:nvPr>
            <p:ph idx="1"/>
          </p:nvPr>
        </p:nvSpPr>
        <p:spPr>
          <a:xfrm>
            <a:off x="357040" y="3389845"/>
            <a:ext cx="8435280" cy="1224136"/>
          </a:xfrm>
        </p:spPr>
        <p:txBody>
          <a:bodyPr/>
          <a:lstStyle/>
          <a:p>
            <a:pPr eaLnBrk="1" hangingPunct="1"/>
            <a:r>
              <a:rPr lang="el-GR" altLang="el-GR" sz="2400" dirty="0" smtClean="0">
                <a:cs typeface="Arial" charset="0"/>
              </a:rPr>
              <a:t>Χρησιμοποιείται  και από τους τρεις βαθμούς της ιεροσύνης (Διακόνους, Ιερείς και Επισκόπους) και συνδέεται με τη ζώνη του Ααρών.</a:t>
            </a:r>
          </a:p>
        </p:txBody>
      </p:sp>
      <p:pic>
        <p:nvPicPr>
          <p:cNvPr id="11267" name="Picture 2" descr="P1010039"/>
          <p:cNvPicPr>
            <a:picLocks noChangeAspect="1" noChangeArrowheads="1"/>
          </p:cNvPicPr>
          <p:nvPr/>
        </p:nvPicPr>
        <p:blipFill>
          <a:blip r:embed="rId4">
            <a:extLst>
              <a:ext uri="{28A0092B-C50C-407E-A947-70E740481C1C}">
                <a14:useLocalDpi xmlns:a14="http://schemas.microsoft.com/office/drawing/2010/main" val="0"/>
              </a:ext>
            </a:extLst>
          </a:blip>
          <a:srcRect b="18269"/>
          <a:stretch>
            <a:fillRect/>
          </a:stretch>
        </p:blipFill>
        <p:spPr bwMode="auto">
          <a:xfrm>
            <a:off x="444385" y="5085184"/>
            <a:ext cx="8104188" cy="1214438"/>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13316" name="5 - TextBox"/>
          <p:cNvSpPr txBox="1">
            <a:spLocks noChangeArrowheads="1"/>
          </p:cNvSpPr>
          <p:nvPr/>
        </p:nvSpPr>
        <p:spPr bwMode="auto">
          <a:xfrm>
            <a:off x="437475" y="4636419"/>
            <a:ext cx="8109511" cy="369332"/>
          </a:xfrm>
          <a:prstGeom prst="rect">
            <a:avLst/>
          </a:prstGeom>
          <a:solidFill>
            <a:schemeClr val="accent4">
              <a:lumMod val="75000"/>
            </a:schemeClr>
          </a:solidFill>
          <a:ln w="9525">
            <a:noFill/>
            <a:miter lim="800000"/>
            <a:headEnd/>
            <a:tailEnd/>
          </a:ln>
        </p:spPr>
        <p:txBody>
          <a:bodyPr wrap="square">
            <a:spAutoFit/>
          </a:bodyPr>
          <a:lstStyle/>
          <a:p>
            <a:pPr>
              <a:defRPr/>
            </a:pPr>
            <a:r>
              <a:rPr lang="el-GR" dirty="0">
                <a:solidFill>
                  <a:prstClr val="white"/>
                </a:solidFill>
                <a:latin typeface="Calibri"/>
              </a:rPr>
              <a:t>Βελούδινη Ιερατική ζώνη με χρυσό κέντημα, Μονή </a:t>
            </a:r>
            <a:r>
              <a:rPr lang="el-GR" dirty="0" err="1">
                <a:solidFill>
                  <a:prstClr val="white"/>
                </a:solidFill>
                <a:latin typeface="Calibri"/>
              </a:rPr>
              <a:t>Χοζοβιώτισσας</a:t>
            </a:r>
            <a:r>
              <a:rPr lang="el-GR" dirty="0">
                <a:solidFill>
                  <a:prstClr val="white"/>
                </a:solidFill>
                <a:latin typeface="Calibri"/>
              </a:rPr>
              <a:t>, Αμοργός.</a:t>
            </a:r>
          </a:p>
        </p:txBody>
      </p:sp>
      <p:sp>
        <p:nvSpPr>
          <p:cNvPr id="10" name="TextBox 4"/>
          <p:cNvSpPr txBox="1"/>
          <p:nvPr/>
        </p:nvSpPr>
        <p:spPr>
          <a:xfrm>
            <a:off x="3873675" y="6299622"/>
            <a:ext cx="1213858" cy="276999"/>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a:solidFill>
                <a:prstClr val="black"/>
              </a:solidFill>
            </a:endParaRPr>
          </a:p>
        </p:txBody>
      </p:sp>
    </p:spTree>
    <p:extLst>
      <p:ext uri="{BB962C8B-B14F-4D97-AF65-F5344CB8AC3E}">
        <p14:creationId xmlns:p14="http://schemas.microsoft.com/office/powerpoint/2010/main" val="24412136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Φελόνιο</a:t>
            </a:r>
            <a:endParaRPr lang="el-GR" dirty="0"/>
          </a:p>
        </p:txBody>
      </p:sp>
      <p:sp>
        <p:nvSpPr>
          <p:cNvPr id="12290" name="2 - Θέση περιεχομένου"/>
          <p:cNvSpPr>
            <a:spLocks noGrp="1"/>
          </p:cNvSpPr>
          <p:nvPr>
            <p:ph idx="1"/>
          </p:nvPr>
        </p:nvSpPr>
        <p:spPr>
          <a:xfrm>
            <a:off x="457200" y="1196752"/>
            <a:ext cx="4757738" cy="5040560"/>
          </a:xfrm>
        </p:spPr>
        <p:txBody>
          <a:bodyPr/>
          <a:lstStyle/>
          <a:p>
            <a:pPr eaLnBrk="1" hangingPunct="1">
              <a:lnSpc>
                <a:spcPct val="120000"/>
              </a:lnSpc>
              <a:spcBef>
                <a:spcPts val="1200"/>
              </a:spcBef>
            </a:pPr>
            <a:r>
              <a:rPr lang="el-GR" altLang="el-GR" sz="2400" dirty="0" smtClean="0">
                <a:cs typeface="Arial" charset="0"/>
              </a:rPr>
              <a:t>Πρόκειται για ένα μακρύ </a:t>
            </a:r>
            <a:r>
              <a:rPr lang="el-GR" altLang="el-GR" sz="2400" dirty="0" err="1" smtClean="0">
                <a:cs typeface="Arial" charset="0"/>
              </a:rPr>
              <a:t>καμπανόσχημο</a:t>
            </a:r>
            <a:r>
              <a:rPr lang="el-GR" altLang="el-GR" sz="2400" dirty="0" smtClean="0">
                <a:cs typeface="Arial" charset="0"/>
              </a:rPr>
              <a:t> ένδυμα χωρίς μανίκια με άνοιγμα για το κεφάλι. Συχνά είναι πιο κοντό μπροστά για να διευκολύνει τις κινήσεις των χεριών. Συνήθως φέρει ένα μεγάλο σταυρό στο πίσω μέρος. </a:t>
            </a:r>
          </a:p>
          <a:p>
            <a:pPr eaLnBrk="1" hangingPunct="1">
              <a:lnSpc>
                <a:spcPct val="120000"/>
              </a:lnSpc>
              <a:spcBef>
                <a:spcPts val="1200"/>
              </a:spcBef>
            </a:pPr>
            <a:endParaRPr lang="el-GR" altLang="el-GR" dirty="0" smtClean="0"/>
          </a:p>
        </p:txBody>
      </p:sp>
      <p:sp>
        <p:nvSpPr>
          <p:cNvPr id="14341" name="5 - TextBox" title="Όψη  Φελονίου, Μονή Χοζοβιώτισσας,"/>
          <p:cNvSpPr txBox="1">
            <a:spLocks noChangeArrowheads="1"/>
          </p:cNvSpPr>
          <p:nvPr/>
        </p:nvSpPr>
        <p:spPr bwMode="auto">
          <a:xfrm>
            <a:off x="5215723" y="3356992"/>
            <a:ext cx="3073815" cy="615553"/>
          </a:xfrm>
          <a:prstGeom prst="rect">
            <a:avLst/>
          </a:prstGeom>
          <a:solidFill>
            <a:schemeClr val="accent4">
              <a:lumMod val="75000"/>
            </a:schemeClr>
          </a:solidFill>
          <a:ln w="9525">
            <a:noFill/>
            <a:miter lim="800000"/>
            <a:headEnd/>
            <a:tailEnd/>
          </a:ln>
        </p:spPr>
        <p:txBody>
          <a:bodyPr wrap="square">
            <a:spAutoFit/>
          </a:bodyPr>
          <a:lstStyle/>
          <a:p>
            <a:pPr>
              <a:defRPr/>
            </a:pPr>
            <a:r>
              <a:rPr lang="el-GR" sz="1700" dirty="0">
                <a:solidFill>
                  <a:prstClr val="white"/>
                </a:solidFill>
                <a:latin typeface="Calibri"/>
              </a:rPr>
              <a:t>Όψη και πίσω όψη Φελονίου, Μονή </a:t>
            </a:r>
            <a:r>
              <a:rPr lang="el-GR" sz="1700" dirty="0" err="1">
                <a:solidFill>
                  <a:prstClr val="white"/>
                </a:solidFill>
                <a:latin typeface="Calibri"/>
              </a:rPr>
              <a:t>Χοζοβιώτισσας</a:t>
            </a:r>
            <a:r>
              <a:rPr lang="el-GR" sz="1700" dirty="0">
                <a:solidFill>
                  <a:prstClr val="white"/>
                </a:solidFill>
                <a:latin typeface="Calibri"/>
              </a:rPr>
              <a:t>, </a:t>
            </a:r>
            <a:r>
              <a:rPr lang="el-GR" sz="1700" dirty="0" smtClean="0">
                <a:solidFill>
                  <a:prstClr val="white"/>
                </a:solidFill>
                <a:latin typeface="Calibri"/>
              </a:rPr>
              <a:t>Αμοργός</a:t>
            </a:r>
            <a:r>
              <a:rPr lang="el-GR" sz="1700" dirty="0">
                <a:solidFill>
                  <a:prstClr val="white"/>
                </a:solidFill>
                <a:latin typeface="Calibri"/>
              </a:rPr>
              <a:t>. </a:t>
            </a:r>
          </a:p>
        </p:txBody>
      </p:sp>
      <p:pic>
        <p:nvPicPr>
          <p:cNvPr id="12291" name="Picture 2" descr="C:\Users\user\Documents\ANNA_ALL\4EBA\PHOTOS-2004\annak\felonio2c.jpg" title="Όψη  Φελονίου, Μονή Χοζοβιώτισσας,"/>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5725" y="905678"/>
            <a:ext cx="3073814" cy="2299373"/>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4"/>
          <p:cNvSpPr txBox="1"/>
          <p:nvPr/>
        </p:nvSpPr>
        <p:spPr>
          <a:xfrm rot="16200000">
            <a:off x="7868202" y="2459622"/>
            <a:ext cx="1213858" cy="276999"/>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pic>
        <p:nvPicPr>
          <p:cNvPr id="12292" name="Picture 3" descr="C:\Users\user\Documents\ANNA_ALL\4EBA\PHOTOS-2004\annak\felonio2a.jpg" title=" πίσω όψη Φελονίου, Μονή Χοζοβιώτισσ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15724" y="4120367"/>
            <a:ext cx="3073815" cy="2621002"/>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9" name="TextBox 4"/>
          <p:cNvSpPr txBox="1"/>
          <p:nvPr/>
        </p:nvSpPr>
        <p:spPr>
          <a:xfrm>
            <a:off x="4001866" y="6545292"/>
            <a:ext cx="1213858" cy="276999"/>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a:solidFill>
                <a:prstClr val="black"/>
              </a:solidFill>
            </a:endParaRPr>
          </a:p>
        </p:txBody>
      </p:sp>
    </p:spTree>
    <p:extLst>
      <p:ext uri="{BB962C8B-B14F-4D97-AF65-F5344CB8AC3E}">
        <p14:creationId xmlns:p14="http://schemas.microsoft.com/office/powerpoint/2010/main" val="21532796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Ωμοφόριο </a:t>
            </a:r>
          </a:p>
        </p:txBody>
      </p:sp>
      <p:sp>
        <p:nvSpPr>
          <p:cNvPr id="13314" name="2 - Θέση περιεχομένου"/>
          <p:cNvSpPr>
            <a:spLocks noGrp="1"/>
          </p:cNvSpPr>
          <p:nvPr>
            <p:ph idx="1"/>
          </p:nvPr>
        </p:nvSpPr>
        <p:spPr>
          <a:xfrm>
            <a:off x="457200" y="1196752"/>
            <a:ext cx="5543550" cy="5040560"/>
          </a:xfrm>
        </p:spPr>
        <p:txBody>
          <a:bodyPr/>
          <a:lstStyle/>
          <a:p>
            <a:pPr eaLnBrk="1" hangingPunct="1">
              <a:lnSpc>
                <a:spcPct val="120000"/>
              </a:lnSpc>
              <a:spcBef>
                <a:spcPts val="1200"/>
              </a:spcBef>
            </a:pPr>
            <a:r>
              <a:rPr lang="el-GR" altLang="el-GR" sz="2400" dirty="0" smtClean="0">
                <a:cs typeface="Arial" charset="0"/>
              </a:rPr>
              <a:t>Πλατιά λωρίδα υφάσματος η οποία αποτελεί το  διακριτικό άμφιο του Αρχιερέως. Ο Αρχιερέας με το Ωμοφόριο συμβολίζει τον Καλό Ποιμένα, τον Λυτρωτή, ο οποίος σύμφωνα με την αντίστοιχη παραβολή βρήκε και έσωσε το απολωλός  πρόβατο, την αμαρτωλή ανθρωπότητα. Γι' αυτό αρχικά κατασκεύαζαν το Ωμοφόριο μόνο από μαλλί προβάτου.</a:t>
            </a:r>
          </a:p>
        </p:txBody>
      </p:sp>
      <p:pic>
        <p:nvPicPr>
          <p:cNvPr id="13315" name="Picture 2" descr="OMOFORI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50" y="928688"/>
            <a:ext cx="2643188" cy="475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4 - TextBox"/>
          <p:cNvSpPr txBox="1">
            <a:spLocks noChangeArrowheads="1"/>
          </p:cNvSpPr>
          <p:nvPr/>
        </p:nvSpPr>
        <p:spPr bwMode="auto">
          <a:xfrm>
            <a:off x="6000750" y="5715000"/>
            <a:ext cx="2643188" cy="707886"/>
          </a:xfrm>
          <a:prstGeom prst="rect">
            <a:avLst/>
          </a:prstGeom>
          <a:solidFill>
            <a:schemeClr val="accent4">
              <a:lumMod val="75000"/>
            </a:schemeClr>
          </a:solidFill>
          <a:ln w="9525">
            <a:noFill/>
            <a:miter lim="800000"/>
            <a:headEnd/>
            <a:tailEnd/>
          </a:ln>
        </p:spPr>
        <p:txBody>
          <a:bodyPr>
            <a:spAutoFit/>
          </a:bodyPr>
          <a:lstStyle/>
          <a:p>
            <a:pPr>
              <a:defRPr/>
            </a:pPr>
            <a:r>
              <a:rPr lang="el-GR" sz="2000" dirty="0">
                <a:solidFill>
                  <a:prstClr val="white"/>
                </a:solidFill>
                <a:latin typeface="Calibri"/>
              </a:rPr>
              <a:t>Μεγάλο Ωμοφόριο από τη Μονή Πρέβελης.</a:t>
            </a:r>
          </a:p>
        </p:txBody>
      </p:sp>
      <p:sp>
        <p:nvSpPr>
          <p:cNvPr id="7" name="TextBox 4"/>
          <p:cNvSpPr txBox="1"/>
          <p:nvPr/>
        </p:nvSpPr>
        <p:spPr>
          <a:xfrm rot="16200000">
            <a:off x="8175509" y="4912732"/>
            <a:ext cx="1213858" cy="276999"/>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a:solidFill>
                <a:prstClr val="black"/>
              </a:solidFill>
            </a:endParaRPr>
          </a:p>
        </p:txBody>
      </p:sp>
    </p:spTree>
    <p:extLst>
      <p:ext uri="{BB962C8B-B14F-4D97-AF65-F5344CB8AC3E}">
        <p14:creationId xmlns:p14="http://schemas.microsoft.com/office/powerpoint/2010/main" val="6032019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Μικρό και Μεγάλο Ωμοφόριο</a:t>
            </a:r>
          </a:p>
        </p:txBody>
      </p:sp>
      <p:sp>
        <p:nvSpPr>
          <p:cNvPr id="14339" name="2 - Θέση περιεχομένου"/>
          <p:cNvSpPr>
            <a:spLocks noGrp="1"/>
          </p:cNvSpPr>
          <p:nvPr>
            <p:ph idx="1"/>
          </p:nvPr>
        </p:nvSpPr>
        <p:spPr/>
        <p:txBody>
          <a:bodyPr/>
          <a:lstStyle/>
          <a:p>
            <a:pPr eaLnBrk="1" hangingPunct="1">
              <a:lnSpc>
                <a:spcPct val="120000"/>
              </a:lnSpc>
              <a:spcBef>
                <a:spcPts val="1200"/>
              </a:spcBef>
            </a:pPr>
            <a:r>
              <a:rPr lang="el-GR" altLang="el-GR" sz="2400" dirty="0" smtClean="0">
                <a:cs typeface="Arial" charset="0"/>
              </a:rPr>
              <a:t>Υπάρχουν δύο είδη Ωμοφορίων, το Μεγάλο και το Μικρό. Ο Αρχιερέας φορά το Μεγάλο κατά τη διάρκεια της Θείας Λειτουργίας μέχρι το Ευαγγέλιο όπου από σεβασμό το βγάζει. Από τον Χερουβικό Ύμνο και μετά φοράει το Μικρό. </a:t>
            </a:r>
          </a:p>
          <a:p>
            <a:pPr eaLnBrk="1" hangingPunct="1">
              <a:lnSpc>
                <a:spcPct val="120000"/>
              </a:lnSpc>
              <a:spcBef>
                <a:spcPts val="1200"/>
              </a:spcBef>
            </a:pPr>
            <a:r>
              <a:rPr lang="el-GR" altLang="el-GR" sz="2400" dirty="0" smtClean="0">
                <a:cs typeface="Arial" charset="0"/>
              </a:rPr>
              <a:t>Οι Σταυροί του Ωμοφορίου θέλουν να δείξουν πως ο κάθε Επίσκοπος πρέπει να σηκώνει τον Σταυρό του και να ακολουθεί τον Εσταυρωμένο Χριστό.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a:solidFill>
                <a:prstClr val="black"/>
              </a:solidFill>
            </a:endParaRPr>
          </a:p>
        </p:txBody>
      </p:sp>
    </p:spTree>
    <p:extLst>
      <p:ext uri="{BB962C8B-B14F-4D97-AF65-F5344CB8AC3E}">
        <p14:creationId xmlns:p14="http://schemas.microsoft.com/office/powerpoint/2010/main" val="5409667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err="1" smtClean="0"/>
              <a:t>Επιμανίκια</a:t>
            </a:r>
            <a:endParaRPr lang="el-GR" dirty="0"/>
          </a:p>
        </p:txBody>
      </p:sp>
      <p:sp>
        <p:nvSpPr>
          <p:cNvPr id="15362" name="2 - Θέση περιεχομένου"/>
          <p:cNvSpPr>
            <a:spLocks noGrp="1"/>
          </p:cNvSpPr>
          <p:nvPr>
            <p:ph idx="1"/>
          </p:nvPr>
        </p:nvSpPr>
        <p:spPr>
          <a:xfrm>
            <a:off x="4166703" y="980728"/>
            <a:ext cx="4978896" cy="4987164"/>
          </a:xfrm>
        </p:spPr>
        <p:txBody>
          <a:bodyPr/>
          <a:lstStyle/>
          <a:p>
            <a:pPr eaLnBrk="1" hangingPunct="1">
              <a:lnSpc>
                <a:spcPct val="120000"/>
              </a:lnSpc>
              <a:spcBef>
                <a:spcPts val="1200"/>
              </a:spcBef>
            </a:pPr>
            <a:r>
              <a:rPr lang="el-GR" altLang="el-GR" sz="2400" dirty="0" smtClean="0">
                <a:cs typeface="Arial" charset="0"/>
              </a:rPr>
              <a:t>Χρησιμοποιούνται για να συγκρατούν τα μανίκια του στιχαρίου στη θέση τους. Είναι διακοσμημένα συνήθως με τη σκηνή του Ευαγγελισμού, όπου ο Αρχάγγελος είναι κεντημένος στο ένα και η Παρθένος στο δεύτερο. Συμβολίζουν τα σχοινιά που φόρεσαν στον Ιησού πριν το παρουσιάσουν στον Καϊάφα.</a:t>
            </a:r>
          </a:p>
        </p:txBody>
      </p:sp>
      <p:pic>
        <p:nvPicPr>
          <p:cNvPr id="15363" name="Picture 2" descr="C:\Users\user\Documents\ANNA_ALL\4EBA\PHOTOS-2004\Amorgos_2\E3837-18.jpg" title="Ζεύγος επιμανικίων με παράσταση Ευαγγελισμού"/>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836" y="980728"/>
            <a:ext cx="2928938" cy="4610100"/>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17412" name="4 - TextBox"/>
          <p:cNvSpPr txBox="1">
            <a:spLocks noChangeArrowheads="1"/>
          </p:cNvSpPr>
          <p:nvPr/>
        </p:nvSpPr>
        <p:spPr bwMode="auto">
          <a:xfrm>
            <a:off x="630836" y="5733256"/>
            <a:ext cx="2928938" cy="830997"/>
          </a:xfrm>
          <a:prstGeom prst="rect">
            <a:avLst/>
          </a:prstGeom>
          <a:solidFill>
            <a:schemeClr val="accent4">
              <a:lumMod val="75000"/>
            </a:schemeClr>
          </a:solidFill>
          <a:ln w="9525">
            <a:noFill/>
            <a:miter lim="800000"/>
            <a:headEnd/>
            <a:tailEnd/>
          </a:ln>
        </p:spPr>
        <p:txBody>
          <a:bodyPr wrap="square">
            <a:spAutoFit/>
          </a:bodyPr>
          <a:lstStyle/>
          <a:p>
            <a:pPr>
              <a:defRPr/>
            </a:pPr>
            <a:r>
              <a:rPr lang="el-GR" sz="1600" dirty="0">
                <a:solidFill>
                  <a:prstClr val="white"/>
                </a:solidFill>
                <a:latin typeface="Calibri"/>
              </a:rPr>
              <a:t>Ζεύγος </a:t>
            </a:r>
            <a:r>
              <a:rPr lang="el-GR" sz="1600" dirty="0" err="1">
                <a:solidFill>
                  <a:prstClr val="white"/>
                </a:solidFill>
                <a:latin typeface="Calibri"/>
              </a:rPr>
              <a:t>επιμανικίων</a:t>
            </a:r>
            <a:r>
              <a:rPr lang="el-GR" sz="1600" dirty="0">
                <a:solidFill>
                  <a:prstClr val="white"/>
                </a:solidFill>
                <a:latin typeface="Calibri"/>
              </a:rPr>
              <a:t> με παράσταση Ευαγγελισμού, Μονή </a:t>
            </a:r>
            <a:r>
              <a:rPr lang="el-GR" sz="1600" dirty="0" err="1">
                <a:solidFill>
                  <a:prstClr val="white"/>
                </a:solidFill>
                <a:latin typeface="Calibri"/>
              </a:rPr>
              <a:t>Χοζοβιώτισσας</a:t>
            </a:r>
            <a:r>
              <a:rPr lang="el-GR" sz="1600" dirty="0">
                <a:solidFill>
                  <a:prstClr val="white"/>
                </a:solidFill>
                <a:latin typeface="Calibri"/>
              </a:rPr>
              <a:t>, Αμοργός.</a:t>
            </a:r>
          </a:p>
        </p:txBody>
      </p:sp>
      <p:sp>
        <p:nvSpPr>
          <p:cNvPr id="7" name="TextBox 4"/>
          <p:cNvSpPr txBox="1"/>
          <p:nvPr/>
        </p:nvSpPr>
        <p:spPr>
          <a:xfrm>
            <a:off x="3539693" y="5296959"/>
            <a:ext cx="1213858" cy="276999"/>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a:solidFill>
                <a:prstClr val="black"/>
              </a:solidFill>
            </a:endParaRPr>
          </a:p>
        </p:txBody>
      </p:sp>
    </p:spTree>
    <p:extLst>
      <p:ext uri="{BB962C8B-B14F-4D97-AF65-F5344CB8AC3E}">
        <p14:creationId xmlns:p14="http://schemas.microsoft.com/office/powerpoint/2010/main" val="22778714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21481" y="0"/>
            <a:ext cx="8229600" cy="908720"/>
          </a:xfrm>
        </p:spPr>
        <p:txBody>
          <a:bodyPr>
            <a:normAutofit/>
          </a:bodyPr>
          <a:lstStyle/>
          <a:p>
            <a:r>
              <a:rPr lang="el-GR" dirty="0" err="1" smtClean="0"/>
              <a:t>Επιγονάτιο</a:t>
            </a:r>
            <a:endParaRPr lang="el-GR" dirty="0"/>
          </a:p>
        </p:txBody>
      </p:sp>
      <p:sp>
        <p:nvSpPr>
          <p:cNvPr id="16386" name="2 - Θέση περιεχομένου"/>
          <p:cNvSpPr>
            <a:spLocks noGrp="1"/>
          </p:cNvSpPr>
          <p:nvPr>
            <p:ph idx="1"/>
          </p:nvPr>
        </p:nvSpPr>
        <p:spPr>
          <a:xfrm>
            <a:off x="251520" y="901676"/>
            <a:ext cx="4948749" cy="3684753"/>
          </a:xfrm>
        </p:spPr>
        <p:txBody>
          <a:bodyPr>
            <a:noAutofit/>
          </a:bodyPr>
          <a:lstStyle/>
          <a:p>
            <a:pPr eaLnBrk="1" hangingPunct="1">
              <a:lnSpc>
                <a:spcPct val="120000"/>
              </a:lnSpc>
              <a:spcBef>
                <a:spcPts val="1200"/>
              </a:spcBef>
            </a:pPr>
            <a:r>
              <a:rPr lang="el-GR" altLang="el-GR" sz="2400" dirty="0" smtClean="0">
                <a:cs typeface="Arial" charset="0"/>
              </a:rPr>
              <a:t>Ύφασμα με μορφή ρόμβου και επενδυμένο με σκληρό υπόστρωμα που κρεμιέται από τη ζώνη του Επισκόπου. </a:t>
            </a:r>
          </a:p>
          <a:p>
            <a:pPr eaLnBrk="1" hangingPunct="1">
              <a:lnSpc>
                <a:spcPct val="120000"/>
              </a:lnSpc>
              <a:spcBef>
                <a:spcPts val="1200"/>
              </a:spcBef>
            </a:pPr>
            <a:r>
              <a:rPr lang="el-GR" altLang="el-GR" sz="2400" dirty="0" smtClean="0">
                <a:cs typeface="Arial" charset="0"/>
              </a:rPr>
              <a:t>Συνήθως είναι διακοσμημένο με τη παράσταση της μεταμόρφωσης, αλλά φέρει και άλλες σκηνές.</a:t>
            </a:r>
          </a:p>
        </p:txBody>
      </p:sp>
      <p:pic>
        <p:nvPicPr>
          <p:cNvPr id="16388" name="Picture 4" descr="C:\Users\user\Documents\ANNA_ALL\4EBA\PHOTOS-2004\PHOTOS_AMORGOS\Epig_3171a.jpg" title="Όψη  βελούδινου επιγονατίου "/>
          <p:cNvPicPr>
            <a:picLocks noChangeAspect="1" noChangeArrowheads="1"/>
          </p:cNvPicPr>
          <p:nvPr/>
        </p:nvPicPr>
        <p:blipFill>
          <a:blip r:embed="rId3">
            <a:extLst>
              <a:ext uri="{28A0092B-C50C-407E-A947-70E740481C1C}">
                <a14:useLocalDpi xmlns:a14="http://schemas.microsoft.com/office/drawing/2010/main" val="0"/>
              </a:ext>
            </a:extLst>
          </a:blip>
          <a:srcRect l="2499"/>
          <a:stretch>
            <a:fillRect/>
          </a:stretch>
        </p:blipFill>
        <p:spPr bwMode="auto">
          <a:xfrm rot="2727367">
            <a:off x="5720248" y="899921"/>
            <a:ext cx="2786062" cy="2368550"/>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4"/>
          <p:cNvSpPr txBox="1"/>
          <p:nvPr/>
        </p:nvSpPr>
        <p:spPr>
          <a:xfrm>
            <a:off x="5004048" y="2647945"/>
            <a:ext cx="1213858" cy="276999"/>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pic>
        <p:nvPicPr>
          <p:cNvPr id="16389" name="Picture 5" descr="C:\Users\user\Documents\ANNA_ALL\4EBA\PHOTOS-2004\PHOTOS_AMORGOS\Epig_3172.jpg" title=" πίσω όψη βελούδινου επιγονατίου "/>
          <p:cNvPicPr>
            <a:picLocks noChangeAspect="1" noChangeArrowheads="1"/>
          </p:cNvPicPr>
          <p:nvPr/>
        </p:nvPicPr>
        <p:blipFill>
          <a:blip r:embed="rId4">
            <a:extLst>
              <a:ext uri="{28A0092B-C50C-407E-A947-70E740481C1C}">
                <a14:useLocalDpi xmlns:a14="http://schemas.microsoft.com/office/drawing/2010/main" val="0"/>
              </a:ext>
            </a:extLst>
          </a:blip>
          <a:srcRect r="1881"/>
          <a:stretch>
            <a:fillRect/>
          </a:stretch>
        </p:blipFill>
        <p:spPr bwMode="auto">
          <a:xfrm rot="-3028355">
            <a:off x="5642120" y="3546070"/>
            <a:ext cx="2733675" cy="2382838"/>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9" name="TextBox 4"/>
          <p:cNvSpPr txBox="1"/>
          <p:nvPr/>
        </p:nvSpPr>
        <p:spPr>
          <a:xfrm>
            <a:off x="4499992" y="5350176"/>
            <a:ext cx="1213858" cy="276999"/>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sp>
        <p:nvSpPr>
          <p:cNvPr id="18435" name="6 - TextBox"/>
          <p:cNvSpPr txBox="1">
            <a:spLocks noChangeArrowheads="1"/>
          </p:cNvSpPr>
          <p:nvPr/>
        </p:nvSpPr>
        <p:spPr bwMode="auto">
          <a:xfrm>
            <a:off x="1079478" y="5805264"/>
            <a:ext cx="5720775" cy="646331"/>
          </a:xfrm>
          <a:prstGeom prst="rect">
            <a:avLst/>
          </a:prstGeom>
          <a:solidFill>
            <a:schemeClr val="accent4">
              <a:lumMod val="75000"/>
            </a:schemeClr>
          </a:solidFill>
          <a:ln w="9525">
            <a:noFill/>
            <a:miter lim="800000"/>
            <a:headEnd/>
            <a:tailEnd/>
          </a:ln>
        </p:spPr>
        <p:txBody>
          <a:bodyPr wrap="square">
            <a:spAutoFit/>
          </a:bodyPr>
          <a:lstStyle/>
          <a:p>
            <a:pPr>
              <a:defRPr/>
            </a:pPr>
            <a:r>
              <a:rPr lang="el-GR" dirty="0">
                <a:solidFill>
                  <a:prstClr val="white"/>
                </a:solidFill>
                <a:latin typeface="Calibri"/>
              </a:rPr>
              <a:t>Όψη και πίσω όψη βελούδινου </a:t>
            </a:r>
            <a:r>
              <a:rPr lang="el-GR" dirty="0" err="1">
                <a:solidFill>
                  <a:prstClr val="white"/>
                </a:solidFill>
                <a:latin typeface="Calibri"/>
              </a:rPr>
              <a:t>επιγονατίου</a:t>
            </a:r>
            <a:r>
              <a:rPr lang="el-GR" dirty="0">
                <a:solidFill>
                  <a:prstClr val="white"/>
                </a:solidFill>
                <a:latin typeface="Calibri"/>
              </a:rPr>
              <a:t> με παράσταση Αγίου Γεωργίου, Μονή </a:t>
            </a:r>
            <a:r>
              <a:rPr lang="el-GR" dirty="0" err="1">
                <a:solidFill>
                  <a:prstClr val="white"/>
                </a:solidFill>
                <a:latin typeface="Calibri"/>
              </a:rPr>
              <a:t>Χοζοβιώτισσας</a:t>
            </a:r>
            <a:r>
              <a:rPr lang="el-GR" dirty="0">
                <a:solidFill>
                  <a:prstClr val="white"/>
                </a:solidFill>
                <a:latin typeface="Calibri"/>
              </a:rPr>
              <a:t>, Αμοργός.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a:solidFill>
                <a:prstClr val="black"/>
              </a:solidFill>
            </a:endParaRPr>
          </a:p>
        </p:txBody>
      </p:sp>
    </p:spTree>
    <p:extLst>
      <p:ext uri="{BB962C8B-B14F-4D97-AF65-F5344CB8AC3E}">
        <p14:creationId xmlns:p14="http://schemas.microsoft.com/office/powerpoint/2010/main" val="5761176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Ιερατικός Σάκος</a:t>
            </a:r>
          </a:p>
        </p:txBody>
      </p:sp>
      <p:sp>
        <p:nvSpPr>
          <p:cNvPr id="17411" name="2 - Θέση περιεχομένου"/>
          <p:cNvSpPr>
            <a:spLocks noGrp="1"/>
          </p:cNvSpPr>
          <p:nvPr>
            <p:ph idx="1"/>
          </p:nvPr>
        </p:nvSpPr>
        <p:spPr>
          <a:xfrm>
            <a:off x="457200" y="1556792"/>
            <a:ext cx="8229600" cy="4680520"/>
          </a:xfrm>
        </p:spPr>
        <p:txBody>
          <a:bodyPr/>
          <a:lstStyle/>
          <a:p>
            <a:pPr eaLnBrk="1" hangingPunct="1">
              <a:lnSpc>
                <a:spcPct val="120000"/>
              </a:lnSpc>
              <a:spcBef>
                <a:spcPts val="1200"/>
              </a:spcBef>
            </a:pPr>
            <a:r>
              <a:rPr lang="el-GR" altLang="el-GR" sz="2400" dirty="0" smtClean="0">
                <a:cs typeface="Arial" charset="0"/>
              </a:rPr>
              <a:t>Αρχικά ήταν ένα αυτοκρατορικό ένδυμα, μια </a:t>
            </a:r>
            <a:r>
              <a:rPr lang="el-GR" altLang="el-GR" sz="2400" dirty="0" err="1" smtClean="0">
                <a:cs typeface="Arial" charset="0"/>
              </a:rPr>
              <a:t>τουνικά</a:t>
            </a:r>
            <a:r>
              <a:rPr lang="el-GR" altLang="el-GR" sz="2400" dirty="0" smtClean="0">
                <a:cs typeface="Arial" charset="0"/>
              </a:rPr>
              <a:t> με κοντά και φαρδιά μανίκια. Μετά την πτώση της Κωνσταντινούπολης άρχισε να χρησιμοποιείται από τους επισκόπους. Παραδοσιακά αντιπροσωπεύει το κόκκινο μανδύα που φόρεσαν στον Ιησού οι βασανιστές του. </a:t>
            </a:r>
          </a:p>
          <a:p>
            <a:pPr eaLnBrk="1" hangingPunct="1">
              <a:lnSpc>
                <a:spcPct val="120000"/>
              </a:lnSpc>
              <a:spcBef>
                <a:spcPts val="1200"/>
              </a:spcBef>
            </a:pPr>
            <a:r>
              <a:rPr lang="el-GR" altLang="el-GR" sz="2400" dirty="0" smtClean="0">
                <a:cs typeface="Arial" charset="0"/>
              </a:rPr>
              <a:t>Οι 12 κωδωνίσκοι που κλείνουν τις πλευρές του συμβολίζουν τη διδασκαλία των δώδεκα Αποστόλων την οποία συνεχίζουν οι Επίσκοποι.</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a:solidFill>
                <a:prstClr val="black"/>
              </a:solidFill>
            </a:endParaRPr>
          </a:p>
        </p:txBody>
      </p:sp>
    </p:spTree>
    <p:extLst>
      <p:ext uri="{BB962C8B-B14F-4D97-AF65-F5344CB8AC3E}">
        <p14:creationId xmlns:p14="http://schemas.microsoft.com/office/powerpoint/2010/main" val="4473276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Ιερατικοί </a:t>
            </a:r>
            <a:r>
              <a:rPr lang="el-GR" dirty="0" smtClean="0"/>
              <a:t>Σάκοι</a:t>
            </a:r>
            <a:endParaRPr lang="el-GR" dirty="0"/>
          </a:p>
        </p:txBody>
      </p:sp>
      <p:sp>
        <p:nvSpPr>
          <p:cNvPr id="20486" name="6 - Ορθογώνιο"/>
          <p:cNvSpPr>
            <a:spLocks noChangeArrowheads="1"/>
          </p:cNvSpPr>
          <p:nvPr/>
        </p:nvSpPr>
        <p:spPr bwMode="auto">
          <a:xfrm>
            <a:off x="865566" y="1431995"/>
            <a:ext cx="3663950" cy="707886"/>
          </a:xfrm>
          <a:prstGeom prst="rect">
            <a:avLst/>
          </a:prstGeom>
          <a:solidFill>
            <a:schemeClr val="accent4">
              <a:lumMod val="75000"/>
            </a:schemeClr>
          </a:solidFill>
          <a:ln w="9525">
            <a:noFill/>
            <a:miter lim="800000"/>
            <a:headEnd/>
            <a:tailEnd/>
          </a:ln>
        </p:spPr>
        <p:txBody>
          <a:bodyPr wrap="square">
            <a:spAutoFit/>
          </a:bodyPr>
          <a:lstStyle/>
          <a:p>
            <a:pPr>
              <a:defRPr/>
            </a:pPr>
            <a:r>
              <a:rPr lang="el-GR" sz="2000" dirty="0">
                <a:solidFill>
                  <a:prstClr val="white"/>
                </a:solidFill>
                <a:latin typeface="Calibri"/>
              </a:rPr>
              <a:t>Ιερατικός </a:t>
            </a:r>
            <a:r>
              <a:rPr lang="el-GR" sz="2000" dirty="0" err="1">
                <a:solidFill>
                  <a:prstClr val="white"/>
                </a:solidFill>
                <a:latin typeface="Calibri"/>
              </a:rPr>
              <a:t>Σάκκος</a:t>
            </a:r>
            <a:r>
              <a:rPr lang="el-GR" sz="2000" dirty="0">
                <a:solidFill>
                  <a:prstClr val="white"/>
                </a:solidFill>
                <a:latin typeface="Calibri"/>
              </a:rPr>
              <a:t> του 19</a:t>
            </a:r>
            <a:r>
              <a:rPr lang="el-GR" sz="2000" baseline="30000" dirty="0">
                <a:solidFill>
                  <a:prstClr val="white"/>
                </a:solidFill>
                <a:latin typeface="Calibri"/>
              </a:rPr>
              <a:t>ου</a:t>
            </a:r>
            <a:r>
              <a:rPr lang="el-GR" sz="2000" dirty="0">
                <a:solidFill>
                  <a:prstClr val="white"/>
                </a:solidFill>
                <a:latin typeface="Calibri"/>
              </a:rPr>
              <a:t> αιώνα. Μονή </a:t>
            </a:r>
            <a:r>
              <a:rPr lang="el-GR" sz="2000" dirty="0" err="1">
                <a:solidFill>
                  <a:prstClr val="white"/>
                </a:solidFill>
                <a:latin typeface="Calibri"/>
              </a:rPr>
              <a:t>Χοζοβιώτισσας</a:t>
            </a:r>
            <a:r>
              <a:rPr lang="el-GR" sz="2000" dirty="0">
                <a:solidFill>
                  <a:prstClr val="white"/>
                </a:solidFill>
                <a:latin typeface="Calibri"/>
              </a:rPr>
              <a:t>, Αμοργός.</a:t>
            </a:r>
          </a:p>
        </p:txBody>
      </p:sp>
      <p:pic>
        <p:nvPicPr>
          <p:cNvPr id="18435" name="Picture 2" descr="C:\Users\user\Documents\ANNA_ALL\4EBA\PHOTOS-2004\Amorgos_2\sakkos_b.jpg" title="Ιερατικός Σάκκος του 19ου αιώνα"/>
          <p:cNvPicPr>
            <a:picLocks noChangeAspect="1" noChangeArrowheads="1"/>
          </p:cNvPicPr>
          <p:nvPr/>
        </p:nvPicPr>
        <p:blipFill>
          <a:blip r:embed="rId3">
            <a:extLst>
              <a:ext uri="{28A0092B-C50C-407E-A947-70E740481C1C}">
                <a14:useLocalDpi xmlns:a14="http://schemas.microsoft.com/office/drawing/2010/main" val="0"/>
              </a:ext>
            </a:extLst>
          </a:blip>
          <a:srcRect l="5638"/>
          <a:stretch>
            <a:fillRect/>
          </a:stretch>
        </p:blipFill>
        <p:spPr bwMode="auto">
          <a:xfrm>
            <a:off x="865566" y="2305854"/>
            <a:ext cx="3663950" cy="3357562"/>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9" name="TextBox 4"/>
          <p:cNvSpPr txBox="1"/>
          <p:nvPr/>
        </p:nvSpPr>
        <p:spPr>
          <a:xfrm>
            <a:off x="2090612" y="5666622"/>
            <a:ext cx="1213858" cy="276999"/>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sp>
        <p:nvSpPr>
          <p:cNvPr id="20485" name="5 - TextBox"/>
          <p:cNvSpPr txBox="1">
            <a:spLocks noChangeArrowheads="1"/>
          </p:cNvSpPr>
          <p:nvPr/>
        </p:nvSpPr>
        <p:spPr bwMode="auto">
          <a:xfrm>
            <a:off x="5025499" y="1431995"/>
            <a:ext cx="3236912" cy="707886"/>
          </a:xfrm>
          <a:prstGeom prst="rect">
            <a:avLst/>
          </a:prstGeom>
          <a:solidFill>
            <a:schemeClr val="accent4">
              <a:lumMod val="75000"/>
            </a:schemeClr>
          </a:solidFill>
          <a:ln w="9525">
            <a:noFill/>
            <a:miter lim="800000"/>
            <a:headEnd/>
            <a:tailEnd/>
          </a:ln>
        </p:spPr>
        <p:txBody>
          <a:bodyPr wrap="square">
            <a:spAutoFit/>
          </a:bodyPr>
          <a:lstStyle/>
          <a:p>
            <a:pPr>
              <a:defRPr/>
            </a:pPr>
            <a:r>
              <a:rPr lang="el-GR" sz="2000" dirty="0">
                <a:solidFill>
                  <a:prstClr val="white"/>
                </a:solidFill>
                <a:latin typeface="Calibri"/>
              </a:rPr>
              <a:t>Ιερατικός </a:t>
            </a:r>
            <a:r>
              <a:rPr lang="el-GR" sz="2000" dirty="0" err="1">
                <a:solidFill>
                  <a:prstClr val="white"/>
                </a:solidFill>
                <a:latin typeface="Calibri"/>
              </a:rPr>
              <a:t>Σάκκος</a:t>
            </a:r>
            <a:r>
              <a:rPr lang="el-GR" sz="2000" dirty="0">
                <a:solidFill>
                  <a:prstClr val="white"/>
                </a:solidFill>
                <a:latin typeface="Calibri"/>
              </a:rPr>
              <a:t> του 16</a:t>
            </a:r>
            <a:r>
              <a:rPr lang="el-GR" sz="2000" baseline="30000" dirty="0">
                <a:solidFill>
                  <a:prstClr val="white"/>
                </a:solidFill>
                <a:latin typeface="Calibri"/>
              </a:rPr>
              <a:t>ου</a:t>
            </a:r>
            <a:r>
              <a:rPr lang="el-GR" sz="2000" dirty="0">
                <a:solidFill>
                  <a:prstClr val="white"/>
                </a:solidFill>
                <a:latin typeface="Calibri"/>
              </a:rPr>
              <a:t> αιώνα. Μουσείο Μπενάκη.</a:t>
            </a:r>
            <a:r>
              <a:rPr lang="en-GB" sz="2000" dirty="0">
                <a:solidFill>
                  <a:prstClr val="white"/>
                </a:solidFill>
                <a:latin typeface="Calibri"/>
                <a:hlinkClick r:id="rId4"/>
              </a:rPr>
              <a:t> </a:t>
            </a:r>
            <a:endParaRPr lang="el-GR" sz="2000" dirty="0">
              <a:solidFill>
                <a:prstClr val="white"/>
              </a:solidFill>
              <a:latin typeface="Calibri"/>
            </a:endParaRPr>
          </a:p>
        </p:txBody>
      </p:sp>
      <p:pic>
        <p:nvPicPr>
          <p:cNvPr id="18436" name="Picture 5" descr="File:Sakkos-benaki.jpg" title="Ιερατικός Σάκκος του 16ου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9838" y="2305854"/>
            <a:ext cx="3236912" cy="338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8"/>
          <p:cNvSpPr/>
          <p:nvPr/>
        </p:nvSpPr>
        <p:spPr>
          <a:xfrm>
            <a:off x="5449863" y="5691991"/>
            <a:ext cx="2436861"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solidFill>
                <a:latin typeface="Calibri"/>
                <a:hlinkClick r:id="rId6"/>
              </a:rPr>
              <a:t>Sakkos-benaki</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a:t>
            </a:r>
            <a:r>
              <a:rPr lang="en-US" sz="1200" dirty="0" smtClean="0">
                <a:solidFill>
                  <a:prstClr val="black">
                    <a:lumMod val="65000"/>
                    <a:lumOff val="35000"/>
                  </a:prstClr>
                </a:solidFill>
                <a:latin typeface="Calibri"/>
              </a:rPr>
              <a:t>  </a:t>
            </a:r>
            <a:r>
              <a:rPr lang="en-US" sz="1200" dirty="0" smtClean="0">
                <a:solidFill>
                  <a:prstClr val="black"/>
                </a:solidFill>
                <a:latin typeface="Calibri"/>
                <a:hlinkClick r:id="rId7"/>
              </a:rPr>
              <a:t>Kostisl</a:t>
            </a:r>
            <a:r>
              <a:rPr lang="el-GR" sz="1200" dirty="0" smtClean="0">
                <a:solidFill>
                  <a:prstClr val="black"/>
                </a:solidFill>
                <a:latin typeface="Calibri"/>
              </a:rPr>
              <a:t> </a:t>
            </a:r>
            <a:endParaRPr lang="en-US" sz="1200" dirty="0" smtClean="0">
              <a:solidFill>
                <a:prstClr val="black"/>
              </a:solidFill>
              <a:latin typeface="Calibri"/>
            </a:endParaRPr>
          </a:p>
          <a:p>
            <a:pPr algn="ctr"/>
            <a:r>
              <a:rPr lang="el-GR" sz="1200" dirty="0" smtClean="0">
                <a:solidFill>
                  <a:prstClr val="black">
                    <a:lumMod val="65000"/>
                    <a:lumOff val="35000"/>
                  </a:prstClr>
                </a:solidFill>
                <a:latin typeface="Calibri"/>
              </a:rPr>
              <a:t>διαθέσιμο ως κοινό κτήμα</a:t>
            </a:r>
            <a:endParaRPr lang="en-US" sz="1200"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dirty="0">
              <a:solidFill>
                <a:prstClr val="black"/>
              </a:solidFill>
            </a:endParaRPr>
          </a:p>
        </p:txBody>
      </p:sp>
    </p:spTree>
    <p:extLst>
      <p:ext uri="{BB962C8B-B14F-4D97-AF65-F5344CB8AC3E}">
        <p14:creationId xmlns:p14="http://schemas.microsoft.com/office/powerpoint/2010/main" val="17366884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Μίτρα </a:t>
            </a:r>
          </a:p>
        </p:txBody>
      </p:sp>
      <p:sp>
        <p:nvSpPr>
          <p:cNvPr id="19458" name="2 - Θέση περιεχομένου"/>
          <p:cNvSpPr>
            <a:spLocks noGrp="1"/>
          </p:cNvSpPr>
          <p:nvPr>
            <p:ph idx="1"/>
          </p:nvPr>
        </p:nvSpPr>
        <p:spPr>
          <a:xfrm>
            <a:off x="467544" y="1017340"/>
            <a:ext cx="8568952" cy="2636610"/>
          </a:xfrm>
        </p:spPr>
        <p:txBody>
          <a:bodyPr/>
          <a:lstStyle/>
          <a:p>
            <a:pPr eaLnBrk="1" hangingPunct="1">
              <a:lnSpc>
                <a:spcPct val="114000"/>
              </a:lnSpc>
              <a:spcBef>
                <a:spcPts val="1200"/>
              </a:spcBef>
            </a:pPr>
            <a:r>
              <a:rPr lang="el-GR" altLang="el-GR" sz="2400" dirty="0" smtClean="0">
                <a:cs typeface="Arial" charset="0"/>
              </a:rPr>
              <a:t>Χρησιμοποιείται από τους Επίσκοπους μετά την πτώση της Βυζαντινής αυτοκρατορίας. Στην πιο απλή της μορφή αποτελείται από ένα επίπεδο καπέλο με κέντημα. Η πιο σύνθετη μορφή αντιγράφει το Βυζαντινό  στέμμα με σκοπό να τονίσει ότι ο επικεφαλής της Εκκλησίας είναι ο αντιπρόσωπος του Θεού στη γη όπως ήταν πριν ο αυτοκράτορας.</a:t>
            </a:r>
          </a:p>
        </p:txBody>
      </p:sp>
      <p:sp>
        <p:nvSpPr>
          <p:cNvPr id="21508" name="4 - Ορθογώνιο"/>
          <p:cNvSpPr>
            <a:spLocks noChangeArrowheads="1"/>
          </p:cNvSpPr>
          <p:nvPr/>
        </p:nvSpPr>
        <p:spPr bwMode="auto">
          <a:xfrm>
            <a:off x="1285874" y="5985100"/>
            <a:ext cx="2357438" cy="923330"/>
          </a:xfrm>
          <a:prstGeom prst="rect">
            <a:avLst/>
          </a:prstGeom>
          <a:solidFill>
            <a:schemeClr val="accent4">
              <a:lumMod val="75000"/>
            </a:schemeClr>
          </a:solidFill>
          <a:ln w="9525">
            <a:noFill/>
            <a:miter lim="800000"/>
            <a:headEnd/>
            <a:tailEnd/>
          </a:ln>
        </p:spPr>
        <p:txBody>
          <a:bodyPr wrap="square">
            <a:spAutoFit/>
          </a:bodyPr>
          <a:lstStyle/>
          <a:p>
            <a:pPr>
              <a:defRPr/>
            </a:pPr>
            <a:r>
              <a:rPr lang="el-GR" dirty="0">
                <a:solidFill>
                  <a:prstClr val="white"/>
                </a:solidFill>
                <a:latin typeface="Calibri"/>
              </a:rPr>
              <a:t>Επισκοπική Μίτρα, Μονή </a:t>
            </a:r>
            <a:r>
              <a:rPr lang="el-GR" dirty="0" err="1">
                <a:solidFill>
                  <a:prstClr val="white"/>
                </a:solidFill>
                <a:latin typeface="Calibri"/>
              </a:rPr>
              <a:t>Χοζοβιώτισσας</a:t>
            </a:r>
            <a:r>
              <a:rPr lang="el-GR" dirty="0">
                <a:solidFill>
                  <a:prstClr val="white"/>
                </a:solidFill>
                <a:latin typeface="Calibri"/>
              </a:rPr>
              <a:t>, Αμοργός.</a:t>
            </a:r>
          </a:p>
        </p:txBody>
      </p:sp>
      <p:pic>
        <p:nvPicPr>
          <p:cNvPr id="19459" name="Picture 2" descr="P1010005" title="Επισκοπική Μίτρα"/>
          <p:cNvPicPr>
            <a:picLocks noChangeAspect="1" noChangeArrowheads="1"/>
          </p:cNvPicPr>
          <p:nvPr/>
        </p:nvPicPr>
        <p:blipFill>
          <a:blip r:embed="rId3">
            <a:extLst>
              <a:ext uri="{28A0092B-C50C-407E-A947-70E740481C1C}">
                <a14:useLocalDpi xmlns:a14="http://schemas.microsoft.com/office/drawing/2010/main" val="0"/>
              </a:ext>
            </a:extLst>
          </a:blip>
          <a:srcRect l="18654" t="7050" r="14725" b="8354"/>
          <a:stretch>
            <a:fillRect/>
          </a:stretch>
        </p:blipFill>
        <p:spPr bwMode="auto">
          <a:xfrm>
            <a:off x="1285874" y="3673000"/>
            <a:ext cx="2357438" cy="2233613"/>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10" name="TextBox 4"/>
          <p:cNvSpPr txBox="1"/>
          <p:nvPr/>
        </p:nvSpPr>
        <p:spPr>
          <a:xfrm>
            <a:off x="3643312" y="5605076"/>
            <a:ext cx="1213858" cy="276999"/>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sp>
        <p:nvSpPr>
          <p:cNvPr id="21510" name="6 - TextBox"/>
          <p:cNvSpPr txBox="1">
            <a:spLocks noChangeArrowheads="1"/>
          </p:cNvSpPr>
          <p:nvPr/>
        </p:nvSpPr>
        <p:spPr bwMode="auto">
          <a:xfrm>
            <a:off x="5415339" y="6000750"/>
            <a:ext cx="2385258" cy="923330"/>
          </a:xfrm>
          <a:prstGeom prst="rect">
            <a:avLst/>
          </a:prstGeom>
          <a:solidFill>
            <a:schemeClr val="accent4">
              <a:lumMod val="75000"/>
            </a:schemeClr>
          </a:solidFill>
          <a:ln w="9525">
            <a:noFill/>
            <a:miter lim="800000"/>
            <a:headEnd/>
            <a:tailEnd/>
          </a:ln>
        </p:spPr>
        <p:txBody>
          <a:bodyPr wrap="square">
            <a:spAutoFit/>
          </a:bodyPr>
          <a:lstStyle/>
          <a:p>
            <a:pPr>
              <a:defRPr/>
            </a:pPr>
            <a:r>
              <a:rPr lang="el-GR" dirty="0">
                <a:solidFill>
                  <a:prstClr val="white"/>
                </a:solidFill>
                <a:latin typeface="Calibri"/>
              </a:rPr>
              <a:t>Χρυσοκέντητη Μίτρα του 1715, Μουσείο </a:t>
            </a:r>
            <a:r>
              <a:rPr lang="el-GR" dirty="0" smtClean="0">
                <a:solidFill>
                  <a:prstClr val="white"/>
                </a:solidFill>
                <a:latin typeface="Calibri"/>
              </a:rPr>
              <a:t>Μπενάκη</a:t>
            </a:r>
            <a:endParaRPr lang="el-GR" dirty="0">
              <a:solidFill>
                <a:prstClr val="white"/>
              </a:solidFill>
              <a:latin typeface="Calibri"/>
            </a:endParaRPr>
          </a:p>
        </p:txBody>
      </p:sp>
      <p:pic>
        <p:nvPicPr>
          <p:cNvPr id="19461" name="Picture 7" descr="File:Mitre-benaki.jpg" title="Χρυσοκέντητη Μίτρα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9249" y="3653950"/>
            <a:ext cx="2357438" cy="22717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8"/>
          <p:cNvSpPr/>
          <p:nvPr/>
        </p:nvSpPr>
        <p:spPr>
          <a:xfrm rot="16200000">
            <a:off x="6977708" y="4558973"/>
            <a:ext cx="2146545"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solidFill>
                <a:hlinkClick r:id="rId5"/>
              </a:rPr>
              <a:t>Mitre-benaki</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a:t>
            </a:r>
            <a:r>
              <a:rPr lang="en-US" sz="1200" dirty="0" smtClean="0">
                <a:solidFill>
                  <a:prstClr val="black">
                    <a:lumMod val="65000"/>
                    <a:lumOff val="35000"/>
                  </a:prstClr>
                </a:solidFill>
                <a:latin typeface="Calibri"/>
              </a:rPr>
              <a:t>  </a:t>
            </a:r>
            <a:r>
              <a:rPr lang="en-US" sz="1200" dirty="0" smtClean="0">
                <a:solidFill>
                  <a:prstClr val="black"/>
                </a:solidFill>
                <a:latin typeface="Calibri"/>
                <a:hlinkClick r:id="rId6"/>
              </a:rPr>
              <a:t>Kostisl</a:t>
            </a:r>
            <a:r>
              <a:rPr lang="el-GR" sz="1200" dirty="0" smtClean="0">
                <a:solidFill>
                  <a:prstClr val="black"/>
                </a:solidFill>
                <a:latin typeface="Calibri"/>
              </a:rPr>
              <a:t> </a:t>
            </a:r>
            <a:endParaRPr lang="en-US" sz="1200" dirty="0" smtClean="0">
              <a:solidFill>
                <a:prstClr val="black"/>
              </a:solidFill>
              <a:latin typeface="Calibri"/>
            </a:endParaRPr>
          </a:p>
          <a:p>
            <a:pPr algn="ctr"/>
            <a:r>
              <a:rPr lang="el-GR" sz="1200" dirty="0" smtClean="0">
                <a:solidFill>
                  <a:prstClr val="black">
                    <a:lumMod val="65000"/>
                    <a:lumOff val="35000"/>
                  </a:prstClr>
                </a:solidFill>
                <a:latin typeface="Calibri"/>
              </a:rPr>
              <a:t>διαθέσιμο ως κοινό κτήμα</a:t>
            </a:r>
            <a:endParaRPr lang="en-US" sz="1200"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dirty="0">
              <a:solidFill>
                <a:prstClr val="black"/>
              </a:solidFill>
            </a:endParaRPr>
          </a:p>
        </p:txBody>
      </p:sp>
    </p:spTree>
    <p:extLst>
      <p:ext uri="{BB962C8B-B14F-4D97-AF65-F5344CB8AC3E}">
        <p14:creationId xmlns:p14="http://schemas.microsoft.com/office/powerpoint/2010/main" val="1263471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smtClean="0"/>
              <a:t>Μανδύας</a:t>
            </a:r>
            <a:r>
              <a:rPr lang="en-US" dirty="0" smtClean="0"/>
              <a:t> </a:t>
            </a:r>
            <a:r>
              <a:rPr lang="en-US" sz="3200" b="0" dirty="0" smtClean="0"/>
              <a:t>(</a:t>
            </a:r>
            <a:r>
              <a:rPr lang="el-GR" sz="3200" b="0" dirty="0" smtClean="0"/>
              <a:t>1 από 2)</a:t>
            </a:r>
            <a:endParaRPr lang="el-GR" sz="3200" b="0" dirty="0"/>
          </a:p>
        </p:txBody>
      </p:sp>
      <p:sp>
        <p:nvSpPr>
          <p:cNvPr id="20483" name="2 - Θέση περιεχομένου"/>
          <p:cNvSpPr>
            <a:spLocks noGrp="1"/>
          </p:cNvSpPr>
          <p:nvPr>
            <p:ph idx="1"/>
          </p:nvPr>
        </p:nvSpPr>
        <p:spPr/>
        <p:txBody>
          <a:bodyPr/>
          <a:lstStyle/>
          <a:p>
            <a:pPr eaLnBrk="1" hangingPunct="1"/>
            <a:r>
              <a:rPr lang="el-GR" altLang="el-GR" sz="2400" smtClean="0">
                <a:cs typeface="Arial" charset="0"/>
              </a:rPr>
              <a:t>Ονομάζεται το μακρύ ένδυμα το οποίο δένεται στο στήθος και πέφτει πίσω με πολλές πτυχές που ονομάζονται ποταμοί. </a:t>
            </a:r>
          </a:p>
          <a:p>
            <a:pPr eaLnBrk="1" hangingPunct="1"/>
            <a:r>
              <a:rPr lang="el-GR" altLang="el-GR" sz="2400" smtClean="0">
                <a:cs typeface="Arial" charset="0"/>
              </a:rPr>
              <a:t>Το ενδύεται ο επίσκοπος όταν χοροστατεί και οι ηγούμενοι στα μοναστήρια. </a:t>
            </a:r>
          </a:p>
          <a:p>
            <a:pPr eaLnBrk="1" hangingPunct="1"/>
            <a:r>
              <a:rPr lang="el-GR" altLang="el-GR" sz="2400" smtClean="0">
                <a:cs typeface="Arial" charset="0"/>
              </a:rPr>
              <a:t>Σύμφωνα με ιστορικές μαρτυρίες ήταν επισκοπικό ένδυμα από τα πρώτα χρόνια και μετεξελίχτηκε σε άμφιο. Κατά κάποια άλλη θεωρία ήταν αυτοκρατορικό ένδυμα και μετά την πτώση της Πόλεως άρχισε η χρήση του από τον Πατριάρχη στην αρχή και αργότερα γενικεύτηκε.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a:solidFill>
                <a:prstClr val="black"/>
              </a:solidFill>
            </a:endParaRPr>
          </a:p>
        </p:txBody>
      </p:sp>
    </p:spTree>
    <p:extLst>
      <p:ext uri="{BB962C8B-B14F-4D97-AF65-F5344CB8AC3E}">
        <p14:creationId xmlns:p14="http://schemas.microsoft.com/office/powerpoint/2010/main" val="38464413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Εκκλησιαστικά Υφάσματα </a:t>
            </a:r>
          </a:p>
        </p:txBody>
      </p:sp>
      <p:sp>
        <p:nvSpPr>
          <p:cNvPr id="3075" name="2 - Θέση περιεχομένου"/>
          <p:cNvSpPr>
            <a:spLocks noGrp="1"/>
          </p:cNvSpPr>
          <p:nvPr>
            <p:ph idx="1"/>
          </p:nvPr>
        </p:nvSpPr>
        <p:spPr>
          <a:xfrm>
            <a:off x="251520" y="1196752"/>
            <a:ext cx="8568952" cy="5040560"/>
          </a:xfrm>
        </p:spPr>
        <p:txBody>
          <a:bodyPr>
            <a:normAutofit/>
          </a:bodyPr>
          <a:lstStyle/>
          <a:p>
            <a:pPr marL="0" indent="0" eaLnBrk="1" hangingPunct="1">
              <a:buNone/>
            </a:pPr>
            <a:r>
              <a:rPr lang="el-GR" altLang="el-GR" sz="2600" dirty="0" smtClean="0">
                <a:cs typeface="Arial" charset="0"/>
              </a:rPr>
              <a:t>Τα εκκλησιαστικά υφάσματα χωρίζονται σε τρεις κατηγορίες:</a:t>
            </a:r>
          </a:p>
          <a:p>
            <a:pPr marL="355600" lvl="1" indent="-355600" eaLnBrk="1" hangingPunct="1">
              <a:buFont typeface="Arial" panose="020B0604020202020204" pitchFamily="34" charset="0"/>
              <a:buChar char="•"/>
            </a:pPr>
            <a:r>
              <a:rPr lang="el-GR" altLang="el-GR" sz="2400" dirty="0" smtClean="0">
                <a:cs typeface="Arial" charset="0"/>
              </a:rPr>
              <a:t>Τα Ιερατικά Άμφια</a:t>
            </a:r>
          </a:p>
          <a:p>
            <a:pPr marL="812800" lvl="3" indent="-355600">
              <a:buFont typeface="Calibri" panose="020F0502020204030204" pitchFamily="34" charset="0"/>
              <a:buChar char="‐"/>
            </a:pPr>
            <a:r>
              <a:rPr lang="el-GR" altLang="el-GR" sz="2200" dirty="0" smtClean="0">
                <a:cs typeface="Arial" charset="0"/>
              </a:rPr>
              <a:t>Πρόκειται για τα ενδύματα που φορούν οι κληρικοί κατά τη διάρκεια της θείας λειτουργίας και υποδηλώνουν το βαθμό του κάθε κληρικού.</a:t>
            </a:r>
          </a:p>
          <a:p>
            <a:pPr marL="355600" lvl="1" indent="-355600" eaLnBrk="1" hangingPunct="1">
              <a:buFont typeface="Arial" panose="020B0604020202020204" pitchFamily="34" charset="0"/>
              <a:buChar char="•"/>
            </a:pPr>
            <a:r>
              <a:rPr lang="el-GR" altLang="el-GR" sz="2400" dirty="0" smtClean="0">
                <a:cs typeface="Arial" charset="0"/>
              </a:rPr>
              <a:t>Τα λειτουργικά καλύμματα</a:t>
            </a:r>
          </a:p>
          <a:p>
            <a:pPr marL="812800" lvl="3" indent="-355600">
              <a:buFont typeface="Calibri" panose="020F0502020204030204" pitchFamily="34" charset="0"/>
              <a:buChar char="‐"/>
            </a:pPr>
            <a:r>
              <a:rPr lang="el-GR" altLang="el-GR" sz="2200" dirty="0" smtClean="0">
                <a:cs typeface="Arial" charset="0"/>
              </a:rPr>
              <a:t>Αυτά χρησιμοποιούνται κατά τη διάρκεια της θείας λειτουργίας καλύπτοντας ιερά σκεύη</a:t>
            </a:r>
            <a:r>
              <a:rPr lang="en-US" altLang="el-GR" sz="2200" dirty="0" smtClean="0">
                <a:cs typeface="Arial" charset="0"/>
              </a:rPr>
              <a:t>.</a:t>
            </a:r>
            <a:endParaRPr lang="el-GR" altLang="el-GR" sz="2200" dirty="0" smtClean="0">
              <a:cs typeface="Arial" charset="0"/>
            </a:endParaRPr>
          </a:p>
          <a:p>
            <a:pPr marL="355600" lvl="1" indent="-355600" eaLnBrk="1" hangingPunct="1">
              <a:buFont typeface="Arial" panose="020B0604020202020204" pitchFamily="34" charset="0"/>
              <a:buChar char="•"/>
            </a:pPr>
            <a:r>
              <a:rPr lang="el-GR" altLang="el-GR" sz="2400" dirty="0" smtClean="0">
                <a:cs typeface="Arial" charset="0"/>
              </a:rPr>
              <a:t>Τα διακοσμητικά πέπλα</a:t>
            </a:r>
          </a:p>
          <a:p>
            <a:pPr marL="812800" lvl="3" indent="-355600">
              <a:buFont typeface="Calibri" panose="020F0502020204030204" pitchFamily="34" charset="0"/>
              <a:buChar char="‐"/>
            </a:pPr>
            <a:r>
              <a:rPr lang="el-GR" altLang="el-GR" sz="2200" dirty="0" smtClean="0">
                <a:cs typeface="Arial" charset="0"/>
              </a:rPr>
              <a:t>Πρόκειται για τα πέπλα που καλύπτουν τα εικονοστάσια και τις γνωστές «πύλες» που χρησιμοποιούνται για να κλείνουν την πόρτα του ιερού.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a:solidFill>
                <a:prstClr val="black"/>
              </a:solidFill>
            </a:endParaRPr>
          </a:p>
        </p:txBody>
      </p:sp>
    </p:spTree>
    <p:extLst>
      <p:ext uri="{BB962C8B-B14F-4D97-AF65-F5344CB8AC3E}">
        <p14:creationId xmlns:p14="http://schemas.microsoft.com/office/powerpoint/2010/main" val="16163321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a:spLocks noGrp="1"/>
          </p:cNvSpPr>
          <p:nvPr>
            <p:ph type="title"/>
          </p:nvPr>
        </p:nvSpPr>
        <p:spPr/>
        <p:txBody>
          <a:bodyPr/>
          <a:lstStyle/>
          <a:p>
            <a:pPr>
              <a:defRPr/>
            </a:pPr>
            <a:r>
              <a:rPr lang="el-GR" dirty="0"/>
              <a:t>Μανδύας</a:t>
            </a:r>
            <a:r>
              <a:rPr lang="en-US" dirty="0"/>
              <a:t> </a:t>
            </a:r>
            <a:r>
              <a:rPr lang="en-US" sz="3200" b="0" dirty="0" smtClean="0"/>
              <a:t>(</a:t>
            </a:r>
            <a:r>
              <a:rPr lang="el-GR" sz="3200" b="0" dirty="0"/>
              <a:t>2</a:t>
            </a:r>
            <a:r>
              <a:rPr lang="el-GR" sz="3200" b="0" dirty="0" smtClean="0"/>
              <a:t> </a:t>
            </a:r>
            <a:r>
              <a:rPr lang="el-GR" sz="3200" b="0" dirty="0"/>
              <a:t>από 2)</a:t>
            </a:r>
            <a:endParaRPr lang="el-GR" sz="3200" b="0" dirty="0" smtClean="0">
              <a:solidFill>
                <a:schemeClr val="accent4">
                  <a:lumMod val="50000"/>
                </a:schemeClr>
              </a:solidFill>
              <a:latin typeface="+mn-lt"/>
            </a:endParaRPr>
          </a:p>
        </p:txBody>
      </p:sp>
      <p:pic>
        <p:nvPicPr>
          <p:cNvPr id="21506" name="Picture 2" descr="E3996-31" title="Όψη  Μανδύα"/>
          <p:cNvPicPr>
            <a:picLocks noChangeAspect="1" noChangeArrowheads="1"/>
          </p:cNvPicPr>
          <p:nvPr/>
        </p:nvPicPr>
        <p:blipFill>
          <a:blip r:embed="rId3">
            <a:extLst>
              <a:ext uri="{28A0092B-C50C-407E-A947-70E740481C1C}">
                <a14:useLocalDpi xmlns:a14="http://schemas.microsoft.com/office/drawing/2010/main" val="0"/>
              </a:ext>
            </a:extLst>
          </a:blip>
          <a:srcRect l="12500" r="18750" b="5733"/>
          <a:stretch>
            <a:fillRect/>
          </a:stretch>
        </p:blipFill>
        <p:spPr bwMode="auto">
          <a:xfrm>
            <a:off x="1331640" y="1543892"/>
            <a:ext cx="2071688" cy="4205288"/>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4"/>
          <p:cNvSpPr txBox="1"/>
          <p:nvPr/>
        </p:nvSpPr>
        <p:spPr>
          <a:xfrm>
            <a:off x="1760555" y="5748360"/>
            <a:ext cx="1213858" cy="276999"/>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pic>
        <p:nvPicPr>
          <p:cNvPr id="21507" name="Picture 3" descr="C:\Users\user\Documents\ANNA_ALL\4EBA\PHOTOS-2004\PHOTOS_AMORGOS\E3996-33.jpg" title=" πίσω όψη Μανδύα"/>
          <p:cNvPicPr>
            <a:picLocks noChangeAspect="1" noChangeArrowheads="1"/>
          </p:cNvPicPr>
          <p:nvPr/>
        </p:nvPicPr>
        <p:blipFill>
          <a:blip r:embed="rId4">
            <a:extLst>
              <a:ext uri="{28A0092B-C50C-407E-A947-70E740481C1C}">
                <a14:useLocalDpi xmlns:a14="http://schemas.microsoft.com/office/drawing/2010/main" val="0"/>
              </a:ext>
            </a:extLst>
          </a:blip>
          <a:srcRect l="12715" r="15234" b="6476"/>
          <a:stretch>
            <a:fillRect/>
          </a:stretch>
        </p:blipFill>
        <p:spPr bwMode="auto">
          <a:xfrm>
            <a:off x="5697773" y="1543072"/>
            <a:ext cx="2165482" cy="4205288"/>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4"/>
          <p:cNvSpPr txBox="1"/>
          <p:nvPr/>
        </p:nvSpPr>
        <p:spPr>
          <a:xfrm>
            <a:off x="6184861" y="5747539"/>
            <a:ext cx="1213858" cy="276999"/>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sp>
        <p:nvSpPr>
          <p:cNvPr id="23556" name="4 - Ορθογώνιο"/>
          <p:cNvSpPr>
            <a:spLocks noChangeArrowheads="1"/>
          </p:cNvSpPr>
          <p:nvPr/>
        </p:nvSpPr>
        <p:spPr bwMode="auto">
          <a:xfrm>
            <a:off x="1331640" y="6064173"/>
            <a:ext cx="6554295" cy="400110"/>
          </a:xfrm>
          <a:prstGeom prst="rect">
            <a:avLst/>
          </a:prstGeom>
          <a:solidFill>
            <a:schemeClr val="accent4">
              <a:lumMod val="75000"/>
            </a:schemeClr>
          </a:solidFill>
          <a:ln w="9525">
            <a:noFill/>
            <a:miter lim="800000"/>
            <a:headEnd/>
            <a:tailEnd/>
          </a:ln>
        </p:spPr>
        <p:txBody>
          <a:bodyPr wrap="none">
            <a:spAutoFit/>
          </a:bodyPr>
          <a:lstStyle/>
          <a:p>
            <a:pPr>
              <a:defRPr/>
            </a:pPr>
            <a:r>
              <a:rPr lang="el-GR" sz="2000" dirty="0">
                <a:solidFill>
                  <a:prstClr val="white"/>
                </a:solidFill>
                <a:latin typeface="Calibri"/>
              </a:rPr>
              <a:t>Όψη και πίσω όψη Μανδύα, Μονή </a:t>
            </a:r>
            <a:r>
              <a:rPr lang="el-GR" sz="2000" dirty="0" err="1">
                <a:solidFill>
                  <a:prstClr val="white"/>
                </a:solidFill>
                <a:latin typeface="Calibri"/>
              </a:rPr>
              <a:t>Χοζοβιώτισσας</a:t>
            </a:r>
            <a:r>
              <a:rPr lang="el-GR" sz="2000" dirty="0">
                <a:solidFill>
                  <a:prstClr val="white"/>
                </a:solidFill>
                <a:latin typeface="Calibri"/>
              </a:rPr>
              <a:t>, Αμοργός.</a:t>
            </a:r>
          </a:p>
        </p:txBody>
      </p:sp>
      <p:sp>
        <p:nvSpPr>
          <p:cNvPr id="3" name="Θέση αριθμού διαφάνειας 2"/>
          <p:cNvSpPr>
            <a:spLocks noGrp="1"/>
          </p:cNvSpPr>
          <p:nvPr>
            <p:ph type="sldNum" sz="quarter" idx="12"/>
          </p:nvPr>
        </p:nvSpPr>
        <p:spPr>
          <a:xfrm>
            <a:off x="6531103" y="6384770"/>
            <a:ext cx="2133600" cy="365125"/>
          </a:xfrm>
        </p:spPr>
        <p:txBody>
          <a:bodyPr/>
          <a:lstStyle/>
          <a:p>
            <a:pPr>
              <a:defRPr/>
            </a:pPr>
            <a:fld id="{7E55E3B3-0445-4CFC-BED8-763D4409E61F}" type="slidenum">
              <a:rPr lang="el-GR" smtClean="0">
                <a:solidFill>
                  <a:prstClr val="black"/>
                </a:solidFill>
              </a:rPr>
              <a:pPr>
                <a:defRPr/>
              </a:pPr>
              <a:t>19</a:t>
            </a:fld>
            <a:endParaRPr lang="el-GR">
              <a:solidFill>
                <a:prstClr val="black"/>
              </a:solidFill>
            </a:endParaRPr>
          </a:p>
        </p:txBody>
      </p:sp>
    </p:spTree>
    <p:extLst>
      <p:ext uri="{BB962C8B-B14F-4D97-AF65-F5344CB8AC3E}">
        <p14:creationId xmlns:p14="http://schemas.microsoft.com/office/powerpoint/2010/main" val="1525900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err="1"/>
              <a:t>Επιράμματα</a:t>
            </a:r>
            <a:endParaRPr lang="el-GR" dirty="0"/>
          </a:p>
        </p:txBody>
      </p:sp>
      <p:sp>
        <p:nvSpPr>
          <p:cNvPr id="22531" name="2 - Θέση περιεχομένου"/>
          <p:cNvSpPr>
            <a:spLocks noGrp="1"/>
          </p:cNvSpPr>
          <p:nvPr>
            <p:ph idx="1"/>
          </p:nvPr>
        </p:nvSpPr>
        <p:spPr>
          <a:xfrm>
            <a:off x="407674" y="1559484"/>
            <a:ext cx="4686300" cy="3744416"/>
          </a:xfrm>
        </p:spPr>
        <p:txBody>
          <a:bodyPr/>
          <a:lstStyle/>
          <a:p>
            <a:pPr eaLnBrk="1" hangingPunct="1">
              <a:lnSpc>
                <a:spcPct val="114000"/>
              </a:lnSpc>
              <a:spcBef>
                <a:spcPts val="1200"/>
              </a:spcBef>
            </a:pPr>
            <a:r>
              <a:rPr lang="el-GR" altLang="el-GR" sz="2400" dirty="0" smtClean="0">
                <a:cs typeface="Arial" charset="0"/>
              </a:rPr>
              <a:t>Μικρά κεντητά υφάσματα τα οποία διακοσμούν Οράρια και το πίσω μέρος άλλων ενδυμάτων όπως το Φελόνιο και ο Ιερατικός Σάκος. Συνήθως φέρουν την παράσταση του Ιησού να ευλογεί  και με τα δυο χέρια. </a:t>
            </a:r>
          </a:p>
        </p:txBody>
      </p:sp>
      <p:pic>
        <p:nvPicPr>
          <p:cNvPr id="22532" name="Picture 2" descr="E3976-33A"/>
          <p:cNvPicPr>
            <a:picLocks noChangeAspect="1" noChangeArrowheads="1"/>
          </p:cNvPicPr>
          <p:nvPr/>
        </p:nvPicPr>
        <p:blipFill>
          <a:blip r:embed="rId3">
            <a:extLst>
              <a:ext uri="{28A0092B-C50C-407E-A947-70E740481C1C}">
                <a14:useLocalDpi xmlns:a14="http://schemas.microsoft.com/office/drawing/2010/main" val="0"/>
              </a:ext>
            </a:extLst>
          </a:blip>
          <a:srcRect l="18230" r="16956"/>
          <a:stretch>
            <a:fillRect/>
          </a:stretch>
        </p:blipFill>
        <p:spPr bwMode="auto">
          <a:xfrm>
            <a:off x="5143500" y="1500188"/>
            <a:ext cx="3532188" cy="3643312"/>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24581" name="4 - TextBox"/>
          <p:cNvSpPr txBox="1">
            <a:spLocks noChangeArrowheads="1"/>
          </p:cNvSpPr>
          <p:nvPr/>
        </p:nvSpPr>
        <p:spPr bwMode="auto">
          <a:xfrm>
            <a:off x="5123656" y="5420499"/>
            <a:ext cx="3571875" cy="1015663"/>
          </a:xfrm>
          <a:prstGeom prst="rect">
            <a:avLst/>
          </a:prstGeom>
          <a:solidFill>
            <a:schemeClr val="accent4">
              <a:lumMod val="75000"/>
            </a:schemeClr>
          </a:solidFill>
          <a:ln w="9525">
            <a:noFill/>
            <a:miter lim="800000"/>
            <a:headEnd/>
            <a:tailEnd/>
          </a:ln>
        </p:spPr>
        <p:txBody>
          <a:bodyPr>
            <a:spAutoFit/>
          </a:bodyPr>
          <a:lstStyle/>
          <a:p>
            <a:pPr>
              <a:defRPr/>
            </a:pPr>
            <a:r>
              <a:rPr lang="el-GR" sz="2000" dirty="0">
                <a:solidFill>
                  <a:prstClr val="white"/>
                </a:solidFill>
                <a:latin typeface="Calibri"/>
              </a:rPr>
              <a:t>Χρυσοκέντητο </a:t>
            </a:r>
            <a:r>
              <a:rPr lang="el-GR" sz="2000" dirty="0" err="1">
                <a:solidFill>
                  <a:prstClr val="white"/>
                </a:solidFill>
                <a:latin typeface="Calibri"/>
              </a:rPr>
              <a:t>επίρραμα</a:t>
            </a:r>
            <a:r>
              <a:rPr lang="el-GR" sz="2000" dirty="0">
                <a:solidFill>
                  <a:prstClr val="white"/>
                </a:solidFill>
                <a:latin typeface="Calibri"/>
              </a:rPr>
              <a:t>  από Οράριο, Μονή </a:t>
            </a:r>
            <a:r>
              <a:rPr lang="el-GR" sz="2000" dirty="0" err="1">
                <a:solidFill>
                  <a:prstClr val="white"/>
                </a:solidFill>
                <a:latin typeface="Calibri"/>
              </a:rPr>
              <a:t>Χοζοβιώτισσας</a:t>
            </a:r>
            <a:r>
              <a:rPr lang="el-GR" sz="2000" dirty="0">
                <a:solidFill>
                  <a:prstClr val="white"/>
                </a:solidFill>
                <a:latin typeface="Calibri"/>
              </a:rPr>
              <a:t>, Αμοργός.</a:t>
            </a:r>
          </a:p>
        </p:txBody>
      </p:sp>
      <p:sp>
        <p:nvSpPr>
          <p:cNvPr id="7" name="TextBox 4"/>
          <p:cNvSpPr txBox="1"/>
          <p:nvPr/>
        </p:nvSpPr>
        <p:spPr>
          <a:xfrm>
            <a:off x="6302665" y="5143500"/>
            <a:ext cx="1213858" cy="276999"/>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a:solidFill>
                <a:prstClr val="black"/>
              </a:solidFill>
            </a:endParaRPr>
          </a:p>
        </p:txBody>
      </p:sp>
    </p:spTree>
    <p:extLst>
      <p:ext uri="{BB962C8B-B14F-4D97-AF65-F5344CB8AC3E}">
        <p14:creationId xmlns:p14="http://schemas.microsoft.com/office/powerpoint/2010/main" val="20993892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Λειτουργικά καλύμματα</a:t>
            </a:r>
          </a:p>
        </p:txBody>
      </p:sp>
      <p:sp>
        <p:nvSpPr>
          <p:cNvPr id="23555" name="2 - Θέση περιεχομένου"/>
          <p:cNvSpPr>
            <a:spLocks noGrp="1"/>
          </p:cNvSpPr>
          <p:nvPr>
            <p:ph idx="1"/>
          </p:nvPr>
        </p:nvSpPr>
        <p:spPr/>
        <p:txBody>
          <a:bodyPr/>
          <a:lstStyle/>
          <a:p>
            <a:pPr marL="342900" lvl="1" indent="-342900">
              <a:spcBef>
                <a:spcPts val="1200"/>
              </a:spcBef>
              <a:buFont typeface="Arial" charset="0"/>
              <a:buChar char="•"/>
            </a:pPr>
            <a:r>
              <a:rPr lang="el-GR" altLang="el-GR" sz="2400" dirty="0" smtClean="0">
                <a:cs typeface="Arial" charset="0"/>
              </a:rPr>
              <a:t>Υφάσματα που χρησιμοποιούνται κατά τη διάρκεια της θείας λειτουργίας και καλύπτουν τα ιερά σκεύη:</a:t>
            </a:r>
          </a:p>
          <a:p>
            <a:pPr marL="1200150" lvl="3" indent="-342900">
              <a:spcBef>
                <a:spcPts val="1200"/>
              </a:spcBef>
            </a:pPr>
            <a:r>
              <a:rPr lang="el-GR" altLang="el-GR" sz="2400" dirty="0" smtClean="0">
                <a:cs typeface="Arial" charset="0"/>
              </a:rPr>
              <a:t>Αέρας</a:t>
            </a:r>
            <a:r>
              <a:rPr lang="en-US" altLang="el-GR" sz="2400" dirty="0" smtClean="0">
                <a:cs typeface="Arial" charset="0"/>
              </a:rPr>
              <a:t>,</a:t>
            </a:r>
            <a:endParaRPr lang="el-GR" altLang="el-GR" sz="2400" dirty="0" smtClean="0">
              <a:cs typeface="Arial" charset="0"/>
            </a:endParaRPr>
          </a:p>
          <a:p>
            <a:pPr marL="1200150" lvl="3" indent="-342900">
              <a:spcBef>
                <a:spcPts val="1200"/>
              </a:spcBef>
            </a:pPr>
            <a:r>
              <a:rPr lang="el-GR" altLang="el-GR" sz="2400" dirty="0" smtClean="0">
                <a:cs typeface="Arial" charset="0"/>
              </a:rPr>
              <a:t>Αντιμήνσιο</a:t>
            </a:r>
            <a:r>
              <a:rPr lang="en-US" altLang="el-GR" sz="2400" dirty="0" smtClean="0">
                <a:cs typeface="Arial" charset="0"/>
              </a:rPr>
              <a:t>,</a:t>
            </a:r>
            <a:endParaRPr lang="el-GR" altLang="el-GR" sz="2400" dirty="0" smtClean="0">
              <a:cs typeface="Arial" charset="0"/>
            </a:endParaRPr>
          </a:p>
          <a:p>
            <a:pPr marL="1200150" lvl="3" indent="-342900">
              <a:spcBef>
                <a:spcPts val="1200"/>
              </a:spcBef>
            </a:pPr>
            <a:r>
              <a:rPr lang="el-GR" altLang="el-GR" sz="2400" dirty="0" smtClean="0">
                <a:cs typeface="Arial" charset="0"/>
              </a:rPr>
              <a:t>Επιτάφιος</a:t>
            </a:r>
            <a:r>
              <a:rPr lang="en-US" altLang="el-GR" sz="2400" dirty="0" smtClean="0">
                <a:cs typeface="Arial" charset="0"/>
              </a:rPr>
              <a:t>,</a:t>
            </a:r>
            <a:endParaRPr lang="el-GR" altLang="el-GR" sz="2400" dirty="0" smtClean="0">
              <a:cs typeface="Arial" charset="0"/>
            </a:endParaRPr>
          </a:p>
          <a:p>
            <a:pPr marL="1200150" lvl="3" indent="-342900">
              <a:spcBef>
                <a:spcPts val="1200"/>
              </a:spcBef>
            </a:pPr>
            <a:r>
              <a:rPr lang="el-GR" altLang="el-GR" sz="2400" dirty="0" smtClean="0">
                <a:cs typeface="Arial" charset="0"/>
              </a:rPr>
              <a:t>Μάκτρο</a:t>
            </a:r>
            <a:r>
              <a:rPr lang="en-US" altLang="el-GR" sz="2400" dirty="0" smtClean="0">
                <a:cs typeface="Arial" charset="0"/>
              </a:rPr>
              <a:t>,</a:t>
            </a:r>
            <a:endParaRPr lang="el-GR" altLang="el-GR" sz="2400" dirty="0" smtClean="0">
              <a:cs typeface="Arial" charset="0"/>
            </a:endParaRPr>
          </a:p>
          <a:p>
            <a:pPr marL="1200150" lvl="3" indent="-342900">
              <a:spcBef>
                <a:spcPts val="1200"/>
              </a:spcBef>
            </a:pPr>
            <a:r>
              <a:rPr lang="el-GR" altLang="el-GR" sz="2400" dirty="0" smtClean="0">
                <a:cs typeface="Arial" charset="0"/>
              </a:rPr>
              <a:t>Κάλυμμα Δισκοπότηρου</a:t>
            </a:r>
            <a:r>
              <a:rPr lang="en-US" altLang="el-GR" sz="2400" dirty="0" smtClean="0">
                <a:cs typeface="Arial" charset="0"/>
              </a:rPr>
              <a:t>.</a:t>
            </a:r>
            <a:endParaRPr lang="el-GR" altLang="el-GR" sz="2000" dirty="0" smtClean="0">
              <a:cs typeface="Arial" charset="0"/>
            </a:endParaRPr>
          </a:p>
          <a:p>
            <a:pPr>
              <a:spcBef>
                <a:spcPts val="1200"/>
              </a:spcBef>
            </a:pPr>
            <a:endParaRPr lang="el-GR" alt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a:solidFill>
                <a:prstClr val="black"/>
              </a:solidFill>
            </a:endParaRPr>
          </a:p>
        </p:txBody>
      </p:sp>
    </p:spTree>
    <p:extLst>
      <p:ext uri="{BB962C8B-B14F-4D97-AF65-F5344CB8AC3E}">
        <p14:creationId xmlns:p14="http://schemas.microsoft.com/office/powerpoint/2010/main" val="26557782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Αέρας (Αήρ)</a:t>
            </a:r>
          </a:p>
        </p:txBody>
      </p:sp>
      <p:sp>
        <p:nvSpPr>
          <p:cNvPr id="24579" name="2 - Θέση περιεχομένου"/>
          <p:cNvSpPr>
            <a:spLocks noGrp="1"/>
          </p:cNvSpPr>
          <p:nvPr>
            <p:ph idx="1"/>
          </p:nvPr>
        </p:nvSpPr>
        <p:spPr/>
        <p:txBody>
          <a:bodyPr/>
          <a:lstStyle/>
          <a:p>
            <a:pPr eaLnBrk="1" hangingPunct="1">
              <a:lnSpc>
                <a:spcPct val="120000"/>
              </a:lnSpc>
              <a:spcBef>
                <a:spcPts val="1200"/>
              </a:spcBef>
            </a:pPr>
            <a:r>
              <a:rPr lang="el-GR" altLang="el-GR" sz="2400" dirty="0" smtClean="0">
                <a:cs typeface="Arial" charset="0"/>
              </a:rPr>
              <a:t>Τετράγωνο ύφασμα με το οποίο καλύπτονται το Δισκάριο και το Δισκοπότηρο στην Πρόθεση και στην Αγία Τράπεζα</a:t>
            </a:r>
            <a:r>
              <a:rPr lang="en-US" altLang="el-GR" sz="2400" dirty="0">
                <a:cs typeface="Arial" charset="0"/>
              </a:rPr>
              <a:t>,</a:t>
            </a:r>
            <a:endParaRPr lang="el-GR" altLang="el-GR" sz="2400" dirty="0" smtClean="0">
              <a:cs typeface="Arial" charset="0"/>
            </a:endParaRPr>
          </a:p>
          <a:p>
            <a:pPr eaLnBrk="1" hangingPunct="1">
              <a:lnSpc>
                <a:spcPct val="120000"/>
              </a:lnSpc>
              <a:spcBef>
                <a:spcPts val="1200"/>
              </a:spcBef>
            </a:pPr>
            <a:r>
              <a:rPr lang="el-GR" altLang="el-GR" sz="2400" dirty="0" smtClean="0">
                <a:cs typeface="Arial" charset="0"/>
              </a:rPr>
              <a:t>Είναι το μεγαλύτερο σε μέγεθος από τα τρία καλύμματα των Δισκοπότηρων. Συμβολίζει τον λίθο με τον οποίον ο Ιωσήφ σφράγισε το μνήμα μετά την ταφή του Χριστού</a:t>
            </a:r>
            <a:r>
              <a:rPr lang="en-US" altLang="el-GR" sz="2400" dirty="0" smtClean="0">
                <a:cs typeface="Arial" charset="0"/>
              </a:rPr>
              <a:t>,</a:t>
            </a:r>
            <a:endParaRPr lang="el-GR" altLang="el-GR" sz="2400" dirty="0" smtClean="0">
              <a:cs typeface="Arial" charset="0"/>
            </a:endParaRPr>
          </a:p>
          <a:p>
            <a:pPr eaLnBrk="1" hangingPunct="1">
              <a:lnSpc>
                <a:spcPct val="120000"/>
              </a:lnSpc>
              <a:spcBef>
                <a:spcPts val="1200"/>
              </a:spcBef>
            </a:pPr>
            <a:r>
              <a:rPr lang="el-GR" altLang="el-GR" sz="2400" dirty="0" smtClean="0">
                <a:cs typeface="Arial" charset="0"/>
              </a:rPr>
              <a:t> Η κατά την ανάγνωση του Πιστεύω, η συνεχής κίνηση του Αέρος πάνω από τα Τίμια Δώρα συμβολίζει το σεισμό του Γολγοθά κατά τη Σταύρωση του Χριστού.</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a:solidFill>
                <a:prstClr val="black"/>
              </a:solidFill>
            </a:endParaRPr>
          </a:p>
        </p:txBody>
      </p:sp>
    </p:spTree>
    <p:extLst>
      <p:ext uri="{BB962C8B-B14F-4D97-AF65-F5344CB8AC3E}">
        <p14:creationId xmlns:p14="http://schemas.microsoft.com/office/powerpoint/2010/main" val="12734562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Αέρας</a:t>
            </a:r>
          </a:p>
        </p:txBody>
      </p:sp>
      <p:pic>
        <p:nvPicPr>
          <p:cNvPr id="25603" name="Picture 2" descr="E3975-04A"/>
          <p:cNvPicPr>
            <a:picLocks noChangeAspect="1" noChangeArrowheads="1"/>
          </p:cNvPicPr>
          <p:nvPr/>
        </p:nvPicPr>
        <p:blipFill>
          <a:blip r:embed="rId3">
            <a:extLst>
              <a:ext uri="{28A0092B-C50C-407E-A947-70E740481C1C}">
                <a14:useLocalDpi xmlns:a14="http://schemas.microsoft.com/office/drawing/2010/main" val="0"/>
              </a:ext>
            </a:extLst>
          </a:blip>
          <a:srcRect t="3720"/>
          <a:stretch>
            <a:fillRect/>
          </a:stretch>
        </p:blipFill>
        <p:spPr bwMode="auto">
          <a:xfrm>
            <a:off x="1658884" y="1556792"/>
            <a:ext cx="5697537" cy="3697288"/>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26628" name="3 - TextBox"/>
          <p:cNvSpPr txBox="1">
            <a:spLocks noChangeArrowheads="1"/>
          </p:cNvSpPr>
          <p:nvPr/>
        </p:nvSpPr>
        <p:spPr bwMode="auto">
          <a:xfrm>
            <a:off x="1658885" y="5531079"/>
            <a:ext cx="5697536" cy="707886"/>
          </a:xfrm>
          <a:prstGeom prst="rect">
            <a:avLst/>
          </a:prstGeom>
          <a:solidFill>
            <a:schemeClr val="accent4">
              <a:lumMod val="75000"/>
            </a:schemeClr>
          </a:solidFill>
          <a:ln w="9525">
            <a:noFill/>
            <a:miter lim="800000"/>
            <a:headEnd/>
            <a:tailEnd/>
          </a:ln>
        </p:spPr>
        <p:txBody>
          <a:bodyPr wrap="square">
            <a:spAutoFit/>
          </a:bodyPr>
          <a:lstStyle/>
          <a:p>
            <a:pPr>
              <a:defRPr/>
            </a:pPr>
            <a:r>
              <a:rPr lang="el-GR" sz="2000" dirty="0">
                <a:solidFill>
                  <a:prstClr val="white"/>
                </a:solidFill>
                <a:latin typeface="Calibri"/>
              </a:rPr>
              <a:t>Βελούδινος αέρας με χρυσό κέντημα. Μονή </a:t>
            </a:r>
            <a:r>
              <a:rPr lang="el-GR" sz="2000" dirty="0" err="1">
                <a:solidFill>
                  <a:prstClr val="white"/>
                </a:solidFill>
                <a:latin typeface="Calibri"/>
              </a:rPr>
              <a:t>Χοζοβιώτισσας</a:t>
            </a:r>
            <a:r>
              <a:rPr lang="el-GR" sz="2000" dirty="0">
                <a:solidFill>
                  <a:prstClr val="white"/>
                </a:solidFill>
                <a:latin typeface="Calibri"/>
              </a:rPr>
              <a:t>, Αμοργός</a:t>
            </a:r>
          </a:p>
        </p:txBody>
      </p:sp>
      <p:sp>
        <p:nvSpPr>
          <p:cNvPr id="6" name="TextBox 4"/>
          <p:cNvSpPr txBox="1"/>
          <p:nvPr/>
        </p:nvSpPr>
        <p:spPr>
          <a:xfrm>
            <a:off x="3900723" y="5254080"/>
            <a:ext cx="1213858" cy="276999"/>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a:solidFill>
                <a:prstClr val="black"/>
              </a:solidFill>
            </a:endParaRPr>
          </a:p>
        </p:txBody>
      </p:sp>
    </p:spTree>
    <p:extLst>
      <p:ext uri="{BB962C8B-B14F-4D97-AF65-F5344CB8AC3E}">
        <p14:creationId xmlns:p14="http://schemas.microsoft.com/office/powerpoint/2010/main" val="27371660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Αντιμήνσιο</a:t>
            </a:r>
          </a:p>
        </p:txBody>
      </p:sp>
      <p:sp>
        <p:nvSpPr>
          <p:cNvPr id="26627" name="2 - Θέση περιεχομένου"/>
          <p:cNvSpPr>
            <a:spLocks noGrp="1"/>
          </p:cNvSpPr>
          <p:nvPr>
            <p:ph idx="1"/>
          </p:nvPr>
        </p:nvSpPr>
        <p:spPr/>
        <p:txBody>
          <a:bodyPr/>
          <a:lstStyle/>
          <a:p>
            <a:pPr eaLnBrk="1" hangingPunct="1">
              <a:lnSpc>
                <a:spcPct val="120000"/>
              </a:lnSpc>
              <a:spcBef>
                <a:spcPts val="1200"/>
              </a:spcBef>
            </a:pPr>
            <a:r>
              <a:rPr lang="el-GR" altLang="el-GR" sz="2400" dirty="0" smtClean="0">
                <a:cs typeface="Arial" charset="0"/>
              </a:rPr>
              <a:t>Τετράγωνο ύφασμα με παραστάσεις ευαγγελιστών, του Παναγίου τάφου, την Σταύρωση και την Αποκαθήλωση</a:t>
            </a:r>
            <a:r>
              <a:rPr lang="en-US" altLang="el-GR" sz="2400" dirty="0">
                <a:cs typeface="Arial" charset="0"/>
              </a:rPr>
              <a:t>,</a:t>
            </a:r>
            <a:endParaRPr lang="el-GR" altLang="el-GR" sz="2400" dirty="0" smtClean="0">
              <a:cs typeface="Arial" charset="0"/>
            </a:endParaRPr>
          </a:p>
          <a:p>
            <a:pPr eaLnBrk="1" hangingPunct="1">
              <a:lnSpc>
                <a:spcPct val="120000"/>
              </a:lnSpc>
              <a:spcBef>
                <a:spcPts val="1200"/>
              </a:spcBef>
            </a:pPr>
            <a:r>
              <a:rPr lang="el-GR" altLang="el-GR" sz="2400" dirty="0" smtClean="0">
                <a:cs typeface="Arial" charset="0"/>
              </a:rPr>
              <a:t>Η λέξη  Αντιμήνσιο προέρχεται από την ελληνική λέξη αντί και τη λατινική λέξη </a:t>
            </a:r>
            <a:r>
              <a:rPr lang="el-GR" altLang="el-GR" sz="2400" dirty="0" err="1" smtClean="0">
                <a:cs typeface="Arial" charset="0"/>
              </a:rPr>
              <a:t>Μένσα</a:t>
            </a:r>
            <a:r>
              <a:rPr lang="el-GR" altLang="el-GR" sz="2400" dirty="0" smtClean="0">
                <a:cs typeface="Arial" charset="0"/>
              </a:rPr>
              <a:t>, που σημαίνει Τράπεζα. Όταν χρειαζόταν να γίνει Θεία Λειτουργία σε χώρους εκτός των καθαγιασμένων ναών, επινοήθηκε φορητή Αγία Τράπεζα, το Αντιμήνσιο</a:t>
            </a:r>
            <a:r>
              <a:rPr lang="en-US" altLang="el-GR" sz="2400" dirty="0">
                <a:cs typeface="Arial" charset="0"/>
              </a:rPr>
              <a:t>,</a:t>
            </a:r>
            <a:endParaRPr lang="el-GR" altLang="el-GR" sz="2400" dirty="0" smtClean="0">
              <a:cs typeface="Arial" charset="0"/>
            </a:endParaRPr>
          </a:p>
          <a:p>
            <a:pPr eaLnBrk="1" hangingPunct="1">
              <a:lnSpc>
                <a:spcPct val="120000"/>
              </a:lnSpc>
              <a:spcBef>
                <a:spcPts val="1200"/>
              </a:spcBef>
            </a:pPr>
            <a:r>
              <a:rPr lang="el-GR" altLang="el-GR" sz="2400" dirty="0" smtClean="0">
                <a:cs typeface="Arial" charset="0"/>
              </a:rPr>
              <a:t>Κατασκευαζόταν από ξύλο ή τις περισσότερες φορές από ύφασμα.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a:solidFill>
                <a:prstClr val="black"/>
              </a:solidFill>
            </a:endParaRPr>
          </a:p>
        </p:txBody>
      </p:sp>
    </p:spTree>
    <p:extLst>
      <p:ext uri="{BB962C8B-B14F-4D97-AF65-F5344CB8AC3E}">
        <p14:creationId xmlns:p14="http://schemas.microsoft.com/office/powerpoint/2010/main" val="22909111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Διακόσμηση </a:t>
            </a:r>
            <a:r>
              <a:rPr lang="el-GR" dirty="0" err="1"/>
              <a:t>Αντιμήνσιου</a:t>
            </a:r>
            <a:endParaRPr lang="el-GR" dirty="0"/>
          </a:p>
        </p:txBody>
      </p:sp>
      <p:sp>
        <p:nvSpPr>
          <p:cNvPr id="27650" name="2 - Θέση περιεχομένου"/>
          <p:cNvSpPr>
            <a:spLocks noGrp="1"/>
          </p:cNvSpPr>
          <p:nvPr>
            <p:ph idx="1"/>
          </p:nvPr>
        </p:nvSpPr>
        <p:spPr>
          <a:xfrm>
            <a:off x="177622" y="1412776"/>
            <a:ext cx="4749676" cy="5040560"/>
          </a:xfrm>
        </p:spPr>
        <p:txBody>
          <a:bodyPr/>
          <a:lstStyle/>
          <a:p>
            <a:pPr eaLnBrk="1" hangingPunct="1">
              <a:lnSpc>
                <a:spcPct val="114000"/>
              </a:lnSpc>
            </a:pPr>
            <a:r>
              <a:rPr lang="el-GR" altLang="el-GR" sz="2400" dirty="0" smtClean="0">
                <a:cs typeface="Arial" charset="0"/>
              </a:rPr>
              <a:t>Στο κέντρο του Αντιμηνσίου ζωγραφίζεται πάντα η ταφή του Χριστού, γιατί η Αγία Τράπεζα συμβολίζει τον Τάφο του. Στις γωνίες του πρέπει να υπάρχουν ραμμένα ιερά λείψανα αγίων Μαρτύρων, διότι αντικαθιστά την  εγκαινιασμένη Αγία Τράπεζα που στο εσωτερικό της έχει πάντοτε ενσωματωμένα ιερά λείψανα Μαρτύρων.</a:t>
            </a:r>
          </a:p>
        </p:txBody>
      </p:sp>
      <p:sp>
        <p:nvSpPr>
          <p:cNvPr id="28676" name="5 - Ορθογώνιο"/>
          <p:cNvSpPr>
            <a:spLocks noChangeArrowheads="1"/>
          </p:cNvSpPr>
          <p:nvPr/>
        </p:nvSpPr>
        <p:spPr bwMode="auto">
          <a:xfrm>
            <a:off x="4928245" y="4869160"/>
            <a:ext cx="4003675" cy="707886"/>
          </a:xfrm>
          <a:prstGeom prst="rect">
            <a:avLst/>
          </a:prstGeom>
          <a:solidFill>
            <a:schemeClr val="accent4">
              <a:lumMod val="75000"/>
            </a:schemeClr>
          </a:solidFill>
          <a:ln w="9525">
            <a:noFill/>
            <a:miter lim="800000"/>
            <a:headEnd/>
            <a:tailEnd/>
          </a:ln>
        </p:spPr>
        <p:txBody>
          <a:bodyPr wrap="square">
            <a:spAutoFit/>
          </a:bodyPr>
          <a:lstStyle/>
          <a:p>
            <a:pPr>
              <a:defRPr/>
            </a:pPr>
            <a:r>
              <a:rPr lang="el-GR" sz="2000" dirty="0">
                <a:solidFill>
                  <a:prstClr val="white"/>
                </a:solidFill>
                <a:latin typeface="Calibri"/>
              </a:rPr>
              <a:t>Αντιμήνσιο. Μονή </a:t>
            </a:r>
            <a:r>
              <a:rPr lang="el-GR" sz="2000" dirty="0" err="1">
                <a:solidFill>
                  <a:prstClr val="white"/>
                </a:solidFill>
                <a:latin typeface="Calibri"/>
              </a:rPr>
              <a:t>Χοζοβιώτισσας</a:t>
            </a:r>
            <a:r>
              <a:rPr lang="el-GR" sz="2000" dirty="0">
                <a:solidFill>
                  <a:prstClr val="white"/>
                </a:solidFill>
                <a:latin typeface="Calibri"/>
              </a:rPr>
              <a:t>, Αμοργός.</a:t>
            </a:r>
          </a:p>
        </p:txBody>
      </p:sp>
      <p:pic>
        <p:nvPicPr>
          <p:cNvPr id="27651" name="Picture 3" descr="C:\Users\user\Documents\ANNA_ALL\4EBA\PHOTOS-2004\PHOTOS_AMORGOS\Antim_3140a.jpg" title="Αντιμήνσιο."/>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6013" y="1714500"/>
            <a:ext cx="4003675" cy="2857500"/>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4"/>
          <p:cNvSpPr txBox="1"/>
          <p:nvPr/>
        </p:nvSpPr>
        <p:spPr>
          <a:xfrm>
            <a:off x="6323153" y="4565876"/>
            <a:ext cx="1213858" cy="276999"/>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dirty="0">
              <a:solidFill>
                <a:prstClr val="black"/>
              </a:solidFill>
            </a:endParaRPr>
          </a:p>
        </p:txBody>
      </p:sp>
    </p:spTree>
    <p:extLst>
      <p:ext uri="{BB962C8B-B14F-4D97-AF65-F5344CB8AC3E}">
        <p14:creationId xmlns:p14="http://schemas.microsoft.com/office/powerpoint/2010/main" val="30087496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Επιτάφιος </a:t>
            </a:r>
          </a:p>
        </p:txBody>
      </p:sp>
      <p:sp>
        <p:nvSpPr>
          <p:cNvPr id="28674" name="2 - Θέση περιεχομένου"/>
          <p:cNvSpPr>
            <a:spLocks noGrp="1"/>
          </p:cNvSpPr>
          <p:nvPr>
            <p:ph idx="1"/>
          </p:nvPr>
        </p:nvSpPr>
        <p:spPr/>
        <p:txBody>
          <a:bodyPr/>
          <a:lstStyle/>
          <a:p>
            <a:pPr eaLnBrk="1" hangingPunct="1">
              <a:lnSpc>
                <a:spcPct val="114000"/>
              </a:lnSpc>
            </a:pPr>
            <a:r>
              <a:rPr lang="el-GR" altLang="el-GR" sz="2400" dirty="0" smtClean="0">
                <a:cs typeface="Arial" charset="0"/>
              </a:rPr>
              <a:t>Ιερό πέπλο διακοσμημένο με το σώμα του νεκρού Χριστού. Χρησιμοποιείται στη λειτουργία της Μεγάλης Παρασκευής ως εικόνα του Επιτάφιου Θρήνου.</a:t>
            </a:r>
          </a:p>
          <a:p>
            <a:pPr eaLnBrk="1" hangingPunct="1">
              <a:lnSpc>
                <a:spcPct val="114000"/>
              </a:lnSpc>
            </a:pPr>
            <a:endParaRPr lang="el-GR" altLang="el-GR" sz="2600" dirty="0" smtClean="0">
              <a:cs typeface="Arial" charset="0"/>
            </a:endParaRPr>
          </a:p>
        </p:txBody>
      </p:sp>
      <p:sp>
        <p:nvSpPr>
          <p:cNvPr id="29700" name="4 - TextBox"/>
          <p:cNvSpPr txBox="1">
            <a:spLocks noChangeArrowheads="1"/>
          </p:cNvSpPr>
          <p:nvPr/>
        </p:nvSpPr>
        <p:spPr bwMode="auto">
          <a:xfrm>
            <a:off x="1307030" y="6387668"/>
            <a:ext cx="6096719" cy="400110"/>
          </a:xfrm>
          <a:prstGeom prst="rect">
            <a:avLst/>
          </a:prstGeom>
          <a:solidFill>
            <a:schemeClr val="accent4">
              <a:lumMod val="75000"/>
            </a:schemeClr>
          </a:solidFill>
          <a:ln w="9525">
            <a:noFill/>
            <a:miter lim="800000"/>
            <a:headEnd/>
            <a:tailEnd/>
          </a:ln>
        </p:spPr>
        <p:txBody>
          <a:bodyPr wrap="square">
            <a:spAutoFit/>
          </a:bodyPr>
          <a:lstStyle/>
          <a:p>
            <a:pPr>
              <a:defRPr/>
            </a:pPr>
            <a:r>
              <a:rPr lang="el-GR" sz="2000" dirty="0">
                <a:solidFill>
                  <a:prstClr val="white"/>
                </a:solidFill>
                <a:latin typeface="Calibri"/>
              </a:rPr>
              <a:t>Χρυσοκέντητος Επιτάφιος του 1776, Μουσείο Μπενάκη.</a:t>
            </a:r>
          </a:p>
        </p:txBody>
      </p:sp>
      <p:pic>
        <p:nvPicPr>
          <p:cNvPr id="28677" name="Picture 6" descr="C:\Users\user\Pictures\PhD-photos\OBJECTS\Objects_Greece\Benaki\epitaf.jpg" title="Χρυσοκέντητος Επιτάφιος του 17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073" y="2571750"/>
            <a:ext cx="5100637" cy="3398838"/>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4"/>
          <p:cNvSpPr txBox="1"/>
          <p:nvPr/>
        </p:nvSpPr>
        <p:spPr>
          <a:xfrm>
            <a:off x="3748462" y="5992455"/>
            <a:ext cx="1213858" cy="276999"/>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a:solidFill>
                <a:prstClr val="black"/>
              </a:solidFill>
            </a:endParaRPr>
          </a:p>
        </p:txBody>
      </p:sp>
    </p:spTree>
    <p:extLst>
      <p:ext uri="{BB962C8B-B14F-4D97-AF65-F5344CB8AC3E}">
        <p14:creationId xmlns:p14="http://schemas.microsoft.com/office/powerpoint/2010/main" val="18681919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Μάκτρον</a:t>
            </a:r>
          </a:p>
        </p:txBody>
      </p:sp>
      <p:sp>
        <p:nvSpPr>
          <p:cNvPr id="29699" name="2 - Θέση περιεχομένου"/>
          <p:cNvSpPr>
            <a:spLocks noGrp="1"/>
          </p:cNvSpPr>
          <p:nvPr>
            <p:ph idx="1"/>
          </p:nvPr>
        </p:nvSpPr>
        <p:spPr>
          <a:xfrm>
            <a:off x="395536" y="2132856"/>
            <a:ext cx="5338936" cy="2880320"/>
          </a:xfrm>
        </p:spPr>
        <p:txBody>
          <a:bodyPr/>
          <a:lstStyle/>
          <a:p>
            <a:pPr eaLnBrk="1" hangingPunct="1">
              <a:lnSpc>
                <a:spcPct val="120000"/>
              </a:lnSpc>
              <a:spcBef>
                <a:spcPts val="1200"/>
              </a:spcBef>
            </a:pPr>
            <a:r>
              <a:rPr lang="el-GR" altLang="el-GR" sz="2400" dirty="0" smtClean="0">
                <a:cs typeface="Arial" charset="0"/>
              </a:rPr>
              <a:t>Λειτουργικό ύφασμα το οποίο κρατάει ο Ιεράς κοντά στο πιγούνι του πιστού κατά τη διάρκεια της Θείας Κοινωνίας, για λόγους προστασίας. </a:t>
            </a:r>
          </a:p>
        </p:txBody>
      </p:sp>
      <p:sp>
        <p:nvSpPr>
          <p:cNvPr id="30725" name="4 - TextBox"/>
          <p:cNvSpPr txBox="1">
            <a:spLocks noChangeArrowheads="1"/>
          </p:cNvSpPr>
          <p:nvPr/>
        </p:nvSpPr>
        <p:spPr bwMode="auto">
          <a:xfrm>
            <a:off x="3995936" y="5366094"/>
            <a:ext cx="2314525" cy="707886"/>
          </a:xfrm>
          <a:prstGeom prst="rect">
            <a:avLst/>
          </a:prstGeom>
          <a:solidFill>
            <a:schemeClr val="accent4">
              <a:lumMod val="75000"/>
            </a:schemeClr>
          </a:solidFill>
          <a:ln w="9525">
            <a:noFill/>
            <a:miter lim="800000"/>
            <a:headEnd/>
            <a:tailEnd/>
          </a:ln>
        </p:spPr>
        <p:txBody>
          <a:bodyPr wrap="square">
            <a:spAutoFit/>
          </a:bodyPr>
          <a:lstStyle/>
          <a:p>
            <a:pPr>
              <a:defRPr/>
            </a:pPr>
            <a:r>
              <a:rPr lang="el-GR" sz="2000" dirty="0">
                <a:solidFill>
                  <a:prstClr val="white"/>
                </a:solidFill>
                <a:latin typeface="Calibri"/>
              </a:rPr>
              <a:t>Μάκτρο, Μονή Αρκαδίου, Ρέθυμνο.</a:t>
            </a:r>
          </a:p>
        </p:txBody>
      </p:sp>
      <p:pic>
        <p:nvPicPr>
          <p:cNvPr id="29700" name="Picture 1" descr="PP127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5973" y="1984580"/>
            <a:ext cx="1857375" cy="4089400"/>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4"/>
          <p:cNvSpPr txBox="1"/>
          <p:nvPr/>
        </p:nvSpPr>
        <p:spPr>
          <a:xfrm>
            <a:off x="6777731" y="6073980"/>
            <a:ext cx="1213858" cy="276999"/>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27</a:t>
            </a:fld>
            <a:endParaRPr lang="el-GR">
              <a:solidFill>
                <a:prstClr val="black"/>
              </a:solidFill>
            </a:endParaRPr>
          </a:p>
        </p:txBody>
      </p:sp>
    </p:spTree>
    <p:extLst>
      <p:ext uri="{BB962C8B-B14F-4D97-AF65-F5344CB8AC3E}">
        <p14:creationId xmlns:p14="http://schemas.microsoft.com/office/powerpoint/2010/main" val="29610437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Κάλυμμα δισκοπότηρου </a:t>
            </a:r>
          </a:p>
        </p:txBody>
      </p:sp>
      <p:sp>
        <p:nvSpPr>
          <p:cNvPr id="30722" name="2 - Θέση περιεχομένου"/>
          <p:cNvSpPr>
            <a:spLocks noGrp="1"/>
          </p:cNvSpPr>
          <p:nvPr>
            <p:ph idx="1"/>
          </p:nvPr>
        </p:nvSpPr>
        <p:spPr>
          <a:xfrm>
            <a:off x="457200" y="1196752"/>
            <a:ext cx="8229600" cy="1584176"/>
          </a:xfrm>
        </p:spPr>
        <p:txBody>
          <a:bodyPr/>
          <a:lstStyle/>
          <a:p>
            <a:pPr eaLnBrk="1" hangingPunct="1"/>
            <a:r>
              <a:rPr lang="el-GR" altLang="el-GR" sz="2400" dirty="0" smtClean="0">
                <a:cs typeface="Arial" charset="0"/>
              </a:rPr>
              <a:t>Είδος μικρού αέρα ο οποίος καλύπτει το δισκοπότηρο</a:t>
            </a:r>
            <a:r>
              <a:rPr lang="en-US" altLang="el-GR" sz="2400" dirty="0">
                <a:cs typeface="Arial" charset="0"/>
              </a:rPr>
              <a:t>,</a:t>
            </a:r>
            <a:endParaRPr lang="el-GR" altLang="el-GR" sz="2400" dirty="0" smtClean="0">
              <a:cs typeface="Arial" charset="0"/>
            </a:endParaRPr>
          </a:p>
          <a:p>
            <a:pPr eaLnBrk="1" hangingPunct="1"/>
            <a:r>
              <a:rPr lang="el-GR" altLang="el-GR" sz="2400" dirty="0" smtClean="0">
                <a:cs typeface="Arial" charset="0"/>
              </a:rPr>
              <a:t>Έχει το σχήμα σταυρού, του οποίου οι κεραίες σχηματίζουν ένα κουτί όταν καλύπτουν το δισκοπότηρο</a:t>
            </a:r>
            <a:r>
              <a:rPr lang="el-GR" altLang="el-GR" sz="2400" dirty="0" smtClean="0"/>
              <a:t>.  </a:t>
            </a:r>
            <a:endParaRPr lang="el-GR" altLang="el-GR" dirty="0" smtClean="0"/>
          </a:p>
        </p:txBody>
      </p:sp>
      <p:sp>
        <p:nvSpPr>
          <p:cNvPr id="31748" name="4 - TextBox"/>
          <p:cNvSpPr txBox="1">
            <a:spLocks noChangeArrowheads="1"/>
          </p:cNvSpPr>
          <p:nvPr/>
        </p:nvSpPr>
        <p:spPr bwMode="auto">
          <a:xfrm>
            <a:off x="928688" y="5712768"/>
            <a:ext cx="3643312" cy="1015663"/>
          </a:xfrm>
          <a:prstGeom prst="rect">
            <a:avLst/>
          </a:prstGeom>
          <a:solidFill>
            <a:schemeClr val="accent4">
              <a:lumMod val="75000"/>
            </a:schemeClr>
          </a:solidFill>
          <a:ln w="9525">
            <a:noFill/>
            <a:miter lim="800000"/>
            <a:headEnd/>
            <a:tailEnd/>
          </a:ln>
        </p:spPr>
        <p:txBody>
          <a:bodyPr>
            <a:spAutoFit/>
          </a:bodyPr>
          <a:lstStyle/>
          <a:p>
            <a:pPr>
              <a:defRPr/>
            </a:pPr>
            <a:r>
              <a:rPr lang="el-GR" sz="2000" dirty="0">
                <a:solidFill>
                  <a:prstClr val="white"/>
                </a:solidFill>
                <a:latin typeface="Calibri"/>
              </a:rPr>
              <a:t>Βελούδινο κάλυμμα με </a:t>
            </a:r>
            <a:r>
              <a:rPr lang="el-GR" sz="2000" dirty="0" err="1">
                <a:solidFill>
                  <a:prstClr val="white"/>
                </a:solidFill>
                <a:latin typeface="Calibri"/>
              </a:rPr>
              <a:t>επίρραπτη</a:t>
            </a:r>
            <a:r>
              <a:rPr lang="el-GR" sz="2000" dirty="0">
                <a:solidFill>
                  <a:prstClr val="white"/>
                </a:solidFill>
                <a:latin typeface="Calibri"/>
              </a:rPr>
              <a:t> διακόσμηση, 19</a:t>
            </a:r>
            <a:r>
              <a:rPr lang="el-GR" sz="2000" baseline="30000" dirty="0">
                <a:solidFill>
                  <a:prstClr val="white"/>
                </a:solidFill>
                <a:latin typeface="Calibri"/>
              </a:rPr>
              <a:t>ος</a:t>
            </a:r>
            <a:r>
              <a:rPr lang="el-GR" sz="2000" dirty="0">
                <a:solidFill>
                  <a:prstClr val="white"/>
                </a:solidFill>
                <a:latin typeface="Calibri"/>
              </a:rPr>
              <a:t> αι. Μονή </a:t>
            </a:r>
            <a:r>
              <a:rPr lang="el-GR" sz="2000" dirty="0" err="1">
                <a:solidFill>
                  <a:prstClr val="white"/>
                </a:solidFill>
                <a:latin typeface="Calibri"/>
              </a:rPr>
              <a:t>Χοζοβιώτισσας</a:t>
            </a:r>
            <a:r>
              <a:rPr lang="el-GR" sz="2000" dirty="0">
                <a:solidFill>
                  <a:prstClr val="white"/>
                </a:solidFill>
                <a:latin typeface="Calibri"/>
              </a:rPr>
              <a:t>, Αμοργός.</a:t>
            </a:r>
          </a:p>
        </p:txBody>
      </p:sp>
      <p:pic>
        <p:nvPicPr>
          <p:cNvPr id="30723" name="Picture 2" descr="E4077-06" title="Βελούδινο κάλυμμα με επίρραπτη διακόσμηση, 19ος αι"/>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0726" y="2555487"/>
            <a:ext cx="3071812" cy="2901950"/>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11" name="TextBox 4"/>
          <p:cNvSpPr txBox="1"/>
          <p:nvPr/>
        </p:nvSpPr>
        <p:spPr>
          <a:xfrm>
            <a:off x="2143415" y="5432601"/>
            <a:ext cx="1213858" cy="276999"/>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sp>
        <p:nvSpPr>
          <p:cNvPr id="31750" name="6 - TextBox"/>
          <p:cNvSpPr txBox="1">
            <a:spLocks noChangeArrowheads="1"/>
          </p:cNvSpPr>
          <p:nvPr/>
        </p:nvSpPr>
        <p:spPr bwMode="auto">
          <a:xfrm>
            <a:off x="5140901" y="5709600"/>
            <a:ext cx="2291198" cy="400110"/>
          </a:xfrm>
          <a:prstGeom prst="rect">
            <a:avLst/>
          </a:prstGeom>
          <a:solidFill>
            <a:schemeClr val="accent4">
              <a:lumMod val="75000"/>
            </a:schemeClr>
          </a:solidFill>
          <a:ln w="9525">
            <a:noFill/>
            <a:miter lim="800000"/>
            <a:headEnd/>
            <a:tailEnd/>
          </a:ln>
        </p:spPr>
        <p:txBody>
          <a:bodyPr wrap="square">
            <a:spAutoFit/>
          </a:bodyPr>
          <a:lstStyle/>
          <a:p>
            <a:pPr>
              <a:defRPr/>
            </a:pPr>
            <a:r>
              <a:rPr lang="el-GR" sz="2000" dirty="0">
                <a:solidFill>
                  <a:prstClr val="white"/>
                </a:solidFill>
                <a:latin typeface="Calibri"/>
              </a:rPr>
              <a:t>Σύγχρονο κάλυμμα.</a:t>
            </a:r>
          </a:p>
        </p:txBody>
      </p:sp>
      <p:pic>
        <p:nvPicPr>
          <p:cNvPr id="30725" name="Picture 7" descr="http://www.e-kosmidis.gr/files/Products/resized/kagpot2_372x372.jpg" title="Σύγχρονο κάλυμμα."/>
          <p:cNvPicPr>
            <a:picLocks noChangeAspect="1" noChangeArrowheads="1"/>
          </p:cNvPicPr>
          <p:nvPr/>
        </p:nvPicPr>
        <p:blipFill>
          <a:blip r:embed="rId4">
            <a:extLst>
              <a:ext uri="{28A0092B-C50C-407E-A947-70E740481C1C}">
                <a14:useLocalDpi xmlns:a14="http://schemas.microsoft.com/office/drawing/2010/main" val="0"/>
              </a:ext>
            </a:extLst>
          </a:blip>
          <a:srcRect r="51611" b="22536"/>
          <a:stretch>
            <a:fillRect/>
          </a:stretch>
        </p:blipFill>
        <p:spPr bwMode="auto">
          <a:xfrm>
            <a:off x="4714875" y="2565805"/>
            <a:ext cx="3143250" cy="2881313"/>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856909" y="5179939"/>
            <a:ext cx="1000659" cy="276999"/>
          </a:xfrm>
          <a:prstGeom prst="rect">
            <a:avLst/>
          </a:prstGeom>
          <a:noFill/>
        </p:spPr>
        <p:txBody>
          <a:bodyPr wrap="none" rtlCol="0">
            <a:spAutoFit/>
          </a:bodyPr>
          <a:lstStyle/>
          <a:p>
            <a:r>
              <a:rPr lang="el-GR" sz="1200" dirty="0" smtClean="0">
                <a:solidFill>
                  <a:prstClr val="black"/>
                </a:solidFill>
                <a:latin typeface="Calibri"/>
              </a:rPr>
              <a:t>Λεπτομέρεια</a:t>
            </a:r>
            <a:endParaRPr lang="el-GR" sz="1200"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28</a:t>
            </a:fld>
            <a:endParaRPr lang="el-GR">
              <a:solidFill>
                <a:prstClr val="black"/>
              </a:solidFill>
            </a:endParaRPr>
          </a:p>
        </p:txBody>
      </p:sp>
    </p:spTree>
    <p:extLst>
      <p:ext uri="{BB962C8B-B14F-4D97-AF65-F5344CB8AC3E}">
        <p14:creationId xmlns:p14="http://schemas.microsoft.com/office/powerpoint/2010/main" val="3589514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67544" y="116632"/>
            <a:ext cx="8229600" cy="1080120"/>
          </a:xfrm>
        </p:spPr>
        <p:txBody>
          <a:bodyPr>
            <a:noAutofit/>
          </a:bodyPr>
          <a:lstStyle/>
          <a:p>
            <a:r>
              <a:rPr lang="el-GR" dirty="0"/>
              <a:t>Ιερατικά άμφια - πρωτοχριστιανική περίοδος</a:t>
            </a:r>
          </a:p>
        </p:txBody>
      </p:sp>
      <p:sp>
        <p:nvSpPr>
          <p:cNvPr id="4099" name="2 - Θέση περιεχομένου"/>
          <p:cNvSpPr>
            <a:spLocks noGrp="1"/>
          </p:cNvSpPr>
          <p:nvPr>
            <p:ph idx="1"/>
          </p:nvPr>
        </p:nvSpPr>
        <p:spPr>
          <a:xfrm>
            <a:off x="251520" y="1340768"/>
            <a:ext cx="8686800" cy="5040560"/>
          </a:xfrm>
        </p:spPr>
        <p:txBody>
          <a:bodyPr/>
          <a:lstStyle/>
          <a:p>
            <a:pPr eaLnBrk="1" hangingPunct="1">
              <a:lnSpc>
                <a:spcPct val="120000"/>
              </a:lnSpc>
              <a:spcBef>
                <a:spcPts val="1200"/>
              </a:spcBef>
            </a:pPr>
            <a:r>
              <a:rPr lang="el-GR" altLang="el-GR" sz="2400" dirty="0" smtClean="0">
                <a:cs typeface="Arial" charset="0"/>
              </a:rPr>
              <a:t>Τα ιερατικά άμφια αναπτύχθηκαν κατά τη διάρκεια του 2 μ.Χ. αι. για να διαφοροποιήσουν τους κληρικούς από τους πιστούς. </a:t>
            </a:r>
          </a:p>
          <a:p>
            <a:pPr eaLnBrk="1" hangingPunct="1">
              <a:lnSpc>
                <a:spcPct val="120000"/>
              </a:lnSpc>
              <a:spcBef>
                <a:spcPts val="1200"/>
              </a:spcBef>
            </a:pPr>
            <a:r>
              <a:rPr lang="el-GR" altLang="el-GR" sz="2400" dirty="0" smtClean="0">
                <a:cs typeface="Arial" charset="0"/>
              </a:rPr>
              <a:t>Τα ενδύματα των κληρικών ήταν συντηρητικά σε σχέση με τα κοσμικά ενδύματα και βασικός στόχος ήταν να κρύψουν το ανθρώπινο σώμα. </a:t>
            </a:r>
          </a:p>
          <a:p>
            <a:pPr eaLnBrk="1" hangingPunct="1">
              <a:lnSpc>
                <a:spcPct val="120000"/>
              </a:lnSpc>
              <a:spcBef>
                <a:spcPts val="1200"/>
              </a:spcBef>
            </a:pPr>
            <a:r>
              <a:rPr lang="el-GR" altLang="el-GR" sz="2400" dirty="0" smtClean="0">
                <a:cs typeface="Arial" charset="0"/>
              </a:rPr>
              <a:t>Αυτό γινόταν εφικτό με τον όγκο και τη χαλαρή εφαρμογή των ενδυμάτων αυτών καθώς και από τη χρήση πολλών διαφορετικών ενδυμάτων φορεμένων διαδοχικά. Έτσι γινόταν αντιληπτή η βαρύτητα και η δύναμη των κληρικών.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a:solidFill>
                <a:prstClr val="black"/>
              </a:solidFill>
            </a:endParaRPr>
          </a:p>
        </p:txBody>
      </p:sp>
    </p:spTree>
    <p:extLst>
      <p:ext uri="{BB962C8B-B14F-4D97-AF65-F5344CB8AC3E}">
        <p14:creationId xmlns:p14="http://schemas.microsoft.com/office/powerpoint/2010/main" val="15663432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Διακοσμητικά πέπλα</a:t>
            </a:r>
          </a:p>
        </p:txBody>
      </p:sp>
      <p:sp>
        <p:nvSpPr>
          <p:cNvPr id="31747" name="2 - Θέση περιεχομένου"/>
          <p:cNvSpPr>
            <a:spLocks noGrp="1"/>
          </p:cNvSpPr>
          <p:nvPr>
            <p:ph idx="1"/>
          </p:nvPr>
        </p:nvSpPr>
        <p:spPr>
          <a:xfrm>
            <a:off x="457200" y="1556792"/>
            <a:ext cx="8229600" cy="4680520"/>
          </a:xfrm>
        </p:spPr>
        <p:txBody>
          <a:bodyPr/>
          <a:lstStyle/>
          <a:p>
            <a:pPr>
              <a:lnSpc>
                <a:spcPct val="120000"/>
              </a:lnSpc>
            </a:pPr>
            <a:r>
              <a:rPr lang="el-GR" altLang="el-GR" sz="2400" dirty="0" smtClean="0">
                <a:cs typeface="Arial" charset="0"/>
              </a:rPr>
              <a:t>Πρόκειται για τα πέπλα που καλύπτουν τα εικονοστάσια και τις γνωστές «πύλες» που χρησιμοποιούνται για να κλείνουν την πόρτα του ιερού.</a:t>
            </a:r>
            <a:endParaRPr lang="el-GR" altLang="el-GR" sz="24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29</a:t>
            </a:fld>
            <a:endParaRPr lang="el-GR">
              <a:solidFill>
                <a:prstClr val="black"/>
              </a:solidFill>
            </a:endParaRPr>
          </a:p>
        </p:txBody>
      </p:sp>
    </p:spTree>
    <p:extLst>
      <p:ext uri="{BB962C8B-B14F-4D97-AF65-F5344CB8AC3E}">
        <p14:creationId xmlns:p14="http://schemas.microsoft.com/office/powerpoint/2010/main" val="36239365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Βασιλική ή Ωραία </a:t>
            </a:r>
            <a:r>
              <a:rPr lang="el-GR" dirty="0" smtClean="0"/>
              <a:t>Πύλη</a:t>
            </a:r>
            <a:endParaRPr lang="el-GR" dirty="0"/>
          </a:p>
        </p:txBody>
      </p:sp>
      <p:sp>
        <p:nvSpPr>
          <p:cNvPr id="32770" name="2 - Θέση περιεχομένου"/>
          <p:cNvSpPr>
            <a:spLocks noGrp="1"/>
          </p:cNvSpPr>
          <p:nvPr>
            <p:ph idx="1"/>
          </p:nvPr>
        </p:nvSpPr>
        <p:spPr>
          <a:xfrm>
            <a:off x="4050649" y="1763505"/>
            <a:ext cx="4834880" cy="2160240"/>
          </a:xfrm>
        </p:spPr>
        <p:txBody>
          <a:bodyPr/>
          <a:lstStyle/>
          <a:p>
            <a:pPr eaLnBrk="1" hangingPunct="1">
              <a:lnSpc>
                <a:spcPct val="150000"/>
              </a:lnSpc>
            </a:pPr>
            <a:r>
              <a:rPr lang="el-GR" altLang="el-GR" sz="2400" dirty="0" smtClean="0">
                <a:cs typeface="Arial" charset="0"/>
              </a:rPr>
              <a:t>Χρυσοκέντητο ύφασμα που καλύπτει την κεντρική πύλη του τέμπλου. </a:t>
            </a:r>
          </a:p>
        </p:txBody>
      </p:sp>
      <p:sp>
        <p:nvSpPr>
          <p:cNvPr id="32771" name="4 - Ορθογώνιο"/>
          <p:cNvSpPr>
            <a:spLocks noChangeArrowheads="1"/>
          </p:cNvSpPr>
          <p:nvPr/>
        </p:nvSpPr>
        <p:spPr bwMode="auto">
          <a:xfrm>
            <a:off x="4040777" y="4437112"/>
            <a:ext cx="3286125" cy="1323439"/>
          </a:xfrm>
          <a:prstGeom prst="rect">
            <a:avLst/>
          </a:prstGeom>
          <a:solidFill>
            <a:schemeClr val="accent4">
              <a:lumMod val="75000"/>
            </a:schemeClr>
          </a:solidFill>
          <a:ln w="9525">
            <a:noFill/>
            <a:miter lim="800000"/>
            <a:headEnd/>
            <a:tailEnd/>
          </a:ln>
        </p:spPr>
        <p:txBody>
          <a:bodyPr>
            <a:spAutoFit/>
          </a:bodyPr>
          <a:lstStyle/>
          <a:p>
            <a:pPr>
              <a:defRPr/>
            </a:pPr>
            <a:r>
              <a:rPr lang="el-GR" sz="2000" dirty="0">
                <a:solidFill>
                  <a:prstClr val="white"/>
                </a:solidFill>
                <a:latin typeface="Calibri"/>
              </a:rPr>
              <a:t>Χρυσοκέντητη πύλη από την Κωνσταντινούπολη. Έργο της Κοκόνας του Ρολογά, 19</a:t>
            </a:r>
            <a:r>
              <a:rPr lang="el-GR" sz="2000" baseline="30000" dirty="0">
                <a:solidFill>
                  <a:prstClr val="white"/>
                </a:solidFill>
                <a:latin typeface="Calibri"/>
              </a:rPr>
              <a:t>ος</a:t>
            </a:r>
            <a:r>
              <a:rPr lang="el-GR" sz="2000" dirty="0">
                <a:solidFill>
                  <a:prstClr val="white"/>
                </a:solidFill>
                <a:latin typeface="Calibri"/>
              </a:rPr>
              <a:t> αι. Βυζαντινό Μουσείο Αθηνών. </a:t>
            </a:r>
          </a:p>
        </p:txBody>
      </p:sp>
      <p:pic>
        <p:nvPicPr>
          <p:cNvPr id="32772" name="Picture 5" descr="DSCN20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088" y="1763505"/>
            <a:ext cx="3423866" cy="399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618092" y="5760551"/>
            <a:ext cx="1213858" cy="276999"/>
          </a:xfrm>
          <a:prstGeom prst="rect">
            <a:avLst/>
          </a:prstGeom>
          <a:noFill/>
        </p:spPr>
        <p:txBody>
          <a:bodyPr wrap="none" rtlCol="0">
            <a:spAutoFit/>
          </a:bodyPr>
          <a:lstStyle/>
          <a:p>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30</a:t>
            </a:fld>
            <a:endParaRPr lang="el-GR">
              <a:solidFill>
                <a:prstClr val="black"/>
              </a:solidFill>
            </a:endParaRPr>
          </a:p>
        </p:txBody>
      </p:sp>
    </p:spTree>
    <p:extLst>
      <p:ext uri="{BB962C8B-B14F-4D97-AF65-F5344CB8AC3E}">
        <p14:creationId xmlns:p14="http://schemas.microsoft.com/office/powerpoint/2010/main" val="32363025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err="1"/>
              <a:t>Ποδέα</a:t>
            </a:r>
            <a:endParaRPr lang="el-GR" dirty="0"/>
          </a:p>
        </p:txBody>
      </p:sp>
      <p:sp>
        <p:nvSpPr>
          <p:cNvPr id="33794" name="2 - Θέση περιεχομένου"/>
          <p:cNvSpPr>
            <a:spLocks noGrp="1"/>
          </p:cNvSpPr>
          <p:nvPr>
            <p:ph idx="1"/>
          </p:nvPr>
        </p:nvSpPr>
        <p:spPr>
          <a:xfrm>
            <a:off x="3232921" y="1340768"/>
            <a:ext cx="5911079" cy="3913355"/>
          </a:xfrm>
        </p:spPr>
        <p:txBody>
          <a:bodyPr/>
          <a:lstStyle/>
          <a:p>
            <a:pPr eaLnBrk="1" hangingPunct="1">
              <a:lnSpc>
                <a:spcPct val="120000"/>
              </a:lnSpc>
              <a:spcBef>
                <a:spcPts val="1200"/>
              </a:spcBef>
            </a:pPr>
            <a:r>
              <a:rPr lang="el-GR" altLang="el-GR" sz="2400" dirty="0" smtClean="0">
                <a:cs typeface="Arial" charset="0"/>
              </a:rPr>
              <a:t>Πρόκειται για κεντητό πέπλο που τοποθετείται κάτω από την εικόνα, ως είδος ποδιάς, σε ένδειξη σεβασμού για το εικονιζόμενο πρόσωπο. Οι </a:t>
            </a:r>
            <a:r>
              <a:rPr lang="el-GR" altLang="el-GR" sz="2400" dirty="0" err="1" smtClean="0">
                <a:cs typeface="Arial" charset="0"/>
              </a:rPr>
              <a:t>πρωιμότερες</a:t>
            </a:r>
            <a:r>
              <a:rPr lang="el-GR" altLang="el-GR" sz="2400" dirty="0" smtClean="0">
                <a:cs typeface="Arial" charset="0"/>
              </a:rPr>
              <a:t> αναφορές βρίσκονται σε κείμενα του 11</a:t>
            </a:r>
            <a:r>
              <a:rPr lang="el-GR" altLang="el-GR" sz="2400" baseline="30000" dirty="0" smtClean="0">
                <a:cs typeface="Arial" charset="0"/>
              </a:rPr>
              <a:t>ου</a:t>
            </a:r>
            <a:r>
              <a:rPr lang="el-GR" altLang="el-GR" sz="2400" dirty="0" smtClean="0">
                <a:cs typeface="Arial" charset="0"/>
              </a:rPr>
              <a:t> αιώνα. </a:t>
            </a:r>
          </a:p>
        </p:txBody>
      </p:sp>
      <p:sp>
        <p:nvSpPr>
          <p:cNvPr id="33795" name="4 - Ορθογώνιο"/>
          <p:cNvSpPr>
            <a:spLocks noChangeArrowheads="1"/>
          </p:cNvSpPr>
          <p:nvPr/>
        </p:nvSpPr>
        <p:spPr bwMode="auto">
          <a:xfrm>
            <a:off x="3275855" y="5517232"/>
            <a:ext cx="2500313" cy="707886"/>
          </a:xfrm>
          <a:prstGeom prst="rect">
            <a:avLst/>
          </a:prstGeom>
          <a:solidFill>
            <a:schemeClr val="accent4">
              <a:lumMod val="75000"/>
            </a:schemeClr>
          </a:solidFill>
          <a:ln w="9525">
            <a:noFill/>
            <a:miter lim="800000"/>
            <a:headEnd/>
            <a:tailEnd/>
          </a:ln>
        </p:spPr>
        <p:txBody>
          <a:bodyPr>
            <a:spAutoFit/>
          </a:bodyPr>
          <a:lstStyle/>
          <a:p>
            <a:pPr>
              <a:defRPr/>
            </a:pPr>
            <a:r>
              <a:rPr lang="el-GR" sz="2000" dirty="0">
                <a:solidFill>
                  <a:prstClr val="white"/>
                </a:solidFill>
                <a:latin typeface="Calibri"/>
              </a:rPr>
              <a:t>Σύγχρονη βελούδινη χρυσοκέντητη </a:t>
            </a:r>
            <a:r>
              <a:rPr lang="el-GR" sz="2000" dirty="0" err="1">
                <a:solidFill>
                  <a:prstClr val="white"/>
                </a:solidFill>
                <a:latin typeface="Calibri"/>
              </a:rPr>
              <a:t>Ποδέα</a:t>
            </a:r>
            <a:r>
              <a:rPr lang="el-GR" sz="2000" dirty="0">
                <a:solidFill>
                  <a:prstClr val="white"/>
                </a:solidFill>
                <a:latin typeface="Calibri"/>
              </a:rPr>
              <a:t>.</a:t>
            </a:r>
          </a:p>
        </p:txBody>
      </p:sp>
      <p:pic>
        <p:nvPicPr>
          <p:cNvPr id="33797" name="5 - Εικόνα" descr="προ.jpg" title="Σύγχρονη βελούδινη χρυσοκέντητη Ποδέα"/>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9592" y="548680"/>
            <a:ext cx="2216150" cy="6143625"/>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31</a:t>
            </a:fld>
            <a:endParaRPr lang="el-GR">
              <a:solidFill>
                <a:prstClr val="black"/>
              </a:solidFill>
            </a:endParaRPr>
          </a:p>
        </p:txBody>
      </p:sp>
    </p:spTree>
    <p:extLst>
      <p:ext uri="{BB962C8B-B14F-4D97-AF65-F5344CB8AC3E}">
        <p14:creationId xmlns:p14="http://schemas.microsoft.com/office/powerpoint/2010/main" val="7377853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Λάβαρο </a:t>
            </a:r>
          </a:p>
        </p:txBody>
      </p:sp>
      <p:sp>
        <p:nvSpPr>
          <p:cNvPr id="34818" name="2 - Θέση περιεχομένου"/>
          <p:cNvSpPr>
            <a:spLocks noGrp="1"/>
          </p:cNvSpPr>
          <p:nvPr>
            <p:ph idx="1"/>
          </p:nvPr>
        </p:nvSpPr>
        <p:spPr>
          <a:xfrm>
            <a:off x="3216425" y="1807637"/>
            <a:ext cx="5688632" cy="2424942"/>
          </a:xfrm>
        </p:spPr>
        <p:txBody>
          <a:bodyPr/>
          <a:lstStyle/>
          <a:p>
            <a:pPr eaLnBrk="1" hangingPunct="1">
              <a:lnSpc>
                <a:spcPct val="120000"/>
              </a:lnSpc>
            </a:pPr>
            <a:r>
              <a:rPr lang="el-GR" altLang="el-GR" sz="2400" dirty="0" smtClean="0">
                <a:cs typeface="Arial" charset="0"/>
              </a:rPr>
              <a:t>Πρόκειται για είδος σημαίας με </a:t>
            </a:r>
            <a:r>
              <a:rPr lang="el-GR" altLang="el-GR" sz="2400" dirty="0" err="1" smtClean="0">
                <a:cs typeface="Arial" charset="0"/>
              </a:rPr>
              <a:t>αμφιπρόσωπες</a:t>
            </a:r>
            <a:r>
              <a:rPr lang="el-GR" altLang="el-GR" sz="2400" dirty="0" smtClean="0">
                <a:cs typeface="Arial" charset="0"/>
              </a:rPr>
              <a:t> παραστάσεις, κεντητές ή ζωγραφιστές που χρησιμοποιούνται στις λιτανείες.</a:t>
            </a:r>
          </a:p>
        </p:txBody>
      </p:sp>
      <p:sp>
        <p:nvSpPr>
          <p:cNvPr id="34819" name="4 - TextBox"/>
          <p:cNvSpPr txBox="1">
            <a:spLocks noChangeArrowheads="1"/>
          </p:cNvSpPr>
          <p:nvPr/>
        </p:nvSpPr>
        <p:spPr bwMode="auto">
          <a:xfrm>
            <a:off x="3203848" y="5013176"/>
            <a:ext cx="3143250" cy="1015663"/>
          </a:xfrm>
          <a:prstGeom prst="rect">
            <a:avLst/>
          </a:prstGeom>
          <a:solidFill>
            <a:schemeClr val="accent4">
              <a:lumMod val="75000"/>
            </a:schemeClr>
          </a:solidFill>
          <a:ln w="9525">
            <a:noFill/>
            <a:miter lim="800000"/>
            <a:headEnd/>
            <a:tailEnd/>
          </a:ln>
        </p:spPr>
        <p:txBody>
          <a:bodyPr>
            <a:spAutoFit/>
          </a:bodyPr>
          <a:lstStyle/>
          <a:p>
            <a:pPr>
              <a:defRPr/>
            </a:pPr>
            <a:r>
              <a:rPr lang="el-GR" sz="2000" dirty="0">
                <a:solidFill>
                  <a:prstClr val="white"/>
                </a:solidFill>
                <a:latin typeface="Calibri"/>
              </a:rPr>
              <a:t>Σύγχρονο βελούδινο λάβαρο με παράσταση Παναγίας Βρεφοκρατούσας.</a:t>
            </a:r>
          </a:p>
        </p:txBody>
      </p:sp>
      <p:pic>
        <p:nvPicPr>
          <p:cNvPr id="8" name="Picture 2" descr="File:Theotokos-Standard.JPG" title="Σύγχρονο βελούδινο λάβαρο"/>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692696"/>
            <a:ext cx="2219325" cy="5705476"/>
          </a:xfrm>
          <a:prstGeom prst="rect">
            <a:avLst/>
          </a:prstGeom>
          <a:noFill/>
          <a:ln>
            <a:solidFill>
              <a:srgbClr val="7030A0"/>
            </a:solidFill>
          </a:ln>
          <a:extLst>
            <a:ext uri="{909E8E84-426E-40DD-AFC4-6F175D3DCCD1}">
              <a14:hiddenFill xmlns:a14="http://schemas.microsoft.com/office/drawing/2010/main">
                <a:solidFill>
                  <a:srgbClr val="FFFFFF"/>
                </a:solidFill>
              </a14:hiddenFill>
            </a:ext>
          </a:extLst>
        </p:spPr>
      </p:pic>
      <p:sp>
        <p:nvSpPr>
          <p:cNvPr id="9" name="Rectangle 8"/>
          <p:cNvSpPr/>
          <p:nvPr/>
        </p:nvSpPr>
        <p:spPr>
          <a:xfrm rot="16200000">
            <a:off x="-912426" y="4731446"/>
            <a:ext cx="2833690"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solidFill>
                <a:latin typeface="Calibri"/>
                <a:hlinkClick r:id="rId3"/>
              </a:rPr>
              <a:t>Theotokos-Standard</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a:t>
            </a:r>
            <a:r>
              <a:rPr lang="en-US" sz="1200" dirty="0" smtClean="0">
                <a:solidFill>
                  <a:prstClr val="black">
                    <a:lumMod val="65000"/>
                    <a:lumOff val="35000"/>
                  </a:prstClr>
                </a:solidFill>
                <a:latin typeface="Calibri"/>
              </a:rPr>
              <a:t>  </a:t>
            </a:r>
            <a:r>
              <a:rPr lang="en-US" sz="1200" dirty="0">
                <a:solidFill>
                  <a:prstClr val="black"/>
                </a:solidFill>
                <a:latin typeface="Calibri"/>
                <a:hlinkClick r:id="rId4"/>
              </a:rPr>
              <a:t>Angellight </a:t>
            </a:r>
            <a:r>
              <a:rPr lang="en-US" sz="1200" dirty="0" smtClean="0">
                <a:solidFill>
                  <a:prstClr val="black"/>
                </a:solidFill>
                <a:latin typeface="Calibri"/>
                <a:hlinkClick r:id="rId4"/>
              </a:rPr>
              <a:t>888</a:t>
            </a:r>
            <a:r>
              <a:rPr lang="el-GR" sz="1200" dirty="0" smtClean="0">
                <a:solidFill>
                  <a:prstClr val="black"/>
                </a:solidFill>
                <a:latin typeface="Calibri"/>
                <a:hlinkClick r:id="rId4"/>
              </a:rPr>
              <a:t> </a:t>
            </a:r>
            <a:endParaRPr lang="en-US" sz="1200" dirty="0" smtClean="0">
              <a:solidFill>
                <a:prstClr val="black"/>
              </a:solidFill>
              <a:latin typeface="Calibri"/>
            </a:endParaRPr>
          </a:p>
          <a:p>
            <a:pPr algn="ctr"/>
            <a:r>
              <a:rPr lang="el-GR" sz="1200" dirty="0" smtClean="0">
                <a:solidFill>
                  <a:prstClr val="black">
                    <a:lumMod val="65000"/>
                    <a:lumOff val="35000"/>
                  </a:prstClr>
                </a:solidFill>
                <a:latin typeface="Calibri"/>
              </a:rPr>
              <a:t>διαθέσιμο ως κοινό κτήμα</a:t>
            </a:r>
            <a:endParaRPr lang="en-US" sz="1200"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32</a:t>
            </a:fld>
            <a:endParaRPr lang="el-GR">
              <a:solidFill>
                <a:prstClr val="black"/>
              </a:solidFill>
            </a:endParaRPr>
          </a:p>
        </p:txBody>
      </p:sp>
    </p:spTree>
    <p:extLst>
      <p:ext uri="{BB962C8B-B14F-4D97-AF65-F5344CB8AC3E}">
        <p14:creationId xmlns:p14="http://schemas.microsoft.com/office/powerpoint/2010/main" val="25474085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err="1"/>
              <a:t>Ενδυτή</a:t>
            </a:r>
            <a:r>
              <a:rPr lang="el-GR" dirty="0"/>
              <a:t> ή </a:t>
            </a:r>
            <a:r>
              <a:rPr lang="el-GR" dirty="0" err="1"/>
              <a:t>τραπεζοφόριον</a:t>
            </a:r>
            <a:endParaRPr lang="el-GR" dirty="0"/>
          </a:p>
        </p:txBody>
      </p:sp>
      <p:sp>
        <p:nvSpPr>
          <p:cNvPr id="35843" name="2 - Θέση περιεχομένου"/>
          <p:cNvSpPr>
            <a:spLocks noGrp="1"/>
          </p:cNvSpPr>
          <p:nvPr>
            <p:ph idx="1"/>
          </p:nvPr>
        </p:nvSpPr>
        <p:spPr>
          <a:xfrm>
            <a:off x="3682938" y="1492371"/>
            <a:ext cx="5414612" cy="3690122"/>
          </a:xfrm>
        </p:spPr>
        <p:txBody>
          <a:bodyPr>
            <a:normAutofit lnSpcReduction="10000"/>
          </a:bodyPr>
          <a:lstStyle/>
          <a:p>
            <a:pPr eaLnBrk="1" hangingPunct="1">
              <a:lnSpc>
                <a:spcPct val="120000"/>
              </a:lnSpc>
              <a:spcBef>
                <a:spcPts val="1200"/>
              </a:spcBef>
            </a:pPr>
            <a:r>
              <a:rPr lang="el-GR" altLang="el-GR" sz="2400" dirty="0" smtClean="0">
                <a:cs typeface="Arial" charset="0"/>
              </a:rPr>
              <a:t>Πρόκειται για πολυτελές ύφασμα που καλύπτει την Αγία Τράπεζα κατά τη Θεία Λειτουργία πάνω στο οποίο ακουμπούν τα Ιερά Σκεύη που φέρουν τα Θεία Δώρα. </a:t>
            </a:r>
          </a:p>
          <a:p>
            <a:pPr eaLnBrk="1" hangingPunct="1">
              <a:lnSpc>
                <a:spcPct val="120000"/>
              </a:lnSpc>
              <a:spcBef>
                <a:spcPts val="1200"/>
              </a:spcBef>
            </a:pPr>
            <a:r>
              <a:rPr lang="el-GR" altLang="el-GR" sz="2400" dirty="0" smtClean="0">
                <a:cs typeface="Arial" charset="0"/>
              </a:rPr>
              <a:t>Αποτελεί το λαμπρότερο άμφιο της Αγίας Τράπεζας, το δεύτερο σε τάξη μετά το κατασάρκιο (λευκό ύφασμα). </a:t>
            </a:r>
          </a:p>
        </p:txBody>
      </p:sp>
      <p:sp>
        <p:nvSpPr>
          <p:cNvPr id="35845" name="5 - TextBox"/>
          <p:cNvSpPr txBox="1">
            <a:spLocks noChangeArrowheads="1"/>
          </p:cNvSpPr>
          <p:nvPr/>
        </p:nvSpPr>
        <p:spPr bwMode="auto">
          <a:xfrm>
            <a:off x="395535" y="5175220"/>
            <a:ext cx="3127375" cy="1015663"/>
          </a:xfrm>
          <a:prstGeom prst="rect">
            <a:avLst/>
          </a:prstGeom>
          <a:solidFill>
            <a:schemeClr val="accent4">
              <a:lumMod val="75000"/>
            </a:schemeClr>
          </a:solidFill>
          <a:ln w="9525">
            <a:noFill/>
            <a:miter lim="800000"/>
            <a:headEnd/>
            <a:tailEnd/>
          </a:ln>
        </p:spPr>
        <p:txBody>
          <a:bodyPr wrap="square">
            <a:spAutoFit/>
          </a:bodyPr>
          <a:lstStyle/>
          <a:p>
            <a:pPr>
              <a:defRPr/>
            </a:pPr>
            <a:r>
              <a:rPr lang="el-GR" sz="2000" dirty="0">
                <a:solidFill>
                  <a:prstClr val="white"/>
                </a:solidFill>
                <a:latin typeface="Calibri"/>
              </a:rPr>
              <a:t>Αγία Τράπεζα με χρυσοκέντητη βελούδινη </a:t>
            </a:r>
            <a:r>
              <a:rPr lang="el-GR" sz="2000" dirty="0" err="1" smtClean="0">
                <a:solidFill>
                  <a:prstClr val="white"/>
                </a:solidFill>
                <a:latin typeface="Calibri"/>
              </a:rPr>
              <a:t>ενδυτή</a:t>
            </a:r>
            <a:r>
              <a:rPr lang="el-GR" sz="2000" dirty="0">
                <a:solidFill>
                  <a:prstClr val="white"/>
                </a:solidFill>
                <a:latin typeface="Calibri"/>
              </a:rPr>
              <a:t>.</a:t>
            </a:r>
          </a:p>
        </p:txBody>
      </p:sp>
      <p:pic>
        <p:nvPicPr>
          <p:cNvPr id="35844" name="Picture 4" descr="http://users.uoa.gr/~nektar/orthodoxy/tributes/leitoyrgika/altar.jpg" title="Αγία Τράπεζα με χρυσοκέντητη βελούδινη ενδυτή"/>
          <p:cNvPicPr>
            <a:picLocks noChangeAspect="1" noChangeArrowheads="1"/>
          </p:cNvPicPr>
          <p:nvPr/>
        </p:nvPicPr>
        <p:blipFill>
          <a:blip r:embed="rId2">
            <a:extLst>
              <a:ext uri="{28A0092B-C50C-407E-A947-70E740481C1C}">
                <a14:useLocalDpi xmlns:a14="http://schemas.microsoft.com/office/drawing/2010/main" val="0"/>
              </a:ext>
            </a:extLst>
          </a:blip>
          <a:srcRect l="14423" t="7500" r="20673"/>
          <a:stretch>
            <a:fillRect/>
          </a:stretch>
        </p:blipFill>
        <p:spPr bwMode="auto">
          <a:xfrm>
            <a:off x="395535" y="1412776"/>
            <a:ext cx="3127375" cy="3429000"/>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4" name="Ορθογώνιο 3"/>
          <p:cNvSpPr/>
          <p:nvPr/>
        </p:nvSpPr>
        <p:spPr>
          <a:xfrm>
            <a:off x="1357146" y="4841776"/>
            <a:ext cx="1182787" cy="276999"/>
          </a:xfrm>
          <a:prstGeom prst="rect">
            <a:avLst/>
          </a:prstGeom>
        </p:spPr>
        <p:txBody>
          <a:bodyPr wrap="square">
            <a:spAutoFit/>
          </a:bodyPr>
          <a:lstStyle/>
          <a:p>
            <a:r>
              <a:rPr lang="en-US" sz="1200" dirty="0" smtClean="0">
                <a:solidFill>
                  <a:prstClr val="black"/>
                </a:solidFill>
                <a:latin typeface="Calibri"/>
                <a:hlinkClick r:id="rId3"/>
              </a:rPr>
              <a:t>modeoflife.org</a:t>
            </a:r>
            <a:endParaRPr lang="el-GR"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33</a:t>
            </a:fld>
            <a:endParaRPr lang="el-GR">
              <a:solidFill>
                <a:prstClr val="black"/>
              </a:solidFill>
            </a:endParaRPr>
          </a:p>
        </p:txBody>
      </p:sp>
    </p:spTree>
    <p:extLst>
      <p:ext uri="{BB962C8B-B14F-4D97-AF65-F5344CB8AC3E}">
        <p14:creationId xmlns:p14="http://schemas.microsoft.com/office/powerpoint/2010/main" val="27028645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Ηλεκτρονικές πηγές</a:t>
            </a:r>
            <a:endParaRPr lang="el-GR" dirty="0"/>
          </a:p>
        </p:txBody>
      </p:sp>
      <p:sp>
        <p:nvSpPr>
          <p:cNvPr id="36867" name="2 - Θέση περιεχομένου"/>
          <p:cNvSpPr>
            <a:spLocks noGrp="1"/>
          </p:cNvSpPr>
          <p:nvPr>
            <p:ph idx="1"/>
          </p:nvPr>
        </p:nvSpPr>
        <p:spPr/>
        <p:txBody>
          <a:bodyPr>
            <a:normAutofit/>
          </a:bodyPr>
          <a:lstStyle/>
          <a:p>
            <a:pPr eaLnBrk="1" hangingPunct="1">
              <a:spcBef>
                <a:spcPts val="1800"/>
              </a:spcBef>
            </a:pPr>
            <a:r>
              <a:rPr lang="el-GR" altLang="el-GR" sz="2400" dirty="0" smtClean="0">
                <a:cs typeface="Arial" charset="0"/>
                <a:hlinkClick r:id="rId3"/>
              </a:rPr>
              <a:t>Συμβολισμός λειτουργικών αμφίων και πέπλων</a:t>
            </a:r>
            <a:endParaRPr lang="en-US" altLang="el-GR" sz="2400" dirty="0" smtClean="0">
              <a:cs typeface="Arial" charset="0"/>
            </a:endParaRPr>
          </a:p>
          <a:p>
            <a:pPr eaLnBrk="1" hangingPunct="1">
              <a:spcBef>
                <a:spcPts val="1800"/>
              </a:spcBef>
            </a:pPr>
            <a:r>
              <a:rPr lang="el-GR" altLang="el-GR" sz="2400" dirty="0" smtClean="0">
                <a:cs typeface="Arial" charset="0"/>
                <a:hlinkClick r:id="rId4"/>
              </a:rPr>
              <a:t>Ένδυση Λειτουργικών Υφασμάτων/ </a:t>
            </a:r>
            <a:r>
              <a:rPr lang="el-GR" altLang="el-GR" sz="2400" dirty="0" err="1" smtClean="0">
                <a:cs typeface="Arial" charset="0"/>
                <a:hlinkClick r:id="rId4"/>
              </a:rPr>
              <a:t>Οrthodox</a:t>
            </a:r>
            <a:r>
              <a:rPr lang="el-GR" altLang="el-GR" sz="2400" dirty="0" smtClean="0">
                <a:cs typeface="Arial" charset="0"/>
                <a:hlinkClick r:id="rId4"/>
              </a:rPr>
              <a:t> </a:t>
            </a:r>
            <a:r>
              <a:rPr lang="el-GR" altLang="el-GR" sz="2400" dirty="0" err="1" smtClean="0">
                <a:cs typeface="Arial" charset="0"/>
                <a:hlinkClick r:id="rId4"/>
              </a:rPr>
              <a:t>Liturgical</a:t>
            </a:r>
            <a:r>
              <a:rPr lang="el-GR" altLang="el-GR" sz="2400" dirty="0" smtClean="0">
                <a:cs typeface="Arial" charset="0"/>
                <a:hlinkClick r:id="rId4"/>
              </a:rPr>
              <a:t> </a:t>
            </a:r>
            <a:r>
              <a:rPr lang="el-GR" altLang="el-GR" sz="2400" dirty="0" err="1" smtClean="0">
                <a:cs typeface="Arial" charset="0"/>
                <a:hlinkClick r:id="rId4"/>
              </a:rPr>
              <a:t>Garments</a:t>
            </a:r>
            <a:r>
              <a:rPr lang="el-GR" altLang="el-GR" sz="2400" dirty="0" smtClean="0">
                <a:cs typeface="Arial" charset="0"/>
                <a:hlinkClick r:id="rId4"/>
              </a:rPr>
              <a:t> </a:t>
            </a:r>
            <a:endParaRPr lang="el-GR" altLang="el-GR" sz="2400" dirty="0" smtClean="0">
              <a:cs typeface="Arial" charset="0"/>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34</a:t>
            </a:fld>
            <a:endParaRPr lang="el-GR">
              <a:solidFill>
                <a:prstClr val="black"/>
              </a:solidFill>
            </a:endParaRPr>
          </a:p>
        </p:txBody>
      </p:sp>
    </p:spTree>
    <p:extLst>
      <p:ext uri="{BB962C8B-B14F-4D97-AF65-F5344CB8AC3E}">
        <p14:creationId xmlns:p14="http://schemas.microsoft.com/office/powerpoint/2010/main" val="1210884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 Τίτλος"/>
          <p:cNvSpPr>
            <a:spLocks noGrp="1"/>
          </p:cNvSpPr>
          <p:nvPr>
            <p:ph type="title"/>
          </p:nvPr>
        </p:nvSpPr>
        <p:spPr/>
        <p:txBody>
          <a:bodyPr/>
          <a:lstStyle/>
          <a:p>
            <a:r>
              <a:rPr lang="el-GR" altLang="el-GR" sz="4000" b="1" dirty="0" smtClean="0">
                <a:solidFill>
                  <a:srgbClr val="604A7B"/>
                </a:solidFill>
              </a:rPr>
              <a:t>Βιβλιογραφία </a:t>
            </a:r>
            <a:r>
              <a:rPr lang="el-GR" altLang="el-GR" sz="3200" b="0" dirty="0" smtClean="0">
                <a:solidFill>
                  <a:srgbClr val="604A7B"/>
                </a:solidFill>
              </a:rPr>
              <a:t>(1 από 2)</a:t>
            </a:r>
          </a:p>
        </p:txBody>
      </p:sp>
      <p:sp>
        <p:nvSpPr>
          <p:cNvPr id="6147" name="2 - Θέση περιεχομένου"/>
          <p:cNvSpPr>
            <a:spLocks noGrp="1"/>
          </p:cNvSpPr>
          <p:nvPr>
            <p:ph idx="1"/>
          </p:nvPr>
        </p:nvSpPr>
        <p:spPr/>
        <p:txBody>
          <a:bodyPr>
            <a:noAutofit/>
          </a:bodyPr>
          <a:lstStyle/>
          <a:p>
            <a:pPr>
              <a:spcBef>
                <a:spcPts val="1200"/>
              </a:spcBef>
            </a:pPr>
            <a:r>
              <a:rPr lang="en-GB" altLang="el-GR" sz="2200" dirty="0" smtClean="0">
                <a:latin typeface="+mj-lt"/>
              </a:rPr>
              <a:t>Chatzimichali, A. (1956), Ta </a:t>
            </a:r>
            <a:r>
              <a:rPr lang="en-GB" altLang="el-GR" sz="2200" dirty="0" err="1" smtClean="0">
                <a:latin typeface="+mj-lt"/>
              </a:rPr>
              <a:t>chrysoklabarika</a:t>
            </a:r>
            <a:r>
              <a:rPr lang="en-GB" altLang="el-GR" sz="2200" dirty="0" smtClean="0">
                <a:latin typeface="+mj-lt"/>
              </a:rPr>
              <a:t> </a:t>
            </a:r>
            <a:r>
              <a:rPr lang="en-GB" altLang="el-GR" sz="2200" dirty="0" err="1" smtClean="0">
                <a:latin typeface="+mj-lt"/>
              </a:rPr>
              <a:t>syrmateina-syrmakesika</a:t>
            </a:r>
            <a:r>
              <a:rPr lang="en-GB" altLang="el-GR" sz="2200" dirty="0" smtClean="0">
                <a:latin typeface="+mj-lt"/>
              </a:rPr>
              <a:t> </a:t>
            </a:r>
            <a:r>
              <a:rPr lang="en-GB" altLang="el-GR" sz="2200" dirty="0" err="1" smtClean="0">
                <a:latin typeface="+mj-lt"/>
              </a:rPr>
              <a:t>kentimata</a:t>
            </a:r>
            <a:r>
              <a:rPr lang="en-GB" altLang="el-GR" sz="2200" dirty="0" smtClean="0">
                <a:latin typeface="+mj-lt"/>
              </a:rPr>
              <a:t>, Mélanges </a:t>
            </a:r>
            <a:r>
              <a:rPr lang="en-GB" altLang="el-GR" sz="2200" dirty="0" err="1" smtClean="0">
                <a:latin typeface="+mj-lt"/>
              </a:rPr>
              <a:t>offerts</a:t>
            </a:r>
            <a:r>
              <a:rPr lang="en-GB" altLang="el-GR" sz="2200" dirty="0" smtClean="0">
                <a:latin typeface="+mj-lt"/>
              </a:rPr>
              <a:t> a </a:t>
            </a:r>
            <a:r>
              <a:rPr lang="el-GR" altLang="el-GR" sz="2200" dirty="0" smtClean="0">
                <a:latin typeface="+mj-lt"/>
              </a:rPr>
              <a:t>Ο</a:t>
            </a:r>
            <a:r>
              <a:rPr lang="en-GB" altLang="el-GR" sz="2200" dirty="0" smtClean="0">
                <a:latin typeface="+mj-lt"/>
              </a:rPr>
              <a:t>. et M. </a:t>
            </a:r>
            <a:r>
              <a:rPr lang="en-GB" altLang="el-GR" sz="2200" dirty="0" err="1" smtClean="0">
                <a:latin typeface="+mj-lt"/>
              </a:rPr>
              <a:t>Merlier</a:t>
            </a:r>
            <a:r>
              <a:rPr lang="en-GB" altLang="el-GR" sz="2200" dirty="0" smtClean="0">
                <a:latin typeface="+mj-lt"/>
              </a:rPr>
              <a:t>, Vol. II, Athens. </a:t>
            </a:r>
            <a:endParaRPr lang="el-GR" altLang="el-GR" sz="2200" dirty="0" smtClean="0">
              <a:latin typeface="+mj-lt"/>
            </a:endParaRPr>
          </a:p>
          <a:p>
            <a:pPr>
              <a:spcBef>
                <a:spcPts val="1200"/>
              </a:spcBef>
            </a:pPr>
            <a:r>
              <a:rPr lang="el-GR" altLang="el-GR" sz="2200" dirty="0" err="1" smtClean="0">
                <a:latin typeface="+mj-lt"/>
              </a:rPr>
              <a:t>Ζηδιανάκης</a:t>
            </a:r>
            <a:r>
              <a:rPr lang="el-GR" altLang="el-GR" sz="2200" dirty="0" smtClean="0">
                <a:latin typeface="+mj-lt"/>
              </a:rPr>
              <a:t>, Β. (1999), Τα Ιερατικά Άμφια της Ορθόδοξης Εκκλησίας, στο Αν. </a:t>
            </a:r>
            <a:r>
              <a:rPr lang="el-GR" altLang="el-GR" sz="2200" dirty="0" err="1" smtClean="0">
                <a:latin typeface="+mj-lt"/>
              </a:rPr>
              <a:t>Μπαλλιάν</a:t>
            </a:r>
            <a:r>
              <a:rPr lang="el-GR" altLang="el-GR" sz="2200" dirty="0" smtClean="0">
                <a:latin typeface="+mj-lt"/>
              </a:rPr>
              <a:t> (</a:t>
            </a:r>
            <a:r>
              <a:rPr lang="el-GR" altLang="el-GR" sz="2200" dirty="0" err="1" smtClean="0">
                <a:latin typeface="+mj-lt"/>
              </a:rPr>
              <a:t>επιμ</a:t>
            </a:r>
            <a:r>
              <a:rPr lang="el-GR" altLang="el-GR" sz="2200" dirty="0" smtClean="0">
                <a:latin typeface="+mj-lt"/>
              </a:rPr>
              <a:t>.)  Άμφια: Το Ένδυμα της Ορθόδοξης Εκκλησίας, Μουσείο Μπενάκη 1-30 Σεπτεμβρίου 1999. Αθήνα-Π.Λ.Ι.</a:t>
            </a:r>
          </a:p>
          <a:p>
            <a:pPr>
              <a:spcBef>
                <a:spcPts val="1200"/>
              </a:spcBef>
            </a:pPr>
            <a:r>
              <a:rPr lang="el-GR" altLang="el-GR" sz="2200" dirty="0" smtClean="0">
                <a:latin typeface="+mj-lt"/>
              </a:rPr>
              <a:t>Θεοχάρη, Μ. (1986), Εκκλησιαστική </a:t>
            </a:r>
            <a:r>
              <a:rPr lang="el-GR" altLang="el-GR" sz="2200" dirty="0" err="1" smtClean="0">
                <a:latin typeface="+mj-lt"/>
              </a:rPr>
              <a:t>Χρυσοκεντητική</a:t>
            </a:r>
            <a:r>
              <a:rPr lang="el-GR" altLang="el-GR" sz="2200" dirty="0" smtClean="0">
                <a:latin typeface="+mj-lt"/>
              </a:rPr>
              <a:t>. Αποστολική Διακονία της Εκκλησίας της Ελλάδος, Αθήνα.</a:t>
            </a:r>
          </a:p>
          <a:p>
            <a:pPr>
              <a:spcBef>
                <a:spcPts val="1200"/>
              </a:spcBef>
            </a:pPr>
            <a:r>
              <a:rPr lang="en-GB" altLang="el-GR" sz="2200" dirty="0" err="1" smtClean="0">
                <a:latin typeface="+mj-lt"/>
              </a:rPr>
              <a:t>Johnstone</a:t>
            </a:r>
            <a:r>
              <a:rPr lang="en-GB" altLang="el-GR" sz="2200" dirty="0" smtClean="0">
                <a:latin typeface="+mj-lt"/>
              </a:rPr>
              <a:t>, P. (1967), The Byzantine Tradition in Church Embroidery</a:t>
            </a:r>
            <a:r>
              <a:rPr lang="en-US" altLang="el-GR" sz="2200" dirty="0" smtClean="0">
                <a:latin typeface="+mj-lt"/>
              </a:rPr>
              <a:t>,</a:t>
            </a:r>
            <a:r>
              <a:rPr lang="en-GB" altLang="el-GR" sz="2200" dirty="0" smtClean="0">
                <a:latin typeface="+mj-lt"/>
              </a:rPr>
              <a:t> London: </a:t>
            </a:r>
            <a:r>
              <a:rPr lang="en-GB" altLang="el-GR" sz="2200" dirty="0" err="1" smtClean="0">
                <a:latin typeface="+mj-lt"/>
              </a:rPr>
              <a:t>Tiranti</a:t>
            </a:r>
            <a:r>
              <a:rPr lang="en-GB" altLang="el-GR" sz="2200" dirty="0" smtClean="0">
                <a:latin typeface="+mj-lt"/>
              </a:rPr>
              <a:t>. </a:t>
            </a:r>
            <a:endParaRPr lang="el-GR" altLang="el-GR" sz="2200" dirty="0" smtClean="0">
              <a:latin typeface="+mj-lt"/>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35</a:t>
            </a:fld>
            <a:endParaRPr lang="el-GR">
              <a:solidFill>
                <a:prstClr val="black"/>
              </a:solidFill>
            </a:endParaRPr>
          </a:p>
        </p:txBody>
      </p:sp>
    </p:spTree>
    <p:extLst>
      <p:ext uri="{BB962C8B-B14F-4D97-AF65-F5344CB8AC3E}">
        <p14:creationId xmlns:p14="http://schemas.microsoft.com/office/powerpoint/2010/main" val="15931111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 Τίτλος"/>
          <p:cNvSpPr>
            <a:spLocks noGrp="1"/>
          </p:cNvSpPr>
          <p:nvPr>
            <p:ph type="title"/>
          </p:nvPr>
        </p:nvSpPr>
        <p:spPr/>
        <p:txBody>
          <a:bodyPr/>
          <a:lstStyle/>
          <a:p>
            <a:r>
              <a:rPr lang="el-GR" altLang="el-GR" sz="4000" b="1" dirty="0" smtClean="0">
                <a:solidFill>
                  <a:srgbClr val="604A7B"/>
                </a:solidFill>
              </a:rPr>
              <a:t>Βιβλιογραφία </a:t>
            </a:r>
            <a:r>
              <a:rPr lang="el-GR" altLang="el-GR" sz="3200" b="0" dirty="0" smtClean="0">
                <a:solidFill>
                  <a:srgbClr val="604A7B"/>
                </a:solidFill>
              </a:rPr>
              <a:t>(2 από 2)</a:t>
            </a:r>
          </a:p>
        </p:txBody>
      </p:sp>
      <p:sp>
        <p:nvSpPr>
          <p:cNvPr id="6147" name="2 - Θέση περιεχομένου"/>
          <p:cNvSpPr>
            <a:spLocks noGrp="1"/>
          </p:cNvSpPr>
          <p:nvPr>
            <p:ph idx="1"/>
          </p:nvPr>
        </p:nvSpPr>
        <p:spPr/>
        <p:txBody>
          <a:bodyPr>
            <a:noAutofit/>
          </a:bodyPr>
          <a:lstStyle/>
          <a:p>
            <a:pPr>
              <a:spcBef>
                <a:spcPts val="1200"/>
              </a:spcBef>
            </a:pPr>
            <a:r>
              <a:rPr lang="el-GR" altLang="el-GR" sz="2200" dirty="0" err="1" smtClean="0">
                <a:latin typeface="+mj-lt"/>
              </a:rPr>
              <a:t>Κορρέ</a:t>
            </a:r>
            <a:r>
              <a:rPr lang="el-GR" altLang="el-GR" sz="2200" dirty="0" smtClean="0">
                <a:latin typeface="+mj-lt"/>
              </a:rPr>
              <a:t>-Ζωγράφου, Κ., (1985), Μεταβυζαντινή – Νεοελληνική Εκκλησιαστική </a:t>
            </a:r>
            <a:r>
              <a:rPr lang="el-GR" altLang="el-GR" sz="2200" dirty="0" err="1" smtClean="0">
                <a:latin typeface="+mj-lt"/>
              </a:rPr>
              <a:t>Χρυσοκεντητική</a:t>
            </a:r>
            <a:r>
              <a:rPr lang="el-GR" altLang="el-GR" sz="2200" dirty="0" smtClean="0">
                <a:latin typeface="+mj-lt"/>
              </a:rPr>
              <a:t>. Αθήνα. </a:t>
            </a:r>
          </a:p>
          <a:p>
            <a:pPr>
              <a:spcBef>
                <a:spcPts val="1200"/>
              </a:spcBef>
            </a:pPr>
            <a:r>
              <a:rPr lang="el-GR" altLang="el-GR" sz="2200" dirty="0" err="1" smtClean="0">
                <a:latin typeface="+mj-lt"/>
              </a:rPr>
              <a:t>Κούρκουλα</a:t>
            </a:r>
            <a:r>
              <a:rPr lang="el-GR" altLang="el-GR" sz="2200" dirty="0" smtClean="0">
                <a:latin typeface="+mj-lt"/>
              </a:rPr>
              <a:t>, Κ. (1960), Τα ιερατικά Άμφια και ο Συμβολισμός αυτών στην Ορθόδοξη Ελληνική Εκκλησία. Αθήνα. </a:t>
            </a:r>
          </a:p>
          <a:p>
            <a:pPr>
              <a:spcBef>
                <a:spcPts val="1200"/>
              </a:spcBef>
            </a:pPr>
            <a:r>
              <a:rPr lang="el-GR" altLang="el-GR" sz="2200" dirty="0" err="1" smtClean="0">
                <a:latin typeface="+mj-lt"/>
              </a:rPr>
              <a:t>Μπαλλιάν</a:t>
            </a:r>
            <a:r>
              <a:rPr lang="el-GR" altLang="el-GR" sz="2200" dirty="0" smtClean="0">
                <a:latin typeface="+mj-lt"/>
              </a:rPr>
              <a:t>, Αν. (1999), Μεταξωτά και Χρυσοποίκιλτα Ιερατικά Ενδύματα, στο Αν. </a:t>
            </a:r>
            <a:r>
              <a:rPr lang="el-GR" altLang="el-GR" sz="2200" dirty="0" err="1" smtClean="0">
                <a:latin typeface="+mj-lt"/>
              </a:rPr>
              <a:t>Μπαλλιάν</a:t>
            </a:r>
            <a:r>
              <a:rPr lang="el-GR" altLang="el-GR" sz="2200" dirty="0" smtClean="0">
                <a:latin typeface="+mj-lt"/>
              </a:rPr>
              <a:t> (</a:t>
            </a:r>
            <a:r>
              <a:rPr lang="el-GR" altLang="el-GR" sz="2200" dirty="0" err="1" smtClean="0">
                <a:latin typeface="+mj-lt"/>
              </a:rPr>
              <a:t>επιμ</a:t>
            </a:r>
            <a:r>
              <a:rPr lang="el-GR" altLang="el-GR" sz="2200" dirty="0" smtClean="0">
                <a:latin typeface="+mj-lt"/>
              </a:rPr>
              <a:t>.)  Άμφια: Το Ένδυμα της Ορθόδοξης Εκκλησίας, Μουσείο Μπενάκη 1-30 Σεπτεμβρίου 1999. Αθήνα-Πελοποννησιακό Λαογραφικό Ίδρυμα (Π.Λ.Ι.)</a:t>
            </a:r>
          </a:p>
          <a:p>
            <a:pPr>
              <a:spcBef>
                <a:spcPts val="1200"/>
              </a:spcBef>
            </a:pPr>
            <a:r>
              <a:rPr lang="el-GR" altLang="el-GR" sz="2200" dirty="0" smtClean="0">
                <a:latin typeface="+mj-lt"/>
              </a:rPr>
              <a:t>Χατζηδάκη-</a:t>
            </a:r>
            <a:r>
              <a:rPr lang="el-GR" altLang="el-GR" sz="2200" dirty="0" err="1" smtClean="0">
                <a:latin typeface="+mj-lt"/>
              </a:rPr>
              <a:t>Βέη</a:t>
            </a:r>
            <a:r>
              <a:rPr lang="el-GR" altLang="el-GR" sz="2200" dirty="0" smtClean="0">
                <a:latin typeface="+mj-lt"/>
              </a:rPr>
              <a:t>, Ε. (1953), Εκκλησιαστικά Κεντήματα στο Μουσείο Μπενάκη. Αθήνα</a:t>
            </a:r>
            <a:r>
              <a:rPr lang="it-IT" altLang="el-GR" sz="2200" dirty="0" smtClean="0">
                <a:latin typeface="+mj-lt"/>
              </a:rPr>
              <a:t>.</a:t>
            </a:r>
            <a:endParaRPr lang="el-GR" altLang="el-GR" sz="2200" dirty="0" smtClean="0">
              <a:latin typeface="+mj-lt"/>
            </a:endParaRPr>
          </a:p>
          <a:p>
            <a:pPr>
              <a:spcBef>
                <a:spcPts val="1200"/>
              </a:spcBef>
            </a:pPr>
            <a:endParaRPr lang="el-GR" altLang="el-GR" sz="2200" dirty="0" smtClean="0">
              <a:latin typeface="+mj-lt"/>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36</a:t>
            </a:fld>
            <a:endParaRPr lang="el-GR">
              <a:solidFill>
                <a:prstClr val="black"/>
              </a:solidFill>
            </a:endParaRPr>
          </a:p>
        </p:txBody>
      </p:sp>
    </p:spTree>
    <p:extLst>
      <p:ext uri="{BB962C8B-B14F-4D97-AF65-F5344CB8AC3E}">
        <p14:creationId xmlns:p14="http://schemas.microsoft.com/office/powerpoint/2010/main" val="8439938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Ιερατικά άμφια - Βυζαντινή </a:t>
            </a:r>
            <a:r>
              <a:rPr lang="el-GR" dirty="0" smtClean="0"/>
              <a:t>περίοδος</a:t>
            </a:r>
            <a:endParaRPr lang="el-GR" dirty="0"/>
          </a:p>
        </p:txBody>
      </p:sp>
      <p:sp>
        <p:nvSpPr>
          <p:cNvPr id="5122" name="2 - Θέση περιεχομένου"/>
          <p:cNvSpPr>
            <a:spLocks noGrp="1"/>
          </p:cNvSpPr>
          <p:nvPr>
            <p:ph idx="1"/>
          </p:nvPr>
        </p:nvSpPr>
        <p:spPr>
          <a:xfrm>
            <a:off x="457200" y="1196752"/>
            <a:ext cx="8363272" cy="5040560"/>
          </a:xfrm>
        </p:spPr>
        <p:txBody>
          <a:bodyPr/>
          <a:lstStyle/>
          <a:p>
            <a:pPr eaLnBrk="1" hangingPunct="1">
              <a:lnSpc>
                <a:spcPct val="120000"/>
              </a:lnSpc>
              <a:spcBef>
                <a:spcPts val="1200"/>
              </a:spcBef>
            </a:pPr>
            <a:r>
              <a:rPr lang="el-GR" altLang="el-GR" sz="2400" dirty="0" smtClean="0">
                <a:cs typeface="Arial" charset="0"/>
              </a:rPr>
              <a:t>Κατά τη </a:t>
            </a:r>
            <a:r>
              <a:rPr lang="el-GR" altLang="el-GR" sz="2400" dirty="0" err="1" smtClean="0">
                <a:cs typeface="Arial" charset="0"/>
              </a:rPr>
              <a:t>πρωτοβυζαντινή</a:t>
            </a:r>
            <a:r>
              <a:rPr lang="el-GR" altLang="el-GR" sz="2400" dirty="0" smtClean="0">
                <a:cs typeface="Arial" charset="0"/>
              </a:rPr>
              <a:t> περίοδο και παρά την ύπαρξη πολύτιμων υφασμάτων τα ενδύματα των κληρικών ήταν λιτά και ταπεινά, χωρίς πολλά χρώματα και με ελάχιστη διακόσμηση.</a:t>
            </a:r>
          </a:p>
          <a:p>
            <a:pPr eaLnBrk="1" hangingPunct="1">
              <a:lnSpc>
                <a:spcPct val="120000"/>
              </a:lnSpc>
              <a:spcBef>
                <a:spcPts val="1200"/>
              </a:spcBef>
            </a:pPr>
            <a:r>
              <a:rPr lang="el-GR" altLang="el-GR" sz="2400" dirty="0" smtClean="0">
                <a:cs typeface="Arial" charset="0"/>
              </a:rPr>
              <a:t>Κατά τη διάρκεια της Υστεροβυζαντινής περιόδου τα εκκλησιαστικά ενδύματα έγιναν πιο πλούσια, γεγονός που συνδέεται με το νέο ρόλο που έλαβαν οι κληρικοί. </a:t>
            </a:r>
          </a:p>
          <a:p>
            <a:pPr lvl="1" eaLnBrk="1" hangingPunct="1">
              <a:lnSpc>
                <a:spcPct val="120000"/>
              </a:lnSpc>
              <a:spcBef>
                <a:spcPts val="1200"/>
              </a:spcBef>
            </a:pPr>
            <a:r>
              <a:rPr lang="el-GR" altLang="el-GR" sz="2400" dirty="0" smtClean="0">
                <a:cs typeface="Arial" charset="0"/>
              </a:rPr>
              <a:t>Άρχισαν να χρησιμοποιούνται τα μεταξωτά και τα χρυσοκέντητα υφάσματα καθώς και οι πολύτιμες βαφές όπως η πορφύρα</a:t>
            </a:r>
            <a:r>
              <a:rPr lang="el-GR" altLang="el-GR" sz="2200" dirty="0" smtClean="0">
                <a:cs typeface="Arial" charset="0"/>
              </a:rPr>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a:solidFill>
                <a:prstClr val="black"/>
              </a:solidFill>
            </a:endParaRPr>
          </a:p>
        </p:txBody>
      </p:sp>
    </p:spTree>
    <p:extLst>
      <p:ext uri="{BB962C8B-B14F-4D97-AF65-F5344CB8AC3E}">
        <p14:creationId xmlns:p14="http://schemas.microsoft.com/office/powerpoint/2010/main" val="23536767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Άννα </a:t>
            </a:r>
            <a:r>
              <a:rPr lang="el-GR" sz="2000" dirty="0" err="1" smtClean="0"/>
              <a:t>Καρατζάνη</a:t>
            </a:r>
            <a:r>
              <a:rPr lang="el-GR" sz="2000" dirty="0" smtClean="0"/>
              <a:t> 2014. </a:t>
            </a:r>
            <a:r>
              <a:rPr lang="el-GR" sz="2000" dirty="0"/>
              <a:t>Άννα </a:t>
            </a:r>
            <a:r>
              <a:rPr lang="el-GR" sz="2000" dirty="0" err="1" smtClean="0"/>
              <a:t>Καρατζάνη</a:t>
            </a:r>
            <a:r>
              <a:rPr lang="el-GR" sz="2000" dirty="0" smtClean="0"/>
              <a:t>. </a:t>
            </a:r>
            <a:r>
              <a:rPr lang="el-GR" sz="2000" dirty="0"/>
              <a:t>«Συντήρηση Υφάσματος (Θ). </a:t>
            </a:r>
            <a:r>
              <a:rPr lang="el-GR" sz="2000" dirty="0" smtClean="0"/>
              <a:t>Ενότητα 6</a:t>
            </a:r>
            <a:r>
              <a:rPr lang="en-US" sz="2000" dirty="0" smtClean="0"/>
              <a:t>:</a:t>
            </a:r>
            <a:r>
              <a:rPr lang="el-GR" sz="2000" dirty="0"/>
              <a:t> Εκκλησιαστικά Υφάσματα».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39</a:t>
            </a:fld>
            <a:endParaRPr lang="el-GR"/>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264464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41</a:t>
            </a:fld>
            <a:endParaRPr lang="el-G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54243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42</a:t>
            </a:fld>
            <a:endParaRPr lang="el-GR"/>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43</a:t>
            </a:fld>
            <a:endParaRPr lang="el-GR"/>
          </a:p>
        </p:txBody>
      </p:sp>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Ιερατικά </a:t>
            </a:r>
            <a:r>
              <a:rPr lang="el-GR" dirty="0" smtClean="0"/>
              <a:t>άμφια</a:t>
            </a:r>
            <a:endParaRPr lang="el-GR" dirty="0"/>
          </a:p>
        </p:txBody>
      </p:sp>
      <p:sp>
        <p:nvSpPr>
          <p:cNvPr id="6146" name="2 - Θέση περιεχομένου"/>
          <p:cNvSpPr>
            <a:spLocks noGrp="1"/>
          </p:cNvSpPr>
          <p:nvPr>
            <p:ph idx="1"/>
          </p:nvPr>
        </p:nvSpPr>
        <p:spPr/>
        <p:txBody>
          <a:bodyPr/>
          <a:lstStyle/>
          <a:p>
            <a:pPr eaLnBrk="1" hangingPunct="1"/>
            <a:r>
              <a:rPr lang="el-GR" altLang="el-GR" sz="2400" dirty="0" smtClean="0">
                <a:cs typeface="Arial" charset="0"/>
              </a:rPr>
              <a:t>Ο Πατριαρχικός Σάκος και η Μίτρα, που χρησιμοποιούνται μετά τον 11</a:t>
            </a:r>
            <a:r>
              <a:rPr lang="el-GR" altLang="el-GR" sz="2400" baseline="30000" dirty="0" smtClean="0">
                <a:cs typeface="Arial" charset="0"/>
              </a:rPr>
              <a:t>ο</a:t>
            </a:r>
            <a:r>
              <a:rPr lang="el-GR" altLang="el-GR" sz="2400" dirty="0" smtClean="0">
                <a:cs typeface="Arial" charset="0"/>
              </a:rPr>
              <a:t> αιώνα, προέρχονται από τα αυτοκρατορικά ενδύματα</a:t>
            </a:r>
            <a:r>
              <a:rPr lang="el-GR" altLang="el-GR" sz="2400" dirty="0">
                <a:cs typeface="Arial" charset="0"/>
              </a:rPr>
              <a:t>,</a:t>
            </a:r>
            <a:endParaRPr lang="el-GR" altLang="el-GR" sz="2400" dirty="0" smtClean="0">
              <a:cs typeface="Arial" charset="0"/>
            </a:endParaRPr>
          </a:p>
          <a:p>
            <a:pPr eaLnBrk="1" hangingPunct="1"/>
            <a:r>
              <a:rPr lang="el-GR" altLang="el-GR" sz="2400" dirty="0" smtClean="0">
                <a:cs typeface="Arial" charset="0"/>
              </a:rPr>
              <a:t>Κάποια ενδύματα που φορούσαν οι Οθωμανοί ευγενείς χρησιμοποιούνται επίσης από τους κληρικούς</a:t>
            </a:r>
            <a:r>
              <a:rPr lang="el-GR" altLang="el-GR" sz="2400" dirty="0">
                <a:cs typeface="Arial" charset="0"/>
              </a:rPr>
              <a:t>,</a:t>
            </a:r>
            <a:endParaRPr lang="el-GR" altLang="el-GR" sz="2400" dirty="0" smtClean="0">
              <a:cs typeface="Arial" charset="0"/>
            </a:endParaRPr>
          </a:p>
          <a:p>
            <a:pPr eaLnBrk="1" hangingPunct="1"/>
            <a:r>
              <a:rPr lang="el-GR" altLang="el-GR" sz="2400" dirty="0" smtClean="0">
                <a:cs typeface="Arial" charset="0"/>
              </a:rPr>
              <a:t>Κάθε τάξη του κλήρου διαφοροποιείται από τα χαρακτηριστικά της άμφια</a:t>
            </a:r>
            <a:r>
              <a:rPr lang="el-GR" altLang="el-GR" sz="2400" dirty="0">
                <a:cs typeface="Arial" charset="0"/>
              </a:rPr>
              <a:t> </a:t>
            </a:r>
            <a:r>
              <a:rPr lang="el-GR" altLang="el-GR" sz="2400" dirty="0" smtClean="0">
                <a:cs typeface="Arial" charset="0"/>
              </a:rPr>
              <a:t>:</a:t>
            </a:r>
          </a:p>
          <a:p>
            <a:pPr lvl="1" eaLnBrk="1" hangingPunct="1"/>
            <a:r>
              <a:rPr lang="el-GR" altLang="el-GR" sz="2400" dirty="0" smtClean="0">
                <a:cs typeface="Arial" charset="0"/>
              </a:rPr>
              <a:t>Διάκος: Στιχάριο και Οράριο,</a:t>
            </a:r>
          </a:p>
          <a:p>
            <a:pPr lvl="1" eaLnBrk="1" hangingPunct="1"/>
            <a:r>
              <a:rPr lang="el-GR" altLang="el-GR" sz="2400" dirty="0" smtClean="0">
                <a:cs typeface="Arial" charset="0"/>
              </a:rPr>
              <a:t>Πρεσβύτερος: Επιτραχήλιο, Ιερατική Ζώνη, Φελόνιο και </a:t>
            </a:r>
            <a:r>
              <a:rPr lang="el-GR" altLang="el-GR" sz="2400" dirty="0" err="1" smtClean="0">
                <a:cs typeface="Arial" charset="0"/>
              </a:rPr>
              <a:t>Επιμανίκια</a:t>
            </a:r>
            <a:r>
              <a:rPr lang="el-GR" altLang="el-GR" sz="2400" dirty="0">
                <a:cs typeface="Arial" charset="0"/>
              </a:rPr>
              <a:t>,</a:t>
            </a:r>
            <a:endParaRPr lang="el-GR" altLang="el-GR" sz="2400" dirty="0" smtClean="0">
              <a:cs typeface="Arial" charset="0"/>
            </a:endParaRPr>
          </a:p>
          <a:p>
            <a:pPr lvl="1" eaLnBrk="1" hangingPunct="1"/>
            <a:r>
              <a:rPr lang="el-GR" altLang="el-GR" sz="2400" dirty="0" smtClean="0">
                <a:cs typeface="Arial" charset="0"/>
              </a:rPr>
              <a:t>Αρχιεπίσκοπος: Ωμοφόριο, </a:t>
            </a:r>
            <a:r>
              <a:rPr lang="el-GR" altLang="el-GR" sz="2400" dirty="0" err="1" smtClean="0">
                <a:cs typeface="Arial" charset="0"/>
              </a:rPr>
              <a:t>Επιγονάτιο</a:t>
            </a:r>
            <a:r>
              <a:rPr lang="el-GR" altLang="el-GR" sz="2400" dirty="0" smtClean="0">
                <a:cs typeface="Arial" charset="0"/>
              </a:rPr>
              <a:t> και Μίτρα.</a:t>
            </a:r>
          </a:p>
          <a:p>
            <a:pPr eaLnBrk="1" hangingPunct="1"/>
            <a:endParaRPr lang="el-GR" altLang="el-GR" sz="2600" dirty="0" smtClean="0">
              <a:cs typeface="Arial" charset="0"/>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a:solidFill>
                <a:prstClr val="black"/>
              </a:solidFill>
            </a:endParaRPr>
          </a:p>
        </p:txBody>
      </p:sp>
    </p:spTree>
    <p:extLst>
      <p:ext uri="{BB962C8B-B14F-4D97-AF65-F5344CB8AC3E}">
        <p14:creationId xmlns:p14="http://schemas.microsoft.com/office/powerpoint/2010/main" val="12059655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Στιχάριο</a:t>
            </a:r>
          </a:p>
        </p:txBody>
      </p:sp>
      <p:sp>
        <p:nvSpPr>
          <p:cNvPr id="7171" name="2 - Θέση περιεχομένου"/>
          <p:cNvSpPr>
            <a:spLocks noGrp="1"/>
          </p:cNvSpPr>
          <p:nvPr>
            <p:ph idx="1"/>
          </p:nvPr>
        </p:nvSpPr>
        <p:spPr>
          <a:xfrm>
            <a:off x="325868" y="1340768"/>
            <a:ext cx="4891410" cy="5040560"/>
          </a:xfrm>
        </p:spPr>
        <p:txBody>
          <a:bodyPr/>
          <a:lstStyle/>
          <a:p>
            <a:pPr eaLnBrk="1" hangingPunct="1">
              <a:lnSpc>
                <a:spcPct val="120000"/>
              </a:lnSpc>
              <a:spcBef>
                <a:spcPts val="1200"/>
              </a:spcBef>
            </a:pPr>
            <a:r>
              <a:rPr lang="el-GR" altLang="el-GR" sz="2400" dirty="0" smtClean="0">
                <a:cs typeface="Arial" charset="0"/>
              </a:rPr>
              <a:t>Το εσωτερικό ένδυμα που φορούν όλοι οι κληρικοί. Αρχικά ήταν διακοσμημένο με δυο στενές κόκκινες ταινίες που ξεκινούσαν από τους ώμους και έφταναν μέχρι τις ραφές καθώς και δυο στα μανίκια.  Αργότερα η διακόσμηση τους έγινε πιο πλούσια.</a:t>
            </a:r>
          </a:p>
        </p:txBody>
      </p:sp>
      <p:pic>
        <p:nvPicPr>
          <p:cNvPr id="7172" name="Picture 2" descr="C:\Users\user\Documents\ANNA_ALL\4EBA\PHOTOS-2004\annak\stihario2b.jpg" title="Στιχάριο από σατέν ύφασμα, Μονή Χοζοβιώτισσας, Αμοργός"/>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3082" y="1412776"/>
            <a:ext cx="3532187" cy="3252788"/>
          </a:xfrm>
          <a:prstGeom prst="rect">
            <a:avLst/>
          </a:prstGeom>
          <a:noFill/>
          <a:ln w="9525">
            <a:solidFill>
              <a:schemeClr val="accent4">
                <a:lumMod val="7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9221" name="4 - TextBox"/>
          <p:cNvSpPr txBox="1">
            <a:spLocks noChangeArrowheads="1"/>
          </p:cNvSpPr>
          <p:nvPr/>
        </p:nvSpPr>
        <p:spPr bwMode="auto">
          <a:xfrm>
            <a:off x="5283082" y="5013176"/>
            <a:ext cx="3532187" cy="707886"/>
          </a:xfrm>
          <a:prstGeom prst="rect">
            <a:avLst/>
          </a:prstGeom>
          <a:solidFill>
            <a:schemeClr val="accent4">
              <a:lumMod val="75000"/>
            </a:schemeClr>
          </a:solidFill>
          <a:ln w="9525">
            <a:noFill/>
            <a:miter lim="800000"/>
            <a:headEnd/>
            <a:tailEnd/>
          </a:ln>
        </p:spPr>
        <p:txBody>
          <a:bodyPr wrap="square">
            <a:spAutoFit/>
          </a:bodyPr>
          <a:lstStyle/>
          <a:p>
            <a:pPr>
              <a:defRPr/>
            </a:pPr>
            <a:r>
              <a:rPr lang="el-GR" sz="2000" dirty="0">
                <a:solidFill>
                  <a:prstClr val="white"/>
                </a:solidFill>
                <a:latin typeface="Calibri"/>
              </a:rPr>
              <a:t>Στιχάριο από σατέν ύφασμα, Μονή </a:t>
            </a:r>
            <a:r>
              <a:rPr lang="el-GR" sz="2000" dirty="0" err="1">
                <a:solidFill>
                  <a:prstClr val="white"/>
                </a:solidFill>
                <a:latin typeface="Calibri"/>
              </a:rPr>
              <a:t>Χοζοβιώτισσας</a:t>
            </a:r>
            <a:r>
              <a:rPr lang="el-GR" sz="2000" dirty="0">
                <a:solidFill>
                  <a:prstClr val="white"/>
                </a:solidFill>
                <a:latin typeface="Calibri"/>
              </a:rPr>
              <a:t>, Αμοργός</a:t>
            </a:r>
          </a:p>
        </p:txBody>
      </p:sp>
      <p:sp>
        <p:nvSpPr>
          <p:cNvPr id="7" name="TextBox 4"/>
          <p:cNvSpPr txBox="1"/>
          <p:nvPr/>
        </p:nvSpPr>
        <p:spPr>
          <a:xfrm>
            <a:off x="6462090" y="4665564"/>
            <a:ext cx="1213858" cy="276999"/>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a:solidFill>
                <a:prstClr val="black"/>
              </a:solidFill>
            </a:endParaRPr>
          </a:p>
        </p:txBody>
      </p:sp>
    </p:spTree>
    <p:extLst>
      <p:ext uri="{BB962C8B-B14F-4D97-AF65-F5344CB8AC3E}">
        <p14:creationId xmlns:p14="http://schemas.microsoft.com/office/powerpoint/2010/main" val="39832791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Οράριο </a:t>
            </a:r>
          </a:p>
        </p:txBody>
      </p:sp>
      <p:sp>
        <p:nvSpPr>
          <p:cNvPr id="8194" name="2 - Θέση περιεχομένου"/>
          <p:cNvSpPr>
            <a:spLocks noGrp="1"/>
          </p:cNvSpPr>
          <p:nvPr>
            <p:ph idx="1"/>
          </p:nvPr>
        </p:nvSpPr>
        <p:spPr>
          <a:xfrm>
            <a:off x="180578" y="1168551"/>
            <a:ext cx="5543550" cy="5040560"/>
          </a:xfrm>
        </p:spPr>
        <p:txBody>
          <a:bodyPr>
            <a:normAutofit/>
          </a:bodyPr>
          <a:lstStyle/>
          <a:p>
            <a:pPr eaLnBrk="1" hangingPunct="1">
              <a:lnSpc>
                <a:spcPct val="120000"/>
              </a:lnSpc>
              <a:spcBef>
                <a:spcPts val="1200"/>
              </a:spcBef>
            </a:pPr>
            <a:r>
              <a:rPr lang="el-GR" altLang="el-GR" sz="2400" dirty="0" smtClean="0">
                <a:cs typeface="Arial" charset="0"/>
              </a:rPr>
              <a:t>Υφασμάτινη λεπτή και μακριά λουρίδα, η οποία κρέμεται στον αριστερό ώμο του Διακόνου. Συμβολίζει τα φτερά των Αγγέλων. Η μπροστινή πλευρά του, την οποία κρατάει  ο Διάκονος με το δεξί του χέρι, όταν δέεται προς τον Ύψιστο, συμβολίζει την Καινή Διαθήκη, ενώ η άλλη πλευρά του συμβολίζει την Παλαιά Διαθήκη.  </a:t>
            </a:r>
          </a:p>
        </p:txBody>
      </p:sp>
      <p:pic>
        <p:nvPicPr>
          <p:cNvPr id="8195" name="Picture 2" descr="http://upload.wikimedia.org/wikipedia/commons/a/ad/Orthodox_Deacon.jpg" title="Διάκονος που φοράει το οράριο πάνω από το στιχάριο"/>
          <p:cNvPicPr>
            <a:picLocks noChangeAspect="1" noChangeArrowheads="1"/>
          </p:cNvPicPr>
          <p:nvPr/>
        </p:nvPicPr>
        <p:blipFill>
          <a:blip r:embed="rId2">
            <a:extLst>
              <a:ext uri="{28A0092B-C50C-407E-A947-70E740481C1C}">
                <a14:useLocalDpi xmlns:a14="http://schemas.microsoft.com/office/drawing/2010/main" val="0"/>
              </a:ext>
            </a:extLst>
          </a:blip>
          <a:srcRect l="16216" t="5148" r="16216" b="5144"/>
          <a:stretch>
            <a:fillRect/>
          </a:stretch>
        </p:blipFill>
        <p:spPr bwMode="auto">
          <a:xfrm>
            <a:off x="6143625" y="986959"/>
            <a:ext cx="2184329" cy="4567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4 - TextBox"/>
          <p:cNvSpPr txBox="1">
            <a:spLocks noChangeArrowheads="1"/>
          </p:cNvSpPr>
          <p:nvPr/>
        </p:nvSpPr>
        <p:spPr bwMode="auto">
          <a:xfrm>
            <a:off x="6143625" y="5661248"/>
            <a:ext cx="2184329" cy="1200329"/>
          </a:xfrm>
          <a:prstGeom prst="rect">
            <a:avLst/>
          </a:prstGeom>
          <a:solidFill>
            <a:schemeClr val="accent4">
              <a:lumMod val="75000"/>
            </a:schemeClr>
          </a:solidFill>
          <a:ln w="9525">
            <a:noFill/>
            <a:miter lim="800000"/>
            <a:headEnd/>
            <a:tailEnd/>
          </a:ln>
        </p:spPr>
        <p:txBody>
          <a:bodyPr wrap="square">
            <a:spAutoFit/>
          </a:bodyPr>
          <a:lstStyle/>
          <a:p>
            <a:pPr>
              <a:defRPr/>
            </a:pPr>
            <a:r>
              <a:rPr lang="el-GR" dirty="0">
                <a:solidFill>
                  <a:prstClr val="white"/>
                </a:solidFill>
                <a:latin typeface="Calibri"/>
              </a:rPr>
              <a:t>Διάκονος που φοράει το οράριο πάνω από το στιχάριο.</a:t>
            </a:r>
            <a:r>
              <a:rPr lang="en-GB" dirty="0">
                <a:solidFill>
                  <a:prstClr val="white"/>
                </a:solidFill>
                <a:latin typeface="Calibri"/>
                <a:hlinkClick r:id="rId3"/>
              </a:rPr>
              <a:t> </a:t>
            </a:r>
            <a:endParaRPr lang="el-GR" dirty="0">
              <a:solidFill>
                <a:prstClr val="white"/>
              </a:solidFill>
              <a:latin typeface="Calibri"/>
            </a:endParaRPr>
          </a:p>
        </p:txBody>
      </p:sp>
      <p:sp>
        <p:nvSpPr>
          <p:cNvPr id="7" name="Rectangle 8"/>
          <p:cNvSpPr/>
          <p:nvPr/>
        </p:nvSpPr>
        <p:spPr>
          <a:xfrm rot="16200000">
            <a:off x="7340356" y="3120454"/>
            <a:ext cx="2436861"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4"/>
              </a:rPr>
              <a:t>Orthodox </a:t>
            </a:r>
            <a:r>
              <a:rPr lang="en-US" sz="1200" dirty="0" smtClean="0">
                <a:solidFill>
                  <a:prstClr val="black"/>
                </a:solidFill>
                <a:latin typeface="Calibri"/>
                <a:hlinkClick r:id="rId4"/>
              </a:rPr>
              <a:t>Deacon</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a:t>
            </a:r>
            <a:r>
              <a:rPr lang="en-US" sz="1200" dirty="0" smtClean="0">
                <a:solidFill>
                  <a:prstClr val="black">
                    <a:lumMod val="65000"/>
                    <a:lumOff val="35000"/>
                  </a:prstClr>
                </a:solidFill>
                <a:latin typeface="Calibri"/>
              </a:rPr>
              <a:t>  </a:t>
            </a:r>
            <a:r>
              <a:rPr lang="en-US" sz="1200" dirty="0" smtClean="0">
                <a:solidFill>
                  <a:prstClr val="black"/>
                </a:solidFill>
                <a:latin typeface="Calibri"/>
                <a:hlinkClick r:id="rId5"/>
              </a:rPr>
              <a:t>Kostisl</a:t>
            </a:r>
            <a:r>
              <a:rPr lang="el-GR" sz="1200" dirty="0" smtClean="0">
                <a:solidFill>
                  <a:prstClr val="black"/>
                </a:solidFill>
                <a:latin typeface="Calibri"/>
              </a:rPr>
              <a:t> </a:t>
            </a:r>
            <a:endParaRPr lang="en-US" sz="1200" dirty="0" smtClean="0">
              <a:solidFill>
                <a:prstClr val="black"/>
              </a:solidFill>
              <a:latin typeface="Calibri"/>
            </a:endParaRPr>
          </a:p>
          <a:p>
            <a:pPr algn="ctr"/>
            <a:r>
              <a:rPr lang="el-GR" sz="1200" dirty="0" smtClean="0">
                <a:solidFill>
                  <a:prstClr val="black">
                    <a:lumMod val="65000"/>
                    <a:lumOff val="35000"/>
                  </a:prstClr>
                </a:solidFill>
                <a:latin typeface="Calibri"/>
              </a:rPr>
              <a:t>διαθέσιμο με άδεια</a:t>
            </a:r>
            <a:r>
              <a:rPr lang="en-US" sz="1200" dirty="0" smtClean="0">
                <a:solidFill>
                  <a:prstClr val="black">
                    <a:lumMod val="65000"/>
                    <a:lumOff val="35000"/>
                  </a:prstClr>
                </a:solidFill>
                <a:latin typeface="Calibri"/>
              </a:rPr>
              <a:t> </a:t>
            </a:r>
            <a:r>
              <a:rPr lang="en-US" sz="1200" dirty="0">
                <a:solidFill>
                  <a:prstClr val="black"/>
                </a:solidFill>
                <a:latin typeface="Calibri"/>
                <a:hlinkClick r:id="rId6"/>
              </a:rPr>
              <a:t>CC BY-SA 2.5</a:t>
            </a:r>
            <a:endParaRPr lang="en-US" sz="1200"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a:solidFill>
                <a:prstClr val="black"/>
              </a:solidFill>
            </a:endParaRPr>
          </a:p>
        </p:txBody>
      </p:sp>
    </p:spTree>
    <p:extLst>
      <p:ext uri="{BB962C8B-B14F-4D97-AF65-F5344CB8AC3E}">
        <p14:creationId xmlns:p14="http://schemas.microsoft.com/office/powerpoint/2010/main" val="42051515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Παραδείγματα οραρίων</a:t>
            </a:r>
          </a:p>
        </p:txBody>
      </p:sp>
      <p:pic>
        <p:nvPicPr>
          <p:cNvPr id="9220" name="Picture 18" descr="Π2-13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158433"/>
            <a:ext cx="1760538" cy="3684588"/>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9222" name="5 - TextBox"/>
          <p:cNvSpPr txBox="1">
            <a:spLocks noChangeArrowheads="1"/>
          </p:cNvSpPr>
          <p:nvPr/>
        </p:nvSpPr>
        <p:spPr bwMode="auto">
          <a:xfrm>
            <a:off x="2846837" y="1158433"/>
            <a:ext cx="4286250" cy="707886"/>
          </a:xfrm>
          <a:prstGeom prst="rect">
            <a:avLst/>
          </a:prstGeom>
          <a:solidFill>
            <a:schemeClr val="accent4">
              <a:lumMod val="75000"/>
            </a:schemeClr>
          </a:solidFill>
          <a:ln w="9525">
            <a:noFill/>
            <a:miter lim="800000"/>
            <a:headEnd/>
            <a:tailEnd/>
          </a:ln>
        </p:spPr>
        <p:txBody>
          <a:bodyPr>
            <a:spAutoFit/>
          </a:bodyPr>
          <a:lstStyle/>
          <a:p>
            <a:pPr>
              <a:defRPr/>
            </a:pPr>
            <a:r>
              <a:rPr lang="el-GR" sz="2000" dirty="0">
                <a:solidFill>
                  <a:prstClr val="white"/>
                </a:solidFill>
                <a:latin typeface="Calibri"/>
              </a:rPr>
              <a:t>Οράριο με </a:t>
            </a:r>
            <a:r>
              <a:rPr lang="el-GR" sz="2000" dirty="0" err="1">
                <a:solidFill>
                  <a:prstClr val="white"/>
                </a:solidFill>
                <a:latin typeface="Calibri"/>
              </a:rPr>
              <a:t>επίρραπτη</a:t>
            </a:r>
            <a:r>
              <a:rPr lang="el-GR" sz="2000" dirty="0">
                <a:solidFill>
                  <a:prstClr val="white"/>
                </a:solidFill>
                <a:latin typeface="Calibri"/>
              </a:rPr>
              <a:t> διακόσμηση από τη  Μονή </a:t>
            </a:r>
            <a:r>
              <a:rPr lang="el-GR" sz="2000" dirty="0" err="1">
                <a:solidFill>
                  <a:prstClr val="white"/>
                </a:solidFill>
                <a:latin typeface="Calibri"/>
              </a:rPr>
              <a:t>Χοζοβιώτισσας</a:t>
            </a:r>
            <a:r>
              <a:rPr lang="el-GR" sz="2000" dirty="0">
                <a:solidFill>
                  <a:prstClr val="white"/>
                </a:solidFill>
                <a:latin typeface="Calibri"/>
              </a:rPr>
              <a:t> στην Αμοργό</a:t>
            </a:r>
          </a:p>
        </p:txBody>
      </p:sp>
      <p:sp>
        <p:nvSpPr>
          <p:cNvPr id="8" name="TextBox 4"/>
          <p:cNvSpPr txBox="1"/>
          <p:nvPr/>
        </p:nvSpPr>
        <p:spPr>
          <a:xfrm>
            <a:off x="1244940" y="4827566"/>
            <a:ext cx="1213858" cy="276999"/>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pic>
        <p:nvPicPr>
          <p:cNvPr id="9219" name="Picture 9" descr="orari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5369528"/>
            <a:ext cx="7859712" cy="882650"/>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9221" name="4 - TextBox"/>
          <p:cNvSpPr txBox="1">
            <a:spLocks noChangeArrowheads="1"/>
          </p:cNvSpPr>
          <p:nvPr/>
        </p:nvSpPr>
        <p:spPr bwMode="auto">
          <a:xfrm>
            <a:off x="5548734" y="4221088"/>
            <a:ext cx="3282578" cy="1015663"/>
          </a:xfrm>
          <a:prstGeom prst="rect">
            <a:avLst/>
          </a:prstGeom>
          <a:solidFill>
            <a:schemeClr val="accent4">
              <a:lumMod val="75000"/>
            </a:schemeClr>
          </a:solidFill>
          <a:ln w="9525">
            <a:noFill/>
            <a:miter lim="800000"/>
            <a:headEnd/>
            <a:tailEnd/>
          </a:ln>
        </p:spPr>
        <p:txBody>
          <a:bodyPr wrap="square">
            <a:spAutoFit/>
          </a:bodyPr>
          <a:lstStyle/>
          <a:p>
            <a:pPr>
              <a:defRPr/>
            </a:pPr>
            <a:r>
              <a:rPr lang="el-GR" sz="2000" dirty="0">
                <a:solidFill>
                  <a:prstClr val="white"/>
                </a:solidFill>
                <a:latin typeface="Calibri"/>
              </a:rPr>
              <a:t>Χρυσοκέντητο βελούδινο οράρια από τη Μονή </a:t>
            </a:r>
            <a:r>
              <a:rPr lang="el-GR" sz="2000" dirty="0" err="1">
                <a:solidFill>
                  <a:prstClr val="white"/>
                </a:solidFill>
                <a:latin typeface="Calibri"/>
              </a:rPr>
              <a:t>Χοζοβιώτισσας</a:t>
            </a:r>
            <a:r>
              <a:rPr lang="el-GR" sz="2000" dirty="0">
                <a:solidFill>
                  <a:prstClr val="white"/>
                </a:solidFill>
                <a:latin typeface="Calibri"/>
              </a:rPr>
              <a:t> στην Αμοργό.</a:t>
            </a:r>
          </a:p>
        </p:txBody>
      </p:sp>
      <p:sp>
        <p:nvSpPr>
          <p:cNvPr id="9" name="TextBox 4"/>
          <p:cNvSpPr txBox="1"/>
          <p:nvPr/>
        </p:nvSpPr>
        <p:spPr>
          <a:xfrm>
            <a:off x="4294527" y="6258494"/>
            <a:ext cx="1213858" cy="276999"/>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a:solidFill>
                <a:prstClr val="black"/>
              </a:solidFill>
            </a:endParaRPr>
          </a:p>
        </p:txBody>
      </p:sp>
    </p:spTree>
    <p:extLst>
      <p:ext uri="{BB962C8B-B14F-4D97-AF65-F5344CB8AC3E}">
        <p14:creationId xmlns:p14="http://schemas.microsoft.com/office/powerpoint/2010/main" val="7421648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88945" y="116632"/>
            <a:ext cx="4747393" cy="908720"/>
          </a:xfrm>
        </p:spPr>
        <p:txBody>
          <a:bodyPr>
            <a:normAutofit/>
          </a:bodyPr>
          <a:lstStyle/>
          <a:p>
            <a:r>
              <a:rPr lang="el-GR" dirty="0"/>
              <a:t>Επιτραχήλιο </a:t>
            </a:r>
          </a:p>
        </p:txBody>
      </p:sp>
      <p:sp>
        <p:nvSpPr>
          <p:cNvPr id="10242" name="2 - Θέση περιεχομένου"/>
          <p:cNvSpPr>
            <a:spLocks noGrp="1"/>
          </p:cNvSpPr>
          <p:nvPr>
            <p:ph idx="1"/>
          </p:nvPr>
        </p:nvSpPr>
        <p:spPr>
          <a:xfrm>
            <a:off x="3818326" y="1190167"/>
            <a:ext cx="5338936" cy="5040560"/>
          </a:xfrm>
        </p:spPr>
        <p:txBody>
          <a:bodyPr/>
          <a:lstStyle/>
          <a:p>
            <a:pPr eaLnBrk="1" hangingPunct="1"/>
            <a:r>
              <a:rPr lang="el-GR" altLang="el-GR" sz="2400" dirty="0" smtClean="0">
                <a:cs typeface="Arial" charset="0"/>
              </a:rPr>
              <a:t>Αρχικά αποτελείτο από μια μακριά ταινία που </a:t>
            </a:r>
            <a:r>
              <a:rPr lang="el-GR" altLang="el-GR" sz="2400" smtClean="0">
                <a:cs typeface="Arial" charset="0"/>
              </a:rPr>
              <a:t>φοριόταν γύρ</a:t>
            </a:r>
            <a:r>
              <a:rPr lang="el-GR" altLang="el-GR" sz="2400">
                <a:cs typeface="Arial" charset="0"/>
              </a:rPr>
              <a:t>ω</a:t>
            </a:r>
            <a:r>
              <a:rPr lang="el-GR" altLang="el-GR" sz="2400" smtClean="0">
                <a:cs typeface="Arial" charset="0"/>
              </a:rPr>
              <a:t> </a:t>
            </a:r>
            <a:r>
              <a:rPr lang="el-GR" altLang="el-GR" sz="2400" dirty="0" smtClean="0">
                <a:cs typeface="Arial" charset="0"/>
              </a:rPr>
              <a:t>από το λαιμό και έπεφτε μπροστά, με τα δύο άκρα ενωμένα. Σταδιακά έλαβε το σημερινό σχήμα με άνοιγμα για το κεφάλι και τη χρήση </a:t>
            </a:r>
            <a:r>
              <a:rPr lang="el-GR" altLang="el-GR" sz="2400" dirty="0" err="1" smtClean="0">
                <a:cs typeface="Arial" charset="0"/>
              </a:rPr>
              <a:t>καμπανόσχημων</a:t>
            </a:r>
            <a:r>
              <a:rPr lang="el-GR" altLang="el-GR" sz="2400" dirty="0" smtClean="0">
                <a:cs typeface="Arial" charset="0"/>
              </a:rPr>
              <a:t> κουμπιών για να συγκρατούν τα δυο τμήματα μαζί. Το φορούν οι ιερείς. </a:t>
            </a:r>
          </a:p>
          <a:p>
            <a:pPr eaLnBrk="1" hangingPunct="1"/>
            <a:endParaRPr lang="el-GR" altLang="el-GR" dirty="0" smtClean="0"/>
          </a:p>
        </p:txBody>
      </p:sp>
      <p:sp>
        <p:nvSpPr>
          <p:cNvPr id="12292" name="4 - TextBox"/>
          <p:cNvSpPr txBox="1">
            <a:spLocks noChangeArrowheads="1"/>
          </p:cNvSpPr>
          <p:nvPr/>
        </p:nvSpPr>
        <p:spPr bwMode="auto">
          <a:xfrm>
            <a:off x="251520" y="5835348"/>
            <a:ext cx="3569816" cy="1015663"/>
          </a:xfrm>
          <a:prstGeom prst="rect">
            <a:avLst/>
          </a:prstGeom>
          <a:solidFill>
            <a:schemeClr val="accent4">
              <a:lumMod val="75000"/>
            </a:schemeClr>
          </a:solidFill>
          <a:ln w="9525">
            <a:noFill/>
            <a:miter lim="800000"/>
            <a:headEnd/>
            <a:tailEnd/>
          </a:ln>
        </p:spPr>
        <p:txBody>
          <a:bodyPr wrap="square">
            <a:spAutoFit/>
          </a:bodyPr>
          <a:lstStyle/>
          <a:p>
            <a:pPr>
              <a:defRPr/>
            </a:pPr>
            <a:r>
              <a:rPr lang="el-GR" sz="2000" dirty="0">
                <a:solidFill>
                  <a:prstClr val="white"/>
                </a:solidFill>
                <a:latin typeface="Calibri"/>
              </a:rPr>
              <a:t>Χρυσοΰφαντο και Χρυσοκέντητο Επιτραχήλιο,  19</a:t>
            </a:r>
            <a:r>
              <a:rPr lang="el-GR" sz="2000" baseline="30000" dirty="0">
                <a:solidFill>
                  <a:prstClr val="white"/>
                </a:solidFill>
                <a:latin typeface="Calibri"/>
              </a:rPr>
              <a:t>ος</a:t>
            </a:r>
            <a:r>
              <a:rPr lang="el-GR" sz="2000" dirty="0">
                <a:solidFill>
                  <a:prstClr val="white"/>
                </a:solidFill>
                <a:latin typeface="Calibri"/>
              </a:rPr>
              <a:t> αι.,  Μονή </a:t>
            </a:r>
            <a:r>
              <a:rPr lang="el-GR" sz="2000" dirty="0" err="1">
                <a:solidFill>
                  <a:prstClr val="white"/>
                </a:solidFill>
                <a:latin typeface="Calibri"/>
              </a:rPr>
              <a:t>Χοζοβιώτισσας</a:t>
            </a:r>
            <a:r>
              <a:rPr lang="el-GR" sz="2000" dirty="0">
                <a:solidFill>
                  <a:prstClr val="white"/>
                </a:solidFill>
                <a:latin typeface="Calibri"/>
              </a:rPr>
              <a:t>, Αμοργός.</a:t>
            </a:r>
          </a:p>
        </p:txBody>
      </p:sp>
      <p:pic>
        <p:nvPicPr>
          <p:cNvPr id="10245" name="Picture 15" descr="Epit_31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75444"/>
            <a:ext cx="1536700" cy="5357812"/>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4"/>
          <p:cNvSpPr txBox="1"/>
          <p:nvPr/>
        </p:nvSpPr>
        <p:spPr>
          <a:xfrm rot="16200000">
            <a:off x="1319791" y="4987827"/>
            <a:ext cx="1213858" cy="276999"/>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pic>
        <p:nvPicPr>
          <p:cNvPr id="10243" name="Picture 2" descr="epitrahelio_3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375444"/>
            <a:ext cx="1625600" cy="5357812"/>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9" name="TextBox 4"/>
          <p:cNvSpPr txBox="1"/>
          <p:nvPr/>
        </p:nvSpPr>
        <p:spPr>
          <a:xfrm rot="16200000">
            <a:off x="3352907" y="4968050"/>
            <a:ext cx="1213858" cy="276999"/>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a:solidFill>
                <a:prstClr val="black"/>
              </a:solidFill>
            </a:endParaRPr>
          </a:p>
        </p:txBody>
      </p:sp>
    </p:spTree>
    <p:extLst>
      <p:ext uri="{BB962C8B-B14F-4D97-AF65-F5344CB8AC3E}">
        <p14:creationId xmlns:p14="http://schemas.microsoft.com/office/powerpoint/2010/main" val="348959789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7b38d80ed219cce3b8d4c84571e4145f131a"/>
</p:tagLst>
</file>

<file path=ppt/theme/theme1.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Προσαρμοσμένο 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22</TotalTime>
  <Words>2488</Words>
  <Application>Microsoft Office PowerPoint</Application>
  <PresentationFormat>On-screen Show (4:3)</PresentationFormat>
  <Paragraphs>291</Paragraphs>
  <Slides>44</Slides>
  <Notes>26</Notes>
  <HiddenSlides>0</HiddenSlides>
  <MMClips>0</MMClips>
  <ScaleCrop>false</ScaleCrop>
  <HeadingPairs>
    <vt:vector size="4" baseType="variant">
      <vt:variant>
        <vt:lpstr>Theme</vt:lpstr>
      </vt:variant>
      <vt:variant>
        <vt:i4>2</vt:i4>
      </vt:variant>
      <vt:variant>
        <vt:lpstr>Slide Titles</vt:lpstr>
      </vt:variant>
      <vt:variant>
        <vt:i4>44</vt:i4>
      </vt:variant>
    </vt:vector>
  </HeadingPairs>
  <TitlesOfParts>
    <vt:vector size="46" baseType="lpstr">
      <vt:lpstr>template</vt:lpstr>
      <vt:lpstr>OC_template_updated</vt:lpstr>
      <vt:lpstr>Συντήρηση Υφάσματος (Θ)</vt:lpstr>
      <vt:lpstr>Εκκλησιαστικά Υφάσματα </vt:lpstr>
      <vt:lpstr>Ιερατικά άμφια - πρωτοχριστιανική περίοδος</vt:lpstr>
      <vt:lpstr>Ιερατικά άμφια - Βυζαντινή περίοδος</vt:lpstr>
      <vt:lpstr>Ιερατικά άμφια</vt:lpstr>
      <vt:lpstr>Στιχάριο</vt:lpstr>
      <vt:lpstr>Οράριο </vt:lpstr>
      <vt:lpstr>Παραδείγματα οραρίων</vt:lpstr>
      <vt:lpstr>Επιτραχήλιο </vt:lpstr>
      <vt:lpstr>Ιερατική Ζώνη </vt:lpstr>
      <vt:lpstr>Φελόνιο</vt:lpstr>
      <vt:lpstr>Ωμοφόριο </vt:lpstr>
      <vt:lpstr>Μικρό και Μεγάλο Ωμοφόριο</vt:lpstr>
      <vt:lpstr>Επιμανίκια</vt:lpstr>
      <vt:lpstr>Επιγονάτιο</vt:lpstr>
      <vt:lpstr>Ιερατικός Σάκος</vt:lpstr>
      <vt:lpstr>Ιερατικοί Σάκοι</vt:lpstr>
      <vt:lpstr>Μίτρα </vt:lpstr>
      <vt:lpstr>Μανδύας (1 από 2)</vt:lpstr>
      <vt:lpstr>Μανδύας (2 από 2)</vt:lpstr>
      <vt:lpstr>Επιράμματα</vt:lpstr>
      <vt:lpstr>Λειτουργικά καλύμματα</vt:lpstr>
      <vt:lpstr>Αέρας (Αήρ)</vt:lpstr>
      <vt:lpstr>Αέρας</vt:lpstr>
      <vt:lpstr>Αντιμήνσιο</vt:lpstr>
      <vt:lpstr>Διακόσμηση Αντιμήνσιου</vt:lpstr>
      <vt:lpstr>Επιτάφιος </vt:lpstr>
      <vt:lpstr>Μάκτρον</vt:lpstr>
      <vt:lpstr>Κάλυμμα δισκοπότηρου </vt:lpstr>
      <vt:lpstr>Διακοσμητικά πέπλα</vt:lpstr>
      <vt:lpstr>Βασιλική ή Ωραία Πύλη</vt:lpstr>
      <vt:lpstr>Ποδέα</vt:lpstr>
      <vt:lpstr>Λάβαρο </vt:lpstr>
      <vt:lpstr>Ενδυτή ή τραπεζοφόριον</vt:lpstr>
      <vt:lpstr>Ηλεκτρονικές πηγές</vt:lpstr>
      <vt:lpstr>Βιβλιογραφία (1 από 2)</vt:lpstr>
      <vt:lpstr>Βιβλιογραφία (2 από 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Συντήρηση Υφάσματος</dc:title>
  <dc:creator>opencourses@teiath.gr</dc:creator>
  <cp:lastModifiedBy>alex</cp:lastModifiedBy>
  <cp:revision>12</cp:revision>
  <dcterms:created xsi:type="dcterms:W3CDTF">2014-09-29T11:56:21Z</dcterms:created>
  <dcterms:modified xsi:type="dcterms:W3CDTF">2015-02-24T14:24:23Z</dcterms:modified>
</cp:coreProperties>
</file>