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0" r:id="rId44"/>
    <p:sldId id="309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D3BF3B2-48D5-4610-AF7B-8EE784FDED53}" type="slidenum">
              <a:rPr lang="el-GR" sz="1300">
                <a:solidFill>
                  <a:prstClr val="black"/>
                </a:solidFill>
              </a:rPr>
              <a:pPr eaLnBrk="1" hangingPunct="1"/>
              <a:t>28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871F54B-A5AF-43C5-B3E6-DCCC5B724E74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28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0386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91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6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3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7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8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2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video.noc.teiath.gr/?p=562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και 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Καρδιοπνευμονική</a:t>
            </a:r>
            <a:r>
              <a:rPr lang="en-US" sz="2800" dirty="0" smtClean="0"/>
              <a:t> </a:t>
            </a:r>
            <a:r>
              <a:rPr lang="el-GR" sz="2800" dirty="0" smtClean="0"/>
              <a:t>Αναζωογόνηση με</a:t>
            </a:r>
            <a:r>
              <a:rPr lang="en-US" sz="2800" dirty="0" smtClean="0"/>
              <a:t> </a:t>
            </a:r>
            <a:r>
              <a:rPr lang="el-GR" sz="2800" dirty="0" smtClean="0"/>
              <a:t>Αυτόματο </a:t>
            </a:r>
            <a:r>
              <a:rPr lang="el-GR" sz="2800" dirty="0"/>
              <a:t>Εξωτερικό </a:t>
            </a:r>
            <a:r>
              <a:rPr lang="el-GR" sz="2800" dirty="0" smtClean="0"/>
              <a:t>Απινιδιστή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Θεόδωρος Καπάδοχος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Απόφραξη αεραγωγού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4670"/>
            <a:ext cx="4000500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02" y="2164670"/>
            <a:ext cx="4000500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4283968" y="5301208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Ελέγξτε για </a:t>
            </a:r>
            <a:r>
              <a:rPr lang="el-GR" dirty="0" smtClean="0"/>
              <a:t>αναπνοή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788024" y="1357545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92351" y="1976153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788023" y="2604885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4792351" y="3210199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788021" y="3768771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792351" y="437837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792351" y="497680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792351" y="5580630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55" title="Ελέγξτε για αναπνοή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5150"/>
            <a:ext cx="3889375" cy="3203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Ορθογώνιο 13"/>
          <p:cNvSpPr/>
          <p:nvPr/>
        </p:nvSpPr>
        <p:spPr>
          <a:xfrm>
            <a:off x="2051720" y="5207641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Ελέγξτε για αναπνοή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3889585" cy="32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97868" y="54452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Για 10” Βλέπω, Ακούω και Αισθάνομαι για ΦΥΣΙΟΛΟΓΙΚΗ αναπνοή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635896" y="498771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 φυσιολογική </a:t>
            </a:r>
            <a:r>
              <a:rPr lang="el-GR" dirty="0" smtClean="0"/>
              <a:t>αναπνοή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Συμβαίνει για λίγο, αφού σταματήσει η καρδιά σε έως και 40% των καρδιακών </a:t>
            </a:r>
            <a:r>
              <a:rPr lang="el-GR" dirty="0" smtClean="0"/>
              <a:t>ανακοπών,</a:t>
            </a:r>
            <a:endParaRPr lang="el-GR" dirty="0"/>
          </a:p>
          <a:p>
            <a:r>
              <a:rPr lang="el-GR" dirty="0"/>
              <a:t>Περιγράφεται ως ανεπαρκής, δύσκολη, θορυβώδης ή αγωνιώδης </a:t>
            </a:r>
            <a:r>
              <a:rPr lang="el-GR" dirty="0" smtClean="0"/>
              <a:t>αναπνοή,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Αναγνώρισέ την ως ένδειξη καρδιακής </a:t>
            </a:r>
            <a:r>
              <a:rPr lang="el-GR" b="1" dirty="0" smtClean="0">
                <a:solidFill>
                  <a:srgbClr val="820000"/>
                </a:solidFill>
              </a:rPr>
              <a:t>ανακοπής.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26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Καλέστε 112 (166/199)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676393" y="133943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680720" y="195804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676392" y="2586778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4680720" y="319209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685183" y="3751333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685183" y="4334309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680720" y="495870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680720" y="556252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2404"/>
            <a:ext cx="3014663" cy="26193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Ορθογώνιο 13"/>
          <p:cNvSpPr/>
          <p:nvPr/>
        </p:nvSpPr>
        <p:spPr>
          <a:xfrm>
            <a:off x="1759883" y="468170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1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30 θωρακικές συμπιέσεις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788024" y="141277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92351" y="2031384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788023" y="266011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4792351" y="3265430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796814" y="5044160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30 θωρακικές συμπιέσεις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796814" y="3824671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788021" y="4435370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792351" y="5635861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54" title="30 θωρακικές συμπιέσει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0096"/>
            <a:ext cx="3127375" cy="48037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Ορθογώνιο 13"/>
          <p:cNvSpPr/>
          <p:nvPr/>
        </p:nvSpPr>
        <p:spPr>
          <a:xfrm>
            <a:off x="1691680" y="609983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Θωρακικές συμπιέσεις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1880" y="1170571"/>
            <a:ext cx="5410944" cy="5040560"/>
          </a:xfrm>
        </p:spPr>
        <p:txBody>
          <a:bodyPr/>
          <a:lstStyle/>
          <a:p>
            <a:r>
              <a:rPr lang="el-GR" dirty="0"/>
              <a:t>Τοποθετήστε τη βάση της παλάμης του ενός χεριού στο κέντρο του θώρακα,</a:t>
            </a:r>
          </a:p>
          <a:p>
            <a:r>
              <a:rPr lang="el-GR" dirty="0"/>
              <a:t>Τοποθετήστε το άλλο χέρι από πάνω,</a:t>
            </a:r>
          </a:p>
          <a:p>
            <a:r>
              <a:rPr lang="el-GR" dirty="0"/>
              <a:t>Πλέξτε τα δάκτυλα,</a:t>
            </a:r>
          </a:p>
          <a:p>
            <a:r>
              <a:rPr lang="el-GR" dirty="0"/>
              <a:t>Συμπιέστε το θώρακα με :</a:t>
            </a:r>
          </a:p>
          <a:p>
            <a:pPr lvl="1"/>
            <a:r>
              <a:rPr lang="el-GR" dirty="0"/>
              <a:t>Ρυθμό 100/min,</a:t>
            </a:r>
          </a:p>
          <a:p>
            <a:pPr lvl="1"/>
            <a:r>
              <a:rPr lang="el-GR" dirty="0"/>
              <a:t>Βάθος 4-5 cm,</a:t>
            </a:r>
          </a:p>
          <a:p>
            <a:pPr lvl="1"/>
            <a:r>
              <a:rPr lang="el-GR" dirty="0"/>
              <a:t>Ίσο χρόνο συμπίεσης</a:t>
            </a:r>
            <a:r>
              <a:rPr lang="el-GR" dirty="0" smtClean="0"/>
              <a:t>: χαλάρωσης</a:t>
            </a:r>
            <a:r>
              <a:rPr lang="el-GR" dirty="0"/>
              <a:t>,</a:t>
            </a:r>
          </a:p>
          <a:p>
            <a:r>
              <a:rPr lang="el-GR" dirty="0"/>
              <a:t>Αντικαταστήστε κάθε 2 λεπτά το διασώστη που εφαρμόζει ΚΑΡΠΑ, εφόσον είναι δυνατόν.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Picture 8" title="Θωρακικές συμπιέσει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688680" cy="28803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Ορθογώνιο 5"/>
          <p:cNvSpPr/>
          <p:nvPr/>
        </p:nvSpPr>
        <p:spPr>
          <a:xfrm>
            <a:off x="1331640" y="4797152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4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Αναπνοές διάσωσης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788024" y="134847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92351" y="1967084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788023" y="259581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4792351" y="3201130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796814" y="3760371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788021" y="4371070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792351" y="4991420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30 θωρακικές συμπιέσεις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4796814" y="5571561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2 αναπνοές διάσωσης</a:t>
            </a:r>
            <a:endParaRPr lang="el-GR" sz="2400" b="1" dirty="0">
              <a:solidFill>
                <a:srgbClr val="EEECE1"/>
              </a:solidFill>
              <a:latin typeface="Calibri"/>
            </a:endParaRPr>
          </a:p>
        </p:txBody>
      </p:sp>
      <p:pic>
        <p:nvPicPr>
          <p:cNvPr id="13" name="Picture 59" title="2 Αναπνοές διάσωσ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4" y="2003810"/>
            <a:ext cx="3836988" cy="28289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Ορθογώνιο 13"/>
          <p:cNvSpPr/>
          <p:nvPr/>
        </p:nvSpPr>
        <p:spPr>
          <a:xfrm>
            <a:off x="1942552" y="4862205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0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Αναπνοές διάσωσης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63888" y="1196752"/>
            <a:ext cx="5122912" cy="5040560"/>
          </a:xfrm>
        </p:spPr>
        <p:txBody>
          <a:bodyPr/>
          <a:lstStyle/>
          <a:p>
            <a:r>
              <a:rPr lang="el-GR" dirty="0"/>
              <a:t>Κλείσε τη </a:t>
            </a:r>
            <a:r>
              <a:rPr lang="el-GR" dirty="0" smtClean="0"/>
              <a:t>μύτη,</a:t>
            </a:r>
            <a:endParaRPr lang="el-GR" dirty="0"/>
          </a:p>
          <a:p>
            <a:r>
              <a:rPr lang="el-GR" dirty="0"/>
              <a:t>Πάρε μία κανονική </a:t>
            </a:r>
            <a:r>
              <a:rPr lang="el-GR" dirty="0" smtClean="0"/>
              <a:t>εισπνοή,</a:t>
            </a:r>
            <a:endParaRPr lang="el-GR" dirty="0"/>
          </a:p>
          <a:p>
            <a:r>
              <a:rPr lang="el-GR" dirty="0"/>
              <a:t>Τοποθέτησε τα χείλη γύρω από το στόμα του θύματος</a:t>
            </a:r>
          </a:p>
          <a:p>
            <a:r>
              <a:rPr lang="el-GR" dirty="0"/>
              <a:t>Φύσηξε έως ότου ανασηκωθεί ο </a:t>
            </a:r>
            <a:r>
              <a:rPr lang="el-GR" dirty="0" smtClean="0"/>
              <a:t>θώρακας,</a:t>
            </a:r>
            <a:endParaRPr lang="el-GR" dirty="0"/>
          </a:p>
          <a:p>
            <a:r>
              <a:rPr lang="el-GR" dirty="0"/>
              <a:t>Διάρκεια περίπου 1</a:t>
            </a:r>
            <a:r>
              <a:rPr lang="el-GR" dirty="0" smtClean="0"/>
              <a:t>”,</a:t>
            </a:r>
            <a:endParaRPr lang="el-GR" dirty="0"/>
          </a:p>
          <a:p>
            <a:r>
              <a:rPr lang="el-GR" dirty="0"/>
              <a:t>Άφησε τον θώρακα να </a:t>
            </a:r>
            <a:r>
              <a:rPr lang="el-GR" dirty="0" smtClean="0"/>
              <a:t>επανέλθει,</a:t>
            </a:r>
            <a:endParaRPr lang="el-GR" dirty="0"/>
          </a:p>
          <a:p>
            <a:r>
              <a:rPr lang="el-GR" dirty="0" smtClean="0"/>
              <a:t>Επανέλαβε.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9" title="Αναπνοές διάσωσ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30023" cy="21602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Ορθογώνιο 5"/>
          <p:cNvSpPr/>
          <p:nvPr/>
        </p:nvSpPr>
        <p:spPr>
          <a:xfrm>
            <a:off x="1403648" y="429309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8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Συνέχισε ΚΑΡΠΑ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8" title="Θωρακικές συμπιέσει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172106" cy="339744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9" title="2 Αναπνοές διάσω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7322"/>
            <a:ext cx="3836988" cy="28289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2233617" y="51902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30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478" y="51902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2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54629" y="565364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122184" y="565189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4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Κατά το τέλος του μαθήματος, θα πρέπει να είμαστε σε θέση να γνωρίζουμε:</a:t>
            </a:r>
          </a:p>
          <a:p>
            <a:r>
              <a:rPr lang="el-GR" dirty="0"/>
              <a:t>Πώς να αξιολογούμε ένα θύμα που έχει </a:t>
            </a:r>
            <a:r>
              <a:rPr lang="el-GR" dirty="0" smtClean="0"/>
              <a:t>καταρρεύσει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Πώς να εφαρμόζουμε θωρακικές συμπιέσεις και εμφυσήσεις διάσωσης (ΚΑΡΠΑ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Πώς να χρησιμοποιούμε έναν Αυτόματο Εξωτερικό Απινιδιστή με </a:t>
            </a:r>
            <a:r>
              <a:rPr lang="el-GR" dirty="0" smtClean="0"/>
              <a:t>ασφάλεια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Πώς να τοποθετούμε ένα αναίσθητο θύμα που αναπνέει σε θέση </a:t>
            </a:r>
            <a:r>
              <a:rPr lang="el-GR" dirty="0" smtClean="0"/>
              <a:t>ανάνηψης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4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</a:t>
            </a:r>
            <a:r>
              <a:rPr lang="el-GR" dirty="0" smtClean="0"/>
              <a:t>ΚΑΡΠΑ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411760" y="13077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411760" y="19173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</a:t>
            </a:r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411760" y="25269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2411760" y="31365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411760" y="37461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411760" y="43557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2411760" y="495418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411760" y="555800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3434"/>
            <a:ext cx="1792287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/>
          <a:stretch/>
        </p:blipFill>
        <p:spPr bwMode="auto">
          <a:xfrm>
            <a:off x="6782342" y="1766920"/>
            <a:ext cx="21336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5" name="Ορθογώνιο 14"/>
          <p:cNvSpPr/>
          <p:nvPr/>
        </p:nvSpPr>
        <p:spPr>
          <a:xfrm>
            <a:off x="3996856" y="644447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Απινιδισμός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0607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052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475656" y="4509120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657234" y="6255692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9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ΑΕΑ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339752" y="13167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339752" y="19263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339752" y="25359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2339752" y="31455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339752" y="37551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339752" y="4364798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2339752" y="4963235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Συνδέστε τον ΑΕΑ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339752" y="5567056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Ακολουθήστε τις οδηγίες 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Άνοιγμα ΑΕΑ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Κάποιοι ΑΕΑ ξεκινούν αυτόματα, μόλις ανοιχτεί το καπάκι της συσκευής.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3" y="2890242"/>
            <a:ext cx="27924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23928" y="5949280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5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Σύνδεσε τα αυτοκόλλητα στο γυμνό θώρακα του θύματος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9" y="2059583"/>
            <a:ext cx="41148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7099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275856" y="6357167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ρυθμού: Μην ακουμπάτε το θύμα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19" y="1326004"/>
            <a:ext cx="43150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131840" y="6349941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0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Συνιστάται απινιδισμός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2348880"/>
            <a:ext cx="4114800" cy="1224136"/>
          </a:xfrm>
        </p:spPr>
        <p:txBody>
          <a:bodyPr/>
          <a:lstStyle/>
          <a:p>
            <a:r>
              <a:rPr lang="el-GR" dirty="0"/>
              <a:t>Απομάκρυνση </a:t>
            </a:r>
            <a:r>
              <a:rPr lang="el-GR" dirty="0" smtClean="0"/>
              <a:t>όλων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smtClean="0"/>
              <a:t>απινιδισμού</a:t>
            </a:r>
            <a:endParaRPr lang="el-G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08807"/>
            <a:ext cx="390842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788024" y="6202460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7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Μετά τη χορήγηση: Ακολούθησε τις οδηγίες του ΑΕΑ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26" y="2780820"/>
            <a:ext cx="43068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6" y="1553683"/>
            <a:ext cx="277495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89468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30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8192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2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37227" y="6356350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3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 το θύμα αρχίσει να αναπνέει φυσιολογικά: Τοποθέτησέ το σε θέση ανάνηψης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32" y="2564904"/>
            <a:ext cx="5997968" cy="18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79912" y="472514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θέση ανάνηψης</a:t>
            </a:r>
            <a:endParaRPr lang="el-GR" dirty="0"/>
          </a:p>
        </p:txBody>
      </p:sp>
      <p:pic>
        <p:nvPicPr>
          <p:cNvPr id="24579" name="Picture 19" title="θέση ανάνηψ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2736"/>
            <a:ext cx="3519488" cy="269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0" title="θέση ανάνηψ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8611"/>
            <a:ext cx="3663950" cy="268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title="θέση ανάνηψη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48794"/>
            <a:ext cx="3297238" cy="277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8" title="θέση ανάνηψη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30688" cy="12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>
            <a:off x="4572000" y="1196752"/>
            <a:ext cx="0" cy="5472608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95536" y="3903480"/>
            <a:ext cx="8424936" cy="0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7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Ευρώπη, κάθε 45” συμβαίνει μία καρδιακή </a:t>
            </a:r>
            <a:r>
              <a:rPr lang="el-GR" dirty="0" smtClean="0"/>
              <a:t>ανακοπή</a:t>
            </a:r>
            <a:endParaRPr lang="el-GR" dirty="0"/>
          </a:p>
          <a:p>
            <a:r>
              <a:rPr lang="el-GR" dirty="0"/>
              <a:t>Η έναρξη ΚΑΡΠΑ από τους παριστάμενους είναι ζωτική παρέμβαση έως ότου φθάσει η εξειδικευμένη </a:t>
            </a:r>
            <a:r>
              <a:rPr lang="el-GR" dirty="0" smtClean="0"/>
              <a:t>βοήθεια</a:t>
            </a:r>
            <a:endParaRPr lang="el-GR" dirty="0"/>
          </a:p>
          <a:p>
            <a:r>
              <a:rPr lang="el-GR" dirty="0"/>
              <a:t>Έγκαιρη έναρξη αναζωογόνησης και άμεσος απινιδισμός (μέσα σε 1-2 λεπτά), μπορεί να επιτύχει &gt;60% επιβίωση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ΚΑΡΠΑ σε παιδιά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τεχνικές ανάνηψης ενηλίκων μπορούν να χρησιμοποιηθούν σε παιδιά</a:t>
            </a:r>
          </a:p>
          <a:p>
            <a:r>
              <a:rPr lang="el-GR" dirty="0"/>
              <a:t>Οι συμπιέσεις θα έχουν βάθος το 1/3 της προσθοπίσθιας επιφάνειας του θώρακα.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2592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419872" y="6100935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1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ΑΕΑ σε παιδιά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4906888" cy="5040560"/>
          </a:xfrm>
        </p:spPr>
        <p:txBody>
          <a:bodyPr/>
          <a:lstStyle/>
          <a:p>
            <a:r>
              <a:rPr lang="el-GR" dirty="0"/>
              <a:t>Ηλικία &gt; 8 ετών</a:t>
            </a:r>
          </a:p>
          <a:p>
            <a:pPr lvl="1"/>
            <a:r>
              <a:rPr lang="el-GR" dirty="0"/>
              <a:t>χρήση ΑΕΑ </a:t>
            </a:r>
            <a:r>
              <a:rPr lang="el-GR" dirty="0" smtClean="0"/>
              <a:t>ενηλίκων</a:t>
            </a:r>
            <a:endParaRPr lang="el-GR" dirty="0"/>
          </a:p>
          <a:p>
            <a:r>
              <a:rPr lang="el-GR" dirty="0"/>
              <a:t> Ηλικία 1-8 ετών</a:t>
            </a:r>
          </a:p>
          <a:p>
            <a:pPr lvl="1"/>
            <a:r>
              <a:rPr lang="el-GR" dirty="0"/>
              <a:t>Χρήση παιδιατρικών pads / ρυθμίσεων αν είναι διαθέσιμα (ειδάλλως χρησιμοποιήστε ενηλίκων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 Ηλικία &lt; 1 έτους</a:t>
            </a:r>
          </a:p>
          <a:p>
            <a:pPr lvl="1"/>
            <a:r>
              <a:rPr lang="el-GR" dirty="0"/>
              <a:t>Χρήση μόνο αν αναφέρουν οι οδηγίες του κατασκευαστή ότι είναι ασφαλής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12" y="1628800"/>
            <a:ext cx="39544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372200" y="5126409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2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Αντιμετώπιση θύματος </a:t>
            </a:r>
            <a:r>
              <a:rPr lang="el-GR" dirty="0" smtClean="0"/>
              <a:t>πνιγμονής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3076240" y="1454589"/>
            <a:ext cx="2992354" cy="542683"/>
            <a:chOff x="2676625" y="0"/>
            <a:chExt cx="2992354" cy="542683"/>
          </a:xfrm>
          <a:noFill/>
          <a:scene3d>
            <a:camera prst="orthographicFront"/>
            <a:lightRig rig="flat" dir="t"/>
          </a:scene3d>
        </p:grpSpPr>
        <p:sp>
          <p:nvSpPr>
            <p:cNvPr id="29" name="Ορθογώνιο 28"/>
            <p:cNvSpPr/>
            <p:nvPr/>
          </p:nvSpPr>
          <p:spPr>
            <a:xfrm>
              <a:off x="2676625" y="0"/>
              <a:ext cx="2992354" cy="542683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Ορθογώνιο 29"/>
            <p:cNvSpPr/>
            <p:nvPr/>
          </p:nvSpPr>
          <p:spPr>
            <a:xfrm>
              <a:off x="2676625" y="0"/>
              <a:ext cx="2992354" cy="542683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/>
                <a:t>Εκτίμηση σοβαρότητας </a:t>
              </a:r>
              <a:endParaRPr lang="en-US" sz="2200" b="1" kern="1200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99615" y="2291504"/>
            <a:ext cx="4068966" cy="744585"/>
            <a:chOff x="0" y="836915"/>
            <a:chExt cx="4068966" cy="744585"/>
          </a:xfrm>
          <a:noFill/>
          <a:scene3d>
            <a:camera prst="orthographicFront"/>
            <a:lightRig rig="flat" dir="t"/>
          </a:scene3d>
        </p:grpSpPr>
        <p:sp>
          <p:nvSpPr>
            <p:cNvPr id="27" name="Ορθογώνιο 26"/>
            <p:cNvSpPr/>
            <p:nvPr/>
          </p:nvSpPr>
          <p:spPr>
            <a:xfrm>
              <a:off x="0" y="836915"/>
              <a:ext cx="4068966" cy="744585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Ορθογώνιο 27"/>
            <p:cNvSpPr/>
            <p:nvPr/>
          </p:nvSpPr>
          <p:spPr>
            <a:xfrm>
              <a:off x="0" y="836915"/>
              <a:ext cx="4068966" cy="744585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/>
                <a:t>Ήπια απόφραξη: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Βήχει, αναπνέει, μιλάει</a:t>
              </a:r>
              <a:endParaRPr lang="en-US" sz="2200" kern="1200" dirty="0"/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191905" y="3593291"/>
            <a:ext cx="2127567" cy="766609"/>
            <a:chOff x="0" y="2138703"/>
            <a:chExt cx="1533219" cy="766609"/>
          </a:xfrm>
          <a:noFill/>
          <a:scene3d>
            <a:camera prst="orthographicFront"/>
            <a:lightRig rig="flat" dir="t"/>
          </a:scene3d>
        </p:grpSpPr>
        <p:sp>
          <p:nvSpPr>
            <p:cNvPr id="25" name="Ορθογώνιο 24"/>
            <p:cNvSpPr/>
            <p:nvPr/>
          </p:nvSpPr>
          <p:spPr>
            <a:xfrm>
              <a:off x="0" y="2138703"/>
              <a:ext cx="1533219" cy="766609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Ορθογώνιο 25"/>
            <p:cNvSpPr/>
            <p:nvPr/>
          </p:nvSpPr>
          <p:spPr>
            <a:xfrm>
              <a:off x="0" y="2138703"/>
              <a:ext cx="1533219" cy="766609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Ενθαρρύνετε το θύμα να βήξει</a:t>
              </a:r>
              <a:endParaRPr lang="en-US" sz="2200" kern="1200" dirty="0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326671" y="4653136"/>
            <a:ext cx="1897244" cy="766609"/>
            <a:chOff x="137238" y="3182212"/>
            <a:chExt cx="1533219" cy="766609"/>
          </a:xfrm>
          <a:noFill/>
          <a:scene3d>
            <a:camera prst="orthographicFront"/>
            <a:lightRig rig="flat" dir="t"/>
          </a:scene3d>
        </p:grpSpPr>
        <p:sp>
          <p:nvSpPr>
            <p:cNvPr id="23" name="Ορθογώνιο 22"/>
            <p:cNvSpPr/>
            <p:nvPr/>
          </p:nvSpPr>
          <p:spPr>
            <a:xfrm>
              <a:off x="137238" y="3182212"/>
              <a:ext cx="1533219" cy="766609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Ορθογώνιο 23"/>
            <p:cNvSpPr/>
            <p:nvPr/>
          </p:nvSpPr>
          <p:spPr>
            <a:xfrm>
              <a:off x="137238" y="3182212"/>
              <a:ext cx="1533219" cy="766609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Συχνές επανεκτιμήσεις</a:t>
              </a:r>
              <a:endParaRPr lang="en-US" sz="2200" kern="1200" dirty="0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4792036" y="2291504"/>
            <a:ext cx="3952349" cy="971919"/>
            <a:chOff x="4392421" y="836915"/>
            <a:chExt cx="3952349" cy="744585"/>
          </a:xfrm>
          <a:noFill/>
          <a:scene3d>
            <a:camera prst="orthographicFront"/>
            <a:lightRig rig="flat" dir="t"/>
          </a:scene3d>
        </p:grpSpPr>
        <p:sp>
          <p:nvSpPr>
            <p:cNvPr id="21" name="Ορθογώνιο 20"/>
            <p:cNvSpPr/>
            <p:nvPr/>
          </p:nvSpPr>
          <p:spPr>
            <a:xfrm>
              <a:off x="4392421" y="836915"/>
              <a:ext cx="3952349" cy="744585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Ορθογώνιο 21"/>
            <p:cNvSpPr/>
            <p:nvPr/>
          </p:nvSpPr>
          <p:spPr>
            <a:xfrm>
              <a:off x="4392421" y="836915"/>
              <a:ext cx="3952349" cy="744585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/>
                <a:t>Σοβαρή απόφραξη: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Δεν βήχει, δεν αναπνέει, δεν μιλάει</a:t>
              </a:r>
              <a:endParaRPr lang="en-US" sz="2200" kern="1200" dirty="0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2527183" y="3950486"/>
            <a:ext cx="2356819" cy="1218254"/>
            <a:chOff x="2127568" y="2495897"/>
            <a:chExt cx="2356819" cy="947338"/>
          </a:xfrm>
          <a:noFill/>
          <a:scene3d>
            <a:camera prst="orthographicFront"/>
            <a:lightRig rig="flat" dir="t"/>
          </a:scene3d>
        </p:grpSpPr>
        <p:sp>
          <p:nvSpPr>
            <p:cNvPr id="19" name="Ορθογώνιο 18"/>
            <p:cNvSpPr/>
            <p:nvPr/>
          </p:nvSpPr>
          <p:spPr>
            <a:xfrm>
              <a:off x="2127568" y="2495897"/>
              <a:ext cx="2356819" cy="947338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Ορθογώνιο 19"/>
            <p:cNvSpPr/>
            <p:nvPr/>
          </p:nvSpPr>
          <p:spPr>
            <a:xfrm>
              <a:off x="2127568" y="2495897"/>
              <a:ext cx="2356819" cy="947338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/>
                <a:t>Θύμα χωρίς συνείδηση: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Έναρξη ΚΑΡΠΑ</a:t>
              </a:r>
              <a:endParaRPr lang="en-US" sz="2200" kern="1200" dirty="0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6096043" y="3881842"/>
            <a:ext cx="2584717" cy="1286897"/>
            <a:chOff x="5696428" y="2427254"/>
            <a:chExt cx="2584717" cy="1037706"/>
          </a:xfrm>
          <a:noFill/>
          <a:scene3d>
            <a:camera prst="orthographicFront"/>
            <a:lightRig rig="flat" dir="t"/>
          </a:scene3d>
        </p:grpSpPr>
        <p:sp>
          <p:nvSpPr>
            <p:cNvPr id="17" name="Ορθογώνιο 16"/>
            <p:cNvSpPr/>
            <p:nvPr/>
          </p:nvSpPr>
          <p:spPr>
            <a:xfrm>
              <a:off x="5696428" y="2427254"/>
              <a:ext cx="2584717" cy="1037706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Ορθογώνιο 17"/>
            <p:cNvSpPr/>
            <p:nvPr/>
          </p:nvSpPr>
          <p:spPr>
            <a:xfrm>
              <a:off x="5696428" y="2427254"/>
              <a:ext cx="2584717" cy="1037706"/>
            </a:xfrm>
            <a:prstGeom prst="rect">
              <a:avLst/>
            </a:prstGeom>
            <a:grpFill/>
            <a:ln>
              <a:solidFill>
                <a:srgbClr val="82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/>
                <a:t>Θύμα με συνείδηση: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5 Ραχιαίες πλήξεις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kern="1200" dirty="0" smtClean="0"/>
                <a:t>5 Κοιλιακές ώσεις</a:t>
              </a:r>
              <a:endParaRPr lang="en-US" sz="2200" kern="1200" dirty="0"/>
            </a:p>
          </p:txBody>
        </p:sp>
      </p:grpSp>
      <p:cxnSp>
        <p:nvCxnSpPr>
          <p:cNvPr id="32" name="Γωνιακή σύνδεση 31"/>
          <p:cNvCxnSpPr>
            <a:stCxn id="30" idx="2"/>
            <a:endCxn id="28" idx="0"/>
          </p:cNvCxnSpPr>
          <p:nvPr/>
        </p:nvCxnSpPr>
        <p:spPr>
          <a:xfrm rot="5400000">
            <a:off x="3356142" y="1075229"/>
            <a:ext cx="294232" cy="2138319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Γωνιακή σύνδεση 32"/>
          <p:cNvCxnSpPr>
            <a:endCxn id="22" idx="0"/>
          </p:cNvCxnSpPr>
          <p:nvPr/>
        </p:nvCxnSpPr>
        <p:spPr>
          <a:xfrm>
            <a:off x="4572417" y="2144388"/>
            <a:ext cx="2195794" cy="1471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Γωνιακή σύνδεση 36"/>
          <p:cNvCxnSpPr>
            <a:endCxn id="18" idx="0"/>
          </p:cNvCxnSpPr>
          <p:nvPr/>
        </p:nvCxnSpPr>
        <p:spPr>
          <a:xfrm>
            <a:off x="6768211" y="3263421"/>
            <a:ext cx="620191" cy="61842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Γωνιακή σύνδεση 39"/>
          <p:cNvCxnSpPr>
            <a:stCxn id="22" idx="2"/>
            <a:endCxn id="20" idx="0"/>
          </p:cNvCxnSpPr>
          <p:nvPr/>
        </p:nvCxnSpPr>
        <p:spPr>
          <a:xfrm rot="5400000">
            <a:off x="4893371" y="2075645"/>
            <a:ext cx="687063" cy="30626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Γωνιακή σύνδεση 44"/>
          <p:cNvCxnSpPr>
            <a:stCxn id="28" idx="2"/>
            <a:endCxn id="26" idx="0"/>
          </p:cNvCxnSpPr>
          <p:nvPr/>
        </p:nvCxnSpPr>
        <p:spPr>
          <a:xfrm rot="5400000">
            <a:off x="1566293" y="2725486"/>
            <a:ext cx="557202" cy="117840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Γωνιακή σύνδεση 47"/>
          <p:cNvCxnSpPr>
            <a:endCxn id="24" idx="0"/>
          </p:cNvCxnSpPr>
          <p:nvPr/>
        </p:nvCxnSpPr>
        <p:spPr>
          <a:xfrm rot="16200000" flipH="1">
            <a:off x="1128676" y="4506518"/>
            <a:ext cx="293233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Αντιμετώπιση θύματος πνιγμονής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5" name="Picture 31" descr="Choking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40768"/>
            <a:ext cx="2592288" cy="422111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9" descr="Choking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978" y="1340768"/>
            <a:ext cx="2598728" cy="422111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59632" y="5661850"/>
            <a:ext cx="2571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5 Ραχιαίες πλήξεις</a:t>
            </a:r>
            <a:endParaRPr lang="en-US" altLang="el-GR" sz="2200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52120" y="5661850"/>
            <a:ext cx="2571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5 Κοιλιακές ώσεις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096345" y="6201111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0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908720"/>
          </a:xfrm>
          <a:ln w="28575">
            <a:solidFill>
              <a:srgbClr val="004A82"/>
            </a:solidFill>
          </a:ln>
        </p:spPr>
        <p:txBody>
          <a:bodyPr/>
          <a:lstStyle/>
          <a:p>
            <a:r>
              <a:rPr lang="el-GR" dirty="0"/>
              <a:t>Ερωτήσεις 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4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92186" y="14847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492186" y="20943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</a:t>
            </a:r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92186" y="27039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492186" y="33135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92186" y="39231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92186" y="45327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92186" y="513122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92186" y="573504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693998" y="14847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4693998" y="20943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693998" y="27039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4693998" y="33135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4693998" y="39231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4693998" y="453278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4693998" y="513122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Συνδέστε τον ΑΕΑ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4693998" y="573504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Ακολουθήστε τις οδηγίες 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4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2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Θεόδωρος Καπάδοχος, 2014. Θεόδωρος Καπάδοχος. «Παθολογική και Χειρουργική Νοσηλευτική ΙΙ (Ε). Ενότητα 1</a:t>
            </a:r>
            <a:r>
              <a:rPr lang="el-GR" sz="2000" dirty="0"/>
              <a:t>: Καρδιοπνευμονική Αναζωογόνηση με Αυτόματο Εξωτερικό </a:t>
            </a:r>
            <a:r>
              <a:rPr lang="el-GR" sz="2000" dirty="0" smtClean="0"/>
              <a:t>Απινιδιστή».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951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4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Αλυσίδα </a:t>
            </a:r>
            <a:r>
              <a:rPr lang="el-GR" dirty="0" smtClean="0"/>
              <a:t>επιβίωσης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Picture 23" descr="chain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8229600" cy="34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151328" y="4986591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26359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Παρακολουθήστε το παρακάτω βίντεο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pic>
        <p:nvPicPr>
          <p:cNvPr id="7" name="Εικόνα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4" y="5725255"/>
            <a:ext cx="430758" cy="43075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75221" y="5694348"/>
            <a:ext cx="6146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  <a:hlinkClick r:id="rId4"/>
              </a:rPr>
              <a:t>Βασική καρδιοπνευμονική</a:t>
            </a:r>
            <a:r>
              <a:rPr lang="en-US" sz="2400" dirty="0" smtClean="0">
                <a:latin typeface="+mn-lt"/>
                <a:hlinkClick r:id="rId4"/>
              </a:rPr>
              <a:t> </a:t>
            </a:r>
            <a:r>
              <a:rPr lang="el-GR" sz="2400" dirty="0" smtClean="0">
                <a:latin typeface="+mn-lt"/>
                <a:hlinkClick r:id="rId4"/>
              </a:rPr>
              <a:t>αναζωογόνηση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96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της Ελληνικής Εταιρίας Καρδιοαναπνευστικής Αναζωογόνησης, </a:t>
            </a:r>
            <a:r>
              <a:rPr lang="en-US" sz="2000" dirty="0" smtClean="0">
                <a:hlinkClick r:id="rId3"/>
              </a:rPr>
              <a:t>www.eekaa.com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0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της ΚΑΡΠΑ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411760" y="13077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411760" y="19173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</a:t>
            </a:r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411760" y="25269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2411760" y="31365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411760" y="37461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411760" y="4355744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2411760" y="4954181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2411760" y="555800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3434"/>
            <a:ext cx="1792287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/>
          <a:stretch/>
        </p:blipFill>
        <p:spPr bwMode="auto">
          <a:xfrm>
            <a:off x="6782342" y="1766920"/>
            <a:ext cx="21336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5" name="Ορθογώνιο 14"/>
          <p:cNvSpPr/>
          <p:nvPr/>
        </p:nvSpPr>
        <p:spPr>
          <a:xfrm>
            <a:off x="3996856" y="6444476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Προσέγγισε με </a:t>
            </a:r>
            <a:r>
              <a:rPr lang="el-GR" dirty="0" smtClean="0"/>
              <a:t>ασφάλεια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771800" y="194448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2771800" y="255408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2771800" y="316368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2771800" y="377328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771800" y="438288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2771800" y="4981326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2771800" y="5585147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771800" y="1334889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EEECE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7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Ελέγξτε </a:t>
            </a:r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676808" y="1214455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4676807" y="1833063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681135" y="240648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4681135" y="301608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681135" y="362568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681135" y="4235282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681135" y="483371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681135" y="5437540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9" y="1326188"/>
            <a:ext cx="367188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1691680" y="6068513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7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Φωνάξτε για βοήθεια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788024" y="1348476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92351" y="1967084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4812297" y="2595817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EEECE1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4792351" y="315010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792351" y="375970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792351" y="4369303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792351" y="4967740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792351" y="5571561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98" title="Φωνάξτε για βοήθ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9822"/>
            <a:ext cx="3722688" cy="42084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Ορθογώνιο 13"/>
          <p:cNvSpPr/>
          <p:nvPr/>
        </p:nvSpPr>
        <p:spPr>
          <a:xfrm>
            <a:off x="1475656" y="5661628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Απελευθερώστε τον αεραγωγό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4642513" y="1187714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646840" y="1806322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642512" y="2435054"/>
            <a:ext cx="40322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Φωνάξτε για βοήθεια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642511" y="3030458"/>
            <a:ext cx="4032225" cy="461665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EEECE1"/>
                </a:solidFill>
                <a:latin typeface="Calibri"/>
              </a:rPr>
              <a:t>Απελευθερώστε </a:t>
            </a:r>
            <a:r>
              <a:rPr lang="el-GR" sz="2400" b="1" dirty="0">
                <a:solidFill>
                  <a:srgbClr val="EEECE1"/>
                </a:solidFill>
                <a:latin typeface="Calibri"/>
              </a:rPr>
              <a:t>αεραγωγό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646840" y="3598941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4646840" y="4208541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646840" y="4806978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30 θωρακικές συμπιέσεις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646840" y="5410799"/>
            <a:ext cx="4032225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84077"/>
                </a:solidFill>
                <a:latin typeface="Calibri"/>
              </a:rPr>
              <a:t>2 αναπνοές διάσωσης</a:t>
            </a:r>
            <a:endParaRPr lang="en-US" sz="2400" dirty="0">
              <a:solidFill>
                <a:srgbClr val="084077"/>
              </a:solidFill>
              <a:latin typeface="Calibri"/>
            </a:endParaRPr>
          </a:p>
        </p:txBody>
      </p:sp>
      <p:pic>
        <p:nvPicPr>
          <p:cNvPr id="13" name="Picture 78" title="Απελευθερώστε τον αεραγωγ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1345"/>
            <a:ext cx="3303588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1763688" y="6090357"/>
            <a:ext cx="86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94a96ae18f53bc41814fdaa33d0adcae6fd"/>
</p:tagLst>
</file>

<file path=ppt/theme/theme1.xml><?xml version="1.0" encoding="utf-8"?>
<a:theme xmlns:a="http://schemas.openxmlformats.org/drawingml/2006/main" name="OC_template_updated">
  <a:themeElements>
    <a:clrScheme name="Προσαρμοσμένο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1513</Words>
  <Application>Microsoft Office PowerPoint</Application>
  <PresentationFormat>Προβολή στην οθόνη (4:3)</PresentationFormat>
  <Paragraphs>329</Paragraphs>
  <Slides>43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Παθολογική και Χειρουργική Νοσηλευτική ΙΙ (Ε)</vt:lpstr>
      <vt:lpstr>Στόχοι</vt:lpstr>
      <vt:lpstr>Δεδομένα</vt:lpstr>
      <vt:lpstr>Αλυσίδα επιβίωσης</vt:lpstr>
      <vt:lpstr>Βήματα της ΚΑΡΠΑ</vt:lpstr>
      <vt:lpstr>Προσέγγισε με ασφάλεια</vt:lpstr>
      <vt:lpstr>Ελέγξτε επικοινωνία</vt:lpstr>
      <vt:lpstr>Φωνάξτε για βοήθεια</vt:lpstr>
      <vt:lpstr>Απελευθερώστε τον αεραγωγό</vt:lpstr>
      <vt:lpstr>Απόφραξη αεραγωγού</vt:lpstr>
      <vt:lpstr>Ελέγξτε για αναπνοή (1 από 2)</vt:lpstr>
      <vt:lpstr>Ελέγξτε για αναπνοή (2 από 2)</vt:lpstr>
      <vt:lpstr>Μη φυσιολογική αναπνοή</vt:lpstr>
      <vt:lpstr>Καλέστε 112 (166/199)</vt:lpstr>
      <vt:lpstr>30 θωρακικές συμπιέσεις</vt:lpstr>
      <vt:lpstr>Θωρακικές συμπιέσεις</vt:lpstr>
      <vt:lpstr>2 Αναπνοές διάσωσης</vt:lpstr>
      <vt:lpstr>Αναπνοές διάσωσης</vt:lpstr>
      <vt:lpstr>Συνέχισε ΚΑΡΠΑ</vt:lpstr>
      <vt:lpstr>Βήματα ΚΑΡΠΑ</vt:lpstr>
      <vt:lpstr>Απινιδισμός</vt:lpstr>
      <vt:lpstr>Βήματα ΑΕΑ</vt:lpstr>
      <vt:lpstr>Άνοιγμα ΑΕΑ</vt:lpstr>
      <vt:lpstr>Σύνδεσε τα αυτοκόλλητα στο γυμνό θώρακα του θύματος</vt:lpstr>
      <vt:lpstr>Ανάλυση ρυθμού: Μην ακουμπάτε το θύμα</vt:lpstr>
      <vt:lpstr>Συνιστάται απινιδισμός</vt:lpstr>
      <vt:lpstr>Μετά τη χορήγηση: Ακολούθησε τις οδηγίες του ΑΕΑ</vt:lpstr>
      <vt:lpstr>Αν το θύμα αρχίσει να αναπνέει φυσιολογικά: Τοποθέτησέ το σε θέση ανάνηψης</vt:lpstr>
      <vt:lpstr>Η θέση ανάνηψης</vt:lpstr>
      <vt:lpstr>ΚΑΡΠΑ σε παιδιά</vt:lpstr>
      <vt:lpstr>ΑΕΑ σε παιδιά</vt:lpstr>
      <vt:lpstr>Αντιμετώπιση θύματος πνιγμονής (1 από 2)</vt:lpstr>
      <vt:lpstr>Αντιμετώπιση θύματος πνιγμονής (2 από 2)</vt:lpstr>
      <vt:lpstr>Ερωτήσεις ;</vt:lpstr>
      <vt:lpstr>Βήματα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63</cp:revision>
  <dcterms:created xsi:type="dcterms:W3CDTF">2013-03-04T13:35:19Z</dcterms:created>
  <dcterms:modified xsi:type="dcterms:W3CDTF">2015-07-23T05:53:29Z</dcterms:modified>
</cp:coreProperties>
</file>