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26"/>
  </p:notesMasterIdLst>
  <p:handoutMasterIdLst>
    <p:handoutMasterId r:id="rId27"/>
  </p:handoutMasterIdLst>
  <p:sldIdLst>
    <p:sldId id="274"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81" r:id="rId22"/>
    <p:sldId id="282" r:id="rId23"/>
    <p:sldId id="279" r:id="rId24"/>
    <p:sldId id="280"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760F7F1-EC55-4A2A-90E5-FF14BC522F2B}" type="slidenum">
              <a:rPr lang="en-GB" altLang="el-GR" sz="1300">
                <a:solidFill>
                  <a:srgbClr val="000000"/>
                </a:solidFill>
                <a:latin typeface="Times New Roman" pitchFamily="18" charset="0"/>
              </a:rPr>
              <a:pPr eaLnBrk="1"/>
              <a:t>9</a:t>
            </a:fld>
            <a:endParaRPr lang="en-GB" altLang="el-GR" sz="1300">
              <a:solidFill>
                <a:srgbClr val="000000"/>
              </a:solidFill>
              <a:latin typeface="Times New Roman" pitchFamily="18" charset="0"/>
            </a:endParaRPr>
          </a:p>
        </p:txBody>
      </p:sp>
      <p:sp>
        <p:nvSpPr>
          <p:cNvPr id="26627"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0EF3F63-AE96-4E3A-AF12-9DA74EACE33F}" type="slidenum">
              <a:rPr lang="en-GB" altLang="el-GR" sz="1300">
                <a:solidFill>
                  <a:srgbClr val="000000"/>
                </a:solidFill>
                <a:latin typeface="Times New Roman" pitchFamily="18" charset="0"/>
              </a:rPr>
              <a:pPr algn="r" eaLnBrk="1">
                <a:buClrTx/>
                <a:buFontTx/>
                <a:buNone/>
              </a:pPr>
              <a:t>9</a:t>
            </a:fld>
            <a:endParaRPr lang="en-GB" altLang="el-GR" sz="1300">
              <a:solidFill>
                <a:srgbClr val="000000"/>
              </a:solidFill>
              <a:latin typeface="Times New Roman" pitchFamily="18" charset="0"/>
            </a:endParaRPr>
          </a:p>
        </p:txBody>
      </p:sp>
      <p:sp>
        <p:nvSpPr>
          <p:cNvPr id="26628"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6629"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C1D0E63-03F6-430B-8F9B-85C6D8581612}" type="slidenum">
              <a:rPr lang="en-GB" altLang="el-GR" sz="1300">
                <a:solidFill>
                  <a:srgbClr val="000000"/>
                </a:solidFill>
                <a:latin typeface="Times New Roman" pitchFamily="18" charset="0"/>
              </a:rPr>
              <a:pPr eaLnBrk="1"/>
              <a:t>10</a:t>
            </a:fld>
            <a:endParaRPr lang="en-GB" altLang="el-GR" sz="1300">
              <a:solidFill>
                <a:srgbClr val="000000"/>
              </a:solidFill>
              <a:latin typeface="Times New Roman" pitchFamily="18" charset="0"/>
            </a:endParaRPr>
          </a:p>
        </p:txBody>
      </p:sp>
      <p:sp>
        <p:nvSpPr>
          <p:cNvPr id="27651"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E2E54B0-05B4-4B80-92F5-8AF33CE6E4EE}" type="slidenum">
              <a:rPr lang="en-GB" altLang="el-GR" sz="1300">
                <a:solidFill>
                  <a:srgbClr val="000000"/>
                </a:solidFill>
                <a:latin typeface="Times New Roman" pitchFamily="18" charset="0"/>
              </a:rPr>
              <a:pPr algn="r" eaLnBrk="1">
                <a:buClrTx/>
                <a:buFontTx/>
                <a:buNone/>
              </a:pPr>
              <a:t>10</a:t>
            </a:fld>
            <a:endParaRPr lang="en-GB" altLang="el-GR" sz="1300">
              <a:solidFill>
                <a:srgbClr val="000000"/>
              </a:solidFill>
              <a:latin typeface="Times New Roman" pitchFamily="18" charset="0"/>
            </a:endParaRPr>
          </a:p>
        </p:txBody>
      </p:sp>
      <p:sp>
        <p:nvSpPr>
          <p:cNvPr id="27652"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7653"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D685463-53BD-4516-8A44-77416FAFBCA2}" type="slidenum">
              <a:rPr lang="en-GB" altLang="el-GR" sz="1300">
                <a:solidFill>
                  <a:srgbClr val="000000"/>
                </a:solidFill>
                <a:latin typeface="Times New Roman" pitchFamily="18" charset="0"/>
              </a:rPr>
              <a:pPr eaLnBrk="1"/>
              <a:t>11</a:t>
            </a:fld>
            <a:endParaRPr lang="en-GB" altLang="el-GR" sz="1300">
              <a:solidFill>
                <a:srgbClr val="000000"/>
              </a:solidFill>
              <a:latin typeface="Times New Roman" pitchFamily="18" charset="0"/>
            </a:endParaRPr>
          </a:p>
        </p:txBody>
      </p:sp>
      <p:sp>
        <p:nvSpPr>
          <p:cNvPr id="28675"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B205767-A0AD-444A-AFAF-5F452669CDFC}" type="slidenum">
              <a:rPr lang="en-GB" altLang="el-GR" sz="1300">
                <a:solidFill>
                  <a:srgbClr val="000000"/>
                </a:solidFill>
                <a:latin typeface="Times New Roman" pitchFamily="18" charset="0"/>
              </a:rPr>
              <a:pPr algn="r" eaLnBrk="1">
                <a:buClrTx/>
                <a:buFontTx/>
                <a:buNone/>
              </a:pPr>
              <a:t>11</a:t>
            </a:fld>
            <a:endParaRPr lang="en-GB" altLang="el-GR" sz="1300">
              <a:solidFill>
                <a:srgbClr val="000000"/>
              </a:solidFill>
              <a:latin typeface="Times New Roman" pitchFamily="18" charset="0"/>
            </a:endParaRPr>
          </a:p>
        </p:txBody>
      </p:sp>
      <p:sp>
        <p:nvSpPr>
          <p:cNvPr id="28676"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8677"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B7677A2F-34C1-4E2A-9852-A84F95697322}" type="slidenum">
              <a:rPr lang="en-GB" altLang="el-GR" sz="1300">
                <a:solidFill>
                  <a:srgbClr val="000000"/>
                </a:solidFill>
                <a:latin typeface="Times New Roman" pitchFamily="18" charset="0"/>
              </a:rPr>
              <a:pPr eaLnBrk="1"/>
              <a:t>12</a:t>
            </a:fld>
            <a:endParaRPr lang="en-GB" altLang="el-GR" sz="1300">
              <a:solidFill>
                <a:srgbClr val="000000"/>
              </a:solidFill>
              <a:latin typeface="Times New Roman" pitchFamily="18" charset="0"/>
            </a:endParaRPr>
          </a:p>
        </p:txBody>
      </p:sp>
      <p:sp>
        <p:nvSpPr>
          <p:cNvPr id="29699"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AD5E830-9B90-4AA1-B534-01D0448ACC4A}" type="slidenum">
              <a:rPr lang="en-GB" altLang="el-GR" sz="1300">
                <a:solidFill>
                  <a:srgbClr val="000000"/>
                </a:solidFill>
                <a:latin typeface="Times New Roman" pitchFamily="18" charset="0"/>
              </a:rPr>
              <a:pPr algn="r" eaLnBrk="1">
                <a:buClrTx/>
                <a:buFontTx/>
                <a:buNone/>
              </a:pPr>
              <a:t>12</a:t>
            </a:fld>
            <a:endParaRPr lang="en-GB" altLang="el-GR" sz="1300">
              <a:solidFill>
                <a:srgbClr val="000000"/>
              </a:solidFill>
              <a:latin typeface="Times New Roman" pitchFamily="18" charset="0"/>
            </a:endParaRPr>
          </a:p>
        </p:txBody>
      </p:sp>
      <p:sp>
        <p:nvSpPr>
          <p:cNvPr id="29700"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9701"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7E8DAD9-D861-429A-BB2E-D9D1F95FB6BD}" type="slidenum">
              <a:rPr lang="en-GB" altLang="el-GR" sz="1300">
                <a:solidFill>
                  <a:srgbClr val="000000"/>
                </a:solidFill>
                <a:latin typeface="Times New Roman" pitchFamily="18" charset="0"/>
              </a:rPr>
              <a:pPr eaLnBrk="1"/>
              <a:t>13</a:t>
            </a:fld>
            <a:endParaRPr lang="en-GB" altLang="el-GR" sz="1300">
              <a:solidFill>
                <a:srgbClr val="000000"/>
              </a:solidFill>
              <a:latin typeface="Times New Roman" pitchFamily="18" charset="0"/>
            </a:endParaRPr>
          </a:p>
        </p:txBody>
      </p:sp>
      <p:sp>
        <p:nvSpPr>
          <p:cNvPr id="30723"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0A2EA4A-B730-4FBB-BC42-A8D5AC4931A0}" type="slidenum">
              <a:rPr lang="en-GB" altLang="el-GR" sz="1300">
                <a:solidFill>
                  <a:srgbClr val="000000"/>
                </a:solidFill>
                <a:latin typeface="Times New Roman" pitchFamily="18" charset="0"/>
              </a:rPr>
              <a:pPr algn="r" eaLnBrk="1">
                <a:buClrTx/>
                <a:buFontTx/>
                <a:buNone/>
              </a:pPr>
              <a:t>13</a:t>
            </a:fld>
            <a:endParaRPr lang="en-GB" altLang="el-GR" sz="1300">
              <a:solidFill>
                <a:srgbClr val="000000"/>
              </a:solidFill>
              <a:latin typeface="Times New Roman" pitchFamily="18" charset="0"/>
            </a:endParaRPr>
          </a:p>
        </p:txBody>
      </p:sp>
      <p:sp>
        <p:nvSpPr>
          <p:cNvPr id="30724"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30725"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7D041A4-6C72-483B-B6FB-EC664E8507CF}" type="slidenum">
              <a:rPr lang="en-GB" altLang="el-GR" sz="1300">
                <a:solidFill>
                  <a:srgbClr val="000000"/>
                </a:solidFill>
                <a:latin typeface="Times New Roman" pitchFamily="18" charset="0"/>
              </a:rPr>
              <a:pPr eaLnBrk="1"/>
              <a:t>1</a:t>
            </a:fld>
            <a:endParaRPr lang="en-GB" altLang="el-GR" sz="1300">
              <a:solidFill>
                <a:srgbClr val="000000"/>
              </a:solidFill>
              <a:latin typeface="Times New Roman" pitchFamily="18" charset="0"/>
            </a:endParaRPr>
          </a:p>
        </p:txBody>
      </p:sp>
      <p:sp>
        <p:nvSpPr>
          <p:cNvPr id="18435"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EAF1348-25EB-4A5A-8B99-C9F79C493C12}" type="slidenum">
              <a:rPr lang="en-GB" altLang="el-GR" sz="1300">
                <a:solidFill>
                  <a:srgbClr val="000000"/>
                </a:solidFill>
                <a:latin typeface="Times New Roman" pitchFamily="18" charset="0"/>
              </a:rPr>
              <a:pPr algn="r" eaLnBrk="1">
                <a:buClrTx/>
                <a:buFontTx/>
                <a:buNone/>
              </a:pPr>
              <a:t>1</a:t>
            </a:fld>
            <a:endParaRPr lang="en-GB" altLang="el-GR" sz="1300">
              <a:solidFill>
                <a:srgbClr val="000000"/>
              </a:solidFill>
              <a:latin typeface="Times New Roman" pitchFamily="18" charset="0"/>
            </a:endParaRPr>
          </a:p>
        </p:txBody>
      </p:sp>
      <p:sp>
        <p:nvSpPr>
          <p:cNvPr id="18436" name="Rectangle 2"/>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18437" name="Rectangle 3"/>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DD9FF73-7A2E-4670-89F7-D93DDEACECC5}" type="slidenum">
              <a:rPr lang="en-GB" altLang="el-GR" sz="1300">
                <a:solidFill>
                  <a:srgbClr val="000000"/>
                </a:solidFill>
                <a:latin typeface="Times New Roman" pitchFamily="18" charset="0"/>
              </a:rPr>
              <a:pPr eaLnBrk="1"/>
              <a:t>2</a:t>
            </a:fld>
            <a:endParaRPr lang="en-GB" altLang="el-GR" sz="1300">
              <a:solidFill>
                <a:srgbClr val="000000"/>
              </a:solidFill>
              <a:latin typeface="Times New Roman" pitchFamily="18" charset="0"/>
            </a:endParaRPr>
          </a:p>
        </p:txBody>
      </p:sp>
      <p:sp>
        <p:nvSpPr>
          <p:cNvPr id="19459"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21E4242-304F-4921-A0BB-43E6855B66CC}" type="slidenum">
              <a:rPr lang="en-GB" altLang="el-GR" sz="1300">
                <a:solidFill>
                  <a:srgbClr val="000000"/>
                </a:solidFill>
                <a:latin typeface="Times New Roman" pitchFamily="18" charset="0"/>
              </a:rPr>
              <a:pPr algn="r" eaLnBrk="1">
                <a:buClrTx/>
                <a:buFontTx/>
                <a:buNone/>
              </a:pPr>
              <a:t>2</a:t>
            </a:fld>
            <a:endParaRPr lang="en-GB" altLang="el-GR" sz="1300">
              <a:solidFill>
                <a:srgbClr val="000000"/>
              </a:solidFill>
              <a:latin typeface="Times New Roman" pitchFamily="18" charset="0"/>
            </a:endParaRPr>
          </a:p>
        </p:txBody>
      </p:sp>
      <p:sp>
        <p:nvSpPr>
          <p:cNvPr id="19460"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19461"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B2ED9EB-AAE3-4C6A-BF15-0E41DD5A32A4}" type="slidenum">
              <a:rPr lang="en-GB" altLang="el-GR" sz="1300">
                <a:solidFill>
                  <a:srgbClr val="000000"/>
                </a:solidFill>
                <a:latin typeface="Times New Roman" pitchFamily="18" charset="0"/>
              </a:rPr>
              <a:pPr eaLnBrk="1"/>
              <a:t>3</a:t>
            </a:fld>
            <a:endParaRPr lang="en-GB" altLang="el-GR" sz="1300">
              <a:solidFill>
                <a:srgbClr val="000000"/>
              </a:solidFill>
              <a:latin typeface="Times New Roman" pitchFamily="18" charset="0"/>
            </a:endParaRPr>
          </a:p>
        </p:txBody>
      </p:sp>
      <p:sp>
        <p:nvSpPr>
          <p:cNvPr id="20483"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D2E3F0E-8CC6-4E97-9230-70004EF5C6F3}" type="slidenum">
              <a:rPr lang="en-GB" altLang="el-GR" sz="1300">
                <a:solidFill>
                  <a:srgbClr val="000000"/>
                </a:solidFill>
                <a:latin typeface="Times New Roman" pitchFamily="18" charset="0"/>
              </a:rPr>
              <a:pPr algn="r" eaLnBrk="1">
                <a:buClrTx/>
                <a:buFontTx/>
                <a:buNone/>
              </a:pPr>
              <a:t>3</a:t>
            </a:fld>
            <a:endParaRPr lang="en-GB" altLang="el-GR" sz="1300">
              <a:solidFill>
                <a:srgbClr val="000000"/>
              </a:solidFill>
              <a:latin typeface="Times New Roman" pitchFamily="18" charset="0"/>
            </a:endParaRPr>
          </a:p>
        </p:txBody>
      </p:sp>
      <p:sp>
        <p:nvSpPr>
          <p:cNvPr id="20484"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0485"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9B2977B-5C13-49B8-8D96-277287AC597D}" type="slidenum">
              <a:rPr lang="en-GB" altLang="el-GR" sz="1300">
                <a:solidFill>
                  <a:srgbClr val="000000"/>
                </a:solidFill>
                <a:latin typeface="Times New Roman" pitchFamily="18" charset="0"/>
              </a:rPr>
              <a:pPr eaLnBrk="1"/>
              <a:t>4</a:t>
            </a:fld>
            <a:endParaRPr lang="en-GB" altLang="el-GR" sz="1300">
              <a:solidFill>
                <a:srgbClr val="000000"/>
              </a:solidFill>
              <a:latin typeface="Times New Roman" pitchFamily="18" charset="0"/>
            </a:endParaRPr>
          </a:p>
        </p:txBody>
      </p:sp>
      <p:sp>
        <p:nvSpPr>
          <p:cNvPr id="21507"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629911E-7907-4403-9414-35FE2BF0B545}" type="slidenum">
              <a:rPr lang="en-GB" altLang="el-GR" sz="1300">
                <a:solidFill>
                  <a:srgbClr val="000000"/>
                </a:solidFill>
                <a:latin typeface="Times New Roman" pitchFamily="18" charset="0"/>
              </a:rPr>
              <a:pPr algn="r" eaLnBrk="1">
                <a:buClrTx/>
                <a:buFontTx/>
                <a:buNone/>
              </a:pPr>
              <a:t>4</a:t>
            </a:fld>
            <a:endParaRPr lang="en-GB" altLang="el-GR" sz="1300">
              <a:solidFill>
                <a:srgbClr val="000000"/>
              </a:solidFill>
              <a:latin typeface="Times New Roman" pitchFamily="18" charset="0"/>
            </a:endParaRPr>
          </a:p>
        </p:txBody>
      </p:sp>
      <p:sp>
        <p:nvSpPr>
          <p:cNvPr id="21508"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1509"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A87FBAC-79F9-4A4D-BDF2-ABA8486AFFF2}" type="slidenum">
              <a:rPr lang="en-GB" altLang="el-GR" sz="1300">
                <a:solidFill>
                  <a:srgbClr val="000000"/>
                </a:solidFill>
                <a:latin typeface="Times New Roman" pitchFamily="18" charset="0"/>
              </a:rPr>
              <a:pPr eaLnBrk="1"/>
              <a:t>5</a:t>
            </a:fld>
            <a:endParaRPr lang="en-GB" altLang="el-GR" sz="1300">
              <a:solidFill>
                <a:srgbClr val="000000"/>
              </a:solidFill>
              <a:latin typeface="Times New Roman" pitchFamily="18" charset="0"/>
            </a:endParaRPr>
          </a:p>
        </p:txBody>
      </p:sp>
      <p:sp>
        <p:nvSpPr>
          <p:cNvPr id="22531"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3BC96BC-13F2-483E-899E-38663BF2539D}" type="slidenum">
              <a:rPr lang="en-GB" altLang="el-GR" sz="1300">
                <a:solidFill>
                  <a:srgbClr val="000000"/>
                </a:solidFill>
                <a:latin typeface="Times New Roman" pitchFamily="18" charset="0"/>
              </a:rPr>
              <a:pPr algn="r" eaLnBrk="1">
                <a:buClrTx/>
                <a:buFontTx/>
                <a:buNone/>
              </a:pPr>
              <a:t>5</a:t>
            </a:fld>
            <a:endParaRPr lang="en-GB" altLang="el-GR" sz="1300">
              <a:solidFill>
                <a:srgbClr val="000000"/>
              </a:solidFill>
              <a:latin typeface="Times New Roman" pitchFamily="18" charset="0"/>
            </a:endParaRPr>
          </a:p>
        </p:txBody>
      </p:sp>
      <p:sp>
        <p:nvSpPr>
          <p:cNvPr id="22532"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2533"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74F6107-3388-45B0-B76C-0F848845AFD3}" type="slidenum">
              <a:rPr lang="en-GB" altLang="el-GR" sz="1300">
                <a:solidFill>
                  <a:srgbClr val="000000"/>
                </a:solidFill>
                <a:latin typeface="Times New Roman" pitchFamily="18" charset="0"/>
              </a:rPr>
              <a:pPr eaLnBrk="1"/>
              <a:t>6</a:t>
            </a:fld>
            <a:endParaRPr lang="en-GB" altLang="el-GR" sz="1300">
              <a:solidFill>
                <a:srgbClr val="000000"/>
              </a:solidFill>
              <a:latin typeface="Times New Roman" pitchFamily="18" charset="0"/>
            </a:endParaRPr>
          </a:p>
        </p:txBody>
      </p:sp>
      <p:sp>
        <p:nvSpPr>
          <p:cNvPr id="23555"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AD4999E-4658-4B23-9B3A-373C5B876DBF}" type="slidenum">
              <a:rPr lang="en-GB" altLang="el-GR" sz="1300">
                <a:solidFill>
                  <a:srgbClr val="000000"/>
                </a:solidFill>
                <a:latin typeface="Times New Roman" pitchFamily="18" charset="0"/>
              </a:rPr>
              <a:pPr algn="r" eaLnBrk="1">
                <a:buClrTx/>
                <a:buFontTx/>
                <a:buNone/>
              </a:pPr>
              <a:t>6</a:t>
            </a:fld>
            <a:endParaRPr lang="en-GB" altLang="el-GR" sz="1300">
              <a:solidFill>
                <a:srgbClr val="000000"/>
              </a:solidFill>
              <a:latin typeface="Times New Roman" pitchFamily="18" charset="0"/>
            </a:endParaRPr>
          </a:p>
        </p:txBody>
      </p:sp>
      <p:sp>
        <p:nvSpPr>
          <p:cNvPr id="23556"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6FE5177-5DFD-4615-8BF6-3D79049243A8}" type="slidenum">
              <a:rPr lang="en-GB" altLang="el-GR" sz="1300">
                <a:solidFill>
                  <a:srgbClr val="000000"/>
                </a:solidFill>
                <a:latin typeface="Times New Roman" pitchFamily="18" charset="0"/>
              </a:rPr>
              <a:pPr eaLnBrk="1"/>
              <a:t>7</a:t>
            </a:fld>
            <a:endParaRPr lang="en-GB" altLang="el-GR" sz="1300">
              <a:solidFill>
                <a:srgbClr val="000000"/>
              </a:solidFill>
              <a:latin typeface="Times New Roman" pitchFamily="18" charset="0"/>
            </a:endParaRPr>
          </a:p>
        </p:txBody>
      </p:sp>
      <p:sp>
        <p:nvSpPr>
          <p:cNvPr id="24579"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C2B27DB-CCBB-4EFF-9A99-28B553F32CD5}" type="slidenum">
              <a:rPr lang="en-GB" altLang="el-GR" sz="1300">
                <a:solidFill>
                  <a:srgbClr val="000000"/>
                </a:solidFill>
                <a:latin typeface="Times New Roman" pitchFamily="18" charset="0"/>
              </a:rPr>
              <a:pPr algn="r" eaLnBrk="1">
                <a:buClrTx/>
                <a:buFontTx/>
                <a:buNone/>
              </a:pPr>
              <a:t>7</a:t>
            </a:fld>
            <a:endParaRPr lang="en-GB" altLang="el-GR" sz="1300">
              <a:solidFill>
                <a:srgbClr val="000000"/>
              </a:solidFill>
              <a:latin typeface="Times New Roman" pitchFamily="18" charset="0"/>
            </a:endParaRPr>
          </a:p>
        </p:txBody>
      </p:sp>
      <p:sp>
        <p:nvSpPr>
          <p:cNvPr id="24580"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4581"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B641D0F-79D4-4C2F-A114-1C7A5E52AE88}" type="slidenum">
              <a:rPr lang="en-GB" altLang="el-GR" sz="1300">
                <a:solidFill>
                  <a:srgbClr val="000000"/>
                </a:solidFill>
                <a:latin typeface="Times New Roman" pitchFamily="18" charset="0"/>
              </a:rPr>
              <a:pPr eaLnBrk="1"/>
              <a:t>8</a:t>
            </a:fld>
            <a:endParaRPr lang="en-GB" altLang="el-GR" sz="1300">
              <a:solidFill>
                <a:srgbClr val="000000"/>
              </a:solidFill>
              <a:latin typeface="Times New Roman" pitchFamily="18" charset="0"/>
            </a:endParaRPr>
          </a:p>
        </p:txBody>
      </p:sp>
      <p:sp>
        <p:nvSpPr>
          <p:cNvPr id="25603" name="Text Box 1"/>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B8E37FD-2037-4A82-82EC-F787987CC80C}" type="slidenum">
              <a:rPr lang="en-GB" altLang="el-GR" sz="1300">
                <a:solidFill>
                  <a:srgbClr val="000000"/>
                </a:solidFill>
                <a:latin typeface="Times New Roman" pitchFamily="18" charset="0"/>
              </a:rPr>
              <a:pPr algn="r" eaLnBrk="1">
                <a:buClrTx/>
                <a:buFontTx/>
                <a:buNone/>
              </a:pPr>
              <a:t>8</a:t>
            </a:fld>
            <a:endParaRPr lang="en-GB" altLang="el-GR" sz="1300">
              <a:solidFill>
                <a:srgbClr val="000000"/>
              </a:solidFill>
              <a:latin typeface="Times New Roman" pitchFamily="18" charset="0"/>
            </a:endParaRPr>
          </a:p>
        </p:txBody>
      </p:sp>
      <p:sp>
        <p:nvSpPr>
          <p:cNvPr id="25604" name="Rectangle 2"/>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25605" name="Rectangle 3"/>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0F98C5A-5A35-4BF9-8BFC-E65D2874563C}" type="slidenum">
              <a:rPr lang="en-GB"/>
              <a:pPr>
                <a:defRPr/>
              </a:pPr>
              <a:t>‹#›</a:t>
            </a:fld>
            <a:endParaRPr lang="en-GB"/>
          </a:p>
        </p:txBody>
      </p:sp>
    </p:spTree>
    <p:extLst>
      <p:ext uri="{BB962C8B-B14F-4D97-AF65-F5344CB8AC3E}">
        <p14:creationId xmlns:p14="http://schemas.microsoft.com/office/powerpoint/2010/main" val="100498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38464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08287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12551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662248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642876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59773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16048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096603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117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49750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67459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07942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81560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6690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78384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381412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56018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0989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176216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44389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60966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46458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ecords.nsw.gov.au/recordkeeping/resources-for/small-public-offices/records-management-toolk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Διαχείριση αρχειακών </a:t>
            </a:r>
            <a:r>
              <a:rPr lang="el-GR" sz="4400" b="1" dirty="0" smtClean="0">
                <a:solidFill>
                  <a:schemeClr val="tx1"/>
                </a:solidFill>
                <a:latin typeface="+mn-lt"/>
              </a:rPr>
              <a:t>εγγράφων (Θ) </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a:t>Ενότητα 6</a:t>
            </a:r>
            <a:r>
              <a:rPr lang="el-GR" sz="2400" dirty="0"/>
              <a:t>:</a:t>
            </a:r>
            <a:r>
              <a:rPr lang="en-US" sz="2400" dirty="0"/>
              <a:t> </a:t>
            </a:r>
            <a:r>
              <a:rPr lang="el-GR" sz="2400" dirty="0"/>
              <a:t>Πρόγραμμα Διαχείρισης Εγγράφων</a:t>
            </a:r>
            <a:endParaRPr lang="en-US" sz="2400" dirty="0"/>
          </a:p>
          <a:p>
            <a:r>
              <a:rPr lang="el-GR" sz="2400" dirty="0" smtClean="0"/>
              <a:t>Δρ. Ευγενία </a:t>
            </a:r>
            <a:r>
              <a:rPr lang="el-GR" sz="2400" dirty="0" err="1" smtClean="0"/>
              <a:t>Βασιλακάκη</a:t>
            </a:r>
            <a:endParaRPr lang="el-GR" sz="2400" dirty="0" smtClean="0"/>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41632507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3206" b="-1"/>
          <a:stretch/>
        </p:blipFill>
        <p:spPr bwMode="auto">
          <a:xfrm>
            <a:off x="4045866" y="5281301"/>
            <a:ext cx="3348000" cy="7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41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8/12</a:t>
            </a:r>
            <a:endParaRPr lang="el-GR" dirty="0"/>
          </a:p>
        </p:txBody>
      </p:sp>
      <p:sp>
        <p:nvSpPr>
          <p:cNvPr id="3" name="Θέση περιεχομένου 2"/>
          <p:cNvSpPr>
            <a:spLocks noGrp="1"/>
          </p:cNvSpPr>
          <p:nvPr>
            <p:ph idx="1"/>
          </p:nvPr>
        </p:nvSpPr>
        <p:spPr/>
        <p:txBody>
          <a:bodyPr/>
          <a:lstStyle/>
          <a:p>
            <a:pPr marL="0" indent="0">
              <a:buNone/>
            </a:pPr>
            <a:r>
              <a:rPr lang="el-GR" dirty="0"/>
              <a:t>Τα άτομα που </a:t>
            </a:r>
            <a:r>
              <a:rPr lang="el-GR" dirty="0" smtClean="0"/>
              <a:t>λαμβάνουν </a:t>
            </a:r>
            <a:r>
              <a:rPr lang="el-GR" dirty="0"/>
              <a:t>μέρος στην ανάπτυξη, αλλά και εφαρμογή του ΠΔΕ είναι </a:t>
            </a:r>
            <a:r>
              <a:rPr lang="el-GR" dirty="0" smtClean="0"/>
              <a:t>ποικίλα. </a:t>
            </a:r>
            <a:r>
              <a:rPr lang="el-GR" dirty="0"/>
              <a:t>Αρχικά, είναι στελέχη της Διοίκησης, ο υπεύθυνος για τη σύνταξη και έλεγχο του ΠΔΕ που προέρχεται από τα διευθυντικά στελέχη, οι διευθυντές των τμημάτων, αλλά και εξωτερικοί σύμβουλοι σε θέματα διαχείρισης εγγράφων.</a:t>
            </a:r>
          </a:p>
          <a:p>
            <a:pPr marL="0" indent="0">
              <a:buNone/>
            </a:pPr>
            <a:r>
              <a:rPr lang="el-GR" dirty="0"/>
              <a:t>Τα άτομα αυτά αποτελούν τα μέλη μιας ομάδας που καλείται να δουλέψει ομαδικά για να παρέχει λύσεις στην οργάνωση και διαχείριση των εγγράφων προκειμένου να καλύψει τις ανάγκες του Οργανισμού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4389765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9/12</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Βήματα για τη σύνταξη ΠΔΕ</a:t>
            </a:r>
            <a:endParaRPr lang="el-GR" b="1" dirty="0"/>
          </a:p>
          <a:p>
            <a:r>
              <a:rPr lang="el-GR" dirty="0" smtClean="0"/>
              <a:t>Σκοπός,</a:t>
            </a:r>
            <a:endParaRPr lang="el-GR" dirty="0"/>
          </a:p>
          <a:p>
            <a:r>
              <a:rPr lang="el-GR" dirty="0" smtClean="0"/>
              <a:t>Οφέλη </a:t>
            </a:r>
            <a:r>
              <a:rPr lang="el-GR" dirty="0"/>
              <a:t>από την εφαρμογή (γενικά, ειδικά για το κάθε τμήμα</a:t>
            </a:r>
            <a:r>
              <a:rPr lang="el-GR" dirty="0" smtClean="0"/>
              <a:t>),</a:t>
            </a:r>
            <a:endParaRPr lang="el-GR" dirty="0"/>
          </a:p>
          <a:p>
            <a:r>
              <a:rPr lang="el-GR" dirty="0" smtClean="0"/>
              <a:t>Καθορισμός </a:t>
            </a:r>
            <a:r>
              <a:rPr lang="el-GR" dirty="0"/>
              <a:t>υπευθύνων και </a:t>
            </a:r>
            <a:r>
              <a:rPr lang="el-GR" dirty="0" smtClean="0"/>
              <a:t>αρμοδιοτήτων,</a:t>
            </a:r>
            <a:endParaRPr lang="el-GR" dirty="0"/>
          </a:p>
          <a:p>
            <a:r>
              <a:rPr lang="el-GR" dirty="0" smtClean="0"/>
              <a:t>Καθορισμός </a:t>
            </a:r>
            <a:r>
              <a:rPr lang="el-GR" dirty="0"/>
              <a:t>των τμημάτων, των </a:t>
            </a:r>
            <a:r>
              <a:rPr lang="el-GR" dirty="0" smtClean="0"/>
              <a:t>αρμοδιοτήτων,</a:t>
            </a:r>
            <a:endParaRPr lang="el-GR" dirty="0"/>
          </a:p>
          <a:p>
            <a:r>
              <a:rPr lang="el-GR" dirty="0" smtClean="0"/>
              <a:t>Συγκέντρωση </a:t>
            </a:r>
            <a:r>
              <a:rPr lang="el-GR" dirty="0"/>
              <a:t>των υποδειγμάτων των εγγράφων του κάθε </a:t>
            </a:r>
            <a:r>
              <a:rPr lang="el-GR" dirty="0" smtClean="0"/>
              <a:t>τμήματος,</a:t>
            </a:r>
            <a:endParaRPr lang="el-GR" dirty="0"/>
          </a:p>
          <a:p>
            <a:r>
              <a:rPr lang="el-GR" dirty="0" smtClean="0"/>
              <a:t>Καταγραφή </a:t>
            </a:r>
            <a:r>
              <a:rPr lang="el-GR" dirty="0"/>
              <a:t>των </a:t>
            </a:r>
            <a:r>
              <a:rPr lang="el-GR" dirty="0" smtClean="0"/>
              <a:t>διαδικασιών,</a:t>
            </a:r>
            <a:endParaRPr lang="el-GR" dirty="0"/>
          </a:p>
          <a:p>
            <a:r>
              <a:rPr lang="el-GR" dirty="0" smtClean="0"/>
              <a:t>Καθορισμός </a:t>
            </a:r>
            <a:r>
              <a:rPr lang="el-GR" dirty="0"/>
              <a:t>του είδους εγγράφων με βάση την αξία τους για τον οργανισμό (ζωτικά, σημαντικά, χρήσιμα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811161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10/12</a:t>
            </a:r>
            <a:endParaRPr lang="el-GR" dirty="0"/>
          </a:p>
        </p:txBody>
      </p:sp>
      <p:sp>
        <p:nvSpPr>
          <p:cNvPr id="3" name="Θέση περιεχομένου 2"/>
          <p:cNvSpPr>
            <a:spLocks noGrp="1"/>
          </p:cNvSpPr>
          <p:nvPr>
            <p:ph idx="1"/>
          </p:nvPr>
        </p:nvSpPr>
        <p:spPr/>
        <p:txBody>
          <a:bodyPr/>
          <a:lstStyle/>
          <a:p>
            <a:pPr marL="0" lvl="0" indent="0">
              <a:buNone/>
            </a:pPr>
            <a:r>
              <a:rPr lang="el-GR" b="1" dirty="0">
                <a:solidFill>
                  <a:prstClr val="black"/>
                </a:solidFill>
              </a:rPr>
              <a:t>Βήματα για τη σύνταξη ΠΔΕ</a:t>
            </a:r>
          </a:p>
          <a:p>
            <a:r>
              <a:rPr lang="el-GR" dirty="0" smtClean="0"/>
              <a:t>Οργάνωση </a:t>
            </a:r>
            <a:r>
              <a:rPr lang="el-GR" dirty="0"/>
              <a:t>των εγγράφων που παράγονται από το γενικό προς το ειδικό</a:t>
            </a:r>
          </a:p>
          <a:p>
            <a:r>
              <a:rPr lang="el-GR" dirty="0" smtClean="0"/>
              <a:t>Σύνταξη </a:t>
            </a:r>
            <a:r>
              <a:rPr lang="el-GR" dirty="0"/>
              <a:t>ενός “σχεδίου αρχείου” (</a:t>
            </a:r>
            <a:r>
              <a:rPr lang="el-GR" dirty="0" err="1"/>
              <a:t>file</a:t>
            </a:r>
            <a:r>
              <a:rPr lang="el-GR" dirty="0"/>
              <a:t> </a:t>
            </a:r>
            <a:r>
              <a:rPr lang="el-GR" dirty="0" err="1"/>
              <a:t>plan</a:t>
            </a:r>
            <a:r>
              <a:rPr lang="el-GR" dirty="0"/>
              <a:t>) που θα δίνει πληροφορίες για την οργάνωση των εγγράφων και της αρμοδιότητες και τις διαδικασίες</a:t>
            </a:r>
          </a:p>
          <a:p>
            <a:r>
              <a:rPr lang="el-GR" dirty="0" smtClean="0"/>
              <a:t>εκκαθάριση </a:t>
            </a:r>
            <a:r>
              <a:rPr lang="el-GR" dirty="0"/>
              <a:t>των εγγράφων που δεν είναι σημαντικά</a:t>
            </a:r>
          </a:p>
          <a:p>
            <a:r>
              <a:rPr lang="el-GR" dirty="0" smtClean="0"/>
              <a:t>οργάνωση </a:t>
            </a:r>
            <a:r>
              <a:rPr lang="el-GR" dirty="0"/>
              <a:t>εγγράφων του κάθε τμήματος με βάση το ΠΔΕ</a:t>
            </a:r>
          </a:p>
          <a:p>
            <a:r>
              <a:rPr lang="el-GR" dirty="0" smtClean="0"/>
              <a:t>διατήρηση </a:t>
            </a:r>
            <a:r>
              <a:rPr lang="el-GR" dirty="0"/>
              <a:t>του ΠΔΕ και εμπλουτισμό του</a:t>
            </a:r>
          </a:p>
          <a:p>
            <a:r>
              <a:rPr lang="el-GR" dirty="0" smtClean="0"/>
              <a:t>εκπαίδευση </a:t>
            </a:r>
            <a:r>
              <a:rPr lang="el-GR" dirty="0"/>
              <a:t>του προσωπικού</a:t>
            </a:r>
          </a:p>
          <a:p>
            <a:pPr marL="0" indent="0">
              <a:buNone/>
            </a:pP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2164180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11/12</a:t>
            </a:r>
            <a:endParaRPr lang="el-GR" dirty="0"/>
          </a:p>
        </p:txBody>
      </p:sp>
      <p:sp>
        <p:nvSpPr>
          <p:cNvPr id="3" name="Θέση περιεχομένου 2"/>
          <p:cNvSpPr>
            <a:spLocks noGrp="1"/>
          </p:cNvSpPr>
          <p:nvPr>
            <p:ph idx="1"/>
          </p:nvPr>
        </p:nvSpPr>
        <p:spPr/>
        <p:txBody>
          <a:bodyPr/>
          <a:lstStyle/>
          <a:p>
            <a:pPr marL="0" indent="0">
              <a:buNone/>
            </a:pPr>
            <a:r>
              <a:rPr lang="el-GR" b="1" dirty="0"/>
              <a:t>7 </a:t>
            </a:r>
            <a:r>
              <a:rPr lang="el-GR" b="1" dirty="0" smtClean="0"/>
              <a:t>Στοιχεία αποτελεσματικού προγράμματος</a:t>
            </a:r>
          </a:p>
          <a:p>
            <a:r>
              <a:rPr lang="en-US" dirty="0" smtClean="0"/>
              <a:t>Records </a:t>
            </a:r>
            <a:r>
              <a:rPr lang="en-US" dirty="0"/>
              <a:t>Inventory &amp; </a:t>
            </a:r>
            <a:r>
              <a:rPr lang="en-US" dirty="0" smtClean="0"/>
              <a:t>Classification</a:t>
            </a:r>
            <a:r>
              <a:rPr lang="el-GR" dirty="0" smtClean="0"/>
              <a:t>.</a:t>
            </a:r>
            <a:endParaRPr lang="en-US" dirty="0"/>
          </a:p>
          <a:p>
            <a:r>
              <a:rPr lang="en-US" dirty="0"/>
              <a:t>Retention </a:t>
            </a:r>
            <a:r>
              <a:rPr lang="en-US" dirty="0" smtClean="0"/>
              <a:t>scheduling</a:t>
            </a:r>
            <a:r>
              <a:rPr lang="el-GR" dirty="0" smtClean="0"/>
              <a:t>.</a:t>
            </a:r>
            <a:endParaRPr lang="en-US" dirty="0"/>
          </a:p>
          <a:p>
            <a:r>
              <a:rPr lang="en-US" dirty="0"/>
              <a:t>Records Storage &amp; </a:t>
            </a:r>
            <a:r>
              <a:rPr lang="en-US" dirty="0" smtClean="0"/>
              <a:t>Conversion</a:t>
            </a:r>
            <a:r>
              <a:rPr lang="el-GR" dirty="0" smtClean="0"/>
              <a:t>.</a:t>
            </a:r>
            <a:endParaRPr lang="en-US" dirty="0"/>
          </a:p>
          <a:p>
            <a:r>
              <a:rPr lang="en-US" dirty="0"/>
              <a:t>Vital Records </a:t>
            </a:r>
            <a:r>
              <a:rPr lang="en-US" dirty="0" smtClean="0"/>
              <a:t>Program</a:t>
            </a:r>
            <a:r>
              <a:rPr lang="el-GR" dirty="0" smtClean="0"/>
              <a:t>.</a:t>
            </a:r>
            <a:endParaRPr lang="en-US" dirty="0"/>
          </a:p>
          <a:p>
            <a:r>
              <a:rPr lang="en-US" dirty="0"/>
              <a:t>Disaster Prevention &amp; Recovery </a:t>
            </a:r>
            <a:r>
              <a:rPr lang="en-US" dirty="0" smtClean="0"/>
              <a:t>Planning</a:t>
            </a:r>
            <a:r>
              <a:rPr lang="el-GR" dirty="0" smtClean="0"/>
              <a:t>.</a:t>
            </a:r>
            <a:endParaRPr lang="en-US" dirty="0"/>
          </a:p>
          <a:p>
            <a:r>
              <a:rPr lang="en-US" dirty="0" smtClean="0"/>
              <a:t>Disposition</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582671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12/12</a:t>
            </a:r>
            <a:endParaRPr lang="el-GR" dirty="0"/>
          </a:p>
        </p:txBody>
      </p:sp>
      <p:sp>
        <p:nvSpPr>
          <p:cNvPr id="3" name="Θέση περιεχομένου 2"/>
          <p:cNvSpPr>
            <a:spLocks noGrp="1"/>
          </p:cNvSpPr>
          <p:nvPr>
            <p:ph idx="1"/>
          </p:nvPr>
        </p:nvSpPr>
        <p:spPr/>
        <p:txBody>
          <a:bodyPr/>
          <a:lstStyle/>
          <a:p>
            <a:r>
              <a:rPr lang="en-US" dirty="0" smtClean="0">
                <a:hlinkClick r:id="rId3"/>
              </a:rPr>
              <a:t>NSW State Records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3542933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lstStyle/>
          <a:p>
            <a:r>
              <a:rPr lang="en-US" dirty="0" err="1"/>
              <a:t>Bantin</a:t>
            </a:r>
            <a:r>
              <a:rPr lang="en-US" dirty="0"/>
              <a:t>, P.C. (2008). </a:t>
            </a:r>
            <a:r>
              <a:rPr lang="en-US" i="1" dirty="0"/>
              <a:t>Understanding data and information systems for recordkeeping</a:t>
            </a:r>
            <a:r>
              <a:rPr lang="en-US" dirty="0"/>
              <a:t>. London: Neal- Schuman.</a:t>
            </a:r>
          </a:p>
          <a:p>
            <a:r>
              <a:rPr lang="en-US" dirty="0"/>
              <a:t>Cox, R.J. (2001). </a:t>
            </a:r>
            <a:r>
              <a:rPr lang="en-US" i="1" dirty="0"/>
              <a:t>Managing records as evidence and information</a:t>
            </a:r>
            <a:r>
              <a:rPr lang="en-US" dirty="0"/>
              <a:t>. US: Greenwood.</a:t>
            </a:r>
          </a:p>
          <a:p>
            <a:r>
              <a:rPr lang="en-US" dirty="0"/>
              <a:t>Hare, C. and McLeod, J. (2004). </a:t>
            </a:r>
            <a:r>
              <a:rPr lang="en-US" i="1" dirty="0"/>
              <a:t>How to manage records in the e-environment</a:t>
            </a:r>
            <a:r>
              <a:rPr lang="en-US" dirty="0"/>
              <a:t>. London: </a:t>
            </a:r>
            <a:r>
              <a:rPr lang="en-US" dirty="0" err="1"/>
              <a:t>Routledge</a:t>
            </a:r>
            <a:r>
              <a:rPr lang="en-US" dirty="0"/>
              <a:t>.</a:t>
            </a:r>
          </a:p>
          <a:p>
            <a:r>
              <a:rPr lang="en-US" dirty="0"/>
              <a:t>Penn, I.A., </a:t>
            </a:r>
            <a:r>
              <a:rPr lang="en-US" dirty="0" err="1"/>
              <a:t>Pennix</a:t>
            </a:r>
            <a:r>
              <a:rPr lang="en-US" dirty="0"/>
              <a:t>, G.B. and Coulson, J. (1996). </a:t>
            </a:r>
            <a:r>
              <a:rPr lang="en-US" i="1" dirty="0"/>
              <a:t>Records management handbook</a:t>
            </a:r>
            <a:r>
              <a:rPr lang="en-US" dirty="0"/>
              <a:t>. Cambridge: Gower.</a:t>
            </a:r>
            <a:endParaRPr lang="el-GR" dirty="0"/>
          </a:p>
          <a:p>
            <a:r>
              <a:rPr lang="en-US" dirty="0"/>
              <a:t>Read, J. and </a:t>
            </a:r>
            <a:r>
              <a:rPr lang="en-US" dirty="0" err="1"/>
              <a:t>Ginn</a:t>
            </a:r>
            <a:r>
              <a:rPr lang="en-US" dirty="0"/>
              <a:t>, M.L. (2008). </a:t>
            </a:r>
            <a:r>
              <a:rPr lang="en-US" i="1" dirty="0"/>
              <a:t>Records Management</a:t>
            </a:r>
            <a:r>
              <a:rPr lang="en-US" dirty="0"/>
              <a:t>. US: South Western </a:t>
            </a:r>
            <a:r>
              <a:rPr lang="en-US" dirty="0" err="1"/>
              <a:t>Cengage</a:t>
            </a:r>
            <a:r>
              <a:rPr lang="en-US"/>
              <a:t> Learning</a:t>
            </a:r>
            <a:r>
              <a:rPr lang="en-US" smtClean="0"/>
              <a:t>.</a:t>
            </a:r>
            <a:endParaRPr lang="en-US"/>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864793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870961"/>
            <a:ext cx="5828703" cy="828740"/>
            <a:chOff x="1767633" y="5870961"/>
            <a:chExt cx="5828703" cy="82874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1024" b="-1"/>
            <a:stretch/>
          </p:blipFill>
          <p:spPr bwMode="auto">
            <a:xfrm>
              <a:off x="3923928" y="5870961"/>
              <a:ext cx="3672408" cy="8287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982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538533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Ευγενία </a:t>
            </a:r>
            <a:r>
              <a:rPr lang="el-GR" sz="2000" dirty="0" err="1" smtClean="0"/>
              <a:t>Βασιλακάκου</a:t>
            </a:r>
            <a:r>
              <a:rPr lang="el-GR" sz="2000" dirty="0" smtClean="0"/>
              <a:t> 2014. Ευγενία </a:t>
            </a:r>
            <a:r>
              <a:rPr lang="el-GR" sz="2000" dirty="0" err="1" smtClean="0"/>
              <a:t>Βασιλακάκου</a:t>
            </a:r>
            <a:r>
              <a:rPr lang="el-GR" sz="2000" dirty="0" smtClean="0"/>
              <a:t>. «Διαχείριση αρχειακών </a:t>
            </a:r>
            <a:r>
              <a:rPr lang="el-GR" sz="2000" dirty="0" smtClean="0"/>
              <a:t>εγγράφων (Θ). </a:t>
            </a:r>
            <a:r>
              <a:rPr lang="el-GR" sz="2000" dirty="0" smtClean="0"/>
              <a:t>Ενότητα 6</a:t>
            </a:r>
            <a:r>
              <a:rPr lang="en-US" sz="2000" dirty="0" smtClean="0"/>
              <a:t>:</a:t>
            </a:r>
            <a:r>
              <a:rPr lang="el-GR" sz="2000" dirty="0" smtClean="0"/>
              <a:t> Πρόγραμμα Διαχείρισης </a:t>
            </a:r>
            <a:r>
              <a:rPr lang="el-GR" sz="2000" dirty="0"/>
              <a:t>Εγγράφων».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1087628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70579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Περιεχόμενα</a:t>
            </a:r>
            <a:endParaRPr lang="el-GR" dirty="0"/>
          </a:p>
        </p:txBody>
      </p:sp>
      <p:sp>
        <p:nvSpPr>
          <p:cNvPr id="3" name="Θέση περιεχομένου 2"/>
          <p:cNvSpPr>
            <a:spLocks noGrp="1"/>
          </p:cNvSpPr>
          <p:nvPr>
            <p:ph idx="1"/>
          </p:nvPr>
        </p:nvSpPr>
        <p:spPr/>
        <p:txBody>
          <a:bodyPr>
            <a:normAutofit/>
          </a:bodyPr>
          <a:lstStyle/>
          <a:p>
            <a:r>
              <a:rPr lang="el-GR" sz="2600" dirty="0" smtClean="0"/>
              <a:t>Πρόγραμμα διαχείρισης εγγράφων (</a:t>
            </a:r>
            <a:r>
              <a:rPr lang="el-GR" sz="2600" dirty="0"/>
              <a:t>ΠΔΕ</a:t>
            </a:r>
            <a:r>
              <a:rPr lang="el-GR" sz="2600" dirty="0" smtClean="0"/>
              <a:t>).</a:t>
            </a: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9862941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64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marL="0" indent="0">
              <a:buNone/>
            </a:pPr>
            <a:r>
              <a:rPr lang="el-GR" sz="2400" dirty="0" smtClean="0"/>
              <a:t>μαζί </a:t>
            </a:r>
            <a:r>
              <a:rPr lang="el-GR" sz="2400" dirty="0"/>
              <a:t>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027041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00163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Πρόγραμμα διαχείρισης εγγράφων </a:t>
            </a:r>
            <a:r>
              <a:rPr lang="el-GR" sz="3300" b="0" dirty="0" smtClean="0"/>
              <a:t>1/12</a:t>
            </a:r>
            <a:endParaRPr lang="el-GR" sz="3300" b="0" dirty="0"/>
          </a:p>
        </p:txBody>
      </p:sp>
      <p:sp>
        <p:nvSpPr>
          <p:cNvPr id="3" name="Θέση περιεχομένου 2"/>
          <p:cNvSpPr>
            <a:spLocks noGrp="1"/>
          </p:cNvSpPr>
          <p:nvPr>
            <p:ph idx="1"/>
          </p:nvPr>
        </p:nvSpPr>
        <p:spPr/>
        <p:txBody>
          <a:bodyPr>
            <a:normAutofit/>
          </a:bodyPr>
          <a:lstStyle/>
          <a:p>
            <a:pPr marL="0" indent="0">
              <a:buNone/>
            </a:pPr>
            <a:r>
              <a:rPr lang="el-GR" dirty="0"/>
              <a:t>Συμβάλλει στην αποτελεσματική διαχείριση των εγγράφων και κατ' επέκταση της πληροφορίας που περιλαμβάνει.</a:t>
            </a:r>
          </a:p>
          <a:p>
            <a:pPr marL="0" indent="0">
              <a:buNone/>
            </a:pPr>
            <a:r>
              <a:rPr lang="el-GR" dirty="0"/>
              <a:t>Ο Οργανισμός που αναλαμβάνει την ευθύνη να εφαρμόσει πρακτικές Διαχείρισης Εγγράφων θα πρέπει να είναι σε θέση να αναπτύσσει όχι μόνο πρόγραμμα, αλλά και πολιτική και πρόγραμμα αξιολόγησης.</a:t>
            </a:r>
          </a:p>
          <a:p>
            <a:pPr marL="0" indent="0">
              <a:buNone/>
            </a:pPr>
            <a:r>
              <a:rPr lang="el-GR" dirty="0"/>
              <a:t>Το ΠΔΕ συμβάλλει στην πραγματοποίηση των επιχειρηματικών στόχων του Οργανισμού με σκοπό την ανάπτυξη και επιτυχία.</a:t>
            </a:r>
          </a:p>
          <a:p>
            <a:pPr marL="0" indent="0">
              <a:buNone/>
            </a:pPr>
            <a:r>
              <a:rPr lang="el-GR" dirty="0"/>
              <a:t>Ο οργανισμός οφείλει προκειμένου να διατηρήσει το επιχειρηματικό του πλεονέκτημα να παρακολουθεί, αξιολογεί και να βελτιώνει τις λειτουργίες διαχείρισης εγγράφων συνεχώς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1099315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2/12</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Η σύνταξη και οργάνωση ενός ΠΔΕ ξεκινά από την ίδια </a:t>
            </a:r>
            <a:r>
              <a:rPr lang="el-GR" dirty="0" smtClean="0"/>
              <a:t>τη </a:t>
            </a:r>
            <a:r>
              <a:rPr lang="el-GR" dirty="0"/>
              <a:t>Διοίκηση και την αποδοχή ότι ένα τέτοιο πρόγραμμα είναι σημαντικό για τον Οργανισμό.</a:t>
            </a:r>
          </a:p>
          <a:p>
            <a:pPr marL="0" indent="0">
              <a:buNone/>
            </a:pPr>
            <a:r>
              <a:rPr lang="el-GR" dirty="0"/>
              <a:t>Η υποστήριξη της Διοίκησης στην </a:t>
            </a:r>
            <a:r>
              <a:rPr lang="el-GR" dirty="0" smtClean="0"/>
              <a:t>ανάπτυξη</a:t>
            </a:r>
            <a:r>
              <a:rPr lang="el-GR" dirty="0"/>
              <a:t> </a:t>
            </a:r>
            <a:r>
              <a:rPr lang="el-GR" dirty="0" smtClean="0"/>
              <a:t>και εφαρμογή </a:t>
            </a:r>
            <a:r>
              <a:rPr lang="el-GR" dirty="0"/>
              <a:t>ενός τέτοιου προγράμματος είναι που θα εξασφαλίσει το πρώτο βήμα αποδοχής  του ΠΔΕ από τους υπαλλήλους, αλλά και την εφαρμογή του.</a:t>
            </a:r>
          </a:p>
          <a:p>
            <a:pPr marL="0" indent="0">
              <a:buNone/>
            </a:pPr>
            <a:r>
              <a:rPr lang="el-GR" dirty="0"/>
              <a:t>Η ευθύνη για την πρακτική και λειτουργική ανάπτυξη και εφαρμογή του ΠΔΕ ανατίθεται από </a:t>
            </a:r>
            <a:r>
              <a:rPr lang="el-GR" dirty="0" smtClean="0"/>
              <a:t>τη </a:t>
            </a:r>
            <a:r>
              <a:rPr lang="el-GR" dirty="0"/>
              <a:t>Διοίκηση σε κάποιο ικανό στέλεχος (Διευθυντή/ Τμηματάρχη). Αυτός θα πρέπει επίσης να υιοθετεί την ίδια θετική </a:t>
            </a:r>
            <a:r>
              <a:rPr lang="el-GR" dirty="0" smtClean="0"/>
              <a:t>άποψη </a:t>
            </a:r>
            <a:r>
              <a:rPr lang="el-GR" dirty="0"/>
              <a:t>σχετικά με τα οφέλη που απορρέουν από το ΠΔΕ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993533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3/12</a:t>
            </a:r>
            <a:endParaRPr lang="el-GR" dirty="0"/>
          </a:p>
        </p:txBody>
      </p:sp>
      <p:sp>
        <p:nvSpPr>
          <p:cNvPr id="3" name="Θέση περιεχομένου 2"/>
          <p:cNvSpPr>
            <a:spLocks noGrp="1"/>
          </p:cNvSpPr>
          <p:nvPr>
            <p:ph idx="1"/>
          </p:nvPr>
        </p:nvSpPr>
        <p:spPr/>
        <p:txBody>
          <a:bodyPr/>
          <a:lstStyle/>
          <a:p>
            <a:pPr marL="0" indent="0">
              <a:buNone/>
            </a:pPr>
            <a:r>
              <a:rPr lang="el-GR" dirty="0"/>
              <a:t>Η έκταση και η λεπτομέρεια του ΠΔΕ εξαρτάται από το μέγεθος του Οργανισμού και την πολυπλοκότητα της οργανωτικής δομής και των αρμοδιοτήτων μεταξύ των τμημάτων.</a:t>
            </a:r>
          </a:p>
          <a:p>
            <a:pPr marL="0" indent="0">
              <a:buNone/>
            </a:pPr>
            <a:r>
              <a:rPr lang="el-GR" dirty="0"/>
              <a:t>Το ΠΔΕ θα πρέπει να </a:t>
            </a:r>
            <a:r>
              <a:rPr lang="el-GR" dirty="0" smtClean="0"/>
              <a:t>αντικατοπτρίζει </a:t>
            </a:r>
            <a:r>
              <a:rPr lang="el-GR" dirty="0"/>
              <a:t>τις παρούσες, αλλά </a:t>
            </a:r>
            <a:r>
              <a:rPr lang="el-GR" dirty="0" smtClean="0"/>
              <a:t>και τις </a:t>
            </a:r>
            <a:r>
              <a:rPr lang="el-GR" dirty="0"/>
              <a:t>μελλοντικές ανάγκες του Οργανισμού ως προς τη Διαχείριση Εγγράφων. Ταυτόχρονα, όμως να παρακολουθεί την εξέλιξη του Οργανισμού (σε μέγεθος, αρμοδιότητες) και να συμβαδίζει ανάλογα.</a:t>
            </a:r>
          </a:p>
          <a:p>
            <a:pPr marL="0" indent="0">
              <a:buNone/>
            </a:pPr>
            <a:r>
              <a:rPr lang="el-GR" dirty="0"/>
              <a:t>Ο υπεύθυνος για την ανάπτυξη του ΠΔΕ θα πρέπει να έχει ικανότητες επικοινωνίας, διοίκησης, λήψης αποφάσεων, αναγνώρισης προβλημάτων και παροχής λύσεων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735142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4/12</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Το ΠΔΕ αποτελεί ένα κείμενο πολιτικής και καταγραφής οδηγιών σχετικά με τη διαχείριση των εγγράφων στον Οργανισμό. Σε αυτό το πλαίσιο, θα πρέπει να περιλαμβάνει γενικές </a:t>
            </a:r>
            <a:r>
              <a:rPr lang="el-GR" dirty="0" smtClean="0"/>
              <a:t>οδηγίες, </a:t>
            </a:r>
            <a:r>
              <a:rPr lang="el-GR" dirty="0"/>
              <a:t>ώστε να ικανοποιεί όλες τις ανάγκες και προβλήματα που ενδεχομένως ανακύψουν.</a:t>
            </a:r>
          </a:p>
          <a:p>
            <a:pPr marL="0" indent="0">
              <a:buNone/>
            </a:pPr>
            <a:r>
              <a:rPr lang="el-GR" dirty="0"/>
              <a:t>Το ΠΔΕ περιλαμβάνει οδηγίες και πολιτικές για όλα τα στάδια του κύκλου ζωής των εγγράφων. Αναφέρεται σε συγκεκριμένες λειτουργίες και διαδικασίες που αφορούν την παραγωγή, διακίνηση μέχρι και την εκκαθάριση των εγγράφων.</a:t>
            </a:r>
          </a:p>
          <a:p>
            <a:pPr marL="0" indent="0">
              <a:buNone/>
            </a:pPr>
            <a:r>
              <a:rPr lang="el-GR" dirty="0"/>
              <a:t>Το ΠΔΕ περιλαμβάνει επίσης ξεκάθαρους στόχους και </a:t>
            </a:r>
            <a:r>
              <a:rPr lang="el-GR" dirty="0" smtClean="0"/>
              <a:t>σκοπούς, </a:t>
            </a:r>
            <a:r>
              <a:rPr lang="el-GR" dirty="0"/>
              <a:t>καθώς και τις ευθύνες απέναντι στον ίδιο τον Οργανισμό </a:t>
            </a:r>
            <a:r>
              <a:rPr lang="el-GR" dirty="0" smtClean="0"/>
              <a:t>(πχ</a:t>
            </a:r>
            <a:r>
              <a:rPr lang="el-GR" dirty="0"/>
              <a:t>. </a:t>
            </a:r>
            <a:r>
              <a:rPr lang="el-GR" dirty="0" smtClean="0"/>
              <a:t>όταν </a:t>
            </a:r>
            <a:r>
              <a:rPr lang="el-GR" dirty="0"/>
              <a:t>ο Οργανισμός εφαρμόζει ISO 9000 οφείλει να εναρμονίζεται με αυτές τις </a:t>
            </a:r>
            <a:r>
              <a:rPr lang="el-GR" dirty="0" smtClean="0"/>
              <a:t>πρακτικές).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8570546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5/12</a:t>
            </a:r>
            <a:endParaRPr lang="el-GR" dirty="0"/>
          </a:p>
        </p:txBody>
      </p:sp>
      <p:sp>
        <p:nvSpPr>
          <p:cNvPr id="3" name="Θέση περιεχομένου 2"/>
          <p:cNvSpPr>
            <a:spLocks noGrp="1"/>
          </p:cNvSpPr>
          <p:nvPr>
            <p:ph idx="1"/>
          </p:nvPr>
        </p:nvSpPr>
        <p:spPr/>
        <p:txBody>
          <a:bodyPr/>
          <a:lstStyle/>
          <a:p>
            <a:pPr marL="0" indent="0">
              <a:buNone/>
            </a:pPr>
            <a:r>
              <a:rPr lang="el-GR" dirty="0"/>
              <a:t>Η σύνταξη ενός τέτοιου κειμένου ΠΔΕ γίνεται μία φορά στο σύνολό του και συνεχώς ανανεώνεται και </a:t>
            </a:r>
            <a:r>
              <a:rPr lang="el-GR" dirty="0" err="1"/>
              <a:t>παραμετροποιείται</a:t>
            </a:r>
            <a:r>
              <a:rPr lang="el-GR" dirty="0"/>
              <a:t> κυρίως από συγκεκριμένους ανθρώπους σε ανώτερες θέσεις. Σκοπός του ΠΔΕ είναι να παρέχει περισσότερες πληροφορίες και οδηγίες </a:t>
            </a:r>
            <a:r>
              <a:rPr lang="el-GR" dirty="0" smtClean="0"/>
              <a:t>σχετικά </a:t>
            </a:r>
            <a:r>
              <a:rPr lang="el-GR" dirty="0"/>
              <a:t>με πιο συγκεκριμένες λειτουργίες ή και διαδικασίες.</a:t>
            </a:r>
          </a:p>
          <a:p>
            <a:pPr marL="0" indent="0">
              <a:buNone/>
            </a:pPr>
            <a:r>
              <a:rPr lang="el-GR" dirty="0"/>
              <a:t>Η δομή του ΠΔΕ ακολουθεί την οργανωτική δομή του Οργανισμού για τον οποίο συντάσσεται. Αν αυτός έχει ιεραρχική δομή, τότε τέτοια δομή θα έχει και το ΠΔΕ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5907156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6/12</a:t>
            </a:r>
            <a:endParaRPr lang="el-GR" dirty="0"/>
          </a:p>
        </p:txBody>
      </p:sp>
      <p:sp>
        <p:nvSpPr>
          <p:cNvPr id="3" name="Θέση περιεχομένου 2"/>
          <p:cNvSpPr>
            <a:spLocks noGrp="1"/>
          </p:cNvSpPr>
          <p:nvPr>
            <p:ph idx="1"/>
          </p:nvPr>
        </p:nvSpPr>
        <p:spPr/>
        <p:txBody>
          <a:bodyPr/>
          <a:lstStyle/>
          <a:p>
            <a:pPr marL="0" indent="0">
              <a:buNone/>
            </a:pPr>
            <a:r>
              <a:rPr lang="el-GR" dirty="0"/>
              <a:t>Ο λόγος που το ΠΔΕ ακολουθεί τη δομή του Οργανισμού είναι γιατί:</a:t>
            </a:r>
          </a:p>
          <a:p>
            <a:pPr>
              <a:buFont typeface="Courier New" panose="02070309020205020404" pitchFamily="49" charset="0"/>
              <a:buChar char="o"/>
            </a:pPr>
            <a:r>
              <a:rPr lang="el-GR" dirty="0" smtClean="0"/>
              <a:t>Στοχεύει </a:t>
            </a:r>
            <a:r>
              <a:rPr lang="el-GR" dirty="0"/>
              <a:t>να διαχειριστεί την πληροφορία που μπορεί να αποτυπωθεί σε οποιαδήποτε μορφή και είναι αναγκαία για την επίτευξη των επιχειρηματικών εργασιών και άρα στόχων του Οργανισμού.</a:t>
            </a:r>
          </a:p>
          <a:p>
            <a:pPr>
              <a:buFont typeface="Courier New" panose="02070309020205020404" pitchFamily="49" charset="0"/>
              <a:buChar char="o"/>
            </a:pPr>
            <a:r>
              <a:rPr lang="el-GR" dirty="0" smtClean="0"/>
              <a:t>Ακολουθεί </a:t>
            </a:r>
            <a:r>
              <a:rPr lang="el-GR" dirty="0"/>
              <a:t>το κύκλο </a:t>
            </a:r>
            <a:r>
              <a:rPr lang="el-GR" dirty="0" smtClean="0"/>
              <a:t>ζωής </a:t>
            </a:r>
            <a:r>
              <a:rPr lang="el-GR" dirty="0"/>
              <a:t>των </a:t>
            </a:r>
            <a:r>
              <a:rPr lang="el-GR" dirty="0" smtClean="0"/>
              <a:t>εγγράφων, </a:t>
            </a:r>
            <a:r>
              <a:rPr lang="el-GR" dirty="0"/>
              <a:t>ο οποίος επιβάλλει την αλληλεπίδραση μεταξύ των σταδίων, αλλά και των </a:t>
            </a:r>
            <a:r>
              <a:rPr lang="el-GR" dirty="0" smtClean="0"/>
              <a:t>αλληλεξαρτήσεων.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46316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Πρόγραμμα διαχείρισης εγγράφων </a:t>
            </a:r>
            <a:r>
              <a:rPr lang="el-GR" sz="3000" b="0" dirty="0" smtClean="0">
                <a:solidFill>
                  <a:prstClr val="black"/>
                </a:solidFill>
              </a:rPr>
              <a:t>7/12</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Το ΠΔΕ </a:t>
            </a:r>
            <a:r>
              <a:rPr lang="el-GR" dirty="0" smtClean="0"/>
              <a:t>επικεντρώνεται </a:t>
            </a:r>
            <a:r>
              <a:rPr lang="el-GR" dirty="0"/>
              <a:t>στη παροχή οδηγιών και κατευθυντηρίων σε κάθε τμήμα ξεχωριστά, αλλά και για κάθε λειτουργία και διαδικασία του κάθε τμήματος ξεχωριστά. Ταυτόχρονα, όμως, θα πρέπει να καταγράφει και σε ένα ευρύτερο επίπεδο τις συνολικές διαδικασίες επικοινωνίας μεταξύ των τμημάτων για συγκεκριμένες λειτουργίες, διαδικασίες.</a:t>
            </a:r>
          </a:p>
          <a:p>
            <a:pPr marL="0" indent="0">
              <a:buNone/>
            </a:pPr>
            <a:r>
              <a:rPr lang="el-GR" dirty="0"/>
              <a:t>Το κείμενο του ΠΔΕ θα πρέπει να </a:t>
            </a:r>
            <a:r>
              <a:rPr lang="el-GR" dirty="0" smtClean="0"/>
              <a:t>είναι </a:t>
            </a:r>
            <a:r>
              <a:rPr lang="el-GR" dirty="0"/>
              <a:t>ευέλικτο, αποτελεσματικό και σταθερό ταυτόχρονα.</a:t>
            </a:r>
          </a:p>
          <a:p>
            <a:pPr marL="0" indent="0">
              <a:buNone/>
            </a:pPr>
            <a:r>
              <a:rPr lang="el-GR" dirty="0"/>
              <a:t>Η ανάπτυξη ΠΔΕ συνεπάγεται την πολύ καλή γνώση του οργανογράμματος του Οργανισμού, των αρμοδιοτήτων του κάθε τμήματος, αλλά και των διαδικασιών και λειτουργιών που εκτελεί το καθένα για </a:t>
            </a:r>
            <a:r>
              <a:rPr lang="el-GR" dirty="0" smtClean="0"/>
              <a:t>τη </a:t>
            </a:r>
            <a:r>
              <a:rPr lang="el-GR" dirty="0"/>
              <a:t>διεκπεραίωση των εργασιών </a:t>
            </a:r>
            <a:r>
              <a:rPr lang="el-GR" dirty="0" smtClean="0"/>
              <a:t>του.</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9270940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2">
  <a:themeElements>
    <a:clrScheme name="Προσαρμοσμένο 1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OC_template_2</Template>
  <TotalTime>45</TotalTime>
  <Words>1662</Words>
  <Application>Microsoft Office PowerPoint</Application>
  <PresentationFormat>Προβολή στην οθόνη (4:3)</PresentationFormat>
  <Paragraphs>171</Paragraphs>
  <Slides>22</Slides>
  <Notes>20</Notes>
  <HiddenSlides>0</HiddenSlides>
  <MMClips>0</MMClips>
  <ScaleCrop>false</ScaleCrop>
  <HeadingPairs>
    <vt:vector size="4" baseType="variant">
      <vt:variant>
        <vt:lpstr>Θέμα</vt:lpstr>
      </vt:variant>
      <vt:variant>
        <vt:i4>3</vt:i4>
      </vt:variant>
      <vt:variant>
        <vt:lpstr>Τίτλοι διαφανειών</vt:lpstr>
      </vt:variant>
      <vt:variant>
        <vt:i4>22</vt:i4>
      </vt:variant>
    </vt:vector>
  </HeadingPairs>
  <TitlesOfParts>
    <vt:vector size="25" baseType="lpstr">
      <vt:lpstr>OC_template_2</vt:lpstr>
      <vt:lpstr>1_OC_template_updated</vt:lpstr>
      <vt:lpstr>OC_template_updated</vt:lpstr>
      <vt:lpstr>Διαχείριση αρχειακών εγγράφων (Θ) </vt:lpstr>
      <vt:lpstr>Περιεχόμενα</vt:lpstr>
      <vt:lpstr>Πρόγραμμα διαχείρισης εγγράφων 1/12</vt:lpstr>
      <vt:lpstr>Πρόγραμμα διαχείρισης εγγράφων 2/12</vt:lpstr>
      <vt:lpstr>Πρόγραμμα διαχείρισης εγγράφων 3/12</vt:lpstr>
      <vt:lpstr>Πρόγραμμα διαχείρισης εγγράφων 4/12</vt:lpstr>
      <vt:lpstr>Πρόγραμμα διαχείρισης εγγράφων 5/12</vt:lpstr>
      <vt:lpstr>Πρόγραμμα διαχείρισης εγγράφων 6/12</vt:lpstr>
      <vt:lpstr>Πρόγραμμα διαχείρισης εγγράφων 7/12</vt:lpstr>
      <vt:lpstr>Πρόγραμμα διαχείρισης εγγράφων 8/12</vt:lpstr>
      <vt:lpstr>Πρόγραμμα διαχείρισης εγγράφων 9/12</vt:lpstr>
      <vt:lpstr>Πρόγραμμα διαχείρισης εγγράφων 10/12</vt:lpstr>
      <vt:lpstr>Πρόγραμμα διαχείρισης εγγράφων 11/12</vt:lpstr>
      <vt:lpstr>Πρόγραμμα διαχείρισης εγγράφων 12/12</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 </dc:title>
  <dc:creator>opencourses@teiath.gr</dc:creator>
  <cp:lastModifiedBy>natasakar new</cp:lastModifiedBy>
  <cp:revision>13</cp:revision>
  <dcterms:created xsi:type="dcterms:W3CDTF">2014-04-28T12:12:02Z</dcterms:created>
  <dcterms:modified xsi:type="dcterms:W3CDTF">2015-02-27T12:17:49Z</dcterms:modified>
</cp:coreProperties>
</file>