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 id="2147483684" r:id="rId2"/>
  </p:sldMasterIdLst>
  <p:notesMasterIdLst>
    <p:notesMasterId r:id="rId26"/>
  </p:notesMasterIdLst>
  <p:handoutMasterIdLst>
    <p:handoutMasterId r:id="rId27"/>
  </p:handoutMasterIdLst>
  <p:sldIdLst>
    <p:sldId id="256" r:id="rId3"/>
    <p:sldId id="302" r:id="rId4"/>
    <p:sldId id="303" r:id="rId5"/>
    <p:sldId id="304" r:id="rId6"/>
    <p:sldId id="305" r:id="rId7"/>
    <p:sldId id="313" r:id="rId8"/>
    <p:sldId id="306" r:id="rId9"/>
    <p:sldId id="307" r:id="rId10"/>
    <p:sldId id="308" r:id="rId11"/>
    <p:sldId id="309" r:id="rId12"/>
    <p:sldId id="314" r:id="rId13"/>
    <p:sldId id="310" r:id="rId14"/>
    <p:sldId id="315" r:id="rId15"/>
    <p:sldId id="311" r:id="rId16"/>
    <p:sldId id="312" r:id="rId17"/>
    <p:sldId id="316" r:id="rId18"/>
    <p:sldId id="257" r:id="rId19"/>
    <p:sldId id="262" r:id="rId20"/>
    <p:sldId id="264" r:id="rId21"/>
    <p:sldId id="299" r:id="rId22"/>
    <p:sldId id="300" r:id="rId23"/>
    <p:sldId id="266" r:id="rId24"/>
    <p:sldId id="261" r:id="rId25"/>
  </p:sldIdLst>
  <p:sldSz cx="9144000" cy="6858000" type="screen4x3"/>
  <p:notesSz cx="7104063" cy="10234613"/>
  <p:custDataLst>
    <p:tags r:id="rId2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B69"/>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p:scale>
          <a:sx n="114" d="100"/>
          <a:sy n="114" d="100"/>
        </p:scale>
        <p:origin x="-1644" y="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1/10/2015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1/10/2015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dirty="0"/>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dirty="0"/>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dirty="0"/>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dirty="0"/>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dirty="0"/>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dirty="0"/>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705116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1354092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solidFill>
                <a:prstClr val="black">
                  <a:tint val="75000"/>
                </a:prstClr>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554151D-B011-44DD-8F54-F1E749DA09D6}" type="slidenum">
              <a:rPr lang="el-GR">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27808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2" descr="C:\Users\alex\Desktop\light-lines-colors-powerpoint-backgrounds-light-lines-colors-design.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22538"/>
            <a:ext cx="9174051" cy="6880538"/>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2"/>
          <p:cNvSpPr/>
          <p:nvPr userDrawn="1"/>
        </p:nvSpPr>
        <p:spPr>
          <a:xfrm>
            <a:off x="251520" y="-22538"/>
            <a:ext cx="8712968" cy="6880538"/>
          </a:xfrm>
          <a:prstGeom prst="roundRect">
            <a:avLst>
              <a:gd name="adj" fmla="val 242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10" name="Rectangle 3"/>
          <p:cNvSpPr/>
          <p:nvPr userDrawn="1"/>
        </p:nvSpPr>
        <p:spPr>
          <a:xfrm>
            <a:off x="0" y="0"/>
            <a:ext cx="5508104" cy="68805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8" name="Rectangle 3"/>
          <p:cNvSpPr/>
          <p:nvPr userDrawn="1"/>
        </p:nvSpPr>
        <p:spPr>
          <a:xfrm>
            <a:off x="0" y="-22538"/>
            <a:ext cx="5508104" cy="68805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2" name="Title 1"/>
          <p:cNvSpPr>
            <a:spLocks noGrp="1"/>
          </p:cNvSpPr>
          <p:nvPr>
            <p:ph type="title"/>
          </p:nvPr>
        </p:nvSpPr>
        <p:spPr/>
        <p:txBody>
          <a:bodyPr/>
          <a:lstStyle>
            <a:lvl1pPr>
              <a:defRPr>
                <a:solidFill>
                  <a:srgbClr val="225974"/>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normAutofit/>
          </a:bodyPr>
          <a:lstStyle>
            <a:lvl1pPr>
              <a:lnSpc>
                <a:spcPct val="112000"/>
              </a:lnSpc>
              <a:spcBef>
                <a:spcPts val="1200"/>
              </a:spcBef>
              <a:defRPr sz="2400"/>
            </a:lvl1pPr>
            <a:lvl2pPr>
              <a:lnSpc>
                <a:spcPct val="112000"/>
              </a:lnSpc>
              <a:spcBef>
                <a:spcPts val="1200"/>
              </a:spcBef>
              <a:defRPr sz="2400"/>
            </a:lvl2pPr>
            <a:lvl3pPr>
              <a:lnSpc>
                <a:spcPct val="112000"/>
              </a:lnSpc>
              <a:spcBef>
                <a:spcPts val="1200"/>
              </a:spcBef>
              <a:defRPr sz="2400"/>
            </a:lvl3pPr>
            <a:lvl4pPr>
              <a:lnSpc>
                <a:spcPct val="112000"/>
              </a:lnSpc>
              <a:spcBef>
                <a:spcPts val="1200"/>
              </a:spcBef>
              <a:defRPr sz="2400"/>
            </a:lvl4pPr>
            <a:lvl5pPr>
              <a:lnSpc>
                <a:spcPct val="112000"/>
              </a:lnSpc>
              <a:spcBef>
                <a:spcPts val="1200"/>
              </a:spcBef>
              <a:defRPr sz="2400"/>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52088448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1108121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3505570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8105597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704149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6105617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9325088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353070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076400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Κοσμητολογία Ι - Θ</a:t>
            </a:r>
            <a:endParaRPr lang="el-GR" sz="3600" b="1" dirty="0">
              <a:solidFill>
                <a:schemeClr val="tx1"/>
              </a:solidFill>
              <a:latin typeface="+mn-lt"/>
            </a:endParaRPr>
          </a:p>
        </p:txBody>
      </p:sp>
      <p:sp>
        <p:nvSpPr>
          <p:cNvPr id="3" name="Υπότιτλος 2"/>
          <p:cNvSpPr>
            <a:spLocks noGrp="1"/>
          </p:cNvSpPr>
          <p:nvPr>
            <p:ph type="subTitle" idx="1"/>
          </p:nvPr>
        </p:nvSpPr>
        <p:spPr>
          <a:xfrm>
            <a:off x="0" y="2924944"/>
            <a:ext cx="9144000" cy="2088232"/>
          </a:xfrm>
        </p:spPr>
        <p:txBody>
          <a:bodyPr>
            <a:normAutofit/>
          </a:bodyPr>
          <a:lstStyle/>
          <a:p>
            <a:pPr>
              <a:spcBef>
                <a:spcPts val="0"/>
              </a:spcBef>
              <a:spcAft>
                <a:spcPts val="1800"/>
              </a:spcAft>
            </a:pPr>
            <a:r>
              <a:rPr lang="el-GR" sz="2600" b="1" dirty="0" smtClean="0"/>
              <a:t>Ενότητα </a:t>
            </a:r>
            <a:r>
              <a:rPr lang="en-US" sz="2600" b="1" dirty="0" smtClean="0"/>
              <a:t>12</a:t>
            </a:r>
            <a:r>
              <a:rPr lang="el-GR" sz="2600" dirty="0" smtClean="0"/>
              <a:t>:</a:t>
            </a:r>
            <a:r>
              <a:rPr lang="en-US" sz="2600" dirty="0" smtClean="0"/>
              <a:t> </a:t>
            </a:r>
            <a:r>
              <a:rPr lang="el-GR" sz="2600" dirty="0" smtClean="0"/>
              <a:t>Στοιχεία κανονισμού καλλυντικών προϊόντων</a:t>
            </a:r>
            <a:endParaRPr lang="en-US" sz="2600" dirty="0" smtClean="0"/>
          </a:p>
          <a:p>
            <a:pPr>
              <a:spcBef>
                <a:spcPts val="0"/>
              </a:spcBef>
            </a:pPr>
            <a:r>
              <a:rPr lang="el-GR" sz="2200" dirty="0" smtClean="0"/>
              <a:t>Δρ. Αθανασία Βαρβαρέσου</a:t>
            </a:r>
          </a:p>
          <a:p>
            <a:pPr>
              <a:spcBef>
                <a:spcPts val="0"/>
              </a:spcBef>
            </a:pPr>
            <a:r>
              <a:rPr lang="el-GR" sz="2200" dirty="0" smtClean="0"/>
              <a:t>Αναπληρώτρια Καθηγήτρια Κοσμητολογίας</a:t>
            </a:r>
          </a:p>
          <a:p>
            <a:pPr>
              <a:spcBef>
                <a:spcPts val="0"/>
              </a:spcBef>
            </a:pPr>
            <a:r>
              <a:rPr lang="el-GR" sz="2200" dirty="0" smtClean="0"/>
              <a:t>Τμήμα Αισθητικής και Κοσμητολογίας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Επισήμανση (ετικέτα) </a:t>
            </a:r>
            <a:r>
              <a:rPr lang="el-GR" sz="3200" b="0" dirty="0" smtClean="0"/>
              <a:t>2/5</a:t>
            </a:r>
            <a:endParaRPr lang="el-GR" dirty="0"/>
          </a:p>
        </p:txBody>
      </p:sp>
      <p:sp>
        <p:nvSpPr>
          <p:cNvPr id="3" name="Θέση περιεχομένου 2"/>
          <p:cNvSpPr>
            <a:spLocks noGrp="1"/>
          </p:cNvSpPr>
          <p:nvPr>
            <p:ph idx="1"/>
          </p:nvPr>
        </p:nvSpPr>
        <p:spPr/>
        <p:txBody>
          <a:bodyPr>
            <a:noAutofit/>
          </a:bodyPr>
          <a:lstStyle/>
          <a:p>
            <a:pPr marL="0" lvl="0" indent="0" hangingPunct="0">
              <a:buNone/>
            </a:pPr>
            <a:r>
              <a:rPr lang="el-GR" b="1" dirty="0" smtClean="0"/>
              <a:t>ΔΕΝ ΑΝΑΓΡΑΦΟΝΤΑΙ</a:t>
            </a:r>
            <a:r>
              <a:rPr lang="en-US" b="1" dirty="0" smtClean="0"/>
              <a:t>:</a:t>
            </a:r>
            <a:endParaRPr lang="el-GR" b="1" dirty="0" smtClean="0"/>
          </a:p>
          <a:p>
            <a:pPr lvl="0" hangingPunct="0"/>
            <a:r>
              <a:rPr lang="el-GR" dirty="0" smtClean="0"/>
              <a:t>Οι </a:t>
            </a:r>
            <a:r>
              <a:rPr lang="el-GR" dirty="0"/>
              <a:t>προσμίξεις των πρώτων υλών που χρησιμοποιήθηκαν.</a:t>
            </a:r>
          </a:p>
          <a:p>
            <a:pPr lvl="0" hangingPunct="0"/>
            <a:r>
              <a:rPr lang="el-GR" dirty="0"/>
              <a:t>Οι τεχνικές βοηθητικές ύλες που χρησιμοποιήθηκαν, αλλά δεν ανευρίσκονται πλέον στο τελικό προϊόν.</a:t>
            </a:r>
          </a:p>
          <a:p>
            <a:pPr lvl="0" hangingPunct="0"/>
            <a:r>
              <a:rPr lang="el-GR" dirty="0"/>
              <a:t>Οι ύλες οι οποίες χρησιμοποιούνται στις απολύτως αναγκαίες ποσότητες ως διαλύτες ή ως φορείς αρώματος και αρωματικών συνθέσεων</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9</a:t>
            </a:fld>
            <a:endParaRPr lang="el-GR">
              <a:solidFill>
                <a:prstClr val="black"/>
              </a:solidFill>
            </a:endParaRPr>
          </a:p>
        </p:txBody>
      </p:sp>
    </p:spTree>
    <p:extLst>
      <p:ext uri="{BB962C8B-B14F-4D97-AF65-F5344CB8AC3E}">
        <p14:creationId xmlns:p14="http://schemas.microsoft.com/office/powerpoint/2010/main" val="2344370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Επισήμανση (ετικέτα) </a:t>
            </a:r>
            <a:r>
              <a:rPr lang="el-GR" sz="3200" b="0" dirty="0" smtClean="0"/>
              <a:t>3/5</a:t>
            </a:r>
            <a:endParaRPr lang="el-GR" sz="3200" b="0" dirty="0"/>
          </a:p>
        </p:txBody>
      </p:sp>
      <p:sp>
        <p:nvSpPr>
          <p:cNvPr id="3" name="Θέση περιεχομένου 2"/>
          <p:cNvSpPr>
            <a:spLocks noGrp="1"/>
          </p:cNvSpPr>
          <p:nvPr>
            <p:ph idx="1"/>
          </p:nvPr>
        </p:nvSpPr>
        <p:spPr>
          <a:xfrm>
            <a:off x="457200" y="1196752"/>
            <a:ext cx="8229600" cy="5544616"/>
          </a:xfrm>
        </p:spPr>
        <p:txBody>
          <a:bodyPr>
            <a:noAutofit/>
          </a:bodyPr>
          <a:lstStyle/>
          <a:p>
            <a:pPr marL="0" lvl="0" indent="0" hangingPunct="0">
              <a:buNone/>
            </a:pPr>
            <a:r>
              <a:rPr lang="en-US" sz="2200" b="1" dirty="0" smtClean="0"/>
              <a:t>ONO</a:t>
            </a:r>
            <a:r>
              <a:rPr lang="el-GR" sz="2200" b="1" dirty="0" smtClean="0"/>
              <a:t>ΜΑΣΙΑ</a:t>
            </a:r>
            <a:endParaRPr lang="en-US" sz="2200" b="1" dirty="0" smtClean="0"/>
          </a:p>
          <a:p>
            <a:pPr lvl="0" hangingPunct="0"/>
            <a:r>
              <a:rPr lang="el-GR" sz="2200" dirty="0" smtClean="0"/>
              <a:t>Η </a:t>
            </a:r>
            <a:r>
              <a:rPr lang="el-GR" sz="2200" dirty="0"/>
              <a:t>ονομασία των </a:t>
            </a:r>
            <a:r>
              <a:rPr lang="el-GR" sz="2200" dirty="0" err="1"/>
              <a:t>αναγραφομένων</a:t>
            </a:r>
            <a:r>
              <a:rPr lang="el-GR" sz="2200" dirty="0"/>
              <a:t> συστατικών στην Ε.Ε. είναι η κοινή ονομασία του Ευρετηρίου Συστατικών και η ονομασία </a:t>
            </a:r>
            <a:r>
              <a:rPr lang="en-US" sz="2200" dirty="0"/>
              <a:t>INCI</a:t>
            </a:r>
            <a:r>
              <a:rPr lang="el-GR" sz="2200" dirty="0" smtClean="0"/>
              <a:t>. </a:t>
            </a:r>
            <a:r>
              <a:rPr lang="el-GR" sz="2200" dirty="0"/>
              <a:t>Έτσι οι ονομασίες ορισμένων συστατικών στην Ε.Ε. είναι διαφορετικές από εκείνες οι οποίες είναι αποδεκτές από το </a:t>
            </a:r>
            <a:r>
              <a:rPr lang="en-US" sz="2200" dirty="0"/>
              <a:t>FDA</a:t>
            </a:r>
            <a:r>
              <a:rPr lang="el-GR" sz="2200" dirty="0"/>
              <a:t> και χρησιμοποιούνται στις Η.Π.Α., δηλαδή υπάρχει ιδιαίτερη </a:t>
            </a:r>
            <a:r>
              <a:rPr lang="el-GR" sz="2200" b="1" dirty="0"/>
              <a:t>Ευρωπαϊκή ονομασία</a:t>
            </a:r>
            <a:r>
              <a:rPr lang="el-GR" sz="2200" dirty="0"/>
              <a:t> για:</a:t>
            </a:r>
          </a:p>
          <a:p>
            <a:pPr lvl="0" hangingPunct="0">
              <a:buFont typeface="Courier New" panose="02070309020205020404" pitchFamily="49" charset="0"/>
              <a:buChar char="o"/>
            </a:pPr>
            <a:r>
              <a:rPr lang="el-GR" sz="2200" dirty="0"/>
              <a:t>Τα χρώματα τα οποία αναφέρονται με τον Αριθμό του Πίνακα Χρωμάτων (</a:t>
            </a:r>
            <a:r>
              <a:rPr lang="en-US" sz="2200" dirty="0"/>
              <a:t>CI</a:t>
            </a:r>
            <a:r>
              <a:rPr lang="el-GR" sz="2200" dirty="0"/>
              <a:t>). Στην περίπτωση όμως που κάποιο χρώμα χρησιμοποιείται για άλλο σκοπό αναφέρεται με την ονομασία </a:t>
            </a:r>
            <a:r>
              <a:rPr lang="en-US" sz="2200" dirty="0"/>
              <a:t>INCI</a:t>
            </a:r>
            <a:r>
              <a:rPr lang="el-GR" sz="2200" dirty="0"/>
              <a:t> και όχι με το </a:t>
            </a:r>
            <a:r>
              <a:rPr lang="en-US" sz="2200" dirty="0"/>
              <a:t>CI</a:t>
            </a:r>
            <a:r>
              <a:rPr lang="el-GR" sz="2200" dirty="0"/>
              <a:t>.</a:t>
            </a:r>
          </a:p>
          <a:p>
            <a:pPr lvl="0" hangingPunct="0">
              <a:buFont typeface="Courier New" panose="02070309020205020404" pitchFamily="49" charset="0"/>
              <a:buChar char="o"/>
            </a:pPr>
            <a:r>
              <a:rPr lang="el-GR" sz="2200" dirty="0"/>
              <a:t>Τα αρώματα, τις αρωματικές συνθέσεις και τις πρώτες ύλες τους τα οποία σημειώνονται με τη λέξη άρωμα (</a:t>
            </a:r>
            <a:r>
              <a:rPr lang="en-US" sz="2200" dirty="0" err="1"/>
              <a:t>parfum</a:t>
            </a:r>
            <a:r>
              <a:rPr lang="el-GR" sz="2200" dirty="0"/>
              <a:t>/</a:t>
            </a:r>
            <a:r>
              <a:rPr lang="en-US" sz="2200" dirty="0"/>
              <a:t>aroma</a:t>
            </a:r>
            <a:r>
              <a:rPr lang="el-GR" sz="2200" dirty="0"/>
              <a:t>).</a:t>
            </a:r>
          </a:p>
          <a:p>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10</a:t>
            </a:fld>
            <a:endParaRPr lang="el-GR">
              <a:solidFill>
                <a:prstClr val="black"/>
              </a:solidFill>
            </a:endParaRPr>
          </a:p>
        </p:txBody>
      </p:sp>
    </p:spTree>
    <p:extLst>
      <p:ext uri="{BB962C8B-B14F-4D97-AF65-F5344CB8AC3E}">
        <p14:creationId xmlns:p14="http://schemas.microsoft.com/office/powerpoint/2010/main" val="3187802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Επισήμανση (ετικέτα) </a:t>
            </a:r>
            <a:r>
              <a:rPr lang="el-GR" sz="3200" b="0" dirty="0" smtClean="0"/>
              <a:t>4/5</a:t>
            </a:r>
            <a:endParaRPr lang="el-GR" dirty="0"/>
          </a:p>
        </p:txBody>
      </p:sp>
      <p:sp>
        <p:nvSpPr>
          <p:cNvPr id="3" name="Θέση περιεχομένου 2"/>
          <p:cNvSpPr>
            <a:spLocks noGrp="1"/>
          </p:cNvSpPr>
          <p:nvPr>
            <p:ph idx="1"/>
          </p:nvPr>
        </p:nvSpPr>
        <p:spPr>
          <a:xfrm>
            <a:off x="323528" y="1196752"/>
            <a:ext cx="8496944" cy="5040560"/>
          </a:xfrm>
        </p:spPr>
        <p:txBody>
          <a:bodyPr>
            <a:noAutofit/>
          </a:bodyPr>
          <a:lstStyle/>
          <a:p>
            <a:pPr lvl="0" hangingPunct="0"/>
            <a:r>
              <a:rPr lang="el-GR" sz="2200" dirty="0"/>
              <a:t>Τις κυριότερες </a:t>
            </a:r>
            <a:r>
              <a:rPr lang="el-GR" sz="2200" dirty="0" err="1"/>
              <a:t>αλλεργιογόνες</a:t>
            </a:r>
            <a:r>
              <a:rPr lang="el-GR" sz="2200" dirty="0"/>
              <a:t> ουσίες που περιέχονται ως συστατικά των αρωμάτων</a:t>
            </a:r>
            <a:r>
              <a:rPr lang="el-GR" sz="2200" dirty="0" smtClean="0"/>
              <a:t>, των </a:t>
            </a:r>
            <a:r>
              <a:rPr lang="el-GR" sz="2200" dirty="0"/>
              <a:t>αιθέριων ελαίων και ορισμένων εκχυλισμάτων</a:t>
            </a:r>
            <a:r>
              <a:rPr lang="el-GR" sz="2200" dirty="0" smtClean="0"/>
              <a:t>.</a:t>
            </a:r>
            <a:r>
              <a:rPr lang="en-US" sz="2200" dirty="0" smtClean="0"/>
              <a:t> </a:t>
            </a:r>
            <a:r>
              <a:rPr lang="el-GR" sz="2200" dirty="0" smtClean="0"/>
              <a:t>Οι </a:t>
            </a:r>
            <a:r>
              <a:rPr lang="el-GR" sz="2200" dirty="0"/>
              <a:t>ουσίες αυτές, που η </a:t>
            </a:r>
            <a:r>
              <a:rPr lang="el-GR" sz="2200" dirty="0" err="1"/>
              <a:t>ευαισθητοποιός</a:t>
            </a:r>
            <a:r>
              <a:rPr lang="el-GR" sz="2200" dirty="0"/>
              <a:t> δράση τους έχει επιβεβαιωθεί μέχρι σήμερα, είναι συνολικά </a:t>
            </a:r>
            <a:r>
              <a:rPr lang="el-GR" sz="2200" dirty="0" smtClean="0"/>
              <a:t>26.Πρέπει </a:t>
            </a:r>
            <a:r>
              <a:rPr lang="el-GR" sz="2200" dirty="0"/>
              <a:t>να  αναγράφονται στα συστατικά εφόσον το ποσοστό που βρίσκεται μέσα στη σύνθεση του καλλυντικού προϊόντος ξεπερνάει το 0,01% όσον αφορά τα </a:t>
            </a:r>
            <a:r>
              <a:rPr lang="el-GR" sz="2200" dirty="0" err="1"/>
              <a:t>εκπλενόμενα</a:t>
            </a:r>
            <a:r>
              <a:rPr lang="el-GR" sz="2200" dirty="0"/>
              <a:t> προϊόντα «</a:t>
            </a:r>
            <a:r>
              <a:rPr lang="en-US" sz="2200" dirty="0"/>
              <a:t>Rinse</a:t>
            </a:r>
            <a:r>
              <a:rPr lang="el-GR" sz="2200" dirty="0"/>
              <a:t>-</a:t>
            </a:r>
            <a:r>
              <a:rPr lang="en-US" sz="2200" dirty="0"/>
              <a:t>Off</a:t>
            </a:r>
            <a:r>
              <a:rPr lang="el-GR" sz="2200" dirty="0"/>
              <a:t>» και το 0,001% όσον αφορά τα προϊόντα που παραμένουν στο δέρμα «</a:t>
            </a:r>
            <a:r>
              <a:rPr lang="en-US" sz="2200" dirty="0"/>
              <a:t>Leave</a:t>
            </a:r>
            <a:r>
              <a:rPr lang="el-GR" sz="2200" dirty="0"/>
              <a:t>-</a:t>
            </a:r>
            <a:r>
              <a:rPr lang="en-US" sz="2200" dirty="0"/>
              <a:t>On</a:t>
            </a:r>
            <a:r>
              <a:rPr lang="el-GR" sz="2200" dirty="0"/>
              <a:t>».       </a:t>
            </a:r>
          </a:p>
          <a:p>
            <a:pPr lvl="0" hangingPunct="0"/>
            <a:r>
              <a:rPr lang="el-GR" sz="2200" dirty="0"/>
              <a:t>Τις ουσίες φυτικής προέλευσης οι οποίες αναφέρονται με τη λατινική ονομασία σύμφωνα με το σύστημα </a:t>
            </a:r>
            <a:r>
              <a:rPr lang="en-US" sz="2200" dirty="0"/>
              <a:t>LINNE</a:t>
            </a:r>
            <a:r>
              <a:rPr lang="el-GR" sz="2200" dirty="0"/>
              <a:t> (γένος και είδος) (</a:t>
            </a:r>
            <a:r>
              <a:rPr lang="en-US" sz="2200" dirty="0" err="1"/>
              <a:t>CarlvonLinne</a:t>
            </a:r>
            <a:r>
              <a:rPr lang="el-GR" sz="2200" dirty="0"/>
              <a:t>) και το τμήμα του φυτού από το οποίο έχουν απομονωθεί (φύλλα</a:t>
            </a:r>
            <a:r>
              <a:rPr lang="el-GR" sz="2200" dirty="0" smtClean="0"/>
              <a:t>,</a:t>
            </a:r>
            <a:r>
              <a:rPr lang="en-US" sz="2200" dirty="0" smtClean="0"/>
              <a:t> </a:t>
            </a:r>
            <a:r>
              <a:rPr lang="el-GR" sz="2200" dirty="0" smtClean="0"/>
              <a:t>καρποί,</a:t>
            </a:r>
            <a:r>
              <a:rPr lang="en-US" sz="2200" dirty="0" smtClean="0"/>
              <a:t> </a:t>
            </a:r>
            <a:r>
              <a:rPr lang="el-GR" sz="2200" dirty="0" smtClean="0"/>
              <a:t>άνθη,</a:t>
            </a:r>
            <a:r>
              <a:rPr lang="en-US" sz="2200" dirty="0" smtClean="0"/>
              <a:t> </a:t>
            </a:r>
            <a:r>
              <a:rPr lang="el-GR" sz="2200" dirty="0" err="1" smtClean="0"/>
              <a:t>ρίζα,κά</a:t>
            </a:r>
            <a:r>
              <a:rPr lang="el-GR" sz="2200" dirty="0"/>
              <a:t>).</a:t>
            </a:r>
          </a:p>
          <a:p>
            <a:pPr lvl="0" hangingPunct="0"/>
            <a:r>
              <a:rPr lang="el-GR" sz="2200" dirty="0"/>
              <a:t>Για το νερό το οποίο αναφέρεται ως </a:t>
            </a:r>
            <a:r>
              <a:rPr lang="en-US" sz="2200" dirty="0"/>
              <a:t>Aqua</a:t>
            </a:r>
            <a:r>
              <a:rPr lang="el-GR" sz="2200" dirty="0"/>
              <a:t> σύμφωνα με την Ευρωπαϊκή Φαρμακοποιία</a:t>
            </a:r>
            <a:r>
              <a:rPr lang="el-GR" sz="2200" dirty="0" smtClean="0"/>
              <a:t>.</a:t>
            </a:r>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11</a:t>
            </a:fld>
            <a:endParaRPr lang="el-GR">
              <a:solidFill>
                <a:prstClr val="black"/>
              </a:solidFill>
            </a:endParaRPr>
          </a:p>
        </p:txBody>
      </p:sp>
    </p:spTree>
    <p:extLst>
      <p:ext uri="{BB962C8B-B14F-4D97-AF65-F5344CB8AC3E}">
        <p14:creationId xmlns:p14="http://schemas.microsoft.com/office/powerpoint/2010/main" val="702175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Επισήμανση (ετικέτα) </a:t>
            </a:r>
            <a:r>
              <a:rPr lang="el-GR" sz="3200" b="0" dirty="0" smtClean="0"/>
              <a:t>5/5</a:t>
            </a:r>
            <a:endParaRPr lang="el-GR" dirty="0"/>
          </a:p>
        </p:txBody>
      </p:sp>
      <p:sp>
        <p:nvSpPr>
          <p:cNvPr id="3" name="Θέση περιεχομένου 2"/>
          <p:cNvSpPr>
            <a:spLocks noGrp="1"/>
          </p:cNvSpPr>
          <p:nvPr>
            <p:ph idx="1"/>
          </p:nvPr>
        </p:nvSpPr>
        <p:spPr>
          <a:xfrm>
            <a:off x="323528" y="1196752"/>
            <a:ext cx="8496944" cy="5040560"/>
          </a:xfrm>
        </p:spPr>
        <p:txBody>
          <a:bodyPr>
            <a:noAutofit/>
          </a:bodyPr>
          <a:lstStyle/>
          <a:p>
            <a:pPr lvl="0" hangingPunct="0"/>
            <a:r>
              <a:rPr lang="el-GR" sz="2200" dirty="0" smtClean="0"/>
              <a:t>Την </a:t>
            </a:r>
            <a:r>
              <a:rPr lang="el-GR" sz="2200" dirty="0"/>
              <a:t>μετουσιωμένη αλκοόλη (οινόπνευμα) η οποία αναφέρεται ως </a:t>
            </a:r>
            <a:r>
              <a:rPr lang="en-US" sz="2200" dirty="0" err="1"/>
              <a:t>AlcoholDenat</a:t>
            </a:r>
            <a:r>
              <a:rPr lang="el-GR" sz="2200" dirty="0"/>
              <a:t>.</a:t>
            </a:r>
          </a:p>
          <a:p>
            <a:pPr lvl="0" hangingPunct="0"/>
            <a:r>
              <a:rPr lang="el-GR" sz="2200" dirty="0"/>
              <a:t>Η αναγραφή των συστατικών στην εξωτερική συσκευασία των καλλυντικών προϊόντων γίνεται πάντοτε κατά φθίνουσα σειρά ως προς το βάρος </a:t>
            </a:r>
            <a:r>
              <a:rPr lang="el-GR" sz="2200" dirty="0" smtClean="0"/>
              <a:t>τους</a:t>
            </a:r>
            <a:r>
              <a:rPr lang="en-US" sz="2200" dirty="0" smtClean="0"/>
              <a:t> </a:t>
            </a:r>
            <a:r>
              <a:rPr lang="el-GR" sz="2200" dirty="0" smtClean="0"/>
              <a:t>κατά </a:t>
            </a:r>
            <a:r>
              <a:rPr lang="el-GR" sz="2200" dirty="0"/>
              <a:t>τη στιγμή της ανάμιξής τους. Όμως, πρέπει να λαμβάνονται υπόψη τα εξής:</a:t>
            </a:r>
          </a:p>
          <a:p>
            <a:pPr lvl="0" hangingPunct="0">
              <a:buFont typeface="Courier New" panose="02070309020205020404" pitchFamily="49" charset="0"/>
              <a:buChar char="o"/>
            </a:pPr>
            <a:r>
              <a:rPr lang="el-GR" sz="2200" dirty="0"/>
              <a:t>Τα συστατικά των οποίων η συγκέντρωσή τους είναι κατώτερη από 1% μπορούν να αναγράφονται με οποιαδήποτε σειρά, ύστερα από τα συστατικά των οποίων η συγκέντρωση είναι ανώτερη από 1%.</a:t>
            </a:r>
          </a:p>
          <a:p>
            <a:pPr lvl="0" hangingPunct="0">
              <a:buFont typeface="Courier New" panose="02070309020205020404" pitchFamily="49" charset="0"/>
              <a:buChar char="o"/>
            </a:pPr>
            <a:r>
              <a:rPr lang="el-GR" sz="2200" dirty="0"/>
              <a:t>Τα χρώματα είναι δυνατόν να αναγράφονται χωρίς σειρά, μετά από τα άλλα συστατικά.</a:t>
            </a:r>
          </a:p>
          <a:p>
            <a:pPr lvl="0" hangingPunct="0">
              <a:buFont typeface="Courier New" panose="02070309020205020404" pitchFamily="49" charset="0"/>
              <a:buChar char="o"/>
            </a:pPr>
            <a:r>
              <a:rPr lang="el-GR" sz="2200" dirty="0"/>
              <a:t>Τα συστατικά των διαλυμάτων ή των μιγμάτων αναφέρονται το κάθε ένα χωριστά, ανάλογα με την περιεκτικότητά τους στο τελικό προϊόν.</a:t>
            </a:r>
          </a:p>
          <a:p>
            <a:pPr>
              <a:buFont typeface="Courier New" panose="02070309020205020404" pitchFamily="49" charset="0"/>
              <a:buChar char="o"/>
            </a:pPr>
            <a:endParaRPr lang="el-GR" sz="2200" dirty="0"/>
          </a:p>
        </p:txBody>
      </p:sp>
      <p:sp>
        <p:nvSpPr>
          <p:cNvPr id="4" name="Θέση αριθμού διαφάνειας 3"/>
          <p:cNvSpPr>
            <a:spLocks noGrp="1"/>
          </p:cNvSpPr>
          <p:nvPr>
            <p:ph type="sldNum" sz="quarter" idx="12"/>
          </p:nvPr>
        </p:nvSpPr>
        <p:spPr>
          <a:xfrm>
            <a:off x="6686872" y="6356350"/>
            <a:ext cx="2133600" cy="365125"/>
          </a:xfrm>
        </p:spPr>
        <p:txBody>
          <a:bodyPr/>
          <a:lstStyle/>
          <a:p>
            <a:pPr>
              <a:defRPr/>
            </a:pPr>
            <a:fld id="{7E55E3B3-0445-4CFC-BED8-763D4409E61F}" type="slidenum">
              <a:rPr lang="el-GR" smtClean="0">
                <a:solidFill>
                  <a:prstClr val="black"/>
                </a:solidFill>
              </a:rPr>
              <a:pPr>
                <a:defRPr/>
              </a:pPr>
              <a:t>12</a:t>
            </a:fld>
            <a:endParaRPr lang="el-GR">
              <a:solidFill>
                <a:prstClr val="black"/>
              </a:solidFill>
            </a:endParaRPr>
          </a:p>
        </p:txBody>
      </p:sp>
    </p:spTree>
    <p:extLst>
      <p:ext uri="{BB962C8B-B14F-4D97-AF65-F5344CB8AC3E}">
        <p14:creationId xmlns:p14="http://schemas.microsoft.com/office/powerpoint/2010/main" val="2920952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ΙΝ</a:t>
            </a:r>
            <a:r>
              <a:rPr lang="en-US" dirty="0" smtClean="0"/>
              <a:t>CI (International Nomenclature of Cosmetic Ingredients)</a:t>
            </a:r>
            <a:endParaRPr lang="el-GR" dirty="0"/>
          </a:p>
        </p:txBody>
      </p:sp>
      <p:sp>
        <p:nvSpPr>
          <p:cNvPr id="3" name="Θέση περιεχομένου 2"/>
          <p:cNvSpPr>
            <a:spLocks noGrp="1"/>
          </p:cNvSpPr>
          <p:nvPr>
            <p:ph idx="1"/>
          </p:nvPr>
        </p:nvSpPr>
        <p:spPr>
          <a:xfrm>
            <a:off x="457200" y="1412776"/>
            <a:ext cx="8229600" cy="4824536"/>
          </a:xfrm>
        </p:spPr>
        <p:txBody>
          <a:bodyPr/>
          <a:lstStyle/>
          <a:p>
            <a:r>
              <a:rPr lang="el-GR" sz="2400" dirty="0"/>
              <a:t>Στις περιπτώσεις εκείνες που η κοινή ονομασία του Ευρετηρίου της Ε.Ε. της πρώτης ύλης είναι διαφορετική από την ονομασία </a:t>
            </a:r>
            <a:r>
              <a:rPr lang="en-US" sz="2400" dirty="0"/>
              <a:t>INCI</a:t>
            </a:r>
            <a:r>
              <a:rPr lang="el-GR" sz="2400" dirty="0"/>
              <a:t>, αυτή αναγράφεται μέσα σε παρένθεση.</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13</a:t>
            </a:fld>
            <a:endParaRPr lang="el-GR">
              <a:solidFill>
                <a:prstClr val="black"/>
              </a:solidFill>
            </a:endParaRPr>
          </a:p>
        </p:txBody>
      </p:sp>
    </p:spTree>
    <p:extLst>
      <p:ext uri="{BB962C8B-B14F-4D97-AF65-F5344CB8AC3E}">
        <p14:creationId xmlns:p14="http://schemas.microsoft.com/office/powerpoint/2010/main" val="409052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517632" cy="908720"/>
          </a:xfrm>
        </p:spPr>
        <p:txBody>
          <a:bodyPr/>
          <a:lstStyle/>
          <a:p>
            <a:r>
              <a:rPr lang="el-GR" dirty="0"/>
              <a:t>Ά</a:t>
            </a:r>
            <a:r>
              <a:rPr lang="el-GR" dirty="0" smtClean="0"/>
              <a:t>λλες υποχρεωτικές επισημάνσεις </a:t>
            </a:r>
            <a:r>
              <a:rPr lang="el-GR" sz="3200" b="0" dirty="0" smtClean="0"/>
              <a:t>1/2</a:t>
            </a:r>
            <a:endParaRPr lang="el-GR" sz="3200" b="0" dirty="0"/>
          </a:p>
        </p:txBody>
      </p:sp>
      <p:sp>
        <p:nvSpPr>
          <p:cNvPr id="3" name="Θέση περιεχομένου 2"/>
          <p:cNvSpPr>
            <a:spLocks noGrp="1"/>
          </p:cNvSpPr>
          <p:nvPr>
            <p:ph idx="1"/>
          </p:nvPr>
        </p:nvSpPr>
        <p:spPr/>
        <p:txBody>
          <a:bodyPr>
            <a:noAutofit/>
          </a:bodyPr>
          <a:lstStyle/>
          <a:p>
            <a:r>
              <a:rPr lang="el-GR" sz="2200" dirty="0"/>
              <a:t>Εκτός από τα συστατικά (</a:t>
            </a:r>
            <a:r>
              <a:rPr lang="en-US" sz="2200" dirty="0"/>
              <a:t>Ingredients</a:t>
            </a:r>
            <a:r>
              <a:rPr lang="el-GR" sz="2200" dirty="0"/>
              <a:t>) που πρέπει να αναγράφονται στην </a:t>
            </a:r>
            <a:r>
              <a:rPr lang="el-GR" sz="2200" dirty="0" smtClean="0"/>
              <a:t>εξωτερική συσκευασία </a:t>
            </a:r>
            <a:r>
              <a:rPr lang="el-GR" sz="2200" dirty="0"/>
              <a:t>πρέπει να αναφέρονται και τα παρακάτω διευκρινιστικά στοιχεία</a:t>
            </a:r>
            <a:r>
              <a:rPr lang="el-GR" sz="2200" dirty="0" smtClean="0"/>
              <a:t>.</a:t>
            </a:r>
            <a:endParaRPr lang="el-GR" sz="2200" dirty="0"/>
          </a:p>
          <a:p>
            <a:pPr lvl="0" hangingPunct="0"/>
            <a:r>
              <a:rPr lang="el-GR" sz="2200" dirty="0"/>
              <a:t>Η Περιεκτικότητα του καλλυντικού προϊόντος σε </a:t>
            </a:r>
            <a:r>
              <a:rPr lang="en-US" sz="2200" dirty="0"/>
              <a:t>ml</a:t>
            </a:r>
            <a:r>
              <a:rPr lang="el-GR" sz="2200" dirty="0"/>
              <a:t> ή </a:t>
            </a:r>
            <a:r>
              <a:rPr lang="en-US" sz="2200" dirty="0"/>
              <a:t>gr</a:t>
            </a:r>
            <a:r>
              <a:rPr lang="el-GR" sz="2200" dirty="0"/>
              <a:t> (καθαρό βάρος </a:t>
            </a:r>
            <a:r>
              <a:rPr lang="en-US" sz="2200" dirty="0" smtClean="0"/>
              <a:t>e</a:t>
            </a:r>
            <a:r>
              <a:rPr lang="el-GR" sz="2200" dirty="0" smtClean="0"/>
              <a:t>).</a:t>
            </a:r>
            <a:endParaRPr lang="el-GR" sz="2200" dirty="0"/>
          </a:p>
          <a:p>
            <a:pPr lvl="0" hangingPunct="0"/>
            <a:r>
              <a:rPr lang="en-US" sz="2200" dirty="0"/>
              <a:t>T</a:t>
            </a:r>
            <a:r>
              <a:rPr lang="el-GR" sz="2200" dirty="0"/>
              <a:t>α στοιχεία του Υπευθύνου κυκλοφορίας στην Ελλάδα (εταιρεία, διεύθυνση</a:t>
            </a:r>
            <a:r>
              <a:rPr lang="el-GR" sz="2200" dirty="0" smtClean="0"/>
              <a:t>).</a:t>
            </a:r>
            <a:endParaRPr lang="el-GR" sz="2200" dirty="0"/>
          </a:p>
          <a:p>
            <a:pPr lvl="0" hangingPunct="0"/>
            <a:r>
              <a:rPr lang="el-GR" sz="2200" dirty="0"/>
              <a:t>Η διεύθυνση τήρησης του νομοθετικού φακέλου πληροφοριών του καλλυντικού προϊόντος για τις αρμόδιες ελεγκτικές αρχές και η υπογράμμισή </a:t>
            </a:r>
            <a:r>
              <a:rPr lang="el-GR" sz="2200" dirty="0" smtClean="0"/>
              <a:t>της </a:t>
            </a:r>
            <a:r>
              <a:rPr lang="el-GR" sz="2200" dirty="0"/>
              <a:t>σε περίπτωση που ο φάκελος τηρείται σε άλλη χώρα της Ευρωπαϊκής Ένωσης</a:t>
            </a:r>
            <a:r>
              <a:rPr lang="el-GR" sz="2200" dirty="0" smtClean="0"/>
              <a:t>.</a:t>
            </a:r>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14</a:t>
            </a:fld>
            <a:endParaRPr lang="el-GR">
              <a:solidFill>
                <a:prstClr val="black"/>
              </a:solidFill>
            </a:endParaRPr>
          </a:p>
        </p:txBody>
      </p:sp>
    </p:spTree>
    <p:extLst>
      <p:ext uri="{BB962C8B-B14F-4D97-AF65-F5344CB8AC3E}">
        <p14:creationId xmlns:p14="http://schemas.microsoft.com/office/powerpoint/2010/main" val="3887100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517632" cy="908720"/>
          </a:xfrm>
        </p:spPr>
        <p:txBody>
          <a:bodyPr/>
          <a:lstStyle/>
          <a:p>
            <a:r>
              <a:rPr lang="el-GR" dirty="0"/>
              <a:t>Ά</a:t>
            </a:r>
            <a:r>
              <a:rPr lang="el-GR" dirty="0" smtClean="0"/>
              <a:t>λλες υποχρεωτικές επισημάνσεις </a:t>
            </a:r>
            <a:r>
              <a:rPr lang="en-US" sz="3200" b="0" dirty="0"/>
              <a:t>2</a:t>
            </a:r>
            <a:r>
              <a:rPr lang="el-GR" sz="3200" b="0" dirty="0" smtClean="0"/>
              <a:t>/2</a:t>
            </a:r>
            <a:endParaRPr lang="el-GR" sz="3200" b="0" dirty="0"/>
          </a:p>
        </p:txBody>
      </p:sp>
      <p:sp>
        <p:nvSpPr>
          <p:cNvPr id="3" name="Θέση περιεχομένου 2"/>
          <p:cNvSpPr>
            <a:spLocks noGrp="1"/>
          </p:cNvSpPr>
          <p:nvPr>
            <p:ph idx="1"/>
          </p:nvPr>
        </p:nvSpPr>
        <p:spPr/>
        <p:txBody>
          <a:bodyPr>
            <a:noAutofit/>
          </a:bodyPr>
          <a:lstStyle/>
          <a:p>
            <a:pPr lvl="0" hangingPunct="0"/>
            <a:r>
              <a:rPr lang="el-GR" sz="2200" dirty="0" smtClean="0"/>
              <a:t>Το </a:t>
            </a:r>
            <a:r>
              <a:rPr lang="el-GR" sz="2200" dirty="0"/>
              <a:t>τηλέφωνο ή η ιστοσελίδα επικοινωνίας του κοινού για την αναφορά παραπόνων ή ανεπιθύμητων περιστατικών.</a:t>
            </a:r>
          </a:p>
          <a:p>
            <a:pPr lvl="0" hangingPunct="0"/>
            <a:r>
              <a:rPr lang="en-US" sz="2200" dirty="0"/>
              <a:t>To</a:t>
            </a:r>
            <a:r>
              <a:rPr lang="el-GR" sz="2200" dirty="0"/>
              <a:t> σήμα της ανακύκλωσης (συνήθως ένα κυκλικό βέλος), όπου δηλώνεται ότι τα υλικά συσκευασίας συμμετέχουν σε ένα σύστημα εναλλακτικής διαχείρισης ενός Φορέα Ανακύκλωσης συσκευασιών εγκεκριμένο από το κράτος ,σύμφωνα με την Υπουργική απόφαση Υπ’Αριθ.2939 (ΦΕΚ 179/2001).</a:t>
            </a:r>
          </a:p>
          <a:p>
            <a:pPr lvl="0" hangingPunct="0"/>
            <a:r>
              <a:rPr lang="el-GR" sz="2200" dirty="0"/>
              <a:t>Το σήμα </a:t>
            </a:r>
            <a:r>
              <a:rPr lang="en-US" sz="2200" dirty="0"/>
              <a:t>PAO</a:t>
            </a:r>
            <a:r>
              <a:rPr lang="el-GR" sz="2200" dirty="0"/>
              <a:t> (Περίοδος μετά το άνοιγμα). Το σήμα αυτό, που έχει σχήμα βάζου ανοιχτού, αναγράφει τους μήνες (Μ) που το προϊόν διαρκεί μετά το άνοιγμα από τον χρήστη. Αυτό είναι το αποτέλεσμα των δοκιμών σταθερότητας (φυσικοχημικά τεστ, μικροβιολογικά, τοξικολογικά και τεστ αποτελεσματικότητας).</a:t>
            </a:r>
          </a:p>
          <a:p>
            <a:endParaRPr lang="el-GR" sz="2200" dirty="0"/>
          </a:p>
          <a:p>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15</a:t>
            </a:fld>
            <a:endParaRPr lang="el-GR">
              <a:solidFill>
                <a:prstClr val="black"/>
              </a:solidFill>
            </a:endParaRPr>
          </a:p>
        </p:txBody>
      </p:sp>
    </p:spTree>
    <p:extLst>
      <p:ext uri="{BB962C8B-B14F-4D97-AF65-F5344CB8AC3E}">
        <p14:creationId xmlns:p14="http://schemas.microsoft.com/office/powerpoint/2010/main" val="2006950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Αθανασία Βαρβαρέσου 2014. </a:t>
            </a:r>
            <a:r>
              <a:rPr lang="el-GR" sz="2000" dirty="0"/>
              <a:t>Αθανασία </a:t>
            </a:r>
            <a:r>
              <a:rPr lang="el-GR" sz="2000" dirty="0" err="1" smtClean="0"/>
              <a:t>Βαρβαρέσου</a:t>
            </a:r>
            <a:r>
              <a:rPr lang="el-GR" sz="2000" dirty="0" smtClean="0"/>
              <a:t>. «Κοσμητολογία Ι - Θ. Ενότητα </a:t>
            </a:r>
            <a:r>
              <a:rPr lang="en-US" sz="2000" dirty="0" smtClean="0"/>
              <a:t>12: </a:t>
            </a:r>
            <a:r>
              <a:rPr lang="el-GR" sz="2000" dirty="0"/>
              <a:t>Στοιχεία κανονισμού καλλυντικών προϊόντων». 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1656184"/>
          </a:xfrm>
        </p:spPr>
        <p:txBody>
          <a:bodyPr>
            <a:noAutofit/>
          </a:bodyPr>
          <a:lstStyle/>
          <a:p>
            <a:pPr algn="l"/>
            <a:r>
              <a:rPr lang="el-GR" sz="2800" dirty="0"/>
              <a:t>76/768/Ε</a:t>
            </a:r>
            <a:r>
              <a:rPr lang="en-US" sz="2800" dirty="0" smtClean="0"/>
              <a:t>EC</a:t>
            </a:r>
            <a:r>
              <a:rPr lang="el-GR" sz="2800" dirty="0" smtClean="0"/>
              <a:t>, </a:t>
            </a:r>
            <a:r>
              <a:rPr lang="el-GR" sz="2800" dirty="0"/>
              <a:t>93/95/Ε</a:t>
            </a:r>
            <a:r>
              <a:rPr lang="en-US" sz="2800" dirty="0" smtClean="0"/>
              <a:t>C</a:t>
            </a:r>
            <a:r>
              <a:rPr lang="el-GR" sz="2800" dirty="0" smtClean="0"/>
              <a:t>,</a:t>
            </a:r>
            <a:r>
              <a:rPr lang="el-GR" sz="2800" dirty="0"/>
              <a:t> 6</a:t>
            </a:r>
            <a:r>
              <a:rPr lang="el-GR" sz="2800" baseline="30000" dirty="0"/>
              <a:t>η</a:t>
            </a:r>
            <a:r>
              <a:rPr lang="el-GR" sz="2800" dirty="0"/>
              <a:t> Τροποποίηση  και η 2003/15/</a:t>
            </a:r>
            <a:r>
              <a:rPr lang="en-US" sz="2800" dirty="0" smtClean="0"/>
              <a:t>EC</a:t>
            </a:r>
            <a:r>
              <a:rPr lang="el-GR" sz="2800" dirty="0" smtClean="0"/>
              <a:t>, </a:t>
            </a:r>
            <a:r>
              <a:rPr lang="el-GR" sz="2800" dirty="0"/>
              <a:t>Υ6α/οικ. 3320/26.03.97 (ΦΕΚ 329/97 </a:t>
            </a:r>
            <a:r>
              <a:rPr lang="el-GR" sz="2800" dirty="0" err="1"/>
              <a:t>τ.Β</a:t>
            </a:r>
            <a:r>
              <a:rPr lang="el-GR" sz="2800" dirty="0"/>
              <a:t>). και ΔΥΓ3(α)/ΓΠ.132979 (ΦΕΚ 352/2005</a:t>
            </a:r>
            <a:r>
              <a:rPr lang="el-GR" sz="2800" dirty="0" smtClean="0"/>
              <a:t>).</a:t>
            </a:r>
            <a:r>
              <a:rPr lang="el-GR" sz="2800" dirty="0"/>
              <a:t> Κανονισμός Καλλυντικών Ε</a:t>
            </a:r>
            <a:r>
              <a:rPr lang="en-US" sz="2800" dirty="0"/>
              <a:t>C</a:t>
            </a:r>
            <a:r>
              <a:rPr lang="el-GR" sz="2800" dirty="0"/>
              <a:t> 1223/2009 </a:t>
            </a:r>
          </a:p>
        </p:txBody>
      </p:sp>
      <p:sp>
        <p:nvSpPr>
          <p:cNvPr id="3" name="Θέση περιεχομένου 2"/>
          <p:cNvSpPr>
            <a:spLocks noGrp="1"/>
          </p:cNvSpPr>
          <p:nvPr>
            <p:ph idx="1"/>
          </p:nvPr>
        </p:nvSpPr>
        <p:spPr>
          <a:xfrm>
            <a:off x="457200" y="2132856"/>
            <a:ext cx="8229600" cy="4248472"/>
          </a:xfrm>
        </p:spPr>
        <p:txBody>
          <a:bodyPr/>
          <a:lstStyle/>
          <a:p>
            <a:r>
              <a:rPr lang="el-GR" sz="2400" dirty="0" smtClean="0"/>
              <a:t>«</a:t>
            </a:r>
            <a:r>
              <a:rPr lang="el-GR" dirty="0"/>
              <a:t>Κ</a:t>
            </a:r>
            <a:r>
              <a:rPr lang="el-GR" sz="2400" dirty="0" smtClean="0"/>
              <a:t>αλλυντικό </a:t>
            </a:r>
            <a:r>
              <a:rPr lang="el-GR" sz="2400" dirty="0"/>
              <a:t>προϊόν» νοείται κάθε ουσία ή παρασκεύασμα που προορίζεται να έλθει σε επαφή με διάφορα εξωτερικά μέρη του ανθρώπινου σώματος (επιδερμίδα, τριχωτά μέρη του σώματος και της κεφαλής, νύχια, χείλη και εξωτερικά γεννητικά όργανα) ή με τα δόντια και τους βλεννογόνους της στοματικής κοιλότητας, με αποκλειστικό ή κύριο σκοπό τον καθαρισμό τους, τον αρωματισμό τους, τη μεταβολή της εμφάνισής τους ή / και τη διόρθωση των σωματικών οσμών ή/ και την προστασία τους ή τη διατήρησή τους σε καλή κατάσταση».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a:t>
            </a:fld>
            <a:endParaRPr lang="el-GR">
              <a:solidFill>
                <a:prstClr val="black"/>
              </a:solidFill>
            </a:endParaRPr>
          </a:p>
        </p:txBody>
      </p:sp>
    </p:spTree>
    <p:extLst>
      <p:ext uri="{BB962C8B-B14F-4D97-AF65-F5344CB8AC3E}">
        <p14:creationId xmlns:p14="http://schemas.microsoft.com/office/powerpoint/2010/main" val="3862397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latin typeface="+mn-lt"/>
              </a:rPr>
              <a:t>[1] http://creativecommons.org/licenses/by-nc-sa/4.0/ </a:t>
            </a:r>
            <a:endParaRPr lang="en-US" dirty="0" smtClean="0">
              <a:latin typeface="+mn-lt"/>
            </a:endParaRPr>
          </a:p>
          <a:p>
            <a:pPr>
              <a:spcBef>
                <a:spcPts val="600"/>
              </a:spcBef>
            </a:pPr>
            <a:r>
              <a:rPr lang="el-GR" dirty="0" smtClean="0">
                <a:latin typeface="+mn-lt"/>
              </a:rPr>
              <a:t>Ως </a:t>
            </a:r>
            <a:r>
              <a:rPr lang="el-GR" b="1" dirty="0">
                <a:latin typeface="+mn-lt"/>
              </a:rPr>
              <a:t>Μη Εμπορική</a:t>
            </a:r>
            <a:r>
              <a:rPr lang="el-GR" dirty="0">
                <a:latin typeface="+mn-lt"/>
              </a:rPr>
              <a:t> ορίζεται η χρήση:</a:t>
            </a:r>
          </a:p>
          <a:p>
            <a:pPr marL="342900" lvl="0" indent="-342900">
              <a:spcBef>
                <a:spcPts val="600"/>
              </a:spcBef>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αδειοδόχο</a:t>
            </a:r>
          </a:p>
          <a:p>
            <a:pPr marL="342900" lvl="0" indent="-342900">
              <a:spcBef>
                <a:spcPts val="600"/>
              </a:spcBef>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spcBef>
                <a:spcPts val="600"/>
              </a:spcBef>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a:spcBef>
                <a:spcPts val="600"/>
              </a:spcBef>
            </a:pPr>
            <a:r>
              <a:rPr lang="el-GR" dirty="0" smtClean="0">
                <a:latin typeface="+mn-lt"/>
              </a:rPr>
              <a:t>Ο </a:t>
            </a:r>
            <a:r>
              <a:rPr lang="el-GR" dirty="0">
                <a:latin typeface="+mn-lt"/>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1897332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Δεν επιτρέπεται η επαναχρησιμοποίηση του έργου</a:t>
            </a:r>
            <a:r>
              <a:rPr lang="en-US" sz="1400" dirty="0" smtClean="0">
                <a:solidFill>
                  <a:schemeClr val="tx1">
                    <a:lumMod val="75000"/>
                    <a:lumOff val="25000"/>
                  </a:schemeClr>
                </a:solidFill>
                <a:latin typeface="+mn-lt"/>
              </a:rPr>
              <a:t>, </a:t>
            </a:r>
            <a:r>
              <a:rPr lang="el-GR" sz="1400" dirty="0" smtClean="0">
                <a:solidFill>
                  <a:schemeClr val="tx1">
                    <a:lumMod val="75000"/>
                    <a:lumOff val="25000"/>
                  </a:schemeClr>
                </a:solidFill>
                <a:latin typeface="+mn-lt"/>
              </a:rPr>
              <a:t>παρά μόνο εάν ζητηθεί εκ νέου άδεια από το δημιουργό.</a:t>
            </a:r>
            <a:endParaRPr lang="el-GR" sz="3200" dirty="0">
              <a:latin typeface="+mn-lt"/>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schemeClr val="tx1">
                    <a:lumMod val="75000"/>
                    <a:lumOff val="25000"/>
                  </a:schemeClr>
                </a:solidFill>
                <a:latin typeface="+mn-lt"/>
              </a:rPr>
              <a:t>©</a:t>
            </a:r>
            <a:endParaRPr lang="el-GR" sz="2000" dirty="0">
              <a:solidFill>
                <a:schemeClr val="tx1">
                  <a:lumMod val="75000"/>
                  <a:lumOff val="25000"/>
                </a:schemeClr>
              </a:solidFill>
              <a:latin typeface="+mn-lt"/>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endParaRPr lang="el-GR" dirty="0">
              <a:solidFill>
                <a:schemeClr val="tx1">
                  <a:lumMod val="75000"/>
                  <a:lumOff val="25000"/>
                </a:schemeClr>
              </a:solidFill>
              <a:latin typeface="+mn-lt"/>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CC-BY-SA</a:t>
            </a:r>
            <a:endParaRPr lang="el-GR" dirty="0">
              <a:solidFill>
                <a:schemeClr val="tx1">
                  <a:lumMod val="75000"/>
                  <a:lumOff val="25000"/>
                </a:schemeClr>
              </a:solidFill>
              <a:latin typeface="+mn-lt"/>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r>
              <a:rPr lang="el-GR" dirty="0" smtClean="0">
                <a:solidFill>
                  <a:schemeClr val="tx1">
                    <a:lumMod val="75000"/>
                    <a:lumOff val="25000"/>
                  </a:schemeClr>
                </a:solidFill>
                <a:latin typeface="+mn-lt"/>
              </a:rPr>
              <a:t>-</a:t>
            </a:r>
            <a:r>
              <a:rPr lang="en-US" dirty="0" smtClean="0">
                <a:solidFill>
                  <a:schemeClr val="tx1">
                    <a:lumMod val="75000"/>
                    <a:lumOff val="25000"/>
                  </a:schemeClr>
                </a:solidFill>
                <a:latin typeface="+mn-lt"/>
              </a:rPr>
              <a:t>NC-SA</a:t>
            </a:r>
            <a:endParaRPr lang="el-GR" dirty="0">
              <a:solidFill>
                <a:schemeClr val="tx1">
                  <a:lumMod val="75000"/>
                  <a:lumOff val="25000"/>
                </a:schemeClr>
              </a:solidFill>
              <a:latin typeface="+mn-lt"/>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r>
              <a:rPr lang="el-GR" dirty="0" smtClean="0">
                <a:solidFill>
                  <a:schemeClr val="tx1">
                    <a:lumMod val="75000"/>
                    <a:lumOff val="25000"/>
                  </a:schemeClr>
                </a:solidFill>
                <a:latin typeface="+mn-lt"/>
              </a:rPr>
              <a:t>-</a:t>
            </a:r>
            <a:r>
              <a:rPr lang="en-US" dirty="0" smtClean="0">
                <a:solidFill>
                  <a:schemeClr val="tx1">
                    <a:lumMod val="75000"/>
                    <a:lumOff val="25000"/>
                  </a:schemeClr>
                </a:solidFill>
                <a:latin typeface="+mn-lt"/>
              </a:rPr>
              <a:t>NC</a:t>
            </a:r>
            <a:endParaRPr lang="el-GR" dirty="0">
              <a:solidFill>
                <a:schemeClr val="tx1">
                  <a:lumMod val="75000"/>
                  <a:lumOff val="25000"/>
                </a:schemeClr>
              </a:solidFill>
              <a:latin typeface="+mn-lt"/>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και η δημιουργία παραγώγων αυτού με απλή αναφορά του δημιουργού.</a:t>
            </a:r>
            <a:endParaRPr lang="el-GR" sz="3200" dirty="0">
              <a:latin typeface="+mn-lt"/>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latin typeface="+mn-lt"/>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a:t>
            </a:r>
            <a:r>
              <a:rPr lang="en-US" sz="1400" dirty="0" smtClean="0">
                <a:solidFill>
                  <a:schemeClr val="tx1">
                    <a:lumMod val="75000"/>
                    <a:lumOff val="25000"/>
                  </a:schemeClr>
                </a:solidFill>
                <a:latin typeface="+mn-lt"/>
              </a:rPr>
              <a:t>.</a:t>
            </a:r>
            <a:r>
              <a:rPr lang="el-GR" sz="1400" dirty="0" smtClean="0">
                <a:solidFill>
                  <a:schemeClr val="tx1">
                    <a:lumMod val="75000"/>
                    <a:lumOff val="25000"/>
                  </a:schemeClr>
                </a:solidFill>
                <a:latin typeface="+mn-lt"/>
              </a:rPr>
              <a:t> </a:t>
            </a:r>
            <a:endParaRPr lang="el-GR" sz="1400" dirty="0">
              <a:solidFill>
                <a:schemeClr val="tx1">
                  <a:lumMod val="75000"/>
                  <a:lumOff val="25000"/>
                </a:schemeClr>
              </a:solidFill>
              <a:latin typeface="+mn-lt"/>
            </a:endParaRPr>
          </a:p>
          <a:p>
            <a:r>
              <a:rPr lang="el-GR" sz="1400" dirty="0" smtClean="0">
                <a:solidFill>
                  <a:schemeClr val="tx1">
                    <a:lumMod val="75000"/>
                    <a:lumOff val="25000"/>
                  </a:schemeClr>
                </a:solidFill>
                <a:latin typeface="+mn-lt"/>
              </a:rPr>
              <a:t>Δεν επιτρέπεται η εμπορική χρήση του έργου.</a:t>
            </a:r>
            <a:endParaRPr lang="el-GR" sz="3200" dirty="0">
              <a:latin typeface="+mn-lt"/>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a:t>
            </a:r>
            <a:endParaRPr lang="en-US" sz="1400" dirty="0" smtClean="0">
              <a:solidFill>
                <a:schemeClr val="tx1">
                  <a:lumMod val="75000"/>
                  <a:lumOff val="25000"/>
                </a:schemeClr>
              </a:solidFill>
              <a:latin typeface="+mn-lt"/>
            </a:endParaRPr>
          </a:p>
          <a:p>
            <a:r>
              <a:rPr lang="el-GR" sz="1400" dirty="0">
                <a:solidFill>
                  <a:schemeClr val="tx1">
                    <a:lumMod val="75000"/>
                    <a:lumOff val="25000"/>
                  </a:schemeClr>
                </a:solidFill>
                <a:latin typeface="+mn-lt"/>
              </a:rPr>
              <a:t>και διάθεση του έργου ή του παράγωγου αυτού με την ίδια </a:t>
            </a:r>
            <a:r>
              <a:rPr lang="el-GR" sz="1400" dirty="0" smtClean="0">
                <a:solidFill>
                  <a:schemeClr val="tx1">
                    <a:lumMod val="75000"/>
                    <a:lumOff val="25000"/>
                  </a:schemeClr>
                </a:solidFill>
                <a:latin typeface="+mn-lt"/>
              </a:rPr>
              <a:t>άδεια</a:t>
            </a:r>
            <a:r>
              <a:rPr lang="en-US" sz="1400" dirty="0" smtClean="0">
                <a:solidFill>
                  <a:schemeClr val="tx1">
                    <a:lumMod val="75000"/>
                    <a:lumOff val="25000"/>
                  </a:schemeClr>
                </a:solidFill>
                <a:latin typeface="+mn-lt"/>
              </a:rPr>
              <a:t>.</a:t>
            </a:r>
            <a:endParaRPr lang="el-GR" sz="1400" dirty="0">
              <a:solidFill>
                <a:schemeClr val="tx1">
                  <a:lumMod val="75000"/>
                  <a:lumOff val="25000"/>
                </a:schemeClr>
              </a:solidFill>
              <a:latin typeface="+mn-lt"/>
            </a:endParaRPr>
          </a:p>
          <a:p>
            <a:r>
              <a:rPr lang="el-GR" sz="1400" dirty="0" smtClean="0">
                <a:solidFill>
                  <a:schemeClr val="tx1">
                    <a:lumMod val="75000"/>
                    <a:lumOff val="25000"/>
                  </a:schemeClr>
                </a:solidFill>
                <a:latin typeface="+mn-lt"/>
              </a:rPr>
              <a:t>Δεν επιτρέπεται η εμπορική χρήση του έργου.</a:t>
            </a:r>
            <a:endParaRPr lang="el-GR" sz="3200" dirty="0">
              <a:latin typeface="+mn-lt"/>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CC-BY-ND</a:t>
            </a:r>
            <a:endParaRPr lang="el-GR" dirty="0">
              <a:solidFill>
                <a:schemeClr val="tx1">
                  <a:lumMod val="75000"/>
                  <a:lumOff val="25000"/>
                </a:schemeClr>
              </a:solidFill>
              <a:latin typeface="+mn-lt"/>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schemeClr val="tx1">
                    <a:lumMod val="75000"/>
                    <a:lumOff val="25000"/>
                  </a:schemeClr>
                </a:solidFill>
                <a:latin typeface="+mn-lt"/>
              </a:rPr>
              <a:t>Επιτρέπεται η επαναχρησιμοποίηση του έργου με αναφορά του </a:t>
            </a:r>
            <a:r>
              <a:rPr lang="el-GR" sz="1400" dirty="0" smtClean="0">
                <a:solidFill>
                  <a:schemeClr val="tx1">
                    <a:lumMod val="75000"/>
                    <a:lumOff val="25000"/>
                  </a:schemeClr>
                </a:solidFill>
                <a:latin typeface="+mn-lt"/>
              </a:rPr>
              <a:t>δημιουργού. </a:t>
            </a:r>
          </a:p>
          <a:p>
            <a:r>
              <a:rPr lang="el-GR" sz="1400" dirty="0" smtClean="0">
                <a:solidFill>
                  <a:schemeClr val="tx1">
                    <a:lumMod val="75000"/>
                    <a:lumOff val="25000"/>
                  </a:schemeClr>
                </a:solidFill>
                <a:latin typeface="+mn-lt"/>
              </a:rPr>
              <a:t>Δεν </a:t>
            </a:r>
            <a:r>
              <a:rPr lang="el-GR" sz="1400" dirty="0">
                <a:solidFill>
                  <a:schemeClr val="tx1">
                    <a:lumMod val="75000"/>
                    <a:lumOff val="25000"/>
                  </a:schemeClr>
                </a:solidFill>
                <a:latin typeface="+mn-lt"/>
              </a:rPr>
              <a:t>επιτρέπεται η </a:t>
            </a:r>
            <a:r>
              <a:rPr lang="el-GR" sz="1400" dirty="0" smtClean="0">
                <a:solidFill>
                  <a:schemeClr val="tx1">
                    <a:lumMod val="75000"/>
                    <a:lumOff val="25000"/>
                  </a:schemeClr>
                </a:solidFill>
                <a:latin typeface="+mn-lt"/>
              </a:rPr>
              <a:t>δημιουργία παραγώγων του έργου.</a:t>
            </a:r>
            <a:endParaRPr lang="el-GR" sz="1400" dirty="0">
              <a:solidFill>
                <a:schemeClr val="tx1">
                  <a:lumMod val="75000"/>
                  <a:lumOff val="25000"/>
                </a:schemeClr>
              </a:solidFill>
              <a:latin typeface="+mn-lt"/>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schemeClr val="tx1">
                    <a:lumMod val="75000"/>
                    <a:lumOff val="25000"/>
                  </a:schemeClr>
                </a:solidFill>
                <a:latin typeface="+mn-lt"/>
              </a:rPr>
              <a:t>διαθέσιμο με άδεια </a:t>
            </a:r>
            <a:r>
              <a:rPr lang="en-US" dirty="0" smtClean="0">
                <a:solidFill>
                  <a:schemeClr val="tx1">
                    <a:lumMod val="75000"/>
                    <a:lumOff val="25000"/>
                  </a:schemeClr>
                </a:solidFill>
                <a:latin typeface="+mn-lt"/>
              </a:rPr>
              <a:t>CC-BY</a:t>
            </a:r>
            <a:r>
              <a:rPr lang="el-GR" dirty="0" smtClean="0">
                <a:solidFill>
                  <a:schemeClr val="tx1">
                    <a:lumMod val="75000"/>
                    <a:lumOff val="25000"/>
                  </a:schemeClr>
                </a:solidFill>
                <a:latin typeface="+mn-lt"/>
              </a:rPr>
              <a:t>-</a:t>
            </a:r>
            <a:r>
              <a:rPr lang="en-US" dirty="0" smtClean="0">
                <a:solidFill>
                  <a:schemeClr val="tx1">
                    <a:lumMod val="75000"/>
                    <a:lumOff val="25000"/>
                  </a:schemeClr>
                </a:solidFill>
                <a:latin typeface="+mn-lt"/>
              </a:rPr>
              <a:t>NC-ND</a:t>
            </a:r>
            <a:endParaRPr lang="el-GR" dirty="0">
              <a:solidFill>
                <a:schemeClr val="tx1">
                  <a:lumMod val="75000"/>
                  <a:lumOff val="25000"/>
                </a:schemeClr>
              </a:solidFill>
              <a:latin typeface="+mn-lt"/>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με αναφορά του δημιουργού</a:t>
            </a:r>
            <a:r>
              <a:rPr lang="en-US" sz="1400" dirty="0" smtClean="0">
                <a:solidFill>
                  <a:schemeClr val="tx1">
                    <a:lumMod val="75000"/>
                    <a:lumOff val="25000"/>
                  </a:schemeClr>
                </a:solidFill>
                <a:latin typeface="+mn-lt"/>
              </a:rPr>
              <a:t>.</a:t>
            </a:r>
          </a:p>
          <a:p>
            <a:r>
              <a:rPr lang="el-GR" sz="1400" dirty="0" smtClean="0">
                <a:solidFill>
                  <a:schemeClr val="tx1">
                    <a:lumMod val="75000"/>
                    <a:lumOff val="25000"/>
                  </a:schemeClr>
                </a:solidFill>
                <a:latin typeface="+mn-lt"/>
              </a:rPr>
              <a:t>Δεν επιτρέπεται η εμπορική χρήση του έργου</a:t>
            </a:r>
            <a:r>
              <a:rPr lang="en-US" sz="1400" dirty="0" smtClean="0">
                <a:solidFill>
                  <a:schemeClr val="tx1">
                    <a:lumMod val="75000"/>
                    <a:lumOff val="25000"/>
                  </a:schemeClr>
                </a:solidFill>
                <a:latin typeface="+mn-lt"/>
              </a:rPr>
              <a:t> </a:t>
            </a:r>
            <a:r>
              <a:rPr lang="el-GR" sz="1400" dirty="0" smtClean="0">
                <a:solidFill>
                  <a:schemeClr val="tx1">
                    <a:lumMod val="75000"/>
                    <a:lumOff val="25000"/>
                  </a:schemeClr>
                </a:solidFill>
                <a:latin typeface="+mn-lt"/>
              </a:rPr>
              <a:t>και η δημιουργία παραγώγων του.</a:t>
            </a:r>
            <a:endParaRPr lang="el-GR" sz="3200" dirty="0">
              <a:latin typeface="+mn-lt"/>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schemeClr val="tx1">
                    <a:lumMod val="75000"/>
                    <a:lumOff val="25000"/>
                  </a:schemeClr>
                </a:solidFill>
                <a:latin typeface="+mn-lt"/>
              </a:rPr>
              <a:t>διαθέσιμο με </a:t>
            </a:r>
            <a:r>
              <a:rPr lang="el-GR" sz="1400" dirty="0" smtClean="0">
                <a:solidFill>
                  <a:schemeClr val="tx1">
                    <a:lumMod val="75000"/>
                    <a:lumOff val="25000"/>
                  </a:schemeClr>
                </a:solidFill>
                <a:latin typeface="+mn-lt"/>
              </a:rPr>
              <a:t>άδεια </a:t>
            </a:r>
          </a:p>
          <a:p>
            <a:pPr algn="r"/>
            <a:r>
              <a:rPr lang="en-US" dirty="0" smtClean="0">
                <a:solidFill>
                  <a:schemeClr val="tx1">
                    <a:lumMod val="75000"/>
                    <a:lumOff val="25000"/>
                  </a:schemeClr>
                </a:solidFill>
                <a:latin typeface="+mn-lt"/>
              </a:rPr>
              <a:t>CC0 </a:t>
            </a:r>
            <a:r>
              <a:rPr lang="en-US" dirty="0">
                <a:solidFill>
                  <a:schemeClr val="tx1">
                    <a:lumMod val="75000"/>
                    <a:lumOff val="25000"/>
                  </a:schemeClr>
                </a:solidFill>
                <a:latin typeface="+mn-lt"/>
              </a:rPr>
              <a:t>Public Domain</a:t>
            </a:r>
            <a:endParaRPr lang="el-GR" dirty="0">
              <a:solidFill>
                <a:schemeClr val="tx1">
                  <a:lumMod val="75000"/>
                  <a:lumOff val="25000"/>
                </a:schemeClr>
              </a:solidFill>
              <a:latin typeface="+mn-lt"/>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schemeClr val="tx1">
                    <a:lumMod val="75000"/>
                    <a:lumOff val="25000"/>
                  </a:schemeClr>
                </a:solidFill>
                <a:latin typeface="+mn-lt"/>
              </a:rPr>
              <a:t>διαθέσιμο </a:t>
            </a:r>
            <a:r>
              <a:rPr lang="el-GR" sz="1400" dirty="0" smtClean="0">
                <a:solidFill>
                  <a:schemeClr val="tx1">
                    <a:lumMod val="75000"/>
                    <a:lumOff val="25000"/>
                  </a:schemeClr>
                </a:solidFill>
                <a:latin typeface="+mn-lt"/>
              </a:rPr>
              <a:t>ως κοινό κτήμα</a:t>
            </a:r>
            <a:endParaRPr lang="el-GR" dirty="0">
              <a:solidFill>
                <a:schemeClr val="tx1">
                  <a:lumMod val="75000"/>
                  <a:lumOff val="25000"/>
                </a:schemeClr>
              </a:solidFill>
              <a:latin typeface="+mn-lt"/>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schemeClr val="tx1">
                  <a:lumMod val="75000"/>
                  <a:lumOff val="25000"/>
                </a:schemeClr>
              </a:solidFill>
              <a:latin typeface="+mn-lt"/>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schemeClr val="tx1">
                    <a:lumMod val="75000"/>
                    <a:lumOff val="25000"/>
                  </a:schemeClr>
                </a:solidFill>
                <a:latin typeface="+mn-lt"/>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schemeClr val="tx1">
                  <a:lumMod val="75000"/>
                  <a:lumOff val="25000"/>
                </a:schemeClr>
              </a:solidFill>
              <a:latin typeface="+mn-lt"/>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schemeClr val="tx1">
                    <a:lumMod val="75000"/>
                    <a:lumOff val="25000"/>
                  </a:schemeClr>
                </a:solidFill>
                <a:latin typeface="+mn-lt"/>
              </a:rPr>
              <a:t>χωρίς σήμανση</a:t>
            </a:r>
            <a:endParaRPr lang="el-GR" dirty="0">
              <a:solidFill>
                <a:schemeClr val="tx1">
                  <a:lumMod val="75000"/>
                  <a:lumOff val="25000"/>
                </a:schemeClr>
              </a:solidFill>
              <a:latin typeface="+mn-lt"/>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schemeClr val="tx1">
                    <a:lumMod val="75000"/>
                    <a:lumOff val="25000"/>
                  </a:schemeClr>
                </a:solidFill>
                <a:latin typeface="+mn-lt"/>
              </a:rPr>
              <a:t>Συνήθως δεν επιτρέπεται η επαναχρησιμοποίηση του έργου.</a:t>
            </a:r>
            <a:endParaRPr lang="en-US" sz="1400" dirty="0" smtClean="0">
              <a:solidFill>
                <a:schemeClr val="tx1">
                  <a:lumMod val="75000"/>
                  <a:lumOff val="25000"/>
                </a:schemeClr>
              </a:solidFill>
              <a:latin typeface="+mn-lt"/>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2165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Νέος κανονισμός</a:t>
            </a:r>
            <a:endParaRPr lang="el-GR" dirty="0"/>
          </a:p>
        </p:txBody>
      </p:sp>
      <p:sp>
        <p:nvSpPr>
          <p:cNvPr id="3" name="Θέση περιεχομένου 2"/>
          <p:cNvSpPr>
            <a:spLocks noGrp="1"/>
          </p:cNvSpPr>
          <p:nvPr>
            <p:ph idx="1"/>
          </p:nvPr>
        </p:nvSpPr>
        <p:spPr/>
        <p:txBody>
          <a:bodyPr/>
          <a:lstStyle/>
          <a:p>
            <a:pPr lvl="0" hangingPunct="0"/>
            <a:r>
              <a:rPr lang="el-GR" sz="2400" dirty="0" err="1"/>
              <a:t>Προϊοντικούς</a:t>
            </a:r>
            <a:r>
              <a:rPr lang="el-GR" sz="2400" dirty="0"/>
              <a:t> ισχυρισμούς στην </a:t>
            </a:r>
            <a:r>
              <a:rPr lang="el-GR" sz="2400" dirty="0" smtClean="0"/>
              <a:t>επικοινωνία.</a:t>
            </a:r>
            <a:endParaRPr lang="el-GR" sz="2400" dirty="0"/>
          </a:p>
          <a:p>
            <a:pPr lvl="0" hangingPunct="0"/>
            <a:r>
              <a:rPr lang="el-GR" sz="2400" dirty="0"/>
              <a:t>Παρασκευαστές/Παραγωγούς, εισαγωγείς αλλά και διανομείς. Για πρώτη φορά θεσμοθετούνται οι υποχρεώσεις των τελευταίων.</a:t>
            </a:r>
          </a:p>
          <a:p>
            <a:pPr lvl="0" hangingPunct="0"/>
            <a:r>
              <a:rPr lang="el-GR" sz="2400" dirty="0"/>
              <a:t>Νέα διαδικασία κεντρικής </a:t>
            </a:r>
            <a:r>
              <a:rPr lang="el-GR" sz="2400" dirty="0" smtClean="0"/>
              <a:t>γνωστοποίησης.</a:t>
            </a:r>
            <a:endParaRPr lang="el-GR" sz="2400" dirty="0"/>
          </a:p>
          <a:p>
            <a:pPr lvl="0" hangingPunct="0"/>
            <a:r>
              <a:rPr lang="el-GR" sz="2400" dirty="0"/>
              <a:t>Νέες απαιτήσεις φακέλου </a:t>
            </a:r>
            <a:r>
              <a:rPr lang="el-GR" sz="2400" dirty="0" smtClean="0"/>
              <a:t>πληροφοριών.</a:t>
            </a:r>
            <a:endParaRPr lang="el-GR" sz="2400" dirty="0"/>
          </a:p>
          <a:p>
            <a:pPr lvl="0" hangingPunct="0"/>
            <a:r>
              <a:rPr lang="el-GR" sz="2400" dirty="0"/>
              <a:t>Διαδικασίες ελέγχου στην </a:t>
            </a:r>
            <a:r>
              <a:rPr lang="el-GR" sz="2400" dirty="0" smtClean="0"/>
              <a:t>αγορά.</a:t>
            </a:r>
            <a:endParaRPr lang="el-GR" sz="2400"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2</a:t>
            </a:fld>
            <a:endParaRPr lang="el-GR">
              <a:solidFill>
                <a:prstClr val="black"/>
              </a:solidFill>
            </a:endParaRPr>
          </a:p>
        </p:txBody>
      </p:sp>
    </p:spTree>
    <p:extLst>
      <p:ext uri="{BB962C8B-B14F-4D97-AF65-F5344CB8AC3E}">
        <p14:creationId xmlns:p14="http://schemas.microsoft.com/office/powerpoint/2010/main" val="1774516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8820472" cy="908720"/>
          </a:xfrm>
        </p:spPr>
        <p:txBody>
          <a:bodyPr>
            <a:normAutofit fontScale="90000"/>
          </a:bodyPr>
          <a:lstStyle/>
          <a:p>
            <a:r>
              <a:rPr lang="el-GR" dirty="0" smtClean="0"/>
              <a:t>Περιορισμοί που θέτει ο νέος κανονισμός </a:t>
            </a:r>
            <a:r>
              <a:rPr lang="el-GR" sz="3300" b="0" dirty="0" smtClean="0"/>
              <a:t>1/3</a:t>
            </a:r>
            <a:endParaRPr lang="el-GR" sz="3300" b="0" dirty="0"/>
          </a:p>
        </p:txBody>
      </p:sp>
      <p:sp>
        <p:nvSpPr>
          <p:cNvPr id="3" name="Θέση περιεχομένου 2"/>
          <p:cNvSpPr>
            <a:spLocks noGrp="1"/>
          </p:cNvSpPr>
          <p:nvPr>
            <p:ph idx="1"/>
          </p:nvPr>
        </p:nvSpPr>
        <p:spPr/>
        <p:txBody>
          <a:bodyPr>
            <a:normAutofit lnSpcReduction="10000"/>
          </a:bodyPr>
          <a:lstStyle/>
          <a:p>
            <a:pPr lvl="0" hangingPunct="0"/>
            <a:r>
              <a:rPr lang="el-GR" dirty="0" smtClean="0"/>
              <a:t>Αφορά ουσίες </a:t>
            </a:r>
            <a:r>
              <a:rPr lang="el-GR" dirty="0"/>
              <a:t>που χαρακτηρίζονται ως </a:t>
            </a:r>
            <a:r>
              <a:rPr lang="en-US" dirty="0"/>
              <a:t>CMR</a:t>
            </a:r>
            <a:r>
              <a:rPr lang="el-GR" dirty="0"/>
              <a:t> (ουσίες που έχουν ταξινομηθεί από τη νομοθεσία των Χημικών ως </a:t>
            </a:r>
            <a:r>
              <a:rPr lang="el-GR" dirty="0" err="1"/>
              <a:t>καρκινογόνες</a:t>
            </a:r>
            <a:r>
              <a:rPr lang="el-GR" dirty="0"/>
              <a:t>, </a:t>
            </a:r>
            <a:r>
              <a:rPr lang="el-GR" dirty="0" err="1"/>
              <a:t>μεταλλαξιογόνες</a:t>
            </a:r>
            <a:r>
              <a:rPr lang="el-GR" dirty="0"/>
              <a:t> και τοξικές για αναπαραγωγή).</a:t>
            </a:r>
          </a:p>
          <a:p>
            <a:pPr hangingPunct="0"/>
            <a:r>
              <a:rPr lang="el-GR" dirty="0"/>
              <a:t> Ουσίες που αφορούν τα </a:t>
            </a:r>
            <a:r>
              <a:rPr lang="el-GR" dirty="0" err="1"/>
              <a:t>νανοϋλικά</a:t>
            </a:r>
            <a:r>
              <a:rPr lang="el-GR" dirty="0"/>
              <a:t>. Ειδικότερα, οποιαδήποτε ουσία με μέγεθος σωματιδίων &lt; 100 μ χαρακτηρίζεται ως  </a:t>
            </a:r>
            <a:r>
              <a:rPr lang="el-GR" dirty="0" err="1" smtClean="0"/>
              <a:t>νανοϋλικό</a:t>
            </a:r>
            <a:r>
              <a:rPr lang="el-GR" dirty="0"/>
              <a:t>.</a:t>
            </a:r>
            <a:endParaRPr lang="el-GR" dirty="0" smtClean="0"/>
          </a:p>
          <a:p>
            <a:pPr lvl="0" hangingPunct="0"/>
            <a:r>
              <a:rPr lang="el-GR" dirty="0"/>
              <a:t>Απαιτείται η κεντρική ευρωπαϊκή, αλλά και εθνική γνωστοποίηση των υπαρχόντων και νέων καλλυντικών προϊόντων. Η δημιουργία τεχνικού φακέλου του καλλυντικού προϊόντος και η Έκθεση και Αξιολόγηση της ασφάλειας για την έκθεση   του προϊόντος στον καταναλωτή</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3</a:t>
            </a:fld>
            <a:endParaRPr lang="el-GR">
              <a:solidFill>
                <a:prstClr val="black"/>
              </a:solidFill>
            </a:endParaRPr>
          </a:p>
        </p:txBody>
      </p:sp>
    </p:spTree>
    <p:extLst>
      <p:ext uri="{BB962C8B-B14F-4D97-AF65-F5344CB8AC3E}">
        <p14:creationId xmlns:p14="http://schemas.microsoft.com/office/powerpoint/2010/main" val="1228264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196752"/>
            <a:ext cx="8229600" cy="5040560"/>
          </a:xfrm>
        </p:spPr>
        <p:txBody>
          <a:bodyPr>
            <a:noAutofit/>
          </a:bodyPr>
          <a:lstStyle/>
          <a:p>
            <a:pPr lvl="0" hangingPunct="0"/>
            <a:r>
              <a:rPr lang="el-GR" b="1" dirty="0" err="1" smtClean="0"/>
              <a:t>Κοσμετο</a:t>
            </a:r>
            <a:r>
              <a:rPr lang="el-GR" b="1" dirty="0" smtClean="0"/>
              <a:t>-Επαγρύπνηση </a:t>
            </a:r>
            <a:r>
              <a:rPr lang="el-GR" dirty="0"/>
              <a:t>(</a:t>
            </a:r>
            <a:r>
              <a:rPr lang="en-US" dirty="0" err="1"/>
              <a:t>Cosmeto</a:t>
            </a:r>
            <a:r>
              <a:rPr lang="el-GR" dirty="0"/>
              <a:t>-</a:t>
            </a:r>
            <a:r>
              <a:rPr lang="en-US" dirty="0"/>
              <a:t>Vigilance</a:t>
            </a:r>
            <a:r>
              <a:rPr lang="el-GR" dirty="0"/>
              <a:t>), σύμφωνα με το άρθρο 23 του κανονισμού ΕΕ 1223/2009.Οι εταιρίες πρέπει να δημιουργήσουν ένα εσωτερικό σύστημα για τη διαχείριση και εκτίμηση των Ανεπιθύμητων Ενεργειών (</a:t>
            </a:r>
            <a:r>
              <a:rPr lang="en-US" dirty="0"/>
              <a:t>Adverse events</a:t>
            </a:r>
            <a:r>
              <a:rPr lang="el-GR" dirty="0" smtClean="0"/>
              <a:t>).</a:t>
            </a:r>
            <a:endParaRPr lang="el-GR" dirty="0" smtClean="0"/>
          </a:p>
          <a:p>
            <a:pPr lvl="1" hangingPunct="0">
              <a:buFont typeface="Courier New" panose="02070309020205020404" pitchFamily="49" charset="0"/>
              <a:buChar char="o"/>
            </a:pPr>
            <a:r>
              <a:rPr lang="el-GR" dirty="0" smtClean="0"/>
              <a:t> </a:t>
            </a:r>
            <a:r>
              <a:rPr lang="en-US" dirty="0"/>
              <a:t>O</a:t>
            </a:r>
            <a:r>
              <a:rPr lang="el-GR" dirty="0"/>
              <a:t>ι Ανεπιθύμητες ενέργειες χωρίζονται σε σοβαρές (</a:t>
            </a:r>
            <a:r>
              <a:rPr lang="el-GR" b="1" dirty="0"/>
              <a:t>ΣΑΕ</a:t>
            </a:r>
            <a:r>
              <a:rPr lang="el-GR" dirty="0"/>
              <a:t>) και Μη-σοβαρές Ανεπιθύμητες ενέργειες (</a:t>
            </a:r>
            <a:r>
              <a:rPr lang="el-GR" b="1" dirty="0"/>
              <a:t>ΜΣΑΕ</a:t>
            </a:r>
            <a:r>
              <a:rPr lang="el-GR" dirty="0"/>
              <a:t>). Στη πρώτη περίπτωση πρέπει υποχρεωτικά να ενημερώνεται η αρμόδια τοπική αρχή (ΕΟΦ), που με τη σειρά της θα ενημερώνει κεντρικά την Ευρωπαϊκή Επιτροπή</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4</a:t>
            </a:fld>
            <a:endParaRPr lang="el-GR">
              <a:solidFill>
                <a:prstClr val="black"/>
              </a:solidFill>
            </a:endParaRPr>
          </a:p>
        </p:txBody>
      </p:sp>
      <p:sp>
        <p:nvSpPr>
          <p:cNvPr id="6" name="Τίτλος 1"/>
          <p:cNvSpPr>
            <a:spLocks noGrp="1"/>
          </p:cNvSpPr>
          <p:nvPr>
            <p:ph type="title"/>
          </p:nvPr>
        </p:nvSpPr>
        <p:spPr>
          <a:xfrm>
            <a:off x="0" y="116632"/>
            <a:ext cx="8820472" cy="908720"/>
          </a:xfrm>
        </p:spPr>
        <p:txBody>
          <a:bodyPr>
            <a:normAutofit fontScale="90000"/>
          </a:bodyPr>
          <a:lstStyle/>
          <a:p>
            <a:r>
              <a:rPr lang="el-GR" dirty="0" smtClean="0"/>
              <a:t>Περιορισμοί που θέτει ο νέος κανονισμός </a:t>
            </a:r>
            <a:r>
              <a:rPr lang="el-GR" sz="3300" b="0" dirty="0" smtClean="0"/>
              <a:t>2/3</a:t>
            </a:r>
            <a:endParaRPr lang="el-GR" sz="3300" b="0" dirty="0"/>
          </a:p>
        </p:txBody>
      </p:sp>
    </p:spTree>
    <p:extLst>
      <p:ext uri="{BB962C8B-B14F-4D97-AF65-F5344CB8AC3E}">
        <p14:creationId xmlns:p14="http://schemas.microsoft.com/office/powerpoint/2010/main" val="3937091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196752"/>
            <a:ext cx="8229600" cy="5040560"/>
          </a:xfrm>
        </p:spPr>
        <p:txBody>
          <a:bodyPr>
            <a:noAutofit/>
          </a:bodyPr>
          <a:lstStyle/>
          <a:p>
            <a:pPr lvl="0" hangingPunct="0"/>
            <a:r>
              <a:rPr lang="el-GR" dirty="0" smtClean="0"/>
              <a:t>Για </a:t>
            </a:r>
            <a:r>
              <a:rPr lang="el-GR" dirty="0"/>
              <a:t>πρώτη φορά θεσπίζεται νομοθετικά η υποχρέωση συμμετοχής στην ευθύνη κυκλοφορίας ενός καλλυντικού προϊόντος σε ολόκληρη την εφοδιαστική αλυσίδα και όχι μόνο στον παραγωγό / παρασκευαστή. </a:t>
            </a:r>
            <a:endParaRPr lang="el-GR" dirty="0" smtClean="0"/>
          </a:p>
          <a:p>
            <a:pPr lvl="0" hangingPunct="0"/>
            <a:r>
              <a:rPr lang="el-GR" dirty="0" smtClean="0"/>
              <a:t>Καθορίζεται </a:t>
            </a:r>
            <a:r>
              <a:rPr lang="el-GR" dirty="0"/>
              <a:t>ένα υπεύθυνο πρόσωπο «</a:t>
            </a:r>
            <a:r>
              <a:rPr lang="en-US" dirty="0" smtClean="0"/>
              <a:t>responsible</a:t>
            </a:r>
            <a:r>
              <a:rPr lang="el-GR" dirty="0" smtClean="0"/>
              <a:t> </a:t>
            </a:r>
            <a:r>
              <a:rPr lang="en-US" dirty="0" smtClean="0"/>
              <a:t>person</a:t>
            </a:r>
            <a:r>
              <a:rPr lang="el-GR" dirty="0"/>
              <a:t>» από την κάθε εταιρεία, που θα έχει την ευθύνη της πλήρους συμμόρφωσης και υποχρεώσεων της κυκλοφορίας του προϊόντος στην αγορά, σύμφωνα με τον νέο κανονισμό, για την καλύτερη διασφάλιση της υγείας του καταναλωτή.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5</a:t>
            </a:fld>
            <a:endParaRPr lang="el-GR">
              <a:solidFill>
                <a:prstClr val="black"/>
              </a:solidFill>
            </a:endParaRPr>
          </a:p>
        </p:txBody>
      </p:sp>
      <p:sp>
        <p:nvSpPr>
          <p:cNvPr id="6" name="Τίτλος 1"/>
          <p:cNvSpPr>
            <a:spLocks noGrp="1"/>
          </p:cNvSpPr>
          <p:nvPr>
            <p:ph type="title"/>
          </p:nvPr>
        </p:nvSpPr>
        <p:spPr>
          <a:xfrm>
            <a:off x="0" y="116632"/>
            <a:ext cx="8820472" cy="908720"/>
          </a:xfrm>
        </p:spPr>
        <p:txBody>
          <a:bodyPr>
            <a:normAutofit fontScale="90000"/>
          </a:bodyPr>
          <a:lstStyle/>
          <a:p>
            <a:r>
              <a:rPr lang="el-GR" dirty="0" smtClean="0"/>
              <a:t>Περιορισμοί που θέτει ο νέος κανονισμός </a:t>
            </a:r>
            <a:r>
              <a:rPr lang="el-GR" sz="3300" b="0" dirty="0"/>
              <a:t>3</a:t>
            </a:r>
            <a:r>
              <a:rPr lang="el-GR" sz="3300" b="0" dirty="0" smtClean="0"/>
              <a:t>/3</a:t>
            </a:r>
            <a:endParaRPr lang="el-GR" sz="3300" b="0" dirty="0"/>
          </a:p>
        </p:txBody>
      </p:sp>
    </p:spTree>
    <p:extLst>
      <p:ext uri="{BB962C8B-B14F-4D97-AF65-F5344CB8AC3E}">
        <p14:creationId xmlns:p14="http://schemas.microsoft.com/office/powerpoint/2010/main" val="1801503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Ευρετήριο συστατικών </a:t>
            </a:r>
            <a:r>
              <a:rPr lang="el-GR" sz="3000" b="0" dirty="0" smtClean="0"/>
              <a:t>1/2</a:t>
            </a:r>
            <a:endParaRPr lang="el-GR" sz="3000" b="0" dirty="0"/>
          </a:p>
        </p:txBody>
      </p:sp>
      <p:sp>
        <p:nvSpPr>
          <p:cNvPr id="3" name="Θέση περιεχομένου 2"/>
          <p:cNvSpPr>
            <a:spLocks noGrp="1"/>
          </p:cNvSpPr>
          <p:nvPr>
            <p:ph idx="1"/>
          </p:nvPr>
        </p:nvSpPr>
        <p:spPr>
          <a:xfrm>
            <a:off x="457200" y="1196752"/>
            <a:ext cx="8229600" cy="5472608"/>
          </a:xfrm>
        </p:spPr>
        <p:txBody>
          <a:bodyPr>
            <a:normAutofit/>
          </a:bodyPr>
          <a:lstStyle/>
          <a:p>
            <a:r>
              <a:rPr lang="el-GR" sz="2300" dirty="0"/>
              <a:t>Έτσι, από την Επιτροπή της Ε.Ε. καταρτίστηκε και δημοσιεύτηκε το Ευρετήριο Συστατικών (</a:t>
            </a:r>
            <a:r>
              <a:rPr lang="en-US" sz="2300" dirty="0" smtClean="0"/>
              <a:t>Inventory</a:t>
            </a:r>
            <a:r>
              <a:rPr lang="el-GR" sz="2300" dirty="0" smtClean="0"/>
              <a:t> </a:t>
            </a:r>
            <a:r>
              <a:rPr lang="en-US" sz="2300" dirty="0" smtClean="0"/>
              <a:t>of</a:t>
            </a:r>
            <a:r>
              <a:rPr lang="el-GR" sz="2300" dirty="0" smtClean="0"/>
              <a:t> </a:t>
            </a:r>
            <a:r>
              <a:rPr lang="en-US" sz="2300" dirty="0" smtClean="0"/>
              <a:t>Cosmetic</a:t>
            </a:r>
            <a:r>
              <a:rPr lang="el-GR" sz="2300" dirty="0" smtClean="0"/>
              <a:t> </a:t>
            </a:r>
            <a:r>
              <a:rPr lang="en-US" sz="2300" dirty="0" smtClean="0"/>
              <a:t>Ingredients</a:t>
            </a:r>
            <a:r>
              <a:rPr lang="el-GR" sz="2300" dirty="0"/>
              <a:t>) που χρησιμοποιούνται στα καλλυντικά προϊόντα</a:t>
            </a:r>
            <a:r>
              <a:rPr lang="el-GR" sz="2300" dirty="0" smtClean="0"/>
              <a:t>.</a:t>
            </a:r>
          </a:p>
          <a:p>
            <a:r>
              <a:rPr lang="el-GR" sz="2300" dirty="0"/>
              <a:t>Το Ευρετήριο το οποίο είναι ενδεικτικό </a:t>
            </a:r>
            <a:r>
              <a:rPr lang="el-GR" sz="2300" b="1" dirty="0"/>
              <a:t>και δεν αποτελεί κατάλογο των ουσιών που επιτρέπεται να χρησιμοποιούνται στα </a:t>
            </a:r>
            <a:r>
              <a:rPr lang="el-GR" sz="2300" b="1" dirty="0" smtClean="0"/>
              <a:t>καλλυντικά.</a:t>
            </a:r>
          </a:p>
          <a:p>
            <a:r>
              <a:rPr lang="el-GR" sz="2300" dirty="0" smtClean="0"/>
              <a:t>Δυο μέρη</a:t>
            </a:r>
            <a:r>
              <a:rPr lang="en-US" sz="2300" dirty="0" smtClean="0"/>
              <a:t>:</a:t>
            </a:r>
            <a:r>
              <a:rPr lang="el-GR" sz="2300" dirty="0" smtClean="0"/>
              <a:t> </a:t>
            </a:r>
            <a:r>
              <a:rPr lang="el-GR" sz="2300" dirty="0"/>
              <a:t>ένα μέρος αφορά τις αρωματικές πρώτες ύλες και τα αρώματα και το άλλο τις λοιπές ουσίες. </a:t>
            </a:r>
            <a:endParaRPr lang="en-US" sz="2300" dirty="0" smtClean="0"/>
          </a:p>
          <a:p>
            <a:r>
              <a:rPr lang="el-GR" sz="2300" dirty="0"/>
              <a:t>Ω</a:t>
            </a:r>
            <a:r>
              <a:rPr lang="el-GR" sz="2300" dirty="0" smtClean="0"/>
              <a:t>ς </a:t>
            </a:r>
            <a:r>
              <a:rPr lang="el-GR" sz="2300" dirty="0"/>
              <a:t>«συστατικό καλλυντικού κάθε χημική ουσία ή παρασκεύασμα συνθετικής ή φυσικής προέλευσης, εκτός από τις αρωματικές συνθέσεις και τα αρώματα, που περιέχονται στη σύνθεση των καλλυντικών προϊόντων</a:t>
            </a:r>
            <a:r>
              <a:rPr lang="el-GR" sz="2300" dirty="0" smtClean="0"/>
              <a:t>».</a:t>
            </a:r>
            <a:endParaRPr lang="el-GR" sz="23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6</a:t>
            </a:fld>
            <a:endParaRPr lang="el-GR">
              <a:solidFill>
                <a:prstClr val="black"/>
              </a:solidFill>
            </a:endParaRPr>
          </a:p>
        </p:txBody>
      </p:sp>
    </p:spTree>
    <p:extLst>
      <p:ext uri="{BB962C8B-B14F-4D97-AF65-F5344CB8AC3E}">
        <p14:creationId xmlns:p14="http://schemas.microsoft.com/office/powerpoint/2010/main" val="1983642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Ευρετήριο συστατικών </a:t>
            </a:r>
            <a:r>
              <a:rPr lang="el-GR" sz="3000" b="0" dirty="0" smtClean="0"/>
              <a:t>2/2</a:t>
            </a:r>
            <a:endParaRPr lang="el-GR" dirty="0"/>
          </a:p>
        </p:txBody>
      </p:sp>
      <p:sp>
        <p:nvSpPr>
          <p:cNvPr id="3" name="Θέση περιεχομένου 2"/>
          <p:cNvSpPr>
            <a:spLocks noGrp="1"/>
          </p:cNvSpPr>
          <p:nvPr>
            <p:ph idx="1"/>
          </p:nvPr>
        </p:nvSpPr>
        <p:spPr>
          <a:xfrm>
            <a:off x="323528" y="1052736"/>
            <a:ext cx="8229600" cy="5805264"/>
          </a:xfrm>
        </p:spPr>
        <p:txBody>
          <a:bodyPr>
            <a:noAutofit/>
          </a:bodyPr>
          <a:lstStyle/>
          <a:p>
            <a:pPr marL="0" indent="0">
              <a:lnSpc>
                <a:spcPct val="110000"/>
              </a:lnSpc>
              <a:spcBef>
                <a:spcPts val="800"/>
              </a:spcBef>
              <a:buNone/>
            </a:pPr>
            <a:r>
              <a:rPr lang="el-GR" sz="2100" b="1" dirty="0"/>
              <a:t>Τ</a:t>
            </a:r>
            <a:r>
              <a:rPr lang="el-GR" sz="2100" b="1" dirty="0" smtClean="0"/>
              <a:t>αυτότητα </a:t>
            </a:r>
            <a:r>
              <a:rPr lang="el-GR" sz="2100" b="1" dirty="0"/>
              <a:t>του </a:t>
            </a:r>
            <a:r>
              <a:rPr lang="el-GR" sz="2100" b="1" dirty="0" smtClean="0"/>
              <a:t>συστατικού</a:t>
            </a:r>
            <a:r>
              <a:rPr lang="en-US" sz="2100" b="1" dirty="0" smtClean="0"/>
              <a:t>:</a:t>
            </a:r>
          </a:p>
          <a:p>
            <a:pPr>
              <a:lnSpc>
                <a:spcPct val="110000"/>
              </a:lnSpc>
              <a:spcBef>
                <a:spcPts val="800"/>
              </a:spcBef>
              <a:buFont typeface="Arial" panose="020B0604020202020204" pitchFamily="34" charset="0"/>
              <a:buChar char="•"/>
            </a:pPr>
            <a:r>
              <a:rPr lang="el-GR" sz="2100" dirty="0" smtClean="0"/>
              <a:t>Τη </a:t>
            </a:r>
            <a:r>
              <a:rPr lang="el-GR" sz="2100" dirty="0"/>
              <a:t>χημική </a:t>
            </a:r>
            <a:r>
              <a:rPr lang="el-GR" sz="2100" dirty="0" smtClean="0"/>
              <a:t>ονομασία.</a:t>
            </a:r>
            <a:endParaRPr lang="el-GR" sz="2100" dirty="0"/>
          </a:p>
          <a:p>
            <a:pPr lvl="0" hangingPunct="0">
              <a:lnSpc>
                <a:spcPct val="110000"/>
              </a:lnSpc>
              <a:spcBef>
                <a:spcPts val="800"/>
              </a:spcBef>
              <a:buFont typeface="Arial" panose="020B0604020202020204" pitchFamily="34" charset="0"/>
              <a:buChar char="•"/>
            </a:pPr>
            <a:r>
              <a:rPr lang="el-GR" sz="2100" dirty="0" smtClean="0"/>
              <a:t>Την </a:t>
            </a:r>
            <a:r>
              <a:rPr lang="el-GR" sz="2100" dirty="0"/>
              <a:t>ονομασία της Ευρωπαϊκής </a:t>
            </a:r>
            <a:r>
              <a:rPr lang="el-GR" sz="2100" dirty="0" smtClean="0"/>
              <a:t>Φαρμακοποιίας.</a:t>
            </a:r>
            <a:endParaRPr lang="el-GR" sz="2100" dirty="0"/>
          </a:p>
          <a:p>
            <a:pPr lvl="0" hangingPunct="0">
              <a:lnSpc>
                <a:spcPct val="110000"/>
              </a:lnSpc>
              <a:spcBef>
                <a:spcPts val="800"/>
              </a:spcBef>
              <a:buFont typeface="Arial" panose="020B0604020202020204" pitchFamily="34" charset="0"/>
              <a:buChar char="•"/>
            </a:pPr>
            <a:r>
              <a:rPr lang="el-GR" sz="2100" dirty="0" smtClean="0"/>
              <a:t>Την </a:t>
            </a:r>
            <a:r>
              <a:rPr lang="el-GR" sz="2100" dirty="0"/>
              <a:t>κοινή ονομασία εφ’ όσον έχει καθοριστεί από την Ε.Ε.</a:t>
            </a:r>
          </a:p>
          <a:p>
            <a:pPr lvl="0" hangingPunct="0">
              <a:lnSpc>
                <a:spcPct val="110000"/>
              </a:lnSpc>
              <a:spcBef>
                <a:spcPts val="800"/>
              </a:spcBef>
              <a:buFont typeface="Arial" panose="020B0604020202020204" pitchFamily="34" charset="0"/>
              <a:buChar char="•"/>
            </a:pPr>
            <a:r>
              <a:rPr lang="el-GR" sz="2100" dirty="0" smtClean="0"/>
              <a:t>Τη </a:t>
            </a:r>
            <a:r>
              <a:rPr lang="el-GR" sz="2100" dirty="0"/>
              <a:t>διεθνή κοινή ονομασία της Παγκόσμιας Οργάνωσης Υγείας (Π.Ο.Υ</a:t>
            </a:r>
            <a:r>
              <a:rPr lang="el-GR" sz="2100" dirty="0" smtClean="0"/>
              <a:t>.).</a:t>
            </a:r>
            <a:endParaRPr lang="el-GR" sz="2100" dirty="0"/>
          </a:p>
          <a:p>
            <a:pPr lvl="0" hangingPunct="0">
              <a:lnSpc>
                <a:spcPct val="110000"/>
              </a:lnSpc>
              <a:spcBef>
                <a:spcPts val="800"/>
              </a:spcBef>
              <a:buFont typeface="Arial" panose="020B0604020202020204" pitchFamily="34" charset="0"/>
              <a:buChar char="•"/>
            </a:pPr>
            <a:r>
              <a:rPr lang="el-GR" sz="2100" dirty="0" smtClean="0"/>
              <a:t>Την </a:t>
            </a:r>
            <a:r>
              <a:rPr lang="el-GR" sz="2100" dirty="0"/>
              <a:t>ονομασία </a:t>
            </a:r>
            <a:r>
              <a:rPr lang="en-US" sz="2100" dirty="0"/>
              <a:t>INCI</a:t>
            </a:r>
            <a:r>
              <a:rPr lang="el-GR" sz="2100" dirty="0"/>
              <a:t> από τα αρχικά της </a:t>
            </a:r>
            <a:r>
              <a:rPr lang="en-US" sz="2100" dirty="0" smtClean="0"/>
              <a:t>International Nomenclature Cosmetic Ingredients</a:t>
            </a:r>
            <a:r>
              <a:rPr lang="el-GR" sz="2100" dirty="0" smtClean="0"/>
              <a:t> </a:t>
            </a:r>
            <a:r>
              <a:rPr lang="el-GR" sz="2100" dirty="0"/>
              <a:t>(διεθνής ονοματολογία καλλυντικών συστατικών</a:t>
            </a:r>
            <a:r>
              <a:rPr lang="el-GR" sz="2100" dirty="0" smtClean="0"/>
              <a:t>).</a:t>
            </a:r>
            <a:endParaRPr lang="el-GR" sz="2100" dirty="0"/>
          </a:p>
          <a:p>
            <a:pPr lvl="0" hangingPunct="0">
              <a:lnSpc>
                <a:spcPct val="110000"/>
              </a:lnSpc>
              <a:spcBef>
                <a:spcPts val="800"/>
              </a:spcBef>
              <a:buFont typeface="Arial" panose="020B0604020202020204" pitchFamily="34" charset="0"/>
              <a:buChar char="•"/>
            </a:pPr>
            <a:r>
              <a:rPr lang="el-GR" sz="2100" dirty="0" smtClean="0"/>
              <a:t>Τους </a:t>
            </a:r>
            <a:r>
              <a:rPr lang="el-GR" sz="2100" dirty="0"/>
              <a:t>αριθμούς </a:t>
            </a:r>
            <a:r>
              <a:rPr lang="en-US" sz="2100" dirty="0"/>
              <a:t>CAS</a:t>
            </a:r>
            <a:r>
              <a:rPr lang="el-GR" sz="2100" dirty="0"/>
              <a:t>, </a:t>
            </a:r>
            <a:r>
              <a:rPr lang="en-US" sz="2100" dirty="0"/>
              <a:t>EINECS</a:t>
            </a:r>
            <a:r>
              <a:rPr lang="el-GR" sz="2100" dirty="0"/>
              <a:t>, </a:t>
            </a:r>
            <a:r>
              <a:rPr lang="en-US" sz="2100" dirty="0"/>
              <a:t>IUPAC</a:t>
            </a:r>
            <a:r>
              <a:rPr lang="el-GR" sz="2100" dirty="0"/>
              <a:t> και </a:t>
            </a:r>
            <a:r>
              <a:rPr lang="en-US" sz="2100" dirty="0"/>
              <a:t>CI</a:t>
            </a:r>
            <a:r>
              <a:rPr lang="el-GR" sz="2100" dirty="0"/>
              <a:t>.</a:t>
            </a:r>
          </a:p>
          <a:p>
            <a:pPr>
              <a:lnSpc>
                <a:spcPct val="110000"/>
              </a:lnSpc>
              <a:spcBef>
                <a:spcPts val="800"/>
              </a:spcBef>
              <a:buFont typeface="Arial" panose="020B0604020202020204" pitchFamily="34" charset="0"/>
              <a:buChar char="•"/>
            </a:pPr>
            <a:r>
              <a:rPr lang="el-GR" sz="2100" dirty="0" smtClean="0"/>
              <a:t>Τον </a:t>
            </a:r>
            <a:r>
              <a:rPr lang="el-GR" sz="2100" dirty="0"/>
              <a:t>ή τους συνήθεις τρόπους δράσης του συστατικού στο τελικό προϊόν.</a:t>
            </a:r>
          </a:p>
          <a:p>
            <a:pPr>
              <a:lnSpc>
                <a:spcPct val="110000"/>
              </a:lnSpc>
              <a:spcBef>
                <a:spcPts val="800"/>
              </a:spcBef>
              <a:buFont typeface="Arial" panose="020B0604020202020204" pitchFamily="34" charset="0"/>
              <a:buChar char="•"/>
            </a:pPr>
            <a:r>
              <a:rPr lang="el-GR" sz="2100" dirty="0" smtClean="0"/>
              <a:t>Τους </a:t>
            </a:r>
            <a:r>
              <a:rPr lang="el-GR" sz="2100" dirty="0"/>
              <a:t>τυχόν περιορισμούς και τους όρους χρήσης καθώς επίσης και τις προειδοποιήσεις που πρέπει να αναγράφονται υποχρεωτικά στην ετικέτα, σύμφωνα με τα παραρτήματα της οδηγίας</a:t>
            </a:r>
            <a:r>
              <a:rPr lang="el-GR" sz="2100" dirty="0" smtClean="0"/>
              <a:t>.</a:t>
            </a:r>
            <a:endParaRPr lang="el-GR" sz="21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7</a:t>
            </a:fld>
            <a:endParaRPr lang="el-GR">
              <a:solidFill>
                <a:prstClr val="black"/>
              </a:solidFill>
            </a:endParaRPr>
          </a:p>
        </p:txBody>
      </p:sp>
    </p:spTree>
    <p:extLst>
      <p:ext uri="{BB962C8B-B14F-4D97-AF65-F5344CB8AC3E}">
        <p14:creationId xmlns:p14="http://schemas.microsoft.com/office/powerpoint/2010/main" val="663752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Επισήμανση (ετικέτα) </a:t>
            </a:r>
            <a:r>
              <a:rPr lang="el-GR" sz="3200" b="0" dirty="0" smtClean="0"/>
              <a:t>1/5</a:t>
            </a:r>
            <a:endParaRPr lang="el-GR" dirty="0"/>
          </a:p>
        </p:txBody>
      </p:sp>
      <p:sp>
        <p:nvSpPr>
          <p:cNvPr id="3" name="Θέση περιεχομένου 2"/>
          <p:cNvSpPr>
            <a:spLocks noGrp="1"/>
          </p:cNvSpPr>
          <p:nvPr>
            <p:ph idx="1"/>
          </p:nvPr>
        </p:nvSpPr>
        <p:spPr/>
        <p:txBody>
          <a:bodyPr>
            <a:noAutofit/>
          </a:bodyPr>
          <a:lstStyle/>
          <a:p>
            <a:r>
              <a:rPr lang="el-GR" sz="2600" dirty="0"/>
              <a:t>Η αναγραφή των συστατικών στα καλλυντικά προϊόντα κατά </a:t>
            </a:r>
            <a:r>
              <a:rPr lang="el-GR" sz="2600" b="1" dirty="0"/>
              <a:t>φθίνουσα σειρά </a:t>
            </a:r>
            <a:r>
              <a:rPr lang="el-GR" sz="2600" dirty="0"/>
              <a:t>ως προς το βάρος τους κατά τη στιγμή της ανάμιξής τους είναι κοινή για όλες τις χώρες της Ε.Ε. και αναγράφονται υποχρεωτικά μόνο στην εξωτερική συσκευασία εφ’ όσον το μέγεθος και το σχήμα της το επιτρέπει. </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8</a:t>
            </a:fld>
            <a:endParaRPr lang="el-GR">
              <a:solidFill>
                <a:prstClr val="black"/>
              </a:solidFill>
            </a:endParaRPr>
          </a:p>
        </p:txBody>
      </p:sp>
    </p:spTree>
    <p:extLst>
      <p:ext uri="{BB962C8B-B14F-4D97-AF65-F5344CB8AC3E}">
        <p14:creationId xmlns:p14="http://schemas.microsoft.com/office/powerpoint/2010/main" val="124541026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OC_template_10">
  <a:themeElements>
    <a:clrScheme name="Προσαρμοσμένο 1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late1">
  <a:themeElements>
    <a:clrScheme name="Προσαρμοσμένο 1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temlate1</Template>
  <TotalTime>260</TotalTime>
  <Words>1901</Words>
  <Application>Microsoft Office PowerPoint</Application>
  <PresentationFormat>Προβολή στην οθόνη (4:3)</PresentationFormat>
  <Paragraphs>147</Paragraphs>
  <Slides>23</Slides>
  <Notes>7</Notes>
  <HiddenSlides>0</HiddenSlides>
  <MMClips>0</MMClips>
  <ScaleCrop>false</ScaleCrop>
  <HeadingPairs>
    <vt:vector size="4" baseType="variant">
      <vt:variant>
        <vt:lpstr>Θέμα</vt:lpstr>
      </vt:variant>
      <vt:variant>
        <vt:i4>2</vt:i4>
      </vt:variant>
      <vt:variant>
        <vt:lpstr>Τίτλοι διαφανειών</vt:lpstr>
      </vt:variant>
      <vt:variant>
        <vt:i4>23</vt:i4>
      </vt:variant>
    </vt:vector>
  </HeadingPairs>
  <TitlesOfParts>
    <vt:vector size="25" baseType="lpstr">
      <vt:lpstr>OC_template_10</vt:lpstr>
      <vt:lpstr>temlate1</vt:lpstr>
      <vt:lpstr>Κοσμητολογία Ι - Θ</vt:lpstr>
      <vt:lpstr>76/768/ΕEC, 93/95/ΕC, 6η Τροποποίηση  και η 2003/15/EC, Υ6α/οικ. 3320/26.03.97 (ΦΕΚ 329/97 τ.Β). και ΔΥΓ3(α)/ΓΠ.132979 (ΦΕΚ 352/2005). Κανονισμός Καλλυντικών ΕC 1223/2009 </vt:lpstr>
      <vt:lpstr>Νέος κανονισμός</vt:lpstr>
      <vt:lpstr>Περιορισμοί που θέτει ο νέος κανονισμός 1/3</vt:lpstr>
      <vt:lpstr>Περιορισμοί που θέτει ο νέος κανονισμός 2/3</vt:lpstr>
      <vt:lpstr>Περιορισμοί που θέτει ο νέος κανονισμός 3/3</vt:lpstr>
      <vt:lpstr>Ευρετήριο συστατικών 1/2</vt:lpstr>
      <vt:lpstr>Ευρετήριο συστατικών 2/2</vt:lpstr>
      <vt:lpstr>Επισήμανση (ετικέτα) 1/5</vt:lpstr>
      <vt:lpstr>Επισήμανση (ετικέτα) 2/5</vt:lpstr>
      <vt:lpstr>Επισήμανση (ετικέτα) 3/5</vt:lpstr>
      <vt:lpstr>Επισήμανση (ετικέτα) 4/5</vt:lpstr>
      <vt:lpstr>Επισήμανση (ετικέτα) 5/5</vt:lpstr>
      <vt:lpstr>ΙΝCI (International Nomenclature of Cosmetic Ingredients)</vt:lpstr>
      <vt:lpstr>Άλλες υποχρεωτικές επισημάνσεις 1/2</vt:lpstr>
      <vt:lpstr>Άλλες υποχρεωτικές επισημάνσεις 2/2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Κοσμητολογία Ι - Θ</dc:title>
  <dc:creator>opencourses@teiath.gr</dc:creator>
  <cp:lastModifiedBy>fkaram2</cp:lastModifiedBy>
  <cp:revision>93</cp:revision>
  <dcterms:created xsi:type="dcterms:W3CDTF">2014-11-17T10:30:06Z</dcterms:created>
  <dcterms:modified xsi:type="dcterms:W3CDTF">2015-10-01T07:21:33Z</dcterms:modified>
</cp:coreProperties>
</file>