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 id="2147483707" r:id="rId3"/>
  </p:sldMasterIdLst>
  <p:notesMasterIdLst>
    <p:notesMasterId r:id="rId20"/>
  </p:notesMasterIdLst>
  <p:handoutMasterIdLst>
    <p:handoutMasterId r:id="rId21"/>
  </p:handoutMasterIdLst>
  <p:sldIdLst>
    <p:sldId id="256" r:id="rId4"/>
    <p:sldId id="280" r:id="rId5"/>
    <p:sldId id="268" r:id="rId6"/>
    <p:sldId id="269" r:id="rId7"/>
    <p:sldId id="277" r:id="rId8"/>
    <p:sldId id="278" r:id="rId9"/>
    <p:sldId id="279" r:id="rId10"/>
    <p:sldId id="273" r:id="rId11"/>
    <p:sldId id="274" r:id="rId12"/>
    <p:sldId id="257" r:id="rId13"/>
    <p:sldId id="262" r:id="rId14"/>
    <p:sldId id="264" r:id="rId15"/>
    <p:sldId id="275" r:id="rId16"/>
    <p:sldId id="276" r:id="rId17"/>
    <p:sldId id="266" r:id="rId18"/>
    <p:sldId id="261" r:id="rId19"/>
  </p:sldIdLst>
  <p:sldSz cx="9144000" cy="6858000" type="screen4x3"/>
  <p:notesSz cx="7104063" cy="10234613"/>
  <p:custDataLst>
    <p:tags r:id="rId2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5" d="100"/>
          <a:sy n="75" d="100"/>
        </p:scale>
        <p:origin x="11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19/5/2021</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19/5/2021</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solidFill>
                  <a:prstClr val="black"/>
                </a:solidFill>
              </a:rPr>
              <a:pPr>
                <a:defRPr/>
              </a:pPr>
              <a:t>2</a:t>
            </a:fld>
            <a:endParaRPr lang="el-GR">
              <a:solidFill>
                <a:prstClr val="black"/>
              </a:solidFill>
            </a:endParaRPr>
          </a:p>
        </p:txBody>
      </p:sp>
    </p:spTree>
    <p:extLst>
      <p:ext uri="{BB962C8B-B14F-4D97-AF65-F5344CB8AC3E}">
        <p14:creationId xmlns:p14="http://schemas.microsoft.com/office/powerpoint/2010/main" val="130538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0244"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cs typeface="Arial" panose="020B0604020202020204" pitchFamily="34" charset="0"/>
              </a:defRPr>
            </a:lvl1pPr>
            <a:lvl2pPr marL="742950" indent="-285750" defTabSz="990600">
              <a:defRPr>
                <a:solidFill>
                  <a:schemeClr val="tx1"/>
                </a:solidFill>
                <a:latin typeface="Arial" panose="020B0604020202020204" pitchFamily="34" charset="0"/>
                <a:cs typeface="Arial" panose="020B0604020202020204" pitchFamily="34" charset="0"/>
              </a:defRPr>
            </a:lvl2pPr>
            <a:lvl3pPr marL="1143000" indent="-228600" defTabSz="990600">
              <a:defRPr>
                <a:solidFill>
                  <a:schemeClr val="tx1"/>
                </a:solidFill>
                <a:latin typeface="Arial" panose="020B0604020202020204" pitchFamily="34" charset="0"/>
                <a:cs typeface="Arial" panose="020B0604020202020204" pitchFamily="34" charset="0"/>
              </a:defRPr>
            </a:lvl3pPr>
            <a:lvl4pPr marL="1600200" indent="-228600" defTabSz="990600">
              <a:defRPr>
                <a:solidFill>
                  <a:schemeClr val="tx1"/>
                </a:solidFill>
                <a:latin typeface="Arial" panose="020B0604020202020204" pitchFamily="34" charset="0"/>
                <a:cs typeface="Arial" panose="020B0604020202020204" pitchFamily="34" charset="0"/>
              </a:defRPr>
            </a:lvl4pPr>
            <a:lvl5pPr marL="2057400" indent="-228600" defTabSz="990600">
              <a:defRPr>
                <a:solidFill>
                  <a:schemeClr val="tx1"/>
                </a:solidFill>
                <a:latin typeface="Arial" panose="020B06040202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D610B5-B397-4F9E-BDDC-4C0C16C52C35}" type="slidenum">
              <a:rPr lang="el-GR" altLang="el-GR" smtClean="0">
                <a:solidFill>
                  <a:srgbClr val="000000"/>
                </a:solidFill>
              </a:rPr>
              <a:pPr/>
              <a:t>4</a:t>
            </a:fld>
            <a:endParaRPr lang="el-GR" altLang="el-GR" smtClean="0">
              <a:solidFill>
                <a:srgbClr val="000000"/>
              </a:solidFill>
            </a:endParaRPr>
          </a:p>
        </p:txBody>
      </p:sp>
    </p:spTree>
    <p:extLst>
      <p:ext uri="{BB962C8B-B14F-4D97-AF65-F5344CB8AC3E}">
        <p14:creationId xmlns:p14="http://schemas.microsoft.com/office/powerpoint/2010/main" val="3147042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747211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9371745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3548529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451993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8606623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386541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571364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7931286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944653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6874457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1814616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5445151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060010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4192535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29208225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1503140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83275423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06060721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6100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4770368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1320466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76138243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iming>
    <p:tnLst>
      <p:par>
        <p:cTn id="1" dur="indefinite" restart="never" nodeType="tmRoot"/>
      </p:par>
    </p:tnLst>
  </p:timing>
  <p:hf sldNum="0"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279502"/>
            <a:ext cx="7772400" cy="886247"/>
          </a:xfrm>
        </p:spPr>
        <p:txBody>
          <a:bodyPr>
            <a:normAutofit/>
          </a:bodyPr>
          <a:lstStyle/>
          <a:p>
            <a:pPr lvl="1" algn="ctr"/>
            <a:r>
              <a:rPr lang="el-GR" sz="4000" b="1" dirty="0" smtClean="0">
                <a:solidFill>
                  <a:schemeClr val="tx1"/>
                </a:solidFill>
                <a:latin typeface="+mn-lt"/>
              </a:rPr>
              <a:t>Ναυπηγικό σχέδιο και αρχές </a:t>
            </a:r>
            <a:r>
              <a:rPr lang="el-GR" sz="4000" b="1" dirty="0" err="1" smtClean="0">
                <a:solidFill>
                  <a:schemeClr val="tx1"/>
                </a:solidFill>
                <a:latin typeface="+mn-lt"/>
              </a:rPr>
              <a:t>casd</a:t>
            </a:r>
            <a:endParaRPr lang="el-GR" sz="4000" b="1" dirty="0">
              <a:solidFill>
                <a:schemeClr val="tx1"/>
              </a:solidFill>
              <a:latin typeface="+mn-lt"/>
            </a:endParaRPr>
          </a:p>
        </p:txBody>
      </p:sp>
      <p:sp>
        <p:nvSpPr>
          <p:cNvPr id="3" name="Υπότιτλος 2"/>
          <p:cNvSpPr>
            <a:spLocks noGrp="1"/>
          </p:cNvSpPr>
          <p:nvPr>
            <p:ph type="subTitle" idx="1"/>
          </p:nvPr>
        </p:nvSpPr>
        <p:spPr>
          <a:xfrm>
            <a:off x="-68934" y="2470826"/>
            <a:ext cx="9144000" cy="2060649"/>
          </a:xfrm>
        </p:spPr>
        <p:txBody>
          <a:bodyPr>
            <a:normAutofit lnSpcReduction="10000"/>
          </a:bodyPr>
          <a:lstStyle/>
          <a:p>
            <a:pPr>
              <a:spcBef>
                <a:spcPts val="0"/>
              </a:spcBef>
              <a:spcAft>
                <a:spcPts val="300"/>
              </a:spcAft>
            </a:pPr>
            <a:r>
              <a:rPr lang="el-GR" sz="2600" b="1" dirty="0" smtClean="0"/>
              <a:t>Ενότητα 7</a:t>
            </a:r>
            <a:r>
              <a:rPr lang="el-GR" sz="2600" dirty="0" smtClean="0"/>
              <a:t>:</a:t>
            </a:r>
            <a:r>
              <a:rPr lang="en-US" sz="2600" dirty="0" smtClean="0"/>
              <a:t> </a:t>
            </a:r>
            <a:r>
              <a:rPr lang="el-GR" sz="2600" dirty="0"/>
              <a:t>Χάραξη Καμπύλης Σιμότητας</a:t>
            </a:r>
          </a:p>
          <a:p>
            <a:pPr>
              <a:spcBef>
                <a:spcPts val="0"/>
              </a:spcBef>
              <a:spcAft>
                <a:spcPts val="1800"/>
              </a:spcAft>
            </a:pPr>
            <a:r>
              <a:rPr lang="el-GR" sz="2600" dirty="0"/>
              <a:t>(καμπυλότητα καταστρώματος ως προς το </a:t>
            </a:r>
            <a:r>
              <a:rPr lang="el-GR" sz="2600" dirty="0" err="1"/>
              <a:t>διαμήκες</a:t>
            </a:r>
            <a:r>
              <a:rPr lang="el-GR" sz="2600" dirty="0"/>
              <a:t>)</a:t>
            </a:r>
            <a:endParaRPr lang="en-US" sz="2600" dirty="0" smtClean="0"/>
          </a:p>
          <a:p>
            <a:pPr>
              <a:spcBef>
                <a:spcPts val="0"/>
              </a:spcBef>
            </a:pPr>
            <a:r>
              <a:rPr lang="el-GR" sz="2200" dirty="0"/>
              <a:t>Γεώργιος Κ. </a:t>
            </a:r>
            <a:r>
              <a:rPr lang="el-GR" sz="2200" dirty="0" err="1"/>
              <a:t>Χατζηκωνσταντής</a:t>
            </a:r>
            <a:r>
              <a:rPr lang="el-GR" sz="2200" dirty="0"/>
              <a:t> Επίκουρος Καθηγητής </a:t>
            </a:r>
          </a:p>
          <a:p>
            <a:pPr>
              <a:spcBef>
                <a:spcPts val="0"/>
              </a:spcBef>
            </a:pPr>
            <a:r>
              <a:rPr lang="el-GR" sz="2200" dirty="0" err="1"/>
              <a:t>Διπλ</a:t>
            </a:r>
            <a:r>
              <a:rPr lang="el-GR" sz="2200" dirty="0"/>
              <a:t>. Ναυπηγός Μηχανολόγος Μηχανικός </a:t>
            </a:r>
          </a:p>
          <a:p>
            <a:pPr>
              <a:spcBef>
                <a:spcPts val="0"/>
              </a:spcBef>
            </a:pPr>
            <a:r>
              <a:rPr lang="el-GR" sz="2200" dirty="0" err="1"/>
              <a:t>M.Sc</a:t>
            </a:r>
            <a:r>
              <a:rPr lang="el-GR" sz="2200" dirty="0"/>
              <a:t>. ‘’Διασφάλιση Ποιότητας’’, Τμήμα </a:t>
            </a:r>
            <a:r>
              <a:rPr lang="el-GR" sz="2200" dirty="0" smtClean="0"/>
              <a:t>Ναυπηγικών Μηχανικών ΤΕ</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Γεώργιος </a:t>
            </a:r>
            <a:r>
              <a:rPr lang="el-GR" sz="2000" dirty="0" err="1" smtClean="0"/>
              <a:t>Χατζηκωνσταντής</a:t>
            </a:r>
            <a:r>
              <a:rPr lang="el-GR" sz="2000" dirty="0" smtClean="0"/>
              <a:t> 2014. </a:t>
            </a:r>
            <a:r>
              <a:rPr lang="el-GR" sz="2000" dirty="0"/>
              <a:t>Γεώργιος </a:t>
            </a:r>
            <a:r>
              <a:rPr lang="el-GR" sz="2000" dirty="0" err="1"/>
              <a:t>Χατζηκωνσταντής</a:t>
            </a:r>
            <a:r>
              <a:rPr lang="el-GR" sz="2000" dirty="0"/>
              <a:t>. </a:t>
            </a:r>
            <a:r>
              <a:rPr lang="el-GR" sz="2000" dirty="0" smtClean="0"/>
              <a:t>«</a:t>
            </a:r>
            <a:r>
              <a:rPr lang="el-GR" sz="2000" dirty="0"/>
              <a:t>Ναυπηγικό σχέδιο και αρχές </a:t>
            </a:r>
            <a:r>
              <a:rPr lang="el-GR" sz="2000" dirty="0" err="1"/>
              <a:t>casd</a:t>
            </a:r>
            <a:r>
              <a:rPr lang="el-GR" sz="2000" dirty="0" smtClean="0"/>
              <a:t>. Ενότητα 7</a:t>
            </a:r>
            <a:r>
              <a:rPr lang="en-US" sz="2000" dirty="0" smtClean="0"/>
              <a:t>:</a:t>
            </a:r>
            <a:r>
              <a:rPr lang="el-GR" sz="2000" dirty="0"/>
              <a:t> Χάραξη Καμπύλης </a:t>
            </a:r>
            <a:r>
              <a:rPr lang="el-GR" sz="2000" dirty="0" smtClean="0"/>
              <a:t>Σιμότητας (καμπυλότητα </a:t>
            </a:r>
            <a:r>
              <a:rPr lang="el-GR" sz="2000" dirty="0"/>
              <a:t>καταστρώματος ως προς το </a:t>
            </a:r>
            <a:r>
              <a:rPr lang="el-GR" sz="2000" dirty="0" err="1"/>
              <a:t>διαμήκες</a:t>
            </a:r>
            <a:r>
              <a:rPr lang="el-GR" sz="2000" dirty="0"/>
              <a:t>)». 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fontAlgn="auto">
              <a:spcBef>
                <a:spcPts val="600"/>
              </a:spcBef>
              <a:spcAft>
                <a:spcPts val="0"/>
              </a:spcAft>
            </a:pPr>
            <a:r>
              <a:rPr lang="el-GR" dirty="0">
                <a:solidFill>
                  <a:prstClr val="black"/>
                </a:solidFill>
                <a:latin typeface="Calibri"/>
              </a:rPr>
              <a:t>[1] http://creativecommons.org/licenses/by-nc-sa/4.0/ </a:t>
            </a:r>
            <a:endParaRPr lang="en-US" dirty="0" smtClean="0">
              <a:solidFill>
                <a:prstClr val="black"/>
              </a:solidFill>
              <a:latin typeface="Calibri"/>
            </a:endParaRPr>
          </a:p>
          <a:p>
            <a:pPr fontAlgn="auto">
              <a:spcBef>
                <a:spcPts val="600"/>
              </a:spcBef>
              <a:spcAft>
                <a:spcPts val="0"/>
              </a:spcAft>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fontAlgn="auto">
              <a:spcBef>
                <a:spcPts val="600"/>
              </a:spcBef>
              <a:spcAft>
                <a:spcPts val="0"/>
              </a:spcAft>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fontAlgn="auto">
              <a:spcBef>
                <a:spcPts val="600"/>
              </a:spcBef>
              <a:spcAft>
                <a:spcPts val="0"/>
              </a:spcAft>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fontAlgn="auto">
              <a:spcBef>
                <a:spcPts val="600"/>
              </a:spcBef>
              <a:spcAft>
                <a:spcPts val="0"/>
              </a:spcAft>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fontAlgn="auto">
              <a:spcBef>
                <a:spcPts val="600"/>
              </a:spcBef>
              <a:spcAft>
                <a:spcPts val="0"/>
              </a:spcAft>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068615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fontAlgn="auto">
              <a:spcBef>
                <a:spcPts val="0"/>
              </a:spcBef>
              <a:spcAft>
                <a:spcPts val="0"/>
              </a:spcAft>
            </a:pP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pPr fontAlgn="auto">
              <a:spcBef>
                <a:spcPts val="0"/>
              </a:spcBef>
              <a:spcAft>
                <a:spcPts val="0"/>
              </a:spcAft>
            </a:pPr>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pPr fontAlgn="auto">
              <a:spcBef>
                <a:spcPts val="0"/>
              </a:spcBef>
              <a:spcAft>
                <a:spcPts val="0"/>
              </a:spcAft>
            </a:pPr>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pPr fontAlgn="auto">
              <a:spcBef>
                <a:spcPts val="0"/>
              </a:spcBef>
              <a:spcAft>
                <a:spcPts val="0"/>
              </a:spcAft>
            </a:pPr>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pPr fontAlgn="auto">
              <a:spcBef>
                <a:spcPts val="0"/>
              </a:spcBef>
              <a:spcAft>
                <a:spcPts val="0"/>
              </a:spcAft>
            </a:pPr>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pPr fontAlgn="auto">
              <a:spcBef>
                <a:spcPts val="0"/>
              </a:spcBef>
              <a:spcAft>
                <a:spcPts val="0"/>
              </a:spcAft>
            </a:pPr>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pPr fontAlgn="auto">
              <a:spcBef>
                <a:spcPts val="0"/>
              </a:spcBef>
              <a:spcAft>
                <a:spcPts val="0"/>
              </a:spcAft>
            </a:pPr>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fontAlgn="auto">
              <a:spcBef>
                <a:spcPts val="0"/>
              </a:spcBef>
              <a:spcAft>
                <a:spcPts val="0"/>
              </a:spcAft>
            </a:pP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fontAlgn="auto">
              <a:spcBef>
                <a:spcPts val="0"/>
              </a:spcBef>
              <a:spcAft>
                <a:spcPts val="0"/>
              </a:spcAft>
            </a:pP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fontAlgn="auto">
              <a:spcBef>
                <a:spcPts val="0"/>
              </a:spcBef>
              <a:spcAft>
                <a:spcPts val="0"/>
              </a:spcAft>
            </a:pP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fontAlgn="auto">
              <a:spcBef>
                <a:spcPts val="0"/>
              </a:spcBef>
              <a:spcAft>
                <a:spcPts val="0"/>
              </a:spcAft>
            </a:pP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pPr fontAlgn="auto">
              <a:spcBef>
                <a:spcPts val="0"/>
              </a:spcBef>
              <a:spcAft>
                <a:spcPts val="0"/>
              </a:spcAft>
            </a:pPr>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324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9613A0D-6DC0-494C-BC68-7C46C5DBBB19}" type="slidenum">
              <a:rPr lang="el-GR" altLang="el-GR" sz="900" smtClean="0">
                <a:latin typeface="Arial" panose="020B0604020202020204" pitchFamily="34" charset="0"/>
              </a:rPr>
              <a:pPr>
                <a:spcBef>
                  <a:spcPct val="0"/>
                </a:spcBef>
                <a:buFontTx/>
                <a:buNone/>
              </a:pPr>
              <a:t>1</a:t>
            </a:fld>
            <a:endParaRPr lang="el-GR" altLang="el-GR" sz="900" smtClean="0">
              <a:latin typeface="Arial" panose="020B0604020202020204" pitchFamily="34" charset="0"/>
            </a:endParaRPr>
          </a:p>
        </p:txBody>
      </p:sp>
      <p:sp>
        <p:nvSpPr>
          <p:cNvPr id="6147" name="Text Box 4"/>
          <p:cNvSpPr txBox="1">
            <a:spLocks noChangeArrowheads="1"/>
          </p:cNvSpPr>
          <p:nvPr/>
        </p:nvSpPr>
        <p:spPr bwMode="auto">
          <a:xfrm>
            <a:off x="1116013" y="6021388"/>
            <a:ext cx="7343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 typeface="Arial" panose="020B0604020202020204" pitchFamily="34" charset="0"/>
              <a:buNone/>
            </a:pPr>
            <a:r>
              <a:rPr lang="el-GR" altLang="el-GR" sz="900" b="1" dirty="0">
                <a:latin typeface="Arial" panose="020B0604020202020204" pitchFamily="34" charset="0"/>
              </a:rPr>
              <a:t>                              ΝΑΥΠΗΓΙΚΟ ΣΧΕΔΙΟ ΚΑΙ ΑΡΧΕΣ </a:t>
            </a:r>
            <a:r>
              <a:rPr lang="en-US" altLang="el-GR" sz="900" b="1" dirty="0">
                <a:latin typeface="Arial" panose="020B0604020202020204" pitchFamily="34" charset="0"/>
              </a:rPr>
              <a:t>CASD</a:t>
            </a:r>
            <a:r>
              <a:rPr lang="el-GR" altLang="el-GR" sz="900" b="1" dirty="0">
                <a:latin typeface="Arial" panose="020B0604020202020204" pitchFamily="34" charset="0"/>
              </a:rPr>
              <a:t>                        ΚΑΘΗΓΗΤΗΣ ΓΕΩΡΓΙΟΣ Κ. ΧΑΤΖΗΚΩΝΣΤΑΝΤΗΣ  202</a:t>
            </a:r>
            <a:r>
              <a:rPr lang="en-US" altLang="el-GR" sz="900" b="1" dirty="0">
                <a:latin typeface="Arial" panose="020B0604020202020204" pitchFamily="34" charset="0"/>
              </a:rPr>
              <a:t>1</a:t>
            </a:r>
            <a:endParaRPr lang="el-GR" altLang="el-GR" sz="900" dirty="0">
              <a:latin typeface="Arial" panose="020B0604020202020204" pitchFamily="34" charset="0"/>
            </a:endParaRPr>
          </a:p>
        </p:txBody>
      </p:sp>
      <p:pic>
        <p:nvPicPr>
          <p:cNvPr id="614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1638" y="1463675"/>
            <a:ext cx="8529637"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Τίτλος 1"/>
          <p:cNvSpPr>
            <a:spLocks noGrp="1"/>
          </p:cNvSpPr>
          <p:nvPr>
            <p:ph type="title"/>
          </p:nvPr>
        </p:nvSpPr>
        <p:spPr>
          <a:xfrm>
            <a:off x="468313" y="115888"/>
            <a:ext cx="8229600" cy="1081087"/>
          </a:xfrm>
        </p:spPr>
        <p:txBody>
          <a:bodyPr/>
          <a:lstStyle/>
          <a:p>
            <a:pPr eaLnBrk="1" hangingPunct="1"/>
            <a:r>
              <a:rPr lang="el-GR" altLang="el-GR" sz="2400" u="sng" smtClean="0">
                <a:solidFill>
                  <a:srgbClr val="004A82"/>
                </a:solidFill>
              </a:rPr>
              <a:t>Καμπύλη σιμότητας – καμπύλη κυρτότητας – καμπύλη καταστρώματος</a:t>
            </a:r>
          </a:p>
        </p:txBody>
      </p:sp>
    </p:spTree>
    <p:extLst>
      <p:ext uri="{BB962C8B-B14F-4D97-AF65-F5344CB8AC3E}">
        <p14:creationId xmlns:p14="http://schemas.microsoft.com/office/powerpoint/2010/main" val="1648254117"/>
      </p:ext>
    </p:extLst>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solidFill>
                  <a:srgbClr val="004A82"/>
                </a:solidFill>
              </a:rPr>
              <a:t>Ονοματολογία εγκάρσιας τομής</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2</a:t>
            </a:fld>
            <a:endParaRPr lang="el-GR">
              <a:solidFill>
                <a:prstClr val="black"/>
              </a:solidFill>
            </a:endParaRPr>
          </a:p>
        </p:txBody>
      </p:sp>
      <p:pic>
        <p:nvPicPr>
          <p:cNvPr id="5"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1560" y="1056910"/>
            <a:ext cx="8213513"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1116013" y="6021388"/>
            <a:ext cx="7343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 typeface="Arial" panose="020B0604020202020204" pitchFamily="34" charset="0"/>
              <a:buNone/>
            </a:pPr>
            <a:r>
              <a:rPr lang="el-GR" altLang="el-GR" sz="900" b="1" dirty="0">
                <a:latin typeface="Arial" panose="020B0604020202020204" pitchFamily="34" charset="0"/>
              </a:rPr>
              <a:t>                              ΝΑΥΠΗΓΙΚΟ ΣΧΕΔΙΟ ΚΑΙ ΑΡΧΕΣ </a:t>
            </a:r>
            <a:r>
              <a:rPr lang="en-US" altLang="el-GR" sz="900" b="1" dirty="0">
                <a:latin typeface="Arial" panose="020B0604020202020204" pitchFamily="34" charset="0"/>
              </a:rPr>
              <a:t>CASD</a:t>
            </a:r>
            <a:r>
              <a:rPr lang="el-GR" altLang="el-GR" sz="900" b="1" dirty="0">
                <a:latin typeface="Arial" panose="020B0604020202020204" pitchFamily="34" charset="0"/>
              </a:rPr>
              <a:t>                        ΚΑΘΗΓΗΤΗΣ ΓΕΩΡΓΙΟΣ Κ. ΧΑΤΖΗΚΩΝΣΤΑΝΤΗΣ  202</a:t>
            </a:r>
            <a:r>
              <a:rPr lang="en-US" altLang="el-GR" sz="900" b="1" dirty="0">
                <a:latin typeface="Arial" panose="020B0604020202020204" pitchFamily="34" charset="0"/>
              </a:rPr>
              <a:t>1</a:t>
            </a:r>
            <a:endParaRPr lang="el-GR" altLang="el-GR" sz="900" dirty="0">
              <a:latin typeface="Arial" panose="020B0604020202020204" pitchFamily="34" charset="0"/>
            </a:endParaRPr>
          </a:p>
        </p:txBody>
      </p:sp>
    </p:spTree>
    <p:extLst>
      <p:ext uri="{BB962C8B-B14F-4D97-AF65-F5344CB8AC3E}">
        <p14:creationId xmlns:p14="http://schemas.microsoft.com/office/powerpoint/2010/main" val="3935458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rgbClr val="004A82"/>
                </a:solidFill>
              </a:rPr>
              <a:t>Καμπύλη </a:t>
            </a:r>
            <a:r>
              <a:rPr lang="el-GR" dirty="0" err="1" smtClean="0">
                <a:solidFill>
                  <a:srgbClr val="004A82"/>
                </a:solidFill>
              </a:rPr>
              <a:t>σιμότητας</a:t>
            </a:r>
            <a:r>
              <a:rPr lang="el-GR" dirty="0" smtClean="0">
                <a:solidFill>
                  <a:srgbClr val="004A82"/>
                </a:solidFill>
              </a:rPr>
              <a:t> </a:t>
            </a:r>
            <a:r>
              <a:rPr lang="el-GR" sz="3200" b="0" dirty="0" smtClean="0">
                <a:solidFill>
                  <a:srgbClr val="004A82"/>
                </a:solidFill>
              </a:rPr>
              <a:t>1/2</a:t>
            </a:r>
            <a:endParaRPr lang="el-GR" sz="3200" b="0" dirty="0"/>
          </a:p>
        </p:txBody>
      </p:sp>
      <p:sp>
        <p:nvSpPr>
          <p:cNvPr id="3" name="Θέση περιεχομένου 2"/>
          <p:cNvSpPr>
            <a:spLocks noGrp="1"/>
          </p:cNvSpPr>
          <p:nvPr>
            <p:ph idx="1"/>
          </p:nvPr>
        </p:nvSpPr>
        <p:spPr>
          <a:xfrm>
            <a:off x="457200" y="1196752"/>
            <a:ext cx="8229600" cy="3960440"/>
          </a:xfrm>
        </p:spPr>
        <p:txBody>
          <a:bodyPr>
            <a:normAutofit/>
          </a:bodyPr>
          <a:lstStyle/>
          <a:p>
            <a:pPr marL="0" indent="0">
              <a:spcBef>
                <a:spcPts val="1800"/>
              </a:spcBef>
              <a:buNone/>
            </a:pPr>
            <a:r>
              <a:rPr lang="el-GR" sz="2400" dirty="0"/>
              <a:t>Είναι η καμπύλη που προκύπτει από την προβολή της ακμής του κυρίου καταστρώματος στην πλευρά, στο διάμηκες επίπεδο συμμετρίας</a:t>
            </a:r>
            <a:r>
              <a:rPr lang="el-GR" sz="2400" dirty="0" smtClean="0"/>
              <a:t>.</a:t>
            </a:r>
            <a:endParaRPr lang="el-GR" sz="2400" dirty="0"/>
          </a:p>
          <a:p>
            <a:pPr marL="0" indent="0">
              <a:spcBef>
                <a:spcPts val="1800"/>
              </a:spcBef>
              <a:buNone/>
            </a:pPr>
            <a:r>
              <a:rPr lang="el-GR" sz="2400" dirty="0"/>
              <a:t>Η καμπύλη αυτή παριστάνει καμπυλότητα προς τα άνω, και θεωρείται  κανονική εάν αποτελείται από δυο τμήματα παραβολής με κοινή  κορυφή στην μεσαία κάθετο (κάθετος στο μέσον του μήκους μεταξύ καθέτων</a:t>
            </a:r>
            <a:r>
              <a:rPr lang="el-GR" sz="2400" dirty="0" smtClean="0"/>
              <a:t>).</a:t>
            </a:r>
          </a:p>
          <a:p>
            <a:pPr marL="0" indent="0">
              <a:spcBef>
                <a:spcPts val="1800"/>
              </a:spcBef>
              <a:buNone/>
            </a:pPr>
            <a:r>
              <a:rPr lang="el-GR" sz="2000" dirty="0" smtClean="0"/>
              <a:t>(</a:t>
            </a:r>
            <a:r>
              <a:rPr lang="el-GR" sz="2000" dirty="0"/>
              <a:t>ΚΑΝΟΝΙΚΗ ΣΙΜΟΤΗΤΑ ΚΑΤΑΣΤΡΩΜΑΤΟΣ σύμφωνα με τους κανονισμούς της Διεθνούς Σύμβασης Γραμμής Φορτώσεως 1966).</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3</a:t>
            </a:fld>
            <a:endParaRPr lang="el-GR">
              <a:solidFill>
                <a:prstClr val="black"/>
              </a:solidFill>
            </a:endParaRPr>
          </a:p>
        </p:txBody>
      </p:sp>
      <p:sp>
        <p:nvSpPr>
          <p:cNvPr id="5" name="Text Box 4"/>
          <p:cNvSpPr txBox="1">
            <a:spLocks noChangeArrowheads="1"/>
          </p:cNvSpPr>
          <p:nvPr/>
        </p:nvSpPr>
        <p:spPr bwMode="auto">
          <a:xfrm>
            <a:off x="1116013" y="6021388"/>
            <a:ext cx="7343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 typeface="Arial" panose="020B0604020202020204" pitchFamily="34" charset="0"/>
              <a:buNone/>
            </a:pPr>
            <a:r>
              <a:rPr lang="el-GR" altLang="el-GR" sz="900" b="1" dirty="0">
                <a:latin typeface="Arial" panose="020B0604020202020204" pitchFamily="34" charset="0"/>
              </a:rPr>
              <a:t>                              ΝΑΥΠΗΓΙΚΟ ΣΧΕΔΙΟ ΚΑΙ ΑΡΧΕΣ </a:t>
            </a:r>
            <a:r>
              <a:rPr lang="en-US" altLang="el-GR" sz="900" b="1" dirty="0">
                <a:latin typeface="Arial" panose="020B0604020202020204" pitchFamily="34" charset="0"/>
              </a:rPr>
              <a:t>CASD</a:t>
            </a:r>
            <a:r>
              <a:rPr lang="el-GR" altLang="el-GR" sz="900" b="1" dirty="0">
                <a:latin typeface="Arial" panose="020B0604020202020204" pitchFamily="34" charset="0"/>
              </a:rPr>
              <a:t>                        ΚΑΘΗΓΗΤΗΣ ΓΕΩΡΓΙΟΣ Κ. ΧΑΤΖΗΚΩΝΣΤΑΝΤΗΣ  202</a:t>
            </a:r>
            <a:r>
              <a:rPr lang="en-US" altLang="el-GR" sz="900" b="1" dirty="0">
                <a:latin typeface="Arial" panose="020B0604020202020204" pitchFamily="34" charset="0"/>
              </a:rPr>
              <a:t>1</a:t>
            </a:r>
            <a:endParaRPr lang="el-GR" altLang="el-GR" sz="900" dirty="0">
              <a:latin typeface="Arial" panose="020B0604020202020204" pitchFamily="34" charset="0"/>
            </a:endParaRPr>
          </a:p>
        </p:txBody>
      </p:sp>
    </p:spTree>
    <p:extLst>
      <p:ext uri="{BB962C8B-B14F-4D97-AF65-F5344CB8AC3E}">
        <p14:creationId xmlns:p14="http://schemas.microsoft.com/office/powerpoint/2010/main" val="1957470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a:xfrm>
            <a:off x="514425" y="0"/>
            <a:ext cx="8229600" cy="375029"/>
          </a:xfrm>
        </p:spPr>
        <p:txBody>
          <a:bodyPr>
            <a:noAutofit/>
          </a:bodyPr>
          <a:lstStyle/>
          <a:p>
            <a:r>
              <a:rPr lang="el-GR" altLang="el-GR" sz="2400" dirty="0" smtClean="0">
                <a:solidFill>
                  <a:srgbClr val="004A82"/>
                </a:solidFill>
              </a:rPr>
              <a:t>Καμπύλη </a:t>
            </a:r>
            <a:r>
              <a:rPr lang="el-GR" altLang="el-GR" sz="2400" dirty="0" err="1" smtClean="0">
                <a:solidFill>
                  <a:srgbClr val="004A82"/>
                </a:solidFill>
              </a:rPr>
              <a:t>σιμότητας</a:t>
            </a:r>
            <a:r>
              <a:rPr lang="el-GR" altLang="el-GR" sz="2400" dirty="0" smtClean="0">
                <a:solidFill>
                  <a:srgbClr val="004A82"/>
                </a:solidFill>
              </a:rPr>
              <a:t> </a:t>
            </a:r>
            <a:r>
              <a:rPr lang="el-GR" altLang="el-GR" sz="2400" b="0" dirty="0" smtClean="0">
                <a:solidFill>
                  <a:srgbClr val="004A82"/>
                </a:solidFill>
              </a:rPr>
              <a:t>2/2</a:t>
            </a:r>
            <a:endParaRPr lang="el-GR" altLang="el-GR" sz="2400" dirty="0" smtClean="0">
              <a:solidFill>
                <a:srgbClr val="004A82"/>
              </a:solidFill>
            </a:endParaRPr>
          </a:p>
        </p:txBody>
      </p:sp>
      <p:sp>
        <p:nvSpPr>
          <p:cNvPr id="9219"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5057D2-6E3E-4024-9732-1B447B24D40B}" type="slidenum">
              <a:rPr lang="el-GR" altLang="el-GR" smtClean="0">
                <a:solidFill>
                  <a:srgbClr val="000000"/>
                </a:solidFill>
              </a:rPr>
              <a:pPr/>
              <a:t>4</a:t>
            </a:fld>
            <a:endParaRPr lang="el-GR" altLang="el-GR" smtClean="0">
              <a:solidFill>
                <a:srgbClr val="000000"/>
              </a:solidFill>
            </a:endParaRPr>
          </a:p>
        </p:txBody>
      </p:sp>
      <p:sp>
        <p:nvSpPr>
          <p:cNvPr id="9220" name="TextBox 2"/>
          <p:cNvSpPr txBox="1">
            <a:spLocks noChangeArrowheads="1"/>
          </p:cNvSpPr>
          <p:nvPr/>
        </p:nvSpPr>
        <p:spPr bwMode="auto">
          <a:xfrm>
            <a:off x="1042988" y="6218238"/>
            <a:ext cx="5832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l-GR" altLang="el-GR" sz="1200" i="1">
                <a:latin typeface="Arial" panose="020B0604020202020204" pitchFamily="34" charset="0"/>
              </a:rPr>
              <a:t>Ναυπηγικό Σχέδιο και Αρχές </a:t>
            </a:r>
            <a:r>
              <a:rPr lang="en-US" altLang="el-GR" sz="1200" i="1">
                <a:latin typeface="Arial" panose="020B0604020202020204" pitchFamily="34" charset="0"/>
              </a:rPr>
              <a:t>CASD</a:t>
            </a:r>
            <a:r>
              <a:rPr lang="el-GR" altLang="el-GR" sz="1200" i="1">
                <a:latin typeface="Arial" panose="020B0604020202020204" pitchFamily="34" charset="0"/>
              </a:rPr>
              <a:t>       Γ. Χατζηκωνσταντής Επ. ΚαΘηγητής  </a:t>
            </a:r>
          </a:p>
        </p:txBody>
      </p:sp>
      <p:sp>
        <p:nvSpPr>
          <p:cNvPr id="9223" name="TextBox 11"/>
          <p:cNvSpPr txBox="1">
            <a:spLocks noChangeArrowheads="1"/>
          </p:cNvSpPr>
          <p:nvPr/>
        </p:nvSpPr>
        <p:spPr bwMode="auto">
          <a:xfrm>
            <a:off x="190500" y="3822700"/>
            <a:ext cx="84963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l-GR" altLang="el-GR" b="1" u="sng" dirty="0"/>
              <a:t>Κάθετοι</a:t>
            </a:r>
            <a:r>
              <a:rPr lang="el-GR" altLang="el-GR" dirty="0"/>
              <a:t> : </a:t>
            </a:r>
            <a:r>
              <a:rPr lang="el-GR" altLang="el-GR" sz="1600" dirty="0"/>
              <a:t>η πρωραία και πρυμναία κάθετος λαμβάνονται για τον καθορισμό των περάτων του μήκους </a:t>
            </a:r>
            <a:r>
              <a:rPr lang="en-US" altLang="el-GR" sz="1600" dirty="0" smtClean="0"/>
              <a:t>L</a:t>
            </a:r>
            <a:r>
              <a:rPr lang="el-GR" altLang="el-GR" sz="1600" dirty="0" smtClean="0"/>
              <a:t> της Γραμμής </a:t>
            </a:r>
            <a:r>
              <a:rPr lang="el-GR" altLang="el-GR" sz="1600" dirty="0" smtClean="0"/>
              <a:t>Φορτ</a:t>
            </a:r>
            <a:r>
              <a:rPr lang="el-GR" altLang="el-GR" sz="1600" dirty="0"/>
              <a:t>ώ</a:t>
            </a:r>
            <a:r>
              <a:rPr lang="el-GR" altLang="el-GR" sz="1600" dirty="0" smtClean="0"/>
              <a:t>σεως</a:t>
            </a:r>
            <a:r>
              <a:rPr lang="en-US" altLang="el-GR" sz="1600" dirty="0" smtClean="0"/>
              <a:t>.</a:t>
            </a:r>
            <a:r>
              <a:rPr lang="el-GR" altLang="el-GR" sz="1600" dirty="0" smtClean="0"/>
              <a:t> </a:t>
            </a:r>
            <a:r>
              <a:rPr lang="el-GR" altLang="el-GR" sz="1600" dirty="0"/>
              <a:t>Η πρωραία κάθετος ορίζεται στην τομή της πλώρης (στείρας) στην ίσαλο όπου μετριέται το μήκος.</a:t>
            </a:r>
          </a:p>
        </p:txBody>
      </p:sp>
      <p:sp>
        <p:nvSpPr>
          <p:cNvPr id="9224" name="TextBox 12"/>
          <p:cNvSpPr txBox="1">
            <a:spLocks noChangeArrowheads="1"/>
          </p:cNvSpPr>
          <p:nvPr/>
        </p:nvSpPr>
        <p:spPr bwMode="auto">
          <a:xfrm>
            <a:off x="217488" y="4814888"/>
            <a:ext cx="84693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l-GR" altLang="el-GR" sz="1600" b="1" u="sng" dirty="0"/>
              <a:t>Μέσον του πλοίου </a:t>
            </a:r>
            <a:r>
              <a:rPr lang="el-GR" altLang="el-GR" sz="1600" dirty="0"/>
              <a:t>: </a:t>
            </a:r>
            <a:r>
              <a:rPr lang="el-GR" altLang="el-GR" sz="1600" b="1" dirty="0"/>
              <a:t>λαμβάνεται το μέσον του μήκους </a:t>
            </a:r>
            <a:r>
              <a:rPr lang="en-US" altLang="el-GR" sz="1600" b="1" dirty="0" smtClean="0"/>
              <a:t>L </a:t>
            </a:r>
            <a:r>
              <a:rPr lang="el-GR" altLang="el-GR" sz="1600" b="1" dirty="0" smtClean="0"/>
              <a:t>της Γραμμής Φορτώσεως</a:t>
            </a:r>
            <a:endParaRPr lang="el-GR" altLang="el-GR" sz="1600" b="1" dirty="0"/>
          </a:p>
        </p:txBody>
      </p:sp>
      <p:pic>
        <p:nvPicPr>
          <p:cNvPr id="9225"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100" y="5182394"/>
            <a:ext cx="87058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Straight Connector 23"/>
          <p:cNvCxnSpPr/>
          <p:nvPr/>
        </p:nvCxnSpPr>
        <p:spPr>
          <a:xfrm>
            <a:off x="187325" y="3822700"/>
            <a:ext cx="870585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683568" y="3288472"/>
            <a:ext cx="6874718" cy="529674"/>
          </a:xfrm>
          <a:prstGeom prst="rect">
            <a:avLst/>
          </a:prstGeom>
        </p:spPr>
      </p:pic>
      <p:pic>
        <p:nvPicPr>
          <p:cNvPr id="2" name="Picture 1"/>
          <p:cNvPicPr>
            <a:picLocks noChangeAspect="1"/>
          </p:cNvPicPr>
          <p:nvPr/>
        </p:nvPicPr>
        <p:blipFill>
          <a:blip r:embed="rId5"/>
          <a:stretch>
            <a:fillRect/>
          </a:stretch>
        </p:blipFill>
        <p:spPr>
          <a:xfrm>
            <a:off x="200100" y="375030"/>
            <a:ext cx="8858250" cy="2990850"/>
          </a:xfrm>
          <a:prstGeom prst="rect">
            <a:avLst/>
          </a:prstGeom>
        </p:spPr>
      </p:pic>
    </p:spTree>
    <p:extLst>
      <p:ext uri="{BB962C8B-B14F-4D97-AF65-F5344CB8AC3E}">
        <p14:creationId xmlns:p14="http://schemas.microsoft.com/office/powerpoint/2010/main" val="179562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5888"/>
            <a:ext cx="9144000" cy="433387"/>
          </a:xfrm>
        </p:spPr>
        <p:txBody>
          <a:bodyPr>
            <a:normAutofit fontScale="90000"/>
          </a:bodyPr>
          <a:lstStyle/>
          <a:p>
            <a:pPr>
              <a:defRPr/>
            </a:pPr>
            <a:r>
              <a:rPr lang="el-GR" dirty="0">
                <a:solidFill>
                  <a:srgbClr val="004A82"/>
                </a:solidFill>
              </a:rPr>
              <a:t>Συντεταγμένες κανονικής </a:t>
            </a:r>
            <a:r>
              <a:rPr lang="el-GR" dirty="0" err="1">
                <a:solidFill>
                  <a:srgbClr val="004A82"/>
                </a:solidFill>
              </a:rPr>
              <a:t>σιμότητας</a:t>
            </a:r>
            <a:r>
              <a:rPr lang="el-GR" dirty="0">
                <a:solidFill>
                  <a:srgbClr val="004A82"/>
                </a:solidFill>
              </a:rPr>
              <a:t> </a:t>
            </a:r>
            <a:r>
              <a:rPr lang="el-GR" sz="3300" b="0" dirty="0">
                <a:solidFill>
                  <a:srgbClr val="004A82"/>
                </a:solidFill>
              </a:rPr>
              <a:t>(1 από 2)</a:t>
            </a:r>
            <a:endParaRPr lang="el-GR" sz="3300" dirty="0"/>
          </a:p>
        </p:txBody>
      </p:sp>
      <p:sp>
        <p:nvSpPr>
          <p:cNvPr id="11267" name="Θέση αριθμού διαφάνειας 3"/>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678E15-E6E6-41FF-AD88-9B970A2BB36E}" type="slidenum">
              <a:rPr lang="el-GR" altLang="el-GR" smtClean="0">
                <a:solidFill>
                  <a:srgbClr val="000000"/>
                </a:solidFill>
              </a:rPr>
              <a:pPr/>
              <a:t>5</a:t>
            </a:fld>
            <a:endParaRPr lang="el-GR" altLang="el-GR" smtClean="0">
              <a:solidFill>
                <a:srgbClr val="000000"/>
              </a:solidFill>
            </a:endParaRPr>
          </a:p>
        </p:txBody>
      </p:sp>
      <p:sp>
        <p:nvSpPr>
          <p:cNvPr id="11268" name="TextBox 5"/>
          <p:cNvSpPr txBox="1">
            <a:spLocks noChangeArrowheads="1"/>
          </p:cNvSpPr>
          <p:nvPr/>
        </p:nvSpPr>
        <p:spPr bwMode="auto">
          <a:xfrm>
            <a:off x="179388" y="593725"/>
            <a:ext cx="89646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l-GR" altLang="el-GR" sz="2200">
                <a:solidFill>
                  <a:srgbClr val="000000"/>
                </a:solidFill>
                <a:latin typeface="Calibri" panose="020F0502020204030204" pitchFamily="34" charset="0"/>
              </a:rPr>
              <a:t>ΚΑΝΟΝΙΚΗ ΣΙΜΟΤΗΤΑ ΚΑΤΑΣΤΡΩΜΑΤΟΣ (Κανονισμός 38) Σύμφωνα με τους κανονισμούς της Διεθνούς Σύμβασης Γραμμής Φορτώσεως 1966 (Δ.Σ.Γ.Φ)</a:t>
            </a:r>
          </a:p>
        </p:txBody>
      </p:sp>
      <p:sp>
        <p:nvSpPr>
          <p:cNvPr id="11269" name="TextBox 2"/>
          <p:cNvSpPr txBox="1">
            <a:spLocks noChangeArrowheads="1"/>
          </p:cNvSpPr>
          <p:nvPr/>
        </p:nvSpPr>
        <p:spPr bwMode="auto">
          <a:xfrm>
            <a:off x="1475656" y="6354762"/>
            <a:ext cx="5832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l-GR" altLang="el-GR" sz="1200" i="1" dirty="0" err="1">
                <a:latin typeface="Arial" panose="020B0604020202020204" pitchFamily="34" charset="0"/>
              </a:rPr>
              <a:t>Ναυπηγικό</a:t>
            </a:r>
            <a:r>
              <a:rPr lang="el-GR" altLang="el-GR" sz="1200" i="1" dirty="0">
                <a:latin typeface="Arial" panose="020B0604020202020204" pitchFamily="34" charset="0"/>
              </a:rPr>
              <a:t> Σχέδιο και Αρχές </a:t>
            </a:r>
            <a:r>
              <a:rPr lang="en-US" altLang="el-GR" sz="1200" i="1" dirty="0">
                <a:latin typeface="Arial" panose="020B0604020202020204" pitchFamily="34" charset="0"/>
              </a:rPr>
              <a:t>CASD</a:t>
            </a:r>
            <a:r>
              <a:rPr lang="el-GR" altLang="el-GR" sz="1200" i="1" dirty="0">
                <a:latin typeface="Arial" panose="020B0604020202020204" pitchFamily="34" charset="0"/>
              </a:rPr>
              <a:t>       Γ. </a:t>
            </a:r>
            <a:r>
              <a:rPr lang="el-GR" altLang="el-GR" sz="1200" i="1" dirty="0" err="1">
                <a:latin typeface="Arial" panose="020B0604020202020204" pitchFamily="34" charset="0"/>
              </a:rPr>
              <a:t>Χατζηκωνσταντής</a:t>
            </a:r>
            <a:r>
              <a:rPr lang="el-GR" altLang="el-GR" sz="1200" i="1" dirty="0">
                <a:latin typeface="Arial" panose="020B0604020202020204" pitchFamily="34" charset="0"/>
              </a:rPr>
              <a:t> </a:t>
            </a:r>
            <a:r>
              <a:rPr lang="el-GR" altLang="el-GR" sz="1200" i="1" dirty="0" err="1">
                <a:latin typeface="Arial" panose="020B0604020202020204" pitchFamily="34" charset="0"/>
              </a:rPr>
              <a:t>Επ</a:t>
            </a:r>
            <a:r>
              <a:rPr lang="el-GR" altLang="el-GR" sz="1200" i="1" dirty="0">
                <a:latin typeface="Arial" panose="020B0604020202020204" pitchFamily="34" charset="0"/>
              </a:rPr>
              <a:t>. </a:t>
            </a:r>
            <a:r>
              <a:rPr lang="el-GR" altLang="el-GR" sz="1200" i="1" dirty="0" err="1">
                <a:latin typeface="Arial" panose="020B0604020202020204" pitchFamily="34" charset="0"/>
              </a:rPr>
              <a:t>ΚαΘηγητής</a:t>
            </a:r>
            <a:r>
              <a:rPr lang="el-GR" altLang="el-GR" sz="1200" i="1" dirty="0">
                <a:latin typeface="Arial" panose="020B0604020202020204" pitchFamily="34" charset="0"/>
              </a:rPr>
              <a:t>  </a:t>
            </a:r>
          </a:p>
        </p:txBody>
      </p:sp>
      <p:pic>
        <p:nvPicPr>
          <p:cNvPr id="4" name="Picture 3"/>
          <p:cNvPicPr>
            <a:picLocks noChangeAspect="1"/>
          </p:cNvPicPr>
          <p:nvPr/>
        </p:nvPicPr>
        <p:blipFill>
          <a:blip r:embed="rId2"/>
          <a:stretch>
            <a:fillRect/>
          </a:stretch>
        </p:blipFill>
        <p:spPr>
          <a:xfrm>
            <a:off x="715213" y="1378604"/>
            <a:ext cx="7713573" cy="4843628"/>
          </a:xfrm>
          <a:prstGeom prst="rect">
            <a:avLst/>
          </a:prstGeom>
        </p:spPr>
      </p:pic>
    </p:spTree>
    <p:extLst>
      <p:ext uri="{BB962C8B-B14F-4D97-AF65-F5344CB8AC3E}">
        <p14:creationId xmlns:p14="http://schemas.microsoft.com/office/powerpoint/2010/main" val="1210563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5888"/>
            <a:ext cx="9144000" cy="909637"/>
          </a:xfrm>
        </p:spPr>
        <p:txBody>
          <a:bodyPr>
            <a:normAutofit fontScale="90000"/>
          </a:bodyPr>
          <a:lstStyle/>
          <a:p>
            <a:pPr>
              <a:defRPr/>
            </a:pPr>
            <a:r>
              <a:rPr lang="el-GR" dirty="0">
                <a:solidFill>
                  <a:srgbClr val="004A82"/>
                </a:solidFill>
              </a:rPr>
              <a:t>Συντεταγμένες κανονικής </a:t>
            </a:r>
            <a:r>
              <a:rPr lang="el-GR" dirty="0" err="1">
                <a:solidFill>
                  <a:srgbClr val="004A82"/>
                </a:solidFill>
              </a:rPr>
              <a:t>σιμότητας</a:t>
            </a:r>
            <a:r>
              <a:rPr lang="el-GR" dirty="0">
                <a:solidFill>
                  <a:srgbClr val="004A82"/>
                </a:solidFill>
              </a:rPr>
              <a:t> </a:t>
            </a:r>
            <a:r>
              <a:rPr lang="el-GR" sz="3300" b="0" dirty="0">
                <a:solidFill>
                  <a:srgbClr val="004A82"/>
                </a:solidFill>
              </a:rPr>
              <a:t>(2 από 2)</a:t>
            </a:r>
            <a:endParaRPr lang="el-GR" dirty="0"/>
          </a:p>
        </p:txBody>
      </p:sp>
      <p:sp>
        <p:nvSpPr>
          <p:cNvPr id="12291" name="Θέση περιεχομένου 2"/>
          <p:cNvSpPr>
            <a:spLocks noGrp="1"/>
          </p:cNvSpPr>
          <p:nvPr>
            <p:ph idx="1"/>
          </p:nvPr>
        </p:nvSpPr>
        <p:spPr>
          <a:xfrm>
            <a:off x="307975" y="1003300"/>
            <a:ext cx="8656638" cy="2857500"/>
          </a:xfrm>
        </p:spPr>
        <p:txBody>
          <a:bodyPr/>
          <a:lstStyle/>
          <a:p>
            <a:pPr marL="0" indent="0">
              <a:buFont typeface="Arial" panose="020B0604020202020204" pitchFamily="34" charset="0"/>
              <a:buNone/>
            </a:pPr>
            <a:r>
              <a:rPr lang="el-GR" altLang="el-GR" sz="2200" smtClean="0"/>
              <a:t>Πολλές φορές η πραγματική καμπύλη σιμότητας έχει τεταγμένες διαφορετικές από τις αντίστοιχες της κανονικής, πάντως η πρωραία τεταγμένη (</a:t>
            </a:r>
            <a:r>
              <a:rPr lang="en-US" altLang="el-GR" sz="2200" smtClean="0"/>
              <a:t>sheer forward</a:t>
            </a:r>
            <a:r>
              <a:rPr lang="el-GR" altLang="el-GR" sz="2200" smtClean="0"/>
              <a:t>) είναι διπλάσια της πρυμναίας (</a:t>
            </a:r>
            <a:r>
              <a:rPr lang="en-US" altLang="el-GR" sz="2200" smtClean="0"/>
              <a:t>sheer after</a:t>
            </a:r>
            <a:r>
              <a:rPr lang="el-GR" altLang="el-GR" sz="2200" smtClean="0"/>
              <a:t>).</a:t>
            </a:r>
          </a:p>
          <a:p>
            <a:pPr marL="0" indent="0">
              <a:buFont typeface="Arial" panose="020B0604020202020204" pitchFamily="34" charset="0"/>
              <a:buNone/>
            </a:pPr>
            <a:r>
              <a:rPr lang="el-GR" altLang="el-GR" sz="2200" smtClean="0"/>
              <a:t>Όταν οι πραγματικές τεταγμένες διαφέρουν από τις τιμές της κανονικής σιμότητας , γίνονται οι διορθώσεις που προβλέπονται από τη </a:t>
            </a:r>
            <a:r>
              <a:rPr lang="el-GR" altLang="el-GR" sz="2200" u="sng" smtClean="0"/>
              <a:t>Δ.Σ.Γ.Φ. 1966 / Κανονισμός 38. </a:t>
            </a:r>
          </a:p>
          <a:p>
            <a:pPr marL="0" indent="0">
              <a:buFont typeface="Arial" panose="020B0604020202020204" pitchFamily="34" charset="0"/>
              <a:buNone/>
            </a:pPr>
            <a:endParaRPr lang="el-GR" altLang="el-GR" smtClean="0"/>
          </a:p>
        </p:txBody>
      </p:sp>
      <p:sp>
        <p:nvSpPr>
          <p:cNvPr id="12292"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C55B1B-3313-413A-B19D-56CD01AF03D8}" type="slidenum">
              <a:rPr lang="el-GR" altLang="el-GR" smtClean="0">
                <a:solidFill>
                  <a:srgbClr val="000000"/>
                </a:solidFill>
              </a:rPr>
              <a:pPr/>
              <a:t>6</a:t>
            </a:fld>
            <a:endParaRPr lang="el-GR" altLang="el-GR" smtClean="0">
              <a:solidFill>
                <a:srgbClr val="000000"/>
              </a:solidFill>
            </a:endParaRPr>
          </a:p>
        </p:txBody>
      </p:sp>
      <p:sp>
        <p:nvSpPr>
          <p:cNvPr id="12293" name="TextBox 2"/>
          <p:cNvSpPr txBox="1">
            <a:spLocks noChangeArrowheads="1"/>
          </p:cNvSpPr>
          <p:nvPr/>
        </p:nvSpPr>
        <p:spPr bwMode="auto">
          <a:xfrm>
            <a:off x="1042988" y="6218238"/>
            <a:ext cx="5832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l-GR" altLang="el-GR" sz="1200" i="1">
                <a:latin typeface="Arial" panose="020B0604020202020204" pitchFamily="34" charset="0"/>
              </a:rPr>
              <a:t>Ναυπηγικό Σχέδιο και Αρχές </a:t>
            </a:r>
            <a:r>
              <a:rPr lang="en-US" altLang="el-GR" sz="1200" i="1">
                <a:latin typeface="Arial" panose="020B0604020202020204" pitchFamily="34" charset="0"/>
              </a:rPr>
              <a:t>CASD</a:t>
            </a:r>
            <a:r>
              <a:rPr lang="el-GR" altLang="el-GR" sz="1200" i="1">
                <a:latin typeface="Arial" panose="020B0604020202020204" pitchFamily="34" charset="0"/>
              </a:rPr>
              <a:t>       Γ. Χατζηκωνσταντής Επ. ΚαΘηγητής  </a:t>
            </a:r>
          </a:p>
        </p:txBody>
      </p:sp>
      <p:sp>
        <p:nvSpPr>
          <p:cNvPr id="6" name="TextBox 5"/>
          <p:cNvSpPr txBox="1"/>
          <p:nvPr/>
        </p:nvSpPr>
        <p:spPr>
          <a:xfrm>
            <a:off x="327025" y="3284538"/>
            <a:ext cx="8637588" cy="2801937"/>
          </a:xfrm>
          <a:prstGeom prst="rect">
            <a:avLst/>
          </a:prstGeom>
          <a:noFill/>
        </p:spPr>
        <p:txBody>
          <a:bodyPr>
            <a:spAutoFit/>
          </a:bodyPr>
          <a:lstStyle/>
          <a:p>
            <a:pPr>
              <a:defRPr/>
            </a:pPr>
            <a:r>
              <a:rPr lang="el-GR" sz="2200" dirty="0">
                <a:latin typeface="+mn-lt"/>
              </a:rPr>
              <a:t>Οι </a:t>
            </a:r>
            <a:r>
              <a:rPr lang="el-GR" sz="2200" dirty="0" err="1">
                <a:latin typeface="+mn-lt"/>
              </a:rPr>
              <a:t>τεταγμένες</a:t>
            </a:r>
            <a:r>
              <a:rPr lang="el-GR" sz="2200" dirty="0">
                <a:latin typeface="+mn-lt"/>
              </a:rPr>
              <a:t> στο πρωραία και πρυμναίο ήμισυ πολλαπλασιάζονται με τους συντελεστές του πίνακα της διαφάνειας 6.</a:t>
            </a:r>
          </a:p>
          <a:p>
            <a:pPr>
              <a:defRPr/>
            </a:pPr>
            <a:r>
              <a:rPr lang="el-GR" sz="2200" dirty="0">
                <a:latin typeface="+mn-lt"/>
              </a:rPr>
              <a:t>Η διαφορά μεταξύ των αθροισμάτων των σχετικών γινομένων και εκείνων του κανονικού διαιρείται δια 8 και προκύπτει η περίσσεια ή το έλλειμα της </a:t>
            </a:r>
            <a:r>
              <a:rPr lang="el-GR" sz="2200" dirty="0" err="1">
                <a:latin typeface="+mn-lt"/>
              </a:rPr>
              <a:t>σιμότητας</a:t>
            </a:r>
            <a:r>
              <a:rPr lang="el-GR" sz="2200" dirty="0">
                <a:latin typeface="+mn-lt"/>
              </a:rPr>
              <a:t> στο πρωραίο ή πρυμναίο ήμισυ.</a:t>
            </a:r>
          </a:p>
          <a:p>
            <a:pPr>
              <a:defRPr/>
            </a:pPr>
            <a:r>
              <a:rPr lang="el-GR" sz="2200" dirty="0">
                <a:latin typeface="+mn-lt"/>
              </a:rPr>
              <a:t>Ο αριθμητικός μέσος της περίσσειας ή του </a:t>
            </a:r>
            <a:r>
              <a:rPr lang="el-GR" sz="2200" dirty="0" err="1">
                <a:latin typeface="+mn-lt"/>
              </a:rPr>
              <a:t>έλλείματος</a:t>
            </a:r>
            <a:r>
              <a:rPr lang="el-GR" sz="2200" dirty="0">
                <a:latin typeface="+mn-lt"/>
              </a:rPr>
              <a:t> στα πρωραία ή πρυμναία ήμισυ, μετρά την περίσσεια ή το έλλειμα της </a:t>
            </a:r>
            <a:r>
              <a:rPr lang="el-GR" sz="2200" dirty="0" err="1">
                <a:latin typeface="+mn-lt"/>
              </a:rPr>
              <a:t>σιμότητας</a:t>
            </a:r>
            <a:endParaRPr lang="el-GR" sz="2200" dirty="0">
              <a:latin typeface="+mn-lt"/>
            </a:endParaRPr>
          </a:p>
          <a:p>
            <a:pPr>
              <a:defRPr/>
            </a:pPr>
            <a:endParaRPr lang="el-GR" sz="2200" dirty="0"/>
          </a:p>
        </p:txBody>
      </p:sp>
    </p:spTree>
    <p:extLst>
      <p:ext uri="{BB962C8B-B14F-4D97-AF65-F5344CB8AC3E}">
        <p14:creationId xmlns:p14="http://schemas.microsoft.com/office/powerpoint/2010/main" val="149879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576064"/>
          </a:xfrm>
        </p:spPr>
        <p:txBody>
          <a:bodyPr>
            <a:normAutofit fontScale="90000"/>
          </a:bodyPr>
          <a:lstStyle/>
          <a:p>
            <a:r>
              <a:rPr lang="el-GR" dirty="0" smtClean="0">
                <a:solidFill>
                  <a:srgbClr val="004A82"/>
                </a:solidFill>
              </a:rPr>
              <a:t>Απαραίτητοι ορισμοί </a:t>
            </a:r>
            <a:r>
              <a:rPr lang="el-GR" sz="3200" b="0" dirty="0" smtClean="0">
                <a:solidFill>
                  <a:srgbClr val="004A82"/>
                </a:solidFill>
              </a:rPr>
              <a:t>(1 από 2)</a:t>
            </a:r>
            <a:endParaRPr lang="el-GR" sz="3200" b="0" dirty="0"/>
          </a:p>
        </p:txBody>
      </p:sp>
      <p:sp>
        <p:nvSpPr>
          <p:cNvPr id="3" name="Θέση περιεχομένου 2"/>
          <p:cNvSpPr>
            <a:spLocks noGrp="1"/>
          </p:cNvSpPr>
          <p:nvPr>
            <p:ph idx="1"/>
          </p:nvPr>
        </p:nvSpPr>
        <p:spPr>
          <a:xfrm>
            <a:off x="210692" y="687140"/>
            <a:ext cx="8507288" cy="5184576"/>
          </a:xfrm>
        </p:spPr>
        <p:txBody>
          <a:bodyPr>
            <a:noAutofit/>
          </a:bodyPr>
          <a:lstStyle/>
          <a:p>
            <a:pPr marL="0" lvl="0" indent="0" fontAlgn="base">
              <a:lnSpc>
                <a:spcPct val="110000"/>
              </a:lnSpc>
              <a:spcBef>
                <a:spcPts val="600"/>
              </a:spcBef>
              <a:spcAft>
                <a:spcPct val="0"/>
              </a:spcAft>
              <a:buNone/>
            </a:pPr>
            <a:r>
              <a:rPr lang="el-GR" sz="2200" dirty="0">
                <a:solidFill>
                  <a:srgbClr val="000000"/>
                </a:solidFill>
                <a:cs typeface="Arial" panose="020B0604020202020204" pitchFamily="34" charset="0"/>
              </a:rPr>
              <a:t>Στον πίνακα των τεταγμένων </a:t>
            </a:r>
            <a:r>
              <a:rPr lang="el-GR" sz="2200" dirty="0" smtClean="0">
                <a:solidFill>
                  <a:srgbClr val="000000"/>
                </a:solidFill>
                <a:cs typeface="Arial" panose="020B0604020202020204" pitchFamily="34" charset="0"/>
              </a:rPr>
              <a:t>σύμφωνα </a:t>
            </a:r>
            <a:r>
              <a:rPr lang="el-GR" sz="2200" dirty="0">
                <a:solidFill>
                  <a:srgbClr val="000000"/>
                </a:solidFill>
                <a:cs typeface="Arial" panose="020B0604020202020204" pitchFamily="34" charset="0"/>
              </a:rPr>
              <a:t>με τον Κανονισμό 3 της Δ.Σ.Γ.Φ. 1966 , είναι : </a:t>
            </a:r>
          </a:p>
          <a:p>
            <a:pPr marL="0" lvl="0" indent="0" algn="just" fontAlgn="base">
              <a:lnSpc>
                <a:spcPct val="110000"/>
              </a:lnSpc>
              <a:spcBef>
                <a:spcPts val="600"/>
              </a:spcBef>
              <a:spcAft>
                <a:spcPct val="0"/>
              </a:spcAft>
              <a:buNone/>
            </a:pPr>
            <a:r>
              <a:rPr lang="el-GR" sz="2200" b="1" dirty="0" smtClean="0">
                <a:solidFill>
                  <a:srgbClr val="000000"/>
                </a:solidFill>
                <a:cs typeface="Arial" panose="020B0604020202020204" pitchFamily="34" charset="0"/>
              </a:rPr>
              <a:t>ΜΗΚΟΣ</a:t>
            </a:r>
            <a:r>
              <a:rPr lang="el-GR" sz="2200" dirty="0" smtClean="0">
                <a:solidFill>
                  <a:srgbClr val="000000"/>
                </a:solidFill>
                <a:cs typeface="Arial" panose="020B0604020202020204" pitchFamily="34" charset="0"/>
              </a:rPr>
              <a:t>: </a:t>
            </a:r>
            <a:r>
              <a:rPr lang="el-GR" sz="2200" dirty="0">
                <a:solidFill>
                  <a:srgbClr val="000000"/>
                </a:solidFill>
                <a:cs typeface="Arial" panose="020B0604020202020204" pitchFamily="34" charset="0"/>
              </a:rPr>
              <a:t>σαν μήκος  </a:t>
            </a:r>
            <a:r>
              <a:rPr lang="en-US" sz="2200" dirty="0">
                <a:solidFill>
                  <a:srgbClr val="000000"/>
                </a:solidFill>
                <a:cs typeface="Arial" panose="020B0604020202020204" pitchFamily="34" charset="0"/>
              </a:rPr>
              <a:t>L</a:t>
            </a:r>
            <a:r>
              <a:rPr lang="el-GR" sz="2200" dirty="0">
                <a:solidFill>
                  <a:srgbClr val="000000"/>
                </a:solidFill>
                <a:cs typeface="Arial" panose="020B0604020202020204" pitchFamily="34" charset="0"/>
              </a:rPr>
              <a:t> λαμβάνονται τα 96 % του μήκους ισάλου που μετριέται στα 85 % του κοίλου ,ή το μήκος που μετριέται από την εξωτερική όψη της στείρας μέχρι τον άξονα περιστροφής του πηδαλίου  επί της ίδιας ισάλου , εάν αυτό είναι μεγαλύτερο. Σε πλοία σχεδιασμένα με κεκλιμένη τρόπιδα η ίσαλος γραμμή επί της οποίας μετριέται το μήκος , λαμβάνεται παράλληλη προς την ίσαλο σχεδίασης.</a:t>
            </a:r>
          </a:p>
          <a:p>
            <a:pPr marL="0" lvl="0" indent="0" fontAlgn="base">
              <a:lnSpc>
                <a:spcPct val="110000"/>
              </a:lnSpc>
              <a:spcBef>
                <a:spcPts val="600"/>
              </a:spcBef>
              <a:spcAft>
                <a:spcPct val="0"/>
              </a:spcAft>
              <a:buNone/>
            </a:pPr>
            <a:r>
              <a:rPr lang="el-GR" sz="2200" dirty="0" smtClean="0">
                <a:solidFill>
                  <a:srgbClr val="000000"/>
                </a:solidFill>
                <a:cs typeface="Arial" panose="020B0604020202020204" pitchFamily="34" charset="0"/>
              </a:rPr>
              <a:t>Σύμφωνα </a:t>
            </a:r>
            <a:r>
              <a:rPr lang="el-GR" sz="2200" dirty="0">
                <a:solidFill>
                  <a:srgbClr val="000000"/>
                </a:solidFill>
                <a:cs typeface="Arial" panose="020B0604020202020204" pitchFamily="34" charset="0"/>
              </a:rPr>
              <a:t>με τον Κανονισμό 5 της Δ.Σ.Γ.Φ. 1966 , είναι :</a:t>
            </a:r>
          </a:p>
          <a:p>
            <a:pPr marL="0" lvl="0" indent="0" fontAlgn="base">
              <a:lnSpc>
                <a:spcPct val="110000"/>
              </a:lnSpc>
              <a:spcBef>
                <a:spcPts val="600"/>
              </a:spcBef>
              <a:spcAft>
                <a:spcPct val="0"/>
              </a:spcAft>
              <a:buNone/>
            </a:pPr>
            <a:r>
              <a:rPr lang="el-GR" sz="2200" b="1" dirty="0">
                <a:solidFill>
                  <a:srgbClr val="000000"/>
                </a:solidFill>
                <a:cs typeface="Arial" panose="020B0604020202020204" pitchFamily="34" charset="0"/>
              </a:rPr>
              <a:t>ΚΟΙΛΟ</a:t>
            </a:r>
            <a:r>
              <a:rPr lang="el-GR" sz="2200" dirty="0">
                <a:solidFill>
                  <a:srgbClr val="000000"/>
                </a:solidFill>
                <a:cs typeface="Arial" panose="020B0604020202020204" pitchFamily="34" charset="0"/>
              </a:rPr>
              <a:t> (πλευρικό ύψος</a:t>
            </a:r>
            <a:r>
              <a:rPr lang="el-GR" sz="2200" dirty="0" smtClean="0">
                <a:solidFill>
                  <a:srgbClr val="000000"/>
                </a:solidFill>
                <a:cs typeface="Arial" panose="020B0604020202020204" pitchFamily="34" charset="0"/>
              </a:rPr>
              <a:t>): </a:t>
            </a:r>
            <a:r>
              <a:rPr lang="el-GR" sz="2200" dirty="0">
                <a:solidFill>
                  <a:srgbClr val="000000"/>
                </a:solidFill>
                <a:cs typeface="Arial" panose="020B0604020202020204" pitchFamily="34" charset="0"/>
              </a:rPr>
              <a:t>λαμβάνεται η κατακόρυφη απόσταση μετρούμενη στην πλευρά του πλοίου από το άνω μέρος της τρόπιδας μέχρι την κορυφή του ζυγού (εγκάρσιο ενισχυτικό) του καταστρώματος εξάλων</a:t>
            </a:r>
            <a:r>
              <a:rPr lang="el-GR" sz="2200" dirty="0" smtClean="0">
                <a:solidFill>
                  <a:srgbClr val="000000"/>
                </a:solidFill>
                <a:cs typeface="Arial" panose="020B0604020202020204" pitchFamily="34" charset="0"/>
              </a:rPr>
              <a:t>.</a:t>
            </a:r>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7</a:t>
            </a:fld>
            <a:endParaRPr lang="el-GR" dirty="0">
              <a:solidFill>
                <a:prstClr val="black"/>
              </a:solidFill>
            </a:endParaRPr>
          </a:p>
        </p:txBody>
      </p:sp>
      <p:sp>
        <p:nvSpPr>
          <p:cNvPr id="5" name="Text Box 4"/>
          <p:cNvSpPr txBox="1">
            <a:spLocks noChangeArrowheads="1"/>
          </p:cNvSpPr>
          <p:nvPr/>
        </p:nvSpPr>
        <p:spPr bwMode="auto">
          <a:xfrm>
            <a:off x="1116013" y="6021388"/>
            <a:ext cx="7343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 typeface="Arial" panose="020B0604020202020204" pitchFamily="34" charset="0"/>
              <a:buNone/>
            </a:pPr>
            <a:r>
              <a:rPr lang="el-GR" altLang="el-GR" sz="900" b="1" dirty="0">
                <a:latin typeface="Arial" panose="020B0604020202020204" pitchFamily="34" charset="0"/>
              </a:rPr>
              <a:t>                              ΝΑΥΠΗΓΙΚΟ ΣΧΕΔΙΟ ΚΑΙ ΑΡΧΕΣ </a:t>
            </a:r>
            <a:r>
              <a:rPr lang="en-US" altLang="el-GR" sz="900" b="1" dirty="0">
                <a:latin typeface="Arial" panose="020B0604020202020204" pitchFamily="34" charset="0"/>
              </a:rPr>
              <a:t>CASD</a:t>
            </a:r>
            <a:r>
              <a:rPr lang="el-GR" altLang="el-GR" sz="900" b="1" dirty="0">
                <a:latin typeface="Arial" panose="020B0604020202020204" pitchFamily="34" charset="0"/>
              </a:rPr>
              <a:t>                        ΚΑΘΗΓΗΤΗΣ ΓΕΩΡΓΙΟΣ Κ. ΧΑΤΖΗΚΩΝΣΤΑΝΤΗΣ  202</a:t>
            </a:r>
            <a:r>
              <a:rPr lang="en-US" altLang="el-GR" sz="900" b="1" dirty="0">
                <a:latin typeface="Arial" panose="020B0604020202020204" pitchFamily="34" charset="0"/>
              </a:rPr>
              <a:t>1</a:t>
            </a:r>
            <a:endParaRPr lang="el-GR" altLang="el-GR" sz="900" dirty="0">
              <a:latin typeface="Arial" panose="020B0604020202020204" pitchFamily="34" charset="0"/>
            </a:endParaRPr>
          </a:p>
        </p:txBody>
      </p:sp>
    </p:spTree>
    <p:extLst>
      <p:ext uri="{BB962C8B-B14F-4D97-AF65-F5344CB8AC3E}">
        <p14:creationId xmlns:p14="http://schemas.microsoft.com/office/powerpoint/2010/main" val="1821590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004A82"/>
                </a:solidFill>
              </a:rPr>
              <a:t>Απαραίτητοι ορισμοί </a:t>
            </a:r>
            <a:r>
              <a:rPr lang="el-GR" sz="3200" b="0" dirty="0" smtClean="0">
                <a:solidFill>
                  <a:srgbClr val="004A82"/>
                </a:solidFill>
              </a:rPr>
              <a:t>(2 </a:t>
            </a:r>
            <a:r>
              <a:rPr lang="el-GR" sz="3200" b="0" dirty="0">
                <a:solidFill>
                  <a:srgbClr val="004A82"/>
                </a:solidFill>
              </a:rPr>
              <a:t>από 2)</a:t>
            </a:r>
            <a:endParaRPr lang="el-GR" sz="3200" dirty="0"/>
          </a:p>
        </p:txBody>
      </p:sp>
      <p:sp>
        <p:nvSpPr>
          <p:cNvPr id="3" name="Θέση περιεχομένου 2"/>
          <p:cNvSpPr>
            <a:spLocks noGrp="1"/>
          </p:cNvSpPr>
          <p:nvPr>
            <p:ph idx="1"/>
          </p:nvPr>
        </p:nvSpPr>
        <p:spPr>
          <a:xfrm>
            <a:off x="457200" y="1196752"/>
            <a:ext cx="8229600" cy="4248472"/>
          </a:xfrm>
        </p:spPr>
        <p:txBody>
          <a:bodyPr>
            <a:normAutofit lnSpcReduction="10000"/>
          </a:bodyPr>
          <a:lstStyle/>
          <a:p>
            <a:pPr marL="0" lvl="0" indent="0" fontAlgn="base">
              <a:lnSpc>
                <a:spcPct val="110000"/>
              </a:lnSpc>
              <a:spcBef>
                <a:spcPts val="1200"/>
              </a:spcBef>
              <a:spcAft>
                <a:spcPct val="0"/>
              </a:spcAft>
              <a:buNone/>
            </a:pPr>
            <a:r>
              <a:rPr lang="el-GR" sz="2200" b="1" dirty="0">
                <a:solidFill>
                  <a:srgbClr val="000000"/>
                </a:solidFill>
                <a:cs typeface="Arial" panose="020B0604020202020204" pitchFamily="34" charset="0"/>
              </a:rPr>
              <a:t>ΎΨΟΣ </a:t>
            </a:r>
            <a:r>
              <a:rPr lang="el-GR" sz="2200" b="1" dirty="0" smtClean="0">
                <a:solidFill>
                  <a:srgbClr val="000000"/>
                </a:solidFill>
                <a:cs typeface="Arial" panose="020B0604020202020204" pitchFamily="34" charset="0"/>
              </a:rPr>
              <a:t>ΕΞΑΛΩΝ</a:t>
            </a:r>
            <a:r>
              <a:rPr lang="el-GR" sz="2200" dirty="0" smtClean="0">
                <a:solidFill>
                  <a:srgbClr val="000000"/>
                </a:solidFill>
                <a:cs typeface="Arial" panose="020B0604020202020204" pitchFamily="34" charset="0"/>
              </a:rPr>
              <a:t>: </a:t>
            </a:r>
            <a:r>
              <a:rPr lang="el-GR" sz="2200" dirty="0">
                <a:solidFill>
                  <a:srgbClr val="000000"/>
                </a:solidFill>
                <a:cs typeface="Arial" panose="020B0604020202020204" pitchFamily="34" charset="0"/>
              </a:rPr>
              <a:t>είναι η κατακόρυφη απόσταση που μετριέται στο μέσον του πλοίου από την άνω όψη της γραμμής καταστρώματος μέχρι  την άνω όψη της αντίστοιχης γραμμής φορτώσεως.  </a:t>
            </a:r>
            <a:endParaRPr lang="el-GR" sz="2200" dirty="0" smtClean="0">
              <a:solidFill>
                <a:srgbClr val="000000"/>
              </a:solidFill>
              <a:cs typeface="Arial" panose="020B0604020202020204" pitchFamily="34" charset="0"/>
            </a:endParaRPr>
          </a:p>
          <a:p>
            <a:pPr marL="0" lvl="0" indent="0" fontAlgn="base">
              <a:lnSpc>
                <a:spcPct val="110000"/>
              </a:lnSpc>
              <a:spcBef>
                <a:spcPts val="1200"/>
              </a:spcBef>
              <a:spcAft>
                <a:spcPct val="0"/>
              </a:spcAft>
              <a:buNone/>
            </a:pPr>
            <a:r>
              <a:rPr lang="el-GR" sz="2200" b="1" dirty="0" smtClean="0">
                <a:solidFill>
                  <a:srgbClr val="000000"/>
                </a:solidFill>
                <a:cs typeface="Arial" panose="020B0604020202020204" pitchFamily="34" charset="0"/>
              </a:rPr>
              <a:t>ΚΑΤΑΣΤΡΩΜΑ ΕΞΑΛΩΝ</a:t>
            </a:r>
            <a:r>
              <a:rPr lang="el-GR" sz="2200" dirty="0" smtClean="0">
                <a:solidFill>
                  <a:srgbClr val="000000"/>
                </a:solidFill>
                <a:cs typeface="Arial" panose="020B0604020202020204" pitchFamily="34" charset="0"/>
              </a:rPr>
              <a:t>: </a:t>
            </a:r>
            <a:r>
              <a:rPr lang="el-GR" sz="2200" dirty="0">
                <a:solidFill>
                  <a:srgbClr val="000000"/>
                </a:solidFill>
                <a:cs typeface="Arial" panose="020B0604020202020204" pitchFamily="34" charset="0"/>
              </a:rPr>
              <a:t>το ανώτατο συνεχές κατάστρωμα εκτεθειμένο στον καιρό και στη θάλασσα με μόνιμα μέσα κλεισίματος των ανοιγμάτων του εκτεθειμένου στον καιρό μέρους του και κάτω από το οποίο όλα τα υπάρχοντα ανοίγματα στην πλευρά του πλοίου είναι εξοπλισμένα με μόνιμα μέσα υδατοστεγούς κλεισίματος (σε κλιμακωτό κατάστρωμα , ως κατάστρωμα εξάλων λαμβάνεται η κατώτερη γραμμή του καταστρώματος και η συνέχιση αυτής παράλληλα προς το ανώτερο τμήμα του καταστρώματος</a:t>
            </a:r>
            <a:r>
              <a:rPr lang="el-GR" sz="2200" dirty="0" smtClean="0">
                <a:solidFill>
                  <a:srgbClr val="000000"/>
                </a:solidFill>
                <a:cs typeface="Arial" panose="020B0604020202020204" pitchFamily="34" charset="0"/>
              </a:rPr>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8</a:t>
            </a:fld>
            <a:endParaRPr lang="el-GR">
              <a:solidFill>
                <a:prstClr val="black"/>
              </a:solidFill>
            </a:endParaRPr>
          </a:p>
        </p:txBody>
      </p:sp>
      <p:sp>
        <p:nvSpPr>
          <p:cNvPr id="5" name="Text Box 4"/>
          <p:cNvSpPr txBox="1">
            <a:spLocks noChangeArrowheads="1"/>
          </p:cNvSpPr>
          <p:nvPr/>
        </p:nvSpPr>
        <p:spPr bwMode="auto">
          <a:xfrm>
            <a:off x="1116013" y="6021388"/>
            <a:ext cx="7343775"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 typeface="Arial" panose="020B0604020202020204" pitchFamily="34" charset="0"/>
              <a:buNone/>
            </a:pPr>
            <a:r>
              <a:rPr lang="el-GR" altLang="el-GR" sz="900" b="1" dirty="0">
                <a:latin typeface="Arial" panose="020B0604020202020204" pitchFamily="34" charset="0"/>
              </a:rPr>
              <a:t>                              ΝΑΥΠΗΓΙΚΟ ΣΧΕΔΙΟ ΚΑΙ ΑΡΧΕΣ </a:t>
            </a:r>
            <a:r>
              <a:rPr lang="en-US" altLang="el-GR" sz="900" b="1" dirty="0">
                <a:latin typeface="Arial" panose="020B0604020202020204" pitchFamily="34" charset="0"/>
              </a:rPr>
              <a:t>CASD</a:t>
            </a:r>
            <a:r>
              <a:rPr lang="el-GR" altLang="el-GR" sz="900" b="1" dirty="0">
                <a:latin typeface="Arial" panose="020B0604020202020204" pitchFamily="34" charset="0"/>
              </a:rPr>
              <a:t>                        ΚΑΘΗΓΗΤΗΣ ΓΕΩΡΓΙΟΣ Κ. ΧΑΤΖΗΚΩΝΣΤΑΝΤΗΣ  202</a:t>
            </a:r>
            <a:r>
              <a:rPr lang="en-US" altLang="el-GR" sz="900" b="1" dirty="0">
                <a:latin typeface="Arial" panose="020B0604020202020204" pitchFamily="34" charset="0"/>
              </a:rPr>
              <a:t>1</a:t>
            </a:r>
            <a:endParaRPr lang="el-GR" altLang="el-GR" sz="900" dirty="0">
              <a:latin typeface="Arial" panose="020B0604020202020204" pitchFamily="34" charset="0"/>
            </a:endParaRPr>
          </a:p>
        </p:txBody>
      </p:sp>
    </p:spTree>
    <p:extLst>
      <p:ext uri="{BB962C8B-B14F-4D97-AF65-F5344CB8AC3E}">
        <p14:creationId xmlns:p14="http://schemas.microsoft.com/office/powerpoint/2010/main" val="15766388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tepmlatenew">
  <a:themeElements>
    <a:clrScheme name="Προσαρμοσμένο 1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tepmlatenew</Template>
  <TotalTime>88</TotalTime>
  <Words>1257</Words>
  <Application>Microsoft Office PowerPoint</Application>
  <PresentationFormat>On-screen Show (4:3)</PresentationFormat>
  <Paragraphs>110</Paragraphs>
  <Slides>16</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Times New Roman</vt:lpstr>
      <vt:lpstr>Wingdings</vt:lpstr>
      <vt:lpstr>tepmlatenew</vt:lpstr>
      <vt:lpstr>OC_template_updated</vt:lpstr>
      <vt:lpstr>1_OC_template_updated</vt:lpstr>
      <vt:lpstr>Ναυπηγικό σχέδιο και αρχές casd</vt:lpstr>
      <vt:lpstr>Καμπύλη σιμότητας – καμπύλη κυρτότητας – καμπύλη καταστρώματος</vt:lpstr>
      <vt:lpstr>Ονοματολογία εγκάρσιας τομής</vt:lpstr>
      <vt:lpstr>Καμπύλη σιμότητας 1/2</vt:lpstr>
      <vt:lpstr>Καμπύλη σιμότητας 2/2</vt:lpstr>
      <vt:lpstr>Συντεταγμένες κανονικής σιμότητας (1 από 2)</vt:lpstr>
      <vt:lpstr>Συντεταγμένες κανονικής σιμότητας (2 από 2)</vt:lpstr>
      <vt:lpstr>Απαραίτητοι ορισμοί (1 από 2)</vt:lpstr>
      <vt:lpstr>Απαραίτητοι ορισμοί (2 από 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Ναυπηγικό σχέδιο και αρχές casd</dc:title>
  <dc:creator>opencourses@teiath.gr</dc:creator>
  <cp:lastModifiedBy>user</cp:lastModifiedBy>
  <cp:revision>12</cp:revision>
  <dcterms:created xsi:type="dcterms:W3CDTF">2014-10-25T12:56:28Z</dcterms:created>
  <dcterms:modified xsi:type="dcterms:W3CDTF">2021-05-19T17:17:01Z</dcterms:modified>
</cp:coreProperties>
</file>