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4" r:id="rId1"/>
    <p:sldMasterId id="2147483696" r:id="rId2"/>
    <p:sldMasterId id="2147483707" r:id="rId3"/>
  </p:sldMasterIdLst>
  <p:notesMasterIdLst>
    <p:notesMasterId r:id="rId20"/>
  </p:notesMasterIdLst>
  <p:handoutMasterIdLst>
    <p:handoutMasterId r:id="rId21"/>
  </p:handoutMasterIdLst>
  <p:sldIdLst>
    <p:sldId id="256" r:id="rId4"/>
    <p:sldId id="280" r:id="rId5"/>
    <p:sldId id="268" r:id="rId6"/>
    <p:sldId id="269" r:id="rId7"/>
    <p:sldId id="277" r:id="rId8"/>
    <p:sldId id="278" r:id="rId9"/>
    <p:sldId id="279" r:id="rId10"/>
    <p:sldId id="273" r:id="rId11"/>
    <p:sldId id="274" r:id="rId12"/>
    <p:sldId id="257" r:id="rId13"/>
    <p:sldId id="262" r:id="rId14"/>
    <p:sldId id="264" r:id="rId15"/>
    <p:sldId id="275" r:id="rId16"/>
    <p:sldId id="276" r:id="rId17"/>
    <p:sldId id="266" r:id="rId18"/>
    <p:sldId id="261" r:id="rId19"/>
  </p:sldIdLst>
  <p:sldSz cx="9144000" cy="6858000" type="screen4x3"/>
  <p:notesSz cx="7104063" cy="10234613"/>
  <p:custDataLst>
    <p:tags r:id="rId22"/>
  </p:custDataLst>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4545C3"/>
    <a:srgbClr val="C0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35" autoAdjust="0"/>
    <p:restoredTop sz="94660"/>
  </p:normalViewPr>
  <p:slideViewPr>
    <p:cSldViewPr>
      <p:cViewPr varScale="1">
        <p:scale>
          <a:sx n="75" d="100"/>
          <a:sy n="75" d="100"/>
        </p:scale>
        <p:origin x="1146"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6" d="100"/>
          <a:sy n="76" d="100"/>
        </p:scale>
        <p:origin x="-3978" y="-108"/>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defTabSz="990600" eaLnBrk="0" hangingPunct="0">
              <a:defRPr sz="1300"/>
            </a:lvl1pPr>
          </a:lstStyle>
          <a:p>
            <a:pPr>
              <a:defRPr/>
            </a:pPr>
            <a:endParaRPr lang="el-GR"/>
          </a:p>
        </p:txBody>
      </p:sp>
      <p:sp>
        <p:nvSpPr>
          <p:cNvPr id="92163" name="Rectangle 3"/>
          <p:cNvSpPr>
            <a:spLocks noGrp="1" noChangeArrowheads="1"/>
          </p:cNvSpPr>
          <p:nvPr>
            <p:ph type="dt" sz="quarter" idx="1"/>
          </p:nvPr>
        </p:nvSpPr>
        <p:spPr bwMode="auto">
          <a:xfrm>
            <a:off x="4024313" y="0"/>
            <a:ext cx="3078162"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algn="r" defTabSz="990600" eaLnBrk="0" hangingPunct="0">
              <a:defRPr sz="1300"/>
            </a:lvl1pPr>
          </a:lstStyle>
          <a:p>
            <a:pPr>
              <a:defRPr/>
            </a:pPr>
            <a:fld id="{84A79048-66B1-475A-B924-F459D231C4C3}" type="datetimeFigureOut">
              <a:rPr lang="el-GR"/>
              <a:pPr>
                <a:defRPr/>
              </a:pPr>
              <a:t>19/5/2021</a:t>
            </a:fld>
            <a:endParaRPr lang="el-GR"/>
          </a:p>
        </p:txBody>
      </p:sp>
      <p:sp>
        <p:nvSpPr>
          <p:cNvPr id="92164" name="Rectangle 4"/>
          <p:cNvSpPr>
            <a:spLocks noGrp="1" noChangeArrowheads="1"/>
          </p:cNvSpPr>
          <p:nvPr>
            <p:ph type="ftr" sz="quarter" idx="2"/>
          </p:nvPr>
        </p:nvSpPr>
        <p:spPr bwMode="auto">
          <a:xfrm>
            <a:off x="0" y="9721850"/>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defTabSz="990600" eaLnBrk="0" hangingPunct="0">
              <a:defRPr sz="1300"/>
            </a:lvl1pPr>
          </a:lstStyle>
          <a:p>
            <a:pPr>
              <a:defRPr/>
            </a:pPr>
            <a:endParaRPr lang="el-GR"/>
          </a:p>
        </p:txBody>
      </p:sp>
      <p:sp>
        <p:nvSpPr>
          <p:cNvPr id="92165" name="Rectangle 5"/>
          <p:cNvSpPr>
            <a:spLocks noGrp="1" noChangeArrowheads="1"/>
          </p:cNvSpPr>
          <p:nvPr>
            <p:ph type="sldNum" sz="quarter" idx="3"/>
          </p:nvPr>
        </p:nvSpPr>
        <p:spPr bwMode="auto">
          <a:xfrm>
            <a:off x="4024313" y="9721850"/>
            <a:ext cx="3078162"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algn="r" defTabSz="990600" eaLnBrk="0" hangingPunct="0">
              <a:defRPr sz="1300"/>
            </a:lvl1pPr>
          </a:lstStyle>
          <a:p>
            <a:pPr>
              <a:defRPr/>
            </a:pPr>
            <a:fld id="{2EBCFCCB-10BB-4121-80C8-1E5058FD1454}" type="slidenum">
              <a:rPr lang="el-GR"/>
              <a:pPr>
                <a:defRPr/>
              </a:pPr>
              <a:t>‹#›</a:t>
            </a:fld>
            <a:endParaRPr lang="el-GR"/>
          </a:p>
        </p:txBody>
      </p:sp>
    </p:spTree>
    <p:extLst>
      <p:ext uri="{BB962C8B-B14F-4D97-AF65-F5344CB8AC3E}">
        <p14:creationId xmlns:p14="http://schemas.microsoft.com/office/powerpoint/2010/main" val="41960094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bwMode="auto">
          <a:xfrm>
            <a:off x="0" y="0"/>
            <a:ext cx="3078163"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defTabSz="990600">
              <a:defRPr sz="1300"/>
            </a:lvl1pPr>
          </a:lstStyle>
          <a:p>
            <a:pPr>
              <a:defRPr/>
            </a:pPr>
            <a:endParaRPr lang="el-GR"/>
          </a:p>
        </p:txBody>
      </p:sp>
      <p:sp>
        <p:nvSpPr>
          <p:cNvPr id="3" name="2 - Θέση ημερομηνίας"/>
          <p:cNvSpPr>
            <a:spLocks noGrp="1"/>
          </p:cNvSpPr>
          <p:nvPr>
            <p:ph type="dt" idx="1"/>
          </p:nvPr>
        </p:nvSpPr>
        <p:spPr bwMode="auto">
          <a:xfrm>
            <a:off x="4024313" y="0"/>
            <a:ext cx="3078162"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algn="r" defTabSz="990600">
              <a:defRPr sz="1300"/>
            </a:lvl1pPr>
          </a:lstStyle>
          <a:p>
            <a:pPr>
              <a:defRPr/>
            </a:pPr>
            <a:fld id="{19B0F716-1969-45AD-B426-D0CBFDF13F46}" type="datetimeFigureOut">
              <a:rPr lang="el-GR"/>
              <a:pPr>
                <a:defRPr/>
              </a:pPr>
              <a:t>19/5/2021</a:t>
            </a:fld>
            <a:endParaRPr lang="el-GR"/>
          </a:p>
        </p:txBody>
      </p:sp>
      <p:sp>
        <p:nvSpPr>
          <p:cNvPr id="4" name="3 - Θέση εικόνας διαφάνειας"/>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1440" tIns="45720" rIns="91440" bIns="45720" rtlCol="0" anchor="ctr"/>
          <a:lstStyle/>
          <a:p>
            <a:pPr lvl="0"/>
            <a:endParaRPr lang="el-GR" noProof="0" smtClean="0"/>
          </a:p>
        </p:txBody>
      </p:sp>
      <p:sp>
        <p:nvSpPr>
          <p:cNvPr id="5" name="4 - Θέση σημειώσεων"/>
          <p:cNvSpPr>
            <a:spLocks noGrp="1"/>
          </p:cNvSpPr>
          <p:nvPr>
            <p:ph type="body" sz="quarter" idx="3"/>
          </p:nvPr>
        </p:nvSpPr>
        <p:spPr bwMode="auto">
          <a:xfrm>
            <a:off x="711200" y="4860925"/>
            <a:ext cx="5683250" cy="4605338"/>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bwMode="auto">
          <a:xfrm>
            <a:off x="0" y="9721850"/>
            <a:ext cx="3078163"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defTabSz="990600">
              <a:defRPr sz="1300"/>
            </a:lvl1pPr>
          </a:lstStyle>
          <a:p>
            <a:pPr>
              <a:defRPr/>
            </a:pPr>
            <a:endParaRPr lang="el-GR"/>
          </a:p>
        </p:txBody>
      </p:sp>
      <p:sp>
        <p:nvSpPr>
          <p:cNvPr id="7" name="6 - Θέση αριθμού διαφάνειας"/>
          <p:cNvSpPr>
            <a:spLocks noGrp="1"/>
          </p:cNvSpPr>
          <p:nvPr>
            <p:ph type="sldNum" sz="quarter" idx="5"/>
          </p:nvPr>
        </p:nvSpPr>
        <p:spPr bwMode="auto">
          <a:xfrm>
            <a:off x="4024313" y="9721850"/>
            <a:ext cx="3078162"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algn="r" defTabSz="990600">
              <a:defRPr sz="1300"/>
            </a:lvl1pPr>
          </a:lstStyle>
          <a:p>
            <a:pPr>
              <a:defRPr/>
            </a:pPr>
            <a:fld id="{71016A41-0609-40C7-9E3E-89C33107DF6A}" type="slidenum">
              <a:rPr lang="el-GR"/>
              <a:pPr>
                <a:defRPr/>
              </a:pPr>
              <a:t>‹#›</a:t>
            </a:fld>
            <a:endParaRPr lang="el-GR"/>
          </a:p>
        </p:txBody>
      </p:sp>
    </p:spTree>
    <p:extLst>
      <p:ext uri="{BB962C8B-B14F-4D97-AF65-F5344CB8AC3E}">
        <p14:creationId xmlns:p14="http://schemas.microsoft.com/office/powerpoint/2010/main" val="243665844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indent="0">
              <a:buFont typeface="Arial" pitchFamily="34" charset="0"/>
              <a:buNone/>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0</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solidFill>
                  <a:prstClr val="black"/>
                </a:solidFill>
              </a:rPr>
              <a:pPr>
                <a:defRPr/>
              </a:pPr>
              <a:t>2</a:t>
            </a:fld>
            <a:endParaRPr lang="el-GR">
              <a:solidFill>
                <a:prstClr val="black"/>
              </a:solidFill>
            </a:endParaRPr>
          </a:p>
        </p:txBody>
      </p:sp>
    </p:spTree>
    <p:extLst>
      <p:ext uri="{BB962C8B-B14F-4D97-AF65-F5344CB8AC3E}">
        <p14:creationId xmlns:p14="http://schemas.microsoft.com/office/powerpoint/2010/main" val="1305388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
        <p:nvSpPr>
          <p:cNvPr id="10244" name="Θέση αριθμού διαφάνειας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defRPr>
                <a:solidFill>
                  <a:schemeClr val="tx1"/>
                </a:solidFill>
                <a:latin typeface="Arial" panose="020B0604020202020204" pitchFamily="34" charset="0"/>
                <a:cs typeface="Arial" panose="020B0604020202020204" pitchFamily="34" charset="0"/>
              </a:defRPr>
            </a:lvl1pPr>
            <a:lvl2pPr marL="742950" indent="-285750" defTabSz="990600">
              <a:defRPr>
                <a:solidFill>
                  <a:schemeClr val="tx1"/>
                </a:solidFill>
                <a:latin typeface="Arial" panose="020B0604020202020204" pitchFamily="34" charset="0"/>
                <a:cs typeface="Arial" panose="020B0604020202020204" pitchFamily="34" charset="0"/>
              </a:defRPr>
            </a:lvl2pPr>
            <a:lvl3pPr marL="1143000" indent="-228600" defTabSz="990600">
              <a:defRPr>
                <a:solidFill>
                  <a:schemeClr val="tx1"/>
                </a:solidFill>
                <a:latin typeface="Arial" panose="020B0604020202020204" pitchFamily="34" charset="0"/>
                <a:cs typeface="Arial" panose="020B0604020202020204" pitchFamily="34" charset="0"/>
              </a:defRPr>
            </a:lvl3pPr>
            <a:lvl4pPr marL="1600200" indent="-228600" defTabSz="990600">
              <a:defRPr>
                <a:solidFill>
                  <a:schemeClr val="tx1"/>
                </a:solidFill>
                <a:latin typeface="Arial" panose="020B0604020202020204" pitchFamily="34" charset="0"/>
                <a:cs typeface="Arial" panose="020B0604020202020204" pitchFamily="34" charset="0"/>
              </a:defRPr>
            </a:lvl4pPr>
            <a:lvl5pPr marL="2057400" indent="-228600" defTabSz="990600">
              <a:defRPr>
                <a:solidFill>
                  <a:schemeClr val="tx1"/>
                </a:solidFill>
                <a:latin typeface="Arial" panose="020B0604020202020204" pitchFamily="34" charset="0"/>
                <a:cs typeface="Arial" panose="020B0604020202020204" pitchFamily="34" charset="0"/>
              </a:defRPr>
            </a:lvl5pPr>
            <a:lvl6pPr marL="2514600" indent="-228600" defTabSz="990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90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90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90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CD610B5-B397-4F9E-BDDC-4C0C16C52C35}" type="slidenum">
              <a:rPr lang="el-GR" altLang="el-GR" smtClean="0">
                <a:solidFill>
                  <a:srgbClr val="000000"/>
                </a:solidFill>
              </a:rPr>
              <a:pPr/>
              <a:t>4</a:t>
            </a:fld>
            <a:endParaRPr lang="el-GR" altLang="el-GR" smtClean="0">
              <a:solidFill>
                <a:srgbClr val="000000"/>
              </a:solidFill>
            </a:endParaRPr>
          </a:p>
        </p:txBody>
      </p:sp>
    </p:spTree>
    <p:extLst>
      <p:ext uri="{BB962C8B-B14F-4D97-AF65-F5344CB8AC3E}">
        <p14:creationId xmlns:p14="http://schemas.microsoft.com/office/powerpoint/2010/main" val="31470427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9</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12</a:t>
            </a:fld>
            <a:endParaRPr lang="el-GR">
              <a:solidFill>
                <a:prstClr val="black"/>
              </a:solidFill>
            </a:endParaRPr>
          </a:p>
        </p:txBody>
      </p:sp>
    </p:spTree>
    <p:extLst>
      <p:ext uri="{BB962C8B-B14F-4D97-AF65-F5344CB8AC3E}">
        <p14:creationId xmlns:p14="http://schemas.microsoft.com/office/powerpoint/2010/main" val="33101659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2445984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l-GR" smtClean="0"/>
              <a:t>Στυλ κύριου τίτλου</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159923134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412362244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l-GR" smtClean="0"/>
              <a:t>Στυλ κύριου τίτλου</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74721155"/>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93717454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l-GR" smtClean="0"/>
              <a:t>Στυλ κύριου τίτλου</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35485293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414519938"/>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Date Placeholder 6"/>
          <p:cNvSpPr>
            <a:spLocks noGrp="1"/>
          </p:cNvSpPr>
          <p:nvPr>
            <p:ph type="dt" sz="half" idx="10"/>
          </p:nvPr>
        </p:nvSpPr>
        <p:spPr/>
        <p:txBody>
          <a:bodyPr/>
          <a:lstStyle/>
          <a:p>
            <a:pPr>
              <a:defRPr/>
            </a:pPr>
            <a:endParaRPr lang="el-GR">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l-GR">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860662367"/>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l-GR" smtClean="0"/>
              <a:t>Στυλ κύριου τίτλου</a:t>
            </a:r>
            <a:endParaRPr lang="el-GR" dirty="0"/>
          </a:p>
        </p:txBody>
      </p:sp>
      <p:sp>
        <p:nvSpPr>
          <p:cNvPr id="3" name="Date Placeholder 2"/>
          <p:cNvSpPr>
            <a:spLocks noGrp="1"/>
          </p:cNvSpPr>
          <p:nvPr>
            <p:ph type="dt" sz="half" idx="10"/>
          </p:nvPr>
        </p:nvSpPr>
        <p:spPr/>
        <p:txBody>
          <a:bodyPr/>
          <a:lstStyle/>
          <a:p>
            <a:pPr>
              <a:defRPr/>
            </a:pPr>
            <a:endParaRPr lang="el-GR">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l-GR">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3865416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335713649"/>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793128668"/>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49446533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04641609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68744576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n-US" smtClean="0"/>
              <a:t>Click to edit Master title style</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181461644"/>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544515120"/>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smtClean="0"/>
              <a:t>Click to edit Master title style</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60600100"/>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41925350"/>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pPr>
              <a:defRPr/>
            </a:pPr>
            <a:endParaRPr lang="el-GR">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l-GR">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292082259"/>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n-US" smtClean="0"/>
              <a:t>Click to edit Master title style</a:t>
            </a:r>
            <a:endParaRPr lang="el-GR" dirty="0"/>
          </a:p>
        </p:txBody>
      </p:sp>
      <p:sp>
        <p:nvSpPr>
          <p:cNvPr id="3" name="Date Placeholder 2"/>
          <p:cNvSpPr>
            <a:spLocks noGrp="1"/>
          </p:cNvSpPr>
          <p:nvPr>
            <p:ph type="dt" sz="half" idx="10"/>
          </p:nvPr>
        </p:nvSpPr>
        <p:spPr/>
        <p:txBody>
          <a:bodyPr/>
          <a:lstStyle/>
          <a:p>
            <a:pPr>
              <a:defRPr/>
            </a:pPr>
            <a:endParaRPr lang="el-GR">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l-GR">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150314018"/>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832754236"/>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060607219"/>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66100494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l-GR" smtClean="0"/>
              <a:t>Στυλ κύριου τίτλου</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645361003"/>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47703688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Date Placeholder 4"/>
          <p:cNvSpPr>
            <a:spLocks noGrp="1"/>
          </p:cNvSpPr>
          <p:nvPr>
            <p:ph type="dt" sz="half" idx="10"/>
          </p:nvPr>
        </p:nvSpPr>
        <p:spPr/>
        <p:txBody>
          <a:bodyPr/>
          <a:lstStyle/>
          <a:p>
            <a:pPr>
              <a:defRPr/>
            </a:pPr>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413840259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Date Placeholder 6"/>
          <p:cNvSpPr>
            <a:spLocks noGrp="1"/>
          </p:cNvSpPr>
          <p:nvPr>
            <p:ph type="dt" sz="half" idx="10"/>
          </p:nvPr>
        </p:nvSpPr>
        <p:spPr/>
        <p:txBody>
          <a:bodyPr/>
          <a:lstStyle/>
          <a:p>
            <a:pPr>
              <a:defRPr/>
            </a:pPr>
            <a:endParaRPr lang="el-GR"/>
          </a:p>
        </p:txBody>
      </p:sp>
      <p:sp>
        <p:nvSpPr>
          <p:cNvPr id="8" name="Footer Placeholder 7"/>
          <p:cNvSpPr>
            <a:spLocks noGrp="1"/>
          </p:cNvSpPr>
          <p:nvPr>
            <p:ph type="ftr" sz="quarter" idx="11"/>
          </p:nvPr>
        </p:nvSpPr>
        <p:spPr/>
        <p:txBody>
          <a:bodyPr/>
          <a:lstStyle/>
          <a:p>
            <a:pPr>
              <a:defRPr/>
            </a:pPr>
            <a:endParaRPr lang="el-G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84734539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l-GR" smtClean="0"/>
              <a:t>Στυλ κύριου τίτλου</a:t>
            </a:r>
            <a:endParaRPr lang="el-GR" dirty="0"/>
          </a:p>
        </p:txBody>
      </p:sp>
      <p:sp>
        <p:nvSpPr>
          <p:cNvPr id="3" name="Date Placeholder 2"/>
          <p:cNvSpPr>
            <a:spLocks noGrp="1"/>
          </p:cNvSpPr>
          <p:nvPr>
            <p:ph type="dt" sz="half" idx="10"/>
          </p:nvPr>
        </p:nvSpPr>
        <p:spPr/>
        <p:txBody>
          <a:bodyPr/>
          <a:lstStyle/>
          <a:p>
            <a:pPr>
              <a:defRPr/>
            </a:pPr>
            <a:endParaRPr lang="el-GR"/>
          </a:p>
        </p:txBody>
      </p:sp>
      <p:sp>
        <p:nvSpPr>
          <p:cNvPr id="4" name="Footer Placeholder 3"/>
          <p:cNvSpPr>
            <a:spLocks noGrp="1"/>
          </p:cNvSpPr>
          <p:nvPr>
            <p:ph type="ftr" sz="quarter" idx="11"/>
          </p:nvPr>
        </p:nvSpPr>
        <p:spPr/>
        <p:txBody>
          <a:bodyPr/>
          <a:lstStyle/>
          <a:p>
            <a:pPr>
              <a:defRPr/>
            </a:pPr>
            <a:endParaRPr lang="el-G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8613680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82713410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180207663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76796944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theme" Target="../theme/theme3.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8469724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2" r:id="rId7"/>
    <p:sldLayoutId id="2147483693" r:id="rId8"/>
    <p:sldLayoutId id="2147483694" r:id="rId9"/>
    <p:sldLayoutId id="2147483695"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1320466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76138243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Lst>
  <p:timing>
    <p:tnLst>
      <p:par>
        <p:cTn id="1" dur="indefinite" restart="never" nodeType="tmRoot"/>
      </p:par>
    </p:tnLst>
  </p:timing>
  <p:hf sldNum="0"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ocp.teiath.gr/modules/document/document.php?course=STEF100"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7.xml"/><Relationship Id="rId1" Type="http://schemas.openxmlformats.org/officeDocument/2006/relationships/slideLayout" Target="../slideLayouts/slideLayout2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1279502"/>
            <a:ext cx="7772400" cy="886247"/>
          </a:xfrm>
        </p:spPr>
        <p:txBody>
          <a:bodyPr>
            <a:normAutofit/>
          </a:bodyPr>
          <a:lstStyle/>
          <a:p>
            <a:pPr lvl="1" algn="ctr"/>
            <a:r>
              <a:rPr lang="el-GR" sz="4000" b="1" dirty="0" smtClean="0">
                <a:solidFill>
                  <a:schemeClr val="tx1"/>
                </a:solidFill>
                <a:latin typeface="+mn-lt"/>
              </a:rPr>
              <a:t>Ναυπηγικό σχέδιο και αρχές </a:t>
            </a:r>
            <a:r>
              <a:rPr lang="el-GR" sz="4000" b="1" dirty="0" err="1" smtClean="0">
                <a:solidFill>
                  <a:schemeClr val="tx1"/>
                </a:solidFill>
                <a:latin typeface="+mn-lt"/>
              </a:rPr>
              <a:t>casd</a:t>
            </a:r>
            <a:endParaRPr lang="el-GR" sz="4000" b="1" dirty="0">
              <a:solidFill>
                <a:schemeClr val="tx1"/>
              </a:solidFill>
              <a:latin typeface="+mn-lt"/>
            </a:endParaRPr>
          </a:p>
        </p:txBody>
      </p:sp>
      <p:sp>
        <p:nvSpPr>
          <p:cNvPr id="3" name="Υπότιτλος 2"/>
          <p:cNvSpPr>
            <a:spLocks noGrp="1"/>
          </p:cNvSpPr>
          <p:nvPr>
            <p:ph type="subTitle" idx="1"/>
          </p:nvPr>
        </p:nvSpPr>
        <p:spPr>
          <a:xfrm>
            <a:off x="-68934" y="2470826"/>
            <a:ext cx="9144000" cy="2060649"/>
          </a:xfrm>
        </p:spPr>
        <p:txBody>
          <a:bodyPr>
            <a:normAutofit lnSpcReduction="10000"/>
          </a:bodyPr>
          <a:lstStyle/>
          <a:p>
            <a:pPr>
              <a:spcBef>
                <a:spcPts val="0"/>
              </a:spcBef>
              <a:spcAft>
                <a:spcPts val="300"/>
              </a:spcAft>
            </a:pPr>
            <a:r>
              <a:rPr lang="el-GR" sz="2600" b="1" dirty="0" smtClean="0"/>
              <a:t>Ενότητα 7</a:t>
            </a:r>
            <a:r>
              <a:rPr lang="el-GR" sz="2600" dirty="0" smtClean="0"/>
              <a:t>:</a:t>
            </a:r>
            <a:r>
              <a:rPr lang="en-US" sz="2600" dirty="0" smtClean="0"/>
              <a:t> </a:t>
            </a:r>
            <a:r>
              <a:rPr lang="el-GR" sz="2600" dirty="0"/>
              <a:t>Χάραξη Καμπύλης Σιμότητας</a:t>
            </a:r>
          </a:p>
          <a:p>
            <a:pPr>
              <a:spcBef>
                <a:spcPts val="0"/>
              </a:spcBef>
              <a:spcAft>
                <a:spcPts val="1800"/>
              </a:spcAft>
            </a:pPr>
            <a:r>
              <a:rPr lang="el-GR" sz="2600" dirty="0"/>
              <a:t>(καμπυλότητα καταστρώματος ως προς το </a:t>
            </a:r>
            <a:r>
              <a:rPr lang="el-GR" sz="2600" dirty="0" err="1"/>
              <a:t>διαμήκες</a:t>
            </a:r>
            <a:r>
              <a:rPr lang="el-GR" sz="2600" dirty="0"/>
              <a:t>)</a:t>
            </a:r>
            <a:endParaRPr lang="en-US" sz="2600" dirty="0" smtClean="0"/>
          </a:p>
          <a:p>
            <a:pPr>
              <a:spcBef>
                <a:spcPts val="0"/>
              </a:spcBef>
            </a:pPr>
            <a:r>
              <a:rPr lang="el-GR" sz="2200" dirty="0"/>
              <a:t>Γεώργιος Κ. </a:t>
            </a:r>
            <a:r>
              <a:rPr lang="el-GR" sz="2200" dirty="0" err="1"/>
              <a:t>Χατζηκωνσταντής</a:t>
            </a:r>
            <a:r>
              <a:rPr lang="el-GR" sz="2200" dirty="0"/>
              <a:t> Επίκουρος Καθηγητής </a:t>
            </a:r>
          </a:p>
          <a:p>
            <a:pPr>
              <a:spcBef>
                <a:spcPts val="0"/>
              </a:spcBef>
            </a:pPr>
            <a:r>
              <a:rPr lang="el-GR" sz="2200" dirty="0" err="1"/>
              <a:t>Διπλ</a:t>
            </a:r>
            <a:r>
              <a:rPr lang="el-GR" sz="2200" dirty="0"/>
              <a:t>. Ναυπηγός Μηχανολόγος Μηχανικός </a:t>
            </a:r>
          </a:p>
          <a:p>
            <a:pPr>
              <a:spcBef>
                <a:spcPts val="0"/>
              </a:spcBef>
            </a:pPr>
            <a:r>
              <a:rPr lang="el-GR" sz="2200" dirty="0" err="1"/>
              <a:t>M.Sc</a:t>
            </a:r>
            <a:r>
              <a:rPr lang="el-GR" sz="2200" dirty="0"/>
              <a:t>. ‘’Διασφάλιση Ποιότητας’’, Τμήμα </a:t>
            </a:r>
            <a:r>
              <a:rPr lang="el-GR" sz="2200" dirty="0" smtClean="0"/>
              <a:t>Ναυπηγικών Μηχανικών ΤΕ</a:t>
            </a:r>
            <a:endParaRPr lang="el-GR" sz="2200" dirty="0"/>
          </a:p>
        </p:txBody>
      </p:sp>
      <p:pic>
        <p:nvPicPr>
          <p:cNvPr id="6" name="Picture 5" descr="Λογότυπο έργου Ανοικτών Ακαδημαϊκών Μαθημάτων" title="Λογότυπο έργου Ανοικτών Ακαδημαϊκών Μαθημάτων"/>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2318" y="476672"/>
            <a:ext cx="854197" cy="648072"/>
          </a:xfrm>
          <a:prstGeom prst="rect">
            <a:avLst/>
          </a:prstGeom>
        </p:spPr>
      </p:pic>
      <p:pic>
        <p:nvPicPr>
          <p:cNvPr id="1027" name="Picture 3" descr="Λογότυπο Τεχνολογικού Ιδρύματος Αθήνας" title="Λογότυπο Τεχνολογικού Ιδρύματος Αθήνας"/>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1560" y="476673"/>
            <a:ext cx="682943" cy="69419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241425" y="631431"/>
            <a:ext cx="6661150" cy="338554"/>
          </a:xfrm>
          <a:prstGeom prst="rect">
            <a:avLst/>
          </a:prstGeom>
        </p:spPr>
        <p:txBody>
          <a:bodyPr>
            <a:spAutoFit/>
          </a:bodyPr>
          <a:lstStyle/>
          <a:p>
            <a:pPr algn="ctr"/>
            <a:r>
              <a:rPr lang="el-GR" sz="1600" dirty="0">
                <a:latin typeface="+mn-lt"/>
              </a:rPr>
              <a:t>Ανοικτά Ακαδημαϊκά </a:t>
            </a:r>
            <a:r>
              <a:rPr lang="el-GR" sz="1600" dirty="0" smtClean="0">
                <a:latin typeface="+mn-lt"/>
              </a:rPr>
              <a:t>Μαθήματα στο ΤΕΙ Αθήνας</a:t>
            </a:r>
            <a:endParaRPr lang="el-GR" sz="1600" dirty="0">
              <a:latin typeface="+mn-lt"/>
            </a:endParaRPr>
          </a:p>
        </p:txBody>
      </p:sp>
      <p:graphicFrame>
        <p:nvGraphicFramePr>
          <p:cNvPr id="4" name="Table 3"/>
          <p:cNvGraphicFramePr>
            <a:graphicFrameLocks noGrp="1"/>
          </p:cNvGraphicFramePr>
          <p:nvPr>
            <p:extLst>
              <p:ext uri="{D42A27DB-BD31-4B8C-83A1-F6EECF244321}">
                <p14:modId xmlns:p14="http://schemas.microsoft.com/office/powerpoint/2010/main" val="3688144402"/>
              </p:ext>
            </p:extLst>
          </p:nvPr>
        </p:nvGraphicFramePr>
        <p:xfrm>
          <a:off x="1759817" y="6087984"/>
          <a:ext cx="5695950" cy="792088"/>
        </p:xfrm>
        <a:graphic>
          <a:graphicData uri="http://schemas.openxmlformats.org/drawingml/2006/table">
            <a:tbl>
              <a:tblPr firstRow="1" firstCol="1" bandRow="1">
                <a:tableStyleId>{2D5ABB26-0587-4C30-8999-92F81FD0307C}</a:tableStyleId>
              </a:tblPr>
              <a:tblGrid>
                <a:gridCol w="2138838"/>
                <a:gridCol w="3557112"/>
              </a:tblGrid>
              <a:tr h="792088">
                <a:tc>
                  <a:txBody>
                    <a:bodyPr/>
                    <a:lstStyle/>
                    <a:p>
                      <a:pPr algn="just">
                        <a:lnSpc>
                          <a:spcPct val="115000"/>
                        </a:lnSpc>
                        <a:spcBef>
                          <a:spcPts val="0"/>
                        </a:spcBef>
                        <a:spcAft>
                          <a:spcPts val="0"/>
                        </a:spcAft>
                      </a:pPr>
                      <a:r>
                        <a:rPr lang="el-GR" sz="1000" dirty="0" smtClean="0">
                          <a:effectLst/>
                        </a:rPr>
                        <a:t>Το </a:t>
                      </a:r>
                      <a:r>
                        <a:rPr lang="el-GR" sz="1000" dirty="0">
                          <a:effectLst/>
                        </a:rPr>
                        <a:t>περιεχόμενο του μαθήματος διατίθεται με άδεια </a:t>
                      </a:r>
                      <a:r>
                        <a:rPr lang="en-US" sz="1000" dirty="0">
                          <a:effectLst/>
                        </a:rPr>
                        <a:t>Creative Commons </a:t>
                      </a:r>
                      <a:r>
                        <a:rPr lang="el-GR" sz="1000" dirty="0">
                          <a:effectLst/>
                        </a:rPr>
                        <a:t>εκτός και αν αναφέρεται διαφορετικά</a:t>
                      </a:r>
                      <a:endParaRPr lang="el-GR" sz="1100" dirty="0">
                        <a:effectLst/>
                        <a:latin typeface="Arial"/>
                        <a:ea typeface="Times New Roman"/>
                        <a:cs typeface="Times New Roman"/>
                      </a:endParaRPr>
                    </a:p>
                  </a:txBody>
                  <a:tcPr marL="68580" marR="68580" marT="0" marB="0"/>
                </a:tc>
                <a:tc>
                  <a:txBody>
                    <a:bodyPr/>
                    <a:lstStyle/>
                    <a:p>
                      <a:pPr marL="111125" algn="just">
                        <a:lnSpc>
                          <a:spcPct val="115000"/>
                        </a:lnSpc>
                        <a:spcAft>
                          <a:spcPts val="0"/>
                        </a:spcAft>
                      </a:pPr>
                      <a:r>
                        <a:rPr lang="el-GR" sz="1000" dirty="0" smtClean="0">
                          <a:effectLst/>
                        </a:rPr>
                        <a:t>Το </a:t>
                      </a:r>
                      <a:r>
                        <a:rPr lang="el-GR" sz="1000" dirty="0">
                          <a:effectLst/>
                        </a:rPr>
                        <a:t>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endParaRPr lang="el-GR" sz="1100" dirty="0">
                        <a:effectLst/>
                        <a:latin typeface="Arial"/>
                        <a:ea typeface="Times New Roman"/>
                        <a:cs typeface="Times New Roman"/>
                      </a:endParaRPr>
                    </a:p>
                  </a:txBody>
                  <a:tcPr marL="68580" marR="68580" marT="0" marB="0"/>
                </a:tc>
              </a:tr>
            </a:tbl>
          </a:graphicData>
        </a:graphic>
      </p:graphicFrame>
      <p:pic>
        <p:nvPicPr>
          <p:cNvPr id="12" name="Picture 11"/>
          <p:cNvPicPr/>
          <p:nvPr/>
        </p:nvPicPr>
        <p:blipFill>
          <a:blip r:embed="rId5">
            <a:extLst>
              <a:ext uri="{28A0092B-C50C-407E-A947-70E740481C1C}">
                <a14:useLocalDpi xmlns:a14="http://schemas.microsoft.com/office/drawing/2010/main" val="0"/>
              </a:ext>
            </a:extLst>
          </a:blip>
          <a:srcRect/>
          <a:stretch>
            <a:fillRect/>
          </a:stretch>
        </p:blipFill>
        <p:spPr bwMode="auto">
          <a:xfrm>
            <a:off x="1853792" y="5367126"/>
            <a:ext cx="1971675" cy="702000"/>
          </a:xfrm>
          <a:prstGeom prst="rect">
            <a:avLst/>
          </a:prstGeom>
          <a:noFill/>
        </p:spPr>
      </p:pic>
      <p:pic>
        <p:nvPicPr>
          <p:cNvPr id="11" name="Picture 2" descr="C:\Users\alex\Desktop\logo.png"/>
          <p:cNvPicPr>
            <a:picLocks noChangeAspect="1" noChangeArrowheads="1"/>
          </p:cNvPicPr>
          <p:nvPr/>
        </p:nvPicPr>
        <p:blipFill rotWithShape="1">
          <a:blip r:embed="rId6">
            <a:extLst>
              <a:ext uri="{28A0092B-C50C-407E-A947-70E740481C1C}">
                <a14:useLocalDpi xmlns:a14="http://schemas.microsoft.com/office/drawing/2010/main" val="0"/>
              </a:ext>
            </a:extLst>
          </a:blip>
          <a:srcRect t="8214"/>
          <a:stretch/>
        </p:blipFill>
        <p:spPr bwMode="auto">
          <a:xfrm>
            <a:off x="4045866" y="5368483"/>
            <a:ext cx="3348000" cy="70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65076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
        <p:nvSpPr>
          <p:cNvPr id="8" name="Υπότιτλος 7"/>
          <p:cNvSpPr>
            <a:spLocks noGrp="1"/>
          </p:cNvSpPr>
          <p:nvPr>
            <p:ph type="subTitle" idx="1"/>
          </p:nvPr>
        </p:nvSpPr>
        <p:spPr/>
        <p:txBody>
          <a:bodyPr/>
          <a:lstStyle/>
          <a:p>
            <a:endParaRPr lang="el-GR" dirty="0"/>
          </a:p>
        </p:txBody>
      </p:sp>
      <p:grpSp>
        <p:nvGrpSpPr>
          <p:cNvPr id="3" name="Ομάδα 2"/>
          <p:cNvGrpSpPr/>
          <p:nvPr/>
        </p:nvGrpSpPr>
        <p:grpSpPr>
          <a:xfrm>
            <a:off x="1767633" y="5931169"/>
            <a:ext cx="5828703" cy="768532"/>
            <a:chOff x="1767633" y="5931169"/>
            <a:chExt cx="5828703" cy="768532"/>
          </a:xfrm>
        </p:grpSpPr>
        <p:pic>
          <p:nvPicPr>
            <p:cNvPr id="9"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767633" y="5931169"/>
              <a:ext cx="1971675" cy="702000"/>
            </a:xfrm>
            <a:prstGeom prst="rect">
              <a:avLst/>
            </a:prstGeom>
            <a:noFill/>
          </p:spPr>
        </p:pic>
        <p:pic>
          <p:nvPicPr>
            <p:cNvPr id="10" name="Picture 2" descr="C:\Users\alex\Desktop\logo.png"/>
            <p:cNvPicPr>
              <a:picLocks noChangeAspect="1" noChangeArrowheads="1"/>
            </p:cNvPicPr>
            <p:nvPr/>
          </p:nvPicPr>
          <p:blipFill rotWithShape="1">
            <a:blip r:embed="rId4">
              <a:extLst>
                <a:ext uri="{28A0092B-C50C-407E-A947-70E740481C1C}">
                  <a14:useLocalDpi xmlns:a14="http://schemas.microsoft.com/office/drawing/2010/main" val="0"/>
                </a:ext>
              </a:extLst>
            </a:blip>
            <a:srcRect t="8214"/>
            <a:stretch/>
          </p:blipFill>
          <p:spPr bwMode="auto">
            <a:xfrm>
              <a:off x="3923928" y="5931169"/>
              <a:ext cx="3672408" cy="768532"/>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0867910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l-GR" sz="4400" cap="none" dirty="0" smtClean="0"/>
              <a:t>Σημειώματα</a:t>
            </a:r>
            <a:endParaRPr lang="el-GR" sz="4400" cap="none" dirty="0"/>
          </a:p>
        </p:txBody>
      </p:sp>
      <p:sp>
        <p:nvSpPr>
          <p:cNvPr id="2" name="Subtitle 1"/>
          <p:cNvSpPr>
            <a:spLocks noGrp="1"/>
          </p:cNvSpPr>
          <p:nvPr>
            <p:ph type="subTitle" idx="1"/>
          </p:nvPr>
        </p:nvSpPr>
        <p:spPr/>
        <p:txBody>
          <a:bodyPr/>
          <a:lstStyle/>
          <a:p>
            <a:endParaRPr lang="el-GR"/>
          </a:p>
        </p:txBody>
      </p:sp>
    </p:spTree>
    <p:extLst>
      <p:ext uri="{BB962C8B-B14F-4D97-AF65-F5344CB8AC3E}">
        <p14:creationId xmlns:p14="http://schemas.microsoft.com/office/powerpoint/2010/main" val="11813368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err="1" smtClean="0"/>
              <a:t>Copyright</a:t>
            </a:r>
            <a:r>
              <a:rPr lang="el-GR" sz="2000" dirty="0" smtClean="0"/>
              <a:t> Τεχνολογικό Εκπαιδευτικό Ίδρυμα Αθήνας</a:t>
            </a:r>
            <a:r>
              <a:rPr lang="en-US" sz="2000" dirty="0" smtClean="0"/>
              <a:t>, </a:t>
            </a:r>
            <a:r>
              <a:rPr lang="el-GR" sz="2000" dirty="0" smtClean="0"/>
              <a:t>Γεώργιος </a:t>
            </a:r>
            <a:r>
              <a:rPr lang="el-GR" sz="2000" dirty="0" err="1" smtClean="0"/>
              <a:t>Χατζηκωνσταντής</a:t>
            </a:r>
            <a:r>
              <a:rPr lang="el-GR" sz="2000" dirty="0" smtClean="0"/>
              <a:t> 2014. </a:t>
            </a:r>
            <a:r>
              <a:rPr lang="el-GR" sz="2000" dirty="0"/>
              <a:t>Γεώργιος </a:t>
            </a:r>
            <a:r>
              <a:rPr lang="el-GR" sz="2000" dirty="0" err="1"/>
              <a:t>Χατζηκωνσταντής</a:t>
            </a:r>
            <a:r>
              <a:rPr lang="el-GR" sz="2000" dirty="0"/>
              <a:t>. </a:t>
            </a:r>
            <a:r>
              <a:rPr lang="el-GR" sz="2000" dirty="0" smtClean="0"/>
              <a:t>«</a:t>
            </a:r>
            <a:r>
              <a:rPr lang="el-GR" sz="2000" dirty="0"/>
              <a:t>Ναυπηγικό σχέδιο και αρχές </a:t>
            </a:r>
            <a:r>
              <a:rPr lang="el-GR" sz="2000" dirty="0" err="1"/>
              <a:t>casd</a:t>
            </a:r>
            <a:r>
              <a:rPr lang="el-GR" sz="2000" dirty="0" smtClean="0"/>
              <a:t>. Ενότητα 7</a:t>
            </a:r>
            <a:r>
              <a:rPr lang="en-US" sz="2000" dirty="0" smtClean="0"/>
              <a:t>:</a:t>
            </a:r>
            <a:r>
              <a:rPr lang="el-GR" sz="2000" dirty="0"/>
              <a:t> Χάραξη Καμπύλης </a:t>
            </a:r>
            <a:r>
              <a:rPr lang="el-GR" sz="2000" dirty="0" smtClean="0"/>
              <a:t>Σιμότητας (καμπυλότητα </a:t>
            </a:r>
            <a:r>
              <a:rPr lang="el-GR" sz="2000" dirty="0"/>
              <a:t>καταστρώματος ως προς το </a:t>
            </a:r>
            <a:r>
              <a:rPr lang="el-GR" sz="2000" dirty="0" err="1"/>
              <a:t>διαμήκες</a:t>
            </a:r>
            <a:r>
              <a:rPr lang="el-GR" sz="2000" dirty="0"/>
              <a:t>)». Έκδοση: </a:t>
            </a:r>
            <a:r>
              <a:rPr lang="el-GR" sz="2000" dirty="0" smtClean="0"/>
              <a:t>1.0</a:t>
            </a:r>
            <a:r>
              <a:rPr lang="el-GR" sz="2000" dirty="0"/>
              <a:t>. Αθήνα </a:t>
            </a:r>
            <a:r>
              <a:rPr lang="el-GR" sz="2000" dirty="0" smtClean="0"/>
              <a:t>2014. </a:t>
            </a:r>
            <a:r>
              <a:rPr lang="el-GR" sz="2000" dirty="0"/>
              <a:t>Διαθέσιμο από τη δικτυακή </a:t>
            </a:r>
            <a:r>
              <a:rPr lang="el-GR" sz="2000" dirty="0" smtClean="0"/>
              <a:t>διεύθυνση: </a:t>
            </a:r>
            <a:r>
              <a:rPr lang="en-US" sz="2000" dirty="0" smtClean="0">
                <a:hlinkClick r:id="rId3"/>
              </a:rPr>
              <a:t>ocp.teiath.gr</a:t>
            </a:r>
            <a:r>
              <a:rPr lang="el-GR" sz="2000" dirty="0" smtClean="0"/>
              <a:t>.</a:t>
            </a:r>
            <a:endParaRPr lang="el-GR" sz="2000" dirty="0"/>
          </a:p>
          <a:p>
            <a:endParaRPr lang="el-GR" sz="2000" dirty="0"/>
          </a:p>
        </p:txBody>
      </p:sp>
    </p:spTree>
    <p:extLst>
      <p:ext uri="{BB962C8B-B14F-4D97-AF65-F5344CB8AC3E}">
        <p14:creationId xmlns:p14="http://schemas.microsoft.com/office/powerpoint/2010/main" val="27666537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76648" y="764704"/>
            <a:ext cx="8928992" cy="2078336"/>
          </a:xfrm>
          <a:noFill/>
        </p:spPr>
        <p:txBody>
          <a:bodyPr>
            <a:noAutofit/>
          </a:bodyPr>
          <a:lstStyle/>
          <a:p>
            <a:pPr marL="0" indent="0">
              <a:buNone/>
            </a:pPr>
            <a:r>
              <a:rPr lang="el-GR" sz="1800" dirty="0" smtClean="0"/>
              <a:t>Το </a:t>
            </a:r>
            <a:r>
              <a:rPr lang="el-GR" sz="18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1800" dirty="0" err="1"/>
              <a:t>κ.λ.π</a:t>
            </a:r>
            <a:r>
              <a:rPr lang="el-GR" sz="1800" dirty="0"/>
              <a:t>., </a:t>
            </a:r>
            <a:r>
              <a:rPr lang="el-GR" sz="1800" dirty="0" smtClean="0"/>
              <a:t>τα </a:t>
            </a:r>
            <a:r>
              <a:rPr lang="el-GR" sz="1800" dirty="0"/>
              <a:t>οποία εμπεριέχονται σε </a:t>
            </a:r>
            <a:r>
              <a:rPr lang="el-GR" sz="1800" dirty="0" smtClean="0"/>
              <a:t>αυτό. </a:t>
            </a:r>
            <a:r>
              <a:rPr lang="el-GR" sz="1800" dirty="0"/>
              <a:t>Οι όροι χρήσης των </a:t>
            </a:r>
            <a:r>
              <a:rPr lang="el-GR" sz="1800" dirty="0" smtClean="0"/>
              <a:t>έργων τρίτων </a:t>
            </a:r>
            <a:r>
              <a:rPr lang="el-GR" sz="1800" dirty="0"/>
              <a:t>επεξηγούνται στη διαφάνεια  «Επεξήγηση όρων χρήσης έργων </a:t>
            </a:r>
            <a:r>
              <a:rPr lang="el-GR" sz="1800" dirty="0" smtClean="0"/>
              <a:t>τρίτων». </a:t>
            </a:r>
          </a:p>
          <a:p>
            <a:pPr marL="0" indent="0">
              <a:buNone/>
            </a:pPr>
            <a:r>
              <a:rPr lang="el-GR" sz="1800" dirty="0" smtClean="0"/>
              <a:t>Τα έργα για τα οποία έχει ζητηθεί άδεια  αναφέρονται στο «Σημείωμα  </a:t>
            </a:r>
            <a:r>
              <a:rPr lang="el-GR" sz="1800" dirty="0"/>
              <a:t>Χρήσης Έργων Τρίτων</a:t>
            </a:r>
            <a:r>
              <a:rPr lang="el-GR" sz="1800" dirty="0" smtClean="0"/>
              <a:t>». </a:t>
            </a:r>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63888" y="284304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6648" y="3284984"/>
            <a:ext cx="9036496" cy="3573016"/>
          </a:xfrm>
          <a:prstGeom prst="rect">
            <a:avLst/>
          </a:prstGeom>
        </p:spPr>
        <p:txBody>
          <a:bodyPr vert="horz" wrap="square" lIns="91440" tIns="45720" rIns="91440" bIns="45720" rtlCol="0" anchor="ctr">
            <a:normAutofit/>
          </a:bodyPr>
          <a:lstStyle/>
          <a:p>
            <a:pPr fontAlgn="auto">
              <a:spcBef>
                <a:spcPts val="600"/>
              </a:spcBef>
              <a:spcAft>
                <a:spcPts val="0"/>
              </a:spcAft>
            </a:pPr>
            <a:r>
              <a:rPr lang="el-GR" dirty="0">
                <a:solidFill>
                  <a:prstClr val="black"/>
                </a:solidFill>
                <a:latin typeface="Calibri"/>
              </a:rPr>
              <a:t>[1] http://creativecommons.org/licenses/by-nc-sa/4.0/ </a:t>
            </a:r>
            <a:endParaRPr lang="en-US" dirty="0" smtClean="0">
              <a:solidFill>
                <a:prstClr val="black"/>
              </a:solidFill>
              <a:latin typeface="Calibri"/>
            </a:endParaRPr>
          </a:p>
          <a:p>
            <a:pPr fontAlgn="auto">
              <a:spcBef>
                <a:spcPts val="600"/>
              </a:spcBef>
              <a:spcAft>
                <a:spcPts val="0"/>
              </a:spcAft>
            </a:pPr>
            <a:r>
              <a:rPr lang="el-GR" dirty="0" smtClean="0">
                <a:solidFill>
                  <a:prstClr val="black"/>
                </a:solidFill>
                <a:latin typeface="Calibri"/>
              </a:rPr>
              <a:t>Ως </a:t>
            </a:r>
            <a:r>
              <a:rPr lang="el-GR" b="1" dirty="0">
                <a:solidFill>
                  <a:prstClr val="black"/>
                </a:solidFill>
                <a:latin typeface="Calibri"/>
              </a:rPr>
              <a:t>Μη Εμπορική</a:t>
            </a:r>
            <a:r>
              <a:rPr lang="el-GR" dirty="0">
                <a:solidFill>
                  <a:prstClr val="black"/>
                </a:solidFill>
                <a:latin typeface="Calibri"/>
              </a:rPr>
              <a:t> ορίζεται η χρήση:</a:t>
            </a:r>
          </a:p>
          <a:p>
            <a:pPr marL="342900" indent="-342900" fontAlgn="auto">
              <a:spcBef>
                <a:spcPts val="600"/>
              </a:spcBef>
              <a:spcAft>
                <a:spcPts val="0"/>
              </a:spcAft>
              <a:buFont typeface="Arial" panose="020B0604020202020204" pitchFamily="34" charset="0"/>
              <a:buChar char="•"/>
            </a:pPr>
            <a:r>
              <a:rPr lang="el-GR" dirty="0">
                <a:solidFill>
                  <a:prstClr val="black"/>
                </a:solidFill>
                <a:latin typeface="Calibri"/>
              </a:rPr>
              <a:t>που δεν περιλαμβάνει άμεσο ή έμμεσο οικονομικό όφελος από την χρήση του έργου, για το διανομέα του έργου και </a:t>
            </a:r>
            <a:r>
              <a:rPr lang="el-GR" dirty="0" err="1">
                <a:solidFill>
                  <a:prstClr val="black"/>
                </a:solidFill>
                <a:latin typeface="Calibri"/>
              </a:rPr>
              <a:t>αδειοδόχο</a:t>
            </a:r>
            <a:endParaRPr lang="el-GR" dirty="0">
              <a:solidFill>
                <a:prstClr val="black"/>
              </a:solidFill>
              <a:latin typeface="Calibri"/>
            </a:endParaRPr>
          </a:p>
          <a:p>
            <a:pPr marL="342900" indent="-342900" fontAlgn="auto">
              <a:spcBef>
                <a:spcPts val="600"/>
              </a:spcBef>
              <a:spcAft>
                <a:spcPts val="0"/>
              </a:spcAft>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περιλαμβάνει οικονομική συναλλαγή ως προϋπόθεση για τη χρήση ή πρόσβαση στο έργο</a:t>
            </a:r>
          </a:p>
          <a:p>
            <a:pPr marL="342900" indent="-342900" fontAlgn="auto">
              <a:spcBef>
                <a:spcPts val="600"/>
              </a:spcBef>
              <a:spcAft>
                <a:spcPts val="0"/>
              </a:spcAft>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προσπορίζει στο διανομέα του έργου και</a:t>
            </a:r>
            <a:r>
              <a:rPr lang="en-GB" dirty="0">
                <a:solidFill>
                  <a:prstClr val="black"/>
                </a:solidFill>
                <a:latin typeface="Calibri"/>
              </a:rPr>
              <a:t> </a:t>
            </a:r>
            <a:r>
              <a:rPr lang="el-GR" dirty="0" err="1">
                <a:solidFill>
                  <a:prstClr val="black"/>
                </a:solidFill>
                <a:latin typeface="Calibri"/>
              </a:rPr>
              <a:t>αδειοδόχο</a:t>
            </a:r>
            <a:r>
              <a:rPr lang="en-GB" dirty="0">
                <a:solidFill>
                  <a:prstClr val="black"/>
                </a:solidFill>
                <a:latin typeface="Calibri"/>
              </a:rPr>
              <a:t> </a:t>
            </a:r>
            <a:r>
              <a:rPr lang="el-GR" dirty="0">
                <a:solidFill>
                  <a:prstClr val="black"/>
                </a:solidFill>
                <a:latin typeface="Calibri"/>
              </a:rPr>
              <a:t>έμμεσο οικονομικό όφελος (π.χ. διαφημίσεις) από την προβολή του έργου σε διαδικτυακό </a:t>
            </a:r>
            <a:r>
              <a:rPr lang="el-GR" dirty="0" smtClean="0">
                <a:solidFill>
                  <a:prstClr val="black"/>
                </a:solidFill>
                <a:latin typeface="Calibri"/>
              </a:rPr>
              <a:t>τόπο</a:t>
            </a:r>
            <a:endParaRPr lang="en-US" dirty="0" smtClean="0">
              <a:solidFill>
                <a:prstClr val="black"/>
              </a:solidFill>
              <a:latin typeface="Calibri"/>
            </a:endParaRPr>
          </a:p>
          <a:p>
            <a:pPr fontAlgn="auto">
              <a:spcBef>
                <a:spcPts val="600"/>
              </a:spcBef>
              <a:spcAft>
                <a:spcPts val="0"/>
              </a:spcAft>
            </a:pPr>
            <a:r>
              <a:rPr lang="el-GR" dirty="0" smtClean="0">
                <a:solidFill>
                  <a:prstClr val="black"/>
                </a:solidFill>
                <a:latin typeface="Calibri"/>
              </a:rPr>
              <a:t>Ο </a:t>
            </a:r>
            <a:r>
              <a:rPr lang="el-GR" dirty="0">
                <a:solidFill>
                  <a:prstClr val="black"/>
                </a:solidFill>
                <a:latin typeface="Calibri"/>
              </a:rPr>
              <a:t>δικαιούχος μπορεί να παρέχει στον </a:t>
            </a:r>
            <a:r>
              <a:rPr lang="el-GR" dirty="0" err="1">
                <a:solidFill>
                  <a:prstClr val="black"/>
                </a:solidFill>
                <a:latin typeface="Calibri"/>
              </a:rPr>
              <a:t>αδειοδόχο</a:t>
            </a:r>
            <a:r>
              <a:rPr lang="el-GR" dirty="0">
                <a:solidFill>
                  <a:prstClr val="black"/>
                </a:solidFill>
                <a:latin typeface="Calibri"/>
              </a:rPr>
              <a:t> ξεχωριστή άδεια να χρησιμοποιεί το έργο για εμπορική χρήση, εφόσον αυτό του ζητηθεί</a:t>
            </a:r>
            <a:r>
              <a:rPr lang="el-GR" dirty="0" smtClean="0">
                <a:solidFill>
                  <a:prstClr val="black"/>
                </a:solidFill>
                <a:latin typeface="Calibri"/>
              </a:rPr>
              <a:t>.</a:t>
            </a:r>
            <a:endParaRPr lang="el-GR" dirty="0">
              <a:solidFill>
                <a:prstClr val="black"/>
              </a:solidFill>
              <a:latin typeface="Calibri"/>
            </a:endParaRPr>
          </a:p>
        </p:txBody>
      </p:sp>
    </p:spTree>
    <p:extLst>
      <p:ext uri="{BB962C8B-B14F-4D97-AF65-F5344CB8AC3E}">
        <p14:creationId xmlns:p14="http://schemas.microsoft.com/office/powerpoint/2010/main" val="30686156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366" y="0"/>
            <a:ext cx="8229600" cy="908720"/>
          </a:xfrm>
          <a:noFill/>
        </p:spPr>
        <p:txBody>
          <a:bodyPr>
            <a:normAutofit fontScale="90000"/>
          </a:bodyPr>
          <a:lstStyle/>
          <a:p>
            <a:r>
              <a:rPr lang="el-GR" dirty="0" smtClean="0"/>
              <a:t>Επεξήγηση όρων χρήσης έργων τρίτων</a:t>
            </a:r>
            <a:endParaRPr lang="el-GR" dirty="0"/>
          </a:p>
        </p:txBody>
      </p:sp>
      <p:sp>
        <p:nvSpPr>
          <p:cNvPr id="6" name="Rectangle 5"/>
          <p:cNvSpPr/>
          <p:nvPr/>
        </p:nvSpPr>
        <p:spPr>
          <a:xfrm>
            <a:off x="2088230" y="823372"/>
            <a:ext cx="6624736" cy="523220"/>
          </a:xfrm>
          <a:prstGeom prst="rect">
            <a:avLst/>
          </a:prstGeom>
        </p:spPr>
        <p:txBody>
          <a:bodyPr wrap="square">
            <a:spAutoFit/>
          </a:bodyPr>
          <a:lstStyle/>
          <a:p>
            <a:pPr fontAlgn="auto">
              <a:spcBef>
                <a:spcPts val="0"/>
              </a:spcBef>
              <a:spcAft>
                <a:spcPts val="0"/>
              </a:spcAft>
            </a:pPr>
            <a:r>
              <a:rPr lang="el-GR" sz="1400" dirty="0" smtClean="0">
                <a:solidFill>
                  <a:prstClr val="black">
                    <a:lumMod val="75000"/>
                    <a:lumOff val="25000"/>
                  </a:prstClr>
                </a:solidFill>
                <a:latin typeface="Calibri"/>
              </a:rPr>
              <a:t>Δεν επιτρέπεται η επαναχρησιμοποίηση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παρά μόνο εάν ζητηθεί εκ νέου άδεια από το δημιουργό.</a:t>
            </a:r>
            <a:endParaRPr lang="el-GR" sz="3200" dirty="0">
              <a:solidFill>
                <a:prstClr val="black"/>
              </a:solidFill>
              <a:latin typeface="Calibri"/>
            </a:endParaRPr>
          </a:p>
        </p:txBody>
      </p:sp>
      <p:sp>
        <p:nvSpPr>
          <p:cNvPr id="7" name="Rectangle 6"/>
          <p:cNvSpPr/>
          <p:nvPr/>
        </p:nvSpPr>
        <p:spPr>
          <a:xfrm>
            <a:off x="1688763" y="914631"/>
            <a:ext cx="399468" cy="400110"/>
          </a:xfrm>
          <a:prstGeom prst="rect">
            <a:avLst/>
          </a:prstGeom>
        </p:spPr>
        <p:txBody>
          <a:bodyPr wrap="none">
            <a:spAutoFit/>
          </a:bodyPr>
          <a:lstStyle/>
          <a:p>
            <a:pPr algn="r" fontAlgn="auto">
              <a:spcBef>
                <a:spcPts val="0"/>
              </a:spcBef>
              <a:spcAft>
                <a:spcPts val="0"/>
              </a:spcAft>
            </a:pPr>
            <a:r>
              <a:rPr lang="en-US" sz="2000" dirty="0">
                <a:solidFill>
                  <a:prstClr val="black">
                    <a:lumMod val="75000"/>
                    <a:lumOff val="25000"/>
                  </a:prstClr>
                </a:solidFill>
                <a:latin typeface="Calibri"/>
              </a:rPr>
              <a:t>©</a:t>
            </a:r>
            <a:endParaRPr lang="el-GR" sz="2000" dirty="0">
              <a:solidFill>
                <a:prstClr val="black">
                  <a:lumMod val="75000"/>
                  <a:lumOff val="25000"/>
                </a:prstClr>
              </a:solidFill>
              <a:latin typeface="Calibri"/>
            </a:endParaRPr>
          </a:p>
        </p:txBody>
      </p:sp>
      <p:sp>
        <p:nvSpPr>
          <p:cNvPr id="8" name="Rectangle 7"/>
          <p:cNvSpPr/>
          <p:nvPr/>
        </p:nvSpPr>
        <p:spPr>
          <a:xfrm>
            <a:off x="666552" y="1360947"/>
            <a:ext cx="1421679" cy="584775"/>
          </a:xfrm>
          <a:prstGeom prst="rect">
            <a:avLst/>
          </a:prstGeom>
        </p:spPr>
        <p:txBody>
          <a:bodyPr wrap="square">
            <a:spAutoFit/>
          </a:bodyPr>
          <a:lstStyle/>
          <a:p>
            <a:pPr algn="r" fontAlgn="auto">
              <a:spcBef>
                <a:spcPts val="0"/>
              </a:spcBef>
              <a:spcAft>
                <a:spcPts val="0"/>
              </a:spcAft>
            </a:pP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endParaRPr lang="el-GR" dirty="0">
              <a:solidFill>
                <a:prstClr val="black">
                  <a:lumMod val="75000"/>
                  <a:lumOff val="25000"/>
                </a:prstClr>
              </a:solidFill>
              <a:latin typeface="Calibri"/>
            </a:endParaRPr>
          </a:p>
        </p:txBody>
      </p:sp>
      <p:sp>
        <p:nvSpPr>
          <p:cNvPr id="9" name="Rectangle 8"/>
          <p:cNvSpPr/>
          <p:nvPr/>
        </p:nvSpPr>
        <p:spPr>
          <a:xfrm>
            <a:off x="293932" y="1945722"/>
            <a:ext cx="1794299" cy="584775"/>
          </a:xfrm>
          <a:prstGeom prst="rect">
            <a:avLst/>
          </a:prstGeom>
        </p:spPr>
        <p:txBody>
          <a:bodyPr wrap="square">
            <a:spAutoFit/>
          </a:bodyPr>
          <a:lstStyle/>
          <a:p>
            <a:pPr algn="r" fontAlgn="auto">
              <a:spcBef>
                <a:spcPts val="0"/>
              </a:spcBef>
              <a:spcAft>
                <a:spcPts val="0"/>
              </a:spcAft>
            </a:pP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CC-BY-SA</a:t>
            </a:r>
            <a:endParaRPr lang="el-GR" dirty="0">
              <a:solidFill>
                <a:prstClr val="black">
                  <a:lumMod val="75000"/>
                  <a:lumOff val="25000"/>
                </a:prstClr>
              </a:solidFill>
              <a:latin typeface="Calibri"/>
            </a:endParaRPr>
          </a:p>
        </p:txBody>
      </p:sp>
      <p:sp>
        <p:nvSpPr>
          <p:cNvPr id="10" name="Rectangle 9"/>
          <p:cNvSpPr/>
          <p:nvPr/>
        </p:nvSpPr>
        <p:spPr>
          <a:xfrm>
            <a:off x="206220" y="3829842"/>
            <a:ext cx="1882011" cy="584775"/>
          </a:xfrm>
          <a:prstGeom prst="rect">
            <a:avLst/>
          </a:prstGeom>
        </p:spPr>
        <p:txBody>
          <a:bodyPr wrap="square">
            <a:spAutoFit/>
          </a:bodyPr>
          <a:lstStyle/>
          <a:p>
            <a:pPr algn="r" fontAlgn="auto">
              <a:spcBef>
                <a:spcPts val="0"/>
              </a:spcBef>
              <a:spcAft>
                <a:spcPts val="0"/>
              </a:spcAft>
            </a:pP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NC-SA</a:t>
            </a:r>
            <a:endParaRPr lang="el-GR" dirty="0">
              <a:solidFill>
                <a:prstClr val="black">
                  <a:lumMod val="75000"/>
                  <a:lumOff val="25000"/>
                </a:prstClr>
              </a:solidFill>
              <a:latin typeface="Calibri"/>
            </a:endParaRPr>
          </a:p>
        </p:txBody>
      </p:sp>
      <p:sp>
        <p:nvSpPr>
          <p:cNvPr id="12" name="Rectangle 11"/>
          <p:cNvSpPr/>
          <p:nvPr/>
        </p:nvSpPr>
        <p:spPr>
          <a:xfrm>
            <a:off x="261245" y="3132000"/>
            <a:ext cx="1826986" cy="584775"/>
          </a:xfrm>
          <a:prstGeom prst="rect">
            <a:avLst/>
          </a:prstGeom>
        </p:spPr>
        <p:txBody>
          <a:bodyPr wrap="square">
            <a:spAutoFit/>
          </a:bodyPr>
          <a:lstStyle/>
          <a:p>
            <a:pPr algn="r" fontAlgn="auto">
              <a:spcBef>
                <a:spcPts val="0"/>
              </a:spcBef>
              <a:spcAft>
                <a:spcPts val="0"/>
              </a:spcAft>
            </a:pP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a:t>
            </a:r>
            <a:endParaRPr lang="el-GR" dirty="0">
              <a:solidFill>
                <a:prstClr val="black">
                  <a:lumMod val="75000"/>
                  <a:lumOff val="25000"/>
                </a:prstClr>
              </a:solidFill>
              <a:latin typeface="Calibri"/>
            </a:endParaRPr>
          </a:p>
        </p:txBody>
      </p:sp>
      <p:sp>
        <p:nvSpPr>
          <p:cNvPr id="15" name="Rectangle 14"/>
          <p:cNvSpPr/>
          <p:nvPr/>
        </p:nvSpPr>
        <p:spPr>
          <a:xfrm>
            <a:off x="2088000" y="1404000"/>
            <a:ext cx="6624736" cy="523220"/>
          </a:xfrm>
          <a:prstGeom prst="rect">
            <a:avLst/>
          </a:prstGeom>
        </p:spPr>
        <p:txBody>
          <a:bodyPr wrap="square">
            <a:spAutoFit/>
          </a:bodyPr>
          <a:lstStyle/>
          <a:p>
            <a:pPr fontAlgn="auto">
              <a:spcBef>
                <a:spcPts val="0"/>
              </a:spcBef>
              <a:spcAft>
                <a:spcPts val="0"/>
              </a:spcAft>
            </a:pPr>
            <a:r>
              <a:rPr lang="el-GR" sz="1400" dirty="0" smtClean="0">
                <a:solidFill>
                  <a:prstClr val="black">
                    <a:lumMod val="75000"/>
                    <a:lumOff val="25000"/>
                  </a:prstClr>
                </a:solidFill>
                <a:latin typeface="Calibri"/>
              </a:rPr>
              <a:t>Επιτρέπεται η επαναχρησιμοποίηση του έργου και η δημιουργία παραγώγων αυτού με απλή αναφορά του δημιουργού.</a:t>
            </a:r>
            <a:endParaRPr lang="el-GR" sz="3200" dirty="0">
              <a:solidFill>
                <a:prstClr val="black"/>
              </a:solidFill>
              <a:latin typeface="Calibri"/>
            </a:endParaRPr>
          </a:p>
        </p:txBody>
      </p:sp>
      <p:sp>
        <p:nvSpPr>
          <p:cNvPr id="16" name="Rectangle 15"/>
          <p:cNvSpPr/>
          <p:nvPr/>
        </p:nvSpPr>
        <p:spPr>
          <a:xfrm>
            <a:off x="2088000" y="1980000"/>
            <a:ext cx="6624736" cy="523220"/>
          </a:xfrm>
          <a:prstGeom prst="rect">
            <a:avLst/>
          </a:prstGeom>
        </p:spPr>
        <p:txBody>
          <a:bodyPr wrap="square">
            <a:spAutoFit/>
          </a:bodyPr>
          <a:lstStyle/>
          <a:p>
            <a:pPr fontAlgn="auto">
              <a:spcBef>
                <a:spcPts val="0"/>
              </a:spcBef>
              <a:spcAft>
                <a:spcPts val="0"/>
              </a:spcAft>
            </a:pPr>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 και διάθεση του έργου ή του παράγωγου αυτού με την ίδια άδεια.</a:t>
            </a:r>
            <a:endParaRPr lang="el-GR" sz="3200" dirty="0">
              <a:solidFill>
                <a:prstClr val="black"/>
              </a:solidFill>
              <a:latin typeface="Calibri"/>
            </a:endParaRPr>
          </a:p>
        </p:txBody>
      </p:sp>
      <p:sp>
        <p:nvSpPr>
          <p:cNvPr id="17" name="Rectangle 16"/>
          <p:cNvSpPr/>
          <p:nvPr/>
        </p:nvSpPr>
        <p:spPr>
          <a:xfrm>
            <a:off x="2088000" y="3168000"/>
            <a:ext cx="6624736" cy="523220"/>
          </a:xfrm>
          <a:prstGeom prst="rect">
            <a:avLst/>
          </a:prstGeom>
        </p:spPr>
        <p:txBody>
          <a:bodyPr wrap="square">
            <a:spAutoFit/>
          </a:bodyPr>
          <a:lstStyle/>
          <a:p>
            <a:pPr fontAlgn="auto">
              <a:spcBef>
                <a:spcPts val="0"/>
              </a:spcBef>
              <a:spcAft>
                <a:spcPts val="0"/>
              </a:spcAft>
            </a:pPr>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r>
              <a:rPr lang="el-GR" sz="1400" dirty="0" smtClean="0">
                <a:solidFill>
                  <a:prstClr val="black">
                    <a:lumMod val="75000"/>
                    <a:lumOff val="25000"/>
                  </a:prstClr>
                </a:solidFill>
                <a:latin typeface="Calibri"/>
              </a:rPr>
              <a:t> </a:t>
            </a:r>
            <a:endParaRPr lang="el-GR" sz="1400" dirty="0">
              <a:solidFill>
                <a:prstClr val="black">
                  <a:lumMod val="75000"/>
                  <a:lumOff val="25000"/>
                </a:prstClr>
              </a:solidFill>
              <a:latin typeface="Calibri"/>
            </a:endParaRPr>
          </a:p>
          <a:p>
            <a:pPr fontAlgn="auto">
              <a:spcBef>
                <a:spcPts val="0"/>
              </a:spcBef>
              <a:spcAft>
                <a:spcPts val="0"/>
              </a:spcAft>
            </a:pPr>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18" name="Rectangle 17"/>
          <p:cNvSpPr/>
          <p:nvPr/>
        </p:nvSpPr>
        <p:spPr>
          <a:xfrm>
            <a:off x="2088230" y="3752897"/>
            <a:ext cx="6624736" cy="738664"/>
          </a:xfrm>
          <a:prstGeom prst="rect">
            <a:avLst/>
          </a:prstGeom>
        </p:spPr>
        <p:txBody>
          <a:bodyPr wrap="square">
            <a:spAutoFit/>
          </a:bodyPr>
          <a:lstStyle/>
          <a:p>
            <a:pPr fontAlgn="auto">
              <a:spcBef>
                <a:spcPts val="0"/>
              </a:spcBef>
              <a:spcAft>
                <a:spcPts val="0"/>
              </a:spcAft>
            </a:pPr>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endParaRPr lang="en-US" sz="1400" dirty="0" smtClean="0">
              <a:solidFill>
                <a:prstClr val="black">
                  <a:lumMod val="75000"/>
                  <a:lumOff val="25000"/>
                </a:prstClr>
              </a:solidFill>
              <a:latin typeface="Calibri"/>
            </a:endParaRPr>
          </a:p>
          <a:p>
            <a:pPr fontAlgn="auto">
              <a:spcBef>
                <a:spcPts val="0"/>
              </a:spcBef>
              <a:spcAft>
                <a:spcPts val="0"/>
              </a:spcAft>
            </a:pPr>
            <a:r>
              <a:rPr lang="el-GR" sz="1400" dirty="0">
                <a:solidFill>
                  <a:prstClr val="black">
                    <a:lumMod val="75000"/>
                    <a:lumOff val="25000"/>
                  </a:prstClr>
                </a:solidFill>
                <a:latin typeface="Calibri"/>
              </a:rPr>
              <a:t>και διάθεση του έργου ή του παράγωγου αυτού με την ίδια </a:t>
            </a:r>
            <a:r>
              <a:rPr lang="el-GR" sz="1400" dirty="0" smtClean="0">
                <a:solidFill>
                  <a:prstClr val="black">
                    <a:lumMod val="75000"/>
                    <a:lumOff val="25000"/>
                  </a:prstClr>
                </a:solidFill>
                <a:latin typeface="Calibri"/>
              </a:rPr>
              <a:t>άδεια</a:t>
            </a:r>
            <a:r>
              <a:rPr lang="en-US" sz="1400" dirty="0" smtClean="0">
                <a:solidFill>
                  <a:prstClr val="black">
                    <a:lumMod val="75000"/>
                    <a:lumOff val="25000"/>
                  </a:prstClr>
                </a:solidFill>
                <a:latin typeface="Calibri"/>
              </a:rPr>
              <a:t>.</a:t>
            </a:r>
            <a:endParaRPr lang="el-GR" sz="1400" dirty="0">
              <a:solidFill>
                <a:prstClr val="black">
                  <a:lumMod val="75000"/>
                  <a:lumOff val="25000"/>
                </a:prstClr>
              </a:solidFill>
              <a:latin typeface="Calibri"/>
            </a:endParaRPr>
          </a:p>
          <a:p>
            <a:pPr fontAlgn="auto">
              <a:spcBef>
                <a:spcPts val="0"/>
              </a:spcBef>
              <a:spcAft>
                <a:spcPts val="0"/>
              </a:spcAft>
            </a:pPr>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20" name="Rectangle 19"/>
          <p:cNvSpPr/>
          <p:nvPr/>
        </p:nvSpPr>
        <p:spPr>
          <a:xfrm>
            <a:off x="293932" y="2530497"/>
            <a:ext cx="1794299" cy="584775"/>
          </a:xfrm>
          <a:prstGeom prst="rect">
            <a:avLst/>
          </a:prstGeom>
        </p:spPr>
        <p:txBody>
          <a:bodyPr wrap="square">
            <a:spAutoFit/>
          </a:bodyPr>
          <a:lstStyle/>
          <a:p>
            <a:pPr algn="r" fontAlgn="auto">
              <a:spcBef>
                <a:spcPts val="0"/>
              </a:spcBef>
              <a:spcAft>
                <a:spcPts val="0"/>
              </a:spcAft>
            </a:pP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CC-BY-ND</a:t>
            </a:r>
            <a:endParaRPr lang="el-GR" dirty="0">
              <a:solidFill>
                <a:prstClr val="black">
                  <a:lumMod val="75000"/>
                  <a:lumOff val="25000"/>
                </a:prstClr>
              </a:solidFill>
              <a:latin typeface="Calibri"/>
            </a:endParaRPr>
          </a:p>
        </p:txBody>
      </p:sp>
      <p:sp>
        <p:nvSpPr>
          <p:cNvPr id="21" name="Rectangle 20"/>
          <p:cNvSpPr/>
          <p:nvPr/>
        </p:nvSpPr>
        <p:spPr>
          <a:xfrm>
            <a:off x="2088230" y="2561274"/>
            <a:ext cx="6624736" cy="523220"/>
          </a:xfrm>
          <a:prstGeom prst="rect">
            <a:avLst/>
          </a:prstGeom>
        </p:spPr>
        <p:txBody>
          <a:bodyPr wrap="square">
            <a:spAutoFit/>
          </a:bodyPr>
          <a:lstStyle/>
          <a:p>
            <a:pPr fontAlgn="auto">
              <a:spcBef>
                <a:spcPts val="0"/>
              </a:spcBef>
              <a:spcAft>
                <a:spcPts val="0"/>
              </a:spcAft>
            </a:pPr>
            <a:r>
              <a:rPr lang="el-GR" sz="1400" dirty="0">
                <a:solidFill>
                  <a:prstClr val="black">
                    <a:lumMod val="75000"/>
                    <a:lumOff val="25000"/>
                  </a:prstClr>
                </a:solidFill>
                <a:latin typeface="Calibri"/>
              </a:rPr>
              <a:t>Επιτρέπεται η επαναχρησιμοποίηση του έργου με αναφορά του </a:t>
            </a:r>
            <a:r>
              <a:rPr lang="el-GR" sz="1400" dirty="0" smtClean="0">
                <a:solidFill>
                  <a:prstClr val="black">
                    <a:lumMod val="75000"/>
                    <a:lumOff val="25000"/>
                  </a:prstClr>
                </a:solidFill>
                <a:latin typeface="Calibri"/>
              </a:rPr>
              <a:t>δημιουργού. </a:t>
            </a:r>
          </a:p>
          <a:p>
            <a:pPr fontAlgn="auto">
              <a:spcBef>
                <a:spcPts val="0"/>
              </a:spcBef>
              <a:spcAft>
                <a:spcPts val="0"/>
              </a:spcAft>
            </a:pPr>
            <a:r>
              <a:rPr lang="el-GR" sz="1400" dirty="0" smtClean="0">
                <a:solidFill>
                  <a:prstClr val="black">
                    <a:lumMod val="75000"/>
                    <a:lumOff val="25000"/>
                  </a:prstClr>
                </a:solidFill>
                <a:latin typeface="Calibri"/>
              </a:rPr>
              <a:t>Δεν </a:t>
            </a:r>
            <a:r>
              <a:rPr lang="el-GR" sz="1400" dirty="0">
                <a:solidFill>
                  <a:prstClr val="black">
                    <a:lumMod val="75000"/>
                    <a:lumOff val="25000"/>
                  </a:prstClr>
                </a:solidFill>
                <a:latin typeface="Calibri"/>
              </a:rPr>
              <a:t>επιτρέπεται η </a:t>
            </a:r>
            <a:r>
              <a:rPr lang="el-GR" sz="1400" dirty="0" smtClean="0">
                <a:solidFill>
                  <a:prstClr val="black">
                    <a:lumMod val="75000"/>
                    <a:lumOff val="25000"/>
                  </a:prstClr>
                </a:solidFill>
                <a:latin typeface="Calibri"/>
              </a:rPr>
              <a:t>δημιουργία παραγώγων του έργου.</a:t>
            </a:r>
            <a:endParaRPr lang="el-GR" sz="1400" dirty="0">
              <a:solidFill>
                <a:prstClr val="black">
                  <a:lumMod val="75000"/>
                  <a:lumOff val="25000"/>
                </a:prstClr>
              </a:solidFill>
              <a:latin typeface="Calibri"/>
            </a:endParaRPr>
          </a:p>
        </p:txBody>
      </p:sp>
      <p:sp>
        <p:nvSpPr>
          <p:cNvPr id="22" name="Rectangle 21"/>
          <p:cNvSpPr/>
          <p:nvPr/>
        </p:nvSpPr>
        <p:spPr>
          <a:xfrm>
            <a:off x="405954" y="4513900"/>
            <a:ext cx="1682277" cy="584775"/>
          </a:xfrm>
          <a:prstGeom prst="rect">
            <a:avLst/>
          </a:prstGeom>
        </p:spPr>
        <p:txBody>
          <a:bodyPr wrap="square">
            <a:spAutoFit/>
          </a:bodyPr>
          <a:lstStyle/>
          <a:p>
            <a:pPr algn="r" fontAlgn="auto">
              <a:spcBef>
                <a:spcPts val="0"/>
              </a:spcBef>
              <a:spcAft>
                <a:spcPts val="0"/>
              </a:spcAft>
            </a:pP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NC-ND</a:t>
            </a:r>
            <a:endParaRPr lang="el-GR" dirty="0">
              <a:solidFill>
                <a:prstClr val="black">
                  <a:lumMod val="75000"/>
                  <a:lumOff val="25000"/>
                </a:prstClr>
              </a:solidFill>
              <a:latin typeface="Calibri"/>
            </a:endParaRPr>
          </a:p>
        </p:txBody>
      </p:sp>
      <p:sp>
        <p:nvSpPr>
          <p:cNvPr id="23" name="Rectangle 22"/>
          <p:cNvSpPr/>
          <p:nvPr/>
        </p:nvSpPr>
        <p:spPr>
          <a:xfrm>
            <a:off x="2088230" y="4544678"/>
            <a:ext cx="7062962" cy="523220"/>
          </a:xfrm>
          <a:prstGeom prst="rect">
            <a:avLst/>
          </a:prstGeom>
        </p:spPr>
        <p:txBody>
          <a:bodyPr wrap="square">
            <a:spAutoFit/>
          </a:bodyPr>
          <a:lstStyle/>
          <a:p>
            <a:pPr fontAlgn="auto">
              <a:spcBef>
                <a:spcPts val="0"/>
              </a:spcBef>
              <a:spcAft>
                <a:spcPts val="0"/>
              </a:spcAft>
            </a:pPr>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p>
          <a:p>
            <a:pPr fontAlgn="auto">
              <a:spcBef>
                <a:spcPts val="0"/>
              </a:spcBef>
              <a:spcAft>
                <a:spcPts val="0"/>
              </a:spcAft>
            </a:pPr>
            <a:r>
              <a:rPr lang="el-GR" sz="1400" dirty="0" smtClean="0">
                <a:solidFill>
                  <a:prstClr val="black">
                    <a:lumMod val="75000"/>
                    <a:lumOff val="25000"/>
                  </a:prstClr>
                </a:solidFill>
                <a:latin typeface="Calibri"/>
              </a:rPr>
              <a:t>Δεν επιτρέπεται η εμπορική χρήση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και η δημιουργία παραγώγων του.</a:t>
            </a:r>
            <a:endParaRPr lang="el-GR" sz="3200" dirty="0">
              <a:solidFill>
                <a:prstClr val="black"/>
              </a:solidFill>
              <a:latin typeface="Calibri"/>
            </a:endParaRPr>
          </a:p>
        </p:txBody>
      </p:sp>
      <p:sp>
        <p:nvSpPr>
          <p:cNvPr id="24" name="Rectangle 23"/>
          <p:cNvSpPr/>
          <p:nvPr/>
        </p:nvSpPr>
        <p:spPr>
          <a:xfrm>
            <a:off x="0" y="5112000"/>
            <a:ext cx="2088231" cy="584775"/>
          </a:xfrm>
          <a:prstGeom prst="rect">
            <a:avLst/>
          </a:prstGeom>
        </p:spPr>
        <p:txBody>
          <a:bodyPr wrap="square">
            <a:spAutoFit/>
          </a:bodyPr>
          <a:lstStyle/>
          <a:p>
            <a:pPr algn="r" fontAlgn="auto">
              <a:spcBef>
                <a:spcPts val="0"/>
              </a:spcBef>
              <a:spcAft>
                <a:spcPts val="0"/>
              </a:spcAft>
            </a:pPr>
            <a:r>
              <a:rPr lang="el-GR" sz="1400" dirty="0">
                <a:solidFill>
                  <a:prstClr val="black">
                    <a:lumMod val="75000"/>
                    <a:lumOff val="25000"/>
                  </a:prstClr>
                </a:solidFill>
                <a:latin typeface="Calibri"/>
              </a:rPr>
              <a:t>διαθέσιμο με </a:t>
            </a:r>
            <a:r>
              <a:rPr lang="el-GR" sz="1400" dirty="0" smtClean="0">
                <a:solidFill>
                  <a:prstClr val="black">
                    <a:lumMod val="75000"/>
                    <a:lumOff val="25000"/>
                  </a:prstClr>
                </a:solidFill>
                <a:latin typeface="Calibri"/>
              </a:rPr>
              <a:t>άδεια </a:t>
            </a:r>
          </a:p>
          <a:p>
            <a:pPr algn="r" fontAlgn="auto">
              <a:spcBef>
                <a:spcPts val="0"/>
              </a:spcBef>
              <a:spcAft>
                <a:spcPts val="0"/>
              </a:spcAft>
            </a:pPr>
            <a:r>
              <a:rPr lang="en-US" dirty="0" smtClean="0">
                <a:solidFill>
                  <a:prstClr val="black">
                    <a:lumMod val="75000"/>
                    <a:lumOff val="25000"/>
                  </a:prstClr>
                </a:solidFill>
                <a:latin typeface="Calibri"/>
              </a:rPr>
              <a:t>CC0 </a:t>
            </a:r>
            <a:r>
              <a:rPr lang="en-US" dirty="0">
                <a:solidFill>
                  <a:prstClr val="black">
                    <a:lumMod val="75000"/>
                    <a:lumOff val="25000"/>
                  </a:prstClr>
                </a:solidFill>
                <a:latin typeface="Calibri"/>
              </a:rPr>
              <a:t>Public Domain</a:t>
            </a:r>
            <a:endParaRPr lang="el-GR" dirty="0">
              <a:solidFill>
                <a:prstClr val="black">
                  <a:lumMod val="75000"/>
                  <a:lumOff val="25000"/>
                </a:prstClr>
              </a:solidFill>
              <a:latin typeface="Calibri"/>
            </a:endParaRPr>
          </a:p>
        </p:txBody>
      </p:sp>
      <p:sp>
        <p:nvSpPr>
          <p:cNvPr id="25" name="Rectangle 24"/>
          <p:cNvSpPr/>
          <p:nvPr/>
        </p:nvSpPr>
        <p:spPr>
          <a:xfrm>
            <a:off x="0" y="5791105"/>
            <a:ext cx="2088231" cy="307777"/>
          </a:xfrm>
          <a:prstGeom prst="rect">
            <a:avLst/>
          </a:prstGeom>
        </p:spPr>
        <p:txBody>
          <a:bodyPr wrap="square">
            <a:spAutoFit/>
          </a:bodyPr>
          <a:lstStyle/>
          <a:p>
            <a:pPr algn="r" fontAlgn="auto">
              <a:spcBef>
                <a:spcPts val="0"/>
              </a:spcBef>
              <a:spcAft>
                <a:spcPts val="0"/>
              </a:spcAft>
            </a:pPr>
            <a:r>
              <a:rPr lang="el-GR" sz="1400" dirty="0">
                <a:solidFill>
                  <a:prstClr val="black">
                    <a:lumMod val="75000"/>
                    <a:lumOff val="25000"/>
                  </a:prstClr>
                </a:solidFill>
                <a:latin typeface="Calibri"/>
              </a:rPr>
              <a:t>διαθέσιμο </a:t>
            </a:r>
            <a:r>
              <a:rPr lang="el-GR" sz="1400" dirty="0" smtClean="0">
                <a:solidFill>
                  <a:prstClr val="black">
                    <a:lumMod val="75000"/>
                    <a:lumOff val="25000"/>
                  </a:prstClr>
                </a:solidFill>
                <a:latin typeface="Calibri"/>
              </a:rPr>
              <a:t>ως κοινό κτήμα</a:t>
            </a:r>
            <a:endParaRPr lang="el-GR" dirty="0">
              <a:solidFill>
                <a:prstClr val="black">
                  <a:lumMod val="75000"/>
                  <a:lumOff val="25000"/>
                </a:prstClr>
              </a:solidFill>
              <a:latin typeface="Calibri"/>
            </a:endParaRPr>
          </a:p>
        </p:txBody>
      </p:sp>
      <p:sp>
        <p:nvSpPr>
          <p:cNvPr id="26" name="Rectangle 25"/>
          <p:cNvSpPr/>
          <p:nvPr/>
        </p:nvSpPr>
        <p:spPr>
          <a:xfrm>
            <a:off x="2088000" y="5112000"/>
            <a:ext cx="7062962" cy="523220"/>
          </a:xfrm>
          <a:prstGeom prst="rect">
            <a:avLst/>
          </a:prstGeom>
        </p:spPr>
        <p:txBody>
          <a:bodyPr wrap="square">
            <a:spAutoFit/>
          </a:bodyPr>
          <a:lstStyle/>
          <a:p>
            <a:pPr fontAlgn="auto">
              <a:spcBef>
                <a:spcPts val="0"/>
              </a:spcBef>
              <a:spcAft>
                <a:spcPts val="0"/>
              </a:spcAft>
            </a:pPr>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7" name="Rectangle 26"/>
          <p:cNvSpPr/>
          <p:nvPr/>
        </p:nvSpPr>
        <p:spPr>
          <a:xfrm>
            <a:off x="2088231" y="5688000"/>
            <a:ext cx="7062962" cy="523220"/>
          </a:xfrm>
          <a:prstGeom prst="rect">
            <a:avLst/>
          </a:prstGeom>
        </p:spPr>
        <p:txBody>
          <a:bodyPr wrap="square">
            <a:spAutoFit/>
          </a:bodyPr>
          <a:lstStyle/>
          <a:p>
            <a:pPr fontAlgn="auto">
              <a:spcBef>
                <a:spcPts val="0"/>
              </a:spcBef>
              <a:spcAft>
                <a:spcPts val="0"/>
              </a:spcAft>
            </a:pPr>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8" name="Rectangle 27"/>
          <p:cNvSpPr/>
          <p:nvPr/>
        </p:nvSpPr>
        <p:spPr>
          <a:xfrm>
            <a:off x="0" y="6334511"/>
            <a:ext cx="2088231" cy="307777"/>
          </a:xfrm>
          <a:prstGeom prst="rect">
            <a:avLst/>
          </a:prstGeom>
        </p:spPr>
        <p:txBody>
          <a:bodyPr wrap="square">
            <a:spAutoFit/>
          </a:bodyPr>
          <a:lstStyle/>
          <a:p>
            <a:pPr algn="r" fontAlgn="auto">
              <a:spcBef>
                <a:spcPts val="0"/>
              </a:spcBef>
              <a:spcAft>
                <a:spcPts val="0"/>
              </a:spcAft>
            </a:pPr>
            <a:r>
              <a:rPr lang="el-GR" sz="1400" dirty="0" smtClean="0">
                <a:solidFill>
                  <a:prstClr val="black">
                    <a:lumMod val="75000"/>
                    <a:lumOff val="25000"/>
                  </a:prstClr>
                </a:solidFill>
                <a:latin typeface="Calibri"/>
              </a:rPr>
              <a:t>χωρίς σήμανση</a:t>
            </a:r>
            <a:endParaRPr lang="el-GR" dirty="0">
              <a:solidFill>
                <a:prstClr val="black">
                  <a:lumMod val="75000"/>
                  <a:lumOff val="25000"/>
                </a:prstClr>
              </a:solidFill>
              <a:latin typeface="Calibri"/>
            </a:endParaRPr>
          </a:p>
        </p:txBody>
      </p:sp>
      <p:sp>
        <p:nvSpPr>
          <p:cNvPr id="29" name="Rectangle 28"/>
          <p:cNvSpPr/>
          <p:nvPr/>
        </p:nvSpPr>
        <p:spPr>
          <a:xfrm>
            <a:off x="2088231" y="6334512"/>
            <a:ext cx="7062962" cy="307777"/>
          </a:xfrm>
          <a:prstGeom prst="rect">
            <a:avLst/>
          </a:prstGeom>
        </p:spPr>
        <p:txBody>
          <a:bodyPr wrap="square">
            <a:spAutoFit/>
          </a:bodyPr>
          <a:lstStyle/>
          <a:p>
            <a:pPr fontAlgn="auto">
              <a:spcBef>
                <a:spcPts val="0"/>
              </a:spcBef>
              <a:spcAft>
                <a:spcPts val="0"/>
              </a:spcAft>
            </a:pPr>
            <a:r>
              <a:rPr lang="el-GR" sz="1400" dirty="0" smtClean="0">
                <a:solidFill>
                  <a:prstClr val="black">
                    <a:lumMod val="75000"/>
                    <a:lumOff val="25000"/>
                  </a:prstClr>
                </a:solidFill>
                <a:latin typeface="Calibri"/>
              </a:rPr>
              <a:t>Συνήθως δεν επιτρέπεται η επαναχρησιμοποίηση του έργου.</a:t>
            </a:r>
            <a:endParaRPr lang="en-US" sz="1400" dirty="0" smtClean="0">
              <a:solidFill>
                <a:prstClr val="black">
                  <a:lumMod val="75000"/>
                  <a:lumOff val="25000"/>
                </a:prstClr>
              </a:solidFill>
              <a:latin typeface="Calibri"/>
            </a:endParaRPr>
          </a:p>
        </p:txBody>
      </p:sp>
      <p:cxnSp>
        <p:nvCxnSpPr>
          <p:cNvPr id="31" name="Straight Connector 30"/>
          <p:cNvCxnSpPr/>
          <p:nvPr/>
        </p:nvCxnSpPr>
        <p:spPr>
          <a:xfrm>
            <a:off x="71243" y="1383775"/>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71243" y="1968481"/>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71243" y="253945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71243" y="3107253"/>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71243" y="372280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71243" y="451432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1" y="511131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71244" y="569777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1244" y="622099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73249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1719279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a:t>
            </a:r>
            <a:r>
              <a:rPr lang="el-GR" sz="2000" b="1" smtClean="0"/>
              <a:t>ΤΕΙ Αθηνών</a:t>
            </a:r>
            <a:r>
              <a:rPr lang="el-GR" sz="2000" smtClean="0"/>
              <a:t>» </a:t>
            </a:r>
            <a:r>
              <a:rPr lang="el-GR" sz="2000" dirty="0" smtClean="0"/>
              <a:t>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21395656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B9613A0D-6DC0-494C-BC68-7C46C5DBBB19}" type="slidenum">
              <a:rPr lang="el-GR" altLang="el-GR" sz="900" smtClean="0">
                <a:latin typeface="Arial" panose="020B0604020202020204" pitchFamily="34" charset="0"/>
              </a:rPr>
              <a:pPr>
                <a:spcBef>
                  <a:spcPct val="0"/>
                </a:spcBef>
                <a:buFontTx/>
                <a:buNone/>
              </a:pPr>
              <a:t>1</a:t>
            </a:fld>
            <a:endParaRPr lang="el-GR" altLang="el-GR" sz="900" smtClean="0">
              <a:latin typeface="Arial" panose="020B0604020202020204" pitchFamily="34" charset="0"/>
            </a:endParaRPr>
          </a:p>
        </p:txBody>
      </p:sp>
      <p:sp>
        <p:nvSpPr>
          <p:cNvPr id="6147" name="Text Box 4"/>
          <p:cNvSpPr txBox="1">
            <a:spLocks noChangeArrowheads="1"/>
          </p:cNvSpPr>
          <p:nvPr/>
        </p:nvSpPr>
        <p:spPr bwMode="auto">
          <a:xfrm>
            <a:off x="1116013" y="6021388"/>
            <a:ext cx="7343775" cy="217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0000"/>
              </a:lnSpc>
              <a:spcBef>
                <a:spcPct val="0"/>
              </a:spcBef>
              <a:buFont typeface="Arial" panose="020B0604020202020204" pitchFamily="34" charset="0"/>
              <a:buNone/>
            </a:pPr>
            <a:r>
              <a:rPr lang="el-GR" altLang="el-GR" sz="900" b="1" dirty="0">
                <a:latin typeface="Arial" panose="020B0604020202020204" pitchFamily="34" charset="0"/>
              </a:rPr>
              <a:t>                              ΝΑΥΠΗΓΙΚΟ ΣΧΕΔΙΟ ΚΑΙ ΑΡΧΕΣ </a:t>
            </a:r>
            <a:r>
              <a:rPr lang="en-US" altLang="el-GR" sz="900" b="1" dirty="0">
                <a:latin typeface="Arial" panose="020B0604020202020204" pitchFamily="34" charset="0"/>
              </a:rPr>
              <a:t>CASD</a:t>
            </a:r>
            <a:r>
              <a:rPr lang="el-GR" altLang="el-GR" sz="900" b="1" dirty="0">
                <a:latin typeface="Arial" panose="020B0604020202020204" pitchFamily="34" charset="0"/>
              </a:rPr>
              <a:t>                        ΚΑΘΗΓΗΤΗΣ ΓΕΩΡΓΙΟΣ Κ. ΧΑΤΖΗΚΩΝΣΤΑΝΤΗΣ  202</a:t>
            </a:r>
            <a:r>
              <a:rPr lang="en-US" altLang="el-GR" sz="900" b="1" dirty="0">
                <a:latin typeface="Arial" panose="020B0604020202020204" pitchFamily="34" charset="0"/>
              </a:rPr>
              <a:t>1</a:t>
            </a:r>
            <a:endParaRPr lang="el-GR" altLang="el-GR" sz="900" dirty="0">
              <a:latin typeface="Arial" panose="020B0604020202020204" pitchFamily="34" charset="0"/>
            </a:endParaRPr>
          </a:p>
        </p:txBody>
      </p:sp>
      <p:pic>
        <p:nvPicPr>
          <p:cNvPr id="6148"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1638" y="1463675"/>
            <a:ext cx="8529637" cy="354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9" name="Τίτλος 1"/>
          <p:cNvSpPr>
            <a:spLocks noGrp="1"/>
          </p:cNvSpPr>
          <p:nvPr>
            <p:ph type="title"/>
          </p:nvPr>
        </p:nvSpPr>
        <p:spPr>
          <a:xfrm>
            <a:off x="468313" y="115888"/>
            <a:ext cx="8229600" cy="1081087"/>
          </a:xfrm>
        </p:spPr>
        <p:txBody>
          <a:bodyPr/>
          <a:lstStyle/>
          <a:p>
            <a:pPr eaLnBrk="1" hangingPunct="1"/>
            <a:r>
              <a:rPr lang="el-GR" altLang="el-GR" sz="2400" u="sng" smtClean="0">
                <a:solidFill>
                  <a:srgbClr val="004A82"/>
                </a:solidFill>
              </a:rPr>
              <a:t>Καμπύλη σιμότητας – καμπύλη κυρτότητας – καμπύλη καταστρώματος</a:t>
            </a:r>
          </a:p>
        </p:txBody>
      </p:sp>
    </p:spTree>
    <p:extLst>
      <p:ext uri="{BB962C8B-B14F-4D97-AF65-F5344CB8AC3E}">
        <p14:creationId xmlns:p14="http://schemas.microsoft.com/office/powerpoint/2010/main" val="1648254117"/>
      </p:ext>
    </p:extLst>
  </p:cSld>
  <p:clrMapOvr>
    <a:masterClrMapping/>
  </p:clrMapOvr>
  <p:transition spd="slow"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smtClean="0">
                <a:solidFill>
                  <a:srgbClr val="004A82"/>
                </a:solidFill>
              </a:rPr>
              <a:t>Ονοματολογία εγκάρσιας τομής</a:t>
            </a:r>
            <a:endParaRPr lang="el-GR" dirty="0"/>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2</a:t>
            </a:fld>
            <a:endParaRPr lang="el-GR">
              <a:solidFill>
                <a:prstClr val="black"/>
              </a:solidFill>
            </a:endParaRPr>
          </a:p>
        </p:txBody>
      </p:sp>
      <p:pic>
        <p:nvPicPr>
          <p:cNvPr id="5" name="Picture 6"/>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11560" y="1056910"/>
            <a:ext cx="8213513" cy="4896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 Box 4"/>
          <p:cNvSpPr txBox="1">
            <a:spLocks noChangeArrowheads="1"/>
          </p:cNvSpPr>
          <p:nvPr/>
        </p:nvSpPr>
        <p:spPr bwMode="auto">
          <a:xfrm>
            <a:off x="1116013" y="6021388"/>
            <a:ext cx="7343775" cy="217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0000"/>
              </a:lnSpc>
              <a:spcBef>
                <a:spcPct val="0"/>
              </a:spcBef>
              <a:buFont typeface="Arial" panose="020B0604020202020204" pitchFamily="34" charset="0"/>
              <a:buNone/>
            </a:pPr>
            <a:r>
              <a:rPr lang="el-GR" altLang="el-GR" sz="900" b="1" dirty="0">
                <a:latin typeface="Arial" panose="020B0604020202020204" pitchFamily="34" charset="0"/>
              </a:rPr>
              <a:t>                              ΝΑΥΠΗΓΙΚΟ ΣΧΕΔΙΟ ΚΑΙ ΑΡΧΕΣ </a:t>
            </a:r>
            <a:r>
              <a:rPr lang="en-US" altLang="el-GR" sz="900" b="1" dirty="0">
                <a:latin typeface="Arial" panose="020B0604020202020204" pitchFamily="34" charset="0"/>
              </a:rPr>
              <a:t>CASD</a:t>
            </a:r>
            <a:r>
              <a:rPr lang="el-GR" altLang="el-GR" sz="900" b="1" dirty="0">
                <a:latin typeface="Arial" panose="020B0604020202020204" pitchFamily="34" charset="0"/>
              </a:rPr>
              <a:t>                        ΚΑΘΗΓΗΤΗΣ ΓΕΩΡΓΙΟΣ Κ. ΧΑΤΖΗΚΩΝΣΤΑΝΤΗΣ  202</a:t>
            </a:r>
            <a:r>
              <a:rPr lang="en-US" altLang="el-GR" sz="900" b="1" dirty="0">
                <a:latin typeface="Arial" panose="020B0604020202020204" pitchFamily="34" charset="0"/>
              </a:rPr>
              <a:t>1</a:t>
            </a:r>
            <a:endParaRPr lang="el-GR" altLang="el-GR" sz="900" dirty="0">
              <a:latin typeface="Arial" panose="020B0604020202020204" pitchFamily="34" charset="0"/>
            </a:endParaRPr>
          </a:p>
        </p:txBody>
      </p:sp>
    </p:spTree>
    <p:extLst>
      <p:ext uri="{BB962C8B-B14F-4D97-AF65-F5344CB8AC3E}">
        <p14:creationId xmlns:p14="http://schemas.microsoft.com/office/powerpoint/2010/main" val="39354589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solidFill>
                  <a:srgbClr val="004A82"/>
                </a:solidFill>
              </a:rPr>
              <a:t>Καμπύλη </a:t>
            </a:r>
            <a:r>
              <a:rPr lang="el-GR" dirty="0" err="1" smtClean="0">
                <a:solidFill>
                  <a:srgbClr val="004A82"/>
                </a:solidFill>
              </a:rPr>
              <a:t>σιμότητας</a:t>
            </a:r>
            <a:r>
              <a:rPr lang="el-GR" dirty="0" smtClean="0">
                <a:solidFill>
                  <a:srgbClr val="004A82"/>
                </a:solidFill>
              </a:rPr>
              <a:t> </a:t>
            </a:r>
            <a:r>
              <a:rPr lang="el-GR" sz="3200" b="0" dirty="0" smtClean="0">
                <a:solidFill>
                  <a:srgbClr val="004A82"/>
                </a:solidFill>
              </a:rPr>
              <a:t>1/2</a:t>
            </a:r>
            <a:endParaRPr lang="el-GR" sz="3200" b="0" dirty="0"/>
          </a:p>
        </p:txBody>
      </p:sp>
      <p:sp>
        <p:nvSpPr>
          <p:cNvPr id="3" name="Θέση περιεχομένου 2"/>
          <p:cNvSpPr>
            <a:spLocks noGrp="1"/>
          </p:cNvSpPr>
          <p:nvPr>
            <p:ph idx="1"/>
          </p:nvPr>
        </p:nvSpPr>
        <p:spPr>
          <a:xfrm>
            <a:off x="457200" y="1196752"/>
            <a:ext cx="8229600" cy="3960440"/>
          </a:xfrm>
        </p:spPr>
        <p:txBody>
          <a:bodyPr>
            <a:normAutofit/>
          </a:bodyPr>
          <a:lstStyle/>
          <a:p>
            <a:pPr marL="0" indent="0">
              <a:spcBef>
                <a:spcPts val="1800"/>
              </a:spcBef>
              <a:buNone/>
            </a:pPr>
            <a:r>
              <a:rPr lang="el-GR" sz="2400" dirty="0"/>
              <a:t>Είναι η καμπύλη που προκύπτει από την προβολή της ακμής του κυρίου καταστρώματος στην πλευρά, στο διάμηκες επίπεδο συμμετρίας</a:t>
            </a:r>
            <a:r>
              <a:rPr lang="el-GR" sz="2400" dirty="0" smtClean="0"/>
              <a:t>.</a:t>
            </a:r>
            <a:endParaRPr lang="el-GR" sz="2400" dirty="0"/>
          </a:p>
          <a:p>
            <a:pPr marL="0" indent="0">
              <a:spcBef>
                <a:spcPts val="1800"/>
              </a:spcBef>
              <a:buNone/>
            </a:pPr>
            <a:r>
              <a:rPr lang="el-GR" sz="2400" dirty="0"/>
              <a:t>Η καμπύλη αυτή παριστάνει καμπυλότητα προς τα άνω, και θεωρείται  κανονική εάν αποτελείται από δυο τμήματα παραβολής με κοινή  κορυφή στην μεσαία κάθετο (κάθετος στο μέσον του μήκους μεταξύ καθέτων</a:t>
            </a:r>
            <a:r>
              <a:rPr lang="el-GR" sz="2400" dirty="0" smtClean="0"/>
              <a:t>).</a:t>
            </a:r>
          </a:p>
          <a:p>
            <a:pPr marL="0" indent="0">
              <a:spcBef>
                <a:spcPts val="1800"/>
              </a:spcBef>
              <a:buNone/>
            </a:pPr>
            <a:r>
              <a:rPr lang="el-GR" sz="2000" dirty="0" smtClean="0"/>
              <a:t>(</a:t>
            </a:r>
            <a:r>
              <a:rPr lang="el-GR" sz="2000" dirty="0"/>
              <a:t>ΚΑΝΟΝΙΚΗ ΣΙΜΟΤΗΤΑ ΚΑΤΑΣΤΡΩΜΑΤΟΣ σύμφωνα με τους κανονισμούς της Διεθνούς Σύμβασης Γραμμής Φορτώσεως 1966).</a:t>
            </a:r>
          </a:p>
          <a:p>
            <a:endParaRPr lang="el-GR" dirty="0"/>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3</a:t>
            </a:fld>
            <a:endParaRPr lang="el-GR">
              <a:solidFill>
                <a:prstClr val="black"/>
              </a:solidFill>
            </a:endParaRPr>
          </a:p>
        </p:txBody>
      </p:sp>
      <p:sp>
        <p:nvSpPr>
          <p:cNvPr id="5" name="Text Box 4"/>
          <p:cNvSpPr txBox="1">
            <a:spLocks noChangeArrowheads="1"/>
          </p:cNvSpPr>
          <p:nvPr/>
        </p:nvSpPr>
        <p:spPr bwMode="auto">
          <a:xfrm>
            <a:off x="1116013" y="6021388"/>
            <a:ext cx="7343775" cy="217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0000"/>
              </a:lnSpc>
              <a:spcBef>
                <a:spcPct val="0"/>
              </a:spcBef>
              <a:buFont typeface="Arial" panose="020B0604020202020204" pitchFamily="34" charset="0"/>
              <a:buNone/>
            </a:pPr>
            <a:r>
              <a:rPr lang="el-GR" altLang="el-GR" sz="900" b="1" dirty="0">
                <a:latin typeface="Arial" panose="020B0604020202020204" pitchFamily="34" charset="0"/>
              </a:rPr>
              <a:t>                              ΝΑΥΠΗΓΙΚΟ ΣΧΕΔΙΟ ΚΑΙ ΑΡΧΕΣ </a:t>
            </a:r>
            <a:r>
              <a:rPr lang="en-US" altLang="el-GR" sz="900" b="1" dirty="0">
                <a:latin typeface="Arial" panose="020B0604020202020204" pitchFamily="34" charset="0"/>
              </a:rPr>
              <a:t>CASD</a:t>
            </a:r>
            <a:r>
              <a:rPr lang="el-GR" altLang="el-GR" sz="900" b="1" dirty="0">
                <a:latin typeface="Arial" panose="020B0604020202020204" pitchFamily="34" charset="0"/>
              </a:rPr>
              <a:t>                        ΚΑΘΗΓΗΤΗΣ ΓΕΩΡΓΙΟΣ Κ. ΧΑΤΖΗΚΩΝΣΤΑΝΤΗΣ  202</a:t>
            </a:r>
            <a:r>
              <a:rPr lang="en-US" altLang="el-GR" sz="900" b="1" dirty="0">
                <a:latin typeface="Arial" panose="020B0604020202020204" pitchFamily="34" charset="0"/>
              </a:rPr>
              <a:t>1</a:t>
            </a:r>
            <a:endParaRPr lang="el-GR" altLang="el-GR" sz="900" dirty="0">
              <a:latin typeface="Arial" panose="020B0604020202020204" pitchFamily="34" charset="0"/>
            </a:endParaRPr>
          </a:p>
        </p:txBody>
      </p:sp>
    </p:spTree>
    <p:extLst>
      <p:ext uri="{BB962C8B-B14F-4D97-AF65-F5344CB8AC3E}">
        <p14:creationId xmlns:p14="http://schemas.microsoft.com/office/powerpoint/2010/main" val="19574707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Τίτλος 1"/>
          <p:cNvSpPr>
            <a:spLocks noGrp="1"/>
          </p:cNvSpPr>
          <p:nvPr>
            <p:ph type="title"/>
          </p:nvPr>
        </p:nvSpPr>
        <p:spPr>
          <a:xfrm>
            <a:off x="514425" y="0"/>
            <a:ext cx="8229600" cy="375029"/>
          </a:xfrm>
        </p:spPr>
        <p:txBody>
          <a:bodyPr>
            <a:noAutofit/>
          </a:bodyPr>
          <a:lstStyle/>
          <a:p>
            <a:r>
              <a:rPr lang="el-GR" altLang="el-GR" sz="2400" dirty="0" smtClean="0">
                <a:solidFill>
                  <a:srgbClr val="004A82"/>
                </a:solidFill>
              </a:rPr>
              <a:t>Καμπύλη </a:t>
            </a:r>
            <a:r>
              <a:rPr lang="el-GR" altLang="el-GR" sz="2400" dirty="0" err="1" smtClean="0">
                <a:solidFill>
                  <a:srgbClr val="004A82"/>
                </a:solidFill>
              </a:rPr>
              <a:t>σιμότητας</a:t>
            </a:r>
            <a:r>
              <a:rPr lang="el-GR" altLang="el-GR" sz="2400" dirty="0" smtClean="0">
                <a:solidFill>
                  <a:srgbClr val="004A82"/>
                </a:solidFill>
              </a:rPr>
              <a:t> </a:t>
            </a:r>
            <a:r>
              <a:rPr lang="el-GR" altLang="el-GR" sz="2400" b="0" dirty="0" smtClean="0">
                <a:solidFill>
                  <a:srgbClr val="004A82"/>
                </a:solidFill>
              </a:rPr>
              <a:t>2/2</a:t>
            </a:r>
            <a:endParaRPr lang="el-GR" altLang="el-GR" sz="2400" dirty="0" smtClean="0">
              <a:solidFill>
                <a:srgbClr val="004A82"/>
              </a:solidFill>
            </a:endParaRPr>
          </a:p>
        </p:txBody>
      </p:sp>
      <p:sp>
        <p:nvSpPr>
          <p:cNvPr id="9219" name="Θέση αριθμού διαφάνειας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A5057D2-6E3E-4024-9732-1B447B24D40B}" type="slidenum">
              <a:rPr lang="el-GR" altLang="el-GR" smtClean="0">
                <a:solidFill>
                  <a:srgbClr val="000000"/>
                </a:solidFill>
              </a:rPr>
              <a:pPr/>
              <a:t>4</a:t>
            </a:fld>
            <a:endParaRPr lang="el-GR" altLang="el-GR" smtClean="0">
              <a:solidFill>
                <a:srgbClr val="000000"/>
              </a:solidFill>
            </a:endParaRPr>
          </a:p>
        </p:txBody>
      </p:sp>
      <p:sp>
        <p:nvSpPr>
          <p:cNvPr id="9220" name="TextBox 2"/>
          <p:cNvSpPr txBox="1">
            <a:spLocks noChangeArrowheads="1"/>
          </p:cNvSpPr>
          <p:nvPr/>
        </p:nvSpPr>
        <p:spPr bwMode="auto">
          <a:xfrm>
            <a:off x="1042988" y="6218238"/>
            <a:ext cx="58324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l-GR" altLang="el-GR" sz="1200" i="1">
                <a:latin typeface="Arial" panose="020B0604020202020204" pitchFamily="34" charset="0"/>
              </a:rPr>
              <a:t>Ναυπηγικό Σχέδιο και Αρχές </a:t>
            </a:r>
            <a:r>
              <a:rPr lang="en-US" altLang="el-GR" sz="1200" i="1">
                <a:latin typeface="Arial" panose="020B0604020202020204" pitchFamily="34" charset="0"/>
              </a:rPr>
              <a:t>CASD</a:t>
            </a:r>
            <a:r>
              <a:rPr lang="el-GR" altLang="el-GR" sz="1200" i="1">
                <a:latin typeface="Arial" panose="020B0604020202020204" pitchFamily="34" charset="0"/>
              </a:rPr>
              <a:t>       Γ. Χατζηκωνσταντής Επ. ΚαΘηγητής  </a:t>
            </a:r>
          </a:p>
        </p:txBody>
      </p:sp>
      <p:sp>
        <p:nvSpPr>
          <p:cNvPr id="9223" name="TextBox 11"/>
          <p:cNvSpPr txBox="1">
            <a:spLocks noChangeArrowheads="1"/>
          </p:cNvSpPr>
          <p:nvPr/>
        </p:nvSpPr>
        <p:spPr bwMode="auto">
          <a:xfrm>
            <a:off x="190500" y="3822700"/>
            <a:ext cx="8496300"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l-GR" altLang="el-GR" b="1" u="sng" dirty="0"/>
              <a:t>Κάθετοι</a:t>
            </a:r>
            <a:r>
              <a:rPr lang="el-GR" altLang="el-GR" dirty="0"/>
              <a:t> : </a:t>
            </a:r>
            <a:r>
              <a:rPr lang="el-GR" altLang="el-GR" sz="1600" dirty="0"/>
              <a:t>η πρωραία και πρυμναία κάθετος λαμβάνονται για τον καθορισμό των περάτων του μήκους </a:t>
            </a:r>
            <a:r>
              <a:rPr lang="en-US" altLang="el-GR" sz="1600" dirty="0" smtClean="0"/>
              <a:t>L</a:t>
            </a:r>
            <a:r>
              <a:rPr lang="el-GR" altLang="el-GR" sz="1600" dirty="0" smtClean="0"/>
              <a:t> της Γραμμής </a:t>
            </a:r>
            <a:r>
              <a:rPr lang="el-GR" altLang="el-GR" sz="1600" dirty="0" smtClean="0"/>
              <a:t>Φορτ</a:t>
            </a:r>
            <a:r>
              <a:rPr lang="el-GR" altLang="el-GR" sz="1600" dirty="0"/>
              <a:t>ώ</a:t>
            </a:r>
            <a:r>
              <a:rPr lang="el-GR" altLang="el-GR" sz="1600" dirty="0" smtClean="0"/>
              <a:t>σεως</a:t>
            </a:r>
            <a:r>
              <a:rPr lang="en-US" altLang="el-GR" sz="1600" dirty="0" smtClean="0"/>
              <a:t>.</a:t>
            </a:r>
            <a:r>
              <a:rPr lang="el-GR" altLang="el-GR" sz="1600" dirty="0" smtClean="0"/>
              <a:t> </a:t>
            </a:r>
            <a:r>
              <a:rPr lang="el-GR" altLang="el-GR" sz="1600" dirty="0"/>
              <a:t>Η πρωραία κάθετος ορίζεται στην τομή της πλώρης (στείρας) στην ίσαλο όπου μετριέται το μήκος.</a:t>
            </a:r>
          </a:p>
        </p:txBody>
      </p:sp>
      <p:sp>
        <p:nvSpPr>
          <p:cNvPr id="9224" name="TextBox 12"/>
          <p:cNvSpPr txBox="1">
            <a:spLocks noChangeArrowheads="1"/>
          </p:cNvSpPr>
          <p:nvPr/>
        </p:nvSpPr>
        <p:spPr bwMode="auto">
          <a:xfrm>
            <a:off x="217488" y="4814888"/>
            <a:ext cx="846931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l-GR" altLang="el-GR" sz="1600" b="1" u="sng" dirty="0"/>
              <a:t>Μέσον του πλοίου </a:t>
            </a:r>
            <a:r>
              <a:rPr lang="el-GR" altLang="el-GR" sz="1600" dirty="0"/>
              <a:t>: </a:t>
            </a:r>
            <a:r>
              <a:rPr lang="el-GR" altLang="el-GR" sz="1600" b="1" dirty="0"/>
              <a:t>λαμβάνεται το μέσον του μήκους </a:t>
            </a:r>
            <a:r>
              <a:rPr lang="en-US" altLang="el-GR" sz="1600" b="1" dirty="0" smtClean="0"/>
              <a:t>L </a:t>
            </a:r>
            <a:r>
              <a:rPr lang="el-GR" altLang="el-GR" sz="1600" b="1" dirty="0" smtClean="0"/>
              <a:t>της Γραμμής Φορτώσεως</a:t>
            </a:r>
            <a:endParaRPr lang="el-GR" altLang="el-GR" sz="1600" b="1" dirty="0"/>
          </a:p>
        </p:txBody>
      </p:sp>
      <p:pic>
        <p:nvPicPr>
          <p:cNvPr id="9225" name="Picture 1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0100" y="5182394"/>
            <a:ext cx="8705850"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24" name="Straight Connector 23"/>
          <p:cNvCxnSpPr/>
          <p:nvPr/>
        </p:nvCxnSpPr>
        <p:spPr>
          <a:xfrm>
            <a:off x="187325" y="3822700"/>
            <a:ext cx="8705850"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4"/>
          <p:cNvPicPr>
            <a:picLocks noChangeAspect="1"/>
          </p:cNvPicPr>
          <p:nvPr/>
        </p:nvPicPr>
        <p:blipFill>
          <a:blip r:embed="rId4"/>
          <a:stretch>
            <a:fillRect/>
          </a:stretch>
        </p:blipFill>
        <p:spPr>
          <a:xfrm>
            <a:off x="683568" y="3288472"/>
            <a:ext cx="6874718" cy="529674"/>
          </a:xfrm>
          <a:prstGeom prst="rect">
            <a:avLst/>
          </a:prstGeom>
        </p:spPr>
      </p:pic>
      <p:pic>
        <p:nvPicPr>
          <p:cNvPr id="2" name="Picture 1"/>
          <p:cNvPicPr>
            <a:picLocks noChangeAspect="1"/>
          </p:cNvPicPr>
          <p:nvPr/>
        </p:nvPicPr>
        <p:blipFill>
          <a:blip r:embed="rId5"/>
          <a:stretch>
            <a:fillRect/>
          </a:stretch>
        </p:blipFill>
        <p:spPr>
          <a:xfrm>
            <a:off x="200100" y="375030"/>
            <a:ext cx="8858250" cy="2990850"/>
          </a:xfrm>
          <a:prstGeom prst="rect">
            <a:avLst/>
          </a:prstGeom>
        </p:spPr>
      </p:pic>
    </p:spTree>
    <p:extLst>
      <p:ext uri="{BB962C8B-B14F-4D97-AF65-F5344CB8AC3E}">
        <p14:creationId xmlns:p14="http://schemas.microsoft.com/office/powerpoint/2010/main" val="1795620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15888"/>
            <a:ext cx="9144000" cy="433387"/>
          </a:xfrm>
        </p:spPr>
        <p:txBody>
          <a:bodyPr>
            <a:normAutofit fontScale="90000"/>
          </a:bodyPr>
          <a:lstStyle/>
          <a:p>
            <a:pPr>
              <a:defRPr/>
            </a:pPr>
            <a:r>
              <a:rPr lang="el-GR" dirty="0">
                <a:solidFill>
                  <a:srgbClr val="004A82"/>
                </a:solidFill>
              </a:rPr>
              <a:t>Συντεταγμένες κανονικής </a:t>
            </a:r>
            <a:r>
              <a:rPr lang="el-GR" dirty="0" err="1">
                <a:solidFill>
                  <a:srgbClr val="004A82"/>
                </a:solidFill>
              </a:rPr>
              <a:t>σιμότητας</a:t>
            </a:r>
            <a:r>
              <a:rPr lang="el-GR" dirty="0">
                <a:solidFill>
                  <a:srgbClr val="004A82"/>
                </a:solidFill>
              </a:rPr>
              <a:t> </a:t>
            </a:r>
            <a:r>
              <a:rPr lang="el-GR" sz="3300" b="0" dirty="0">
                <a:solidFill>
                  <a:srgbClr val="004A82"/>
                </a:solidFill>
              </a:rPr>
              <a:t>(1 από 2)</a:t>
            </a:r>
            <a:endParaRPr lang="el-GR" sz="3300" dirty="0"/>
          </a:p>
        </p:txBody>
      </p:sp>
      <p:sp>
        <p:nvSpPr>
          <p:cNvPr id="11267" name="Θέση αριθμού διαφάνειας 3"/>
          <p:cNvSpPr>
            <a:spLocks noGrp="1"/>
          </p:cNvSpPr>
          <p:nvPr>
            <p:ph type="sldNum" sz="quarter" idx="12"/>
          </p:nvPr>
        </p:nvSpPr>
        <p:spPr bwMode="auto">
          <a:xfrm>
            <a:off x="7010400" y="649287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8678E15-E6E6-41FF-AD88-9B970A2BB36E}" type="slidenum">
              <a:rPr lang="el-GR" altLang="el-GR" smtClean="0">
                <a:solidFill>
                  <a:srgbClr val="000000"/>
                </a:solidFill>
              </a:rPr>
              <a:pPr/>
              <a:t>5</a:t>
            </a:fld>
            <a:endParaRPr lang="el-GR" altLang="el-GR" smtClean="0">
              <a:solidFill>
                <a:srgbClr val="000000"/>
              </a:solidFill>
            </a:endParaRPr>
          </a:p>
        </p:txBody>
      </p:sp>
      <p:sp>
        <p:nvSpPr>
          <p:cNvPr id="11268" name="TextBox 5"/>
          <p:cNvSpPr txBox="1">
            <a:spLocks noChangeArrowheads="1"/>
          </p:cNvSpPr>
          <p:nvPr/>
        </p:nvSpPr>
        <p:spPr bwMode="auto">
          <a:xfrm>
            <a:off x="179388" y="593725"/>
            <a:ext cx="8964612"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l-GR" altLang="el-GR" sz="2200">
                <a:solidFill>
                  <a:srgbClr val="000000"/>
                </a:solidFill>
                <a:latin typeface="Calibri" panose="020F0502020204030204" pitchFamily="34" charset="0"/>
              </a:rPr>
              <a:t>ΚΑΝΟΝΙΚΗ ΣΙΜΟΤΗΤΑ ΚΑΤΑΣΤΡΩΜΑΤΟΣ (Κανονισμός 38) Σύμφωνα με τους κανονισμούς της Διεθνούς Σύμβασης Γραμμής Φορτώσεως 1966 (Δ.Σ.Γ.Φ)</a:t>
            </a:r>
          </a:p>
        </p:txBody>
      </p:sp>
      <p:sp>
        <p:nvSpPr>
          <p:cNvPr id="11269" name="TextBox 2"/>
          <p:cNvSpPr txBox="1">
            <a:spLocks noChangeArrowheads="1"/>
          </p:cNvSpPr>
          <p:nvPr/>
        </p:nvSpPr>
        <p:spPr bwMode="auto">
          <a:xfrm>
            <a:off x="1475656" y="6354762"/>
            <a:ext cx="58324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l-GR" altLang="el-GR" sz="1200" i="1" dirty="0" err="1">
                <a:latin typeface="Arial" panose="020B0604020202020204" pitchFamily="34" charset="0"/>
              </a:rPr>
              <a:t>Ναυπηγικό</a:t>
            </a:r>
            <a:r>
              <a:rPr lang="el-GR" altLang="el-GR" sz="1200" i="1" dirty="0">
                <a:latin typeface="Arial" panose="020B0604020202020204" pitchFamily="34" charset="0"/>
              </a:rPr>
              <a:t> Σχέδιο και Αρχές </a:t>
            </a:r>
            <a:r>
              <a:rPr lang="en-US" altLang="el-GR" sz="1200" i="1" dirty="0">
                <a:latin typeface="Arial" panose="020B0604020202020204" pitchFamily="34" charset="0"/>
              </a:rPr>
              <a:t>CASD</a:t>
            </a:r>
            <a:r>
              <a:rPr lang="el-GR" altLang="el-GR" sz="1200" i="1" dirty="0">
                <a:latin typeface="Arial" panose="020B0604020202020204" pitchFamily="34" charset="0"/>
              </a:rPr>
              <a:t>       Γ. </a:t>
            </a:r>
            <a:r>
              <a:rPr lang="el-GR" altLang="el-GR" sz="1200" i="1" dirty="0" err="1">
                <a:latin typeface="Arial" panose="020B0604020202020204" pitchFamily="34" charset="0"/>
              </a:rPr>
              <a:t>Χατζηκωνσταντής</a:t>
            </a:r>
            <a:r>
              <a:rPr lang="el-GR" altLang="el-GR" sz="1200" i="1" dirty="0">
                <a:latin typeface="Arial" panose="020B0604020202020204" pitchFamily="34" charset="0"/>
              </a:rPr>
              <a:t> </a:t>
            </a:r>
            <a:r>
              <a:rPr lang="el-GR" altLang="el-GR" sz="1200" i="1" dirty="0" err="1">
                <a:latin typeface="Arial" panose="020B0604020202020204" pitchFamily="34" charset="0"/>
              </a:rPr>
              <a:t>Επ</a:t>
            </a:r>
            <a:r>
              <a:rPr lang="el-GR" altLang="el-GR" sz="1200" i="1" dirty="0">
                <a:latin typeface="Arial" panose="020B0604020202020204" pitchFamily="34" charset="0"/>
              </a:rPr>
              <a:t>. </a:t>
            </a:r>
            <a:r>
              <a:rPr lang="el-GR" altLang="el-GR" sz="1200" i="1" dirty="0" err="1">
                <a:latin typeface="Arial" panose="020B0604020202020204" pitchFamily="34" charset="0"/>
              </a:rPr>
              <a:t>ΚαΘηγητής</a:t>
            </a:r>
            <a:r>
              <a:rPr lang="el-GR" altLang="el-GR" sz="1200" i="1" dirty="0">
                <a:latin typeface="Arial" panose="020B0604020202020204" pitchFamily="34" charset="0"/>
              </a:rPr>
              <a:t>  </a:t>
            </a:r>
          </a:p>
        </p:txBody>
      </p:sp>
      <p:pic>
        <p:nvPicPr>
          <p:cNvPr id="4" name="Picture 3"/>
          <p:cNvPicPr>
            <a:picLocks noChangeAspect="1"/>
          </p:cNvPicPr>
          <p:nvPr/>
        </p:nvPicPr>
        <p:blipFill>
          <a:blip r:embed="rId2"/>
          <a:stretch>
            <a:fillRect/>
          </a:stretch>
        </p:blipFill>
        <p:spPr>
          <a:xfrm>
            <a:off x="715213" y="1378604"/>
            <a:ext cx="7713573" cy="4843628"/>
          </a:xfrm>
          <a:prstGeom prst="rect">
            <a:avLst/>
          </a:prstGeom>
        </p:spPr>
      </p:pic>
    </p:spTree>
    <p:extLst>
      <p:ext uri="{BB962C8B-B14F-4D97-AF65-F5344CB8AC3E}">
        <p14:creationId xmlns:p14="http://schemas.microsoft.com/office/powerpoint/2010/main" val="1210563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15888"/>
            <a:ext cx="9144000" cy="909637"/>
          </a:xfrm>
        </p:spPr>
        <p:txBody>
          <a:bodyPr>
            <a:normAutofit fontScale="90000"/>
          </a:bodyPr>
          <a:lstStyle/>
          <a:p>
            <a:pPr>
              <a:defRPr/>
            </a:pPr>
            <a:r>
              <a:rPr lang="el-GR" dirty="0">
                <a:solidFill>
                  <a:srgbClr val="004A82"/>
                </a:solidFill>
              </a:rPr>
              <a:t>Συντεταγμένες κανονικής </a:t>
            </a:r>
            <a:r>
              <a:rPr lang="el-GR" dirty="0" err="1">
                <a:solidFill>
                  <a:srgbClr val="004A82"/>
                </a:solidFill>
              </a:rPr>
              <a:t>σιμότητας</a:t>
            </a:r>
            <a:r>
              <a:rPr lang="el-GR" dirty="0">
                <a:solidFill>
                  <a:srgbClr val="004A82"/>
                </a:solidFill>
              </a:rPr>
              <a:t> </a:t>
            </a:r>
            <a:r>
              <a:rPr lang="el-GR" sz="3300" b="0" dirty="0">
                <a:solidFill>
                  <a:srgbClr val="004A82"/>
                </a:solidFill>
              </a:rPr>
              <a:t>(2 από 2)</a:t>
            </a:r>
            <a:endParaRPr lang="el-GR" dirty="0"/>
          </a:p>
        </p:txBody>
      </p:sp>
      <p:sp>
        <p:nvSpPr>
          <p:cNvPr id="12291" name="Θέση περιεχομένου 2"/>
          <p:cNvSpPr>
            <a:spLocks noGrp="1"/>
          </p:cNvSpPr>
          <p:nvPr>
            <p:ph idx="1"/>
          </p:nvPr>
        </p:nvSpPr>
        <p:spPr>
          <a:xfrm>
            <a:off x="307975" y="1003300"/>
            <a:ext cx="8656638" cy="2857500"/>
          </a:xfrm>
        </p:spPr>
        <p:txBody>
          <a:bodyPr/>
          <a:lstStyle/>
          <a:p>
            <a:pPr marL="0" indent="0">
              <a:buFont typeface="Arial" panose="020B0604020202020204" pitchFamily="34" charset="0"/>
              <a:buNone/>
            </a:pPr>
            <a:r>
              <a:rPr lang="el-GR" altLang="el-GR" sz="2200" smtClean="0"/>
              <a:t>Πολλές φορές η πραγματική καμπύλη σιμότητας έχει τεταγμένες διαφορετικές από τις αντίστοιχες της κανονικής, πάντως η πρωραία τεταγμένη (</a:t>
            </a:r>
            <a:r>
              <a:rPr lang="en-US" altLang="el-GR" sz="2200" smtClean="0"/>
              <a:t>sheer forward</a:t>
            </a:r>
            <a:r>
              <a:rPr lang="el-GR" altLang="el-GR" sz="2200" smtClean="0"/>
              <a:t>) είναι διπλάσια της πρυμναίας (</a:t>
            </a:r>
            <a:r>
              <a:rPr lang="en-US" altLang="el-GR" sz="2200" smtClean="0"/>
              <a:t>sheer after</a:t>
            </a:r>
            <a:r>
              <a:rPr lang="el-GR" altLang="el-GR" sz="2200" smtClean="0"/>
              <a:t>).</a:t>
            </a:r>
          </a:p>
          <a:p>
            <a:pPr marL="0" indent="0">
              <a:buFont typeface="Arial" panose="020B0604020202020204" pitchFamily="34" charset="0"/>
              <a:buNone/>
            </a:pPr>
            <a:r>
              <a:rPr lang="el-GR" altLang="el-GR" sz="2200" smtClean="0"/>
              <a:t>Όταν οι πραγματικές τεταγμένες διαφέρουν από τις τιμές της κανονικής σιμότητας , γίνονται οι διορθώσεις που προβλέπονται από τη </a:t>
            </a:r>
            <a:r>
              <a:rPr lang="el-GR" altLang="el-GR" sz="2200" u="sng" smtClean="0"/>
              <a:t>Δ.Σ.Γ.Φ. 1966 / Κανονισμός 38. </a:t>
            </a:r>
          </a:p>
          <a:p>
            <a:pPr marL="0" indent="0">
              <a:buFont typeface="Arial" panose="020B0604020202020204" pitchFamily="34" charset="0"/>
              <a:buNone/>
            </a:pPr>
            <a:endParaRPr lang="el-GR" altLang="el-GR" smtClean="0"/>
          </a:p>
        </p:txBody>
      </p:sp>
      <p:sp>
        <p:nvSpPr>
          <p:cNvPr id="12292" name="Θέση αριθμού διαφάνειας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1C55B1B-3313-413A-B19D-56CD01AF03D8}" type="slidenum">
              <a:rPr lang="el-GR" altLang="el-GR" smtClean="0">
                <a:solidFill>
                  <a:srgbClr val="000000"/>
                </a:solidFill>
              </a:rPr>
              <a:pPr/>
              <a:t>6</a:t>
            </a:fld>
            <a:endParaRPr lang="el-GR" altLang="el-GR" smtClean="0">
              <a:solidFill>
                <a:srgbClr val="000000"/>
              </a:solidFill>
            </a:endParaRPr>
          </a:p>
        </p:txBody>
      </p:sp>
      <p:sp>
        <p:nvSpPr>
          <p:cNvPr id="12293" name="TextBox 2"/>
          <p:cNvSpPr txBox="1">
            <a:spLocks noChangeArrowheads="1"/>
          </p:cNvSpPr>
          <p:nvPr/>
        </p:nvSpPr>
        <p:spPr bwMode="auto">
          <a:xfrm>
            <a:off x="1042988" y="6218238"/>
            <a:ext cx="58324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l-GR" altLang="el-GR" sz="1200" i="1">
                <a:latin typeface="Arial" panose="020B0604020202020204" pitchFamily="34" charset="0"/>
              </a:rPr>
              <a:t>Ναυπηγικό Σχέδιο και Αρχές </a:t>
            </a:r>
            <a:r>
              <a:rPr lang="en-US" altLang="el-GR" sz="1200" i="1">
                <a:latin typeface="Arial" panose="020B0604020202020204" pitchFamily="34" charset="0"/>
              </a:rPr>
              <a:t>CASD</a:t>
            </a:r>
            <a:r>
              <a:rPr lang="el-GR" altLang="el-GR" sz="1200" i="1">
                <a:latin typeface="Arial" panose="020B0604020202020204" pitchFamily="34" charset="0"/>
              </a:rPr>
              <a:t>       Γ. Χατζηκωνσταντής Επ. ΚαΘηγητής  </a:t>
            </a:r>
          </a:p>
        </p:txBody>
      </p:sp>
      <p:sp>
        <p:nvSpPr>
          <p:cNvPr id="6" name="TextBox 5"/>
          <p:cNvSpPr txBox="1"/>
          <p:nvPr/>
        </p:nvSpPr>
        <p:spPr>
          <a:xfrm>
            <a:off x="327025" y="3284538"/>
            <a:ext cx="8637588" cy="2801937"/>
          </a:xfrm>
          <a:prstGeom prst="rect">
            <a:avLst/>
          </a:prstGeom>
          <a:noFill/>
        </p:spPr>
        <p:txBody>
          <a:bodyPr>
            <a:spAutoFit/>
          </a:bodyPr>
          <a:lstStyle/>
          <a:p>
            <a:pPr>
              <a:defRPr/>
            </a:pPr>
            <a:r>
              <a:rPr lang="el-GR" sz="2200" dirty="0">
                <a:latin typeface="+mn-lt"/>
              </a:rPr>
              <a:t>Οι </a:t>
            </a:r>
            <a:r>
              <a:rPr lang="el-GR" sz="2200" dirty="0" err="1">
                <a:latin typeface="+mn-lt"/>
              </a:rPr>
              <a:t>τεταγμένες</a:t>
            </a:r>
            <a:r>
              <a:rPr lang="el-GR" sz="2200" dirty="0">
                <a:latin typeface="+mn-lt"/>
              </a:rPr>
              <a:t> στο πρωραία και πρυμναίο ήμισυ πολλαπλασιάζονται με τους συντελεστές του πίνακα της διαφάνειας 6.</a:t>
            </a:r>
          </a:p>
          <a:p>
            <a:pPr>
              <a:defRPr/>
            </a:pPr>
            <a:r>
              <a:rPr lang="el-GR" sz="2200" dirty="0">
                <a:latin typeface="+mn-lt"/>
              </a:rPr>
              <a:t>Η διαφορά μεταξύ των αθροισμάτων των σχετικών γινομένων και εκείνων του κανονικού διαιρείται δια 8 και προκύπτει η περίσσεια ή το έλλειμα της </a:t>
            </a:r>
            <a:r>
              <a:rPr lang="el-GR" sz="2200" dirty="0" err="1">
                <a:latin typeface="+mn-lt"/>
              </a:rPr>
              <a:t>σιμότητας</a:t>
            </a:r>
            <a:r>
              <a:rPr lang="el-GR" sz="2200" dirty="0">
                <a:latin typeface="+mn-lt"/>
              </a:rPr>
              <a:t> στο πρωραίο ή πρυμναίο ήμισυ.</a:t>
            </a:r>
          </a:p>
          <a:p>
            <a:pPr>
              <a:defRPr/>
            </a:pPr>
            <a:r>
              <a:rPr lang="el-GR" sz="2200" dirty="0">
                <a:latin typeface="+mn-lt"/>
              </a:rPr>
              <a:t>Ο αριθμητικός μέσος της περίσσειας ή του </a:t>
            </a:r>
            <a:r>
              <a:rPr lang="el-GR" sz="2200" dirty="0" err="1">
                <a:latin typeface="+mn-lt"/>
              </a:rPr>
              <a:t>έλλείματος</a:t>
            </a:r>
            <a:r>
              <a:rPr lang="el-GR" sz="2200" dirty="0">
                <a:latin typeface="+mn-lt"/>
              </a:rPr>
              <a:t> στα πρωραία ή πρυμναία ήμισυ, μετρά την περίσσεια ή το έλλειμα της </a:t>
            </a:r>
            <a:r>
              <a:rPr lang="el-GR" sz="2200" dirty="0" err="1">
                <a:latin typeface="+mn-lt"/>
              </a:rPr>
              <a:t>σιμότητας</a:t>
            </a:r>
            <a:endParaRPr lang="el-GR" sz="2200" dirty="0">
              <a:latin typeface="+mn-lt"/>
            </a:endParaRPr>
          </a:p>
          <a:p>
            <a:pPr>
              <a:defRPr/>
            </a:pPr>
            <a:endParaRPr lang="el-GR" sz="2200" dirty="0"/>
          </a:p>
        </p:txBody>
      </p:sp>
    </p:spTree>
    <p:extLst>
      <p:ext uri="{BB962C8B-B14F-4D97-AF65-F5344CB8AC3E}">
        <p14:creationId xmlns:p14="http://schemas.microsoft.com/office/powerpoint/2010/main" val="1498791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16632"/>
            <a:ext cx="8229600" cy="576064"/>
          </a:xfrm>
        </p:spPr>
        <p:txBody>
          <a:bodyPr>
            <a:normAutofit fontScale="90000"/>
          </a:bodyPr>
          <a:lstStyle/>
          <a:p>
            <a:r>
              <a:rPr lang="el-GR" dirty="0" smtClean="0">
                <a:solidFill>
                  <a:srgbClr val="004A82"/>
                </a:solidFill>
              </a:rPr>
              <a:t>Απαραίτητοι ορισμοί </a:t>
            </a:r>
            <a:r>
              <a:rPr lang="el-GR" sz="3200" b="0" dirty="0" smtClean="0">
                <a:solidFill>
                  <a:srgbClr val="004A82"/>
                </a:solidFill>
              </a:rPr>
              <a:t>(1 από 2)</a:t>
            </a:r>
            <a:endParaRPr lang="el-GR" sz="3200" b="0" dirty="0"/>
          </a:p>
        </p:txBody>
      </p:sp>
      <p:sp>
        <p:nvSpPr>
          <p:cNvPr id="3" name="Θέση περιεχομένου 2"/>
          <p:cNvSpPr>
            <a:spLocks noGrp="1"/>
          </p:cNvSpPr>
          <p:nvPr>
            <p:ph idx="1"/>
          </p:nvPr>
        </p:nvSpPr>
        <p:spPr>
          <a:xfrm>
            <a:off x="210692" y="687140"/>
            <a:ext cx="8507288" cy="5184576"/>
          </a:xfrm>
        </p:spPr>
        <p:txBody>
          <a:bodyPr>
            <a:noAutofit/>
          </a:bodyPr>
          <a:lstStyle/>
          <a:p>
            <a:pPr marL="0" lvl="0" indent="0" fontAlgn="base">
              <a:lnSpc>
                <a:spcPct val="110000"/>
              </a:lnSpc>
              <a:spcBef>
                <a:spcPts val="600"/>
              </a:spcBef>
              <a:spcAft>
                <a:spcPct val="0"/>
              </a:spcAft>
              <a:buNone/>
            </a:pPr>
            <a:r>
              <a:rPr lang="el-GR" sz="2200" dirty="0">
                <a:solidFill>
                  <a:srgbClr val="000000"/>
                </a:solidFill>
                <a:cs typeface="Arial" panose="020B0604020202020204" pitchFamily="34" charset="0"/>
              </a:rPr>
              <a:t>Στον πίνακα των τεταγμένων </a:t>
            </a:r>
            <a:r>
              <a:rPr lang="el-GR" sz="2200" dirty="0" smtClean="0">
                <a:solidFill>
                  <a:srgbClr val="000000"/>
                </a:solidFill>
                <a:cs typeface="Arial" panose="020B0604020202020204" pitchFamily="34" charset="0"/>
              </a:rPr>
              <a:t>σύμφωνα </a:t>
            </a:r>
            <a:r>
              <a:rPr lang="el-GR" sz="2200" dirty="0">
                <a:solidFill>
                  <a:srgbClr val="000000"/>
                </a:solidFill>
                <a:cs typeface="Arial" panose="020B0604020202020204" pitchFamily="34" charset="0"/>
              </a:rPr>
              <a:t>με τον Κανονισμό 3 της Δ.Σ.Γ.Φ. 1966 , είναι : </a:t>
            </a:r>
          </a:p>
          <a:p>
            <a:pPr marL="0" lvl="0" indent="0" algn="just" fontAlgn="base">
              <a:lnSpc>
                <a:spcPct val="110000"/>
              </a:lnSpc>
              <a:spcBef>
                <a:spcPts val="600"/>
              </a:spcBef>
              <a:spcAft>
                <a:spcPct val="0"/>
              </a:spcAft>
              <a:buNone/>
            </a:pPr>
            <a:r>
              <a:rPr lang="el-GR" sz="2200" b="1" dirty="0" smtClean="0">
                <a:solidFill>
                  <a:srgbClr val="000000"/>
                </a:solidFill>
                <a:cs typeface="Arial" panose="020B0604020202020204" pitchFamily="34" charset="0"/>
              </a:rPr>
              <a:t>ΜΗΚΟΣ</a:t>
            </a:r>
            <a:r>
              <a:rPr lang="el-GR" sz="2200" dirty="0" smtClean="0">
                <a:solidFill>
                  <a:srgbClr val="000000"/>
                </a:solidFill>
                <a:cs typeface="Arial" panose="020B0604020202020204" pitchFamily="34" charset="0"/>
              </a:rPr>
              <a:t>: </a:t>
            </a:r>
            <a:r>
              <a:rPr lang="el-GR" sz="2200" dirty="0">
                <a:solidFill>
                  <a:srgbClr val="000000"/>
                </a:solidFill>
                <a:cs typeface="Arial" panose="020B0604020202020204" pitchFamily="34" charset="0"/>
              </a:rPr>
              <a:t>σαν μήκος  </a:t>
            </a:r>
            <a:r>
              <a:rPr lang="en-US" sz="2200" dirty="0">
                <a:solidFill>
                  <a:srgbClr val="000000"/>
                </a:solidFill>
                <a:cs typeface="Arial" panose="020B0604020202020204" pitchFamily="34" charset="0"/>
              </a:rPr>
              <a:t>L</a:t>
            </a:r>
            <a:r>
              <a:rPr lang="el-GR" sz="2200" dirty="0">
                <a:solidFill>
                  <a:srgbClr val="000000"/>
                </a:solidFill>
                <a:cs typeface="Arial" panose="020B0604020202020204" pitchFamily="34" charset="0"/>
              </a:rPr>
              <a:t> λαμβάνονται τα 96 % του μήκους ισάλου που μετριέται στα 85 % του κοίλου ,ή το μήκος που μετριέται από την εξωτερική όψη της στείρας μέχρι τον άξονα περιστροφής του πηδαλίου  επί της ίδιας ισάλου , εάν αυτό είναι μεγαλύτερο. Σε πλοία σχεδιασμένα με κεκλιμένη τρόπιδα η ίσαλος γραμμή επί της οποίας μετριέται το μήκος , λαμβάνεται παράλληλη προς την ίσαλο σχεδίασης.</a:t>
            </a:r>
          </a:p>
          <a:p>
            <a:pPr marL="0" lvl="0" indent="0" fontAlgn="base">
              <a:lnSpc>
                <a:spcPct val="110000"/>
              </a:lnSpc>
              <a:spcBef>
                <a:spcPts val="600"/>
              </a:spcBef>
              <a:spcAft>
                <a:spcPct val="0"/>
              </a:spcAft>
              <a:buNone/>
            </a:pPr>
            <a:r>
              <a:rPr lang="el-GR" sz="2200" dirty="0" smtClean="0">
                <a:solidFill>
                  <a:srgbClr val="000000"/>
                </a:solidFill>
                <a:cs typeface="Arial" panose="020B0604020202020204" pitchFamily="34" charset="0"/>
              </a:rPr>
              <a:t>Σύμφωνα </a:t>
            </a:r>
            <a:r>
              <a:rPr lang="el-GR" sz="2200" dirty="0">
                <a:solidFill>
                  <a:srgbClr val="000000"/>
                </a:solidFill>
                <a:cs typeface="Arial" panose="020B0604020202020204" pitchFamily="34" charset="0"/>
              </a:rPr>
              <a:t>με τον Κανονισμό 5 της Δ.Σ.Γ.Φ. 1966 , είναι :</a:t>
            </a:r>
          </a:p>
          <a:p>
            <a:pPr marL="0" lvl="0" indent="0" fontAlgn="base">
              <a:lnSpc>
                <a:spcPct val="110000"/>
              </a:lnSpc>
              <a:spcBef>
                <a:spcPts val="600"/>
              </a:spcBef>
              <a:spcAft>
                <a:spcPct val="0"/>
              </a:spcAft>
              <a:buNone/>
            </a:pPr>
            <a:r>
              <a:rPr lang="el-GR" sz="2200" b="1" dirty="0">
                <a:solidFill>
                  <a:srgbClr val="000000"/>
                </a:solidFill>
                <a:cs typeface="Arial" panose="020B0604020202020204" pitchFamily="34" charset="0"/>
              </a:rPr>
              <a:t>ΚΟΙΛΟ</a:t>
            </a:r>
            <a:r>
              <a:rPr lang="el-GR" sz="2200" dirty="0">
                <a:solidFill>
                  <a:srgbClr val="000000"/>
                </a:solidFill>
                <a:cs typeface="Arial" panose="020B0604020202020204" pitchFamily="34" charset="0"/>
              </a:rPr>
              <a:t> (πλευρικό ύψος</a:t>
            </a:r>
            <a:r>
              <a:rPr lang="el-GR" sz="2200" dirty="0" smtClean="0">
                <a:solidFill>
                  <a:srgbClr val="000000"/>
                </a:solidFill>
                <a:cs typeface="Arial" panose="020B0604020202020204" pitchFamily="34" charset="0"/>
              </a:rPr>
              <a:t>): </a:t>
            </a:r>
            <a:r>
              <a:rPr lang="el-GR" sz="2200" dirty="0">
                <a:solidFill>
                  <a:srgbClr val="000000"/>
                </a:solidFill>
                <a:cs typeface="Arial" panose="020B0604020202020204" pitchFamily="34" charset="0"/>
              </a:rPr>
              <a:t>λαμβάνεται η κατακόρυφη απόσταση μετρούμενη στην πλευρά του πλοίου από το άνω μέρος της τρόπιδας μέχρι την κορυφή του ζυγού (εγκάρσιο ενισχυτικό) του καταστρώματος εξάλων</a:t>
            </a:r>
            <a:r>
              <a:rPr lang="el-GR" sz="2200" dirty="0" smtClean="0">
                <a:solidFill>
                  <a:srgbClr val="000000"/>
                </a:solidFill>
                <a:cs typeface="Arial" panose="020B0604020202020204" pitchFamily="34" charset="0"/>
              </a:rPr>
              <a:t>.</a:t>
            </a:r>
            <a:endParaRPr lang="el-GR" sz="2200" dirty="0"/>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7</a:t>
            </a:fld>
            <a:endParaRPr lang="el-GR" dirty="0">
              <a:solidFill>
                <a:prstClr val="black"/>
              </a:solidFill>
            </a:endParaRPr>
          </a:p>
        </p:txBody>
      </p:sp>
      <p:sp>
        <p:nvSpPr>
          <p:cNvPr id="5" name="Text Box 4"/>
          <p:cNvSpPr txBox="1">
            <a:spLocks noChangeArrowheads="1"/>
          </p:cNvSpPr>
          <p:nvPr/>
        </p:nvSpPr>
        <p:spPr bwMode="auto">
          <a:xfrm>
            <a:off x="1116013" y="6021388"/>
            <a:ext cx="7343775" cy="217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0000"/>
              </a:lnSpc>
              <a:spcBef>
                <a:spcPct val="0"/>
              </a:spcBef>
              <a:buFont typeface="Arial" panose="020B0604020202020204" pitchFamily="34" charset="0"/>
              <a:buNone/>
            </a:pPr>
            <a:r>
              <a:rPr lang="el-GR" altLang="el-GR" sz="900" b="1" dirty="0">
                <a:latin typeface="Arial" panose="020B0604020202020204" pitchFamily="34" charset="0"/>
              </a:rPr>
              <a:t>                              ΝΑΥΠΗΓΙΚΟ ΣΧΕΔΙΟ ΚΑΙ ΑΡΧΕΣ </a:t>
            </a:r>
            <a:r>
              <a:rPr lang="en-US" altLang="el-GR" sz="900" b="1" dirty="0">
                <a:latin typeface="Arial" panose="020B0604020202020204" pitchFamily="34" charset="0"/>
              </a:rPr>
              <a:t>CASD</a:t>
            </a:r>
            <a:r>
              <a:rPr lang="el-GR" altLang="el-GR" sz="900" b="1" dirty="0">
                <a:latin typeface="Arial" panose="020B0604020202020204" pitchFamily="34" charset="0"/>
              </a:rPr>
              <a:t>                        ΚΑΘΗΓΗΤΗΣ ΓΕΩΡΓΙΟΣ Κ. ΧΑΤΖΗΚΩΝΣΤΑΝΤΗΣ  202</a:t>
            </a:r>
            <a:r>
              <a:rPr lang="en-US" altLang="el-GR" sz="900" b="1" dirty="0">
                <a:latin typeface="Arial" panose="020B0604020202020204" pitchFamily="34" charset="0"/>
              </a:rPr>
              <a:t>1</a:t>
            </a:r>
            <a:endParaRPr lang="el-GR" altLang="el-GR" sz="900" dirty="0">
              <a:latin typeface="Arial" panose="020B0604020202020204" pitchFamily="34" charset="0"/>
            </a:endParaRPr>
          </a:p>
        </p:txBody>
      </p:sp>
    </p:spTree>
    <p:extLst>
      <p:ext uri="{BB962C8B-B14F-4D97-AF65-F5344CB8AC3E}">
        <p14:creationId xmlns:p14="http://schemas.microsoft.com/office/powerpoint/2010/main" val="18215908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solidFill>
                  <a:srgbClr val="004A82"/>
                </a:solidFill>
              </a:rPr>
              <a:t>Απαραίτητοι ορισμοί </a:t>
            </a:r>
            <a:r>
              <a:rPr lang="el-GR" sz="3200" b="0" dirty="0" smtClean="0">
                <a:solidFill>
                  <a:srgbClr val="004A82"/>
                </a:solidFill>
              </a:rPr>
              <a:t>(2 </a:t>
            </a:r>
            <a:r>
              <a:rPr lang="el-GR" sz="3200" b="0" dirty="0">
                <a:solidFill>
                  <a:srgbClr val="004A82"/>
                </a:solidFill>
              </a:rPr>
              <a:t>από 2)</a:t>
            </a:r>
            <a:endParaRPr lang="el-GR" sz="3200" dirty="0"/>
          </a:p>
        </p:txBody>
      </p:sp>
      <p:sp>
        <p:nvSpPr>
          <p:cNvPr id="3" name="Θέση περιεχομένου 2"/>
          <p:cNvSpPr>
            <a:spLocks noGrp="1"/>
          </p:cNvSpPr>
          <p:nvPr>
            <p:ph idx="1"/>
          </p:nvPr>
        </p:nvSpPr>
        <p:spPr>
          <a:xfrm>
            <a:off x="457200" y="1196752"/>
            <a:ext cx="8229600" cy="4248472"/>
          </a:xfrm>
        </p:spPr>
        <p:txBody>
          <a:bodyPr>
            <a:normAutofit lnSpcReduction="10000"/>
          </a:bodyPr>
          <a:lstStyle/>
          <a:p>
            <a:pPr marL="0" lvl="0" indent="0" fontAlgn="base">
              <a:lnSpc>
                <a:spcPct val="110000"/>
              </a:lnSpc>
              <a:spcBef>
                <a:spcPts val="1200"/>
              </a:spcBef>
              <a:spcAft>
                <a:spcPct val="0"/>
              </a:spcAft>
              <a:buNone/>
            </a:pPr>
            <a:r>
              <a:rPr lang="el-GR" sz="2200" b="1" dirty="0">
                <a:solidFill>
                  <a:srgbClr val="000000"/>
                </a:solidFill>
                <a:cs typeface="Arial" panose="020B0604020202020204" pitchFamily="34" charset="0"/>
              </a:rPr>
              <a:t>ΎΨΟΣ </a:t>
            </a:r>
            <a:r>
              <a:rPr lang="el-GR" sz="2200" b="1" dirty="0" smtClean="0">
                <a:solidFill>
                  <a:srgbClr val="000000"/>
                </a:solidFill>
                <a:cs typeface="Arial" panose="020B0604020202020204" pitchFamily="34" charset="0"/>
              </a:rPr>
              <a:t>ΕΞΑΛΩΝ</a:t>
            </a:r>
            <a:r>
              <a:rPr lang="el-GR" sz="2200" dirty="0" smtClean="0">
                <a:solidFill>
                  <a:srgbClr val="000000"/>
                </a:solidFill>
                <a:cs typeface="Arial" panose="020B0604020202020204" pitchFamily="34" charset="0"/>
              </a:rPr>
              <a:t>: </a:t>
            </a:r>
            <a:r>
              <a:rPr lang="el-GR" sz="2200" dirty="0">
                <a:solidFill>
                  <a:srgbClr val="000000"/>
                </a:solidFill>
                <a:cs typeface="Arial" panose="020B0604020202020204" pitchFamily="34" charset="0"/>
              </a:rPr>
              <a:t>είναι η κατακόρυφη απόσταση που μετριέται στο μέσον του πλοίου από την άνω όψη της γραμμής καταστρώματος μέχρι  την άνω όψη της αντίστοιχης γραμμής φορτώσεως.  </a:t>
            </a:r>
            <a:endParaRPr lang="el-GR" sz="2200" dirty="0" smtClean="0">
              <a:solidFill>
                <a:srgbClr val="000000"/>
              </a:solidFill>
              <a:cs typeface="Arial" panose="020B0604020202020204" pitchFamily="34" charset="0"/>
            </a:endParaRPr>
          </a:p>
          <a:p>
            <a:pPr marL="0" lvl="0" indent="0" fontAlgn="base">
              <a:lnSpc>
                <a:spcPct val="110000"/>
              </a:lnSpc>
              <a:spcBef>
                <a:spcPts val="1200"/>
              </a:spcBef>
              <a:spcAft>
                <a:spcPct val="0"/>
              </a:spcAft>
              <a:buNone/>
            </a:pPr>
            <a:r>
              <a:rPr lang="el-GR" sz="2200" b="1" dirty="0" smtClean="0">
                <a:solidFill>
                  <a:srgbClr val="000000"/>
                </a:solidFill>
                <a:cs typeface="Arial" panose="020B0604020202020204" pitchFamily="34" charset="0"/>
              </a:rPr>
              <a:t>ΚΑΤΑΣΤΡΩΜΑ ΕΞΑΛΩΝ</a:t>
            </a:r>
            <a:r>
              <a:rPr lang="el-GR" sz="2200" dirty="0" smtClean="0">
                <a:solidFill>
                  <a:srgbClr val="000000"/>
                </a:solidFill>
                <a:cs typeface="Arial" panose="020B0604020202020204" pitchFamily="34" charset="0"/>
              </a:rPr>
              <a:t>: </a:t>
            </a:r>
            <a:r>
              <a:rPr lang="el-GR" sz="2200" dirty="0">
                <a:solidFill>
                  <a:srgbClr val="000000"/>
                </a:solidFill>
                <a:cs typeface="Arial" panose="020B0604020202020204" pitchFamily="34" charset="0"/>
              </a:rPr>
              <a:t>το ανώτατο συνεχές κατάστρωμα εκτεθειμένο στον καιρό και στη θάλασσα με μόνιμα μέσα κλεισίματος των ανοιγμάτων του εκτεθειμένου στον καιρό μέρους του και κάτω από το οποίο όλα τα υπάρχοντα ανοίγματα στην πλευρά του πλοίου είναι εξοπλισμένα με μόνιμα μέσα υδατοστεγούς κλεισίματος (σε κλιμακωτό κατάστρωμα , ως κατάστρωμα εξάλων λαμβάνεται η κατώτερη γραμμή του καταστρώματος και η συνέχιση αυτής παράλληλα προς το ανώτερο τμήμα του καταστρώματος</a:t>
            </a:r>
            <a:r>
              <a:rPr lang="el-GR" sz="2200" dirty="0" smtClean="0">
                <a:solidFill>
                  <a:srgbClr val="000000"/>
                </a:solidFill>
                <a:cs typeface="Arial" panose="020B0604020202020204" pitchFamily="34" charset="0"/>
              </a:rPr>
              <a:t>).</a:t>
            </a:r>
            <a:endParaRPr lang="el-GR" dirty="0"/>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8</a:t>
            </a:fld>
            <a:endParaRPr lang="el-GR">
              <a:solidFill>
                <a:prstClr val="black"/>
              </a:solidFill>
            </a:endParaRPr>
          </a:p>
        </p:txBody>
      </p:sp>
      <p:sp>
        <p:nvSpPr>
          <p:cNvPr id="5" name="Text Box 4"/>
          <p:cNvSpPr txBox="1">
            <a:spLocks noChangeArrowheads="1"/>
          </p:cNvSpPr>
          <p:nvPr/>
        </p:nvSpPr>
        <p:spPr bwMode="auto">
          <a:xfrm>
            <a:off x="1116013" y="6021388"/>
            <a:ext cx="7343775" cy="217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0000"/>
              </a:lnSpc>
              <a:spcBef>
                <a:spcPct val="0"/>
              </a:spcBef>
              <a:buFont typeface="Arial" panose="020B0604020202020204" pitchFamily="34" charset="0"/>
              <a:buNone/>
            </a:pPr>
            <a:r>
              <a:rPr lang="el-GR" altLang="el-GR" sz="900" b="1" dirty="0">
                <a:latin typeface="Arial" panose="020B0604020202020204" pitchFamily="34" charset="0"/>
              </a:rPr>
              <a:t>                              ΝΑΥΠΗΓΙΚΟ ΣΧΕΔΙΟ ΚΑΙ ΑΡΧΕΣ </a:t>
            </a:r>
            <a:r>
              <a:rPr lang="en-US" altLang="el-GR" sz="900" b="1" dirty="0">
                <a:latin typeface="Arial" panose="020B0604020202020204" pitchFamily="34" charset="0"/>
              </a:rPr>
              <a:t>CASD</a:t>
            </a:r>
            <a:r>
              <a:rPr lang="el-GR" altLang="el-GR" sz="900" b="1" dirty="0">
                <a:latin typeface="Arial" panose="020B0604020202020204" pitchFamily="34" charset="0"/>
              </a:rPr>
              <a:t>                        ΚΑΘΗΓΗΤΗΣ ΓΕΩΡΓΙΟΣ Κ. ΧΑΤΖΗΚΩΝΣΤΑΝΤΗΣ  202</a:t>
            </a:r>
            <a:r>
              <a:rPr lang="en-US" altLang="el-GR" sz="900" b="1" dirty="0">
                <a:latin typeface="Arial" panose="020B0604020202020204" pitchFamily="34" charset="0"/>
              </a:rPr>
              <a:t>1</a:t>
            </a:r>
            <a:endParaRPr lang="el-GR" altLang="el-GR" sz="900" dirty="0">
              <a:latin typeface="Arial" panose="020B0604020202020204" pitchFamily="34" charset="0"/>
            </a:endParaRPr>
          </a:p>
        </p:txBody>
      </p:sp>
    </p:spTree>
    <p:extLst>
      <p:ext uri="{BB962C8B-B14F-4D97-AF65-F5344CB8AC3E}">
        <p14:creationId xmlns:p14="http://schemas.microsoft.com/office/powerpoint/2010/main" val="157663881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ISPRING_RESOURCE_PATHS_HASH_2" val="e63e9eec434b6a22ddb5216a25ec256f5ce4e1fb"/>
</p:tagLst>
</file>

<file path=ppt/theme/theme1.xml><?xml version="1.0" encoding="utf-8"?>
<a:theme xmlns:a="http://schemas.openxmlformats.org/drawingml/2006/main" name="tepmlatenew">
  <a:themeElements>
    <a:clrScheme name="Προσαρμοσμένο 1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C_template_updat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C_template_updated">
  <a:themeElements>
    <a:clrScheme name="Custom 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tepmlatenew</Template>
  <TotalTime>88</TotalTime>
  <Words>1257</Words>
  <Application>Microsoft Office PowerPoint</Application>
  <PresentationFormat>On-screen Show (4:3)</PresentationFormat>
  <Paragraphs>110</Paragraphs>
  <Slides>16</Slides>
  <Notes>9</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16</vt:i4>
      </vt:variant>
    </vt:vector>
  </HeadingPairs>
  <TitlesOfParts>
    <vt:vector size="23" baseType="lpstr">
      <vt:lpstr>Arial</vt:lpstr>
      <vt:lpstr>Calibri</vt:lpstr>
      <vt:lpstr>Times New Roman</vt:lpstr>
      <vt:lpstr>Wingdings</vt:lpstr>
      <vt:lpstr>tepmlatenew</vt:lpstr>
      <vt:lpstr>OC_template_updated</vt:lpstr>
      <vt:lpstr>1_OC_template_updated</vt:lpstr>
      <vt:lpstr>Ναυπηγικό σχέδιο και αρχές casd</vt:lpstr>
      <vt:lpstr>Καμπύλη σιμότητας – καμπύλη κυρτότητας – καμπύλη καταστρώματος</vt:lpstr>
      <vt:lpstr>Ονοματολογία εγκάρσιας τομής</vt:lpstr>
      <vt:lpstr>Καμπύλη σιμότητας 1/2</vt:lpstr>
      <vt:lpstr>Καμπύλη σιμότητας 2/2</vt:lpstr>
      <vt:lpstr>Συντεταγμένες κανονικής σιμότητας (1 από 2)</vt:lpstr>
      <vt:lpstr>Συντεταγμένες κανονικής σιμότητας (2 από 2)</vt:lpstr>
      <vt:lpstr>Απαραίτητοι ορισμοί (1 από 2)</vt:lpstr>
      <vt:lpstr>Απαραίτητοι ορισμοί (2 από 2)</vt:lpstr>
      <vt:lpstr>Τέλος Ενότητας</vt:lpstr>
      <vt:lpstr>Σημειώματα</vt:lpstr>
      <vt:lpstr>Σημείωμα Αναφοράς</vt:lpstr>
      <vt:lpstr>Σημείωμα Αδειοδότησης</vt:lpstr>
      <vt:lpstr>Επεξήγηση όρων χρήσης έργων τρίτων</vt:lpstr>
      <vt:lpstr>Διατήρηση Σημειωμάτων</vt:lpstr>
      <vt:lpstr>Χρηματοδότηση</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Ναυπηγικό σχέδιο και αρχές casd</dc:title>
  <dc:creator>opencourses@teiath.gr</dc:creator>
  <cp:lastModifiedBy>user</cp:lastModifiedBy>
  <cp:revision>12</cp:revision>
  <dcterms:created xsi:type="dcterms:W3CDTF">2014-10-25T12:56:28Z</dcterms:created>
  <dcterms:modified xsi:type="dcterms:W3CDTF">2021-05-19T17:17:01Z</dcterms:modified>
</cp:coreProperties>
</file>