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1"/>
  </p:notesMasterIdLst>
  <p:handoutMasterIdLst>
    <p:handoutMasterId r:id="rId32"/>
  </p:handoutMasterIdLst>
  <p:sldIdLst>
    <p:sldId id="256" r:id="rId3"/>
    <p:sldId id="271" r:id="rId4"/>
    <p:sldId id="272" r:id="rId5"/>
    <p:sldId id="273" r:id="rId6"/>
    <p:sldId id="276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0" r:id="rId21"/>
    <p:sldId id="288" r:id="rId22"/>
    <p:sldId id="289" r:id="rId23"/>
    <p:sldId id="257" r:id="rId24"/>
    <p:sldId id="262" r:id="rId25"/>
    <p:sldId id="264" r:id="rId26"/>
    <p:sldId id="269" r:id="rId27"/>
    <p:sldId id="270" r:id="rId28"/>
    <p:sldId id="266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629" autoAdjust="0"/>
  </p:normalViewPr>
  <p:slideViewPr>
    <p:cSldViewPr>
      <p:cViewPr varScale="1">
        <p:scale>
          <a:sx n="82" d="100"/>
          <a:sy n="82" d="100"/>
        </p:scale>
        <p:origin x="-9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53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ocosahexaenoic-acid-3D-ball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njah-bmm2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olesterol3D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ilverca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ycloartenol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Edgar18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qualene-from-xtal-3D-balls-A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njah-bmm2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en.wikipedia.org/wiki/Beta-Tocopherol" TargetMode="External"/><Relationship Id="rId7" Type="http://schemas.openxmlformats.org/officeDocument/2006/relationships/hyperlink" Target="http://en.wikipedia.org/wiki/Tocopherol" TargetMode="External"/><Relationship Id="rId2" Type="http://schemas.openxmlformats.org/officeDocument/2006/relationships/hyperlink" Target="http://en.wikipedia.org/wiki/Alpha-Tocophero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en.wikipedia.org/wiki/Delta-Tocopherol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en.wikipedia.org/wiki/Gamma-Tocopherol" TargetMode="Externa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commons.wikimedia.org/wiki/User:Calver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Tocopherol,_alpha-.svg" TargetMode="External"/><Relationship Id="rId5" Type="http://schemas.openxmlformats.org/officeDocument/2006/relationships/hyperlink" Target="http://commons.wikimedia.org/wiki/User:NEUROtiker" TargetMode="External"/><Relationship Id="rId4" Type="http://schemas.openxmlformats.org/officeDocument/2006/relationships/hyperlink" Target="http://commons.wikimedia.org/wiki/File:All-trans-Retinol.sv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Itineranttrader" TargetMode="External"/><Relationship Id="rId2" Type="http://schemas.openxmlformats.org/officeDocument/2006/relationships/hyperlink" Target="http://commons.wikimedia.org/wiki/File:Thymol3D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ineral_oil_bottle,_fron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commons.wikimedia.org/wiki/User:Flickr_upload_bo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82911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Τεχνολογία και ποιότητα Λιπών-Ελαίων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Τσάκνης, Καθηγητής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Σύσταση λιπών και λαδιών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λίπη – λάδια αποτελούνται κυρίως από </a:t>
            </a:r>
            <a:r>
              <a:rPr lang="el-GR" b="1" dirty="0"/>
              <a:t>γλυκερίδια </a:t>
            </a:r>
            <a:r>
              <a:rPr lang="el-GR" dirty="0"/>
              <a:t>(ακυλογλυκερόλες), δηλαδή εστέρες της γλυκερόλης με λιπαρά οξέα.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graphicFrame>
        <p:nvGraphicFramePr>
          <p:cNvPr id="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490242"/>
              </p:ext>
            </p:extLst>
          </p:nvPr>
        </p:nvGraphicFramePr>
        <p:xfrm>
          <a:off x="467544" y="2852936"/>
          <a:ext cx="8229600" cy="295208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952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kumimoji="0" lang="en-US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-O-CO-R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CH-OH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</a:t>
                      </a:r>
                      <a:r>
                        <a:rPr kumimoji="0" lang="en-US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 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α-Μονογλυκερίδιο</a:t>
                      </a:r>
                      <a:endParaRPr kumimoji="0" lang="en-US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kumimoji="0" lang="en-US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-O-CO-R</a:t>
                      </a:r>
                      <a:r>
                        <a:rPr kumimoji="0" lang="el-GR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altLang="el-GR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CH-O</a:t>
                      </a: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CO-R</a:t>
                      </a:r>
                      <a:r>
                        <a:rPr kumimoji="0" lang="en-US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</a:t>
                      </a:r>
                      <a:r>
                        <a:rPr kumimoji="0" lang="en-US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 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α,β-Διγλυκερίδιο</a:t>
                      </a: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kumimoji="0" lang="en-US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-O-CO-R</a:t>
                      </a:r>
                      <a:r>
                        <a:rPr kumimoji="0" lang="en-US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CH-</a:t>
                      </a: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O-CO-R</a:t>
                      </a:r>
                      <a:r>
                        <a:rPr kumimoji="0" lang="en-US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altLang="el-GR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</a:t>
                      </a:r>
                      <a:r>
                        <a:rPr kumimoji="0" lang="en-US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O-</a:t>
                      </a: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CO-R</a:t>
                      </a:r>
                      <a:r>
                        <a:rPr kumimoji="0" lang="en-US" alt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altLang="el-GR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 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Μικτό Τριγλυκερίδιο</a:t>
                      </a: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6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Λιπίδια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λίπη – λάδια ανήκουν σε μια μεγάλη κατηγορία οργανικών ενώσεων που υπάρχουν στη φύση, </a:t>
            </a:r>
            <a:r>
              <a:rPr lang="el-GR" b="1" dirty="0"/>
              <a:t>τα λιπίδια. </a:t>
            </a:r>
          </a:p>
          <a:p>
            <a:r>
              <a:rPr lang="el-GR" dirty="0"/>
              <a:t>Τα λιπίδια διαλύονται στους </a:t>
            </a:r>
            <a:r>
              <a:rPr lang="el-GR" b="1" dirty="0"/>
              <a:t>οργανικούς διαλύτες </a:t>
            </a:r>
            <a:r>
              <a:rPr lang="el-GR" dirty="0"/>
              <a:t>(αιθέρας, πετρελαϊκός αιθέρας, χλωροφόρμιο, τετραχλωράνθρακας, βενζόλιο, κ.α.) και είναι αδιάλυτα στο νερό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44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Λιπίδια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κυριότερες ομάδες λιπιδίων είναι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graphicFrame>
        <p:nvGraphicFramePr>
          <p:cNvPr id="5" name="Group 1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28350"/>
              </p:ext>
            </p:extLst>
          </p:nvPr>
        </p:nvGraphicFramePr>
        <p:xfrm>
          <a:off x="539552" y="1916832"/>
          <a:ext cx="8229600" cy="4502696"/>
        </p:xfrm>
        <a:graphic>
          <a:graphicData uri="http://schemas.openxmlformats.org/drawingml/2006/table">
            <a:tbl>
              <a:tblPr firstRow="1"/>
              <a:tblGrid>
                <a:gridCol w="2386012"/>
                <a:gridCol w="5843588"/>
              </a:tblGrid>
              <a:tr h="4085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Γλυκερίδια: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Γλυκερίνη + Λιπαρά οξέα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Κηροί: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Αλκοόλες μεγάλης αλυσίδας + Λιπαρά οξέα μεγάλης αλυσίδας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70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Φωσφολιπίδια: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Γλυκερίνη + Λιπαρά οξέα + Φωσφορικό οξύ + Αζωτούχες ενώσεις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Σφιγγομυελίνες: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Σφιγγοσίνη + Λιπαρό οξύ + Φωσφορικό οξύ + Χολίνη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Κερεβροζίτες: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Σφιγγοσίνη + Λιπαρό οξύ + Απλό σάκχαρο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Γαγγλιοζίτες: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Σφιγγοσίνη + Λιπαρό οξύ + Πολύπλοκος υδατάνθρακας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85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Ενώσεις που ανήκουν στα λιπίδια, αλλά έχουν 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ιδιαίτερα χαρακτηριστικά 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(ελεύθερα λιπαρά οξέα, καροτενοειδή, στεροειδή, λιποδιαλυτές βιταμίνες, άκυκλες και τριτερπενικές αλκοόλες).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0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Λιπαρά </a:t>
            </a:r>
            <a:r>
              <a:rPr lang="el-GR" dirty="0" smtClean="0"/>
              <a:t>οξέα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συνήθη λιπαρά οξέα μπορεί να είναι </a:t>
            </a:r>
            <a:r>
              <a:rPr lang="el-GR" b="1" dirty="0"/>
              <a:t>κορεσμένα</a:t>
            </a:r>
            <a:r>
              <a:rPr lang="el-GR" dirty="0"/>
              <a:t>, </a:t>
            </a:r>
            <a:r>
              <a:rPr lang="el-GR" b="1" dirty="0"/>
              <a:t>μονοακόρεστα </a:t>
            </a:r>
            <a:r>
              <a:rPr lang="el-GR" dirty="0"/>
              <a:t>ή </a:t>
            </a:r>
            <a:r>
              <a:rPr lang="el-GR" b="1" dirty="0"/>
              <a:t>πολυακόρεστα</a:t>
            </a:r>
            <a:r>
              <a:rPr lang="el-GR" dirty="0"/>
              <a:t>, περιέχουν άρτιο αριθμό ανθρακατόμων και έχουν ευθύγραμμη αλυσίδα. </a:t>
            </a:r>
          </a:p>
          <a:p>
            <a:r>
              <a:rPr lang="el-GR" dirty="0"/>
              <a:t>Σπάνια συναντώνται ακετυλενικά οξέα ή οξέα με περιττό αριθμό ανθρακατόμων, διακλάδωση ή και δακτύλιο στη μοριακή τους σύνταξη.</a:t>
            </a:r>
          </a:p>
          <a:p>
            <a:r>
              <a:rPr lang="el-GR" dirty="0"/>
              <a:t>Τα παρακάτω λιπαρά οξέα συναντώνται κυρίως στα βρώσιμα λίπη </a:t>
            </a:r>
            <a:r>
              <a:rPr lang="el-GR" dirty="0" smtClean="0"/>
              <a:t>– λάδια.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10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Λιπαρά οξέα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graphicFrame>
        <p:nvGraphicFramePr>
          <p:cNvPr id="5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118526"/>
              </p:ext>
            </p:extLst>
          </p:nvPr>
        </p:nvGraphicFramePr>
        <p:xfrm>
          <a:off x="539750" y="1628800"/>
          <a:ext cx="8229600" cy="4267200"/>
        </p:xfrm>
        <a:graphic>
          <a:graphicData uri="http://schemas.openxmlformats.org/drawingml/2006/table">
            <a:tbl>
              <a:tblPr firstRow="1"/>
              <a:tblGrid>
                <a:gridCol w="4114800"/>
                <a:gridCol w="4114800"/>
              </a:tblGrid>
              <a:tr h="359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Συντομογραφία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Κοινό 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3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4:0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Βουτυρικό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14:0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Μυριστικό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9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16:0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Παλμιτικό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Παλμιτελαϊκό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Στεατικό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Ελαϊκό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Λινελαϊκό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Λινολενικό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8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20:</a:t>
                      </a: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Αραχιδονικό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6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Κηροί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656184"/>
          </a:xfrm>
        </p:spPr>
        <p:txBody>
          <a:bodyPr/>
          <a:lstStyle/>
          <a:p>
            <a:r>
              <a:rPr lang="el-GR" dirty="0"/>
              <a:t>Οι κηροί είναι </a:t>
            </a:r>
            <a:r>
              <a:rPr lang="el-GR" b="1" dirty="0"/>
              <a:t>εστέρες λιπαρών οξέων με αλκοόλες μεγάλου μ.β.</a:t>
            </a:r>
            <a:r>
              <a:rPr lang="el-GR" dirty="0"/>
              <a:t> Βρίσκονται στα ιχθυέλαια και σε διάφορα φυτικά λάδια όπως το πυρηνέλαιο, αραβοσιτέλαιο και το σογιέλαιο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1026" name="Picture 2" descr="File:Docosahexaenoic-acid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636912"/>
            <a:ext cx="3888432" cy="39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043608" y="630932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Docosahexaenoic-acid-3D-balls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6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Στερόλες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040560"/>
          </a:xfrm>
        </p:spPr>
        <p:txBody>
          <a:bodyPr/>
          <a:lstStyle/>
          <a:p>
            <a:r>
              <a:rPr lang="el-GR" dirty="0"/>
              <a:t>Οι στερόλες είναι παράγωγα του </a:t>
            </a:r>
            <a:r>
              <a:rPr lang="el-GR" b="1" dirty="0"/>
              <a:t>κυκλοπέντανο-περυδροφαινανθρενίου</a:t>
            </a:r>
            <a:r>
              <a:rPr lang="el-GR" dirty="0"/>
              <a:t>. Έχουν –ΟΗ στη θέση -3.</a:t>
            </a:r>
          </a:p>
          <a:p>
            <a:r>
              <a:rPr lang="el-GR" dirty="0"/>
              <a:t>Οι κυριότερες στερόλες των λιπών-λαδιών είναι: </a:t>
            </a:r>
            <a:r>
              <a:rPr lang="el-GR" dirty="0" smtClean="0"/>
              <a:t>η </a:t>
            </a:r>
            <a:r>
              <a:rPr lang="el-GR" dirty="0"/>
              <a:t>χοληστερόλη, </a:t>
            </a:r>
            <a:r>
              <a:rPr lang="el-GR" dirty="0" smtClean="0"/>
              <a:t>η </a:t>
            </a:r>
            <a:r>
              <a:rPr lang="el-GR" dirty="0"/>
              <a:t>εργοστερόλη, η μπρασικαστερόλη, η καμπεστερόλη, η στιγμαστερόλη, η β-σιτοστερόλη και η στιγμαστανόλη.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3074" name="Picture 2" descr="File:Cholesterol3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8" b="15768"/>
          <a:stretch/>
        </p:blipFill>
        <p:spPr bwMode="auto">
          <a:xfrm>
            <a:off x="3252226" y="3476874"/>
            <a:ext cx="556824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76109" y="6419987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Cholesterol3D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Silvercat"/>
              </a:rPr>
              <a:t>Silvercat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Αλκοόλες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Στις λιπαρές ύλες συναντώνται αλκοόλες </a:t>
            </a:r>
            <a:r>
              <a:rPr lang="el-GR" b="1" dirty="0"/>
              <a:t>μονοτερπενικές</a:t>
            </a:r>
            <a:r>
              <a:rPr lang="el-GR" dirty="0"/>
              <a:t>, </a:t>
            </a:r>
            <a:r>
              <a:rPr lang="el-GR" b="1" dirty="0"/>
              <a:t>διτερπενικές</a:t>
            </a:r>
            <a:r>
              <a:rPr lang="el-GR" dirty="0"/>
              <a:t> (όπως η φυτόλη) και </a:t>
            </a:r>
            <a:r>
              <a:rPr lang="el-GR" b="1" dirty="0"/>
              <a:t>τριτερπενικές</a:t>
            </a:r>
            <a:r>
              <a:rPr lang="el-GR" dirty="0"/>
              <a:t> (όπως η κυκλοαρτενόλη και η β-αμυρίνη). </a:t>
            </a:r>
          </a:p>
          <a:p>
            <a:r>
              <a:rPr lang="el-GR" dirty="0"/>
              <a:t>Επίσης, συναντώνται </a:t>
            </a:r>
            <a:r>
              <a:rPr lang="el-GR" b="1" dirty="0"/>
              <a:t>άκυκλες αλκοόλες </a:t>
            </a:r>
            <a:r>
              <a:rPr lang="el-GR" dirty="0"/>
              <a:t>κορεσμένες ή μονοακόρεστες με 8-30 άτομα C και τριτερπενοειδείς αλκοόλες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4100" name="Picture 4" descr="File:Cycloarten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4386064" cy="23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707904" y="6300106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Cycloartenol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Edgar181"/>
              </a:rPr>
              <a:t>Edgar181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84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Υδρογονάνθρακες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Στις λιπαρές ύλες ανευρίσκονται τα </a:t>
            </a:r>
            <a:r>
              <a:rPr lang="el-GR" b="1" dirty="0"/>
              <a:t>καροτένια</a:t>
            </a:r>
            <a:r>
              <a:rPr lang="el-GR" dirty="0"/>
              <a:t>, χρωστικές που αποτελούν και την προβιταμίνη α. Επίσης, το σκουαλένιο (C</a:t>
            </a:r>
            <a:r>
              <a:rPr lang="el-GR" baseline="-25000" dirty="0"/>
              <a:t>30</a:t>
            </a:r>
            <a:r>
              <a:rPr lang="el-GR" dirty="0"/>
              <a:t>H</a:t>
            </a:r>
            <a:r>
              <a:rPr lang="el-GR" baseline="-25000" dirty="0"/>
              <a:t>50</a:t>
            </a:r>
            <a:r>
              <a:rPr lang="el-GR" dirty="0"/>
              <a:t>) που αποτελεί το 50% των ασαπωνοποίητων συστατικών του ελαιολάδου.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5122" name="Picture 2" descr="File:Squalene-from-xtal-3D-balls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62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361220" y="5657849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Squalene-from-xtal-3D-balls-A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Χρωστικές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Οι κυριότερες χρωστικές των λιπαρών υλών είναι:</a:t>
            </a:r>
          </a:p>
          <a:p>
            <a:pPr lvl="1"/>
            <a:r>
              <a:rPr lang="el-GR" altLang="el-GR" b="1" dirty="0" smtClean="0"/>
              <a:t>Καροτένια,</a:t>
            </a:r>
            <a:endParaRPr lang="el-GR" altLang="el-GR" b="1" dirty="0"/>
          </a:p>
          <a:p>
            <a:pPr lvl="1"/>
            <a:r>
              <a:rPr lang="el-GR" altLang="el-GR" b="1" dirty="0" smtClean="0"/>
              <a:t>Χλωροφύλλες,</a:t>
            </a:r>
            <a:endParaRPr lang="el-GR" altLang="el-GR" b="1" dirty="0"/>
          </a:p>
          <a:p>
            <a:pPr lvl="1"/>
            <a:r>
              <a:rPr lang="el-GR" altLang="el-GR" b="1" dirty="0" smtClean="0"/>
              <a:t>Ξανθοφύλλες,</a:t>
            </a:r>
            <a:endParaRPr lang="el-GR" altLang="el-GR" b="1" dirty="0"/>
          </a:p>
          <a:p>
            <a:pPr lvl="1"/>
            <a:r>
              <a:rPr lang="el-GR" altLang="el-GR" b="1" dirty="0"/>
              <a:t>Γκοσσυπόλη </a:t>
            </a:r>
            <a:r>
              <a:rPr lang="el-GR" altLang="el-GR" dirty="0"/>
              <a:t>(βρίσκεται στο βαμβακέλαιο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36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Λίπη - Λάδια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Η τυπική διάκριση μεταξύ των Λιπών </a:t>
            </a:r>
            <a:r>
              <a:rPr lang="el-GR" altLang="el-GR" dirty="0" smtClean="0"/>
              <a:t>και </a:t>
            </a:r>
            <a:r>
              <a:rPr lang="el-GR" altLang="el-GR" dirty="0"/>
              <a:t>Λαδιών είναι ότι </a:t>
            </a:r>
            <a:r>
              <a:rPr lang="el-GR" altLang="el-GR" b="1" dirty="0"/>
              <a:t>σε θερμοκρασία δωματίου</a:t>
            </a:r>
            <a:r>
              <a:rPr lang="el-GR" altLang="el-GR" dirty="0"/>
              <a:t> τα λίπη είναι στερεά, ενώ τα λάδια υγρά. </a:t>
            </a:r>
          </a:p>
          <a:p>
            <a:r>
              <a:rPr lang="el-GR" altLang="el-GR" dirty="0"/>
              <a:t>Η διάκριση αυτή </a:t>
            </a:r>
            <a:r>
              <a:rPr lang="el-GR" altLang="el-GR" b="1" dirty="0"/>
              <a:t>εξαρτάται από τη </a:t>
            </a:r>
            <a:r>
              <a:rPr lang="el-GR" altLang="el-GR" b="1" dirty="0" smtClean="0"/>
              <a:t>θερμοκρασία</a:t>
            </a:r>
            <a:r>
              <a:rPr lang="el-GR" altLang="el-GR" dirty="0" smtClean="0"/>
              <a:t>,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σε </a:t>
            </a:r>
            <a:r>
              <a:rPr lang="el-GR" altLang="el-GR" dirty="0"/>
              <a:t>υψηλές θερμοκρασίες, όλες οι βρώσιμες λιπαρές ύλες είναι υγρές, ενώ σε χαμηλές θερμοκρασίες είναι στερεές.</a:t>
            </a:r>
          </a:p>
          <a:p>
            <a:r>
              <a:rPr lang="el-GR" altLang="el-GR" dirty="0"/>
              <a:t>Ανάλογα με την </a:t>
            </a:r>
            <a:r>
              <a:rPr lang="el-GR" altLang="el-GR" b="1" dirty="0"/>
              <a:t>προέλευση και τη χημική τους σύσταση </a:t>
            </a:r>
            <a:r>
              <a:rPr lang="el-GR" altLang="el-GR" dirty="0"/>
              <a:t>τα λίπη – λάδια κατατάσσονται στις παρακάτω κατηγορίες</a:t>
            </a:r>
            <a:r>
              <a:rPr lang="el-GR" altLang="el-GR" dirty="0" smtClean="0"/>
              <a:t>: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56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Τοκοφερόλες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Στα φυτικά λάδια βρέθηκαν η –α, -β, -γ, -δ, -ε και –ζ </a:t>
            </a:r>
            <a:r>
              <a:rPr lang="el-GR" altLang="el-GR" b="1" dirty="0"/>
              <a:t>τοκοφερόλες</a:t>
            </a:r>
            <a:r>
              <a:rPr lang="el-GR" altLang="el-GR" b="1" dirty="0" smtClean="0"/>
              <a:t>.</a:t>
            </a:r>
            <a:endParaRPr lang="el-GR" alt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65290"/>
              </p:ext>
            </p:extLst>
          </p:nvPr>
        </p:nvGraphicFramePr>
        <p:xfrm>
          <a:off x="539552" y="2132856"/>
          <a:ext cx="8229600" cy="41764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Form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Structure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8376">
                <a:tc>
                  <a:txBody>
                    <a:bodyPr/>
                    <a:lstStyle/>
                    <a:p>
                      <a:r>
                        <a:rPr lang="en-US" i="1" u="none" strike="noStrike" dirty="0">
                          <a:solidFill>
                            <a:srgbClr val="0B0080"/>
                          </a:solidFill>
                          <a:effectLst/>
                          <a:hlinkClick r:id="rId2" tooltip="Alpha-Tocopherol"/>
                        </a:rPr>
                        <a:t>alpha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2" tooltip="Alpha-Tocopherol"/>
                        </a:rPr>
                        <a:t>-Tocopherol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i="1" u="none" strike="noStrike" dirty="0">
                          <a:solidFill>
                            <a:srgbClr val="0B0080"/>
                          </a:solidFill>
                          <a:effectLst/>
                          <a:hlinkClick r:id="rId3" tooltip="Beta-Tocopherol"/>
                        </a:rPr>
                        <a:t>beta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3" tooltip="Beta-Tocopherol"/>
                        </a:rPr>
                        <a:t>-Tocopherol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i="1" u="none" strike="noStrike" dirty="0">
                          <a:solidFill>
                            <a:srgbClr val="0B0080"/>
                          </a:solidFill>
                          <a:effectLst/>
                          <a:hlinkClick r:id="rId4" tooltip="Gamma-Tocopherol"/>
                        </a:rPr>
                        <a:t>gamma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4" tooltip="Gamma-Tocopherol"/>
                        </a:rPr>
                        <a:t>-Tocopherol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en-US" i="1" u="none" strike="noStrike" dirty="0">
                          <a:solidFill>
                            <a:srgbClr val="0B0080"/>
                          </a:solidFill>
                          <a:effectLst/>
                          <a:hlinkClick r:id="rId5" tooltip="Delta-Tocopherol"/>
                        </a:rPr>
                        <a:t>delta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5" tooltip="Delta-Tocopherol"/>
                        </a:rPr>
                        <a:t>-Tocopherol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" y="2801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52" name="Picture 8" descr="File:Tocopherol, alpha-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93" y="2516975"/>
            <a:ext cx="2952328" cy="8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539552" y="6381328"/>
            <a:ext cx="878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7"/>
              </a:rPr>
              <a:t>Tocopherol</a:t>
            </a:r>
            <a:endParaRPr lang="en-US" sz="1200" dirty="0">
              <a:latin typeface="+mn-lt"/>
            </a:endParaRPr>
          </a:p>
        </p:txBody>
      </p:sp>
      <p:pic>
        <p:nvPicPr>
          <p:cNvPr id="6154" name="Picture 10" descr="File:Beta-tocophero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82" y="3385807"/>
            <a:ext cx="3491894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File:Gamma-tocopher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51902"/>
            <a:ext cx="3855715" cy="7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File:Delta-tocophero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74" y="5373216"/>
            <a:ext cx="3805237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Βιταμίνες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Οι λιποδιαλυτές βιταμίνες </a:t>
            </a:r>
            <a:r>
              <a:rPr lang="en-US" altLang="el-GR" b="1" dirty="0"/>
              <a:t>A, D, E, </a:t>
            </a:r>
            <a:r>
              <a:rPr lang="en-US" altLang="el-GR" b="1" dirty="0" smtClean="0"/>
              <a:t>K</a:t>
            </a:r>
            <a:r>
              <a:rPr lang="el-GR" altLang="el-GR" b="1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7170" name="Picture 2" descr="File:Tocopherol, alpha-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6499704" cy="178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ile:All-trans-Retino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25675"/>
            <a:ext cx="5494205" cy="1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1800" y="3392438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All-trans-Retinol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NEUROtiker"/>
              </a:rPr>
              <a:t>NEUROtiker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2743117" y="5885227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Tocopherol, </a:t>
            </a:r>
            <a:r>
              <a:rPr lang="en-US" sz="1200" dirty="0" smtClean="0">
                <a:latin typeface="+mn-lt"/>
                <a:hlinkClick r:id="rId6"/>
              </a:rPr>
              <a:t>alpha-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Calvero"/>
              </a:rPr>
              <a:t>Calvero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71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Ιωάννης Τσάκνης 2014. Ιωάννης Τσάκνης</a:t>
            </a:r>
            <a:r>
              <a:rPr lang="el-GR" sz="2000" dirty="0"/>
              <a:t>. «Τεχνολογία και ποιότητα Λιπών-Ελαιών 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Εισαγωγή».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Φυτικά και ζωικά λίπη - λάδια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/>
              <a:t>Βρώσιμα και μη βρώσιμα: </a:t>
            </a:r>
            <a:r>
              <a:rPr lang="el-GR" altLang="el-GR" dirty="0"/>
              <a:t>Ανάλογα με τη σύνθεση και την καθαρότητά τους.</a:t>
            </a:r>
          </a:p>
          <a:p>
            <a:r>
              <a:rPr lang="el-GR" altLang="el-GR" b="1" dirty="0"/>
              <a:t>Ακατέργαστα: </a:t>
            </a:r>
            <a:r>
              <a:rPr lang="el-GR" altLang="el-GR" dirty="0"/>
              <a:t>Εκτός από το παρθένο ελαιόλαδο και το χοιρινό λίπος, όλα τα άλλα για να γίνουν βρώσιμα πρέπει να υποστούν </a:t>
            </a:r>
            <a:r>
              <a:rPr lang="el-GR" altLang="el-GR" dirty="0" smtClean="0"/>
              <a:t>διάφορες </a:t>
            </a:r>
            <a:r>
              <a:rPr lang="el-GR" altLang="el-GR" dirty="0"/>
              <a:t>επεξεργασίες.</a:t>
            </a:r>
          </a:p>
          <a:p>
            <a:r>
              <a:rPr lang="el-GR" altLang="el-GR" b="1" dirty="0"/>
              <a:t>Τροποποιημένα: </a:t>
            </a:r>
            <a:r>
              <a:rPr lang="el-GR" altLang="el-GR" dirty="0"/>
              <a:t>Αυτά που έχουν υποστεί μια φυσική ή χημική επεξεργασία (υδρογόνωση, μετεστεροποίηση ή κλασματικό διαχωρισμό) με αποτέλεσμα να προκύψει μια λιπαρή ύλη διαφορετική από την αρχική.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59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Συνθετικά λίπη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7525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altLang="el-GR" sz="2600" dirty="0"/>
              <a:t>Παρασκευάζονται </a:t>
            </a:r>
            <a:r>
              <a:rPr lang="el-GR" altLang="el-GR" sz="2600" b="1" dirty="0"/>
              <a:t>με χημικό τρόπο από διάφορες ύλες </a:t>
            </a:r>
            <a:r>
              <a:rPr lang="el-GR" altLang="el-GR" sz="2600" dirty="0"/>
              <a:t>(π.χ. οξείδωση υδρογονανθράκων προς λιπαρά οξέα που εστεροποιούνται στη συνέχεια με </a:t>
            </a:r>
            <a:r>
              <a:rPr lang="el-GR" altLang="el-GR" sz="2600" dirty="0" smtClean="0"/>
              <a:t>γλυκερίνη). </a:t>
            </a:r>
            <a:r>
              <a:rPr lang="el-GR" altLang="el-GR" sz="2600" dirty="0"/>
              <a:t>Τα λίπη αυτά δεν είναι βρώσιμα</a:t>
            </a:r>
            <a:r>
              <a:rPr lang="el-GR" altLang="el-GR" sz="2600" dirty="0" smtClean="0"/>
              <a:t>.</a:t>
            </a:r>
            <a:endParaRPr lang="el-GR" alt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16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Αιθέρια έλαια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75252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Είναι </a:t>
            </a:r>
            <a:r>
              <a:rPr lang="el-GR" altLang="el-GR" b="1" dirty="0"/>
              <a:t>πολύπλοκα μίγματα </a:t>
            </a:r>
            <a:r>
              <a:rPr lang="el-GR" altLang="el-GR" dirty="0"/>
              <a:t>αλδεϋδών, κετονών, υδρογονανθράκων, αλκοολών, οξέων και εστέρων με μικρή αλυσίδα και χρησιμοποιούνται στην αρωματοποιία και φαρμακευτική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6" name="Rectangle 7"/>
          <p:cNvSpPr/>
          <p:nvPr/>
        </p:nvSpPr>
        <p:spPr>
          <a:xfrm>
            <a:off x="5502750" y="6309319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2"/>
              </a:rPr>
              <a:t>Thymol3D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3" tooltip="User:Itineranttrader"/>
              </a:rPr>
              <a:t>Itineranttrader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5" name="Picture 2" descr="File:Thymol3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2" y="2852936"/>
            <a:ext cx="553021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Μεταλλικά λάδια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4752528" cy="4752528"/>
          </a:xfrm>
        </p:spPr>
        <p:txBody>
          <a:bodyPr/>
          <a:lstStyle/>
          <a:p>
            <a:r>
              <a:rPr lang="el-GR" altLang="el-GR" dirty="0"/>
              <a:t>Παραλαμβάνονται από την απόσταξη του πετρελαίου (παραφινέλαια, μηχανέλαια, λάδια για γρασάρισμα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1026" name="Picture 2" descr="File:Mineral oil bottle, 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056342" cy="40773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4984047" y="5733255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Mineral oil bottle, </a:t>
            </a:r>
            <a:r>
              <a:rPr lang="en-US" sz="1200" dirty="0" smtClean="0">
                <a:latin typeface="+mn-lt"/>
                <a:hlinkClick r:id="rId3"/>
              </a:rPr>
              <a:t>front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lickr upload bot"/>
              </a:rPr>
              <a:t>Flickr upload </a:t>
            </a:r>
            <a:r>
              <a:rPr lang="en-US" sz="1200" dirty="0" smtClean="0">
                <a:latin typeface="+mn-lt"/>
                <a:hlinkClick r:id="rId4" tooltip="User:Flickr upload bot"/>
              </a:rPr>
              <a:t>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Προέλευση των λιπαρών </a:t>
            </a:r>
            <a:r>
              <a:rPr lang="el-GR" dirty="0" smtClean="0"/>
              <a:t>υλών</a:t>
            </a:r>
            <a:r>
              <a:rPr lang="en-US" dirty="0" smtClean="0"/>
              <a:t> </a:t>
            </a:r>
            <a:r>
              <a:rPr lang="en-US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Βρίσκονται στα </a:t>
            </a:r>
            <a:r>
              <a:rPr lang="el-GR" altLang="el-GR" b="1" dirty="0"/>
              <a:t>σπέρματα</a:t>
            </a:r>
            <a:r>
              <a:rPr lang="el-GR" altLang="el-GR" dirty="0"/>
              <a:t>, τους</a:t>
            </a:r>
            <a:r>
              <a:rPr lang="el-GR" altLang="el-GR" b="1" dirty="0"/>
              <a:t> καρπούς</a:t>
            </a:r>
            <a:r>
              <a:rPr lang="el-GR" altLang="el-GR" dirty="0"/>
              <a:t>, τις </a:t>
            </a:r>
            <a:r>
              <a:rPr lang="el-GR" altLang="el-GR" b="1" dirty="0"/>
              <a:t>ρίζες </a:t>
            </a:r>
            <a:r>
              <a:rPr lang="el-GR" altLang="el-GR" dirty="0"/>
              <a:t>και τα </a:t>
            </a:r>
            <a:r>
              <a:rPr lang="el-GR" altLang="el-GR" b="1" dirty="0"/>
              <a:t>φύλλα</a:t>
            </a:r>
            <a:r>
              <a:rPr lang="el-GR" altLang="el-GR" dirty="0"/>
              <a:t> των φυτών.</a:t>
            </a:r>
          </a:p>
          <a:p>
            <a:r>
              <a:rPr lang="el-GR" altLang="el-GR" dirty="0"/>
              <a:t>Στα περισσότερα δημητριακά οι λιπαρές ύλες βρίσκονται σχεδόν αποκλειστικά στο </a:t>
            </a:r>
            <a:r>
              <a:rPr lang="el-GR" altLang="el-GR" b="1" dirty="0"/>
              <a:t>φύτρο</a:t>
            </a:r>
            <a:r>
              <a:rPr lang="el-GR" altLang="el-GR" dirty="0"/>
              <a:t>.</a:t>
            </a:r>
          </a:p>
          <a:p>
            <a:r>
              <a:rPr lang="el-GR" altLang="el-GR" dirty="0"/>
              <a:t>Λιπαρές ύλες μπορούν να παραχθούν και από ορισμένα είδη </a:t>
            </a:r>
            <a:r>
              <a:rPr lang="el-GR" altLang="el-GR" b="1" dirty="0"/>
              <a:t>βακτηρίων και μυκήτων</a:t>
            </a:r>
            <a:r>
              <a:rPr lang="el-GR" alt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77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Προέλευση των λιπαρών υλών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φυτικά και ζωικά λίπη και λάδια είναι </a:t>
            </a:r>
            <a:r>
              <a:rPr lang="el-GR" b="1" dirty="0"/>
              <a:t>εστέρες της γλυκερίνης</a:t>
            </a:r>
            <a:r>
              <a:rPr lang="el-GR" dirty="0"/>
              <a:t> με </a:t>
            </a:r>
            <a:r>
              <a:rPr lang="el-GR" b="1" dirty="0"/>
              <a:t>λιπαρά οξέα</a:t>
            </a:r>
            <a:r>
              <a:rPr lang="el-GR" dirty="0"/>
              <a:t>.</a:t>
            </a:r>
          </a:p>
          <a:p>
            <a:r>
              <a:rPr lang="el-GR" dirty="0"/>
              <a:t>Ο σχηματισμός των λιπαρών υλών στο φυτό είναι περίπλοκος. Οι </a:t>
            </a:r>
            <a:r>
              <a:rPr lang="el-GR" b="1" dirty="0"/>
              <a:t>υδατάνθρακες</a:t>
            </a:r>
            <a:r>
              <a:rPr lang="el-GR" dirty="0"/>
              <a:t> που σχηματίζονται από ανθρακικό οξύ και νερό, μετατρέπονται σε λίπος. </a:t>
            </a:r>
          </a:p>
          <a:p>
            <a:r>
              <a:rPr lang="el-GR" dirty="0"/>
              <a:t>Τα </a:t>
            </a:r>
            <a:r>
              <a:rPr lang="el-GR" b="1" dirty="0"/>
              <a:t>κορεσμένα λιπαρά οξέα </a:t>
            </a:r>
            <a:r>
              <a:rPr lang="el-GR" dirty="0"/>
              <a:t>σχηματίζονται αρχικά από τους υδατάνθρακες, στη συνέχεια εστεροποιούνται από τη γλυκερίνη και στο τελευταίο στάδιο σχηματίζονται ακόρεστα λίπη με αφυδρογόνωση.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29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Προέλευση των λιπαρών υλών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3</a:t>
            </a:r>
            <a:r>
              <a:rPr lang="en-US" sz="3000" b="0" dirty="0" smtClean="0">
                <a:solidFill>
                  <a:prstClr val="white"/>
                </a:solidFill>
              </a:rPr>
              <a:t>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</a:t>
            </a:r>
            <a:r>
              <a:rPr lang="el-GR" b="1" dirty="0"/>
              <a:t>ζωικά λίπη </a:t>
            </a:r>
            <a:r>
              <a:rPr lang="el-GR" dirty="0"/>
              <a:t>βρίσκονται στον υποδόριο ιστό, τα κόκαλα και τα πόδια των ζώων.</a:t>
            </a:r>
          </a:p>
          <a:p>
            <a:r>
              <a:rPr lang="el-GR" dirty="0"/>
              <a:t>Το </a:t>
            </a:r>
            <a:r>
              <a:rPr lang="el-GR" b="1" dirty="0"/>
              <a:t>λίπος στο σώμα των ζώων </a:t>
            </a:r>
            <a:r>
              <a:rPr lang="el-GR" dirty="0"/>
              <a:t>μπορεί να προέρχεται από το λίπος που περιέχουν οι ζωοτροφές, από τους υδατάνθρακες και από τις πρωτεΐνες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158</TotalTime>
  <Words>1565</Words>
  <Application>Microsoft Office PowerPoint</Application>
  <PresentationFormat>Προβολή στην οθόνη (4:3)</PresentationFormat>
  <Paragraphs>209</Paragraphs>
  <Slides>28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template</vt:lpstr>
      <vt:lpstr>OC_template_updated</vt:lpstr>
      <vt:lpstr>Τεχνολογία και ποιότητα Λιπών-Ελαίων (Θ)</vt:lpstr>
      <vt:lpstr>Λίπη - Λάδια</vt:lpstr>
      <vt:lpstr>Φυτικά και ζωικά λίπη - λάδια</vt:lpstr>
      <vt:lpstr>Συνθετικά λίπη</vt:lpstr>
      <vt:lpstr>Αιθέρια έλαια</vt:lpstr>
      <vt:lpstr>Μεταλλικά λάδια</vt:lpstr>
      <vt:lpstr>Προέλευση των λιπαρών υλών 1/3</vt:lpstr>
      <vt:lpstr>Προέλευση των λιπαρών υλών 2/3</vt:lpstr>
      <vt:lpstr>Προέλευση των λιπαρών υλών 3/3</vt:lpstr>
      <vt:lpstr>Σύσταση λιπών και λαδιών</vt:lpstr>
      <vt:lpstr>Λιπίδια 1/2</vt:lpstr>
      <vt:lpstr>Λιπίδια 2/2</vt:lpstr>
      <vt:lpstr>Λιπαρά οξέα 1/2</vt:lpstr>
      <vt:lpstr>Λιπαρά οξέα 2/2</vt:lpstr>
      <vt:lpstr>Κηροί </vt:lpstr>
      <vt:lpstr>Στερόλες</vt:lpstr>
      <vt:lpstr>Αλκοόλες</vt:lpstr>
      <vt:lpstr>Υδρογονάνθρακες</vt:lpstr>
      <vt:lpstr>Χρωστικές</vt:lpstr>
      <vt:lpstr>Τοκοφερόλες</vt:lpstr>
      <vt:lpstr>Βιταμίνες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και ποιότητα Λιπών-Ελαιών (Θ)</dc:title>
  <dc:creator>opencourses@teiath.gr</dc:creator>
  <cp:lastModifiedBy>natasakar new</cp:lastModifiedBy>
  <cp:revision>20</cp:revision>
  <dcterms:created xsi:type="dcterms:W3CDTF">2015-03-24T14:19:26Z</dcterms:created>
  <dcterms:modified xsi:type="dcterms:W3CDTF">2015-05-06T09:16:11Z</dcterms:modified>
</cp:coreProperties>
</file>