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17" r:id="rId3"/>
  </p:sldMasterIdLst>
  <p:notesMasterIdLst>
    <p:notesMasterId r:id="rId41"/>
  </p:notesMasterIdLst>
  <p:handoutMasterIdLst>
    <p:handoutMasterId r:id="rId42"/>
  </p:handoutMasterIdLst>
  <p:sldIdLst>
    <p:sldId id="25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57" r:id="rId34"/>
    <p:sldId id="262" r:id="rId35"/>
    <p:sldId id="264" r:id="rId36"/>
    <p:sldId id="296" r:id="rId37"/>
    <p:sldId id="297" r:id="rId38"/>
    <p:sldId id="266" r:id="rId39"/>
    <p:sldId id="261" r:id="rId40"/>
  </p:sldIdLst>
  <p:sldSz cx="9144000" cy="6858000" type="screen4x3"/>
  <p:notesSz cx="7104063" cy="10234613"/>
  <p:custDataLst>
    <p:tags r:id="rId4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gs" Target="tags/tag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3D542165-AB6C-4A24-9E5E-F0E64AB8BF88}" type="datetimeFigureOut">
              <a:rPr lang="el-GR"/>
              <a:pPr>
                <a:defRPr/>
              </a:pPr>
              <a:t>2/7/2015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D7BBC4AA-7A85-4112-9BDC-F6A0888FB5E0}" type="slidenum">
              <a:rPr lang="el-GR"/>
              <a:pPr>
                <a:defRPr/>
              </a:pPr>
              <a:t>‹#›</a:t>
            </a:fld>
            <a:endParaRPr lang="el-GR"/>
          </a:p>
        </p:txBody>
      </p:sp>
    </p:spTree>
    <p:extLst>
      <p:ext uri="{BB962C8B-B14F-4D97-AF65-F5344CB8AC3E}">
        <p14:creationId xmlns:p14="http://schemas.microsoft.com/office/powerpoint/2010/main" val="23867359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2AE76C65-429E-4ED8-886C-CE90021C3466}" type="datetimeFigureOut">
              <a:rPr lang="el-GR"/>
              <a:pPr>
                <a:defRPr/>
              </a:pPr>
              <a:t>2/7/2015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515F4CFC-D828-40D6-98BB-06C7A6230A6F}" type="slidenum">
              <a:rPr lang="el-GR"/>
              <a:pPr>
                <a:defRPr/>
              </a:pPr>
              <a:t>‹#›</a:t>
            </a:fld>
            <a:endParaRPr lang="el-GR"/>
          </a:p>
        </p:txBody>
      </p:sp>
    </p:spTree>
    <p:extLst>
      <p:ext uri="{BB962C8B-B14F-4D97-AF65-F5344CB8AC3E}">
        <p14:creationId xmlns:p14="http://schemas.microsoft.com/office/powerpoint/2010/main" val="278061652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5738" indent="-185738">
              <a:buFontTx/>
              <a:buChar char="•"/>
            </a:pPr>
            <a:endParaRPr lang="el-GR" altLang="el-GR" smtClean="0">
              <a:solidFill>
                <a:srgbClr val="FF0000"/>
              </a:solidFill>
            </a:endParaRPr>
          </a:p>
        </p:txBody>
      </p:sp>
      <p:sp>
        <p:nvSpPr>
          <p:cNvPr id="26627"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9D75FACE-78E8-4AE6-9D4E-16B249B97174}" type="slidenum">
              <a:rPr lang="el-GR" altLang="el-GR" smtClean="0"/>
              <a:pPr/>
              <a:t>0</a:t>
            </a:fld>
            <a:endParaRPr lang="el-GR" altLang="el-G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7347"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F6977E5B-3697-4DA5-8F68-A8CA92AF764E}" type="slidenum">
              <a:rPr lang="el-GR" altLang="el-GR" smtClean="0">
                <a:solidFill>
                  <a:srgbClr val="000000"/>
                </a:solidFill>
              </a:rPr>
              <a:pPr/>
              <a:t>21</a:t>
            </a:fld>
            <a:endParaRPr lang="el-GR" altLang="el-GR" smtClean="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9395"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3BB9C998-7F17-4BA9-A96A-6A34FC60638A}" type="slidenum">
              <a:rPr lang="el-GR" altLang="el-GR" smtClean="0">
                <a:solidFill>
                  <a:srgbClr val="000000"/>
                </a:solidFill>
              </a:rPr>
              <a:pPr/>
              <a:t>22</a:t>
            </a:fld>
            <a:endParaRPr lang="el-GR" altLang="el-GR" smtClean="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62467"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0A7DA356-E6CB-4155-82F6-511CCBADE9F4}" type="slidenum">
              <a:rPr lang="el-GR" altLang="el-GR" smtClean="0">
                <a:solidFill>
                  <a:srgbClr val="000000"/>
                </a:solidFill>
              </a:rPr>
              <a:pPr/>
              <a:t>24</a:t>
            </a:fld>
            <a:endParaRPr lang="el-GR" altLang="el-GR"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70659"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4A7347F7-86E5-4375-843A-DDCCC9271A35}" type="slidenum">
              <a:rPr lang="el-GR" altLang="el-GR" smtClean="0"/>
              <a:pPr/>
              <a:t>30</a:t>
            </a:fld>
            <a:endParaRPr lang="el-GR" altLang="el-G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727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DBABDAE5-D6B4-48C9-A25F-F3528CB371AD}" type="slidenum">
              <a:rPr lang="el-GR" altLang="el-GR" smtClean="0"/>
              <a:pPr/>
              <a:t>31</a:t>
            </a:fld>
            <a:endParaRPr lang="el-GR" altLang="el-G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747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F1B3E8D5-47D4-4CE7-AF41-F6533329842F}" type="slidenum">
              <a:rPr lang="el-GR" altLang="el-GR" smtClean="0"/>
              <a:pPr/>
              <a:t>32</a:t>
            </a:fld>
            <a:endParaRPr lang="el-GR" altLang="el-G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33</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788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39D99202-79F2-4D33-AA34-BC47A68135CA}" type="slidenum">
              <a:rPr lang="el-GR" altLang="el-GR" smtClean="0"/>
              <a:pPr/>
              <a:t>35</a:t>
            </a:fld>
            <a:endParaRPr lang="el-GR" altLang="el-G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8"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5738" indent="-185738">
              <a:buFontTx/>
              <a:buChar char="•"/>
            </a:pPr>
            <a:endParaRPr lang="el-GR" altLang="el-GR" smtClean="0"/>
          </a:p>
        </p:txBody>
      </p:sp>
      <p:sp>
        <p:nvSpPr>
          <p:cNvPr id="80899"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5F241797-D4CE-4694-8963-52AC217C6B9A}" type="slidenum">
              <a:rPr lang="el-GR" altLang="el-GR" smtClean="0"/>
              <a:pPr/>
              <a:t>36</a:t>
            </a:fld>
            <a:endParaRPr lang="el-GR" alt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28675"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DE5BE243-C51A-4B78-87C8-0E94F9DB9061}" type="slidenum">
              <a:rPr lang="el-GR" altLang="el-GR" smtClean="0">
                <a:solidFill>
                  <a:srgbClr val="000000"/>
                </a:solidFill>
              </a:rPr>
              <a:pPr/>
              <a:t>1</a:t>
            </a:fld>
            <a:endParaRPr lang="el-GR" altLang="el-GR"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30723"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6014E4BC-1F69-4BEC-A636-AA78E5869099}" type="slidenum">
              <a:rPr lang="el-GR" altLang="el-GR" smtClean="0">
                <a:solidFill>
                  <a:srgbClr val="000000"/>
                </a:solidFill>
              </a:rPr>
              <a:pPr/>
              <a:t>2</a:t>
            </a:fld>
            <a:endParaRPr lang="el-GR" altLang="el-GR"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34819"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F9037179-D2FC-4C46-B168-E2CFA560E243}" type="slidenum">
              <a:rPr lang="el-GR" altLang="el-GR" smtClean="0">
                <a:solidFill>
                  <a:srgbClr val="000000"/>
                </a:solidFill>
              </a:rPr>
              <a:pPr/>
              <a:t>5</a:t>
            </a:fld>
            <a:endParaRPr lang="el-GR" altLang="el-GR"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38915"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1429C44B-AAC6-422B-9C0E-350CC1C0F17F}" type="slidenum">
              <a:rPr lang="el-GR" altLang="el-GR" smtClean="0">
                <a:solidFill>
                  <a:srgbClr val="000000"/>
                </a:solidFill>
              </a:rPr>
              <a:pPr/>
              <a:t>8</a:t>
            </a:fld>
            <a:endParaRPr lang="el-GR" altLang="el-GR"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45059"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5729C0C4-5B60-4A14-9EDD-E3174BBA5659}" type="slidenum">
              <a:rPr lang="el-GR" altLang="el-GR" smtClean="0">
                <a:solidFill>
                  <a:srgbClr val="000000"/>
                </a:solidFill>
              </a:rPr>
              <a:pPr/>
              <a:t>13</a:t>
            </a:fld>
            <a:endParaRPr lang="el-GR" altLang="el-GR"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49155"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74D1DF58-BCB2-42FC-8852-3C194FD39A29}" type="slidenum">
              <a:rPr lang="el-GR" altLang="el-GR" smtClean="0">
                <a:solidFill>
                  <a:srgbClr val="000000"/>
                </a:solidFill>
              </a:rPr>
              <a:pPr/>
              <a:t>16</a:t>
            </a:fld>
            <a:endParaRPr lang="el-GR" altLang="el-GR"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3251"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B8504BCE-E29E-47F6-B530-9FFA9D92172B}" type="slidenum">
              <a:rPr lang="el-GR" altLang="el-GR" smtClean="0">
                <a:solidFill>
                  <a:srgbClr val="000000"/>
                </a:solidFill>
              </a:rPr>
              <a:pPr/>
              <a:t>19</a:t>
            </a:fld>
            <a:endParaRPr lang="el-GR" altLang="el-GR"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5299"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161588AB-763C-4984-9133-CDDC129785D9}" type="slidenum">
              <a:rPr lang="el-GR" altLang="el-GR" smtClean="0">
                <a:solidFill>
                  <a:srgbClr val="000000"/>
                </a:solidFill>
              </a:rPr>
              <a:pPr/>
              <a:t>20</a:t>
            </a:fld>
            <a:endParaRPr lang="el-GR" altLang="el-GR"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1AB051B1-B92F-4D6E-BE8F-990981E10991}" type="slidenum">
              <a:rPr lang="el-GR"/>
              <a:pPr>
                <a:defRPr/>
              </a:pPr>
              <a:t>‹#›</a:t>
            </a:fld>
            <a:endParaRPr lang="el-GR"/>
          </a:p>
        </p:txBody>
      </p:sp>
    </p:spTree>
    <p:extLst>
      <p:ext uri="{BB962C8B-B14F-4D97-AF65-F5344CB8AC3E}">
        <p14:creationId xmlns:p14="http://schemas.microsoft.com/office/powerpoint/2010/main" val="3928351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B2E158AA-7BD8-4CD9-AC45-377C46769101}" type="slidenum">
              <a:rPr lang="el-GR"/>
              <a:pPr>
                <a:defRPr/>
              </a:pPr>
              <a:t>‹#›</a:t>
            </a:fld>
            <a:endParaRPr lang="el-GR"/>
          </a:p>
        </p:txBody>
      </p:sp>
    </p:spTree>
    <p:extLst>
      <p:ext uri="{BB962C8B-B14F-4D97-AF65-F5344CB8AC3E}">
        <p14:creationId xmlns:p14="http://schemas.microsoft.com/office/powerpoint/2010/main" val="1043002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ABA4D7D7-EDE1-4BB8-9E00-BB0F17076984}" type="slidenum">
              <a:rPr lang="el-GR"/>
              <a:pPr>
                <a:defRPr/>
              </a:pPr>
              <a:t>‹#›</a:t>
            </a:fld>
            <a:endParaRPr lang="el-GR"/>
          </a:p>
        </p:txBody>
      </p:sp>
    </p:spTree>
    <p:extLst>
      <p:ext uri="{BB962C8B-B14F-4D97-AF65-F5344CB8AC3E}">
        <p14:creationId xmlns:p14="http://schemas.microsoft.com/office/powerpoint/2010/main" val="2533704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a:defRPr sz="2400"/>
            </a:lvl1pPr>
            <a:lvl2pPr>
              <a:defRPr sz="2200"/>
            </a:lvl2pPr>
            <a:lvl3pPr>
              <a:defRPr sz="2000"/>
            </a:lvl3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16D55987-4C82-47EE-8C4C-C64E82564D10}" type="slidenum">
              <a:rPr lang="el-GR"/>
              <a:pPr>
                <a:defRPr/>
              </a:pPr>
              <a:t>‹#›</a:t>
            </a:fld>
            <a:endParaRPr lang="el-GR"/>
          </a:p>
        </p:txBody>
      </p:sp>
    </p:spTree>
    <p:extLst>
      <p:ext uri="{BB962C8B-B14F-4D97-AF65-F5344CB8AC3E}">
        <p14:creationId xmlns:p14="http://schemas.microsoft.com/office/powerpoint/2010/main" val="2891762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A699E0D0-06A7-47CE-8813-D1398C98627C}" type="slidenum">
              <a:rPr lang="el-GR"/>
              <a:pPr>
                <a:defRPr/>
              </a:pPr>
              <a:t>‹#›</a:t>
            </a:fld>
            <a:endParaRPr lang="el-GR"/>
          </a:p>
        </p:txBody>
      </p:sp>
    </p:spTree>
    <p:extLst>
      <p:ext uri="{BB962C8B-B14F-4D97-AF65-F5344CB8AC3E}">
        <p14:creationId xmlns:p14="http://schemas.microsoft.com/office/powerpoint/2010/main" val="1790784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E58227D9-E0CF-416A-AB63-BB754450B5AC}" type="slidenum">
              <a:rPr lang="el-GR"/>
              <a:pPr>
                <a:defRPr/>
              </a:pPr>
              <a:t>‹#›</a:t>
            </a:fld>
            <a:endParaRPr lang="el-GR"/>
          </a:p>
        </p:txBody>
      </p:sp>
    </p:spTree>
    <p:extLst>
      <p:ext uri="{BB962C8B-B14F-4D97-AF65-F5344CB8AC3E}">
        <p14:creationId xmlns:p14="http://schemas.microsoft.com/office/powerpoint/2010/main" val="2803188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13CE2BDB-7AAF-4BEF-AD91-C4FE4BBBFF41}" type="slidenum">
              <a:rPr lang="el-GR"/>
              <a:pPr>
                <a:defRPr/>
              </a:pPr>
              <a:t>‹#›</a:t>
            </a:fld>
            <a:endParaRPr lang="el-GR"/>
          </a:p>
        </p:txBody>
      </p:sp>
    </p:spTree>
    <p:extLst>
      <p:ext uri="{BB962C8B-B14F-4D97-AF65-F5344CB8AC3E}">
        <p14:creationId xmlns:p14="http://schemas.microsoft.com/office/powerpoint/2010/main" val="2394623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3"/>
          <p:cNvSpPr>
            <a:spLocks noGrp="1"/>
          </p:cNvSpPr>
          <p:nvPr>
            <p:ph type="dt" sz="half" idx="10"/>
          </p:nvPr>
        </p:nvSpPr>
        <p:spPr/>
        <p:txBody>
          <a:bodyPr/>
          <a:lstStyle>
            <a:lvl1pPr>
              <a:defRPr/>
            </a:lvl1pPr>
          </a:lstStyle>
          <a:p>
            <a:pPr>
              <a:defRPr/>
            </a:pPr>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525B5B61-20A9-4F6C-85C0-7B71AA12808F}" type="slidenum">
              <a:rPr lang="el-GR"/>
              <a:pPr>
                <a:defRPr/>
              </a:pPr>
              <a:t>‹#›</a:t>
            </a:fld>
            <a:endParaRPr lang="el-GR"/>
          </a:p>
        </p:txBody>
      </p:sp>
    </p:spTree>
    <p:extLst>
      <p:ext uri="{BB962C8B-B14F-4D97-AF65-F5344CB8AC3E}">
        <p14:creationId xmlns:p14="http://schemas.microsoft.com/office/powerpoint/2010/main" val="37932451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557976DA-F8FD-4BB1-884C-44D88A434F61}" type="slidenum">
              <a:rPr lang="el-GR"/>
              <a:pPr>
                <a:defRPr/>
              </a:pPr>
              <a:t>‹#›</a:t>
            </a:fld>
            <a:endParaRPr lang="el-GR"/>
          </a:p>
        </p:txBody>
      </p:sp>
    </p:spTree>
    <p:extLst>
      <p:ext uri="{BB962C8B-B14F-4D97-AF65-F5344CB8AC3E}">
        <p14:creationId xmlns:p14="http://schemas.microsoft.com/office/powerpoint/2010/main" val="1515974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εικόνα</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FBDD4FA6-12C7-4898-935A-A078E5F547A4}" type="slidenum">
              <a:rPr lang="el-GR"/>
              <a:pPr>
                <a:defRPr/>
              </a:pPr>
              <a:t>‹#›</a:t>
            </a:fld>
            <a:endParaRPr lang="el-GR"/>
          </a:p>
        </p:txBody>
      </p:sp>
    </p:spTree>
    <p:extLst>
      <p:ext uri="{BB962C8B-B14F-4D97-AF65-F5344CB8AC3E}">
        <p14:creationId xmlns:p14="http://schemas.microsoft.com/office/powerpoint/2010/main" val="30573190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0EEA3A6C-D681-4458-86C0-E4D8A11AA193}" type="slidenum">
              <a:rPr lang="el-GR"/>
              <a:pPr>
                <a:defRPr/>
              </a:pPr>
              <a:t>‹#›</a:t>
            </a:fld>
            <a:endParaRPr lang="el-GR"/>
          </a:p>
        </p:txBody>
      </p:sp>
    </p:spTree>
    <p:extLst>
      <p:ext uri="{BB962C8B-B14F-4D97-AF65-F5344CB8AC3E}">
        <p14:creationId xmlns:p14="http://schemas.microsoft.com/office/powerpoint/2010/main" val="1863769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804C8C4C-9DB8-4AF5-A0CB-ECB129DE1CD9}" type="slidenum">
              <a:rPr lang="el-GR"/>
              <a:pPr>
                <a:defRPr/>
              </a:pPr>
              <a:t>‹#›</a:t>
            </a:fld>
            <a:endParaRPr lang="el-GR"/>
          </a:p>
        </p:txBody>
      </p:sp>
    </p:spTree>
    <p:extLst>
      <p:ext uri="{BB962C8B-B14F-4D97-AF65-F5344CB8AC3E}">
        <p14:creationId xmlns:p14="http://schemas.microsoft.com/office/powerpoint/2010/main" val="40516475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10B6D3D6-D767-425E-96B1-2AD314AC1FB9}" type="slidenum">
              <a:rPr lang="el-GR"/>
              <a:pPr>
                <a:defRPr/>
              </a:pPr>
              <a:t>‹#›</a:t>
            </a:fld>
            <a:endParaRPr lang="el-GR"/>
          </a:p>
        </p:txBody>
      </p:sp>
    </p:spTree>
    <p:extLst>
      <p:ext uri="{BB962C8B-B14F-4D97-AF65-F5344CB8AC3E}">
        <p14:creationId xmlns:p14="http://schemas.microsoft.com/office/powerpoint/2010/main" val="9844146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31261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714752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5014072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0652350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3090265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2477414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2079642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6692128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325352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0E501F69-D0AB-47FA-8365-0C51332EA1A2}" type="slidenum">
              <a:rPr lang="el-GR"/>
              <a:pPr>
                <a:defRPr/>
              </a:pPr>
              <a:t>‹#›</a:t>
            </a:fld>
            <a:endParaRPr lang="el-GR"/>
          </a:p>
        </p:txBody>
      </p:sp>
    </p:spTree>
    <p:extLst>
      <p:ext uri="{BB962C8B-B14F-4D97-AF65-F5344CB8AC3E}">
        <p14:creationId xmlns:p14="http://schemas.microsoft.com/office/powerpoint/2010/main" val="1892690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784612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975EBEC5-D0D6-4B48-A504-68DA5B7CA783}" type="slidenum">
              <a:rPr lang="el-GR"/>
              <a:pPr>
                <a:defRPr/>
              </a:pPr>
              <a:t>‹#›</a:t>
            </a:fld>
            <a:endParaRPr lang="el-GR"/>
          </a:p>
        </p:txBody>
      </p:sp>
    </p:spTree>
    <p:extLst>
      <p:ext uri="{BB962C8B-B14F-4D97-AF65-F5344CB8AC3E}">
        <p14:creationId xmlns:p14="http://schemas.microsoft.com/office/powerpoint/2010/main" val="1429532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06B91E1A-68BF-4AFA-B9F0-47F50E52B523}" type="slidenum">
              <a:rPr lang="el-GR"/>
              <a:pPr>
                <a:defRPr/>
              </a:pPr>
              <a:t>‹#›</a:t>
            </a:fld>
            <a:endParaRPr lang="el-GR"/>
          </a:p>
        </p:txBody>
      </p:sp>
    </p:spTree>
    <p:extLst>
      <p:ext uri="{BB962C8B-B14F-4D97-AF65-F5344CB8AC3E}">
        <p14:creationId xmlns:p14="http://schemas.microsoft.com/office/powerpoint/2010/main" val="449851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3"/>
          <p:cNvSpPr>
            <a:spLocks noGrp="1"/>
          </p:cNvSpPr>
          <p:nvPr>
            <p:ph type="dt" sz="half" idx="10"/>
          </p:nvPr>
        </p:nvSpPr>
        <p:spPr/>
        <p:txBody>
          <a:bodyPr/>
          <a:lstStyle>
            <a:lvl1pPr>
              <a:defRPr/>
            </a:lvl1pPr>
          </a:lstStyle>
          <a:p>
            <a:pPr>
              <a:defRPr/>
            </a:pPr>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F4F67B30-EA25-495D-B67D-2D234F8DAB77}" type="slidenum">
              <a:rPr lang="el-GR"/>
              <a:pPr>
                <a:defRPr/>
              </a:pPr>
              <a:t>‹#›</a:t>
            </a:fld>
            <a:endParaRPr lang="el-GR"/>
          </a:p>
        </p:txBody>
      </p:sp>
    </p:spTree>
    <p:extLst>
      <p:ext uri="{BB962C8B-B14F-4D97-AF65-F5344CB8AC3E}">
        <p14:creationId xmlns:p14="http://schemas.microsoft.com/office/powerpoint/2010/main" val="898994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35387F75-57D7-49A5-BC16-63EE26EAD3D2}" type="slidenum">
              <a:rPr lang="el-GR"/>
              <a:pPr>
                <a:defRPr/>
              </a:pPr>
              <a:t>‹#›</a:t>
            </a:fld>
            <a:endParaRPr lang="el-GR"/>
          </a:p>
        </p:txBody>
      </p:sp>
    </p:spTree>
    <p:extLst>
      <p:ext uri="{BB962C8B-B14F-4D97-AF65-F5344CB8AC3E}">
        <p14:creationId xmlns:p14="http://schemas.microsoft.com/office/powerpoint/2010/main" val="1522059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μια εικόνα</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574C054E-6C6C-4733-9038-02785218DAB7}" type="slidenum">
              <a:rPr lang="el-GR"/>
              <a:pPr>
                <a:defRPr/>
              </a:pPr>
              <a:t>‹#›</a:t>
            </a:fld>
            <a:endParaRPr lang="el-GR"/>
          </a:p>
        </p:txBody>
      </p:sp>
    </p:spTree>
    <p:extLst>
      <p:ext uri="{BB962C8B-B14F-4D97-AF65-F5344CB8AC3E}">
        <p14:creationId xmlns:p14="http://schemas.microsoft.com/office/powerpoint/2010/main" val="4098520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0312CC71-475C-417F-82B4-3EAB9F77BBCC}" type="slidenum">
              <a:rPr lang="el-GR"/>
              <a:pPr>
                <a:defRPr/>
              </a:pPr>
              <a:t>‹#›</a:t>
            </a:fld>
            <a:endParaRPr lang="el-GR"/>
          </a:p>
        </p:txBody>
      </p:sp>
    </p:spTree>
    <p:extLst>
      <p:ext uri="{BB962C8B-B14F-4D97-AF65-F5344CB8AC3E}">
        <p14:creationId xmlns:p14="http://schemas.microsoft.com/office/powerpoint/2010/main" val="4279616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64515"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solidFill>
              </a:defRPr>
            </a:lvl1pPr>
          </a:lstStyle>
          <a:p>
            <a:pPr>
              <a:defRPr/>
            </a:pPr>
            <a:fld id="{2194B7D3-63B2-4BAD-A5D3-FB0B84EA3F79}"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706" r:id="rId1"/>
    <p:sldLayoutId id="2147483705" r:id="rId2"/>
    <p:sldLayoutId id="2147483704" r:id="rId3"/>
    <p:sldLayoutId id="2147483703" r:id="rId4"/>
    <p:sldLayoutId id="2147483702" r:id="rId5"/>
    <p:sldLayoutId id="2147483701" r:id="rId6"/>
    <p:sldLayoutId id="2147483700" r:id="rId7"/>
    <p:sldLayoutId id="2147483699" r:id="rId8"/>
    <p:sldLayoutId id="2147483698" r:id="rId9"/>
    <p:sldLayoutId id="2147483697" r:id="rId10"/>
  </p:sldLayoutIdLst>
  <p:timing>
    <p:tnLst>
      <p:par>
        <p:cTn id="1" dur="indefinite" restart="never" nodeType="tmRoot"/>
      </p:par>
    </p:tnLst>
  </p:timing>
  <p:hf hdr="0" ftr="0" dt="0"/>
  <p:txStyles>
    <p:titleStyle>
      <a:lvl1pPr algn="ctr" rtl="0" fontAlgn="base">
        <a:spcBef>
          <a:spcPct val="0"/>
        </a:spcBef>
        <a:spcAft>
          <a:spcPct val="0"/>
        </a:spcAft>
        <a:defRPr sz="4000" b="1" kern="1200">
          <a:solidFill>
            <a:schemeClr val="tx1"/>
          </a:solidFill>
          <a:latin typeface="+mj-lt"/>
          <a:ea typeface="+mj-ea"/>
          <a:cs typeface="+mj-cs"/>
        </a:defRPr>
      </a:lvl1pPr>
      <a:lvl2pPr algn="ctr" rtl="0" fontAlgn="base">
        <a:spcBef>
          <a:spcPct val="0"/>
        </a:spcBef>
        <a:spcAft>
          <a:spcPct val="0"/>
        </a:spcAft>
        <a:defRPr sz="4000" b="1">
          <a:solidFill>
            <a:schemeClr val="tx1"/>
          </a:solidFill>
          <a:latin typeface="Calibri" pitchFamily="34" charset="0"/>
        </a:defRPr>
      </a:lvl2pPr>
      <a:lvl3pPr algn="ctr" rtl="0" fontAlgn="base">
        <a:spcBef>
          <a:spcPct val="0"/>
        </a:spcBef>
        <a:spcAft>
          <a:spcPct val="0"/>
        </a:spcAft>
        <a:defRPr sz="4000" b="1">
          <a:solidFill>
            <a:schemeClr val="tx1"/>
          </a:solidFill>
          <a:latin typeface="Calibri" pitchFamily="34" charset="0"/>
        </a:defRPr>
      </a:lvl3pPr>
      <a:lvl4pPr algn="ctr" rtl="0" fontAlgn="base">
        <a:spcBef>
          <a:spcPct val="0"/>
        </a:spcBef>
        <a:spcAft>
          <a:spcPct val="0"/>
        </a:spcAft>
        <a:defRPr sz="4000" b="1">
          <a:solidFill>
            <a:schemeClr val="tx1"/>
          </a:solidFill>
          <a:latin typeface="Calibri" pitchFamily="34" charset="0"/>
        </a:defRPr>
      </a:lvl4pPr>
      <a:lvl5pPr algn="ctr" rtl="0" fontAlgn="base">
        <a:spcBef>
          <a:spcPct val="0"/>
        </a:spcBef>
        <a:spcAft>
          <a:spcPct val="0"/>
        </a:spcAft>
        <a:defRPr sz="4000" b="1">
          <a:solidFill>
            <a:schemeClr val="tx1"/>
          </a:solidFill>
          <a:latin typeface="Calibri" pitchFamily="34" charset="0"/>
        </a:defRPr>
      </a:lvl5pPr>
      <a:lvl6pPr marL="457200" algn="ctr" rtl="0" fontAlgn="base">
        <a:spcBef>
          <a:spcPct val="0"/>
        </a:spcBef>
        <a:spcAft>
          <a:spcPct val="0"/>
        </a:spcAft>
        <a:defRPr sz="4000" b="1">
          <a:solidFill>
            <a:schemeClr val="tx1"/>
          </a:solidFill>
          <a:latin typeface="Calibri" pitchFamily="34" charset="0"/>
        </a:defRPr>
      </a:lvl6pPr>
      <a:lvl7pPr marL="914400" algn="ctr" rtl="0" fontAlgn="base">
        <a:spcBef>
          <a:spcPct val="0"/>
        </a:spcBef>
        <a:spcAft>
          <a:spcPct val="0"/>
        </a:spcAft>
        <a:defRPr sz="4000" b="1">
          <a:solidFill>
            <a:schemeClr val="tx1"/>
          </a:solidFill>
          <a:latin typeface="Calibri" pitchFamily="34" charset="0"/>
        </a:defRPr>
      </a:lvl7pPr>
      <a:lvl8pPr marL="1371600" algn="ctr" rtl="0" fontAlgn="base">
        <a:spcBef>
          <a:spcPct val="0"/>
        </a:spcBef>
        <a:spcAft>
          <a:spcPct val="0"/>
        </a:spcAft>
        <a:defRPr sz="4000" b="1">
          <a:solidFill>
            <a:schemeClr val="tx1"/>
          </a:solidFill>
          <a:latin typeface="Calibri" pitchFamily="34" charset="0"/>
        </a:defRPr>
      </a:lvl8pPr>
      <a:lvl9pPr marL="1828800" algn="ctr" rtl="0" fontAlgn="base">
        <a:spcBef>
          <a:spcPct val="0"/>
        </a:spcBef>
        <a:spcAft>
          <a:spcPct val="0"/>
        </a:spcAft>
        <a:defRPr sz="4000" b="1">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2291"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prstClr val="black"/>
                </a:solidFill>
              </a:defRPr>
            </a:lvl1pPr>
          </a:lstStyle>
          <a:p>
            <a:pPr>
              <a:defRPr/>
            </a:pPr>
            <a:fld id="{923CD977-C65F-43D7-BE55-F02549A6F50C}"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716" r:id="rId1"/>
    <p:sldLayoutId id="2147483715" r:id="rId2"/>
    <p:sldLayoutId id="2147483714" r:id="rId3"/>
    <p:sldLayoutId id="2147483713" r:id="rId4"/>
    <p:sldLayoutId id="2147483712" r:id="rId5"/>
    <p:sldLayoutId id="2147483711" r:id="rId6"/>
    <p:sldLayoutId id="2147483710" r:id="rId7"/>
    <p:sldLayoutId id="2147483709" r:id="rId8"/>
    <p:sldLayoutId id="2147483708" r:id="rId9"/>
    <p:sldLayoutId id="2147483707" r:id="rId10"/>
  </p:sldLayoutIdLst>
  <p:timing>
    <p:tnLst>
      <p:par>
        <p:cTn id="1" dur="indefinite" restart="never" nodeType="tmRoot"/>
      </p:par>
    </p:tnLst>
  </p:timing>
  <p:hf hdr="0" ftr="0" dt="0"/>
  <p:txStyles>
    <p:titleStyle>
      <a:lvl1pPr algn="ctr" rtl="0" fontAlgn="base">
        <a:spcBef>
          <a:spcPct val="0"/>
        </a:spcBef>
        <a:spcAft>
          <a:spcPct val="0"/>
        </a:spcAft>
        <a:defRPr sz="4000" b="1" kern="1200">
          <a:solidFill>
            <a:schemeClr val="tx1"/>
          </a:solidFill>
          <a:latin typeface="+mj-lt"/>
          <a:ea typeface="+mj-ea"/>
          <a:cs typeface="+mj-cs"/>
        </a:defRPr>
      </a:lvl1pPr>
      <a:lvl2pPr algn="ctr" rtl="0" fontAlgn="base">
        <a:spcBef>
          <a:spcPct val="0"/>
        </a:spcBef>
        <a:spcAft>
          <a:spcPct val="0"/>
        </a:spcAft>
        <a:defRPr sz="4000" b="1">
          <a:solidFill>
            <a:schemeClr val="tx1"/>
          </a:solidFill>
          <a:latin typeface="Calibri" pitchFamily="34" charset="0"/>
        </a:defRPr>
      </a:lvl2pPr>
      <a:lvl3pPr algn="ctr" rtl="0" fontAlgn="base">
        <a:spcBef>
          <a:spcPct val="0"/>
        </a:spcBef>
        <a:spcAft>
          <a:spcPct val="0"/>
        </a:spcAft>
        <a:defRPr sz="4000" b="1">
          <a:solidFill>
            <a:schemeClr val="tx1"/>
          </a:solidFill>
          <a:latin typeface="Calibri" pitchFamily="34" charset="0"/>
        </a:defRPr>
      </a:lvl3pPr>
      <a:lvl4pPr algn="ctr" rtl="0" fontAlgn="base">
        <a:spcBef>
          <a:spcPct val="0"/>
        </a:spcBef>
        <a:spcAft>
          <a:spcPct val="0"/>
        </a:spcAft>
        <a:defRPr sz="4000" b="1">
          <a:solidFill>
            <a:schemeClr val="tx1"/>
          </a:solidFill>
          <a:latin typeface="Calibri" pitchFamily="34" charset="0"/>
        </a:defRPr>
      </a:lvl4pPr>
      <a:lvl5pPr algn="ctr" rtl="0" fontAlgn="base">
        <a:spcBef>
          <a:spcPct val="0"/>
        </a:spcBef>
        <a:spcAft>
          <a:spcPct val="0"/>
        </a:spcAft>
        <a:defRPr sz="4000" b="1">
          <a:solidFill>
            <a:schemeClr val="tx1"/>
          </a:solidFill>
          <a:latin typeface="Calibri" pitchFamily="34" charset="0"/>
        </a:defRPr>
      </a:lvl5pPr>
      <a:lvl6pPr marL="457200" algn="ctr" rtl="0" fontAlgn="base">
        <a:spcBef>
          <a:spcPct val="0"/>
        </a:spcBef>
        <a:spcAft>
          <a:spcPct val="0"/>
        </a:spcAft>
        <a:defRPr sz="4000" b="1">
          <a:solidFill>
            <a:schemeClr val="tx1"/>
          </a:solidFill>
          <a:latin typeface="Calibri" pitchFamily="34" charset="0"/>
        </a:defRPr>
      </a:lvl6pPr>
      <a:lvl7pPr marL="914400" algn="ctr" rtl="0" fontAlgn="base">
        <a:spcBef>
          <a:spcPct val="0"/>
        </a:spcBef>
        <a:spcAft>
          <a:spcPct val="0"/>
        </a:spcAft>
        <a:defRPr sz="4000" b="1">
          <a:solidFill>
            <a:schemeClr val="tx1"/>
          </a:solidFill>
          <a:latin typeface="Calibri" pitchFamily="34" charset="0"/>
        </a:defRPr>
      </a:lvl7pPr>
      <a:lvl8pPr marL="1371600" algn="ctr" rtl="0" fontAlgn="base">
        <a:spcBef>
          <a:spcPct val="0"/>
        </a:spcBef>
        <a:spcAft>
          <a:spcPct val="0"/>
        </a:spcAft>
        <a:defRPr sz="4000" b="1">
          <a:solidFill>
            <a:schemeClr val="tx1"/>
          </a:solidFill>
          <a:latin typeface="Calibri" pitchFamily="34" charset="0"/>
        </a:defRPr>
      </a:lvl8pPr>
      <a:lvl9pPr marL="1828800" algn="ctr" rtl="0" fontAlgn="base">
        <a:spcBef>
          <a:spcPct val="0"/>
        </a:spcBef>
        <a:spcAft>
          <a:spcPct val="0"/>
        </a:spcAft>
        <a:defRPr sz="4000" b="1">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081346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commons.wikimedia.org/wiki/File:Fading.jpg" TargetMode="External"/><Relationship Id="rId2" Type="http://schemas.openxmlformats.org/officeDocument/2006/relationships/image" Target="../media/image8.jpeg"/><Relationship Id="rId1" Type="http://schemas.openxmlformats.org/officeDocument/2006/relationships/slideLayout" Target="../slideLayouts/slideLayout12.xml"/><Relationship Id="rId4" Type="http://schemas.openxmlformats.org/officeDocument/2006/relationships/hyperlink" Target="http://commons.wikimedia.org/wiki/User:Hardcoreraveman"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commons.wikimedia.org/wiki/File:ColloidalStability.png" TargetMode="External"/><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SreeBot"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Carbon_black"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hyperlink" Target="http://en.wikipedia.org/wiki/Category:Organic_pigments" TargetMode="External"/><Relationship Id="rId4" Type="http://schemas.openxmlformats.org/officeDocument/2006/relationships/hyperlink" Target="http://en.wikipedia.org/wiki/List_of_inorganic_pigment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commons.wikimedia.org/wiki/File:Carbon_black.jpg" TargetMode="External"/><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hyperlink" Target="http://commons.wikimedia.org/wiki/User:FK1954"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commons.wikimedia.org/wiki/File:AltamiraBison.jpg" TargetMode="External"/><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hyperlink" Target="http://commons.wikimedia.org/w/index.php?title=User:Ramessos&amp;action=edit&amp;redlink=1"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hyperlink" Target="http://commons.wikimedia.org/wiki/File:Lead_chromate.JPG" TargetMode="External"/><Relationship Id="rId3" Type="http://schemas.openxmlformats.org/officeDocument/2006/relationships/hyperlink" Target="http://en.wikipedia.org/wiki/Lead(II)_chromate" TargetMode="External"/><Relationship Id="rId7"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hyperlink" Target="http://commons.wikimedia.org/wiki/User:Alnokta" TargetMode="External"/><Relationship Id="rId5" Type="http://schemas.openxmlformats.org/officeDocument/2006/relationships/hyperlink" Target="http://commons.wikimedia.org/wiki/File:Titanium(IV)_oxide.jpg" TargetMode="External"/><Relationship Id="rId4" Type="http://schemas.openxmlformats.org/officeDocument/2006/relationships/image" Target="../media/image12.jpeg"/><Relationship Id="rId9" Type="http://schemas.openxmlformats.org/officeDocument/2006/relationships/hyperlink" Target="http://commons.wikimedia.org/wiki/User:FK1954"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hyperlink" Target="http://commons.wikimedia.org/wiki/User:Walkerma" TargetMode="External"/><Relationship Id="rId4" Type="http://schemas.openxmlformats.org/officeDocument/2006/relationships/hyperlink" Target="http://commons.wikimedia.org/wiki/File:Zinc_oxide.jp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hyperlink" Target="http://commons.wikimedia.org/wiki/User:Benjah-bmm27" TargetMode="External"/><Relationship Id="rId3" Type="http://schemas.openxmlformats.org/officeDocument/2006/relationships/image" Target="../media/image15.jpeg"/><Relationship Id="rId7" Type="http://schemas.openxmlformats.org/officeDocument/2006/relationships/hyperlink" Target="http://commons.wikimedia.org/wiki/File:Potassium-dichromate-sample.jpg"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hyperlink" Target="http://commons.wikimedia.org/wiki/User:Calvero" TargetMode="External"/><Relationship Id="rId4" Type="http://schemas.openxmlformats.org/officeDocument/2006/relationships/hyperlink" Target="http://commons.wikimedia.org/wiki/File:Natural_ultramarine_pigment.jpg" TargetMode="Externa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19.png"/><Relationship Id="rId7" Type="http://schemas.openxmlformats.org/officeDocument/2006/relationships/image" Target="../media/image17.e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18.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creativecommons.org/licenses/by-nc-nd/2.0/" TargetMode="External"/><Relationship Id="rId5" Type="http://schemas.openxmlformats.org/officeDocument/2006/relationships/hyperlink" Target="http://www.flickr.com/photos/jmarkbertrand/" TargetMode="External"/><Relationship Id="rId4" Type="http://schemas.openxmlformats.org/officeDocument/2006/relationships/hyperlink" Target="http://www.flickr.com/photos/jmarkbertrand/8470931833/"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6.xml"/><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creativecommons.org/publicdomain/zero/1.0/deed.en" TargetMode="External"/><Relationship Id="rId5" Type="http://schemas.openxmlformats.org/officeDocument/2006/relationships/hyperlink" Target="http://pixabay.com/en/users/OpenClips/" TargetMode="External"/><Relationship Id="rId4" Type="http://schemas.openxmlformats.org/officeDocument/2006/relationships/hyperlink" Target="http://pixabay.com/en/paint-pot-pot-color-bucket-157811/"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hyperlink" Target="http://creativecommons.org/licenses/by/2.0/deed.en" TargetMode="External"/><Relationship Id="rId5" Type="http://schemas.openxmlformats.org/officeDocument/2006/relationships/hyperlink" Target="http://commons.wikimedia.org/wiki/User:Rotatebot" TargetMode="External"/><Relationship Id="rId4" Type="http://schemas.openxmlformats.org/officeDocument/2006/relationships/hyperlink" Target="http://commons.wikimedia.org/wiki/File:Indian_dyes_(2009)a.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4213" y="1341438"/>
            <a:ext cx="7772400" cy="1470025"/>
          </a:xfrm>
        </p:spPr>
        <p:txBody>
          <a:bodyPr rtlCol="0">
            <a:normAutofit/>
          </a:bodyPr>
          <a:lstStyle/>
          <a:p>
            <a:pPr lvl="1" fontAlgn="auto">
              <a:spcBef>
                <a:spcPts val="0"/>
              </a:spcBef>
              <a:spcAft>
                <a:spcPts val="0"/>
              </a:spcAft>
              <a:defRPr/>
            </a:pPr>
            <a:r>
              <a:rPr lang="el-GR" sz="4400" dirty="0">
                <a:solidFill>
                  <a:prstClr val="black"/>
                </a:solidFill>
                <a:latin typeface="Calibri"/>
              </a:rPr>
              <a:t>Μελάνια και </a:t>
            </a:r>
            <a:r>
              <a:rPr lang="el-GR" sz="4400" dirty="0" err="1">
                <a:solidFill>
                  <a:prstClr val="black"/>
                </a:solidFill>
                <a:latin typeface="Calibri"/>
              </a:rPr>
              <a:t>επικαλυπτικά</a:t>
            </a:r>
            <a:r>
              <a:rPr lang="el-GR" sz="4400" dirty="0">
                <a:solidFill>
                  <a:prstClr val="black"/>
                </a:solidFill>
                <a:latin typeface="Calibri"/>
              </a:rPr>
              <a:t> (Θ)</a:t>
            </a:r>
            <a:endParaRPr lang="el-GR" sz="3600" dirty="0">
              <a:latin typeface="+mn-lt"/>
            </a:endParaRPr>
          </a:p>
        </p:txBody>
      </p:sp>
      <p:sp>
        <p:nvSpPr>
          <p:cNvPr id="3" name="Υπότιτλος 2"/>
          <p:cNvSpPr>
            <a:spLocks noGrp="1"/>
          </p:cNvSpPr>
          <p:nvPr>
            <p:ph type="subTitle" idx="1"/>
          </p:nvPr>
        </p:nvSpPr>
        <p:spPr>
          <a:xfrm>
            <a:off x="0" y="3097213"/>
            <a:ext cx="9144000" cy="1752600"/>
          </a:xfrm>
        </p:spPr>
        <p:txBody>
          <a:bodyPr rtlCol="0">
            <a:normAutofit fontScale="92500"/>
          </a:bodyPr>
          <a:lstStyle/>
          <a:p>
            <a:pPr fontAlgn="auto">
              <a:spcAft>
                <a:spcPts val="0"/>
              </a:spcAft>
              <a:buFont typeface="Arial" pitchFamily="34" charset="0"/>
              <a:buNone/>
              <a:defRPr/>
            </a:pPr>
            <a:r>
              <a:rPr lang="el-GR" sz="2600" b="1" dirty="0">
                <a:solidFill>
                  <a:prstClr val="black"/>
                </a:solidFill>
              </a:rPr>
              <a:t>Ενότητα </a:t>
            </a:r>
            <a:r>
              <a:rPr lang="en-US" sz="2600" b="1" dirty="0">
                <a:solidFill>
                  <a:prstClr val="black"/>
                </a:solidFill>
              </a:rPr>
              <a:t>1</a:t>
            </a:r>
            <a:r>
              <a:rPr lang="el-GR" sz="2600" dirty="0">
                <a:solidFill>
                  <a:prstClr val="black"/>
                </a:solidFill>
              </a:rPr>
              <a:t>:</a:t>
            </a:r>
            <a:r>
              <a:rPr lang="en-US" sz="2600" dirty="0">
                <a:solidFill>
                  <a:prstClr val="black"/>
                </a:solidFill>
              </a:rPr>
              <a:t> </a:t>
            </a:r>
            <a:r>
              <a:rPr lang="el-GR" sz="2600" dirty="0">
                <a:solidFill>
                  <a:prstClr val="black"/>
                </a:solidFill>
              </a:rPr>
              <a:t>Εισαγωγή στα εκτυπωτικά μελάνια και τις χρωστικές </a:t>
            </a:r>
            <a:r>
              <a:rPr lang="el-GR" sz="2600" dirty="0" smtClean="0">
                <a:solidFill>
                  <a:prstClr val="black"/>
                </a:solidFill>
              </a:rPr>
              <a:t>ύλες</a:t>
            </a:r>
            <a:endParaRPr lang="en-US" sz="2600" dirty="0" smtClean="0">
              <a:solidFill>
                <a:prstClr val="black"/>
              </a:solidFill>
            </a:endParaRPr>
          </a:p>
          <a:p>
            <a:pPr fontAlgn="auto">
              <a:spcAft>
                <a:spcPts val="0"/>
              </a:spcAft>
              <a:buFont typeface="Arial" pitchFamily="34" charset="0"/>
              <a:buNone/>
              <a:defRPr/>
            </a:pPr>
            <a:endParaRPr lang="en-US" sz="2200" dirty="0">
              <a:solidFill>
                <a:prstClr val="black"/>
              </a:solidFill>
            </a:endParaRPr>
          </a:p>
          <a:p>
            <a:pPr fontAlgn="auto">
              <a:spcAft>
                <a:spcPts val="0"/>
              </a:spcAft>
              <a:buFont typeface="Arial" pitchFamily="34" charset="0"/>
              <a:buNone/>
              <a:defRPr/>
            </a:pPr>
            <a:r>
              <a:rPr lang="el-GR" altLang="el-GR" sz="2400" dirty="0">
                <a:solidFill>
                  <a:prstClr val="black"/>
                </a:solidFill>
              </a:rPr>
              <a:t>Δρ. </a:t>
            </a:r>
            <a:r>
              <a:rPr lang="el-GR" altLang="el-GR" sz="2400" dirty="0" err="1">
                <a:solidFill>
                  <a:prstClr val="black"/>
                </a:solidFill>
              </a:rPr>
              <a:t>Σταματίνα</a:t>
            </a:r>
            <a:r>
              <a:rPr lang="el-GR" altLang="el-GR" sz="2400" dirty="0">
                <a:solidFill>
                  <a:prstClr val="black"/>
                </a:solidFill>
              </a:rPr>
              <a:t> Θεοχάρη Καθηγήτρια Εφαρμογών</a:t>
            </a:r>
          </a:p>
          <a:p>
            <a:pPr fontAlgn="auto">
              <a:spcAft>
                <a:spcPts val="0"/>
              </a:spcAft>
              <a:buFont typeface="Arial" pitchFamily="34" charset="0"/>
              <a:buNone/>
              <a:defRPr/>
            </a:pPr>
            <a:r>
              <a:rPr lang="el-GR" altLang="el-GR" sz="2400" dirty="0">
                <a:solidFill>
                  <a:prstClr val="black"/>
                </a:solidFill>
              </a:rPr>
              <a:t>Τμήμα Γραφιστικής/Κατεύθυνση Τεχνολογίας Γραφικών Τεχνών</a:t>
            </a:r>
          </a:p>
        </p:txBody>
      </p:sp>
      <p:pic>
        <p:nvPicPr>
          <p:cNvPr id="25603"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2875" y="476250"/>
            <a:ext cx="85407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188" y="476250"/>
            <a:ext cx="6826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241425" y="631825"/>
            <a:ext cx="6661150" cy="338138"/>
          </a:xfrm>
          <a:prstGeom prst="rect">
            <a:avLst/>
          </a:prstGeom>
        </p:spPr>
        <p:txBody>
          <a:bodyPr>
            <a:spAutoFit/>
          </a:bodyPr>
          <a:lstStyle/>
          <a:p>
            <a:pPr algn="ctr">
              <a:defRPr/>
            </a:pPr>
            <a:r>
              <a:rPr lang="el-GR" sz="1600" dirty="0">
                <a:latin typeface="+mn-lt"/>
              </a:rPr>
              <a:t>Ανοικτά Ακαδημαϊκά Μαθήματα στο ΤΕΙ Αθήνας</a:t>
            </a:r>
          </a:p>
        </p:txBody>
      </p:sp>
      <p:graphicFrame>
        <p:nvGraphicFramePr>
          <p:cNvPr id="4" name="Table 3"/>
          <p:cNvGraphicFramePr>
            <a:graphicFrameLocks noGrp="1"/>
          </p:cNvGraphicFramePr>
          <p:nvPr/>
        </p:nvGraphicFramePr>
        <p:xfrm>
          <a:off x="1760538" y="6088063"/>
          <a:ext cx="5695950" cy="792162"/>
        </p:xfrm>
        <a:graphic>
          <a:graphicData uri="http://schemas.openxmlformats.org/drawingml/2006/table">
            <a:tbl>
              <a:tblPr firstRow="1" firstCol="1" bandRow="1">
                <a:tableStyleId>{2D5ABB26-0587-4C30-8999-92F81FD0307C}</a:tableStyleId>
              </a:tblPr>
              <a:tblGrid>
                <a:gridCol w="2138838"/>
                <a:gridCol w="3557112"/>
              </a:tblGrid>
              <a:tr h="792162">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2560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00" y="5367338"/>
            <a:ext cx="1971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2" descr="C:\Users\alex\Desktop\logo.png"/>
          <p:cNvPicPr>
            <a:picLocks noChangeAspect="1" noChangeArrowheads="1"/>
          </p:cNvPicPr>
          <p:nvPr/>
        </p:nvPicPr>
        <p:blipFill>
          <a:blip r:embed="rId6">
            <a:extLst>
              <a:ext uri="{28A0092B-C50C-407E-A947-70E740481C1C}">
                <a14:useLocalDpi xmlns:a14="http://schemas.microsoft.com/office/drawing/2010/main" val="0"/>
              </a:ext>
            </a:extLst>
          </a:blip>
          <a:srcRect t="8214"/>
          <a:stretch>
            <a:fillRect/>
          </a:stretch>
        </p:blipFill>
        <p:spPr bwMode="auto">
          <a:xfrm>
            <a:off x="4046538" y="5368925"/>
            <a:ext cx="3348037"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Τίτλος 1"/>
          <p:cNvSpPr>
            <a:spLocks noGrp="1"/>
          </p:cNvSpPr>
          <p:nvPr>
            <p:ph type="title"/>
          </p:nvPr>
        </p:nvSpPr>
        <p:spPr>
          <a:xfrm>
            <a:off x="0" y="115888"/>
            <a:ext cx="9144000" cy="909637"/>
          </a:xfrm>
        </p:spPr>
        <p:txBody>
          <a:bodyPr/>
          <a:lstStyle/>
          <a:p>
            <a:r>
              <a:rPr lang="el-GR" altLang="el-GR" smtClean="0"/>
              <a:t>Ιδιότητες των χρωμάτων</a:t>
            </a:r>
            <a:r>
              <a:rPr lang="en-US" altLang="el-GR" smtClean="0"/>
              <a:t> </a:t>
            </a:r>
            <a:r>
              <a:rPr lang="en-US" altLang="el-GR" sz="3200" b="0" smtClean="0"/>
              <a:t>(1 </a:t>
            </a:r>
            <a:r>
              <a:rPr lang="el-GR" altLang="el-GR" sz="3200" b="0" smtClean="0"/>
              <a:t>από 4)</a:t>
            </a:r>
          </a:p>
        </p:txBody>
      </p:sp>
      <p:sp>
        <p:nvSpPr>
          <p:cNvPr id="3" name="Θέση περιεχομένου 2"/>
          <p:cNvSpPr>
            <a:spLocks noGrp="1"/>
          </p:cNvSpPr>
          <p:nvPr>
            <p:ph idx="1"/>
          </p:nvPr>
        </p:nvSpPr>
        <p:spPr/>
        <p:txBody>
          <a:bodyPr rtlCol="0">
            <a:normAutofit/>
          </a:bodyPr>
          <a:lstStyle/>
          <a:p>
            <a:pPr marL="0" indent="0" fontAlgn="auto">
              <a:lnSpc>
                <a:spcPct val="120000"/>
              </a:lnSpc>
              <a:spcBef>
                <a:spcPts val="1200"/>
              </a:spcBef>
              <a:spcAft>
                <a:spcPts val="0"/>
              </a:spcAft>
              <a:buFont typeface="Arial" pitchFamily="34" charset="0"/>
              <a:buNone/>
              <a:defRPr/>
            </a:pPr>
            <a:r>
              <a:rPr lang="el-GR" dirty="0"/>
              <a:t>Τα </a:t>
            </a:r>
            <a:r>
              <a:rPr lang="el-GR" dirty="0" smtClean="0"/>
              <a:t>χρώματα (ως υλικά) </a:t>
            </a:r>
            <a:r>
              <a:rPr lang="el-GR" dirty="0"/>
              <a:t>πρέπει να </a:t>
            </a:r>
            <a:r>
              <a:rPr lang="el-GR" dirty="0" smtClean="0"/>
              <a:t>έχουν: </a:t>
            </a:r>
            <a:endParaRPr lang="el-GR" dirty="0"/>
          </a:p>
          <a:p>
            <a:pPr fontAlgn="auto">
              <a:lnSpc>
                <a:spcPct val="120000"/>
              </a:lnSpc>
              <a:spcBef>
                <a:spcPts val="1200"/>
              </a:spcBef>
              <a:spcAft>
                <a:spcPts val="0"/>
              </a:spcAft>
              <a:buFont typeface="Arial" pitchFamily="34" charset="0"/>
              <a:buChar char="•"/>
              <a:defRPr/>
            </a:pPr>
            <a:r>
              <a:rPr lang="el-GR" b="1" dirty="0"/>
              <a:t>Μεγάλη σταθερότητα </a:t>
            </a:r>
            <a:r>
              <a:rPr lang="el-GR" b="1" dirty="0" smtClean="0"/>
              <a:t>χρώματος</a:t>
            </a:r>
            <a:r>
              <a:rPr lang="el-GR" b="1" dirty="0"/>
              <a:t>. </a:t>
            </a:r>
            <a:r>
              <a:rPr lang="el-GR" dirty="0" smtClean="0"/>
              <a:t>Η ιδιότητα αυτή </a:t>
            </a:r>
            <a:r>
              <a:rPr lang="el-GR" dirty="0"/>
              <a:t>είναι ιδιαίτερα </a:t>
            </a:r>
            <a:r>
              <a:rPr lang="el-GR" dirty="0" smtClean="0"/>
              <a:t>σημαντική, </a:t>
            </a:r>
            <a:r>
              <a:rPr lang="el-GR" dirty="0"/>
              <a:t>όταν </a:t>
            </a:r>
            <a:r>
              <a:rPr lang="el-GR" dirty="0" smtClean="0"/>
              <a:t>εφαρμόζεται ένα λεπτό στρώμα μελανιού</a:t>
            </a:r>
            <a:r>
              <a:rPr lang="el-GR" dirty="0"/>
              <a:t>, όπως </a:t>
            </a:r>
            <a:r>
              <a:rPr lang="el-GR" dirty="0" smtClean="0"/>
              <a:t>στην περίπτωση της εκτύπωσης </a:t>
            </a:r>
            <a:r>
              <a:rPr lang="el-GR" dirty="0" err="1" smtClean="0"/>
              <a:t>offset</a:t>
            </a:r>
            <a:r>
              <a:rPr lang="el-GR" dirty="0" smtClean="0"/>
              <a:t>.</a:t>
            </a:r>
            <a:endParaRPr lang="el-GR" dirty="0"/>
          </a:p>
        </p:txBody>
      </p:sp>
      <p:sp>
        <p:nvSpPr>
          <p:cNvPr id="3993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D3058714-ACFD-4FF8-9729-FE0AA6462128}" type="slidenum">
              <a:rPr lang="el-GR" altLang="el-GR">
                <a:solidFill>
                  <a:srgbClr val="000000"/>
                </a:solidFill>
              </a:rPr>
              <a:pPr/>
              <a:t>9</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Τίτλος 1"/>
          <p:cNvSpPr>
            <a:spLocks noGrp="1"/>
          </p:cNvSpPr>
          <p:nvPr>
            <p:ph type="title"/>
          </p:nvPr>
        </p:nvSpPr>
        <p:spPr>
          <a:xfrm>
            <a:off x="0" y="115888"/>
            <a:ext cx="9144000" cy="909637"/>
          </a:xfrm>
        </p:spPr>
        <p:txBody>
          <a:bodyPr/>
          <a:lstStyle/>
          <a:p>
            <a:r>
              <a:rPr lang="el-GR" altLang="el-GR" smtClean="0"/>
              <a:t>Ιδιότητες των χρωμάτων</a:t>
            </a:r>
            <a:r>
              <a:rPr lang="en-US" altLang="el-GR" smtClean="0"/>
              <a:t> </a:t>
            </a:r>
            <a:r>
              <a:rPr lang="en-US" altLang="el-GR" sz="3200" b="0" smtClean="0"/>
              <a:t>(</a:t>
            </a:r>
            <a:r>
              <a:rPr lang="el-GR" altLang="el-GR" sz="3200" b="0" smtClean="0"/>
              <a:t>2</a:t>
            </a:r>
            <a:r>
              <a:rPr lang="en-US" altLang="el-GR" sz="3200" b="0" smtClean="0"/>
              <a:t> </a:t>
            </a:r>
            <a:r>
              <a:rPr lang="el-GR" altLang="el-GR" sz="3200" b="0" smtClean="0"/>
              <a:t>από 4)</a:t>
            </a:r>
          </a:p>
        </p:txBody>
      </p:sp>
      <p:sp>
        <p:nvSpPr>
          <p:cNvPr id="3" name="Θέση περιεχομένου 2"/>
          <p:cNvSpPr>
            <a:spLocks noGrp="1"/>
          </p:cNvSpPr>
          <p:nvPr>
            <p:ph idx="1"/>
          </p:nvPr>
        </p:nvSpPr>
        <p:spPr>
          <a:xfrm>
            <a:off x="200025" y="1196975"/>
            <a:ext cx="6491288" cy="5545138"/>
          </a:xfrm>
        </p:spPr>
        <p:txBody>
          <a:bodyPr rtlCol="0">
            <a:normAutofit lnSpcReduction="10000"/>
          </a:bodyPr>
          <a:lstStyle/>
          <a:p>
            <a:pPr fontAlgn="auto">
              <a:lnSpc>
                <a:spcPct val="124000"/>
              </a:lnSpc>
              <a:spcBef>
                <a:spcPts val="1200"/>
              </a:spcBef>
              <a:spcAft>
                <a:spcPts val="0"/>
              </a:spcAft>
              <a:buFont typeface="Arial" pitchFamily="34" charset="0"/>
              <a:buChar char="•"/>
              <a:defRPr/>
            </a:pPr>
            <a:r>
              <a:rPr lang="el-GR" b="1" dirty="0" smtClean="0"/>
              <a:t>Μεγάλη </a:t>
            </a:r>
            <a:r>
              <a:rPr lang="el-GR" b="1" dirty="0"/>
              <a:t>αντοχή στο φως. </a:t>
            </a:r>
            <a:r>
              <a:rPr lang="el-GR" dirty="0"/>
              <a:t>Πολλά </a:t>
            </a:r>
            <a:r>
              <a:rPr lang="el-GR" dirty="0" smtClean="0"/>
              <a:t>χρώματα</a:t>
            </a:r>
            <a:r>
              <a:rPr lang="el-GR" dirty="0"/>
              <a:t>, ιδίως </a:t>
            </a:r>
            <a:r>
              <a:rPr lang="el-GR" dirty="0" smtClean="0"/>
              <a:t>οργανικά, θαμπώνουν με την υπεριώδη ακτινοβολία. </a:t>
            </a:r>
            <a:r>
              <a:rPr lang="el-GR" dirty="0"/>
              <a:t>Αυτή η τάση τους πρέπει να </a:t>
            </a:r>
            <a:r>
              <a:rPr lang="el-GR" dirty="0" smtClean="0"/>
              <a:t>ελαχιστοποιείται </a:t>
            </a:r>
            <a:r>
              <a:rPr lang="el-GR" dirty="0"/>
              <a:t>όταν το έντυπο πρόκειται να </a:t>
            </a:r>
            <a:r>
              <a:rPr lang="el-GR" dirty="0" smtClean="0"/>
              <a:t>εκτεθεί </a:t>
            </a:r>
            <a:r>
              <a:rPr lang="el-GR" dirty="0"/>
              <a:t>σε </a:t>
            </a:r>
            <a:r>
              <a:rPr lang="el-GR" dirty="0" smtClean="0"/>
              <a:t>ακτινοβολία UV, όπως συμβαίνει με τις αφίσες εξωτερικού χώρου, όπου δέχονται υπεριώδη ακτινοβολία σε </a:t>
            </a:r>
            <a:r>
              <a:rPr lang="el-GR" dirty="0"/>
              <a:t>υψηλά επίπεδα. Επίσης, </a:t>
            </a:r>
            <a:r>
              <a:rPr lang="el-GR" dirty="0" smtClean="0"/>
              <a:t>υπεριώδης ακτινοβολία υπάρχει και στο </a:t>
            </a:r>
            <a:r>
              <a:rPr lang="el-GR" dirty="0"/>
              <a:t>φως λυχνιών </a:t>
            </a:r>
            <a:r>
              <a:rPr lang="el-GR" dirty="0" smtClean="0"/>
              <a:t>φθορισμού </a:t>
            </a:r>
            <a:r>
              <a:rPr lang="el-GR" dirty="0"/>
              <a:t>σε </a:t>
            </a:r>
            <a:r>
              <a:rPr lang="el-GR" dirty="0" smtClean="0"/>
              <a:t>καταστήματα αλλά και </a:t>
            </a:r>
            <a:r>
              <a:rPr lang="el-GR" dirty="0"/>
              <a:t>χώρους κατασκευής ειδών συσκευασίας, περιοδικών, </a:t>
            </a:r>
            <a:r>
              <a:rPr lang="el-GR" dirty="0" smtClean="0"/>
              <a:t>εγχρώμων </a:t>
            </a:r>
            <a:r>
              <a:rPr lang="el-GR" dirty="0"/>
              <a:t>εικόνων κλπ</a:t>
            </a:r>
            <a:r>
              <a:rPr lang="el-GR" dirty="0" smtClean="0"/>
              <a:t>., οπότε </a:t>
            </a:r>
            <a:r>
              <a:rPr lang="el-GR" dirty="0"/>
              <a:t>οι </a:t>
            </a:r>
            <a:r>
              <a:rPr lang="el-GR" dirty="0" smtClean="0"/>
              <a:t>ακτινοβολίες αυτές μπορεί να αλλοιώσουν </a:t>
            </a:r>
            <a:r>
              <a:rPr lang="el-GR" dirty="0"/>
              <a:t>το </a:t>
            </a:r>
            <a:r>
              <a:rPr lang="el-GR" dirty="0" smtClean="0"/>
              <a:t>χρώμα </a:t>
            </a:r>
            <a:r>
              <a:rPr lang="el-GR" dirty="0"/>
              <a:t>τους</a:t>
            </a:r>
            <a:r>
              <a:rPr lang="el-GR" dirty="0" smtClean="0"/>
              <a:t>.</a:t>
            </a:r>
            <a:endParaRPr lang="el-GR" dirty="0"/>
          </a:p>
        </p:txBody>
      </p:sp>
      <p:pic>
        <p:nvPicPr>
          <p:cNvPr id="40963" name="Picture 2" descr="File:Fad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0200" y="1274763"/>
            <a:ext cx="2174875" cy="48974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0964" name="Rectangle 8"/>
          <p:cNvSpPr>
            <a:spLocks noChangeArrowheads="1"/>
          </p:cNvSpPr>
          <p:nvPr/>
        </p:nvSpPr>
        <p:spPr bwMode="auto">
          <a:xfrm>
            <a:off x="6534150" y="6165850"/>
            <a:ext cx="24685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1200">
                <a:solidFill>
                  <a:srgbClr val="595959"/>
                </a:solidFill>
                <a:latin typeface="Calibri" pitchFamily="34" charset="0"/>
              </a:rPr>
              <a:t>“</a:t>
            </a:r>
            <a:r>
              <a:rPr lang="en-US" altLang="el-GR" sz="1200">
                <a:solidFill>
                  <a:srgbClr val="000000"/>
                </a:solidFill>
                <a:latin typeface="Calibri" pitchFamily="34" charset="0"/>
                <a:hlinkClick r:id="rId3"/>
              </a:rPr>
              <a:t>Fading</a:t>
            </a:r>
            <a:r>
              <a:rPr lang="en-US" altLang="el-GR" sz="1200">
                <a:solidFill>
                  <a:srgbClr val="595959"/>
                </a:solidFill>
                <a:latin typeface="Calibri" pitchFamily="34" charset="0"/>
              </a:rPr>
              <a:t>”,</a:t>
            </a:r>
            <a:r>
              <a:rPr lang="el-GR" altLang="el-GR" sz="1200">
                <a:solidFill>
                  <a:srgbClr val="595959"/>
                </a:solidFill>
                <a:latin typeface="Calibri" pitchFamily="34" charset="0"/>
              </a:rPr>
              <a:t> από</a:t>
            </a:r>
            <a:r>
              <a:rPr lang="en-US" altLang="el-GR" sz="1200">
                <a:solidFill>
                  <a:srgbClr val="595959"/>
                </a:solidFill>
                <a:latin typeface="Calibri" pitchFamily="34" charset="0"/>
              </a:rPr>
              <a:t> </a:t>
            </a:r>
            <a:r>
              <a:rPr lang="en-US" altLang="el-GR" sz="1200">
                <a:solidFill>
                  <a:srgbClr val="000000"/>
                </a:solidFill>
                <a:latin typeface="Calibri" pitchFamily="34" charset="0"/>
                <a:hlinkClick r:id="rId4" tooltip="User:Hardcoreraveman"/>
              </a:rPr>
              <a:t>Hardcoreraveman</a:t>
            </a:r>
            <a:r>
              <a:rPr lang="el-GR" altLang="el-GR" sz="1200">
                <a:solidFill>
                  <a:srgbClr val="000000"/>
                </a:solidFill>
                <a:latin typeface="Calibri" pitchFamily="34" charset="0"/>
              </a:rPr>
              <a:t> </a:t>
            </a:r>
            <a:r>
              <a:rPr lang="el-GR" altLang="el-GR" sz="1200">
                <a:solidFill>
                  <a:srgbClr val="595959"/>
                </a:solidFill>
                <a:latin typeface="Calibri" pitchFamily="34" charset="0"/>
              </a:rPr>
              <a:t>διαθέσιμο ως κοινό κτήμα</a:t>
            </a:r>
            <a:endParaRPr lang="en-US" altLang="el-GR" sz="1200">
              <a:solidFill>
                <a:srgbClr val="000000"/>
              </a:solidFill>
              <a:latin typeface="Calibri" pitchFamily="34" charset="0"/>
            </a:endParaRPr>
          </a:p>
        </p:txBody>
      </p:sp>
      <p:sp>
        <p:nvSpPr>
          <p:cNvPr id="40965" name="Θέση αριθμού διαφάνειας 3"/>
          <p:cNvSpPr>
            <a:spLocks noGrp="1"/>
          </p:cNvSpPr>
          <p:nvPr>
            <p:ph type="sldNum" sz="quarter" idx="12"/>
          </p:nvPr>
        </p:nvSpPr>
        <p:spPr bwMode="auto">
          <a:xfrm>
            <a:off x="6948488" y="643731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5B9EBE5A-D5AE-4838-9FE8-848563E1FAD8}" type="slidenum">
              <a:rPr lang="el-GR" altLang="el-GR">
                <a:solidFill>
                  <a:srgbClr val="000000"/>
                </a:solidFill>
              </a:rPr>
              <a:pPr/>
              <a:t>10</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Τίτλος 1"/>
          <p:cNvSpPr>
            <a:spLocks noGrp="1"/>
          </p:cNvSpPr>
          <p:nvPr>
            <p:ph type="title"/>
          </p:nvPr>
        </p:nvSpPr>
        <p:spPr>
          <a:xfrm>
            <a:off x="0" y="115888"/>
            <a:ext cx="9144000" cy="909637"/>
          </a:xfrm>
        </p:spPr>
        <p:txBody>
          <a:bodyPr/>
          <a:lstStyle/>
          <a:p>
            <a:r>
              <a:rPr lang="el-GR" altLang="el-GR" smtClean="0"/>
              <a:t>Ιδιότητες των χρωμάτων</a:t>
            </a:r>
            <a:r>
              <a:rPr lang="en-US" altLang="el-GR" smtClean="0"/>
              <a:t> </a:t>
            </a:r>
            <a:r>
              <a:rPr lang="en-US" altLang="el-GR" sz="3200" b="0" smtClean="0"/>
              <a:t>(</a:t>
            </a:r>
            <a:r>
              <a:rPr lang="el-GR" altLang="el-GR" sz="3200" b="0" smtClean="0"/>
              <a:t>3</a:t>
            </a:r>
            <a:r>
              <a:rPr lang="en-US" altLang="el-GR" sz="3200" b="0" smtClean="0"/>
              <a:t> </a:t>
            </a:r>
            <a:r>
              <a:rPr lang="el-GR" altLang="el-GR" sz="3200" b="0" smtClean="0"/>
              <a:t>από 4)</a:t>
            </a:r>
            <a:endParaRPr lang="el-GR" altLang="el-GR" smtClean="0"/>
          </a:p>
        </p:txBody>
      </p:sp>
      <p:sp>
        <p:nvSpPr>
          <p:cNvPr id="41986" name="Θέση περιεχομένου 2"/>
          <p:cNvSpPr>
            <a:spLocks noGrp="1"/>
          </p:cNvSpPr>
          <p:nvPr>
            <p:ph idx="1"/>
          </p:nvPr>
        </p:nvSpPr>
        <p:spPr/>
        <p:txBody>
          <a:bodyPr/>
          <a:lstStyle/>
          <a:p>
            <a:pPr>
              <a:lnSpc>
                <a:spcPct val="114000"/>
              </a:lnSpc>
              <a:spcBef>
                <a:spcPts val="1200"/>
              </a:spcBef>
            </a:pPr>
            <a:r>
              <a:rPr lang="el-GR" altLang="el-GR" b="1" smtClean="0"/>
              <a:t>Σταθερότητα σε χημική προσβολή. </a:t>
            </a:r>
            <a:r>
              <a:rPr lang="el-GR" altLang="el-GR" smtClean="0"/>
              <a:t>Είναι μια ιδιαίτερη απαίτηση για τη βιομηχανία συσκευασίας, καθώς τα χρώματα μπορεί να έλθουν σε επαφή με το περιεχόμενο της συσκευασίας, που μπορεί να είναι αλκαλικό (απορρυπαντικά, σαπούνια) ή όξινο (τρόφιμα που περιέχουν οξικό ή κιτρικό οξύ). </a:t>
            </a:r>
          </a:p>
          <a:p>
            <a:pPr>
              <a:lnSpc>
                <a:spcPct val="114000"/>
              </a:lnSpc>
              <a:spcBef>
                <a:spcPts val="1200"/>
              </a:spcBef>
            </a:pPr>
            <a:r>
              <a:rPr lang="el-GR" altLang="el-GR" smtClean="0"/>
              <a:t>Επίσης, μετά την εκτύπωση, η «εικόνα» μπορεί να επικαλυφθεί με κάποια κόλλα αλκαλικής αντίδρασης ή με πολυμερή που σκληραίνουν ακτινοβολία UV. </a:t>
            </a:r>
          </a:p>
        </p:txBody>
      </p:sp>
      <p:sp>
        <p:nvSpPr>
          <p:cNvPr id="4198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F86DC78C-F9A5-45C6-BC5C-3A5DFE82E44F}" type="slidenum">
              <a:rPr lang="el-GR" altLang="el-GR">
                <a:solidFill>
                  <a:srgbClr val="000000"/>
                </a:solidFill>
              </a:rPr>
              <a:pPr/>
              <a:t>11</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Τίτλος 1"/>
          <p:cNvSpPr>
            <a:spLocks noGrp="1"/>
          </p:cNvSpPr>
          <p:nvPr>
            <p:ph type="title"/>
          </p:nvPr>
        </p:nvSpPr>
        <p:spPr>
          <a:xfrm>
            <a:off x="0" y="115888"/>
            <a:ext cx="9144000" cy="909637"/>
          </a:xfrm>
        </p:spPr>
        <p:txBody>
          <a:bodyPr/>
          <a:lstStyle/>
          <a:p>
            <a:r>
              <a:rPr lang="el-GR" altLang="el-GR" smtClean="0"/>
              <a:t>Ιδιότητες των χρωμάτων</a:t>
            </a:r>
            <a:r>
              <a:rPr lang="en-US" altLang="el-GR" smtClean="0"/>
              <a:t> </a:t>
            </a:r>
            <a:r>
              <a:rPr lang="en-US" altLang="el-GR" sz="3200" b="0" smtClean="0"/>
              <a:t>(</a:t>
            </a:r>
            <a:r>
              <a:rPr lang="el-GR" altLang="el-GR" sz="3200" b="0" smtClean="0"/>
              <a:t>4</a:t>
            </a:r>
            <a:r>
              <a:rPr lang="en-US" altLang="el-GR" sz="3200" b="0" smtClean="0"/>
              <a:t> </a:t>
            </a:r>
            <a:r>
              <a:rPr lang="el-GR" altLang="el-GR" sz="3200" b="0" smtClean="0"/>
              <a:t>από 4)</a:t>
            </a:r>
            <a:endParaRPr lang="el-GR" altLang="el-GR" smtClean="0"/>
          </a:p>
        </p:txBody>
      </p:sp>
      <p:sp>
        <p:nvSpPr>
          <p:cNvPr id="3" name="Θέση περιεχομένου 2"/>
          <p:cNvSpPr>
            <a:spLocks noGrp="1"/>
          </p:cNvSpPr>
          <p:nvPr>
            <p:ph idx="1"/>
          </p:nvPr>
        </p:nvSpPr>
        <p:spPr>
          <a:xfrm>
            <a:off x="457200" y="1196975"/>
            <a:ext cx="8362950" cy="3270250"/>
          </a:xfrm>
        </p:spPr>
        <p:txBody>
          <a:bodyPr rtlCol="0">
            <a:normAutofit lnSpcReduction="10000"/>
          </a:bodyPr>
          <a:lstStyle/>
          <a:p>
            <a:pPr fontAlgn="auto">
              <a:lnSpc>
                <a:spcPct val="110000"/>
              </a:lnSpc>
              <a:spcBef>
                <a:spcPts val="1200"/>
              </a:spcBef>
              <a:spcAft>
                <a:spcPts val="0"/>
              </a:spcAft>
              <a:buFont typeface="Arial" pitchFamily="34" charset="0"/>
              <a:buChar char="•"/>
              <a:defRPr/>
            </a:pPr>
            <a:r>
              <a:rPr lang="el-GR" b="1" dirty="0" smtClean="0"/>
              <a:t>Λεπτότητα </a:t>
            </a:r>
            <a:r>
              <a:rPr lang="el-GR" b="1" dirty="0"/>
              <a:t>άλεσης. </a:t>
            </a:r>
            <a:r>
              <a:rPr lang="el-GR" dirty="0" smtClean="0"/>
              <a:t>Είναι απαραίτητη ώστε </a:t>
            </a:r>
            <a:r>
              <a:rPr lang="el-GR" dirty="0"/>
              <a:t>να </a:t>
            </a:r>
            <a:r>
              <a:rPr lang="el-GR" dirty="0" smtClean="0"/>
              <a:t>αποδοθούν σωστά οι ιδιότητες </a:t>
            </a:r>
            <a:r>
              <a:rPr lang="el-GR" dirty="0"/>
              <a:t>του </a:t>
            </a:r>
            <a:r>
              <a:rPr lang="el-GR" dirty="0" smtClean="0"/>
              <a:t>χρώματος </a:t>
            </a:r>
            <a:r>
              <a:rPr lang="el-GR" dirty="0"/>
              <a:t>στο </a:t>
            </a:r>
            <a:r>
              <a:rPr lang="el-GR" dirty="0" smtClean="0"/>
              <a:t>στρώμα </a:t>
            </a:r>
            <a:r>
              <a:rPr lang="el-GR" dirty="0"/>
              <a:t>του </a:t>
            </a:r>
            <a:r>
              <a:rPr lang="el-GR" dirty="0" smtClean="0"/>
              <a:t>μελανιού</a:t>
            </a:r>
            <a:r>
              <a:rPr lang="el-GR" dirty="0"/>
              <a:t>. </a:t>
            </a:r>
          </a:p>
          <a:p>
            <a:pPr fontAlgn="auto">
              <a:lnSpc>
                <a:spcPct val="110000"/>
              </a:lnSpc>
              <a:spcBef>
                <a:spcPts val="1200"/>
              </a:spcBef>
              <a:spcAft>
                <a:spcPts val="0"/>
              </a:spcAft>
              <a:buFont typeface="Arial" pitchFamily="34" charset="0"/>
              <a:buChar char="•"/>
              <a:defRPr/>
            </a:pPr>
            <a:r>
              <a:rPr lang="el-GR" b="1" dirty="0"/>
              <a:t>Ικανότητα διασποράς σε κανονικούς φορείς </a:t>
            </a:r>
            <a:r>
              <a:rPr lang="el-GR" b="1" dirty="0" smtClean="0"/>
              <a:t>μελανιού</a:t>
            </a:r>
            <a:r>
              <a:rPr lang="el-GR" b="1" dirty="0"/>
              <a:t>. </a:t>
            </a:r>
            <a:r>
              <a:rPr lang="el-GR" dirty="0"/>
              <a:t>Η επιφανειακή ενέργεια </a:t>
            </a:r>
            <a:r>
              <a:rPr lang="el-GR" dirty="0" smtClean="0"/>
              <a:t>και η </a:t>
            </a:r>
            <a:r>
              <a:rPr lang="el-GR" dirty="0"/>
              <a:t>ικανότητα διαβροχής του </a:t>
            </a:r>
            <a:r>
              <a:rPr lang="el-GR" dirty="0" smtClean="0"/>
              <a:t>χρώματος </a:t>
            </a:r>
            <a:r>
              <a:rPr lang="el-GR" dirty="0"/>
              <a:t>πρέπει να </a:t>
            </a:r>
            <a:r>
              <a:rPr lang="el-GR" dirty="0" smtClean="0"/>
              <a:t>συνεργάζονται ικανοποιητικά με </a:t>
            </a:r>
            <a:r>
              <a:rPr lang="el-GR" dirty="0"/>
              <a:t>τα διαλυτικά και τα έλαια που </a:t>
            </a:r>
            <a:r>
              <a:rPr lang="el-GR" dirty="0" smtClean="0"/>
              <a:t>χρησιμοποιούνται </a:t>
            </a:r>
            <a:r>
              <a:rPr lang="el-GR" dirty="0"/>
              <a:t>στη σύνθεση των </a:t>
            </a:r>
            <a:r>
              <a:rPr lang="el-GR" dirty="0" smtClean="0"/>
              <a:t>μελανιών, ώστε </a:t>
            </a:r>
            <a:r>
              <a:rPr lang="el-GR" dirty="0"/>
              <a:t>να </a:t>
            </a:r>
            <a:r>
              <a:rPr lang="el-GR" dirty="0" smtClean="0"/>
              <a:t>μην χρειάζονται επιπλέον δαπανηρές διαδικασίες για την σύνθεση του </a:t>
            </a:r>
            <a:r>
              <a:rPr lang="el-GR" dirty="0"/>
              <a:t>φορέα</a:t>
            </a:r>
            <a:r>
              <a:rPr lang="el-GR" dirty="0" smtClean="0"/>
              <a:t>.</a:t>
            </a:r>
            <a:endParaRPr lang="el-GR" dirty="0"/>
          </a:p>
        </p:txBody>
      </p:sp>
      <p:grpSp>
        <p:nvGrpSpPr>
          <p:cNvPr id="43011" name="Ομάδα 6"/>
          <p:cNvGrpSpPr>
            <a:grpSpLocks/>
          </p:cNvGrpSpPr>
          <p:nvPr/>
        </p:nvGrpSpPr>
        <p:grpSpPr bwMode="auto">
          <a:xfrm>
            <a:off x="2762250" y="4438650"/>
            <a:ext cx="3708400" cy="2147888"/>
            <a:chOff x="2771800" y="4466685"/>
            <a:chExt cx="3707848" cy="2148252"/>
          </a:xfrm>
        </p:grpSpPr>
        <p:pic>
          <p:nvPicPr>
            <p:cNvPr id="43014" name="Picture 2" descr="File:ColloidalStability.png"/>
            <p:cNvPicPr>
              <a:picLocks noChangeAspect="1" noChangeArrowheads="1"/>
            </p:cNvPicPr>
            <p:nvPr/>
          </p:nvPicPr>
          <p:blipFill>
            <a:blip r:embed="rId2">
              <a:extLst>
                <a:ext uri="{28A0092B-C50C-407E-A947-70E740481C1C}">
                  <a14:useLocalDpi xmlns:a14="http://schemas.microsoft.com/office/drawing/2010/main" val="0"/>
                </a:ext>
              </a:extLst>
            </a:blip>
            <a:srcRect l="54156" t="23375" r="21249"/>
            <a:stretch>
              <a:fillRect/>
            </a:stretch>
          </p:blipFill>
          <p:spPr bwMode="auto">
            <a:xfrm>
              <a:off x="5076056" y="4466685"/>
              <a:ext cx="1403592" cy="214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2" descr="File:ColloidalStability.png"/>
            <p:cNvPicPr>
              <a:picLocks noChangeAspect="1" noChangeArrowheads="1"/>
            </p:cNvPicPr>
            <p:nvPr/>
          </p:nvPicPr>
          <p:blipFill>
            <a:blip r:embed="rId2">
              <a:extLst>
                <a:ext uri="{28A0092B-C50C-407E-A947-70E740481C1C}">
                  <a14:useLocalDpi xmlns:a14="http://schemas.microsoft.com/office/drawing/2010/main" val="0"/>
                </a:ext>
              </a:extLst>
            </a:blip>
            <a:srcRect t="24139" r="73506"/>
            <a:stretch>
              <a:fillRect/>
            </a:stretch>
          </p:blipFill>
          <p:spPr bwMode="auto">
            <a:xfrm>
              <a:off x="2771800" y="4495354"/>
              <a:ext cx="1506883" cy="2119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3012" name="Rectangle 8"/>
          <p:cNvSpPr>
            <a:spLocks noChangeArrowheads="1"/>
          </p:cNvSpPr>
          <p:nvPr/>
        </p:nvSpPr>
        <p:spPr bwMode="auto">
          <a:xfrm>
            <a:off x="2311400" y="6581775"/>
            <a:ext cx="45354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1200">
                <a:solidFill>
                  <a:srgbClr val="595959"/>
                </a:solidFill>
                <a:latin typeface="Calibri" pitchFamily="34" charset="0"/>
              </a:rPr>
              <a:t>“</a:t>
            </a:r>
            <a:r>
              <a:rPr lang="en-US" altLang="el-GR" sz="1200">
                <a:solidFill>
                  <a:srgbClr val="000000"/>
                </a:solidFill>
                <a:latin typeface="Calibri" pitchFamily="34" charset="0"/>
                <a:hlinkClick r:id="rId3"/>
              </a:rPr>
              <a:t>ColloidalStability</a:t>
            </a:r>
            <a:r>
              <a:rPr lang="en-US" altLang="el-GR" sz="1200">
                <a:solidFill>
                  <a:srgbClr val="595959"/>
                </a:solidFill>
                <a:latin typeface="Calibri" pitchFamily="34" charset="0"/>
              </a:rPr>
              <a:t>”,</a:t>
            </a:r>
            <a:r>
              <a:rPr lang="el-GR" altLang="el-GR" sz="1200">
                <a:solidFill>
                  <a:srgbClr val="595959"/>
                </a:solidFill>
                <a:latin typeface="Calibri" pitchFamily="34" charset="0"/>
              </a:rPr>
              <a:t> από</a:t>
            </a:r>
            <a:r>
              <a:rPr lang="en-US" altLang="el-GR" sz="1200">
                <a:solidFill>
                  <a:srgbClr val="595959"/>
                </a:solidFill>
                <a:latin typeface="Calibri" pitchFamily="34" charset="0"/>
              </a:rPr>
              <a:t> </a:t>
            </a:r>
            <a:r>
              <a:rPr lang="en-US" altLang="el-GR" sz="1200">
                <a:solidFill>
                  <a:srgbClr val="000000"/>
                </a:solidFill>
                <a:latin typeface="Calibri" pitchFamily="34" charset="0"/>
                <a:hlinkClick r:id="rId4" tooltip="User:SreeBot"/>
              </a:rPr>
              <a:t>SreeBot</a:t>
            </a:r>
            <a:r>
              <a:rPr lang="el-GR" altLang="el-GR" sz="1200">
                <a:solidFill>
                  <a:srgbClr val="000000"/>
                </a:solidFill>
                <a:latin typeface="Calibri" pitchFamily="34" charset="0"/>
              </a:rPr>
              <a:t> </a:t>
            </a:r>
            <a:r>
              <a:rPr lang="el-GR" altLang="el-GR" sz="1200">
                <a:solidFill>
                  <a:srgbClr val="595959"/>
                </a:solidFill>
                <a:latin typeface="Calibri" pitchFamily="34" charset="0"/>
              </a:rPr>
              <a:t>διαθέσιμο με άδεια </a:t>
            </a:r>
            <a:r>
              <a:rPr lang="en-US" altLang="el-GR" sz="1200">
                <a:solidFill>
                  <a:srgbClr val="000000"/>
                </a:solidFill>
                <a:latin typeface="Calibri" pitchFamily="34" charset="0"/>
                <a:hlinkClick r:id="rId5"/>
              </a:rPr>
              <a:t>CC BY 3.0</a:t>
            </a:r>
            <a:endParaRPr lang="en-US" altLang="el-GR" sz="1200">
              <a:solidFill>
                <a:srgbClr val="000000"/>
              </a:solidFill>
              <a:latin typeface="Calibri" pitchFamily="34" charset="0"/>
            </a:endParaRPr>
          </a:p>
        </p:txBody>
      </p:sp>
      <p:sp>
        <p:nvSpPr>
          <p:cNvPr id="4301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3C2C921C-3DA0-491F-A64C-5FB74389D683}" type="slidenum">
              <a:rPr lang="el-GR" altLang="el-GR">
                <a:solidFill>
                  <a:srgbClr val="000000"/>
                </a:solidFill>
              </a:rPr>
              <a:pPr/>
              <a:t>12</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Τίτλος 1"/>
          <p:cNvSpPr>
            <a:spLocks noGrp="1"/>
          </p:cNvSpPr>
          <p:nvPr>
            <p:ph type="title"/>
          </p:nvPr>
        </p:nvSpPr>
        <p:spPr>
          <a:xfrm>
            <a:off x="0" y="115888"/>
            <a:ext cx="9144000" cy="909637"/>
          </a:xfrm>
        </p:spPr>
        <p:txBody>
          <a:bodyPr/>
          <a:lstStyle/>
          <a:p>
            <a:r>
              <a:rPr lang="el-GR" altLang="el-GR" smtClean="0"/>
              <a:t>Κατηγορίες χρωμάτων</a:t>
            </a:r>
          </a:p>
        </p:txBody>
      </p:sp>
      <p:sp>
        <p:nvSpPr>
          <p:cNvPr id="3" name="Θέση περιεχομένου 2"/>
          <p:cNvSpPr>
            <a:spLocks noGrp="1"/>
          </p:cNvSpPr>
          <p:nvPr>
            <p:ph idx="1"/>
          </p:nvPr>
        </p:nvSpPr>
        <p:spPr/>
        <p:txBody>
          <a:bodyPr rtlCol="0">
            <a:normAutofit/>
          </a:bodyPr>
          <a:lstStyle/>
          <a:p>
            <a:pPr marL="0" indent="0" fontAlgn="auto">
              <a:spcAft>
                <a:spcPts val="0"/>
              </a:spcAft>
              <a:buFont typeface="Arial" pitchFamily="34" charset="0"/>
              <a:buNone/>
              <a:defRPr/>
            </a:pPr>
            <a:r>
              <a:rPr lang="el-GR" dirty="0"/>
              <a:t>Τα </a:t>
            </a:r>
            <a:r>
              <a:rPr lang="el-GR" dirty="0" smtClean="0"/>
              <a:t>χρώματα (χρωστικές ύλες) μπορούν </a:t>
            </a:r>
            <a:r>
              <a:rPr lang="el-GR" dirty="0"/>
              <a:t>να </a:t>
            </a:r>
            <a:r>
              <a:rPr lang="el-GR" dirty="0" smtClean="0"/>
              <a:t>χωριστούν </a:t>
            </a:r>
            <a:r>
              <a:rPr lang="el-GR" dirty="0"/>
              <a:t>σε τρεις </a:t>
            </a:r>
            <a:r>
              <a:rPr lang="el-GR" dirty="0" smtClean="0"/>
              <a:t>κατηγορίες: </a:t>
            </a:r>
            <a:endParaRPr lang="el-GR" dirty="0"/>
          </a:p>
          <a:p>
            <a:pPr fontAlgn="auto">
              <a:spcBef>
                <a:spcPts val="2400"/>
              </a:spcBef>
              <a:spcAft>
                <a:spcPts val="0"/>
              </a:spcAft>
              <a:buFont typeface="Arial" pitchFamily="34" charset="0"/>
              <a:buChar char="•"/>
              <a:defRPr/>
            </a:pPr>
            <a:r>
              <a:rPr lang="el-GR" dirty="0" smtClean="0"/>
              <a:t>το </a:t>
            </a:r>
            <a:r>
              <a:rPr lang="el-GR" b="1" dirty="0" smtClean="0">
                <a:hlinkClick r:id="rId3"/>
              </a:rPr>
              <a:t>μαύρο </a:t>
            </a:r>
            <a:r>
              <a:rPr lang="el-GR" b="1" dirty="0">
                <a:hlinkClick r:id="rId3"/>
              </a:rPr>
              <a:t>του άνθρακα</a:t>
            </a:r>
            <a:r>
              <a:rPr lang="el-GR" dirty="0"/>
              <a:t>, </a:t>
            </a:r>
          </a:p>
          <a:p>
            <a:pPr fontAlgn="auto">
              <a:spcBef>
                <a:spcPts val="2400"/>
              </a:spcBef>
              <a:spcAft>
                <a:spcPts val="0"/>
              </a:spcAft>
              <a:buFont typeface="Arial" pitchFamily="34" charset="0"/>
              <a:buChar char="•"/>
              <a:defRPr/>
            </a:pPr>
            <a:r>
              <a:rPr lang="el-GR" dirty="0" smtClean="0"/>
              <a:t>τα </a:t>
            </a:r>
            <a:r>
              <a:rPr lang="el-GR" b="1" dirty="0">
                <a:hlinkClick r:id="rId4"/>
              </a:rPr>
              <a:t>ανόργανα </a:t>
            </a:r>
            <a:r>
              <a:rPr lang="el-GR" b="1" dirty="0" smtClean="0">
                <a:hlinkClick r:id="rId4"/>
              </a:rPr>
              <a:t>χρώματα</a:t>
            </a:r>
            <a:r>
              <a:rPr lang="el-GR" b="1" dirty="0" smtClean="0"/>
              <a:t> </a:t>
            </a:r>
            <a:r>
              <a:rPr lang="el-GR" dirty="0"/>
              <a:t>και </a:t>
            </a:r>
          </a:p>
          <a:p>
            <a:pPr fontAlgn="auto">
              <a:spcBef>
                <a:spcPts val="2400"/>
              </a:spcBef>
              <a:spcAft>
                <a:spcPts val="0"/>
              </a:spcAft>
              <a:buFont typeface="Arial" pitchFamily="34" charset="0"/>
              <a:buChar char="•"/>
              <a:defRPr/>
            </a:pPr>
            <a:r>
              <a:rPr lang="el-GR" dirty="0" smtClean="0"/>
              <a:t>τα </a:t>
            </a:r>
            <a:r>
              <a:rPr lang="el-GR" b="1" dirty="0">
                <a:hlinkClick r:id="rId5"/>
              </a:rPr>
              <a:t>οργανικά </a:t>
            </a:r>
            <a:r>
              <a:rPr lang="el-GR" b="1" dirty="0" smtClean="0">
                <a:hlinkClick r:id="rId5"/>
              </a:rPr>
              <a:t>χρώματα</a:t>
            </a:r>
            <a:endParaRPr lang="el-GR" b="1" dirty="0"/>
          </a:p>
          <a:p>
            <a:pPr fontAlgn="auto">
              <a:spcBef>
                <a:spcPts val="2400"/>
              </a:spcBef>
              <a:spcAft>
                <a:spcPts val="0"/>
              </a:spcAft>
              <a:buFont typeface="Arial" pitchFamily="34" charset="0"/>
              <a:buChar char="•"/>
              <a:defRPr/>
            </a:pPr>
            <a:endParaRPr lang="el-GR" dirty="0"/>
          </a:p>
        </p:txBody>
      </p:sp>
      <p:sp>
        <p:nvSpPr>
          <p:cNvPr id="4403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3485DB00-4FE9-4124-8003-C0FE5EA25CDD}" type="slidenum">
              <a:rPr lang="el-GR" altLang="el-GR">
                <a:solidFill>
                  <a:srgbClr val="000000"/>
                </a:solidFill>
              </a:rPr>
              <a:pPr/>
              <a:t>13</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Τίτλος 1"/>
          <p:cNvSpPr>
            <a:spLocks noGrp="1"/>
          </p:cNvSpPr>
          <p:nvPr>
            <p:ph type="title"/>
          </p:nvPr>
        </p:nvSpPr>
        <p:spPr>
          <a:xfrm>
            <a:off x="0" y="115888"/>
            <a:ext cx="9144000" cy="909637"/>
          </a:xfrm>
        </p:spPr>
        <p:txBody>
          <a:bodyPr/>
          <a:lstStyle/>
          <a:p>
            <a:r>
              <a:rPr lang="el-GR" altLang="el-GR" smtClean="0"/>
              <a:t>Τι είναι το μαύρο του άνθρακα;</a:t>
            </a:r>
          </a:p>
        </p:txBody>
      </p:sp>
      <p:sp>
        <p:nvSpPr>
          <p:cNvPr id="46082" name="Θέση περιεχομένου 2"/>
          <p:cNvSpPr>
            <a:spLocks noGrp="1"/>
          </p:cNvSpPr>
          <p:nvPr>
            <p:ph idx="1"/>
          </p:nvPr>
        </p:nvSpPr>
        <p:spPr>
          <a:xfrm>
            <a:off x="457200" y="1196975"/>
            <a:ext cx="8229600" cy="2519363"/>
          </a:xfrm>
        </p:spPr>
        <p:txBody>
          <a:bodyPr/>
          <a:lstStyle/>
          <a:p>
            <a:pPr>
              <a:lnSpc>
                <a:spcPct val="114000"/>
              </a:lnSpc>
              <a:spcBef>
                <a:spcPts val="1200"/>
              </a:spcBef>
            </a:pPr>
            <a:r>
              <a:rPr lang="el-GR" altLang="el-GR" smtClean="0"/>
              <a:t>Το </a:t>
            </a:r>
            <a:r>
              <a:rPr lang="el-GR" altLang="el-GR" b="1" smtClean="0"/>
              <a:t>«μαύρο του άνθρακα» </a:t>
            </a:r>
            <a:r>
              <a:rPr lang="el-GR" altLang="el-GR" smtClean="0"/>
              <a:t>αποτελείται βασικά από </a:t>
            </a:r>
            <a:r>
              <a:rPr lang="el-GR" altLang="el-GR" b="1" smtClean="0"/>
              <a:t>αιθάλη - στοιχειακό άνθρακα</a:t>
            </a:r>
            <a:r>
              <a:rPr lang="el-GR" altLang="el-GR" smtClean="0"/>
              <a:t> και κυκλοφορεί σε διάφορες μορφές: ως χνούδι συμπιεσμένο ή σε κοκκώδη μορφή, ανάλογα με την διαδικασία καύσης και την κατεργασία μετά την παραγωγή της αιθάλης.</a:t>
            </a:r>
          </a:p>
        </p:txBody>
      </p:sp>
      <p:pic>
        <p:nvPicPr>
          <p:cNvPr id="46083" name="Picture 2" descr="File:Carbon bla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375" y="3500438"/>
            <a:ext cx="4110038"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Rectangle 8"/>
          <p:cNvSpPr>
            <a:spLocks noChangeArrowheads="1"/>
          </p:cNvSpPr>
          <p:nvPr/>
        </p:nvSpPr>
        <p:spPr bwMode="auto">
          <a:xfrm>
            <a:off x="4859338" y="5969000"/>
            <a:ext cx="2468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1200">
                <a:solidFill>
                  <a:srgbClr val="595959"/>
                </a:solidFill>
                <a:latin typeface="Calibri" pitchFamily="34" charset="0"/>
              </a:rPr>
              <a:t>“</a:t>
            </a:r>
            <a:r>
              <a:rPr lang="en-US" altLang="el-GR" sz="1200">
                <a:solidFill>
                  <a:srgbClr val="000000"/>
                </a:solidFill>
                <a:latin typeface="Calibri" pitchFamily="34" charset="0"/>
                <a:hlinkClick r:id="rId3"/>
              </a:rPr>
              <a:t>Carbon black</a:t>
            </a:r>
            <a:r>
              <a:rPr lang="en-US" altLang="el-GR" sz="1200">
                <a:solidFill>
                  <a:srgbClr val="595959"/>
                </a:solidFill>
                <a:latin typeface="Calibri" pitchFamily="34" charset="0"/>
              </a:rPr>
              <a:t>”,</a:t>
            </a:r>
            <a:r>
              <a:rPr lang="el-GR" altLang="el-GR" sz="1200">
                <a:solidFill>
                  <a:srgbClr val="595959"/>
                </a:solidFill>
                <a:latin typeface="Calibri" pitchFamily="34" charset="0"/>
              </a:rPr>
              <a:t> από</a:t>
            </a:r>
            <a:r>
              <a:rPr lang="en-US" altLang="el-GR" sz="1200">
                <a:solidFill>
                  <a:srgbClr val="595959"/>
                </a:solidFill>
                <a:latin typeface="Calibri" pitchFamily="34" charset="0"/>
              </a:rPr>
              <a:t> </a:t>
            </a:r>
            <a:r>
              <a:rPr lang="en-US" altLang="el-GR" sz="1200">
                <a:solidFill>
                  <a:srgbClr val="000000"/>
                </a:solidFill>
                <a:latin typeface="Calibri" pitchFamily="34" charset="0"/>
                <a:hlinkClick r:id="rId4" tooltip="User:FK1954"/>
              </a:rPr>
              <a:t>FK1954</a:t>
            </a:r>
            <a:r>
              <a:rPr lang="en-US" altLang="el-GR" sz="1200">
                <a:solidFill>
                  <a:srgbClr val="000000"/>
                </a:solidFill>
                <a:latin typeface="Calibri" pitchFamily="34" charset="0"/>
              </a:rPr>
              <a:t> </a:t>
            </a:r>
            <a:r>
              <a:rPr lang="el-GR" altLang="el-GR" sz="1200">
                <a:solidFill>
                  <a:srgbClr val="595959"/>
                </a:solidFill>
                <a:latin typeface="Calibri" pitchFamily="34" charset="0"/>
              </a:rPr>
              <a:t>διαθέσιμο ως κοινό κτήμα</a:t>
            </a:r>
            <a:endParaRPr lang="en-US" altLang="el-GR" sz="1200">
              <a:solidFill>
                <a:srgbClr val="000000"/>
              </a:solidFill>
              <a:latin typeface="Calibri" pitchFamily="34" charset="0"/>
            </a:endParaRPr>
          </a:p>
        </p:txBody>
      </p:sp>
      <p:sp>
        <p:nvSpPr>
          <p:cNvPr id="4608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8F336BB2-9C31-4747-B139-A94844A7DDDD}" type="slidenum">
              <a:rPr lang="el-GR" altLang="el-GR">
                <a:solidFill>
                  <a:srgbClr val="000000"/>
                </a:solidFill>
              </a:rPr>
              <a:pPr/>
              <a:t>14</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Τίτλος 1"/>
          <p:cNvSpPr>
            <a:spLocks noGrp="1"/>
          </p:cNvSpPr>
          <p:nvPr>
            <p:ph type="title"/>
          </p:nvPr>
        </p:nvSpPr>
        <p:spPr>
          <a:xfrm>
            <a:off x="0" y="115888"/>
            <a:ext cx="9144000" cy="1009650"/>
          </a:xfrm>
        </p:spPr>
        <p:txBody>
          <a:bodyPr/>
          <a:lstStyle/>
          <a:p>
            <a:r>
              <a:rPr lang="el-GR" altLang="el-GR" smtClean="0"/>
              <a:t>Παρασκευή μαύρου του άνθρακα </a:t>
            </a:r>
            <a:r>
              <a:rPr lang="el-GR" altLang="el-GR" sz="3200" b="0" smtClean="0"/>
              <a:t>(1 από 2)</a:t>
            </a:r>
          </a:p>
        </p:txBody>
      </p:sp>
      <p:sp>
        <p:nvSpPr>
          <p:cNvPr id="47106" name="Θέση περιεχομένου 2"/>
          <p:cNvSpPr>
            <a:spLocks noGrp="1"/>
          </p:cNvSpPr>
          <p:nvPr>
            <p:ph idx="1"/>
          </p:nvPr>
        </p:nvSpPr>
        <p:spPr>
          <a:xfrm>
            <a:off x="457200" y="1412875"/>
            <a:ext cx="8291513" cy="5040313"/>
          </a:xfrm>
        </p:spPr>
        <p:txBody>
          <a:bodyPr/>
          <a:lstStyle/>
          <a:p>
            <a:pPr>
              <a:lnSpc>
                <a:spcPct val="114000"/>
              </a:lnSpc>
              <a:spcBef>
                <a:spcPts val="1200"/>
              </a:spcBef>
            </a:pPr>
            <a:r>
              <a:rPr lang="el-GR" altLang="el-GR" smtClean="0"/>
              <a:t>Η </a:t>
            </a:r>
            <a:r>
              <a:rPr lang="el-GR" altLang="el-GR" b="1" smtClean="0"/>
              <a:t>αιθάλη</a:t>
            </a:r>
            <a:r>
              <a:rPr lang="el-GR" altLang="el-GR" smtClean="0"/>
              <a:t> παρασκευάζεται με καύση πετρελαίου ή υγραερίου σε φούρνους με περιορισμένη παροχή οξυγόνου, ώστε να μην καεί πλήρως ο άνθρακας προς διοξείδιο του άνθρακα.</a:t>
            </a:r>
            <a:endParaRPr lang="en-US" altLang="el-GR" smtClean="0"/>
          </a:p>
          <a:p>
            <a:pPr>
              <a:lnSpc>
                <a:spcPct val="114000"/>
              </a:lnSpc>
              <a:spcBef>
                <a:spcPts val="1200"/>
              </a:spcBef>
            </a:pPr>
            <a:r>
              <a:rPr lang="el-GR" altLang="el-GR" smtClean="0"/>
              <a:t>Η μεγαλύτερη ποσότητα από το μαύρο του άνθρακα που χρησιμοποιείται σήμερα προέρχεται από την αιθάλη καπναγωγών, όπου παράγονται σωματίδια μεγέθους 30-150 μm, που συλλέγονται ηλεκτροστατικά.</a:t>
            </a:r>
            <a:endParaRPr lang="en-US" altLang="el-GR" smtClean="0"/>
          </a:p>
          <a:p>
            <a:pPr>
              <a:lnSpc>
                <a:spcPct val="114000"/>
              </a:lnSpc>
              <a:spcBef>
                <a:spcPts val="1200"/>
              </a:spcBef>
            </a:pPr>
            <a:r>
              <a:rPr lang="el-GR" altLang="el-GR" smtClean="0"/>
              <a:t>Το μαύρο από καύση υγραερίου αποτελείται από μεγαλύτερα σωματίδια, που δίνουν ματ, ανοικτόχρωμα και αδιαφανή μελάνια.</a:t>
            </a:r>
          </a:p>
        </p:txBody>
      </p:sp>
      <p:sp>
        <p:nvSpPr>
          <p:cNvPr id="4710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775E6A5C-30CC-4918-9C9F-6A87DCB8970B}" type="slidenum">
              <a:rPr lang="el-GR" altLang="el-GR">
                <a:solidFill>
                  <a:srgbClr val="000000"/>
                </a:solidFill>
              </a:rPr>
              <a:pPr/>
              <a:t>15</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5888"/>
            <a:ext cx="9144000" cy="1009650"/>
          </a:xfrm>
        </p:spPr>
        <p:txBody>
          <a:bodyPr rtlCol="0">
            <a:normAutofit fontScale="90000"/>
          </a:bodyPr>
          <a:lstStyle/>
          <a:p>
            <a:pPr fontAlgn="auto">
              <a:spcAft>
                <a:spcPts val="0"/>
              </a:spcAft>
              <a:defRPr/>
            </a:pPr>
            <a:r>
              <a:rPr lang="el-GR" sz="4400" dirty="0" smtClean="0"/>
              <a:t>Παρασκευή μαύρου του άνθρακα</a:t>
            </a:r>
            <a:r>
              <a:rPr lang="en-US" sz="4400" dirty="0" smtClean="0"/>
              <a:t> </a:t>
            </a:r>
            <a:r>
              <a:rPr lang="el-GR" sz="3600" b="0" dirty="0" smtClean="0"/>
              <a:t>(2 </a:t>
            </a:r>
            <a:r>
              <a:rPr lang="el-GR" sz="3600" b="0" dirty="0"/>
              <a:t>από </a:t>
            </a:r>
            <a:r>
              <a:rPr lang="el-GR" sz="3600" b="0" dirty="0" smtClean="0"/>
              <a:t>2)</a:t>
            </a:r>
            <a:endParaRPr lang="el-GR" sz="3600" dirty="0"/>
          </a:p>
        </p:txBody>
      </p:sp>
      <p:sp>
        <p:nvSpPr>
          <p:cNvPr id="48130" name="Θέση περιεχομένου 2"/>
          <p:cNvSpPr>
            <a:spLocks noGrp="1"/>
          </p:cNvSpPr>
          <p:nvPr>
            <p:ph idx="1"/>
          </p:nvPr>
        </p:nvSpPr>
        <p:spPr>
          <a:xfrm>
            <a:off x="457200" y="1412875"/>
            <a:ext cx="8229600" cy="4824413"/>
          </a:xfrm>
        </p:spPr>
        <p:txBody>
          <a:bodyPr/>
          <a:lstStyle/>
          <a:p>
            <a:pPr>
              <a:lnSpc>
                <a:spcPct val="114000"/>
              </a:lnSpc>
              <a:spcBef>
                <a:spcPts val="1200"/>
              </a:spcBef>
            </a:pPr>
            <a:r>
              <a:rPr lang="el-GR" altLang="el-GR" smtClean="0"/>
              <a:t>Το μαύρο των καπναγωγών μπορεί να προέλθει, επίσης, από την καύση φυσικού αερίου, αλλά τα σωματίδια συλλέγονται σε χαλύβδινους καπναγωγούς. Παράγονται λεπτότερα σωματίδια μεγέθους (20-30 μm) και δίνουν καλύτερη ποιότητα μαύρων μελανιών.</a:t>
            </a:r>
          </a:p>
        </p:txBody>
      </p:sp>
      <p:sp>
        <p:nvSpPr>
          <p:cNvPr id="4813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D1CC5240-1ADC-420F-893F-0DE192C510AB}" type="slidenum">
              <a:rPr lang="el-GR" altLang="el-GR">
                <a:solidFill>
                  <a:srgbClr val="000000"/>
                </a:solidFill>
              </a:rPr>
              <a:pPr/>
              <a:t>16</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Τίτλος 1"/>
          <p:cNvSpPr>
            <a:spLocks noGrp="1"/>
          </p:cNvSpPr>
          <p:nvPr>
            <p:ph type="title"/>
          </p:nvPr>
        </p:nvSpPr>
        <p:spPr>
          <a:xfrm>
            <a:off x="0" y="115888"/>
            <a:ext cx="9144000" cy="909637"/>
          </a:xfrm>
        </p:spPr>
        <p:txBody>
          <a:bodyPr/>
          <a:lstStyle/>
          <a:p>
            <a:r>
              <a:rPr lang="el-GR" altLang="el-GR" smtClean="0"/>
              <a:t>Ιδιότητες του μαύρου του άνθρακα</a:t>
            </a:r>
          </a:p>
        </p:txBody>
      </p:sp>
      <p:sp>
        <p:nvSpPr>
          <p:cNvPr id="50178" name="Θέση περιεχομένου 2"/>
          <p:cNvSpPr>
            <a:spLocks noGrp="1"/>
          </p:cNvSpPr>
          <p:nvPr>
            <p:ph idx="1"/>
          </p:nvPr>
        </p:nvSpPr>
        <p:spPr/>
        <p:txBody>
          <a:bodyPr/>
          <a:lstStyle/>
          <a:p>
            <a:pPr>
              <a:lnSpc>
                <a:spcPct val="114000"/>
              </a:lnSpc>
              <a:spcBef>
                <a:spcPts val="1200"/>
              </a:spcBef>
            </a:pPr>
            <a:r>
              <a:rPr lang="el-GR" altLang="el-GR" smtClean="0"/>
              <a:t>Γενικά, το μαύρο του άνθρακα είναι φθηνό, με καλή χρωματική σταθερότητα και μεγάλη αντοχή στο φως, την θερμότητα, την υγρασία και τις χημικές ουσίες. </a:t>
            </a:r>
          </a:p>
          <a:p>
            <a:pPr>
              <a:lnSpc>
                <a:spcPct val="114000"/>
              </a:lnSpc>
              <a:spcBef>
                <a:spcPts val="1200"/>
              </a:spcBef>
            </a:pPr>
            <a:r>
              <a:rPr lang="el-GR" altLang="el-GR" smtClean="0"/>
              <a:t>Κατέχει μεγάλο μερίδιο του συνολικού χρώματος που καταναλώνεται στα μελάνια εκτυπώσεων εντύπων (εφημερίδων, βιβλίων κτλ).</a:t>
            </a:r>
          </a:p>
        </p:txBody>
      </p:sp>
      <p:sp>
        <p:nvSpPr>
          <p:cNvPr id="5017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8F72FE38-4283-49DE-A7B8-2FB455665365}" type="slidenum">
              <a:rPr lang="el-GR" altLang="el-GR">
                <a:solidFill>
                  <a:srgbClr val="000000"/>
                </a:solidFill>
              </a:rPr>
              <a:pPr/>
              <a:t>17</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Τίτλος 1"/>
          <p:cNvSpPr>
            <a:spLocks noGrp="1"/>
          </p:cNvSpPr>
          <p:nvPr>
            <p:ph type="title"/>
          </p:nvPr>
        </p:nvSpPr>
        <p:spPr>
          <a:xfrm>
            <a:off x="0" y="115888"/>
            <a:ext cx="9144000" cy="909637"/>
          </a:xfrm>
        </p:spPr>
        <p:txBody>
          <a:bodyPr/>
          <a:lstStyle/>
          <a:p>
            <a:r>
              <a:rPr lang="el-GR" altLang="el-GR" smtClean="0"/>
              <a:t>Ανόργανα χρώματα </a:t>
            </a:r>
            <a:r>
              <a:rPr lang="el-GR" altLang="el-GR" sz="3200" b="0" smtClean="0"/>
              <a:t>(1 από 2)</a:t>
            </a:r>
          </a:p>
        </p:txBody>
      </p:sp>
      <p:sp>
        <p:nvSpPr>
          <p:cNvPr id="51202" name="Θέση περιεχομένου 2"/>
          <p:cNvSpPr>
            <a:spLocks noGrp="1"/>
          </p:cNvSpPr>
          <p:nvPr>
            <p:ph idx="1"/>
          </p:nvPr>
        </p:nvSpPr>
        <p:spPr>
          <a:xfrm>
            <a:off x="457200" y="1268413"/>
            <a:ext cx="4691063" cy="5184775"/>
          </a:xfrm>
        </p:spPr>
        <p:txBody>
          <a:bodyPr/>
          <a:lstStyle/>
          <a:p>
            <a:pPr>
              <a:lnSpc>
                <a:spcPct val="114000"/>
              </a:lnSpc>
              <a:spcBef>
                <a:spcPts val="1200"/>
              </a:spcBef>
            </a:pPr>
            <a:r>
              <a:rPr lang="el-GR" altLang="el-GR" smtClean="0"/>
              <a:t>Αποτελούν την παλαιότερη ομάδα χρωμάτων που γνωρίζει ο άνθρωπος. </a:t>
            </a:r>
          </a:p>
          <a:p>
            <a:pPr>
              <a:lnSpc>
                <a:spcPct val="114000"/>
              </a:lnSpc>
              <a:spcBef>
                <a:spcPts val="1200"/>
              </a:spcBef>
            </a:pPr>
            <a:r>
              <a:rPr lang="el-GR" altLang="el-GR" smtClean="0"/>
              <a:t>Σε σχέδια χαραγμένα σε σπηλιές έχει βρεθεί ότι εκτός από το </a:t>
            </a:r>
            <a:r>
              <a:rPr lang="el-GR" altLang="el-GR" b="1" smtClean="0"/>
              <a:t>κάρβουνο</a:t>
            </a:r>
            <a:r>
              <a:rPr lang="el-GR" altLang="el-GR" smtClean="0"/>
              <a:t> χρησιμοποιήθηκαν και </a:t>
            </a:r>
            <a:r>
              <a:rPr lang="el-GR" altLang="el-GR" b="1" smtClean="0"/>
              <a:t>έγχρωμα οξείδια του σιδήρου</a:t>
            </a:r>
            <a:r>
              <a:rPr lang="el-GR" altLang="el-GR" smtClean="0"/>
              <a:t>.</a:t>
            </a:r>
          </a:p>
        </p:txBody>
      </p:sp>
      <p:pic>
        <p:nvPicPr>
          <p:cNvPr id="51203" name="Picture 2" descr="File:AltamiraBis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3188" y="1474788"/>
            <a:ext cx="3717925" cy="3016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1204" name="Rectangle 8"/>
          <p:cNvSpPr>
            <a:spLocks noChangeArrowheads="1"/>
          </p:cNvSpPr>
          <p:nvPr/>
        </p:nvSpPr>
        <p:spPr bwMode="auto">
          <a:xfrm>
            <a:off x="5808663" y="4581525"/>
            <a:ext cx="2466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1200">
                <a:solidFill>
                  <a:srgbClr val="595959"/>
                </a:solidFill>
                <a:latin typeface="Calibri" pitchFamily="34" charset="0"/>
              </a:rPr>
              <a:t>“</a:t>
            </a:r>
            <a:r>
              <a:rPr lang="en-US" altLang="el-GR" sz="1200">
                <a:solidFill>
                  <a:srgbClr val="000000"/>
                </a:solidFill>
                <a:latin typeface="Calibri" pitchFamily="34" charset="0"/>
                <a:hlinkClick r:id="rId3"/>
              </a:rPr>
              <a:t>AltamiraBison</a:t>
            </a:r>
            <a:r>
              <a:rPr lang="en-US" altLang="el-GR" sz="1200">
                <a:solidFill>
                  <a:srgbClr val="595959"/>
                </a:solidFill>
                <a:latin typeface="Calibri" pitchFamily="34" charset="0"/>
              </a:rPr>
              <a:t>”,</a:t>
            </a:r>
            <a:r>
              <a:rPr lang="el-GR" altLang="el-GR" sz="1200">
                <a:solidFill>
                  <a:srgbClr val="595959"/>
                </a:solidFill>
                <a:latin typeface="Calibri" pitchFamily="34" charset="0"/>
              </a:rPr>
              <a:t> από</a:t>
            </a:r>
            <a:r>
              <a:rPr lang="en-US" altLang="el-GR" sz="1200">
                <a:solidFill>
                  <a:srgbClr val="595959"/>
                </a:solidFill>
                <a:latin typeface="Calibri" pitchFamily="34" charset="0"/>
              </a:rPr>
              <a:t> </a:t>
            </a:r>
            <a:r>
              <a:rPr lang="en-US" altLang="el-GR" sz="1200">
                <a:solidFill>
                  <a:srgbClr val="000000"/>
                </a:solidFill>
                <a:latin typeface="Calibri" pitchFamily="34" charset="0"/>
                <a:hlinkClick r:id="rId4" tooltip="User:Ramessos (page does not exist)"/>
              </a:rPr>
              <a:t>Ramessos</a:t>
            </a:r>
            <a:r>
              <a:rPr lang="en-US" altLang="el-GR" sz="1200">
                <a:solidFill>
                  <a:srgbClr val="000000"/>
                </a:solidFill>
                <a:latin typeface="Calibri" pitchFamily="34" charset="0"/>
              </a:rPr>
              <a:t> </a:t>
            </a:r>
            <a:r>
              <a:rPr lang="el-GR" altLang="el-GR" sz="1200">
                <a:solidFill>
                  <a:srgbClr val="595959"/>
                </a:solidFill>
                <a:latin typeface="Calibri" pitchFamily="34" charset="0"/>
              </a:rPr>
              <a:t>διαθέσιμο ως κοινό κτήμα</a:t>
            </a:r>
            <a:endParaRPr lang="en-US" altLang="el-GR" sz="1200">
              <a:solidFill>
                <a:srgbClr val="000000"/>
              </a:solidFill>
              <a:latin typeface="Calibri" pitchFamily="34" charset="0"/>
            </a:endParaRPr>
          </a:p>
        </p:txBody>
      </p:sp>
      <p:sp>
        <p:nvSpPr>
          <p:cNvPr id="5120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BAB3B217-BAB3-4574-9335-46A766B1F137}" type="slidenum">
              <a:rPr lang="el-GR" altLang="el-GR">
                <a:solidFill>
                  <a:srgbClr val="000000"/>
                </a:solidFill>
              </a:rPr>
              <a:pPr/>
              <a:t>18</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Τίτλος 1"/>
          <p:cNvSpPr>
            <a:spLocks noGrp="1"/>
          </p:cNvSpPr>
          <p:nvPr>
            <p:ph type="title"/>
          </p:nvPr>
        </p:nvSpPr>
        <p:spPr>
          <a:xfrm>
            <a:off x="0" y="115888"/>
            <a:ext cx="9144000" cy="909637"/>
          </a:xfrm>
        </p:spPr>
        <p:txBody>
          <a:bodyPr/>
          <a:lstStyle/>
          <a:p>
            <a:r>
              <a:rPr lang="el-GR" altLang="el-GR" smtClean="0"/>
              <a:t>Στόχος ενότητας</a:t>
            </a:r>
          </a:p>
        </p:txBody>
      </p:sp>
      <p:sp>
        <p:nvSpPr>
          <p:cNvPr id="27650" name="Θέση περιεχομένου 2"/>
          <p:cNvSpPr>
            <a:spLocks noGrp="1"/>
          </p:cNvSpPr>
          <p:nvPr>
            <p:ph idx="1"/>
          </p:nvPr>
        </p:nvSpPr>
        <p:spPr>
          <a:xfrm>
            <a:off x="457200" y="1196975"/>
            <a:ext cx="8229600" cy="3311525"/>
          </a:xfrm>
        </p:spPr>
        <p:txBody>
          <a:bodyPr/>
          <a:lstStyle/>
          <a:p>
            <a:pPr>
              <a:lnSpc>
                <a:spcPct val="114000"/>
              </a:lnSpc>
              <a:spcBef>
                <a:spcPts val="1200"/>
              </a:spcBef>
            </a:pPr>
            <a:r>
              <a:rPr lang="el-GR" altLang="el-GR" smtClean="0"/>
              <a:t>Στόχος της ενότητας αυτής είναι η εισαγωγή στο μάθημα «Μελάνια και επικαλυπτικά» με αφετηρία την παρουσίαση του ρόλου ενός εκτυπωτικού μελανιού, των συστατικών, των ιδιοτήτων του, καθώς και στη συνέχεια των χρωστικών υλών που χρησιμοποιούνται στα εκτυπωτικά μελάνια.</a:t>
            </a:r>
          </a:p>
        </p:txBody>
      </p:sp>
      <p:sp>
        <p:nvSpPr>
          <p:cNvPr id="2765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0E47B3F1-F367-40B8-AE39-E9F3816EF894}" type="slidenum">
              <a:rPr lang="el-GR" altLang="el-GR">
                <a:solidFill>
                  <a:srgbClr val="000000"/>
                </a:solidFill>
              </a:rPr>
              <a:pPr/>
              <a:t>1</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Τίτλος 1"/>
          <p:cNvSpPr>
            <a:spLocks noGrp="1"/>
          </p:cNvSpPr>
          <p:nvPr>
            <p:ph type="title"/>
          </p:nvPr>
        </p:nvSpPr>
        <p:spPr>
          <a:xfrm>
            <a:off x="0" y="115888"/>
            <a:ext cx="9144000" cy="909637"/>
          </a:xfrm>
        </p:spPr>
        <p:txBody>
          <a:bodyPr/>
          <a:lstStyle/>
          <a:p>
            <a:r>
              <a:rPr lang="el-GR" altLang="el-GR" smtClean="0"/>
              <a:t>Σύσταση ανόργανων χρωμάτων </a:t>
            </a:r>
            <a:r>
              <a:rPr lang="el-GR" altLang="el-GR" sz="3200" b="0" smtClean="0"/>
              <a:t>(1 από 4)</a:t>
            </a:r>
          </a:p>
        </p:txBody>
      </p:sp>
      <p:sp>
        <p:nvSpPr>
          <p:cNvPr id="52226" name="Θέση περιεχομένου 2"/>
          <p:cNvSpPr>
            <a:spLocks noGrp="1"/>
          </p:cNvSpPr>
          <p:nvPr>
            <p:ph idx="1"/>
          </p:nvPr>
        </p:nvSpPr>
        <p:spPr/>
        <p:txBody>
          <a:bodyPr/>
          <a:lstStyle/>
          <a:p>
            <a:pPr>
              <a:lnSpc>
                <a:spcPct val="114000"/>
              </a:lnSpc>
              <a:spcBef>
                <a:spcPts val="1200"/>
              </a:spcBef>
            </a:pPr>
            <a:r>
              <a:rPr lang="el-GR" altLang="el-GR" smtClean="0"/>
              <a:t>Αποχρώσεις που εκτείνονται από το θαμπό κίτρινο μέχρι το καστανέρυθρο επιτυγχάνονται με διάφορα </a:t>
            </a:r>
            <a:r>
              <a:rPr lang="el-GR" altLang="el-GR" b="1" smtClean="0"/>
              <a:t>μίγματα ένυδρων οξειδίων του σιδήρου και πυριτικών αλάτων </a:t>
            </a:r>
            <a:r>
              <a:rPr lang="el-GR" altLang="el-GR" smtClean="0"/>
              <a:t>που δίνουν ώχρες, κιτρινόμαυρα και καστανοκίτρινα χρώματα.</a:t>
            </a:r>
            <a:endParaRPr lang="en-US" altLang="el-GR" smtClean="0"/>
          </a:p>
          <a:p>
            <a:pPr>
              <a:lnSpc>
                <a:spcPct val="114000"/>
              </a:lnSpc>
              <a:spcBef>
                <a:spcPts val="1200"/>
              </a:spcBef>
            </a:pPr>
            <a:r>
              <a:rPr lang="el-GR" altLang="el-GR" smtClean="0"/>
              <a:t>Άλλα ανόργανα χρώματα είναι τα μπλε του μπρούντζου που βασίζονται στο </a:t>
            </a:r>
            <a:r>
              <a:rPr lang="el-GR" altLang="el-GR" b="1" smtClean="0"/>
              <a:t>σιδηροκυανιούχο τρισθενή σίδηρο </a:t>
            </a:r>
            <a:r>
              <a:rPr lang="el-GR" altLang="el-GR" smtClean="0"/>
              <a:t>(το κυανούν του Βερολίνου). Είναι μπλε με πράσινες ή κόκκινες αποχρώσεις. Έχουν καλή αντοχή στη θερμότητα, το φως, τα έλαια και τα διαλυτικά, αλλά αποσυντίθενται σε αλκαλικό περιβάλλον, οπότε είναι ευαίσθητα σε κάποιες κόλλες.</a:t>
            </a:r>
          </a:p>
        </p:txBody>
      </p:sp>
      <p:sp>
        <p:nvSpPr>
          <p:cNvPr id="5222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96C5EC12-F576-4AB1-8902-CBDFE2622E2D}" type="slidenum">
              <a:rPr lang="el-GR" altLang="el-GR">
                <a:solidFill>
                  <a:srgbClr val="000000"/>
                </a:solidFill>
              </a:rPr>
              <a:pPr/>
              <a:t>19</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Τίτλος 4"/>
          <p:cNvSpPr>
            <a:spLocks noGrp="1"/>
          </p:cNvSpPr>
          <p:nvPr>
            <p:ph type="title"/>
          </p:nvPr>
        </p:nvSpPr>
        <p:spPr>
          <a:xfrm>
            <a:off x="0" y="115888"/>
            <a:ext cx="9144000" cy="909637"/>
          </a:xfrm>
        </p:spPr>
        <p:txBody>
          <a:bodyPr/>
          <a:lstStyle/>
          <a:p>
            <a:r>
              <a:rPr lang="el-GR" altLang="el-GR" smtClean="0"/>
              <a:t>Σύσταση ανόργανων χρωμάτων </a:t>
            </a:r>
            <a:r>
              <a:rPr lang="el-GR" altLang="el-GR" sz="3200" b="0" smtClean="0"/>
              <a:t>(2 από 4)</a:t>
            </a:r>
            <a:endParaRPr lang="el-GR" altLang="el-GR" smtClean="0"/>
          </a:p>
        </p:txBody>
      </p:sp>
      <p:sp>
        <p:nvSpPr>
          <p:cNvPr id="54274" name="Θέση περιεχομένου 2"/>
          <p:cNvSpPr>
            <a:spLocks noGrp="1"/>
          </p:cNvSpPr>
          <p:nvPr>
            <p:ph idx="1"/>
          </p:nvPr>
        </p:nvSpPr>
        <p:spPr>
          <a:xfrm>
            <a:off x="360363" y="1196975"/>
            <a:ext cx="6234112" cy="5661025"/>
          </a:xfrm>
        </p:spPr>
        <p:txBody>
          <a:bodyPr/>
          <a:lstStyle/>
          <a:p>
            <a:pPr>
              <a:lnSpc>
                <a:spcPct val="114000"/>
              </a:lnSpc>
            </a:pPr>
            <a:r>
              <a:rPr lang="el-GR" altLang="el-GR" sz="2200" smtClean="0"/>
              <a:t>Χρώματα σαν τα προηγούμενα, καθώς και μερικά κίτρινα του </a:t>
            </a:r>
            <a:r>
              <a:rPr lang="el-GR" altLang="el-GR" sz="2200" b="1" smtClean="0">
                <a:hlinkClick r:id="rId3"/>
              </a:rPr>
              <a:t>χρωμικού μολύβδου</a:t>
            </a:r>
            <a:r>
              <a:rPr lang="el-GR" altLang="el-GR" sz="2200" b="1" smtClean="0"/>
              <a:t> </a:t>
            </a:r>
            <a:r>
              <a:rPr lang="el-GR" altLang="el-GR" sz="2200" smtClean="0"/>
              <a:t>σπανίζουν και δεν χρησιμοποιούνται πλέον (κυρίως λόγω τοξικότητας). </a:t>
            </a:r>
          </a:p>
          <a:p>
            <a:pPr>
              <a:lnSpc>
                <a:spcPct val="114000"/>
              </a:lnSpc>
            </a:pPr>
            <a:r>
              <a:rPr lang="el-GR" altLang="el-GR" sz="2200" smtClean="0"/>
              <a:t>Τα λευκά χρώματα και τα ενισχυτικά χρωμάτων έχουν μεγάλο ενδιαφέρον, όπως είναι το λευκό χρώμα του </a:t>
            </a:r>
            <a:r>
              <a:rPr lang="el-GR" altLang="el-GR" sz="2200" b="1" smtClean="0"/>
              <a:t>διοξειδίου του τιτανίου, </a:t>
            </a:r>
            <a:r>
              <a:rPr lang="el-GR" altLang="el-GR" sz="2200" smtClean="0"/>
              <a:t>που έχει μεγάλη αδιαφάνεια και συχνά αναμιγνύεται με άλλα χρώματα για να αυξήσει την αδιαφάνεια ή για να μειώσει τη δύναμη ενός στρώματος μελανιού. Επίσης, τα λευκά χρώματα αυξάνουν τη λαμπρότητα των μελανιών, όταν εκτυπωθούν πριν από άλλα. </a:t>
            </a:r>
          </a:p>
        </p:txBody>
      </p:sp>
      <p:pic>
        <p:nvPicPr>
          <p:cNvPr id="54275" name="Picture 2" descr="File:Titanium(IV) oxid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5750" y="1341438"/>
            <a:ext cx="2387600" cy="1743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4276" name="Rectangle 8"/>
          <p:cNvSpPr>
            <a:spLocks noChangeArrowheads="1"/>
          </p:cNvSpPr>
          <p:nvPr/>
        </p:nvSpPr>
        <p:spPr bwMode="auto">
          <a:xfrm>
            <a:off x="6594475" y="3094038"/>
            <a:ext cx="2468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1200">
                <a:solidFill>
                  <a:srgbClr val="595959"/>
                </a:solidFill>
                <a:latin typeface="Calibri" pitchFamily="34" charset="0"/>
              </a:rPr>
              <a:t>“</a:t>
            </a:r>
            <a:r>
              <a:rPr lang="en-US" altLang="el-GR" sz="1200">
                <a:solidFill>
                  <a:srgbClr val="000000"/>
                </a:solidFill>
                <a:latin typeface="Calibri" pitchFamily="34" charset="0"/>
                <a:hlinkClick r:id="rId5"/>
              </a:rPr>
              <a:t>Titanium(IV) oxide</a:t>
            </a:r>
            <a:r>
              <a:rPr lang="en-US" altLang="el-GR" sz="1200">
                <a:solidFill>
                  <a:srgbClr val="595959"/>
                </a:solidFill>
                <a:latin typeface="Calibri" pitchFamily="34" charset="0"/>
              </a:rPr>
              <a:t>”,</a:t>
            </a:r>
            <a:r>
              <a:rPr lang="el-GR" altLang="el-GR" sz="1200">
                <a:solidFill>
                  <a:srgbClr val="595959"/>
                </a:solidFill>
                <a:latin typeface="Calibri" pitchFamily="34" charset="0"/>
              </a:rPr>
              <a:t> από</a:t>
            </a:r>
            <a:r>
              <a:rPr lang="en-US" altLang="el-GR" sz="1200">
                <a:solidFill>
                  <a:srgbClr val="595959"/>
                </a:solidFill>
                <a:latin typeface="Calibri" pitchFamily="34" charset="0"/>
              </a:rPr>
              <a:t> </a:t>
            </a:r>
            <a:r>
              <a:rPr lang="en-US" altLang="el-GR" sz="1200">
                <a:solidFill>
                  <a:srgbClr val="000000"/>
                </a:solidFill>
                <a:latin typeface="Calibri" pitchFamily="34" charset="0"/>
                <a:hlinkClick r:id="rId6" tooltip="User:Alnokta"/>
              </a:rPr>
              <a:t>Alnokta</a:t>
            </a:r>
            <a:r>
              <a:rPr lang="en-US" altLang="el-GR" sz="1200">
                <a:solidFill>
                  <a:srgbClr val="000000"/>
                </a:solidFill>
                <a:latin typeface="Calibri" pitchFamily="34" charset="0"/>
              </a:rPr>
              <a:t> </a:t>
            </a:r>
            <a:r>
              <a:rPr lang="el-GR" altLang="el-GR" sz="1200">
                <a:solidFill>
                  <a:srgbClr val="595959"/>
                </a:solidFill>
                <a:latin typeface="Calibri" pitchFamily="34" charset="0"/>
              </a:rPr>
              <a:t>διαθέσιμο ως κοινό κτήμα</a:t>
            </a:r>
            <a:endParaRPr lang="en-US" altLang="el-GR" sz="1200">
              <a:solidFill>
                <a:srgbClr val="000000"/>
              </a:solidFill>
              <a:latin typeface="Calibri" pitchFamily="34" charset="0"/>
            </a:endParaRPr>
          </a:p>
        </p:txBody>
      </p:sp>
      <p:pic>
        <p:nvPicPr>
          <p:cNvPr id="54277" name="Picture 4" descr="File:Lead chromat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35750" y="3716338"/>
            <a:ext cx="2387600" cy="2111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4278" name="Rectangle 8"/>
          <p:cNvSpPr>
            <a:spLocks noChangeArrowheads="1"/>
          </p:cNvSpPr>
          <p:nvPr/>
        </p:nvSpPr>
        <p:spPr bwMode="auto">
          <a:xfrm>
            <a:off x="6594475" y="5827713"/>
            <a:ext cx="2468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1200">
                <a:solidFill>
                  <a:srgbClr val="595959"/>
                </a:solidFill>
                <a:latin typeface="Calibri" pitchFamily="34" charset="0"/>
              </a:rPr>
              <a:t>“</a:t>
            </a:r>
            <a:r>
              <a:rPr lang="en-US" altLang="el-GR" sz="1200">
                <a:solidFill>
                  <a:srgbClr val="000000"/>
                </a:solidFill>
                <a:latin typeface="Calibri" pitchFamily="34" charset="0"/>
                <a:hlinkClick r:id="rId8"/>
              </a:rPr>
              <a:t>Lead chromate</a:t>
            </a:r>
            <a:r>
              <a:rPr lang="en-US" altLang="el-GR" sz="1200">
                <a:solidFill>
                  <a:srgbClr val="595959"/>
                </a:solidFill>
                <a:latin typeface="Calibri" pitchFamily="34" charset="0"/>
              </a:rPr>
              <a:t>”,</a:t>
            </a:r>
            <a:r>
              <a:rPr lang="el-GR" altLang="el-GR" sz="1200">
                <a:solidFill>
                  <a:srgbClr val="595959"/>
                </a:solidFill>
                <a:latin typeface="Calibri" pitchFamily="34" charset="0"/>
              </a:rPr>
              <a:t> από</a:t>
            </a:r>
            <a:r>
              <a:rPr lang="en-US" altLang="el-GR" sz="1200">
                <a:solidFill>
                  <a:srgbClr val="595959"/>
                </a:solidFill>
                <a:latin typeface="Calibri" pitchFamily="34" charset="0"/>
              </a:rPr>
              <a:t> </a:t>
            </a:r>
            <a:r>
              <a:rPr lang="en-US" altLang="el-GR" sz="1200">
                <a:solidFill>
                  <a:srgbClr val="000000"/>
                </a:solidFill>
                <a:latin typeface="Calibri" pitchFamily="34" charset="0"/>
                <a:hlinkClick r:id="rId9" tooltip="User:FK1954"/>
              </a:rPr>
              <a:t>FK1954</a:t>
            </a:r>
            <a:r>
              <a:rPr lang="en-US" altLang="el-GR" sz="1200">
                <a:solidFill>
                  <a:srgbClr val="000000"/>
                </a:solidFill>
                <a:latin typeface="Calibri" pitchFamily="34" charset="0"/>
              </a:rPr>
              <a:t> </a:t>
            </a:r>
            <a:r>
              <a:rPr lang="el-GR" altLang="el-GR" sz="1200">
                <a:solidFill>
                  <a:srgbClr val="595959"/>
                </a:solidFill>
                <a:latin typeface="Calibri" pitchFamily="34" charset="0"/>
              </a:rPr>
              <a:t>διαθέσιμο ως κοινό κτήμα</a:t>
            </a:r>
            <a:endParaRPr lang="en-US" altLang="el-GR" sz="1200">
              <a:solidFill>
                <a:srgbClr val="000000"/>
              </a:solidFill>
              <a:latin typeface="Calibri" pitchFamily="34" charset="0"/>
            </a:endParaRPr>
          </a:p>
        </p:txBody>
      </p:sp>
      <p:sp>
        <p:nvSpPr>
          <p:cNvPr id="5427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470922C7-3704-4275-A035-598DA54FCD62}" type="slidenum">
              <a:rPr lang="el-GR" altLang="el-GR">
                <a:solidFill>
                  <a:srgbClr val="000000"/>
                </a:solidFill>
              </a:rPr>
              <a:pPr/>
              <a:t>20</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Τίτλος 1"/>
          <p:cNvSpPr>
            <a:spLocks noGrp="1"/>
          </p:cNvSpPr>
          <p:nvPr>
            <p:ph type="title"/>
          </p:nvPr>
        </p:nvSpPr>
        <p:spPr>
          <a:xfrm>
            <a:off x="0" y="115888"/>
            <a:ext cx="9144000" cy="909637"/>
          </a:xfrm>
        </p:spPr>
        <p:txBody>
          <a:bodyPr/>
          <a:lstStyle/>
          <a:p>
            <a:r>
              <a:rPr lang="el-GR" altLang="el-GR" smtClean="0"/>
              <a:t>Σύσταση ανόργανων χρωμάτων </a:t>
            </a:r>
            <a:r>
              <a:rPr lang="el-GR" altLang="el-GR" sz="3200" b="0" smtClean="0"/>
              <a:t>(3 από 4)</a:t>
            </a:r>
            <a:endParaRPr lang="el-GR" altLang="el-GR" sz="3600" smtClean="0"/>
          </a:p>
        </p:txBody>
      </p:sp>
      <p:sp>
        <p:nvSpPr>
          <p:cNvPr id="56322" name="Θέση περιεχομένου 2"/>
          <p:cNvSpPr>
            <a:spLocks noGrp="1"/>
          </p:cNvSpPr>
          <p:nvPr>
            <p:ph idx="1"/>
          </p:nvPr>
        </p:nvSpPr>
        <p:spPr/>
        <p:txBody>
          <a:bodyPr/>
          <a:lstStyle/>
          <a:p>
            <a:pPr>
              <a:lnSpc>
                <a:spcPct val="114000"/>
              </a:lnSpc>
            </a:pPr>
            <a:r>
              <a:rPr lang="el-GR" altLang="el-GR" smtClean="0"/>
              <a:t>Μολονότι η «διαχωριστική γραμμή» ανάμεσα στα λευκά μελάνια και τα πρόσθετα - ενισχυτικά χρώματος δεν είναι ακριβώς καθορισμένη, τα πρόσθετα χρώματος θεωρούνται διαφανή και όχι αδιαφανή. </a:t>
            </a:r>
          </a:p>
          <a:p>
            <a:pPr>
              <a:lnSpc>
                <a:spcPct val="114000"/>
              </a:lnSpc>
            </a:pPr>
            <a:r>
              <a:rPr lang="el-GR" altLang="el-GR" smtClean="0"/>
              <a:t>Τα </a:t>
            </a:r>
            <a:r>
              <a:rPr lang="el-GR" altLang="el-GR" b="1" smtClean="0"/>
              <a:t>πρόσθετα - ενισχυτικά χρώματος </a:t>
            </a:r>
            <a:r>
              <a:rPr lang="el-GR" altLang="el-GR" smtClean="0"/>
              <a:t>προστίθενται στα μελάνια εκτυπώσεων για βελτίωση της σύστασης και γενικά των ιδιοτήτων τους, καθώς επιδρούν στη δύναμη του χρώματος χωρίς να δίνουν ανεπιθύμητη λευκότητα και αδιαφάνεια, ελαττώνουν το κόστος τους, καθώς αυξάνουν τον όγκο τους χωρίς να επιδρούν στις ιδιότητες καλής εφαρμογής τους στην εκτύπωση.</a:t>
            </a:r>
          </a:p>
        </p:txBody>
      </p:sp>
      <p:sp>
        <p:nvSpPr>
          <p:cNvPr id="5632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AEFC7F7E-473A-4A01-9627-016FE2A1AAC0}" type="slidenum">
              <a:rPr lang="el-GR" altLang="el-GR">
                <a:solidFill>
                  <a:srgbClr val="000000"/>
                </a:solidFill>
              </a:rPr>
              <a:pPr/>
              <a:t>21</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Τίτλος 1"/>
          <p:cNvSpPr>
            <a:spLocks noGrp="1"/>
          </p:cNvSpPr>
          <p:nvPr>
            <p:ph type="title"/>
          </p:nvPr>
        </p:nvSpPr>
        <p:spPr>
          <a:xfrm>
            <a:off x="0" y="115888"/>
            <a:ext cx="9144000" cy="909637"/>
          </a:xfrm>
        </p:spPr>
        <p:txBody>
          <a:bodyPr/>
          <a:lstStyle/>
          <a:p>
            <a:r>
              <a:rPr lang="el-GR" altLang="el-GR" smtClean="0"/>
              <a:t>Σύσταση ανόργανων χρωμάτων </a:t>
            </a:r>
            <a:r>
              <a:rPr lang="el-GR" altLang="el-GR" sz="3200" b="0" smtClean="0"/>
              <a:t>(4 από 4)</a:t>
            </a:r>
            <a:endParaRPr lang="el-GR" altLang="el-GR" sz="3600" smtClean="0"/>
          </a:p>
        </p:txBody>
      </p:sp>
      <p:sp>
        <p:nvSpPr>
          <p:cNvPr id="3" name="Θέση περιεχομένου 2"/>
          <p:cNvSpPr>
            <a:spLocks noGrp="1"/>
          </p:cNvSpPr>
          <p:nvPr>
            <p:ph idx="1"/>
          </p:nvPr>
        </p:nvSpPr>
        <p:spPr>
          <a:xfrm>
            <a:off x="457200" y="1196975"/>
            <a:ext cx="5338763" cy="5040313"/>
          </a:xfrm>
        </p:spPr>
        <p:txBody>
          <a:bodyPr rtlCol="0">
            <a:normAutofit lnSpcReduction="10000"/>
          </a:bodyPr>
          <a:lstStyle/>
          <a:p>
            <a:pPr fontAlgn="auto">
              <a:spcBef>
                <a:spcPts val="2400"/>
              </a:spcBef>
              <a:spcAft>
                <a:spcPts val="0"/>
              </a:spcAft>
              <a:buFont typeface="Arial" pitchFamily="34" charset="0"/>
              <a:buChar char="•"/>
              <a:defRPr/>
            </a:pPr>
            <a:r>
              <a:rPr lang="el-GR" dirty="0"/>
              <a:t>Το </a:t>
            </a:r>
            <a:r>
              <a:rPr lang="el-GR" b="1" dirty="0"/>
              <a:t>λευκό του ψευδαργύρου </a:t>
            </a:r>
            <a:r>
              <a:rPr lang="el-GR" dirty="0"/>
              <a:t>έχει </a:t>
            </a:r>
            <a:r>
              <a:rPr lang="el-GR" dirty="0" smtClean="0"/>
              <a:t>μέτρια </a:t>
            </a:r>
            <a:r>
              <a:rPr lang="el-GR" dirty="0"/>
              <a:t>αδιαφάνεια και συχνά </a:t>
            </a:r>
            <a:r>
              <a:rPr lang="el-GR" dirty="0" smtClean="0"/>
              <a:t>χρησιμοποιείται </a:t>
            </a:r>
            <a:r>
              <a:rPr lang="el-GR" dirty="0"/>
              <a:t>στα </a:t>
            </a:r>
            <a:r>
              <a:rPr lang="el-GR" dirty="0" smtClean="0"/>
              <a:t>μελάνια εκτύπωσης μεταλλικής συσκευασίας. </a:t>
            </a:r>
            <a:endParaRPr lang="el-GR" dirty="0"/>
          </a:p>
          <a:p>
            <a:pPr fontAlgn="auto">
              <a:spcBef>
                <a:spcPts val="2400"/>
              </a:spcBef>
              <a:spcAft>
                <a:spcPts val="0"/>
              </a:spcAft>
              <a:buFont typeface="Arial" pitchFamily="34" charset="0"/>
              <a:buChar char="•"/>
              <a:defRPr/>
            </a:pPr>
            <a:r>
              <a:rPr lang="el-GR" dirty="0" smtClean="0"/>
              <a:t>Το </a:t>
            </a:r>
            <a:r>
              <a:rPr lang="el-GR" b="1" dirty="0" smtClean="0"/>
              <a:t>ανθρακικό </a:t>
            </a:r>
            <a:r>
              <a:rPr lang="el-GR" b="1" dirty="0"/>
              <a:t>ασβέστιο (</a:t>
            </a:r>
            <a:r>
              <a:rPr lang="el-GR" b="1" dirty="0" smtClean="0"/>
              <a:t>κιμωλία) </a:t>
            </a:r>
            <a:r>
              <a:rPr lang="el-GR" dirty="0" smtClean="0"/>
              <a:t>είναι </a:t>
            </a:r>
            <a:r>
              <a:rPr lang="el-GR" dirty="0"/>
              <a:t>το πιο φθηνό και το πιο πολύ </a:t>
            </a:r>
            <a:r>
              <a:rPr lang="el-GR" dirty="0" smtClean="0"/>
              <a:t>χρησιμοποιούμενο </a:t>
            </a:r>
            <a:r>
              <a:rPr lang="el-GR" dirty="0"/>
              <a:t>για </a:t>
            </a:r>
            <a:r>
              <a:rPr lang="el-GR" dirty="0" smtClean="0"/>
              <a:t>μείωση της έντασης </a:t>
            </a:r>
            <a:r>
              <a:rPr lang="el-GR" dirty="0"/>
              <a:t>των </a:t>
            </a:r>
            <a:r>
              <a:rPr lang="el-GR" dirty="0" smtClean="0"/>
              <a:t>χρωμάτων</a:t>
            </a:r>
            <a:r>
              <a:rPr lang="el-GR" dirty="0"/>
              <a:t>. </a:t>
            </a:r>
          </a:p>
          <a:p>
            <a:pPr fontAlgn="auto">
              <a:spcBef>
                <a:spcPts val="2400"/>
              </a:spcBef>
              <a:spcAft>
                <a:spcPts val="0"/>
              </a:spcAft>
              <a:buFont typeface="Arial" pitchFamily="34" charset="0"/>
              <a:buChar char="•"/>
              <a:defRPr/>
            </a:pPr>
            <a:r>
              <a:rPr lang="el-GR" dirty="0" smtClean="0"/>
              <a:t>Το </a:t>
            </a:r>
            <a:r>
              <a:rPr lang="el-GR" b="1" dirty="0" smtClean="0"/>
              <a:t>υδροξείδιο </a:t>
            </a:r>
            <a:r>
              <a:rPr lang="el-GR" b="1" dirty="0"/>
              <a:t>του </a:t>
            </a:r>
            <a:r>
              <a:rPr lang="el-GR" b="1" dirty="0" smtClean="0"/>
              <a:t>αργιλίου </a:t>
            </a:r>
            <a:r>
              <a:rPr lang="el-GR" dirty="0" smtClean="0"/>
              <a:t>είναι </a:t>
            </a:r>
            <a:r>
              <a:rPr lang="el-GR" dirty="0"/>
              <a:t>πολύ διαφανές και βελτιώνει τη στιλπνότητα και </a:t>
            </a:r>
            <a:r>
              <a:rPr lang="el-GR" dirty="0" smtClean="0"/>
              <a:t>τη ροή </a:t>
            </a:r>
            <a:r>
              <a:rPr lang="el-GR" dirty="0"/>
              <a:t>του </a:t>
            </a:r>
            <a:r>
              <a:rPr lang="el-GR" dirty="0" smtClean="0"/>
              <a:t>μελανιού στις εκτυπώσεις </a:t>
            </a:r>
            <a:r>
              <a:rPr lang="en-US" dirty="0" smtClean="0"/>
              <a:t>offset.</a:t>
            </a:r>
            <a:endParaRPr lang="el-GR" dirty="0"/>
          </a:p>
        </p:txBody>
      </p:sp>
      <p:pic>
        <p:nvPicPr>
          <p:cNvPr id="58371" name="Picture 2" descr="File:Zinc ox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2338" y="1392238"/>
            <a:ext cx="2800350" cy="2362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8372" name="Rectangle 8"/>
          <p:cNvSpPr>
            <a:spLocks noChangeArrowheads="1"/>
          </p:cNvSpPr>
          <p:nvPr/>
        </p:nvSpPr>
        <p:spPr bwMode="auto">
          <a:xfrm>
            <a:off x="6178550" y="3789363"/>
            <a:ext cx="2468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1200">
                <a:solidFill>
                  <a:srgbClr val="595959"/>
                </a:solidFill>
                <a:latin typeface="Calibri" pitchFamily="34" charset="0"/>
              </a:rPr>
              <a:t>“</a:t>
            </a:r>
            <a:r>
              <a:rPr lang="en-US" altLang="el-GR" sz="1200">
                <a:solidFill>
                  <a:srgbClr val="000000"/>
                </a:solidFill>
                <a:latin typeface="Calibri" pitchFamily="34" charset="0"/>
                <a:hlinkClick r:id="rId4"/>
              </a:rPr>
              <a:t>Zinc oxide</a:t>
            </a:r>
            <a:r>
              <a:rPr lang="en-US" altLang="el-GR" sz="1200">
                <a:solidFill>
                  <a:srgbClr val="595959"/>
                </a:solidFill>
                <a:latin typeface="Calibri" pitchFamily="34" charset="0"/>
              </a:rPr>
              <a:t>”,</a:t>
            </a:r>
            <a:r>
              <a:rPr lang="el-GR" altLang="el-GR" sz="1200">
                <a:solidFill>
                  <a:srgbClr val="595959"/>
                </a:solidFill>
                <a:latin typeface="Calibri" pitchFamily="34" charset="0"/>
              </a:rPr>
              <a:t> από</a:t>
            </a:r>
            <a:r>
              <a:rPr lang="en-US" altLang="el-GR" sz="1200">
                <a:solidFill>
                  <a:srgbClr val="595959"/>
                </a:solidFill>
                <a:latin typeface="Calibri" pitchFamily="34" charset="0"/>
              </a:rPr>
              <a:t> </a:t>
            </a:r>
            <a:r>
              <a:rPr lang="en-US" altLang="el-GR" sz="1200">
                <a:solidFill>
                  <a:srgbClr val="000000"/>
                </a:solidFill>
                <a:latin typeface="Calibri" pitchFamily="34" charset="0"/>
                <a:hlinkClick r:id="rId5" tooltip="User:Walkerma"/>
              </a:rPr>
              <a:t>Walkerma</a:t>
            </a:r>
            <a:r>
              <a:rPr lang="en-US" altLang="el-GR" sz="1200">
                <a:solidFill>
                  <a:srgbClr val="000000"/>
                </a:solidFill>
                <a:latin typeface="Calibri" pitchFamily="34" charset="0"/>
              </a:rPr>
              <a:t> </a:t>
            </a:r>
            <a:r>
              <a:rPr lang="el-GR" altLang="el-GR" sz="1200">
                <a:solidFill>
                  <a:srgbClr val="595959"/>
                </a:solidFill>
                <a:latin typeface="Calibri" pitchFamily="34" charset="0"/>
              </a:rPr>
              <a:t>διαθέσιμο ως κοινό κτήμα</a:t>
            </a:r>
            <a:endParaRPr lang="en-US" altLang="el-GR" sz="1200">
              <a:solidFill>
                <a:srgbClr val="000000"/>
              </a:solidFill>
              <a:latin typeface="Calibri" pitchFamily="34" charset="0"/>
            </a:endParaRPr>
          </a:p>
        </p:txBody>
      </p:sp>
      <p:sp>
        <p:nvSpPr>
          <p:cNvPr id="5837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AE8B7E0F-12F4-4D3D-AA2D-6CCA232AA5DB}" type="slidenum">
              <a:rPr lang="el-GR" altLang="el-GR">
                <a:solidFill>
                  <a:srgbClr val="000000"/>
                </a:solidFill>
              </a:rPr>
              <a:pPr/>
              <a:t>22</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5888"/>
            <a:ext cx="9144000" cy="1009650"/>
          </a:xfrm>
        </p:spPr>
        <p:txBody>
          <a:bodyPr rtlCol="0">
            <a:normAutofit fontScale="90000"/>
          </a:bodyPr>
          <a:lstStyle/>
          <a:p>
            <a:pPr fontAlgn="auto">
              <a:spcAft>
                <a:spcPts val="0"/>
              </a:spcAft>
              <a:defRPr/>
            </a:pPr>
            <a:r>
              <a:rPr lang="el-GR" sz="4400" dirty="0"/>
              <a:t>Ανόργανα </a:t>
            </a:r>
            <a:r>
              <a:rPr lang="el-GR" sz="4400" dirty="0" smtClean="0"/>
              <a:t>χρώματα</a:t>
            </a:r>
            <a:r>
              <a:rPr lang="el-GR" sz="4400" dirty="0"/>
              <a:t/>
            </a:r>
            <a:br>
              <a:rPr lang="el-GR" sz="4400" dirty="0"/>
            </a:br>
            <a:r>
              <a:rPr lang="el-GR" sz="3600" b="0" dirty="0"/>
              <a:t>(Ιδιότητες – </a:t>
            </a:r>
            <a:r>
              <a:rPr lang="el-GR" sz="3600" b="0" dirty="0" smtClean="0"/>
              <a:t>πλεονεκτήματα)</a:t>
            </a:r>
            <a:endParaRPr lang="el-GR" sz="3600" b="0" dirty="0"/>
          </a:p>
        </p:txBody>
      </p:sp>
      <p:sp>
        <p:nvSpPr>
          <p:cNvPr id="3" name="Θέση περιεχομένου 2"/>
          <p:cNvSpPr>
            <a:spLocks noGrp="1"/>
          </p:cNvSpPr>
          <p:nvPr>
            <p:ph idx="1"/>
          </p:nvPr>
        </p:nvSpPr>
        <p:spPr>
          <a:xfrm>
            <a:off x="457200" y="1412875"/>
            <a:ext cx="8291513" cy="4824413"/>
          </a:xfrm>
        </p:spPr>
        <p:txBody>
          <a:bodyPr>
            <a:normAutofit/>
          </a:bodyPr>
          <a:lstStyle/>
          <a:p>
            <a:pPr>
              <a:lnSpc>
                <a:spcPct val="104000"/>
              </a:lnSpc>
              <a:spcBef>
                <a:spcPts val="1200"/>
              </a:spcBef>
            </a:pPr>
            <a:r>
              <a:rPr lang="el-GR" altLang="el-GR" smtClean="0"/>
              <a:t>Γενικά, ως </a:t>
            </a:r>
            <a:r>
              <a:rPr lang="el-GR" altLang="el-GR" b="1" smtClean="0"/>
              <a:t>μειονεκτήματα</a:t>
            </a:r>
            <a:r>
              <a:rPr lang="el-GR" altLang="el-GR" smtClean="0"/>
              <a:t> μπορούν να αναφερθούν ότι τα ανόργανα χρώματα είναι πολύ σκληρά και προκαλούν φθορές στις επιφάνειες των πλακών εκτύπωσης και στα μαχαίρια (σπάτουλες) αφαίρεσης μελανιού από τους κυλίνδρους. Συχνά είναι δύσκολη η λειοτρίβησή τους και συχνά δυσκολεύουν την διαδικασία της εκτύπωσης. </a:t>
            </a:r>
          </a:p>
          <a:p>
            <a:pPr>
              <a:lnSpc>
                <a:spcPct val="104000"/>
              </a:lnSpc>
              <a:spcBef>
                <a:spcPts val="1200"/>
              </a:spcBef>
            </a:pPr>
            <a:r>
              <a:rPr lang="el-GR" altLang="el-GR" smtClean="0"/>
              <a:t>Τα </a:t>
            </a:r>
            <a:r>
              <a:rPr lang="el-GR" altLang="el-GR" b="1" smtClean="0"/>
              <a:t>πλεονεκτήματά </a:t>
            </a:r>
            <a:r>
              <a:rPr lang="el-GR" altLang="el-GR" smtClean="0"/>
              <a:t>τους είναι το ότι είναι αδιαφανή (όταν απαιτείται καλή καλυπτική ικανότητα), σταθερά στο φως, παρουσιάζουν αντοχή σε χημικές ουσίες και είναι οικονομικά. Μερικά απ' αυτά παίζουν σημαντικό ρόλο στη βιομηχανία εκτυπώσεων συσκευασίας. </a:t>
            </a:r>
          </a:p>
        </p:txBody>
      </p:sp>
      <p:sp>
        <p:nvSpPr>
          <p:cNvPr id="6041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95EE7CD2-2C77-49CD-A3FB-8F201D9C5352}" type="slidenum">
              <a:rPr lang="el-GR" altLang="el-GR">
                <a:solidFill>
                  <a:srgbClr val="000000"/>
                </a:solidFill>
              </a:rPr>
              <a:pPr/>
              <a:t>23</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Τίτλος 1"/>
          <p:cNvSpPr>
            <a:spLocks noGrp="1"/>
          </p:cNvSpPr>
          <p:nvPr>
            <p:ph type="title"/>
          </p:nvPr>
        </p:nvSpPr>
        <p:spPr>
          <a:xfrm>
            <a:off x="0" y="115888"/>
            <a:ext cx="9144000" cy="1009650"/>
          </a:xfrm>
        </p:spPr>
        <p:txBody>
          <a:bodyPr/>
          <a:lstStyle/>
          <a:p>
            <a:r>
              <a:rPr lang="el-GR" altLang="el-GR" smtClean="0"/>
              <a:t>Ανόργανα χρώματα </a:t>
            </a:r>
            <a:r>
              <a:rPr lang="el-GR" altLang="el-GR" sz="3200" b="0" smtClean="0"/>
              <a:t>(2 από 2)</a:t>
            </a:r>
            <a:endParaRPr lang="el-GR" altLang="el-GR" sz="3600" b="0" smtClean="0"/>
          </a:p>
        </p:txBody>
      </p:sp>
      <p:pic>
        <p:nvPicPr>
          <p:cNvPr id="61442" name="Picture 2" descr="File:Natural ultramarine pigment.jpg"/>
          <p:cNvPicPr>
            <a:picLocks noChangeAspect="1" noChangeArrowheads="1"/>
          </p:cNvPicPr>
          <p:nvPr/>
        </p:nvPicPr>
        <p:blipFill>
          <a:blip r:embed="rId3">
            <a:extLst>
              <a:ext uri="{28A0092B-C50C-407E-A947-70E740481C1C}">
                <a14:useLocalDpi xmlns:a14="http://schemas.microsoft.com/office/drawing/2010/main" val="0"/>
              </a:ext>
            </a:extLst>
          </a:blip>
          <a:srcRect l="2554" t="6842" b="7893"/>
          <a:stretch>
            <a:fillRect/>
          </a:stretch>
        </p:blipFill>
        <p:spPr bwMode="auto">
          <a:xfrm>
            <a:off x="539750" y="2133600"/>
            <a:ext cx="3821113" cy="2784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443" name="Rectangle 8"/>
          <p:cNvSpPr>
            <a:spLocks noChangeArrowheads="1"/>
          </p:cNvSpPr>
          <p:nvPr/>
        </p:nvSpPr>
        <p:spPr bwMode="auto">
          <a:xfrm>
            <a:off x="1095375" y="5056188"/>
            <a:ext cx="2708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1200">
                <a:solidFill>
                  <a:srgbClr val="595959"/>
                </a:solidFill>
                <a:latin typeface="Calibri" pitchFamily="34" charset="0"/>
              </a:rPr>
              <a:t>“</a:t>
            </a:r>
            <a:r>
              <a:rPr lang="en-US" altLang="el-GR" sz="1200">
                <a:solidFill>
                  <a:srgbClr val="000000"/>
                </a:solidFill>
                <a:latin typeface="Calibri" pitchFamily="34" charset="0"/>
                <a:hlinkClick r:id="rId4"/>
              </a:rPr>
              <a:t>Natural ultramarine pigment</a:t>
            </a:r>
            <a:r>
              <a:rPr lang="en-US" altLang="el-GR" sz="1200">
                <a:solidFill>
                  <a:srgbClr val="595959"/>
                </a:solidFill>
                <a:latin typeface="Calibri" pitchFamily="34" charset="0"/>
              </a:rPr>
              <a:t>”,</a:t>
            </a:r>
            <a:r>
              <a:rPr lang="el-GR" altLang="el-GR" sz="1200">
                <a:solidFill>
                  <a:srgbClr val="595959"/>
                </a:solidFill>
                <a:latin typeface="Calibri" pitchFamily="34" charset="0"/>
              </a:rPr>
              <a:t> από</a:t>
            </a:r>
            <a:r>
              <a:rPr lang="en-US" altLang="el-GR" sz="1200">
                <a:solidFill>
                  <a:srgbClr val="595959"/>
                </a:solidFill>
                <a:latin typeface="Calibri" pitchFamily="34" charset="0"/>
              </a:rPr>
              <a:t> </a:t>
            </a:r>
            <a:r>
              <a:rPr lang="en-US" altLang="el-GR" sz="1200">
                <a:solidFill>
                  <a:srgbClr val="000000"/>
                </a:solidFill>
                <a:latin typeface="Calibri" pitchFamily="34" charset="0"/>
                <a:hlinkClick r:id="rId5" tooltip="User:Calvero"/>
              </a:rPr>
              <a:t>Calvero</a:t>
            </a:r>
            <a:r>
              <a:rPr lang="en-US" altLang="el-GR" sz="1200">
                <a:solidFill>
                  <a:srgbClr val="000000"/>
                </a:solidFill>
                <a:latin typeface="Calibri" pitchFamily="34" charset="0"/>
              </a:rPr>
              <a:t> </a:t>
            </a:r>
            <a:r>
              <a:rPr lang="el-GR" altLang="el-GR" sz="1200">
                <a:solidFill>
                  <a:srgbClr val="595959"/>
                </a:solidFill>
                <a:latin typeface="Calibri" pitchFamily="34" charset="0"/>
              </a:rPr>
              <a:t>διαθέσιμο ως κοινό κτήμα</a:t>
            </a:r>
            <a:endParaRPr lang="en-US" altLang="el-GR" sz="1200">
              <a:solidFill>
                <a:srgbClr val="000000"/>
              </a:solidFill>
              <a:latin typeface="Calibri" pitchFamily="34" charset="0"/>
            </a:endParaRPr>
          </a:p>
        </p:txBody>
      </p:sp>
      <p:pic>
        <p:nvPicPr>
          <p:cNvPr id="61444" name="Picture 4" descr="File:Potassium-dichromate-sample.jpg"/>
          <p:cNvPicPr>
            <a:picLocks noChangeAspect="1" noChangeArrowheads="1"/>
          </p:cNvPicPr>
          <p:nvPr/>
        </p:nvPicPr>
        <p:blipFill>
          <a:blip r:embed="rId6">
            <a:extLst>
              <a:ext uri="{28A0092B-C50C-407E-A947-70E740481C1C}">
                <a14:useLocalDpi xmlns:a14="http://schemas.microsoft.com/office/drawing/2010/main" val="0"/>
              </a:ext>
            </a:extLst>
          </a:blip>
          <a:srcRect l="3555" t="8205" r="5505" b="7195"/>
          <a:stretch>
            <a:fillRect/>
          </a:stretch>
        </p:blipFill>
        <p:spPr bwMode="auto">
          <a:xfrm>
            <a:off x="4787900" y="2133600"/>
            <a:ext cx="3992563" cy="2784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445" name="Rectangle 8"/>
          <p:cNvSpPr>
            <a:spLocks noChangeArrowheads="1"/>
          </p:cNvSpPr>
          <p:nvPr/>
        </p:nvSpPr>
        <p:spPr bwMode="auto">
          <a:xfrm>
            <a:off x="5241925" y="5053013"/>
            <a:ext cx="3086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1200">
                <a:solidFill>
                  <a:srgbClr val="595959"/>
                </a:solidFill>
                <a:latin typeface="Calibri" pitchFamily="34" charset="0"/>
              </a:rPr>
              <a:t>“</a:t>
            </a:r>
            <a:r>
              <a:rPr lang="en-US" altLang="el-GR" sz="1200">
                <a:solidFill>
                  <a:srgbClr val="000000"/>
                </a:solidFill>
                <a:latin typeface="Calibri" pitchFamily="34" charset="0"/>
                <a:hlinkClick r:id="rId7"/>
              </a:rPr>
              <a:t>Potassium-dichromate-sample</a:t>
            </a:r>
            <a:r>
              <a:rPr lang="en-US" altLang="el-GR" sz="1200">
                <a:solidFill>
                  <a:srgbClr val="595959"/>
                </a:solidFill>
                <a:latin typeface="Calibri" pitchFamily="34" charset="0"/>
              </a:rPr>
              <a:t>”,</a:t>
            </a:r>
            <a:r>
              <a:rPr lang="el-GR" altLang="el-GR" sz="1200">
                <a:solidFill>
                  <a:srgbClr val="595959"/>
                </a:solidFill>
                <a:latin typeface="Calibri" pitchFamily="34" charset="0"/>
              </a:rPr>
              <a:t> από</a:t>
            </a:r>
            <a:r>
              <a:rPr lang="en-US" altLang="el-GR" sz="1200">
                <a:solidFill>
                  <a:srgbClr val="595959"/>
                </a:solidFill>
                <a:latin typeface="Calibri" pitchFamily="34" charset="0"/>
              </a:rPr>
              <a:t> </a:t>
            </a:r>
            <a:r>
              <a:rPr lang="en-US" altLang="el-GR" sz="1200">
                <a:solidFill>
                  <a:srgbClr val="000000"/>
                </a:solidFill>
                <a:latin typeface="Calibri" pitchFamily="34" charset="0"/>
                <a:hlinkClick r:id="rId8" tooltip="User:Benjah-bmm27"/>
              </a:rPr>
              <a:t>Benjah-bmm27</a:t>
            </a:r>
            <a:r>
              <a:rPr lang="en-US" altLang="el-GR" sz="1200">
                <a:solidFill>
                  <a:srgbClr val="000000"/>
                </a:solidFill>
                <a:latin typeface="Calibri" pitchFamily="34" charset="0"/>
              </a:rPr>
              <a:t> </a:t>
            </a:r>
            <a:r>
              <a:rPr lang="el-GR" altLang="el-GR" sz="1200">
                <a:solidFill>
                  <a:srgbClr val="595959"/>
                </a:solidFill>
                <a:latin typeface="Calibri" pitchFamily="34" charset="0"/>
              </a:rPr>
              <a:t>διαθέσιμο ως κοινό κτήμα</a:t>
            </a:r>
            <a:endParaRPr lang="en-US" altLang="el-GR" sz="1200">
              <a:solidFill>
                <a:srgbClr val="000000"/>
              </a:solidFill>
              <a:latin typeface="Calibri" pitchFamily="34" charset="0"/>
            </a:endParaRPr>
          </a:p>
        </p:txBody>
      </p:sp>
      <p:sp>
        <p:nvSpPr>
          <p:cNvPr id="61446"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77A567EC-0BFE-4768-86A8-C17FC76C6B58}" type="slidenum">
              <a:rPr lang="el-GR" altLang="el-GR">
                <a:solidFill>
                  <a:srgbClr val="000000"/>
                </a:solidFill>
              </a:rPr>
              <a:pPr/>
              <a:t>24</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 name="Τίτλος 1"/>
          <p:cNvSpPr>
            <a:spLocks noGrp="1"/>
          </p:cNvSpPr>
          <p:nvPr>
            <p:ph type="title"/>
          </p:nvPr>
        </p:nvSpPr>
        <p:spPr>
          <a:xfrm>
            <a:off x="0" y="115888"/>
            <a:ext cx="9144000" cy="909637"/>
          </a:xfrm>
        </p:spPr>
        <p:txBody>
          <a:bodyPr/>
          <a:lstStyle/>
          <a:p>
            <a:r>
              <a:rPr lang="el-GR" altLang="el-GR" smtClean="0"/>
              <a:t>Οργανικά χρώματα </a:t>
            </a:r>
            <a:r>
              <a:rPr lang="el-GR" altLang="el-GR" sz="3200" b="0" smtClean="0"/>
              <a:t>(1 από 2)</a:t>
            </a:r>
          </a:p>
        </p:txBody>
      </p:sp>
      <p:sp>
        <p:nvSpPr>
          <p:cNvPr id="3" name="Θέση περιεχομένου 2"/>
          <p:cNvSpPr>
            <a:spLocks noGrp="1"/>
          </p:cNvSpPr>
          <p:nvPr>
            <p:ph idx="1"/>
          </p:nvPr>
        </p:nvSpPr>
        <p:spPr>
          <a:xfrm>
            <a:off x="457200" y="1125538"/>
            <a:ext cx="4560888" cy="2951162"/>
          </a:xfrm>
        </p:spPr>
        <p:txBody>
          <a:bodyPr>
            <a:normAutofit/>
          </a:bodyPr>
          <a:lstStyle/>
          <a:p>
            <a:pPr>
              <a:lnSpc>
                <a:spcPct val="104000"/>
              </a:lnSpc>
            </a:pPr>
            <a:r>
              <a:rPr lang="el-GR" altLang="el-GR" smtClean="0"/>
              <a:t>Αυτά τα χρώματα είναι η κυριότερη πηγή των βιομηχανικών χρωστικών, που βασίζονται σε αρωματικές ενώσεις (</a:t>
            </a:r>
            <a:r>
              <a:rPr lang="el-GR" altLang="el-GR" b="1" smtClean="0"/>
              <a:t>βενζόλιο, τολουόλιο, ναφθαλένιο, ανθρακένιο </a:t>
            </a:r>
            <a:r>
              <a:rPr lang="el-GR" altLang="el-GR" smtClean="0"/>
              <a:t>και παράγωγα). </a:t>
            </a:r>
          </a:p>
        </p:txBody>
      </p:sp>
      <p:sp>
        <p:nvSpPr>
          <p:cNvPr id="1044" name="TextBox 7"/>
          <p:cNvSpPr txBox="1">
            <a:spLocks noChangeArrowheads="1"/>
          </p:cNvSpPr>
          <p:nvPr/>
        </p:nvSpPr>
        <p:spPr bwMode="auto">
          <a:xfrm>
            <a:off x="6419850" y="4435475"/>
            <a:ext cx="1339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l-GR" altLang="el-GR">
                <a:solidFill>
                  <a:srgbClr val="000000"/>
                </a:solidFill>
                <a:latin typeface="Calibri" pitchFamily="34" charset="0"/>
              </a:rPr>
              <a:t>ανθρακένιο</a:t>
            </a:r>
          </a:p>
        </p:txBody>
      </p:sp>
      <p:pic>
        <p:nvPicPr>
          <p:cNvPr id="1045" name="Picture 2" descr="ανθρακένιο"/>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5363" y="4948238"/>
            <a:ext cx="202882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6" name="TextBox 10"/>
          <p:cNvSpPr txBox="1">
            <a:spLocks noChangeArrowheads="1"/>
          </p:cNvSpPr>
          <p:nvPr/>
        </p:nvSpPr>
        <p:spPr bwMode="auto">
          <a:xfrm>
            <a:off x="5724525" y="1412875"/>
            <a:ext cx="1123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l-GR" altLang="el-GR">
                <a:solidFill>
                  <a:srgbClr val="000000"/>
                </a:solidFill>
              </a:rPr>
              <a:t>Βενζόλιο </a:t>
            </a:r>
          </a:p>
        </p:txBody>
      </p:sp>
      <p:grpSp>
        <p:nvGrpSpPr>
          <p:cNvPr id="1047" name="Ομάδα 6"/>
          <p:cNvGrpSpPr>
            <a:grpSpLocks/>
          </p:cNvGrpSpPr>
          <p:nvPr/>
        </p:nvGrpSpPr>
        <p:grpSpPr bwMode="auto">
          <a:xfrm>
            <a:off x="5018088" y="1341438"/>
            <a:ext cx="3705225" cy="2609850"/>
            <a:chOff x="5018351" y="1236661"/>
            <a:chExt cx="3704986" cy="2610064"/>
          </a:xfrm>
        </p:grpSpPr>
        <p:pic>
          <p:nvPicPr>
            <p:cNvPr id="1051" name="Picture 19" descr="File:Benzene-2D-full.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0340" y="1236661"/>
              <a:ext cx="2302997" cy="2610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21" descr="File:Benzene circle.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8351" y="1903518"/>
              <a:ext cx="105727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1040" name="Object 16" descr="τολούλιο"/>
          <p:cNvGraphicFramePr>
            <a:graphicFrameLocks noChangeAspect="1"/>
          </p:cNvGraphicFramePr>
          <p:nvPr/>
        </p:nvGraphicFramePr>
        <p:xfrm>
          <a:off x="1420813" y="3754438"/>
          <a:ext cx="1384300" cy="2386012"/>
        </p:xfrm>
        <a:graphic>
          <a:graphicData uri="http://schemas.openxmlformats.org/presentationml/2006/ole">
            <mc:AlternateContent xmlns:mc="http://schemas.openxmlformats.org/markup-compatibility/2006">
              <mc:Choice xmlns:v="urn:schemas-microsoft-com:vml" Requires="v">
                <p:oleObj spid="_x0000_s1058" r:id="rId6" imgW="964440" imgH="1670400" progId="ChemDraw.Document.6.0">
                  <p:embed/>
                </p:oleObj>
              </mc:Choice>
              <mc:Fallback>
                <p:oleObj r:id="rId6" imgW="964440" imgH="1670400" progId="ChemDraw.Document.6.0">
                  <p:embed/>
                  <p:pic>
                    <p:nvPicPr>
                      <p:cNvPr id="0" name="Object 16" descr="τολούλιο"/>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0813" y="3754438"/>
                        <a:ext cx="1384300"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48" name="Ορθογώνιο 12"/>
          <p:cNvSpPr>
            <a:spLocks noChangeArrowheads="1"/>
          </p:cNvSpPr>
          <p:nvPr/>
        </p:nvSpPr>
        <p:spPr bwMode="auto">
          <a:xfrm>
            <a:off x="773113" y="4238625"/>
            <a:ext cx="1212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l-GR" altLang="el-GR">
                <a:solidFill>
                  <a:srgbClr val="000000"/>
                </a:solidFill>
                <a:latin typeface="Calibri" pitchFamily="34" charset="0"/>
              </a:rPr>
              <a:t>Τολουόλιο </a:t>
            </a:r>
          </a:p>
        </p:txBody>
      </p:sp>
      <p:graphicFrame>
        <p:nvGraphicFramePr>
          <p:cNvPr id="1041" name="Object 17" descr="ναφθαλίνιο"/>
          <p:cNvGraphicFramePr>
            <a:graphicFrameLocks noChangeAspect="1"/>
          </p:cNvGraphicFramePr>
          <p:nvPr/>
        </p:nvGraphicFramePr>
        <p:xfrm>
          <a:off x="3492500" y="4805363"/>
          <a:ext cx="1884363" cy="1130300"/>
        </p:xfrm>
        <a:graphic>
          <a:graphicData uri="http://schemas.openxmlformats.org/presentationml/2006/ole">
            <mc:AlternateContent xmlns:mc="http://schemas.openxmlformats.org/markup-compatibility/2006">
              <mc:Choice xmlns:v="urn:schemas-microsoft-com:vml" Requires="v">
                <p:oleObj spid="_x0000_s1059" r:id="rId8" imgW="1843560" imgH="1105560" progId="ChemDraw.Document.6.0">
                  <p:embed/>
                </p:oleObj>
              </mc:Choice>
              <mc:Fallback>
                <p:oleObj r:id="rId8" imgW="1843560" imgH="1105560" progId="ChemDraw.Document.6.0">
                  <p:embed/>
                  <p:pic>
                    <p:nvPicPr>
                      <p:cNvPr id="0" name="Object 17" descr="ναφθαλίνιο"/>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92500" y="4805363"/>
                        <a:ext cx="1884363"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49" name="Ορθογώνιο 14"/>
          <p:cNvSpPr>
            <a:spLocks noChangeArrowheads="1"/>
          </p:cNvSpPr>
          <p:nvPr/>
        </p:nvSpPr>
        <p:spPr bwMode="auto">
          <a:xfrm>
            <a:off x="3635375" y="4424363"/>
            <a:ext cx="14716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l-GR" altLang="el-GR">
                <a:solidFill>
                  <a:srgbClr val="000000"/>
                </a:solidFill>
                <a:latin typeface="Calibri" pitchFamily="34" charset="0"/>
              </a:rPr>
              <a:t>Ναφθαλένιο </a:t>
            </a:r>
          </a:p>
        </p:txBody>
      </p:sp>
      <p:sp>
        <p:nvSpPr>
          <p:cNvPr id="1050"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CEB3EE3A-DF41-4617-A409-633AEABDD2EE}" type="slidenum">
              <a:rPr lang="el-GR" altLang="el-GR">
                <a:solidFill>
                  <a:srgbClr val="000000"/>
                </a:solidFill>
              </a:rPr>
              <a:pPr/>
              <a:t>25</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Τίτλος 1"/>
          <p:cNvSpPr>
            <a:spLocks noGrp="1"/>
          </p:cNvSpPr>
          <p:nvPr>
            <p:ph type="title"/>
          </p:nvPr>
        </p:nvSpPr>
        <p:spPr>
          <a:xfrm>
            <a:off x="0" y="115888"/>
            <a:ext cx="9144000" cy="909637"/>
          </a:xfrm>
        </p:spPr>
        <p:txBody>
          <a:bodyPr/>
          <a:lstStyle/>
          <a:p>
            <a:r>
              <a:rPr lang="el-GR" altLang="el-GR" smtClean="0"/>
              <a:t>Οργανικά χρώματα </a:t>
            </a:r>
            <a:r>
              <a:rPr lang="el-GR" altLang="el-GR" sz="3200" b="0" smtClean="0"/>
              <a:t>(2 από 2)</a:t>
            </a:r>
            <a:endParaRPr lang="el-GR" altLang="el-GR" smtClean="0"/>
          </a:p>
        </p:txBody>
      </p:sp>
      <p:sp>
        <p:nvSpPr>
          <p:cNvPr id="65538" name="Θέση περιεχομένου 2"/>
          <p:cNvSpPr>
            <a:spLocks noGrp="1"/>
          </p:cNvSpPr>
          <p:nvPr>
            <p:ph idx="1"/>
          </p:nvPr>
        </p:nvSpPr>
        <p:spPr/>
        <p:txBody>
          <a:bodyPr/>
          <a:lstStyle/>
          <a:p>
            <a:pPr>
              <a:lnSpc>
                <a:spcPct val="114000"/>
              </a:lnSpc>
            </a:pPr>
            <a:r>
              <a:rPr lang="el-GR" altLang="el-GR" smtClean="0"/>
              <a:t>Χαρακτηριστικές ενώσεις αυτού του είδους είναι τα </a:t>
            </a:r>
            <a:r>
              <a:rPr lang="el-GR" altLang="el-GR" b="1" smtClean="0"/>
              <a:t>αζωχρώματα</a:t>
            </a:r>
            <a:r>
              <a:rPr lang="el-GR" altLang="el-GR" smtClean="0"/>
              <a:t> που δίνουν κίτρινα hansa, κίτρινα βενζιδίνης, σταθερά ερυθρά, ρουμπινιά lithol και λάκκα ερυθρά C.</a:t>
            </a:r>
            <a:endParaRPr lang="en-US" altLang="el-GR" smtClean="0"/>
          </a:p>
          <a:p>
            <a:pPr>
              <a:lnSpc>
                <a:spcPct val="114000"/>
              </a:lnSpc>
            </a:pPr>
            <a:r>
              <a:rPr lang="el-GR" altLang="el-GR" smtClean="0"/>
              <a:t>Οι </a:t>
            </a:r>
            <a:r>
              <a:rPr lang="el-GR" altLang="el-GR" b="1" smtClean="0"/>
              <a:t>φθαλοκυανίνες</a:t>
            </a:r>
            <a:r>
              <a:rPr lang="el-GR" altLang="el-GR" b="1" smtClean="0">
                <a:solidFill>
                  <a:srgbClr val="820000"/>
                </a:solidFill>
              </a:rPr>
              <a:t> </a:t>
            </a:r>
            <a:r>
              <a:rPr lang="el-GR" altLang="el-GR" smtClean="0"/>
              <a:t>δίνουν μια σειρά από μπλε μέχρι πράσινα χρώματα, συμπεριλαμβανομένου αυτού που χρησιμοποιείται για το σχηματισμό του cyan (κυανοπράσινου) μελανιού.</a:t>
            </a:r>
          </a:p>
        </p:txBody>
      </p:sp>
      <p:sp>
        <p:nvSpPr>
          <p:cNvPr id="6553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3EC51A27-6109-4C41-9344-84CF54F92ED8}" type="slidenum">
              <a:rPr lang="el-GR" altLang="el-GR">
                <a:solidFill>
                  <a:srgbClr val="000000"/>
                </a:solidFill>
              </a:rPr>
              <a:pPr/>
              <a:t>26</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5888"/>
            <a:ext cx="9144000" cy="1009650"/>
          </a:xfrm>
        </p:spPr>
        <p:txBody>
          <a:bodyPr rtlCol="0">
            <a:normAutofit fontScale="90000"/>
          </a:bodyPr>
          <a:lstStyle/>
          <a:p>
            <a:pPr fontAlgn="auto">
              <a:spcAft>
                <a:spcPts val="0"/>
              </a:spcAft>
              <a:defRPr/>
            </a:pPr>
            <a:r>
              <a:rPr lang="el-GR" sz="4400" dirty="0"/>
              <a:t>Ιδιότητες των οργανικών </a:t>
            </a:r>
            <a:r>
              <a:rPr lang="el-GR" sz="4400" dirty="0" smtClean="0"/>
              <a:t>χρωμάτων </a:t>
            </a:r>
            <a:br>
              <a:rPr lang="el-GR" sz="4400" dirty="0" smtClean="0"/>
            </a:br>
            <a:r>
              <a:rPr lang="el-GR" sz="3600" b="0" dirty="0" smtClean="0"/>
              <a:t>(1 από </a:t>
            </a:r>
            <a:r>
              <a:rPr lang="el-GR" sz="3600" b="0" dirty="0"/>
              <a:t>2</a:t>
            </a:r>
            <a:r>
              <a:rPr lang="el-GR" sz="3600" b="0" dirty="0" smtClean="0"/>
              <a:t>)</a:t>
            </a:r>
            <a:endParaRPr lang="el-GR" sz="3600" b="0" dirty="0"/>
          </a:p>
        </p:txBody>
      </p:sp>
      <p:sp>
        <p:nvSpPr>
          <p:cNvPr id="3" name="Θέση περιεχομένου 2"/>
          <p:cNvSpPr>
            <a:spLocks noGrp="1"/>
          </p:cNvSpPr>
          <p:nvPr>
            <p:ph idx="1"/>
          </p:nvPr>
        </p:nvSpPr>
        <p:spPr>
          <a:xfrm>
            <a:off x="457200" y="1412875"/>
            <a:ext cx="8229600" cy="4824413"/>
          </a:xfrm>
        </p:spPr>
        <p:txBody>
          <a:bodyPr>
            <a:normAutofit/>
          </a:bodyPr>
          <a:lstStyle/>
          <a:p>
            <a:pPr marL="0" indent="0">
              <a:lnSpc>
                <a:spcPct val="104000"/>
              </a:lnSpc>
              <a:spcBef>
                <a:spcPts val="1200"/>
              </a:spcBef>
              <a:buFont typeface="Arial" charset="0"/>
              <a:buNone/>
            </a:pPr>
            <a:r>
              <a:rPr lang="el-GR" altLang="el-GR" smtClean="0"/>
              <a:t>Οι γενικές </a:t>
            </a:r>
            <a:r>
              <a:rPr lang="el-GR" altLang="el-GR" b="1" smtClean="0"/>
              <a:t>ιδιότητες</a:t>
            </a:r>
            <a:r>
              <a:rPr lang="el-GR" altLang="el-GR" smtClean="0"/>
              <a:t> των οργανικών χρωμάτων σε σχέση με τις ανόργανες είναι: </a:t>
            </a:r>
          </a:p>
          <a:p>
            <a:pPr marL="0" indent="0">
              <a:lnSpc>
                <a:spcPct val="104000"/>
              </a:lnSpc>
              <a:spcBef>
                <a:spcPts val="1200"/>
              </a:spcBef>
            </a:pPr>
            <a:r>
              <a:rPr lang="el-GR" altLang="el-GR" smtClean="0"/>
              <a:t>Η ανώτερη χρωματική δύναμη, </a:t>
            </a:r>
          </a:p>
          <a:p>
            <a:pPr marL="0" indent="0">
              <a:lnSpc>
                <a:spcPct val="104000"/>
              </a:lnSpc>
              <a:spcBef>
                <a:spcPts val="1200"/>
              </a:spcBef>
            </a:pPr>
            <a:r>
              <a:rPr lang="el-GR" altLang="el-GR" smtClean="0"/>
              <a:t>Οι πιο έντονες αποχρώσεις, </a:t>
            </a:r>
          </a:p>
          <a:p>
            <a:pPr marL="0" indent="0">
              <a:lnSpc>
                <a:spcPct val="104000"/>
              </a:lnSpc>
              <a:spcBef>
                <a:spcPts val="1200"/>
              </a:spcBef>
            </a:pPr>
            <a:r>
              <a:rPr lang="el-GR" altLang="el-GR" smtClean="0"/>
              <a:t>Οι χαμηλότερες πυκνότητες (οπότε παρουσιάζουν και μικρότερη τάση να αφήσουν ίζημα στο δοχείο όταν δεν χρησιμοποιούνται), </a:t>
            </a:r>
          </a:p>
          <a:p>
            <a:pPr marL="0" indent="0">
              <a:lnSpc>
                <a:spcPct val="104000"/>
              </a:lnSpc>
              <a:spcBef>
                <a:spcPts val="1200"/>
              </a:spcBef>
            </a:pPr>
            <a:r>
              <a:rPr lang="el-GR" altLang="el-GR" smtClean="0"/>
              <a:t>Η μαλακή υφή (οπότε δεν φθείρουν τις πλάκες εκτύπωσης),</a:t>
            </a:r>
          </a:p>
          <a:p>
            <a:pPr marL="0" indent="0">
              <a:lnSpc>
                <a:spcPct val="104000"/>
              </a:lnSpc>
              <a:spcBef>
                <a:spcPts val="1200"/>
              </a:spcBef>
            </a:pPr>
            <a:r>
              <a:rPr lang="el-GR" altLang="el-GR" smtClean="0"/>
              <a:t>Η μεγάλη διαφάνεια (οπότε το ένα χρώμα μπορεί να εκτυπωθεί πάνω στο άλλο - πολυχρωμίες).</a:t>
            </a:r>
          </a:p>
        </p:txBody>
      </p:sp>
      <p:sp>
        <p:nvSpPr>
          <p:cNvPr id="6656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8DDE9172-5C2C-49BD-928B-D92BD5C21D54}" type="slidenum">
              <a:rPr lang="el-GR" altLang="el-GR">
                <a:solidFill>
                  <a:srgbClr val="000000"/>
                </a:solidFill>
              </a:rPr>
              <a:pPr/>
              <a:t>27</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5888"/>
            <a:ext cx="9144000" cy="1009650"/>
          </a:xfrm>
        </p:spPr>
        <p:txBody>
          <a:bodyPr rtlCol="0">
            <a:normAutofit fontScale="90000"/>
          </a:bodyPr>
          <a:lstStyle/>
          <a:p>
            <a:pPr fontAlgn="auto">
              <a:spcAft>
                <a:spcPts val="0"/>
              </a:spcAft>
              <a:defRPr/>
            </a:pPr>
            <a:r>
              <a:rPr lang="el-GR" sz="4400" dirty="0"/>
              <a:t>Ιδιότητες των οργανικών χρωμάτων </a:t>
            </a:r>
            <a:br>
              <a:rPr lang="el-GR" sz="4400" dirty="0"/>
            </a:br>
            <a:r>
              <a:rPr lang="el-GR" sz="3600" b="0" dirty="0" smtClean="0"/>
              <a:t>(2 </a:t>
            </a:r>
            <a:r>
              <a:rPr lang="el-GR" sz="3600" b="0" dirty="0"/>
              <a:t>από 2</a:t>
            </a:r>
            <a:r>
              <a:rPr lang="el-GR" sz="3600" b="0" dirty="0" smtClean="0"/>
              <a:t>)</a:t>
            </a:r>
            <a:endParaRPr lang="el-GR" sz="3600" dirty="0"/>
          </a:p>
        </p:txBody>
      </p:sp>
      <p:sp>
        <p:nvSpPr>
          <p:cNvPr id="3" name="Θέση περιεχομένου 2"/>
          <p:cNvSpPr>
            <a:spLocks noGrp="1"/>
          </p:cNvSpPr>
          <p:nvPr>
            <p:ph idx="1"/>
          </p:nvPr>
        </p:nvSpPr>
        <p:spPr>
          <a:xfrm>
            <a:off x="457200" y="1484313"/>
            <a:ext cx="8229600" cy="4752975"/>
          </a:xfrm>
        </p:spPr>
        <p:txBody>
          <a:bodyPr rtlCol="0">
            <a:normAutofit/>
          </a:bodyPr>
          <a:lstStyle/>
          <a:p>
            <a:pPr marL="0" indent="0" fontAlgn="auto">
              <a:lnSpc>
                <a:spcPct val="114000"/>
              </a:lnSpc>
              <a:spcBef>
                <a:spcPts val="1200"/>
              </a:spcBef>
              <a:spcAft>
                <a:spcPts val="0"/>
              </a:spcAft>
              <a:buFont typeface="Arial" pitchFamily="34" charset="0"/>
              <a:buNone/>
              <a:defRPr/>
            </a:pPr>
            <a:r>
              <a:rPr lang="el-GR" dirty="0" smtClean="0"/>
              <a:t>Τα </a:t>
            </a:r>
            <a:r>
              <a:rPr lang="el-GR" b="1" dirty="0" smtClean="0"/>
              <a:t>μειονεκτήματά</a:t>
            </a:r>
            <a:r>
              <a:rPr lang="el-GR" dirty="0" smtClean="0"/>
              <a:t> </a:t>
            </a:r>
            <a:r>
              <a:rPr lang="el-GR" dirty="0"/>
              <a:t>τους </a:t>
            </a:r>
            <a:r>
              <a:rPr lang="el-GR" dirty="0" smtClean="0"/>
              <a:t>είναι: </a:t>
            </a:r>
            <a:endParaRPr lang="en-US" dirty="0" smtClean="0"/>
          </a:p>
          <a:p>
            <a:pPr fontAlgn="auto">
              <a:lnSpc>
                <a:spcPct val="114000"/>
              </a:lnSpc>
              <a:spcBef>
                <a:spcPts val="1200"/>
              </a:spcBef>
              <a:spcAft>
                <a:spcPts val="0"/>
              </a:spcAft>
              <a:buFont typeface="Arial" pitchFamily="34" charset="0"/>
              <a:buChar char="•"/>
              <a:defRPr/>
            </a:pPr>
            <a:r>
              <a:rPr lang="el-GR" dirty="0" smtClean="0"/>
              <a:t>Οι μεγάλες </a:t>
            </a:r>
            <a:r>
              <a:rPr lang="el-GR" dirty="0"/>
              <a:t>διαφορές </a:t>
            </a:r>
            <a:r>
              <a:rPr lang="el-GR" dirty="0" smtClean="0"/>
              <a:t>που παρουσιάζουν μεταξύ τους ως προς </a:t>
            </a:r>
            <a:r>
              <a:rPr lang="el-GR" dirty="0"/>
              <a:t>την αντοχή στη θερμότητα, </a:t>
            </a:r>
            <a:r>
              <a:rPr lang="el-GR" dirty="0" smtClean="0"/>
              <a:t>το φως </a:t>
            </a:r>
            <a:r>
              <a:rPr lang="el-GR" dirty="0"/>
              <a:t>και </a:t>
            </a:r>
            <a:r>
              <a:rPr lang="el-GR" dirty="0" smtClean="0"/>
              <a:t>τις χημικές ουσίες.</a:t>
            </a:r>
            <a:endParaRPr lang="en-US" dirty="0" smtClean="0"/>
          </a:p>
          <a:p>
            <a:pPr fontAlgn="auto">
              <a:lnSpc>
                <a:spcPct val="114000"/>
              </a:lnSpc>
              <a:spcBef>
                <a:spcPts val="1200"/>
              </a:spcBef>
              <a:spcAft>
                <a:spcPts val="0"/>
              </a:spcAft>
              <a:buFont typeface="Arial" pitchFamily="34" charset="0"/>
              <a:buChar char="•"/>
              <a:defRPr/>
            </a:pPr>
            <a:r>
              <a:rPr lang="el-GR" dirty="0" smtClean="0"/>
              <a:t>Η τάση τους να διαλύονται σε </a:t>
            </a:r>
            <a:r>
              <a:rPr lang="el-GR" dirty="0"/>
              <a:t>σαπούνια και λάδια </a:t>
            </a:r>
            <a:r>
              <a:rPr lang="el-GR" dirty="0" smtClean="0"/>
              <a:t>(δηλαδή στα συστατικά </a:t>
            </a:r>
            <a:r>
              <a:rPr lang="el-GR" dirty="0"/>
              <a:t>των φορέων τους</a:t>
            </a:r>
            <a:r>
              <a:rPr lang="el-GR" dirty="0" smtClean="0"/>
              <a:t>)</a:t>
            </a:r>
            <a:r>
              <a:rPr lang="en-US" dirty="0" smtClean="0"/>
              <a:t>.</a:t>
            </a:r>
          </a:p>
          <a:p>
            <a:pPr fontAlgn="auto">
              <a:lnSpc>
                <a:spcPct val="114000"/>
              </a:lnSpc>
              <a:spcBef>
                <a:spcPts val="1200"/>
              </a:spcBef>
              <a:spcAft>
                <a:spcPts val="0"/>
              </a:spcAft>
              <a:buFont typeface="Arial" pitchFamily="34" charset="0"/>
              <a:buChar char="•"/>
              <a:defRPr/>
            </a:pPr>
            <a:r>
              <a:rPr lang="el-GR" dirty="0" smtClean="0"/>
              <a:t>Η τάση τους να </a:t>
            </a:r>
            <a:r>
              <a:rPr lang="el-GR" dirty="0"/>
              <a:t>διαλύονται σε </a:t>
            </a:r>
            <a:r>
              <a:rPr lang="el-GR" dirty="0" smtClean="0"/>
              <a:t>διαλύτες</a:t>
            </a:r>
            <a:r>
              <a:rPr lang="en-US" dirty="0" smtClean="0"/>
              <a:t>.</a:t>
            </a:r>
          </a:p>
          <a:p>
            <a:pPr fontAlgn="auto">
              <a:lnSpc>
                <a:spcPct val="114000"/>
              </a:lnSpc>
              <a:spcBef>
                <a:spcPts val="1200"/>
              </a:spcBef>
              <a:spcAft>
                <a:spcPts val="0"/>
              </a:spcAft>
              <a:buFont typeface="Arial" pitchFamily="34" charset="0"/>
              <a:buChar char="•"/>
              <a:defRPr/>
            </a:pPr>
            <a:r>
              <a:rPr lang="el-GR" dirty="0" smtClean="0"/>
              <a:t>Ορισμένα είναι </a:t>
            </a:r>
            <a:r>
              <a:rPr lang="el-GR" dirty="0"/>
              <a:t>καρκινογόνα</a:t>
            </a:r>
            <a:r>
              <a:rPr lang="el-GR" dirty="0" smtClean="0"/>
              <a:t>.</a:t>
            </a:r>
            <a:endParaRPr lang="el-GR" dirty="0"/>
          </a:p>
        </p:txBody>
      </p:sp>
      <p:sp>
        <p:nvSpPr>
          <p:cNvPr id="6758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8373F665-97D3-408A-B267-36B9E1747853}" type="slidenum">
              <a:rPr lang="el-GR" altLang="el-GR">
                <a:solidFill>
                  <a:srgbClr val="000000"/>
                </a:solidFill>
              </a:rPr>
              <a:pPr/>
              <a:t>28</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Τίτλος 1"/>
          <p:cNvSpPr>
            <a:spLocks noGrp="1"/>
          </p:cNvSpPr>
          <p:nvPr>
            <p:ph type="title"/>
          </p:nvPr>
        </p:nvSpPr>
        <p:spPr>
          <a:xfrm>
            <a:off x="0" y="115888"/>
            <a:ext cx="9144000" cy="909637"/>
          </a:xfrm>
        </p:spPr>
        <p:txBody>
          <a:bodyPr/>
          <a:lstStyle/>
          <a:p>
            <a:r>
              <a:rPr lang="el-GR" altLang="el-GR" smtClean="0"/>
              <a:t>Ο ρόλος του μελανιού</a:t>
            </a:r>
          </a:p>
        </p:txBody>
      </p:sp>
      <p:sp>
        <p:nvSpPr>
          <p:cNvPr id="3" name="Θέση περιεχομένου 2"/>
          <p:cNvSpPr>
            <a:spLocks noGrp="1"/>
          </p:cNvSpPr>
          <p:nvPr>
            <p:ph idx="1"/>
          </p:nvPr>
        </p:nvSpPr>
        <p:spPr>
          <a:xfrm>
            <a:off x="457200" y="1196975"/>
            <a:ext cx="8229600" cy="3311525"/>
          </a:xfrm>
        </p:spPr>
        <p:txBody>
          <a:bodyPr rtlCol="0">
            <a:normAutofit lnSpcReduction="10000"/>
          </a:bodyPr>
          <a:lstStyle/>
          <a:p>
            <a:pPr fontAlgn="auto">
              <a:lnSpc>
                <a:spcPct val="114000"/>
              </a:lnSpc>
              <a:spcBef>
                <a:spcPts val="1200"/>
              </a:spcBef>
              <a:spcAft>
                <a:spcPts val="0"/>
              </a:spcAft>
              <a:buFont typeface="Arial" pitchFamily="34" charset="0"/>
              <a:buChar char="•"/>
              <a:defRPr/>
            </a:pPr>
            <a:r>
              <a:rPr lang="el-GR" dirty="0"/>
              <a:t>Σκοπός ενός </a:t>
            </a:r>
            <a:r>
              <a:rPr lang="el-GR" dirty="0" smtClean="0"/>
              <a:t>μελανιού </a:t>
            </a:r>
            <a:r>
              <a:rPr lang="el-GR" dirty="0"/>
              <a:t>είναι να </a:t>
            </a:r>
            <a:r>
              <a:rPr lang="el-GR" dirty="0" smtClean="0"/>
              <a:t>μεταδώσει </a:t>
            </a:r>
            <a:r>
              <a:rPr lang="el-GR" dirty="0"/>
              <a:t>πληροφορίες, </a:t>
            </a:r>
            <a:r>
              <a:rPr lang="el-GR" dirty="0" smtClean="0"/>
              <a:t>δημιουργώντας μια </a:t>
            </a:r>
            <a:r>
              <a:rPr lang="el-GR" b="1" dirty="0" smtClean="0"/>
              <a:t>εικόνα (θέμα)</a:t>
            </a:r>
            <a:r>
              <a:rPr lang="el-GR" dirty="0" smtClean="0"/>
              <a:t> </a:t>
            </a:r>
            <a:r>
              <a:rPr lang="el-GR" dirty="0"/>
              <a:t>επάνω σε </a:t>
            </a:r>
            <a:r>
              <a:rPr lang="el-GR" dirty="0" smtClean="0"/>
              <a:t>μια </a:t>
            </a:r>
            <a:r>
              <a:rPr lang="el-GR" dirty="0"/>
              <a:t>επιφάνεια </a:t>
            </a:r>
            <a:r>
              <a:rPr lang="el-GR" dirty="0" smtClean="0"/>
              <a:t>κάποιου υλικού</a:t>
            </a:r>
            <a:r>
              <a:rPr lang="el-GR" dirty="0"/>
              <a:t>. </a:t>
            </a:r>
          </a:p>
          <a:p>
            <a:pPr fontAlgn="auto">
              <a:lnSpc>
                <a:spcPct val="114000"/>
              </a:lnSpc>
              <a:spcBef>
                <a:spcPts val="1200"/>
              </a:spcBef>
              <a:spcAft>
                <a:spcPts val="0"/>
              </a:spcAft>
              <a:buFont typeface="Arial" pitchFamily="34" charset="0"/>
              <a:buChar char="•"/>
              <a:defRPr/>
            </a:pPr>
            <a:r>
              <a:rPr lang="el-GR" dirty="0"/>
              <a:t> </a:t>
            </a:r>
            <a:r>
              <a:rPr lang="el-GR" dirty="0" smtClean="0"/>
              <a:t>Στην έννοια «εικόνα» ή «θέμα» συμπεριλαμβάνεται από ένα </a:t>
            </a:r>
            <a:r>
              <a:rPr lang="el-GR" b="1" dirty="0"/>
              <a:t>απλό </a:t>
            </a:r>
            <a:r>
              <a:rPr lang="el-GR" b="1" dirty="0" smtClean="0"/>
              <a:t>κείμενο </a:t>
            </a:r>
            <a:r>
              <a:rPr lang="el-GR" dirty="0" smtClean="0"/>
              <a:t>μέχρι κάποιες μεγάλες και σύνθετες έγχρωμες </a:t>
            </a:r>
            <a:r>
              <a:rPr lang="el-GR" b="1" dirty="0"/>
              <a:t>επιφάνειες </a:t>
            </a:r>
            <a:r>
              <a:rPr lang="el-GR" dirty="0" smtClean="0"/>
              <a:t>ενός ή πολλών χρωμάτων (πολυχρωμίες) </a:t>
            </a:r>
            <a:r>
              <a:rPr lang="el-GR" dirty="0"/>
              <a:t>που </a:t>
            </a:r>
            <a:r>
              <a:rPr lang="el-GR" dirty="0" smtClean="0"/>
              <a:t>μπορούν να παραχθούν με </a:t>
            </a:r>
            <a:r>
              <a:rPr lang="el-GR" dirty="0"/>
              <a:t>εκτύπωση, </a:t>
            </a:r>
            <a:r>
              <a:rPr lang="el-GR" dirty="0" smtClean="0"/>
              <a:t>με μελάνια </a:t>
            </a:r>
            <a:r>
              <a:rPr lang="el-GR" dirty="0"/>
              <a:t>διαφόρων </a:t>
            </a:r>
            <a:r>
              <a:rPr lang="el-GR" dirty="0" smtClean="0"/>
              <a:t>τύπων.</a:t>
            </a:r>
            <a:endParaRPr lang="el-GR" dirty="0"/>
          </a:p>
        </p:txBody>
      </p:sp>
      <p:pic>
        <p:nvPicPr>
          <p:cNvPr id="29699" name="Picture 6" descr="http://farm9.staticflickr.com/8108/8470931833_89f7298d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5263" y="4192588"/>
            <a:ext cx="3960812" cy="22653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9700" name="Rectangle 8"/>
          <p:cNvSpPr>
            <a:spLocks noChangeArrowheads="1"/>
          </p:cNvSpPr>
          <p:nvPr/>
        </p:nvSpPr>
        <p:spPr bwMode="auto">
          <a:xfrm>
            <a:off x="3059113" y="6396038"/>
            <a:ext cx="33131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1200">
                <a:solidFill>
                  <a:srgbClr val="595959"/>
                </a:solidFill>
                <a:latin typeface="Calibri" pitchFamily="34" charset="0"/>
              </a:rPr>
              <a:t>“</a:t>
            </a:r>
            <a:r>
              <a:rPr lang="en-US" altLang="el-GR" sz="1200">
                <a:solidFill>
                  <a:srgbClr val="000000"/>
                </a:solidFill>
                <a:latin typeface="Calibri" pitchFamily="34" charset="0"/>
                <a:hlinkClick r:id="rId4"/>
              </a:rPr>
              <a:t>Noodler's Inks</a:t>
            </a:r>
            <a:r>
              <a:rPr lang="en-US" altLang="el-GR" sz="1200">
                <a:solidFill>
                  <a:srgbClr val="595959"/>
                </a:solidFill>
                <a:latin typeface="Calibri" pitchFamily="34" charset="0"/>
              </a:rPr>
              <a:t>”,</a:t>
            </a:r>
            <a:r>
              <a:rPr lang="el-GR" altLang="el-GR" sz="1200">
                <a:solidFill>
                  <a:srgbClr val="595959"/>
                </a:solidFill>
                <a:latin typeface="Calibri" pitchFamily="34" charset="0"/>
              </a:rPr>
              <a:t> από</a:t>
            </a:r>
            <a:r>
              <a:rPr lang="en-US" altLang="el-GR" sz="1200">
                <a:solidFill>
                  <a:srgbClr val="595959"/>
                </a:solidFill>
                <a:latin typeface="Calibri" pitchFamily="34" charset="0"/>
              </a:rPr>
              <a:t> </a:t>
            </a:r>
            <a:r>
              <a:rPr lang="en-US" altLang="el-GR" sz="1200">
                <a:solidFill>
                  <a:srgbClr val="000000"/>
                </a:solidFill>
                <a:latin typeface="Calibri" pitchFamily="34" charset="0"/>
                <a:hlinkClick r:id="rId5"/>
              </a:rPr>
              <a:t>J. Mark Bertrand</a:t>
            </a:r>
            <a:r>
              <a:rPr lang="en-US" altLang="el-GR" sz="1200">
                <a:solidFill>
                  <a:srgbClr val="000000"/>
                </a:solidFill>
                <a:latin typeface="Calibri" pitchFamily="34" charset="0"/>
              </a:rPr>
              <a:t> </a:t>
            </a:r>
            <a:r>
              <a:rPr lang="el-GR" altLang="el-GR" sz="1200">
                <a:solidFill>
                  <a:srgbClr val="595959"/>
                </a:solidFill>
                <a:latin typeface="Calibri" pitchFamily="34" charset="0"/>
              </a:rPr>
              <a:t>διαθέσιμο με άδεια </a:t>
            </a:r>
            <a:r>
              <a:rPr lang="en-US" altLang="el-GR" sz="1200">
                <a:solidFill>
                  <a:srgbClr val="000000"/>
                </a:solidFill>
                <a:latin typeface="Calibri" pitchFamily="34" charset="0"/>
                <a:hlinkClick r:id="rId6"/>
              </a:rPr>
              <a:t>CC BY-NC-ND 2.0</a:t>
            </a:r>
            <a:endParaRPr lang="en-US" altLang="el-GR" sz="1200">
              <a:solidFill>
                <a:srgbClr val="000000"/>
              </a:solidFill>
              <a:latin typeface="Calibri" pitchFamily="34" charset="0"/>
            </a:endParaRPr>
          </a:p>
        </p:txBody>
      </p:sp>
      <p:sp>
        <p:nvSpPr>
          <p:cNvPr id="2970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085EF54C-0B8E-441A-8772-B18BE78C0D11}" type="slidenum">
              <a:rPr lang="el-GR" altLang="el-GR">
                <a:solidFill>
                  <a:srgbClr val="000000"/>
                </a:solidFill>
              </a:rPr>
              <a:pPr/>
              <a:t>2</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Τίτλος 1"/>
          <p:cNvSpPr>
            <a:spLocks noGrp="1"/>
          </p:cNvSpPr>
          <p:nvPr>
            <p:ph type="title"/>
          </p:nvPr>
        </p:nvSpPr>
        <p:spPr>
          <a:xfrm>
            <a:off x="0" y="115888"/>
            <a:ext cx="9144000" cy="909637"/>
          </a:xfrm>
        </p:spPr>
        <p:txBody>
          <a:bodyPr/>
          <a:lstStyle/>
          <a:p>
            <a:r>
              <a:rPr lang="el-GR" altLang="el-GR" sz="4400" smtClean="0"/>
              <a:t>Βιβλιογραφία </a:t>
            </a:r>
          </a:p>
        </p:txBody>
      </p:sp>
      <p:sp>
        <p:nvSpPr>
          <p:cNvPr id="3" name="Θέση περιεχομένου 2"/>
          <p:cNvSpPr>
            <a:spLocks noGrp="1"/>
          </p:cNvSpPr>
          <p:nvPr>
            <p:ph idx="1"/>
          </p:nvPr>
        </p:nvSpPr>
        <p:spPr/>
        <p:txBody>
          <a:bodyPr rtlCol="0">
            <a:normAutofit fontScale="92500"/>
          </a:bodyPr>
          <a:lstStyle/>
          <a:p>
            <a:pPr fontAlgn="auto">
              <a:spcAft>
                <a:spcPts val="0"/>
              </a:spcAft>
              <a:buFont typeface="Arial" pitchFamily="34" charset="0"/>
              <a:buChar char="•"/>
              <a:defRPr/>
            </a:pPr>
            <a:r>
              <a:rPr lang="el-GR" dirty="0" smtClean="0"/>
              <a:t>Σημειώσεις για το θεωρητικό μάθημα «Μελάνια», Στ. Θεοχάρη, Σ.Γ.Τ.Κ.Σ., ΤΕΙ Αθήνας, 2008.</a:t>
            </a:r>
          </a:p>
          <a:p>
            <a:pPr fontAlgn="auto">
              <a:spcAft>
                <a:spcPts val="0"/>
              </a:spcAft>
              <a:buFont typeface="Arial" pitchFamily="34" charset="0"/>
              <a:buChar char="•"/>
              <a:defRPr/>
            </a:pPr>
            <a:r>
              <a:rPr lang="el-GR" dirty="0" smtClean="0"/>
              <a:t>Μελάνια και καλυπτικά εκτυπώσεων, </a:t>
            </a:r>
            <a:r>
              <a:rPr lang="en-GB" dirty="0" smtClean="0"/>
              <a:t>Thompson</a:t>
            </a:r>
            <a:r>
              <a:rPr lang="el-GR" dirty="0" smtClean="0"/>
              <a:t>, </a:t>
            </a:r>
            <a:r>
              <a:rPr lang="en-GB" dirty="0" smtClean="0"/>
              <a:t>B</a:t>
            </a:r>
            <a:r>
              <a:rPr lang="el-GR" dirty="0" smtClean="0"/>
              <a:t>, </a:t>
            </a:r>
            <a:r>
              <a:rPr lang="el-GR" dirty="0" err="1" smtClean="0"/>
              <a:t>Εκδ</a:t>
            </a:r>
            <a:r>
              <a:rPr lang="el-GR" dirty="0" smtClean="0"/>
              <a:t>. ΙΩΝ, 1998. </a:t>
            </a:r>
          </a:p>
          <a:p>
            <a:pPr fontAlgn="auto">
              <a:spcAft>
                <a:spcPts val="0"/>
              </a:spcAft>
              <a:buFont typeface="Arial" pitchFamily="34" charset="0"/>
              <a:buChar char="•"/>
              <a:defRPr/>
            </a:pPr>
            <a:r>
              <a:rPr lang="el-GR" dirty="0" smtClean="0"/>
              <a:t>Μελάνια Εκτυπώσεων, </a:t>
            </a:r>
            <a:r>
              <a:rPr lang="en-US" dirty="0" smtClean="0"/>
              <a:t>Todd R</a:t>
            </a:r>
            <a:r>
              <a:rPr lang="el-GR" dirty="0" smtClean="0"/>
              <a:t>., </a:t>
            </a:r>
            <a:r>
              <a:rPr lang="el-GR" dirty="0" err="1" smtClean="0"/>
              <a:t>Εκδ</a:t>
            </a:r>
            <a:r>
              <a:rPr lang="el-GR" dirty="0" smtClean="0"/>
              <a:t>. ΙΩΝ, 1999.</a:t>
            </a:r>
          </a:p>
          <a:p>
            <a:pPr fontAlgn="auto">
              <a:spcAft>
                <a:spcPts val="0"/>
              </a:spcAft>
              <a:buFont typeface="Arial" pitchFamily="34" charset="0"/>
              <a:buChar char="•"/>
              <a:defRPr/>
            </a:pPr>
            <a:r>
              <a:rPr lang="el-GR" dirty="0" smtClean="0"/>
              <a:t>Σημειώσεις Μελάνια – </a:t>
            </a:r>
            <a:r>
              <a:rPr lang="el-GR" dirty="0" err="1" smtClean="0"/>
              <a:t>Φωτοευαπαθείς</a:t>
            </a:r>
            <a:r>
              <a:rPr lang="el-GR" dirty="0" smtClean="0"/>
              <a:t> ενώσεις, Π. </a:t>
            </a:r>
            <a:r>
              <a:rPr lang="el-GR" dirty="0" err="1" smtClean="0"/>
              <a:t>Παπαδάκου</a:t>
            </a:r>
            <a:r>
              <a:rPr lang="el-GR" dirty="0" smtClean="0"/>
              <a:t>, ΤΕΙ Αθήνας, 2007.</a:t>
            </a:r>
          </a:p>
          <a:p>
            <a:pPr fontAlgn="auto">
              <a:spcAft>
                <a:spcPts val="0"/>
              </a:spcAft>
              <a:buFont typeface="Arial" pitchFamily="34" charset="0"/>
              <a:buChar char="•"/>
              <a:defRPr/>
            </a:pPr>
            <a:r>
              <a:rPr lang="el-GR" dirty="0" smtClean="0"/>
              <a:t>Χημεία και Τεχνολογία του Χρώματος, Ε. </a:t>
            </a:r>
            <a:r>
              <a:rPr lang="el-GR" dirty="0" err="1" smtClean="0"/>
              <a:t>Τσατσαρώνη</a:t>
            </a:r>
            <a:r>
              <a:rPr lang="el-GR" dirty="0" smtClean="0"/>
              <a:t> – Ι. Ελευθεριάδης, </a:t>
            </a:r>
            <a:r>
              <a:rPr lang="el-GR" dirty="0" err="1" smtClean="0"/>
              <a:t>Εκδ</a:t>
            </a:r>
            <a:r>
              <a:rPr lang="el-GR" dirty="0" smtClean="0"/>
              <a:t>. </a:t>
            </a:r>
            <a:r>
              <a:rPr lang="el-GR" dirty="0" err="1" smtClean="0"/>
              <a:t>Γαρταγάνη</a:t>
            </a:r>
            <a:r>
              <a:rPr lang="el-GR" dirty="0" smtClean="0"/>
              <a:t>, </a:t>
            </a:r>
            <a:r>
              <a:rPr lang="el-GR" dirty="0" err="1" smtClean="0"/>
              <a:t>Θεσ</a:t>
            </a:r>
            <a:r>
              <a:rPr lang="el-GR" dirty="0" smtClean="0"/>
              <a:t>/κη, 2013.</a:t>
            </a:r>
          </a:p>
          <a:p>
            <a:pPr fontAlgn="auto">
              <a:spcAft>
                <a:spcPts val="0"/>
              </a:spcAft>
              <a:buFont typeface="Arial" pitchFamily="34" charset="0"/>
              <a:buChar char="•"/>
              <a:defRPr/>
            </a:pPr>
            <a:r>
              <a:rPr lang="en-US" dirty="0" smtClean="0"/>
              <a:t>The Printing Ink Manual, Leach RH, Pierce RJ, 5</a:t>
            </a:r>
            <a:r>
              <a:rPr lang="en-US" baseline="30000" dirty="0" smtClean="0"/>
              <a:t>th</a:t>
            </a:r>
            <a:r>
              <a:rPr lang="en-US" dirty="0" smtClean="0"/>
              <a:t> Ed. Springer, 2007</a:t>
            </a:r>
            <a:r>
              <a:rPr lang="el-GR" dirty="0" smtClean="0"/>
              <a:t>.</a:t>
            </a:r>
          </a:p>
          <a:p>
            <a:pPr fontAlgn="auto">
              <a:spcAft>
                <a:spcPts val="0"/>
              </a:spcAft>
              <a:buFont typeface="Arial" pitchFamily="34" charset="0"/>
              <a:buChar char="•"/>
              <a:defRPr/>
            </a:pPr>
            <a:r>
              <a:rPr lang="en-GB" dirty="0" smtClean="0"/>
              <a:t>Colour Chemistry, </a:t>
            </a:r>
            <a:r>
              <a:rPr lang="en-GB" dirty="0" err="1" smtClean="0"/>
              <a:t>Zollinger</a:t>
            </a:r>
            <a:r>
              <a:rPr lang="en-GB" dirty="0" smtClean="0"/>
              <a:t>, H, VCH, 1991 </a:t>
            </a:r>
            <a:r>
              <a:rPr lang="el-GR" dirty="0" smtClean="0"/>
              <a:t>.</a:t>
            </a:r>
          </a:p>
          <a:p>
            <a:pPr fontAlgn="auto">
              <a:spcAft>
                <a:spcPts val="0"/>
              </a:spcAft>
              <a:buFont typeface="Arial" pitchFamily="34" charset="0"/>
              <a:buChar char="•"/>
              <a:defRPr/>
            </a:pPr>
            <a:r>
              <a:rPr lang="el-GR" dirty="0" smtClean="0"/>
              <a:t>Προστασία από τη διάβρωση – Χρώματα και βερνίκια, Ειρ. Τσαγκαράκη – </a:t>
            </a:r>
            <a:r>
              <a:rPr lang="el-GR" dirty="0" err="1" smtClean="0"/>
              <a:t>Καπλάνογλου</a:t>
            </a:r>
            <a:r>
              <a:rPr lang="el-GR" dirty="0" smtClean="0"/>
              <a:t>, ΟΕΔΒ, 1985.</a:t>
            </a:r>
            <a:endParaRPr lang="el-GR" dirty="0"/>
          </a:p>
        </p:txBody>
      </p:sp>
      <p:sp>
        <p:nvSpPr>
          <p:cNvPr id="6861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18C5C703-9390-4ED9-A7D1-D018A77721DF}" type="slidenum">
              <a:rPr lang="el-GR" altLang="el-GR">
                <a:solidFill>
                  <a:srgbClr val="000000"/>
                </a:solidFill>
              </a:rPr>
              <a:pPr/>
              <a:t>29</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Τίτλος 6"/>
          <p:cNvSpPr>
            <a:spLocks noGrp="1"/>
          </p:cNvSpPr>
          <p:nvPr>
            <p:ph type="ctrTitle"/>
          </p:nvPr>
        </p:nvSpPr>
        <p:spPr/>
        <p:txBody>
          <a:bodyPr/>
          <a:lstStyle/>
          <a:p>
            <a:r>
              <a:rPr lang="el-GR" altLang="el-GR" smtClean="0"/>
              <a:t>Τέλος Ενότητας</a:t>
            </a:r>
          </a:p>
        </p:txBody>
      </p:sp>
      <p:sp>
        <p:nvSpPr>
          <p:cNvPr id="69634" name="Υπότιτλος 7"/>
          <p:cNvSpPr>
            <a:spLocks noGrp="1"/>
          </p:cNvSpPr>
          <p:nvPr>
            <p:ph type="subTitle" idx="1"/>
          </p:nvPr>
        </p:nvSpPr>
        <p:spPr/>
        <p:txBody>
          <a:bodyPr/>
          <a:lstStyle/>
          <a:p>
            <a:endParaRPr lang="el-GR" altLang="el-GR" smtClean="0"/>
          </a:p>
        </p:txBody>
      </p:sp>
      <p:grpSp>
        <p:nvGrpSpPr>
          <p:cNvPr id="69635" name="Ομάδα 8"/>
          <p:cNvGrpSpPr>
            <a:grpSpLocks/>
          </p:cNvGrpSpPr>
          <p:nvPr/>
        </p:nvGrpSpPr>
        <p:grpSpPr bwMode="auto">
          <a:xfrm>
            <a:off x="1766888" y="5930900"/>
            <a:ext cx="5829300" cy="768350"/>
            <a:chOff x="1767633" y="5931169"/>
            <a:chExt cx="5828703" cy="768532"/>
          </a:xfrm>
        </p:grpSpPr>
        <p:pic>
          <p:nvPicPr>
            <p:cNvPr id="6963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2" descr="C:\Users\alex\Desktop\logo.png"/>
            <p:cNvPicPr>
              <a:picLocks noChangeAspect="1" noChangeArrowheads="1"/>
            </p:cNvPicPr>
            <p:nvPr/>
          </p:nvPicPr>
          <p:blipFill>
            <a:blip r:embed="rId4">
              <a:extLst>
                <a:ext uri="{28A0092B-C50C-407E-A947-70E740481C1C}">
                  <a14:useLocalDpi xmlns:a14="http://schemas.microsoft.com/office/drawing/2010/main" val="0"/>
                </a:ext>
              </a:extLst>
            </a:blip>
            <a:srcRect t="8214"/>
            <a:stretch>
              <a:fillRect/>
            </a:stretch>
          </p:blipFill>
          <p:spPr bwMode="auto">
            <a:xfrm>
              <a:off x="3923928" y="5931169"/>
              <a:ext cx="3672408" cy="76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3"/>
          <p:cNvSpPr>
            <a:spLocks noGrp="1"/>
          </p:cNvSpPr>
          <p:nvPr>
            <p:ph type="ctrTitle"/>
          </p:nvPr>
        </p:nvSpPr>
        <p:spPr/>
        <p:txBody>
          <a:bodyPr/>
          <a:lstStyle/>
          <a:p>
            <a:r>
              <a:rPr lang="el-GR" altLang="el-GR" sz="4400" smtClean="0"/>
              <a:t>Σημειώματα</a:t>
            </a:r>
          </a:p>
        </p:txBody>
      </p:sp>
      <p:sp>
        <p:nvSpPr>
          <p:cNvPr id="71682" name="Subtitle 1"/>
          <p:cNvSpPr>
            <a:spLocks noGrp="1"/>
          </p:cNvSpPr>
          <p:nvPr>
            <p:ph type="subTitle" idx="1"/>
          </p:nvPr>
        </p:nvSpPr>
        <p:spPr/>
        <p:txBody>
          <a:bodyPr/>
          <a:lstStyle/>
          <a:p>
            <a:endParaRPr lang="el-GR" altLang="el-GR"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l-GR" altLang="el-GR" smtClean="0"/>
              <a:t>Σημείωμα Αναφοράς</a:t>
            </a:r>
          </a:p>
        </p:txBody>
      </p:sp>
      <p:sp>
        <p:nvSpPr>
          <p:cNvPr id="3" name="Content Placeholder 2"/>
          <p:cNvSpPr>
            <a:spLocks noGrp="1"/>
          </p:cNvSpPr>
          <p:nvPr>
            <p:ph idx="1"/>
          </p:nvPr>
        </p:nvSpPr>
        <p:spPr/>
        <p:txBody>
          <a:bodyPr rtlCol="0">
            <a:normAutofit/>
          </a:bodyPr>
          <a:lstStyle/>
          <a:p>
            <a:pPr marL="0" indent="0" fontAlgn="auto">
              <a:spcAft>
                <a:spcPts val="0"/>
              </a:spcAft>
              <a:buFont typeface="Arial" pitchFamily="34" charset="0"/>
              <a:buNone/>
              <a:defRPr/>
            </a:pPr>
            <a:r>
              <a:rPr lang="el-GR" sz="2000" dirty="0" err="1" smtClean="0"/>
              <a:t>Copyright</a:t>
            </a:r>
            <a:r>
              <a:rPr lang="el-GR" sz="2000" dirty="0" smtClean="0"/>
              <a:t> Τεχνολογικό Εκπαιδευτικό Ίδρυμα Αθήνας</a:t>
            </a:r>
            <a:r>
              <a:rPr lang="en-US" sz="2000" dirty="0" smtClean="0"/>
              <a:t>, </a:t>
            </a:r>
            <a:r>
              <a:rPr lang="el-GR" sz="2000" dirty="0" err="1" smtClean="0"/>
              <a:t>Σταματίνα</a:t>
            </a:r>
            <a:r>
              <a:rPr lang="el-GR" sz="2000" dirty="0" smtClean="0"/>
              <a:t> Θεοχάρη 2014. </a:t>
            </a:r>
            <a:r>
              <a:rPr lang="el-GR" sz="2000" dirty="0" err="1" smtClean="0"/>
              <a:t>Σταματίνα</a:t>
            </a:r>
            <a:r>
              <a:rPr lang="el-GR" sz="2000" dirty="0" smtClean="0"/>
              <a:t> Θεοχάρη</a:t>
            </a:r>
            <a:r>
              <a:rPr lang="el-GR" sz="2000" dirty="0"/>
              <a:t>. «Μελάνια και </a:t>
            </a:r>
            <a:r>
              <a:rPr lang="el-GR" sz="2000" dirty="0" err="1"/>
              <a:t>επικαλυπτικά</a:t>
            </a:r>
            <a:r>
              <a:rPr lang="el-GR" sz="2000" dirty="0"/>
              <a:t> (Θ). </a:t>
            </a:r>
            <a:r>
              <a:rPr lang="el-GR" sz="2000" dirty="0" smtClean="0"/>
              <a:t>Ενότητα 1</a:t>
            </a:r>
            <a:r>
              <a:rPr lang="en-US" sz="2000" dirty="0" smtClean="0"/>
              <a:t>: </a:t>
            </a:r>
            <a:r>
              <a:rPr lang="el-GR" sz="2000" dirty="0"/>
              <a:t>Εισαγωγή στα εκτυπωτικά μελάνια και τις χρωστικές </a:t>
            </a:r>
            <a:r>
              <a:rPr lang="el-GR" sz="2000" dirty="0" smtClean="0"/>
              <a:t>ύλες».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pPr fontAlgn="auto">
              <a:spcAft>
                <a:spcPts val="0"/>
              </a:spcAft>
              <a:buFont typeface="Arial" pitchFamily="34" charset="0"/>
              <a:buChar char="•"/>
              <a:defRPr/>
            </a:pPr>
            <a:endParaRPr lang="el-GR" sz="2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6287246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5529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r>
              <a:rPr lang="el-GR" altLang="el-GR" smtClean="0"/>
              <a:t>Διατήρηση Σημειωμάτων</a:t>
            </a:r>
          </a:p>
        </p:txBody>
      </p:sp>
      <p:sp>
        <p:nvSpPr>
          <p:cNvPr id="3" name="Content Placeholder 2"/>
          <p:cNvSpPr>
            <a:spLocks noGrp="1"/>
          </p:cNvSpPr>
          <p:nvPr>
            <p:ph idx="1"/>
          </p:nvPr>
        </p:nvSpPr>
        <p:spPr/>
        <p:txBody>
          <a:bodyPr rtlCol="0">
            <a:normAutofit/>
          </a:bodyPr>
          <a:lstStyle/>
          <a:p>
            <a:pPr marL="0" indent="0" fontAlgn="auto">
              <a:spcAft>
                <a:spcPts val="0"/>
              </a:spcAft>
              <a:buFont typeface="Arial"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Αναφοράς</a:t>
            </a:r>
            <a:endParaRPr lang="el-GR" sz="2000" dirty="0"/>
          </a:p>
          <a:p>
            <a:pPr lvl="1" fontAlgn="auto">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fontAlgn="auto">
              <a:spcAft>
                <a:spcPts val="0"/>
              </a:spcAft>
              <a:buFont typeface="Wingdings" panose="05000000000000000000" pitchFamily="2" charset="2"/>
              <a:buChar char="§"/>
              <a:defRP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p>
          <a:p>
            <a:pPr marL="0" indent="0" fontAlgn="auto">
              <a:spcAft>
                <a:spcPts val="0"/>
              </a:spcAft>
              <a:buFont typeface="Arial" pitchFamily="34" charset="0"/>
              <a:buNone/>
              <a:defRPr/>
            </a:pPr>
            <a:r>
              <a:rPr lang="el-GR" sz="2400" dirty="0"/>
              <a:t>μαζί με τους συνοδευόμενους </a:t>
            </a:r>
            <a:r>
              <a:rPr lang="el-GR" sz="2400" dirty="0" err="1"/>
              <a:t>υπερσυνδέσμους</a:t>
            </a:r>
            <a:r>
              <a:rPr lang="el-GR" sz="2400" dirty="0"/>
              <a:t>.</a:t>
            </a:r>
          </a:p>
          <a:p>
            <a:pPr fontAlgn="auto">
              <a:spcAft>
                <a:spcPts val="0"/>
              </a:spcAft>
              <a:buFont typeface="Arial" pitchFamily="34" charset="0"/>
              <a:buChar char="•"/>
              <a:defRPr/>
            </a:pPr>
            <a:endParaRPr lang="el-GR" sz="2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l-GR" altLang="el-GR" smtClean="0"/>
              <a:t>Χρηματοδότηση</a:t>
            </a:r>
          </a:p>
        </p:txBody>
      </p:sp>
      <p:sp>
        <p:nvSpPr>
          <p:cNvPr id="79874" name="Content Placeholder 2"/>
          <p:cNvSpPr>
            <a:spLocks noGrp="1"/>
          </p:cNvSpPr>
          <p:nvPr>
            <p:ph idx="1"/>
          </p:nvPr>
        </p:nvSpPr>
        <p:spPr>
          <a:xfrm>
            <a:off x="457200" y="1341438"/>
            <a:ext cx="8229600" cy="4525962"/>
          </a:xfrm>
        </p:spPr>
        <p:txBody>
          <a:bodyPr/>
          <a:lstStyle/>
          <a:p>
            <a:r>
              <a:rPr lang="el-GR" altLang="el-GR" sz="2000" smtClean="0"/>
              <a:t>Το παρόν εκπαιδευτικό υλικό έχει αναπτυχθεί στ</a:t>
            </a:r>
            <a:r>
              <a:rPr lang="en-US" altLang="el-GR" sz="2000" smtClean="0"/>
              <a:t>o</a:t>
            </a:r>
            <a:r>
              <a:rPr lang="el-GR" altLang="el-GR" sz="2000" smtClean="0"/>
              <a:t> πλαίσι</a:t>
            </a:r>
            <a:r>
              <a:rPr lang="en-US" altLang="el-GR" sz="2000" smtClean="0"/>
              <a:t>o</a:t>
            </a:r>
            <a:r>
              <a:rPr lang="el-GR" altLang="el-GR" sz="2000" smtClean="0"/>
              <a:t> του εκπαιδευτικού έργου του διδάσκοντα.</a:t>
            </a:r>
            <a:endParaRPr lang="en-US" altLang="el-GR" sz="2000" smtClean="0"/>
          </a:p>
          <a:p>
            <a:r>
              <a:rPr lang="el-GR" altLang="el-GR" sz="2000" smtClean="0"/>
              <a:t>Το έργο «</a:t>
            </a:r>
            <a:r>
              <a:rPr lang="el-GR" altLang="el-GR" sz="2000" b="1" smtClean="0"/>
              <a:t>Ανοικτά Ακαδημαϊκά Μαθήματα στο ΤΕΙ Αθηνών</a:t>
            </a:r>
            <a:r>
              <a:rPr lang="el-GR" altLang="el-GR" sz="2000" smtClean="0"/>
              <a:t>» έχει χρηματοδοτήσει μόνο την αναδιαμόρφωση του εκπαιδευτικού υλικού. </a:t>
            </a:r>
            <a:endParaRPr lang="en-US" altLang="el-GR" sz="2000" smtClean="0"/>
          </a:p>
          <a:p>
            <a:r>
              <a:rPr lang="el-GR" altLang="el-GR" sz="20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9875"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250" y="4652963"/>
            <a:ext cx="5502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Τίτλος 1"/>
          <p:cNvSpPr>
            <a:spLocks noGrp="1"/>
          </p:cNvSpPr>
          <p:nvPr>
            <p:ph type="title"/>
          </p:nvPr>
        </p:nvSpPr>
        <p:spPr>
          <a:xfrm>
            <a:off x="0" y="115888"/>
            <a:ext cx="9144000" cy="909637"/>
          </a:xfrm>
        </p:spPr>
        <p:txBody>
          <a:bodyPr/>
          <a:lstStyle/>
          <a:p>
            <a:r>
              <a:rPr lang="el-GR" altLang="el-GR" smtClean="0"/>
              <a:t>Ιδιότητες μελανιών</a:t>
            </a:r>
            <a:r>
              <a:rPr lang="en-US" altLang="el-GR" smtClean="0"/>
              <a:t> </a:t>
            </a:r>
            <a:r>
              <a:rPr lang="el-GR" altLang="el-GR" sz="3200" b="0" smtClean="0"/>
              <a:t>(1 από 2)</a:t>
            </a:r>
          </a:p>
        </p:txBody>
      </p:sp>
      <p:sp>
        <p:nvSpPr>
          <p:cNvPr id="31746" name="Θέση περιεχομένου 2"/>
          <p:cNvSpPr>
            <a:spLocks noGrp="1"/>
          </p:cNvSpPr>
          <p:nvPr>
            <p:ph idx="1"/>
          </p:nvPr>
        </p:nvSpPr>
        <p:spPr/>
        <p:txBody>
          <a:bodyPr/>
          <a:lstStyle/>
          <a:p>
            <a:pPr>
              <a:lnSpc>
                <a:spcPct val="134000"/>
              </a:lnSpc>
              <a:spcBef>
                <a:spcPts val="1200"/>
              </a:spcBef>
            </a:pPr>
            <a:r>
              <a:rPr lang="el-GR" altLang="el-GR" smtClean="0"/>
              <a:t>Τα εκτυπωτικά μελάνια θα πρέπει να έχουν ελεγχόμενες </a:t>
            </a:r>
            <a:r>
              <a:rPr lang="el-GR" altLang="el-GR" b="1" smtClean="0"/>
              <a:t>ιδιότητες</a:t>
            </a:r>
            <a:r>
              <a:rPr lang="el-GR" altLang="el-GR" smtClean="0"/>
              <a:t> και συμπεριφορά σε όλη τη διάρκεια της εκτύπωσης ανεξάρτητα από την μέθοδο, την εκτυπωτική μηχανή και το υλικό που χρησιμοποιείται. </a:t>
            </a:r>
          </a:p>
          <a:p>
            <a:pPr>
              <a:lnSpc>
                <a:spcPct val="134000"/>
              </a:lnSpc>
              <a:spcBef>
                <a:spcPts val="1200"/>
              </a:spcBef>
            </a:pPr>
            <a:r>
              <a:rPr lang="el-GR" altLang="el-GR" smtClean="0"/>
              <a:t>Θα πρέπει να </a:t>
            </a:r>
            <a:r>
              <a:rPr lang="el-GR" altLang="el-GR" b="1" smtClean="0"/>
              <a:t>στεγνώνουν</a:t>
            </a:r>
            <a:r>
              <a:rPr lang="el-GR" altLang="el-GR" smtClean="0"/>
              <a:t> (δηλαδή να σταθεροποιούνται) με μεγάλη ταχύτητα, καθώς εκτυπώνονται. </a:t>
            </a:r>
          </a:p>
          <a:p>
            <a:pPr>
              <a:lnSpc>
                <a:spcPct val="134000"/>
              </a:lnSpc>
              <a:spcBef>
                <a:spcPts val="1200"/>
              </a:spcBef>
            </a:pPr>
            <a:r>
              <a:rPr lang="el-GR" altLang="el-GR" smtClean="0"/>
              <a:t>Θα πρέπει να μπορούν να εκτυπώνουν μεγάλο αριθμό  εικόνων με την ίδια </a:t>
            </a:r>
            <a:r>
              <a:rPr lang="el-GR" altLang="el-GR" b="1" smtClean="0"/>
              <a:t>ακρίβεια</a:t>
            </a:r>
            <a:r>
              <a:rPr lang="el-GR" altLang="el-GR" smtClean="0"/>
              <a:t>.</a:t>
            </a:r>
          </a:p>
        </p:txBody>
      </p:sp>
      <p:sp>
        <p:nvSpPr>
          <p:cNvPr id="3174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704A684F-E679-4692-A694-F53A397F6E47}" type="slidenum">
              <a:rPr lang="el-GR" altLang="el-GR">
                <a:solidFill>
                  <a:srgbClr val="000000"/>
                </a:solidFill>
              </a:rPr>
              <a:pPr/>
              <a:t>3</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Τίτλος 1"/>
          <p:cNvSpPr>
            <a:spLocks noGrp="1"/>
          </p:cNvSpPr>
          <p:nvPr>
            <p:ph type="title"/>
          </p:nvPr>
        </p:nvSpPr>
        <p:spPr>
          <a:xfrm>
            <a:off x="0" y="115888"/>
            <a:ext cx="9144000" cy="909637"/>
          </a:xfrm>
        </p:spPr>
        <p:txBody>
          <a:bodyPr/>
          <a:lstStyle/>
          <a:p>
            <a:r>
              <a:rPr lang="el-GR" altLang="el-GR" smtClean="0"/>
              <a:t>Ιδιότητες μελανιών</a:t>
            </a:r>
            <a:r>
              <a:rPr lang="en-US" altLang="el-GR" smtClean="0"/>
              <a:t> </a:t>
            </a:r>
            <a:r>
              <a:rPr lang="el-GR" altLang="el-GR" sz="3200" b="0" smtClean="0"/>
              <a:t>(2 από 2)</a:t>
            </a:r>
          </a:p>
        </p:txBody>
      </p:sp>
      <p:sp>
        <p:nvSpPr>
          <p:cNvPr id="32770" name="Θέση περιεχομένου 2"/>
          <p:cNvSpPr>
            <a:spLocks noGrp="1"/>
          </p:cNvSpPr>
          <p:nvPr>
            <p:ph idx="1"/>
          </p:nvPr>
        </p:nvSpPr>
        <p:spPr/>
        <p:txBody>
          <a:bodyPr/>
          <a:lstStyle/>
          <a:p>
            <a:pPr>
              <a:lnSpc>
                <a:spcPct val="134000"/>
              </a:lnSpc>
              <a:spcBef>
                <a:spcPts val="1200"/>
              </a:spcBef>
            </a:pPr>
            <a:r>
              <a:rPr lang="el-GR" altLang="el-GR" smtClean="0"/>
              <a:t>Επίσης, θα πρέπει να δίνουν στο έντυπο ή σε οποιοδήποτε άλλο εκτυπωμένο υλικό, τις πληροφορίες σε ένα </a:t>
            </a:r>
            <a:r>
              <a:rPr lang="el-GR" altLang="el-GR" b="1" smtClean="0"/>
              <a:t>στρώμα λεπτού πάχους</a:t>
            </a:r>
            <a:r>
              <a:rPr lang="el-GR" altLang="el-GR" smtClean="0"/>
              <a:t> ή σε </a:t>
            </a:r>
            <a:r>
              <a:rPr lang="el-GR" altLang="el-GR" b="1" smtClean="0"/>
              <a:t>λεπτές κουκίδες </a:t>
            </a:r>
            <a:r>
              <a:rPr lang="el-GR" altLang="el-GR" smtClean="0"/>
              <a:t>στην περίπτωση της ημιτονικής εικόνας. </a:t>
            </a:r>
          </a:p>
          <a:p>
            <a:pPr>
              <a:lnSpc>
                <a:spcPct val="134000"/>
              </a:lnSpc>
              <a:spcBef>
                <a:spcPts val="1200"/>
              </a:spcBef>
            </a:pPr>
            <a:r>
              <a:rPr lang="el-GR" altLang="el-GR" smtClean="0"/>
              <a:t>Θα πρέπει να μπορούν να προσαρμόζονται στις ιδιότητες των </a:t>
            </a:r>
            <a:r>
              <a:rPr lang="el-GR" altLang="el-GR" b="1" smtClean="0"/>
              <a:t>υλικών</a:t>
            </a:r>
            <a:r>
              <a:rPr lang="el-GR" altLang="el-GR" smtClean="0"/>
              <a:t> που εκτυπώνονται, π.χ. στο χαρτί, χαρτόνια, πολυμερή, μέταλλα, κεραμικά.</a:t>
            </a:r>
          </a:p>
        </p:txBody>
      </p:sp>
      <p:sp>
        <p:nvSpPr>
          <p:cNvPr id="3277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4D20B99F-8D3B-454D-8B20-8C2BF14815B0}" type="slidenum">
              <a:rPr lang="el-GR" altLang="el-GR">
                <a:solidFill>
                  <a:srgbClr val="000000"/>
                </a:solidFill>
              </a:rPr>
              <a:pPr/>
              <a:t>4</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5888"/>
            <a:ext cx="9144000" cy="909637"/>
          </a:xfrm>
        </p:spPr>
        <p:txBody>
          <a:bodyPr rtlCol="0">
            <a:normAutofit fontScale="90000"/>
          </a:bodyPr>
          <a:lstStyle/>
          <a:p>
            <a:pPr fontAlgn="auto">
              <a:spcAft>
                <a:spcPts val="0"/>
              </a:spcAft>
              <a:defRPr/>
            </a:pPr>
            <a:r>
              <a:rPr lang="el-GR" dirty="0" smtClean="0"/>
              <a:t>Από ποια συστατικά αποτελείται το </a:t>
            </a:r>
            <a:r>
              <a:rPr lang="el-GR" dirty="0"/>
              <a:t>μελάνι; </a:t>
            </a:r>
          </a:p>
        </p:txBody>
      </p:sp>
      <p:sp>
        <p:nvSpPr>
          <p:cNvPr id="3" name="Θέση περιεχομένου 2"/>
          <p:cNvSpPr>
            <a:spLocks noGrp="1"/>
          </p:cNvSpPr>
          <p:nvPr>
            <p:ph idx="1"/>
          </p:nvPr>
        </p:nvSpPr>
        <p:spPr>
          <a:xfrm>
            <a:off x="457200" y="1196975"/>
            <a:ext cx="8229600" cy="2232025"/>
          </a:xfrm>
        </p:spPr>
        <p:txBody>
          <a:bodyPr rtlCol="0">
            <a:normAutofit/>
          </a:bodyPr>
          <a:lstStyle/>
          <a:p>
            <a:pPr marL="0" indent="0" fontAlgn="auto">
              <a:spcBef>
                <a:spcPts val="1200"/>
              </a:spcBef>
              <a:spcAft>
                <a:spcPts val="0"/>
              </a:spcAft>
              <a:buFont typeface="Arial" pitchFamily="34" charset="0"/>
              <a:buNone/>
              <a:defRPr/>
            </a:pPr>
            <a:r>
              <a:rPr lang="el-GR" dirty="0" smtClean="0"/>
              <a:t>Τα εκτυπωτικά μελάνια </a:t>
            </a:r>
            <a:r>
              <a:rPr lang="el-GR" dirty="0"/>
              <a:t>γενικά αποτελούνται από δύο βασικά </a:t>
            </a:r>
            <a:r>
              <a:rPr lang="el-GR" dirty="0" smtClean="0"/>
              <a:t>συστατικά : </a:t>
            </a:r>
          </a:p>
          <a:p>
            <a:pPr fontAlgn="auto">
              <a:spcBef>
                <a:spcPts val="1200"/>
              </a:spcBef>
              <a:spcAft>
                <a:spcPts val="0"/>
              </a:spcAft>
              <a:buFont typeface="Arial" pitchFamily="34" charset="0"/>
              <a:buChar char="•"/>
              <a:defRPr/>
            </a:pPr>
            <a:r>
              <a:rPr lang="el-GR" dirty="0" smtClean="0"/>
              <a:t>Το </a:t>
            </a:r>
            <a:r>
              <a:rPr lang="el-GR" b="1" dirty="0" smtClean="0"/>
              <a:t>χρώμα</a:t>
            </a:r>
            <a:r>
              <a:rPr lang="el-GR" dirty="0" smtClean="0"/>
              <a:t> και </a:t>
            </a:r>
          </a:p>
          <a:p>
            <a:pPr fontAlgn="auto">
              <a:spcBef>
                <a:spcPts val="1200"/>
              </a:spcBef>
              <a:spcAft>
                <a:spcPts val="0"/>
              </a:spcAft>
              <a:buFont typeface="Arial" pitchFamily="34" charset="0"/>
              <a:buChar char="•"/>
              <a:defRPr/>
            </a:pPr>
            <a:r>
              <a:rPr lang="el-GR" dirty="0" smtClean="0"/>
              <a:t>τον </a:t>
            </a:r>
            <a:r>
              <a:rPr lang="el-GR" b="1" dirty="0"/>
              <a:t>φορέα</a:t>
            </a:r>
            <a:r>
              <a:rPr lang="el-GR" dirty="0"/>
              <a:t> του </a:t>
            </a:r>
            <a:r>
              <a:rPr lang="el-GR" dirty="0" smtClean="0"/>
              <a:t>χρώματος</a:t>
            </a:r>
            <a:r>
              <a:rPr lang="el-GR" dirty="0"/>
              <a:t>.</a:t>
            </a:r>
          </a:p>
        </p:txBody>
      </p:sp>
      <p:pic>
        <p:nvPicPr>
          <p:cNvPr id="33795" name="Picture 2" descr="Paint Pot, Pot, Color, Bucket, Painting, Paint Bru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2997200"/>
            <a:ext cx="2760662"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8"/>
          <p:cNvSpPr>
            <a:spLocks noChangeArrowheads="1"/>
          </p:cNvSpPr>
          <p:nvPr/>
        </p:nvSpPr>
        <p:spPr bwMode="auto">
          <a:xfrm>
            <a:off x="5435600" y="5949950"/>
            <a:ext cx="19923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1200">
                <a:solidFill>
                  <a:srgbClr val="595959"/>
                </a:solidFill>
                <a:latin typeface="Calibri" pitchFamily="34" charset="0"/>
                <a:hlinkClick r:id="rId4"/>
              </a:rPr>
              <a:t>Paint Pot </a:t>
            </a:r>
            <a:r>
              <a:rPr lang="el-GR" altLang="el-GR" sz="1200">
                <a:solidFill>
                  <a:srgbClr val="595959"/>
                </a:solidFill>
                <a:latin typeface="Calibri" pitchFamily="34" charset="0"/>
              </a:rPr>
              <a:t>από </a:t>
            </a:r>
            <a:r>
              <a:rPr lang="en-US" altLang="el-GR" sz="1200">
                <a:solidFill>
                  <a:srgbClr val="000000"/>
                </a:solidFill>
                <a:latin typeface="Calibri" pitchFamily="34" charset="0"/>
                <a:hlinkClick r:id="rId5"/>
              </a:rPr>
              <a:t>OpenClips</a:t>
            </a:r>
            <a:r>
              <a:rPr lang="el-GR" altLang="el-GR" sz="1200">
                <a:solidFill>
                  <a:srgbClr val="000000"/>
                </a:solidFill>
                <a:latin typeface="Calibri" pitchFamily="34" charset="0"/>
              </a:rPr>
              <a:t> </a:t>
            </a:r>
            <a:r>
              <a:rPr lang="el-GR" altLang="el-GR" sz="1200">
                <a:solidFill>
                  <a:srgbClr val="595959"/>
                </a:solidFill>
                <a:latin typeface="Calibri" pitchFamily="34" charset="0"/>
              </a:rPr>
              <a:t>διαθέσιμο με άδεια </a:t>
            </a:r>
            <a:r>
              <a:rPr lang="en-US" altLang="el-GR" sz="1200">
                <a:solidFill>
                  <a:srgbClr val="000000"/>
                </a:solidFill>
                <a:latin typeface="Calibri" pitchFamily="34" charset="0"/>
                <a:hlinkClick r:id="rId6"/>
              </a:rPr>
              <a:t>CC0 1.0</a:t>
            </a:r>
            <a:endParaRPr lang="en-US" altLang="el-GR" sz="1200">
              <a:solidFill>
                <a:srgbClr val="000000"/>
              </a:solidFill>
              <a:latin typeface="Calibri" pitchFamily="34" charset="0"/>
            </a:endParaRPr>
          </a:p>
        </p:txBody>
      </p:sp>
      <p:sp>
        <p:nvSpPr>
          <p:cNvPr id="3379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B72DFEF6-BE0F-4955-AB4E-AD501529DA22}" type="slidenum">
              <a:rPr lang="el-GR" altLang="el-GR">
                <a:solidFill>
                  <a:srgbClr val="000000"/>
                </a:solidFill>
              </a:rPr>
              <a:pPr/>
              <a:t>5</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Τίτλος 1"/>
          <p:cNvSpPr>
            <a:spLocks noGrp="1"/>
          </p:cNvSpPr>
          <p:nvPr>
            <p:ph type="title"/>
          </p:nvPr>
        </p:nvSpPr>
        <p:spPr>
          <a:xfrm>
            <a:off x="0" y="115888"/>
            <a:ext cx="9144000" cy="909637"/>
          </a:xfrm>
        </p:spPr>
        <p:txBody>
          <a:bodyPr/>
          <a:lstStyle/>
          <a:p>
            <a:r>
              <a:rPr lang="el-GR" altLang="el-GR" smtClean="0"/>
              <a:t>Τι είναι το χρώμα; </a:t>
            </a:r>
            <a:r>
              <a:rPr lang="el-GR" altLang="el-GR" sz="3200" b="0" smtClean="0"/>
              <a:t>(1 από 2)</a:t>
            </a:r>
          </a:p>
        </p:txBody>
      </p:sp>
      <p:sp>
        <p:nvSpPr>
          <p:cNvPr id="35842" name="Θέση περιεχομένου 2"/>
          <p:cNvSpPr>
            <a:spLocks noGrp="1"/>
          </p:cNvSpPr>
          <p:nvPr>
            <p:ph idx="1"/>
          </p:nvPr>
        </p:nvSpPr>
        <p:spPr/>
        <p:txBody>
          <a:bodyPr/>
          <a:lstStyle/>
          <a:p>
            <a:pPr>
              <a:lnSpc>
                <a:spcPct val="114000"/>
              </a:lnSpc>
              <a:spcBef>
                <a:spcPts val="1200"/>
              </a:spcBef>
            </a:pPr>
            <a:r>
              <a:rPr lang="el-GR" altLang="el-GR" smtClean="0"/>
              <a:t>Το </a:t>
            </a:r>
            <a:r>
              <a:rPr lang="el-GR" altLang="el-GR" b="1" smtClean="0"/>
              <a:t>«χρώμα»</a:t>
            </a:r>
            <a:r>
              <a:rPr lang="el-GR" altLang="el-GR" smtClean="0"/>
              <a:t>, δηλαδή η χρωστική ύλη, που είναι έγχρωμη σκόνη, δίνει το χρώμα στο έντυπο και δημιουργεί την αντίθεση στην εμφάνιση του υλικού εκτύπωσης μεταφέροντας την απαραίτητη πληροφορία. </a:t>
            </a:r>
          </a:p>
          <a:p>
            <a:pPr>
              <a:lnSpc>
                <a:spcPct val="114000"/>
              </a:lnSpc>
              <a:spcBef>
                <a:spcPts val="1200"/>
              </a:spcBef>
            </a:pPr>
            <a:r>
              <a:rPr lang="el-GR" altLang="el-GR" smtClean="0"/>
              <a:t>Αν το </a:t>
            </a:r>
            <a:r>
              <a:rPr lang="el-GR" altLang="el-GR" b="1" smtClean="0"/>
              <a:t>«θέμα» </a:t>
            </a:r>
            <a:r>
              <a:rPr lang="el-GR" altLang="el-GR" smtClean="0"/>
              <a:t>είναι μόνο ένα απλό κείμενο, αρκεί ένα μελάνι με μαύρο χρώμα για τη δημιουργία της αντίθεσης με το λευκό χαρτί. Αν το θέμα είναι έγχρωμο, χρησιμοποιούνται πιο πολύπλοκα έγχρωμα χημικά υλικά, που τροποποιούν επιλεκτικά το ορατό φως. </a:t>
            </a:r>
          </a:p>
        </p:txBody>
      </p:sp>
      <p:sp>
        <p:nvSpPr>
          <p:cNvPr id="3584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63DABF40-CFBB-4EE7-A397-BF4A0E82A05E}" type="slidenum">
              <a:rPr lang="el-GR" altLang="el-GR">
                <a:solidFill>
                  <a:srgbClr val="000000"/>
                </a:solidFill>
              </a:rPr>
              <a:pPr/>
              <a:t>6</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Τίτλος 1"/>
          <p:cNvSpPr>
            <a:spLocks noGrp="1"/>
          </p:cNvSpPr>
          <p:nvPr>
            <p:ph type="title"/>
          </p:nvPr>
        </p:nvSpPr>
        <p:spPr>
          <a:xfrm>
            <a:off x="0" y="115888"/>
            <a:ext cx="9144000" cy="909637"/>
          </a:xfrm>
        </p:spPr>
        <p:txBody>
          <a:bodyPr/>
          <a:lstStyle/>
          <a:p>
            <a:r>
              <a:rPr lang="el-GR" altLang="el-GR" smtClean="0"/>
              <a:t>Τι είναι το χρώμα; </a:t>
            </a:r>
            <a:r>
              <a:rPr lang="el-GR" altLang="el-GR" sz="3200" b="0" smtClean="0"/>
              <a:t>(2 από 2)</a:t>
            </a:r>
          </a:p>
        </p:txBody>
      </p:sp>
      <p:sp>
        <p:nvSpPr>
          <p:cNvPr id="36866" name="Θέση περιεχομένου 2"/>
          <p:cNvSpPr>
            <a:spLocks noGrp="1"/>
          </p:cNvSpPr>
          <p:nvPr>
            <p:ph idx="1"/>
          </p:nvPr>
        </p:nvSpPr>
        <p:spPr/>
        <p:txBody>
          <a:bodyPr/>
          <a:lstStyle/>
          <a:p>
            <a:pPr>
              <a:lnSpc>
                <a:spcPct val="114000"/>
              </a:lnSpc>
              <a:spcBef>
                <a:spcPts val="1200"/>
              </a:spcBef>
            </a:pPr>
            <a:r>
              <a:rPr lang="el-GR" altLang="el-GR" smtClean="0"/>
              <a:t>Η δράση του χρώματος σχετίζεται με μια σειρά από </a:t>
            </a:r>
            <a:r>
              <a:rPr lang="el-GR" altLang="el-GR" b="1" smtClean="0"/>
              <a:t>φαινόμενα</a:t>
            </a:r>
            <a:r>
              <a:rPr lang="el-GR" altLang="el-GR" smtClean="0"/>
              <a:t> (ανάκλαση, σκέδαση, απορρόφηση φωτός, κτλ), οπότε ανάλογα καθορίζεται η αδιαφάνεια, η στιλπνότητα, η απόχρωση κτλ του εκτυπωμένου μελανιού. </a:t>
            </a:r>
          </a:p>
          <a:p>
            <a:pPr>
              <a:lnSpc>
                <a:spcPct val="114000"/>
              </a:lnSpc>
              <a:spcBef>
                <a:spcPts val="1200"/>
              </a:spcBef>
            </a:pPr>
            <a:r>
              <a:rPr lang="el-GR" altLang="el-GR" smtClean="0"/>
              <a:t>Όλα τα προηγούμενα εξαρτώνται από το </a:t>
            </a:r>
            <a:r>
              <a:rPr lang="el-GR" altLang="el-GR" b="1" smtClean="0"/>
              <a:t>είδος</a:t>
            </a:r>
            <a:r>
              <a:rPr lang="el-GR" altLang="el-GR" smtClean="0"/>
              <a:t> και το </a:t>
            </a:r>
            <a:r>
              <a:rPr lang="el-GR" altLang="el-GR" b="1" smtClean="0"/>
              <a:t>μέγεθος</a:t>
            </a:r>
            <a:r>
              <a:rPr lang="el-GR" altLang="el-GR" smtClean="0"/>
              <a:t> των σωματιδίων του χρώματος αλλά και τη φύση του </a:t>
            </a:r>
            <a:r>
              <a:rPr lang="el-GR" altLang="el-GR" b="1" smtClean="0"/>
              <a:t>υλικού</a:t>
            </a:r>
            <a:r>
              <a:rPr lang="el-GR" altLang="el-GR" smtClean="0"/>
              <a:t>, πάνω στο οποίο εκτυπώνεται το μελάνι.</a:t>
            </a:r>
          </a:p>
        </p:txBody>
      </p:sp>
      <p:sp>
        <p:nvSpPr>
          <p:cNvPr id="3686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35F29C1F-A133-4AB6-9508-5F02BC3F8BF1}" type="slidenum">
              <a:rPr lang="el-GR" altLang="el-GR">
                <a:solidFill>
                  <a:srgbClr val="000000"/>
                </a:solidFill>
              </a:rPr>
              <a:pPr/>
              <a:t>7</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Τίτλος 6"/>
          <p:cNvSpPr>
            <a:spLocks noGrp="1"/>
          </p:cNvSpPr>
          <p:nvPr>
            <p:ph type="title"/>
          </p:nvPr>
        </p:nvSpPr>
        <p:spPr>
          <a:xfrm>
            <a:off x="0" y="115888"/>
            <a:ext cx="9144000" cy="909637"/>
          </a:xfrm>
        </p:spPr>
        <p:txBody>
          <a:bodyPr/>
          <a:lstStyle/>
          <a:p>
            <a:r>
              <a:rPr lang="el-GR" altLang="el-GR" smtClean="0"/>
              <a:t>Χρώματα - Πιγμέντα </a:t>
            </a:r>
          </a:p>
        </p:txBody>
      </p:sp>
      <p:pic>
        <p:nvPicPr>
          <p:cNvPr id="37890" name="Picture 2" descr="File:Indian dyes (2009)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1125538"/>
            <a:ext cx="3889375" cy="5207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7891" name="Rectangle 8"/>
          <p:cNvSpPr>
            <a:spLocks noChangeArrowheads="1"/>
          </p:cNvSpPr>
          <p:nvPr/>
        </p:nvSpPr>
        <p:spPr bwMode="auto">
          <a:xfrm>
            <a:off x="3162300" y="6332538"/>
            <a:ext cx="2819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1200">
                <a:solidFill>
                  <a:srgbClr val="595959"/>
                </a:solidFill>
                <a:latin typeface="Calibri" pitchFamily="34" charset="0"/>
              </a:rPr>
              <a:t>“</a:t>
            </a:r>
            <a:r>
              <a:rPr lang="en-US" altLang="el-GR" sz="1200">
                <a:solidFill>
                  <a:srgbClr val="000000"/>
                </a:solidFill>
                <a:latin typeface="Calibri" pitchFamily="34" charset="0"/>
                <a:hlinkClick r:id="rId4"/>
              </a:rPr>
              <a:t>Indian dyes (2009)a</a:t>
            </a:r>
            <a:r>
              <a:rPr lang="en-US" altLang="el-GR" sz="1200">
                <a:solidFill>
                  <a:srgbClr val="595959"/>
                </a:solidFill>
                <a:latin typeface="Calibri" pitchFamily="34" charset="0"/>
              </a:rPr>
              <a:t>”,</a:t>
            </a:r>
            <a:r>
              <a:rPr lang="el-GR" altLang="el-GR" sz="1200">
                <a:solidFill>
                  <a:srgbClr val="595959"/>
                </a:solidFill>
                <a:latin typeface="Calibri" pitchFamily="34" charset="0"/>
              </a:rPr>
              <a:t> από</a:t>
            </a:r>
            <a:r>
              <a:rPr lang="en-US" altLang="el-GR" sz="1200">
                <a:solidFill>
                  <a:srgbClr val="595959"/>
                </a:solidFill>
                <a:latin typeface="Calibri" pitchFamily="34" charset="0"/>
              </a:rPr>
              <a:t> </a:t>
            </a:r>
            <a:r>
              <a:rPr lang="en-US" altLang="el-GR" sz="1200">
                <a:solidFill>
                  <a:srgbClr val="000000"/>
                </a:solidFill>
                <a:latin typeface="Calibri" pitchFamily="34" charset="0"/>
                <a:hlinkClick r:id="rId5" tooltip="User:Rotatebot"/>
              </a:rPr>
              <a:t>Rotatebot</a:t>
            </a:r>
            <a:r>
              <a:rPr lang="el-GR" altLang="el-GR" sz="1200">
                <a:solidFill>
                  <a:srgbClr val="000000"/>
                </a:solidFill>
                <a:latin typeface="Calibri" pitchFamily="34" charset="0"/>
              </a:rPr>
              <a:t> </a:t>
            </a:r>
            <a:r>
              <a:rPr lang="el-GR" altLang="el-GR" sz="1200">
                <a:solidFill>
                  <a:srgbClr val="595959"/>
                </a:solidFill>
                <a:latin typeface="Calibri" pitchFamily="34" charset="0"/>
              </a:rPr>
              <a:t>διαθέσιμο με άδεια</a:t>
            </a:r>
            <a:r>
              <a:rPr lang="en-US" altLang="el-GR" sz="1200">
                <a:solidFill>
                  <a:srgbClr val="000000"/>
                </a:solidFill>
                <a:latin typeface="Calibri" pitchFamily="34" charset="0"/>
                <a:hlinkClick r:id="rId6"/>
              </a:rPr>
              <a:t>CC BY 2.0</a:t>
            </a:r>
            <a:endParaRPr lang="en-US" altLang="el-GR" sz="1200">
              <a:solidFill>
                <a:srgbClr val="000000"/>
              </a:solidFill>
              <a:latin typeface="Calibri" pitchFamily="34" charset="0"/>
            </a:endParaRPr>
          </a:p>
        </p:txBody>
      </p:sp>
      <p:sp>
        <p:nvSpPr>
          <p:cNvPr id="37892"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36F829B2-EDF9-4C76-82D6-C8326C9ECD4D}" type="slidenum">
              <a:rPr lang="el-GR" altLang="el-GR">
                <a:solidFill>
                  <a:srgbClr val="000000"/>
                </a:solidFill>
              </a:rPr>
              <a:pPr/>
              <a:t>8</a:t>
            </a:fld>
            <a:endParaRPr lang="el-GR" altLang="el-GR">
              <a:solidFill>
                <a:srgbClr val="000000"/>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b32eaf15595898191d458a28e7cb849b236779d"/>
</p:tagLst>
</file>

<file path=ppt/theme/theme1.xml><?xml version="1.0" encoding="utf-8"?>
<a:theme xmlns:a="http://schemas.openxmlformats.org/drawingml/2006/main" name="TEMPLAT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Προσαρμοσμένο 5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TEMPLATE1</Template>
  <TotalTime>23</TotalTime>
  <Words>2602</Words>
  <Application>Microsoft Office PowerPoint</Application>
  <PresentationFormat>Προβολή στην οθόνη (4:3)</PresentationFormat>
  <Paragraphs>219</Paragraphs>
  <Slides>37</Slides>
  <Notes>18</Notes>
  <HiddenSlides>0</HiddenSlides>
  <MMClips>0</MMClips>
  <ScaleCrop>false</ScaleCrop>
  <HeadingPairs>
    <vt:vector size="6" baseType="variant">
      <vt:variant>
        <vt:lpstr>Θέμα</vt:lpstr>
      </vt:variant>
      <vt:variant>
        <vt:i4>3</vt:i4>
      </vt:variant>
      <vt:variant>
        <vt:lpstr>Ενσωματωμένοι διακομιστές OLE</vt:lpstr>
      </vt:variant>
      <vt:variant>
        <vt:i4>1</vt:i4>
      </vt:variant>
      <vt:variant>
        <vt:lpstr>Τίτλοι διαφανειών</vt:lpstr>
      </vt:variant>
      <vt:variant>
        <vt:i4>37</vt:i4>
      </vt:variant>
    </vt:vector>
  </HeadingPairs>
  <TitlesOfParts>
    <vt:vector size="41" baseType="lpstr">
      <vt:lpstr>TEMPLATE1</vt:lpstr>
      <vt:lpstr>OC_template_updated</vt:lpstr>
      <vt:lpstr>1_OC_template_updated</vt:lpstr>
      <vt:lpstr>ChemDraw.Document.6.0</vt:lpstr>
      <vt:lpstr>Μελάνια και επικαλυπτικά (Θ)</vt:lpstr>
      <vt:lpstr>Στόχος ενότητας</vt:lpstr>
      <vt:lpstr>Ο ρόλος του μελανιού</vt:lpstr>
      <vt:lpstr>Ιδιότητες μελανιών (1 από 2)</vt:lpstr>
      <vt:lpstr>Ιδιότητες μελανιών (2 από 2)</vt:lpstr>
      <vt:lpstr>Από ποια συστατικά αποτελείται το μελάνι; </vt:lpstr>
      <vt:lpstr>Τι είναι το χρώμα; (1 από 2)</vt:lpstr>
      <vt:lpstr>Τι είναι το χρώμα; (2 από 2)</vt:lpstr>
      <vt:lpstr>Χρώματα - Πιγμέντα </vt:lpstr>
      <vt:lpstr>Ιδιότητες των χρωμάτων (1 από 4)</vt:lpstr>
      <vt:lpstr>Ιδιότητες των χρωμάτων (2 από 4)</vt:lpstr>
      <vt:lpstr>Ιδιότητες των χρωμάτων (3 από 4)</vt:lpstr>
      <vt:lpstr>Ιδιότητες των χρωμάτων (4 από 4)</vt:lpstr>
      <vt:lpstr>Κατηγορίες χρωμάτων</vt:lpstr>
      <vt:lpstr>Τι είναι το μαύρο του άνθρακα;</vt:lpstr>
      <vt:lpstr>Παρασκευή μαύρου του άνθρακα (1 από 2)</vt:lpstr>
      <vt:lpstr>Παρασκευή μαύρου του άνθρακα (2 από 2)</vt:lpstr>
      <vt:lpstr>Ιδιότητες του μαύρου του άνθρακα</vt:lpstr>
      <vt:lpstr>Ανόργανα χρώματα (1 από 2)</vt:lpstr>
      <vt:lpstr>Σύσταση ανόργανων χρωμάτων (1 από 4)</vt:lpstr>
      <vt:lpstr>Σύσταση ανόργανων χρωμάτων (2 από 4)</vt:lpstr>
      <vt:lpstr>Σύσταση ανόργανων χρωμάτων (3 από 4)</vt:lpstr>
      <vt:lpstr>Σύσταση ανόργανων χρωμάτων (4 από 4)</vt:lpstr>
      <vt:lpstr>Ανόργανα χρώματα (Ιδιότητες – πλεονεκτήματα)</vt:lpstr>
      <vt:lpstr>Ανόργανα χρώματα (2 από 2)</vt:lpstr>
      <vt:lpstr>Οργανικά χρώματα (1 από 2)</vt:lpstr>
      <vt:lpstr>Οργανικά χρώματα (2 από 2)</vt:lpstr>
      <vt:lpstr>Ιδιότητες των οργανικών χρωμάτων  (1 από 2)</vt:lpstr>
      <vt:lpstr>Ιδιότητες των οργανικών χρωμάτων  (2 από 2)</vt:lpstr>
      <vt:lpstr>Βιβλιογραφία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Μελάνια και επικαλυπτικά (Θ)</dc:title>
  <dc:creator>opencourses@teiath.gr</dc:creator>
  <cp:lastModifiedBy>fkaram2</cp:lastModifiedBy>
  <cp:revision>10</cp:revision>
  <dcterms:created xsi:type="dcterms:W3CDTF">2014-09-25T12:11:42Z</dcterms:created>
  <dcterms:modified xsi:type="dcterms:W3CDTF">2015-07-02T07:10:16Z</dcterms:modified>
</cp:coreProperties>
</file>