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8"/>
  </p:notesMasterIdLst>
  <p:handoutMasterIdLst>
    <p:handoutMasterId r:id="rId59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3" r:id="rId21"/>
    <p:sldId id="301" r:id="rId22"/>
    <p:sldId id="302" r:id="rId23"/>
    <p:sldId id="304" r:id="rId24"/>
    <p:sldId id="276" r:id="rId25"/>
    <p:sldId id="277" r:id="rId26"/>
    <p:sldId id="278" r:id="rId27"/>
    <p:sldId id="279" r:id="rId28"/>
    <p:sldId id="305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6" r:id="rId51"/>
    <p:sldId id="307" r:id="rId52"/>
    <p:sldId id="308" r:id="rId53"/>
    <p:sldId id="312" r:id="rId54"/>
    <p:sldId id="313" r:id="rId55"/>
    <p:sldId id="310" r:id="rId56"/>
    <p:sldId id="311" r:id="rId57"/>
  </p:sldIdLst>
  <p:sldSz cx="9144000" cy="6858000" type="screen4x3"/>
  <p:notesSz cx="7104063" cy="10234613"/>
  <p:custDataLst>
    <p:tags r:id="rId6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222"/>
    <a:srgbClr val="194F19"/>
    <a:srgbClr val="004A82"/>
    <a:srgbClr val="333399"/>
    <a:srgbClr val="4545C3"/>
    <a:srgbClr val="005A9E"/>
    <a:srgbClr val="3D1C6A"/>
    <a:srgbClr val="A88000"/>
    <a:srgbClr val="593729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29/6/2015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29/6/2015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1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0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3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2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4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5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1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9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3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Κοινοτική Μαιευτική- Γυναικολογική Φροντίδα – Αγωγή Υγείας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 smtClean="0"/>
              <a:t>2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Η μαία στην ΠΦΥ β’ μέρος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Δρ. </a:t>
            </a:r>
            <a:r>
              <a:rPr lang="el-GR" dirty="0" err="1" smtClean="0"/>
              <a:t>Βιβιλάκη</a:t>
            </a:r>
            <a:r>
              <a:rPr lang="el-GR" dirty="0" smtClean="0"/>
              <a:t> Βικτωρία</a:t>
            </a:r>
          </a:p>
          <a:p>
            <a:r>
              <a:rPr lang="el-GR" dirty="0" smtClean="0"/>
              <a:t>Καθηγήτρια Εφαρμογών </a:t>
            </a:r>
            <a:r>
              <a:rPr lang="en-US" dirty="0" err="1" smtClean="0"/>
              <a:t>PgCert</a:t>
            </a:r>
            <a:r>
              <a:rPr lang="en-US" dirty="0" smtClean="0"/>
              <a:t>, </a:t>
            </a:r>
            <a:r>
              <a:rPr lang="en-US" dirty="0" err="1" smtClean="0"/>
              <a:t>MMedSc</a:t>
            </a:r>
            <a:r>
              <a:rPr lang="en-US" dirty="0" smtClean="0"/>
              <a:t>, PhD</a:t>
            </a:r>
            <a:endParaRPr lang="el-GR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624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Δέσμη υπηρεσιών υγείας στο ΚΥ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Οικογενειακός </a:t>
            </a:r>
            <a:r>
              <a:rPr lang="el-GR" dirty="0" smtClean="0"/>
              <a:t>ιατρός,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Εθνικό πρόγραμμα προληπτικού </a:t>
            </a:r>
            <a:r>
              <a:rPr lang="el-GR" dirty="0" smtClean="0"/>
              <a:t>ελέγχου,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Υπηρεσίες </a:t>
            </a:r>
            <a:r>
              <a:rPr lang="el-GR" dirty="0" smtClean="0"/>
              <a:t>Παιδιού, 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Υπηρεσίες </a:t>
            </a:r>
            <a:r>
              <a:rPr lang="el-GR" dirty="0" smtClean="0"/>
              <a:t>Μητέρας/Γυναίκας,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Υπηρεσίες Οικογενειακού </a:t>
            </a:r>
            <a:r>
              <a:rPr lang="el-GR" dirty="0" smtClean="0"/>
              <a:t>Προγραμματισμού,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Κατ’ </a:t>
            </a:r>
            <a:r>
              <a:rPr lang="el-GR" dirty="0" err="1"/>
              <a:t>οίκον</a:t>
            </a:r>
            <a:r>
              <a:rPr lang="el-GR" dirty="0"/>
              <a:t> </a:t>
            </a:r>
            <a:r>
              <a:rPr lang="el-GR" dirty="0" smtClean="0"/>
              <a:t>φροντίδα,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Πρώτες </a:t>
            </a:r>
            <a:r>
              <a:rPr lang="el-GR" dirty="0" smtClean="0"/>
              <a:t>βοήθειες,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Οδοντιατρική </a:t>
            </a:r>
            <a:r>
              <a:rPr lang="el-GR" dirty="0" smtClean="0"/>
              <a:t>φροντίδα,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Πρωτοβάθμια Ψυχική </a:t>
            </a:r>
            <a:r>
              <a:rPr lang="el-GR" dirty="0" smtClean="0"/>
              <a:t>Υγεία,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Ειδικά Ιατρεία (πχ. Διαβητολογικό, Διακοπής Καπνίσματος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4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Ωράριο </a:t>
            </a:r>
            <a:r>
              <a:rPr lang="el-GR" dirty="0" smtClean="0"/>
              <a:t>λειτουργίας μονάδων </a:t>
            </a:r>
            <a:r>
              <a:rPr lang="el-GR" dirty="0"/>
              <a:t>ΠΦΥ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Λειτουργία σε τακτικό ωράριο 5 ημέρες την εβδομάδα και τις υπόλοιπες ώρες και μέρες 24ωρη εφημερία εκτάκτων.</a:t>
            </a:r>
          </a:p>
          <a:p>
            <a:pPr>
              <a:spcBef>
                <a:spcPts val="1200"/>
              </a:spcBef>
            </a:pPr>
            <a:r>
              <a:rPr lang="el-GR" dirty="0"/>
              <a:t>Οι οικογενειακοί ιατροί εργάζονται 7 ώρες, 5 ημέρες εβδομαδιαίως. Προγραμματισμένες επισκέψεις και  λειτουργία συγκεκριμένες ημέρες και ώρες στο οικογενειακό τους ιατρείο ή στο ΠΙ ή στο ΚΥ.</a:t>
            </a:r>
          </a:p>
          <a:p>
            <a:pPr>
              <a:spcBef>
                <a:spcPts val="1200"/>
              </a:spcBef>
            </a:pPr>
            <a:r>
              <a:rPr lang="el-GR" dirty="0"/>
              <a:t>Υποχρεωτικά υπηρετούν στην έδρα του ΚΥ ή του ΠΙ που έχει οριστεί ως 24ωρης ετοιμότητας (8 ώρες εφημερία ανά εβδομάδα)</a:t>
            </a:r>
          </a:p>
          <a:p>
            <a:pPr>
              <a:spcBef>
                <a:spcPts val="1200"/>
              </a:spcBef>
            </a:pPr>
            <a:r>
              <a:rPr lang="el-GR" dirty="0"/>
              <a:t>Ημερήσια </a:t>
            </a:r>
            <a:r>
              <a:rPr lang="el-GR" dirty="0" smtClean="0"/>
              <a:t>Νοσηλεία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  <a:r>
              <a:rPr lang="el-GR" dirty="0"/>
              <a:t>Βραχύχρονη ιατρική </a:t>
            </a:r>
            <a:r>
              <a:rPr lang="el-GR" dirty="0" smtClean="0"/>
              <a:t>παρακολούθηση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Σε έκτακτες ανάγκες, κάθε ιατρός του ΚΥ είναι υποχρεωμένος να προσφέρει τις υπηρεσίες του στο ΚΥ, οποιαδήποτε ώρα του 24ωρου, εφόσον κληθεί από τον ιατρό εφημερίας.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4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Οικογενειακός ιατρός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Γενικοί Ιατροί, Παθολόγοι, </a:t>
            </a:r>
            <a:r>
              <a:rPr lang="el-GR" dirty="0" smtClean="0"/>
              <a:t>Παιδίατροι.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Υποχρεωτική παραπομπή σε </a:t>
            </a:r>
            <a:r>
              <a:rPr lang="el-GR" dirty="0" smtClean="0"/>
              <a:t>δευτεροβάθμια/ειδικότητες.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Δέχονται ασθενείς στο ιατρείο ή στο ΚΥ και σε ειδικές περιπτώσεις επισκέψεις κατ’ </a:t>
            </a:r>
            <a:r>
              <a:rPr lang="el-GR" dirty="0" err="1" smtClean="0"/>
              <a:t>οίκον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Οι πολίτες έχουν δικαίωμα ελεύθερης επιλογής, μεταξύ των οικογενειακών ιατρών του ΚΥ που </a:t>
            </a:r>
            <a:r>
              <a:rPr lang="el-GR" dirty="0" smtClean="0"/>
              <a:t>ανήκουν.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Η Επιλογή γίνεται κάθε χρόνο το Σεπτέμβριο- αιτιολογημένη αλλαγή με αίτηση στο Διοικητικό Συμβούλιο του </a:t>
            </a:r>
            <a:r>
              <a:rPr lang="el-GR" dirty="0" smtClean="0"/>
              <a:t>ΚΥ.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Παραπομπή για εργαστηριακές ή άλλες εξετάσεις στα εργαστήρια της μονάδας ή στο </a:t>
            </a:r>
            <a:r>
              <a:rPr lang="el-GR" dirty="0" smtClean="0"/>
              <a:t>νοσοκομείο </a:t>
            </a:r>
            <a:r>
              <a:rPr lang="el-GR" dirty="0"/>
              <a:t>ή σε </a:t>
            </a:r>
            <a:r>
              <a:rPr lang="el-GR" dirty="0" smtClean="0"/>
              <a:t>ιδιωτικά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Οικογενειακός ιατρός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 smtClean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οικογενειακός ιατρός έχει την ιατρική φροντίδα 1600-2200 </a:t>
            </a:r>
            <a:r>
              <a:rPr lang="el-GR" dirty="0" smtClean="0"/>
              <a:t>ασθενών.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Έως την συμπλήρωση του αριθμού των 1600(??) ατόμων, ο ιατρός δεν μπορεί να αρνηθεί να αναλάβει την ιατρική φροντίδα οποιοδήποτε κατοίκου του τομέα στον οποίο ανήκει, εκτός αν συντρέχουν ειδικοί λόγοι αδυναμίας συνεργασίας. Στην περίπτωση αυτή ο ιατρός υποβάλλει αιτιολογημένη αναφορά προς το διοικητικό συμβούλιο της μονάδας.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3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Οικογενειακός ιατρός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Ημερήσιος χρόνος εργασίας κατανομή στο ΚΥ, στα περιφερειακά ή ατομικά ιατρεία, επισκέψεις κατ’ </a:t>
            </a:r>
            <a:r>
              <a:rPr lang="el-GR" dirty="0" err="1"/>
              <a:t>οίκον</a:t>
            </a:r>
            <a:r>
              <a:rPr lang="el-GR" dirty="0"/>
              <a:t>, σύμφωνα με το πρόγραμμα εργασίας που καταρτίζεται από το Διοικητικό Συμβούλιο του ΚΥ, στα πλαίσια του εσωτερικού κανονισμού λειτουργίας.</a:t>
            </a:r>
          </a:p>
          <a:p>
            <a:pPr>
              <a:spcBef>
                <a:spcPts val="1800"/>
              </a:spcBef>
            </a:pPr>
            <a:r>
              <a:rPr lang="el-GR" dirty="0"/>
              <a:t>Φαρμακευτική Αγωγή σε χρόνιους </a:t>
            </a:r>
            <a:r>
              <a:rPr lang="el-GR" dirty="0" smtClean="0"/>
              <a:t>πάσχοντες.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Καταρτίζεται ειδικό μισθολόγιο για τους οικογενειακούς ιατρούς ανάλογα με τα </a:t>
            </a:r>
            <a:r>
              <a:rPr lang="el-GR" dirty="0" smtClean="0"/>
              <a:t>άτομα. 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4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Τρόπος αποζημίωσης ΚΥ και οικογενειακών ιατρών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31236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Η αναδρομική χρηματοδότηση στο σύστημα υγείας οδηγεί σε μη αποδοτική διαχείριση των διαθέσιμων πόρων. 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Χρησιμότητα </a:t>
            </a:r>
            <a:r>
              <a:rPr lang="el-GR" dirty="0"/>
              <a:t>ενός συστήματος  προοπτικής χρηματοδότησης, με καθορισμό του προϋπολογισμού και της μεθόδου αποζημίωσης των </a:t>
            </a:r>
            <a:r>
              <a:rPr lang="el-GR" dirty="0" err="1"/>
              <a:t>παρόχων</a:t>
            </a:r>
            <a:r>
              <a:rPr lang="el-GR" dirty="0"/>
              <a:t> πρωτοβάθμιας φροντίδας υγείας.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7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Βασική μισθολογική κλίμακα οικογενειακού ιατρού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790038" y="1575833"/>
            <a:ext cx="3168032" cy="720000"/>
          </a:xfrm>
          <a:prstGeom prst="rect">
            <a:avLst/>
          </a:prstGeom>
          <a:solidFill>
            <a:srgbClr val="004A82"/>
          </a:solidFill>
        </p:spPr>
        <p:txBody>
          <a:bodyPr wrap="square" anchor="ctr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+mn-lt"/>
              </a:rPr>
              <a:t>1600 -1799 ασθενείς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688" y="2655833"/>
            <a:ext cx="3168032" cy="720000"/>
          </a:xfrm>
          <a:prstGeom prst="rect">
            <a:avLst/>
          </a:prstGeom>
          <a:solidFill>
            <a:srgbClr val="194F19"/>
          </a:solidFill>
        </p:spPr>
        <p:txBody>
          <a:bodyPr wrap="square" anchor="ctr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bg1"/>
                </a:solidFill>
                <a:latin typeface="+mn-lt"/>
              </a:rPr>
              <a:t>1800-1999 ασθενείς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736966"/>
            <a:ext cx="3168032" cy="720000"/>
          </a:xfrm>
          <a:prstGeom prst="rect">
            <a:avLst/>
          </a:prstGeom>
          <a:solidFill>
            <a:srgbClr val="742222"/>
          </a:solidFill>
        </p:spPr>
        <p:txBody>
          <a:bodyPr wrap="square" anchor="ctr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bg1"/>
                </a:solidFill>
                <a:latin typeface="+mn-lt"/>
              </a:rPr>
              <a:t>2000-2199 ασθενείς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4790834"/>
            <a:ext cx="3168032" cy="72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lvl="0"/>
            <a:r>
              <a:rPr lang="el-GR" sz="2400" b="1" dirty="0">
                <a:solidFill>
                  <a:schemeClr val="bg1"/>
                </a:solidFill>
                <a:latin typeface="+mn-lt"/>
              </a:rPr>
              <a:t>2199-2200 ασθενείς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1952490"/>
            <a:ext cx="178766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1000 ευρώ</a:t>
            </a:r>
            <a:endParaRPr lang="en-GB" sz="28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3034317"/>
            <a:ext cx="178766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1100 ευρώ</a:t>
            </a:r>
            <a:endParaRPr lang="en-GB" sz="2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7579" y="4096966"/>
            <a:ext cx="178766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1200 ευρώ</a:t>
            </a:r>
            <a:endParaRPr lang="en-GB" sz="28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7579" y="5120677"/>
            <a:ext cx="178766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1300 ευρώ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98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Διαμόρφωση τελικού μισθού οικογενειακού ιατρού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4149080"/>
            <a:ext cx="8229600" cy="252028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αμοιβή των οικογενειακών ιατρών θα υπολογίζεται με βάση τον αριθμό των εγγεγραμμένων σε αυτών ασθενών, τον αριθμό των εφημεριών (</a:t>
            </a:r>
            <a:r>
              <a:rPr lang="el-GR" dirty="0" err="1"/>
              <a:t>max</a:t>
            </a:r>
            <a:r>
              <a:rPr lang="el-GR" dirty="0"/>
              <a:t> 32 ώρες το μήνα) καθώς και με βάση πρόσθετα κριτήρια που θα εξασφαλίζουν την ισότιμη πρόσβαση των ασθενών όλων των κοινωνικών ομάδων στην πρωτοβάθμια περίθαλψη.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Δεξιό βέλος 4" title="βέλος με φορά δεξιά"/>
          <p:cNvSpPr/>
          <p:nvPr/>
        </p:nvSpPr>
        <p:spPr>
          <a:xfrm>
            <a:off x="1019722" y="1187844"/>
            <a:ext cx="6984776" cy="3249268"/>
          </a:xfrm>
          <a:prstGeom prst="rightArrow">
            <a:avLst>
              <a:gd name="adj1" fmla="val 54414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827584" y="2213842"/>
            <a:ext cx="1801945" cy="1198800"/>
          </a:xfrm>
          <a:prstGeom prst="rect">
            <a:avLst/>
          </a:prstGeom>
          <a:solidFill>
            <a:srgbClr val="004A82"/>
          </a:solidFill>
          <a:ln w="60325">
            <a:solidFill>
              <a:srgbClr val="004A8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Αριθμός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Ασθενών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2213842"/>
            <a:ext cx="1801945" cy="1198800"/>
          </a:xfrm>
          <a:prstGeom prst="rect">
            <a:avLst/>
          </a:prstGeom>
          <a:solidFill>
            <a:srgbClr val="194F19"/>
          </a:solidFill>
          <a:ln w="60325">
            <a:solidFill>
              <a:srgbClr val="194F1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Αριθμός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Εφημεριών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212313"/>
            <a:ext cx="2875784" cy="1200329"/>
          </a:xfrm>
          <a:prstGeom prst="rect">
            <a:avLst/>
          </a:prstGeom>
          <a:solidFill>
            <a:srgbClr val="742222"/>
          </a:solidFill>
          <a:ln w="60325">
            <a:solidFill>
              <a:srgbClr val="7422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+mn-lt"/>
              </a:rPr>
              <a:t>Αμοιβή κατά απόδοση / Αμοιβή κατά πράξη</a:t>
            </a:r>
            <a:endParaRPr lang="el-GR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55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Στόχοι για το πριμ </a:t>
            </a:r>
            <a:r>
              <a:rPr lang="el-GR" sz="4400" dirty="0" smtClean="0"/>
              <a:t>παραγωγικότητας</a:t>
            </a:r>
            <a:br>
              <a:rPr lang="el-GR" sz="4400" dirty="0" smtClean="0"/>
            </a:br>
            <a:r>
              <a:rPr lang="el-GR" sz="3600" b="0" dirty="0" smtClean="0"/>
              <a:t>(1 από 6)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 smtClean="0"/>
              <a:t>Χρόνιοι </a:t>
            </a:r>
            <a:r>
              <a:rPr lang="el-GR" sz="2800" b="1" dirty="0"/>
              <a:t>πάσχοντες </a:t>
            </a:r>
            <a:endParaRPr lang="el-GR" sz="2800" b="1" dirty="0" smtClean="0"/>
          </a:p>
          <a:p>
            <a:r>
              <a:rPr lang="el-GR" dirty="0" smtClean="0"/>
              <a:t>διαβητικοί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υπερτασικοί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πάσχοντες </a:t>
            </a:r>
            <a:r>
              <a:rPr lang="el-GR" dirty="0"/>
              <a:t>από ψυχώσεις, </a:t>
            </a:r>
            <a:endParaRPr lang="el-GR" dirty="0" smtClean="0"/>
          </a:p>
          <a:p>
            <a:r>
              <a:rPr lang="el-GR" dirty="0" smtClean="0"/>
              <a:t>επιληπτικοί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πάσχοντες </a:t>
            </a:r>
            <a:r>
              <a:rPr lang="el-GR" dirty="0"/>
              <a:t>από μεσογειακή αναιμία, </a:t>
            </a:r>
            <a:endParaRPr lang="el-GR" dirty="0" smtClean="0"/>
          </a:p>
          <a:p>
            <a:r>
              <a:rPr lang="el-GR" dirty="0" smtClean="0"/>
              <a:t>αιμορροφιλικοί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 smtClean="0"/>
              <a:t>πάσχοντες </a:t>
            </a:r>
            <a:r>
              <a:rPr lang="el-GR" dirty="0"/>
              <a:t>από </a:t>
            </a:r>
            <a:r>
              <a:rPr lang="el-GR" dirty="0" err="1"/>
              <a:t>υποφυσιογενή</a:t>
            </a:r>
            <a:r>
              <a:rPr lang="el-GR" dirty="0"/>
              <a:t> νανισμό, 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6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Στόχοι για το πριμ παραγωγικότητας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l-GR" sz="3200" b="0" dirty="0" smtClean="0">
                <a:solidFill>
                  <a:prstClr val="black"/>
                </a:solidFill>
              </a:rPr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/>
              <a:t>Χρόνιοι πάσχοντες </a:t>
            </a:r>
          </a:p>
          <a:p>
            <a:r>
              <a:rPr lang="el-GR" dirty="0" smtClean="0"/>
              <a:t>νεφρική </a:t>
            </a:r>
            <a:r>
              <a:rPr lang="el-GR" dirty="0"/>
              <a:t>ανεπάρκεια, </a:t>
            </a:r>
          </a:p>
          <a:p>
            <a:r>
              <a:rPr lang="el-GR" dirty="0"/>
              <a:t>ογκολογικοί ασθενείς, </a:t>
            </a:r>
          </a:p>
          <a:p>
            <a:r>
              <a:rPr lang="el-GR" dirty="0" err="1"/>
              <a:t>parkinson</a:t>
            </a:r>
            <a:r>
              <a:rPr lang="el-GR" dirty="0"/>
              <a:t> και δυστονίες, </a:t>
            </a:r>
          </a:p>
          <a:p>
            <a:r>
              <a:rPr lang="el-GR" dirty="0"/>
              <a:t>χρόνια ρευματική </a:t>
            </a:r>
            <a:r>
              <a:rPr lang="el-GR" dirty="0" err="1"/>
              <a:t>βαλβιδοπάθεια</a:t>
            </a:r>
            <a:r>
              <a:rPr lang="el-GR" dirty="0"/>
              <a:t> και λοιπές </a:t>
            </a:r>
            <a:r>
              <a:rPr lang="el-GR" dirty="0" err="1"/>
              <a:t>βαλβιδοπάθειες</a:t>
            </a:r>
            <a:r>
              <a:rPr lang="el-GR" dirty="0"/>
              <a:t>, </a:t>
            </a:r>
            <a:endParaRPr lang="el-GR" dirty="0" smtClean="0"/>
          </a:p>
          <a:p>
            <a:r>
              <a:rPr lang="el-GR" dirty="0"/>
              <a:t>χρόνια πνευμονική καρδιοπάθεια, </a:t>
            </a:r>
          </a:p>
          <a:p>
            <a:r>
              <a:rPr lang="el-GR" dirty="0"/>
              <a:t>συγγενή καρδιοπάθεια, </a:t>
            </a:r>
          </a:p>
          <a:p>
            <a:r>
              <a:rPr lang="el-GR" dirty="0"/>
              <a:t>στεφανιαία νόσο,</a:t>
            </a:r>
          </a:p>
          <a:p>
            <a:r>
              <a:rPr lang="el-GR" dirty="0"/>
              <a:t>υπερλιπιδαιμίες,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5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Προτάσεις για ποιοτικές υπηρεσίες </a:t>
            </a:r>
            <a:r>
              <a:rPr lang="el-GR" sz="4400" dirty="0" smtClean="0"/>
              <a:t>ΠΦΥ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Εξασφάλιση της συνέχειας της </a:t>
            </a:r>
            <a:r>
              <a:rPr lang="el-GR" dirty="0" smtClean="0"/>
              <a:t>φροντίδας,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Συνέργειες μεταξύ διαφορετικών επιπέδων παροχής </a:t>
            </a:r>
            <a:r>
              <a:rPr lang="el-GR" dirty="0" smtClean="0"/>
              <a:t>περίθαλψης,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Παροχή υπηρεσιών και κατανομή πόρων βάσει γεωγραφικής κάλυψης και πραγματικών αναγκών</a:t>
            </a:r>
          </a:p>
          <a:p>
            <a:pPr>
              <a:spcBef>
                <a:spcPts val="1800"/>
              </a:spcBef>
            </a:pPr>
            <a:r>
              <a:rPr lang="el-GR" dirty="0"/>
              <a:t>Νέο, επαρκές διοικητικό μοντέλο στα πλαίσια του </a:t>
            </a:r>
            <a:r>
              <a:rPr lang="el-GR" dirty="0" smtClean="0"/>
              <a:t>ΕΣΥ,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Διευκόλυνση εφαρμογής θεσμού οικογενειακού ιατρού και συστήματος </a:t>
            </a:r>
            <a:r>
              <a:rPr lang="el-GR" dirty="0" smtClean="0"/>
              <a:t>παραπομπών,</a:t>
            </a:r>
          </a:p>
          <a:p>
            <a:pPr>
              <a:spcBef>
                <a:spcPts val="1800"/>
              </a:spcBef>
            </a:pPr>
            <a:r>
              <a:rPr lang="el-GR" dirty="0"/>
              <a:t>Υιοθέτηση νέων ρόλων για το μη ιατρικό </a:t>
            </a:r>
            <a:r>
              <a:rPr lang="el-GR" dirty="0" smtClean="0"/>
              <a:t>δυναμικό,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Στόχοι για το πριμ </a:t>
            </a:r>
            <a:r>
              <a:rPr lang="el-GR" sz="4400" dirty="0" smtClean="0"/>
              <a:t>παραγωγικότητας</a:t>
            </a:r>
            <a:br>
              <a:rPr lang="el-GR" sz="4400" dirty="0" smtClean="0"/>
            </a:br>
            <a:r>
              <a:rPr lang="el-GR" sz="3600" b="0" dirty="0" smtClean="0"/>
              <a:t>(3 από 6)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Χρόνιοι πάσχοντες </a:t>
            </a:r>
          </a:p>
          <a:p>
            <a:r>
              <a:rPr lang="el-GR" dirty="0" smtClean="0"/>
              <a:t>νοσήματα </a:t>
            </a:r>
            <a:r>
              <a:rPr lang="el-GR" dirty="0"/>
              <a:t>του </a:t>
            </a:r>
            <a:r>
              <a:rPr lang="el-GR" dirty="0" smtClean="0"/>
              <a:t>συνδετικού ιστού</a:t>
            </a:r>
          </a:p>
          <a:p>
            <a:pPr lvl="1"/>
            <a:r>
              <a:rPr lang="el-GR" dirty="0" smtClean="0"/>
              <a:t>συστηματικός </a:t>
            </a:r>
            <a:r>
              <a:rPr lang="el-GR" dirty="0" err="1" smtClean="0"/>
              <a:t>ερυθηματώδης</a:t>
            </a:r>
            <a:r>
              <a:rPr lang="el-GR" dirty="0" smtClean="0"/>
              <a:t> </a:t>
            </a:r>
            <a:r>
              <a:rPr lang="el-GR" dirty="0"/>
              <a:t>λύκος, </a:t>
            </a:r>
            <a:endParaRPr lang="el-GR" dirty="0" smtClean="0"/>
          </a:p>
          <a:p>
            <a:pPr lvl="1"/>
            <a:r>
              <a:rPr lang="el-GR" dirty="0" smtClean="0"/>
              <a:t>σκληροδερμία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err="1" smtClean="0"/>
              <a:t>δερματομυοσίτις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err="1" smtClean="0"/>
              <a:t>αγγειίτιδες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ρευματοειδής </a:t>
            </a:r>
            <a:r>
              <a:rPr lang="el-GR" dirty="0"/>
              <a:t>αρθρίτιδα</a:t>
            </a:r>
            <a:r>
              <a:rPr lang="el-GR" dirty="0" smtClean="0"/>
              <a:t>,</a:t>
            </a:r>
          </a:p>
          <a:p>
            <a:pPr lvl="1"/>
            <a:r>
              <a:rPr lang="el-GR" dirty="0" err="1" smtClean="0"/>
              <a:t>αγκυλωτική</a:t>
            </a:r>
            <a:r>
              <a:rPr lang="el-GR" dirty="0" smtClean="0"/>
              <a:t> </a:t>
            </a:r>
            <a:r>
              <a:rPr lang="el-GR" dirty="0" err="1"/>
              <a:t>σπονδυλα</a:t>
            </a:r>
            <a:r>
              <a:rPr lang="en-US" dirty="0"/>
              <a:t>ρ</a:t>
            </a:r>
            <a:r>
              <a:rPr lang="el-GR" dirty="0" err="1"/>
              <a:t>θρίτιδα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err="1" smtClean="0"/>
              <a:t>ψωριασική</a:t>
            </a:r>
            <a:r>
              <a:rPr lang="el-GR" dirty="0" smtClean="0"/>
              <a:t> αρθρίτιδα</a:t>
            </a:r>
            <a:r>
              <a:rPr lang="en-US" dirty="0"/>
              <a:t>,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2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Στόχοι για το πριμ παραγωγικότητας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200" b="0" dirty="0" smtClean="0">
                <a:solidFill>
                  <a:prstClr val="black"/>
                </a:solidFill>
              </a:rPr>
              <a:t>(4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l-GR" sz="3200" b="0" dirty="0" smtClean="0">
                <a:solidFill>
                  <a:prstClr val="black"/>
                </a:solidFill>
              </a:rPr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Χρόνιοι πάσχοντες </a:t>
            </a:r>
          </a:p>
          <a:p>
            <a:r>
              <a:rPr lang="el-GR" dirty="0" smtClean="0"/>
              <a:t>οστεοπόρωση</a:t>
            </a:r>
            <a:r>
              <a:rPr lang="el-GR" dirty="0"/>
              <a:t>, </a:t>
            </a:r>
          </a:p>
          <a:p>
            <a:r>
              <a:rPr lang="el-GR" dirty="0"/>
              <a:t>νόσο </a:t>
            </a:r>
            <a:r>
              <a:rPr lang="el-GR" dirty="0" err="1"/>
              <a:t>Paget</a:t>
            </a:r>
            <a:r>
              <a:rPr lang="el-GR" dirty="0"/>
              <a:t>,  </a:t>
            </a:r>
          </a:p>
          <a:p>
            <a:r>
              <a:rPr lang="el-GR" dirty="0"/>
              <a:t>μυασθένεια, </a:t>
            </a:r>
          </a:p>
          <a:p>
            <a:r>
              <a:rPr lang="el-GR" dirty="0" err="1"/>
              <a:t>ινοκυστική</a:t>
            </a:r>
            <a:r>
              <a:rPr lang="el-GR" dirty="0"/>
              <a:t> νόσο, </a:t>
            </a:r>
          </a:p>
          <a:p>
            <a:r>
              <a:rPr lang="el-GR" dirty="0"/>
              <a:t>φυματίωση, </a:t>
            </a:r>
          </a:p>
          <a:p>
            <a:r>
              <a:rPr lang="el-GR" dirty="0"/>
              <a:t>ΧΑΠ, </a:t>
            </a:r>
          </a:p>
          <a:p>
            <a:r>
              <a:rPr lang="el-GR" dirty="0"/>
              <a:t>κληρονομικό </a:t>
            </a:r>
            <a:r>
              <a:rPr lang="el-GR" dirty="0" err="1"/>
              <a:t>αγγειοοίδημα</a:t>
            </a:r>
            <a:r>
              <a:rPr lang="el-GR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4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Στόχοι για το πριμ παραγωγικότητας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sz="3200" b="0" dirty="0" smtClean="0">
                <a:solidFill>
                  <a:prstClr val="black"/>
                </a:solidFill>
              </a:rPr>
              <a:t>(5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l-GR" sz="3200" b="0" dirty="0" smtClean="0">
                <a:solidFill>
                  <a:prstClr val="black"/>
                </a:solidFill>
              </a:rPr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/>
              <a:t>Χρόνιοι πάσχοντες </a:t>
            </a:r>
          </a:p>
          <a:p>
            <a:r>
              <a:rPr lang="el-GR" dirty="0" smtClean="0"/>
              <a:t>αδένωμα </a:t>
            </a:r>
            <a:r>
              <a:rPr lang="el-GR" dirty="0"/>
              <a:t>υπόφυσης, </a:t>
            </a:r>
          </a:p>
          <a:p>
            <a:r>
              <a:rPr lang="el-GR" dirty="0"/>
              <a:t>ελκώδης κολίτιδα, </a:t>
            </a:r>
          </a:p>
          <a:p>
            <a:r>
              <a:rPr lang="el-GR" dirty="0"/>
              <a:t>Νόσος του </a:t>
            </a:r>
            <a:r>
              <a:rPr lang="el-GR" dirty="0" err="1"/>
              <a:t>Crohn</a:t>
            </a:r>
            <a:r>
              <a:rPr lang="el-GR" dirty="0"/>
              <a:t>, </a:t>
            </a:r>
          </a:p>
          <a:p>
            <a:r>
              <a:rPr lang="el-GR" dirty="0"/>
              <a:t>κίρρωση ήπατος, </a:t>
            </a:r>
          </a:p>
          <a:p>
            <a:r>
              <a:rPr lang="el-GR" dirty="0"/>
              <a:t>Νόσος του </a:t>
            </a:r>
            <a:r>
              <a:rPr lang="el-GR" dirty="0" err="1"/>
              <a:t>Wilson</a:t>
            </a:r>
            <a:r>
              <a:rPr lang="el-GR" dirty="0"/>
              <a:t>, </a:t>
            </a:r>
          </a:p>
          <a:p>
            <a:r>
              <a:rPr lang="el-GR" dirty="0"/>
              <a:t>Χρόνια και επίκτητη ανοσολογική ανεπάρκεια, </a:t>
            </a:r>
          </a:p>
          <a:p>
            <a:r>
              <a:rPr lang="el-GR" dirty="0" err="1"/>
              <a:t>βιταμινοεξαρτώμενη</a:t>
            </a:r>
            <a:r>
              <a:rPr lang="el-GR" dirty="0"/>
              <a:t> ραχίτιδα κ.α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9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Στόχοι για το πριμ παραγωγικότητας</a:t>
            </a:r>
            <a:br>
              <a:rPr lang="el-GR" sz="4400" dirty="0"/>
            </a:b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b="1" dirty="0" smtClean="0"/>
              <a:t>Αμοιβή για κατ’ </a:t>
            </a:r>
            <a:r>
              <a:rPr lang="el-GR" b="1" dirty="0" err="1" smtClean="0"/>
              <a:t>οίκον</a:t>
            </a:r>
            <a:r>
              <a:rPr lang="en-US" b="1" dirty="0" smtClean="0"/>
              <a:t>; </a:t>
            </a:r>
            <a:r>
              <a:rPr lang="el-GR" b="1" dirty="0" smtClean="0"/>
              <a:t> Για on </a:t>
            </a:r>
            <a:r>
              <a:rPr lang="el-GR" b="1" dirty="0" err="1" smtClean="0"/>
              <a:t>call</a:t>
            </a:r>
            <a:r>
              <a:rPr lang="en-US" b="1" dirty="0"/>
              <a:t>;</a:t>
            </a:r>
            <a:endParaRPr lang="el-GR" b="1" dirty="0" smtClean="0"/>
          </a:p>
          <a:p>
            <a:pPr>
              <a:spcBef>
                <a:spcPts val="2400"/>
              </a:spcBef>
            </a:pPr>
            <a:r>
              <a:rPr lang="el-GR" dirty="0" smtClean="0"/>
              <a:t>% </a:t>
            </a:r>
            <a:r>
              <a:rPr lang="el-GR" dirty="0"/>
              <a:t>άνω των </a:t>
            </a:r>
            <a:r>
              <a:rPr lang="el-GR" dirty="0" smtClean="0"/>
              <a:t>60,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% </a:t>
            </a:r>
            <a:r>
              <a:rPr lang="el-GR" dirty="0" err="1" smtClean="0"/>
              <a:t>συνταγογράφηση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5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Έχετε κάποιο από τα ακόλουθα χρόνια νοσήματα;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91" t="2003" r="956"/>
          <a:stretch/>
        </p:blipFill>
        <p:spPr>
          <a:xfrm>
            <a:off x="757451" y="1705970"/>
            <a:ext cx="7629099" cy="37758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788024" y="5639816"/>
            <a:ext cx="3420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Πηγή</a:t>
            </a:r>
            <a:r>
              <a:rPr lang="en-US" dirty="0">
                <a:latin typeface="+mn-lt"/>
              </a:rPr>
              <a:t> Hellas Health VI, ΙΚΠΙ, 2013)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9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Εργασιακά θέματα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Πριμ </a:t>
            </a:r>
            <a:r>
              <a:rPr lang="el-GR" dirty="0" smtClean="0"/>
              <a:t>παραγωγικότητας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Υπερωριακή </a:t>
            </a:r>
            <a:r>
              <a:rPr lang="el-GR" dirty="0" smtClean="0"/>
              <a:t>απασχόληση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Μισθολογική εξέλιξη ανά </a:t>
            </a:r>
            <a:r>
              <a:rPr lang="el-GR" dirty="0" smtClean="0"/>
              <a:t>έτη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Έξοδα κίνησης για τα κατ’ </a:t>
            </a:r>
            <a:r>
              <a:rPr lang="el-GR" dirty="0" err="1" smtClean="0"/>
              <a:t>οίκον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Επίδομα ιατρείου, αν ο οικογενειακός ιατρός χρησιμοποιεί το δικό του </a:t>
            </a:r>
            <a:r>
              <a:rPr lang="el-GR" dirty="0" smtClean="0"/>
              <a:t>ιατρείο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Επίδομα βιβλιοθήκης, ετοιμότητας, </a:t>
            </a:r>
            <a:r>
              <a:rPr lang="el-GR" dirty="0" smtClean="0"/>
              <a:t>ειδικότητας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58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Μεταρρυθμιστική </a:t>
            </a:r>
            <a:r>
              <a:rPr lang="el-GR" dirty="0" smtClean="0"/>
              <a:t>Πρόταση </a:t>
            </a:r>
            <a:r>
              <a:rPr lang="el-GR" sz="3200" b="0" dirty="0" smtClean="0"/>
              <a:t>(1 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742222"/>
                </a:solidFill>
              </a:rPr>
              <a:t>Πρωτοβάθμια Φροντίδα Υγείας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23528" y="2705315"/>
            <a:ext cx="288032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+mn-lt"/>
              </a:rPr>
              <a:t>300 Μ</a:t>
            </a:r>
            <a:r>
              <a:rPr lang="el-GR" sz="2800" dirty="0" smtClean="0">
                <a:latin typeface="+mn-lt"/>
              </a:rPr>
              <a:t>ονάδες Υγείας </a:t>
            </a:r>
            <a:r>
              <a:rPr lang="el-GR" sz="2800" dirty="0">
                <a:latin typeface="+mn-lt"/>
              </a:rPr>
              <a:t>ΕΟΠΥΥ </a:t>
            </a:r>
            <a:endParaRPr lang="el-GR" sz="2800" dirty="0" smtClean="0">
              <a:latin typeface="+mn-lt"/>
            </a:endParaRPr>
          </a:p>
          <a:p>
            <a:pPr algn="ctr"/>
            <a:r>
              <a:rPr lang="el-GR" sz="2800" dirty="0" smtClean="0">
                <a:latin typeface="+mn-lt"/>
              </a:rPr>
              <a:t>και </a:t>
            </a:r>
            <a:r>
              <a:rPr lang="el-GR" sz="2800" dirty="0">
                <a:latin typeface="+mn-lt"/>
              </a:rPr>
              <a:t>10.000 ιατροί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067944" y="2705315"/>
            <a:ext cx="1329768" cy="1386000"/>
          </a:xfrm>
          <a:prstGeom prst="rect">
            <a:avLst/>
          </a:prstGeom>
          <a:solidFill>
            <a:srgbClr val="742222"/>
          </a:solidFill>
          <a:ln>
            <a:solidFill>
              <a:srgbClr val="7422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+mn-lt"/>
              </a:rPr>
              <a:t>ΥΠΕ</a:t>
            </a:r>
            <a:endParaRPr lang="el-GR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6300192" y="2705314"/>
            <a:ext cx="2448272" cy="13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l-GR" sz="2800" dirty="0" smtClean="0">
                <a:latin typeface="+mn-lt"/>
              </a:rPr>
              <a:t>Κέντρα Υγείας ΕΣΥ</a:t>
            </a:r>
            <a:endParaRPr lang="el-GR" sz="2800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72043" y="3182368"/>
            <a:ext cx="648072" cy="4308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 rot="10800000">
            <a:off x="5459148" y="3182871"/>
            <a:ext cx="648072" cy="43088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4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Μεταρρυθμιστική </a:t>
            </a:r>
            <a:r>
              <a:rPr lang="el-GR" dirty="0" smtClean="0"/>
              <a:t>Πρόταση </a:t>
            </a: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742222"/>
                </a:solidFill>
              </a:rPr>
              <a:t>Πρωτοβάθμια Φροντίδα Υγείας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20" name="Ορθογώνιο 19"/>
          <p:cNvSpPr/>
          <p:nvPr/>
        </p:nvSpPr>
        <p:spPr>
          <a:xfrm>
            <a:off x="691863" y="1722281"/>
            <a:ext cx="280001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Διακυβέρνηση </a:t>
            </a:r>
            <a:endParaRPr lang="el-GR" sz="2200" dirty="0">
              <a:latin typeface="+mn-lt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3491880" y="1724400"/>
            <a:ext cx="5099956" cy="1785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ΥΠΕ πλήρη αρμοδιότητα για ΠΦΥ και μερική αρμοδιότητα για νοσοκομεία,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ΥΥ αρμοδιότητα για νοσοκομεία και σταδιακός περιορισμός ανάλογα με την πορεία μεταρρύθμισης.</a:t>
            </a:r>
            <a:endParaRPr lang="el-GR" sz="2200" dirty="0">
              <a:latin typeface="+mn-lt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691862" y="3717032"/>
            <a:ext cx="280001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Κάλυψη πληθυσμού</a:t>
            </a:r>
            <a:endParaRPr lang="el-GR" sz="2200" dirty="0">
              <a:latin typeface="+mn-lt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3491880" y="3717032"/>
            <a:ext cx="5130834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Αντιμετώπιση σημαντικού ποσοστού κοινών παθήσεων από παθολόγους,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Επαρκής γεωγραφική κάλυψη από υφιστάμενα κέντρα υγείας</a:t>
            </a:r>
            <a:endParaRPr lang="el-GR" sz="2200" dirty="0">
              <a:latin typeface="+mn-lt"/>
            </a:endParaRPr>
          </a:p>
        </p:txBody>
      </p:sp>
      <p:sp>
        <p:nvSpPr>
          <p:cNvPr id="14" name="Ορθογώνιο 4"/>
          <p:cNvSpPr/>
          <p:nvPr/>
        </p:nvSpPr>
        <p:spPr>
          <a:xfrm>
            <a:off x="691861" y="5408117"/>
            <a:ext cx="280001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Κίνητρα για πληθυσμό </a:t>
            </a:r>
            <a:endParaRPr lang="el-GR" sz="2200" dirty="0">
              <a:latin typeface="+mn-lt"/>
            </a:endParaRPr>
          </a:p>
        </p:txBody>
      </p:sp>
      <p:sp>
        <p:nvSpPr>
          <p:cNvPr id="16" name="Ορθογώνιο 5"/>
          <p:cNvSpPr/>
          <p:nvPr/>
        </p:nvSpPr>
        <p:spPr>
          <a:xfrm>
            <a:off x="3491880" y="5408117"/>
            <a:ext cx="5130834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Εξειδικευμένο &amp; επαρκές προσωπικό,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Εξειδικευμένος &amp; επαρκής εξοπλισμός,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latin typeface="+mn-lt"/>
              </a:rPr>
              <a:t>Φθηνότερες από τα νοσοκομεία.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6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Μεταρρυθμιστική Πρόταση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3</a:t>
            </a:r>
            <a:r>
              <a:rPr lang="el-GR" sz="3200" b="0" dirty="0" smtClean="0"/>
              <a:t>)</a:t>
            </a:r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113151" y="1988840"/>
            <a:ext cx="6912768" cy="2800767"/>
          </a:xfrm>
          <a:prstGeom prst="rect">
            <a:avLst/>
          </a:prstGeom>
          <a:ln>
            <a:solidFill>
              <a:srgbClr val="74222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sz="2300" b="1" dirty="0">
                <a:latin typeface="+mn-lt"/>
              </a:rPr>
              <a:t>Αναγκαία η διερεύνηση </a:t>
            </a:r>
            <a:r>
              <a:rPr lang="el-GR" sz="2300" b="1" dirty="0" smtClean="0">
                <a:latin typeface="+mn-lt"/>
              </a:rPr>
              <a:t>κινήτρων</a:t>
            </a:r>
            <a:r>
              <a:rPr lang="en-US" sz="2300" b="1" dirty="0" smtClean="0">
                <a:latin typeface="+mn-lt"/>
              </a:rPr>
              <a:t>:</a:t>
            </a:r>
            <a:endParaRPr lang="el-GR" sz="2300" b="1" dirty="0" smtClean="0">
              <a:latin typeface="+mn-lt"/>
            </a:endParaRPr>
          </a:p>
          <a:p>
            <a:r>
              <a:rPr lang="el-GR" sz="2300" dirty="0" smtClean="0">
                <a:latin typeface="+mn-lt"/>
              </a:rPr>
              <a:t>Π.χ.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300" dirty="0" smtClean="0">
                <a:latin typeface="+mn-lt"/>
              </a:rPr>
              <a:t>κατάργηση </a:t>
            </a:r>
            <a:r>
              <a:rPr lang="el-GR" sz="2300" dirty="0">
                <a:latin typeface="+mn-lt"/>
              </a:rPr>
              <a:t>της χρέωσης €5 και εισαγωγή συμμετοχής των ασφαλισμένων 10% μόνο για τους εξωτερικούς ασθενείς στα νοσοκομεία </a:t>
            </a:r>
            <a:r>
              <a:rPr lang="el-GR" sz="2300" dirty="0" smtClean="0">
                <a:latin typeface="+mn-lt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300" dirty="0" smtClean="0">
                <a:latin typeface="+mn-lt"/>
              </a:rPr>
              <a:t>παράλληλη </a:t>
            </a:r>
            <a:r>
              <a:rPr lang="el-GR" sz="2300" dirty="0">
                <a:latin typeface="+mn-lt"/>
              </a:rPr>
              <a:t>κατάργηση των 5€ στις μονάδες πρωτοβάθμιας φροντίδας υγείας</a:t>
            </a:r>
          </a:p>
        </p:txBody>
      </p:sp>
    </p:spTree>
    <p:extLst>
      <p:ext uri="{BB962C8B-B14F-4D97-AF65-F5344CB8AC3E}">
        <p14:creationId xmlns:p14="http://schemas.microsoft.com/office/powerpoint/2010/main" val="1777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Εθνικό Πρόγραμμα Προληπτικού Ελέγχου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Προληπτική </a:t>
            </a:r>
            <a:r>
              <a:rPr lang="el-GR" dirty="0" smtClean="0"/>
              <a:t>ιατρική,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Αγωγή </a:t>
            </a:r>
            <a:r>
              <a:rPr lang="el-GR" dirty="0" smtClean="0"/>
              <a:t>Υγείας,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Επιδημιολογική </a:t>
            </a:r>
            <a:r>
              <a:rPr lang="el-GR" dirty="0" smtClean="0"/>
              <a:t>έρευνα,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Σχολική </a:t>
            </a:r>
            <a:r>
              <a:rPr lang="el-GR" dirty="0" smtClean="0"/>
              <a:t>Υγιεινή,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Ιατρική </a:t>
            </a:r>
            <a:r>
              <a:rPr lang="el-GR" dirty="0" smtClean="0"/>
              <a:t>Εργασίας.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5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Προτάσεις για ποιοτικές υπηρεσίες ΠΦΥ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Ανάπτυξη ηλεκτρονικού αρχείου για την επιδημιολογική καταγραφή σε κάθε </a:t>
            </a:r>
            <a:r>
              <a:rPr lang="el-GR" dirty="0" smtClean="0"/>
              <a:t>ΚΥ,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Προμήθεια διαγνωστικού </a:t>
            </a:r>
            <a:r>
              <a:rPr lang="el-GR" dirty="0" smtClean="0"/>
              <a:t>εξοπλισμού,</a:t>
            </a:r>
          </a:p>
          <a:p>
            <a:pPr>
              <a:spcBef>
                <a:spcPts val="1800"/>
              </a:spcBef>
            </a:pPr>
            <a:r>
              <a:rPr lang="el-GR" dirty="0"/>
              <a:t>Μέτρηση κλινικής αποτελεσματικότητας και καθιέρωση προτύπων ποιότητας και ελάχιστης απόδοσης για τα </a:t>
            </a:r>
            <a:r>
              <a:rPr lang="el-GR" dirty="0" smtClean="0"/>
              <a:t>ΚΥ,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Καθιέρωση ελάχιστης δέσμης υπηρεσιών υγείας ως υποχρεωτικής στα πλαίσια ενός συμβολαίου με τον </a:t>
            </a:r>
            <a:r>
              <a:rPr lang="el-GR" dirty="0" smtClean="0"/>
              <a:t>πολίτη,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Οριζόντια λειτουργική διασύνδεση των υπηρεσιών φροντίδας και ψυχικής </a:t>
            </a:r>
            <a:r>
              <a:rPr lang="el-GR" dirty="0" smtClean="0"/>
              <a:t>υγείας,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42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Παιδιού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Παιδίατροι- οικογενειακοί ιατροί για άτομα έως 14 </a:t>
            </a:r>
            <a:r>
              <a:rPr lang="el-GR" dirty="0" smtClean="0"/>
              <a:t>ετών,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Ανάληψη φροντίδας 1500 – 2000 </a:t>
            </a:r>
            <a:r>
              <a:rPr lang="el-GR" dirty="0" smtClean="0"/>
              <a:t>παιδιών,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Εθνικό πρόγραμμα Εμβολιασμού. Εμβολιαστική κάλυψη όλων των ανέργων, ανασφάλιστων, μειονοτήτων, προσφύγων, και άλλων ευαίσθητων κοινωνικά </a:t>
            </a:r>
            <a:r>
              <a:rPr lang="el-GR" dirty="0" smtClean="0"/>
              <a:t>ομάδων,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Υπηρεσίες κατ’ </a:t>
            </a:r>
            <a:r>
              <a:rPr lang="el-GR" dirty="0" err="1" smtClean="0"/>
              <a:t>οίκον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</a:t>
            </a:r>
            <a:r>
              <a:rPr lang="el-GR" dirty="0" smtClean="0"/>
              <a:t>Μητρότητας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2856" y="1038920"/>
            <a:ext cx="8229600" cy="549999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b="1" dirty="0"/>
              <a:t>Προώθηση</a:t>
            </a:r>
            <a:r>
              <a:rPr lang="el-GR" dirty="0"/>
              <a:t> της </a:t>
            </a:r>
            <a:r>
              <a:rPr lang="el-GR" b="1" dirty="0"/>
              <a:t>φυσικής</a:t>
            </a:r>
            <a:r>
              <a:rPr lang="el-GR" dirty="0"/>
              <a:t> και </a:t>
            </a:r>
            <a:r>
              <a:rPr lang="el-GR" b="1" dirty="0"/>
              <a:t>ψυχικής υγείας </a:t>
            </a:r>
            <a:r>
              <a:rPr lang="el-GR" dirty="0"/>
              <a:t>της μητέρας, του νεογνού και της οικογένειας ως μονάδα της </a:t>
            </a:r>
            <a:r>
              <a:rPr lang="el-GR" dirty="0" smtClean="0"/>
              <a:t>κοινωνίας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b="1" dirty="0" smtClean="0"/>
              <a:t>Ολιστική </a:t>
            </a:r>
            <a:r>
              <a:rPr lang="el-GR" b="1" dirty="0" err="1"/>
              <a:t>περιγεννητική</a:t>
            </a:r>
            <a:r>
              <a:rPr lang="el-GR" b="1" dirty="0"/>
              <a:t> φροντίδα</a:t>
            </a:r>
            <a:r>
              <a:rPr lang="el-GR" dirty="0"/>
              <a:t> στην κοινότητα (κύηση, τοκετός, λοχεία) με σκοπό την προαγωγή της </a:t>
            </a:r>
            <a:r>
              <a:rPr lang="el-GR" b="1" dirty="0"/>
              <a:t>ασφαλούς μητρότητας</a:t>
            </a:r>
            <a:r>
              <a:rPr lang="el-GR" dirty="0"/>
              <a:t> και την ικανοποίηση των ιδιαίτερων αναγκών σε μια πολύ σημαντική περίοδο για την οικογένεια</a:t>
            </a:r>
            <a:r>
              <a:rPr lang="el-GR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el-GR" dirty="0"/>
              <a:t>Εφαρμογή </a:t>
            </a:r>
            <a:r>
              <a:rPr lang="el-GR" b="1" dirty="0"/>
              <a:t>διεθνών πρωτοκόλλων </a:t>
            </a:r>
            <a:r>
              <a:rPr lang="el-GR" dirty="0"/>
              <a:t>και </a:t>
            </a:r>
            <a:r>
              <a:rPr lang="el-GR" b="1" dirty="0"/>
              <a:t>κατευθυντήριων οδηγιών</a:t>
            </a:r>
            <a:r>
              <a:rPr lang="el-GR" dirty="0"/>
              <a:t> για την παρακολούθηση/κλινική αξιολόγηση της πορείας της κύησης, του τοκετού και της λοχείας για την βελτίωση της ποιότητας του δικτύου υπηρεσιών υγείας και των </a:t>
            </a:r>
            <a:r>
              <a:rPr lang="el-GR" dirty="0" err="1"/>
              <a:t>περιγεννητικών</a:t>
            </a:r>
            <a:r>
              <a:rPr lang="el-GR" dirty="0"/>
              <a:t>  δεικτών νοσηρότητας και θνησιμότητας, μείωση του ποσοστού Κ.Τ., αύξηση του ποσοστού μητρικού θηλασμού κ.α.</a:t>
            </a:r>
          </a:p>
          <a:p>
            <a:pPr>
              <a:spcBef>
                <a:spcPts val="2400"/>
              </a:spcBef>
            </a:pP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7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Μητρότητας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b="1" dirty="0" smtClean="0"/>
              <a:t>Προγεννητικός </a:t>
            </a:r>
            <a:r>
              <a:rPr lang="el-GR" b="1" dirty="0"/>
              <a:t>έλεγχος </a:t>
            </a:r>
            <a:r>
              <a:rPr lang="el-GR" dirty="0"/>
              <a:t>και έγκαιρη επισήμανση των παρεκκλίσεων από την φυσιολογική φυσική και ψυχική πορεία, με άμεση παραπομπή, όπου είναι αναγκαίο.</a:t>
            </a:r>
          </a:p>
          <a:p>
            <a:pPr>
              <a:spcBef>
                <a:spcPts val="2400"/>
              </a:spcBef>
            </a:pPr>
            <a:r>
              <a:rPr lang="el-GR" b="1" dirty="0"/>
              <a:t>Προετοιμασία για </a:t>
            </a:r>
            <a:r>
              <a:rPr lang="el-GR" b="1" dirty="0" err="1"/>
              <a:t>γονεϊκότητα</a:t>
            </a:r>
            <a:r>
              <a:rPr lang="el-GR" dirty="0"/>
              <a:t>, ομάδες εγκύων για </a:t>
            </a:r>
            <a:r>
              <a:rPr lang="el-GR" dirty="0" err="1"/>
              <a:t>ψυχοπροφυλακτική</a:t>
            </a:r>
            <a:r>
              <a:rPr lang="el-GR" dirty="0"/>
              <a:t>- ανώδυνο τοκετό, προαγωγή του φυσικού τοκετού και ενθάρρυνση των επιστημονικά αποδεκτών μεθόδων για την φροντίδα και την διατροφή του νεογνού και προώθηση της ανάπτυξης μιας υγιούς σχέσης γονέων-νεογνού.</a:t>
            </a:r>
          </a:p>
          <a:p>
            <a:pPr>
              <a:spcBef>
                <a:spcPts val="2400"/>
              </a:spcBef>
            </a:pPr>
            <a:r>
              <a:rPr lang="el-GR" b="1" dirty="0" err="1"/>
              <a:t>Συνταγογράφηση</a:t>
            </a:r>
            <a:r>
              <a:rPr lang="el-GR" dirty="0"/>
              <a:t> (εργαστηριακών και διαγνωστικών εξετάσεων, φαρμάκων) κατά την διάρκεια της κύησης, του τοκετού και της </a:t>
            </a:r>
            <a:r>
              <a:rPr lang="el-GR" dirty="0" smtClean="0"/>
              <a:t>λοχείας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Μητρότητας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b="1" dirty="0"/>
              <a:t>Λήψη αίματος </a:t>
            </a:r>
            <a:r>
              <a:rPr lang="el-GR" dirty="0"/>
              <a:t>και παραπομπή για εργαστηριακές </a:t>
            </a:r>
            <a:r>
              <a:rPr lang="el-GR" dirty="0" smtClean="0"/>
              <a:t>Εξετάσεις,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b="1" dirty="0"/>
              <a:t>Κατ’ </a:t>
            </a:r>
            <a:r>
              <a:rPr lang="el-GR" b="1" dirty="0" err="1"/>
              <a:t>οίκον</a:t>
            </a:r>
            <a:r>
              <a:rPr lang="el-GR" b="1" dirty="0"/>
              <a:t> επισκέψεις</a:t>
            </a:r>
            <a:r>
              <a:rPr lang="el-GR" dirty="0"/>
              <a:t> από κοινοτική </a:t>
            </a:r>
            <a:r>
              <a:rPr lang="el-GR" b="1" dirty="0"/>
              <a:t>μαία/</a:t>
            </a:r>
            <a:r>
              <a:rPr lang="el-GR" b="1" dirty="0" err="1"/>
              <a:t>μαιευτή</a:t>
            </a:r>
            <a:r>
              <a:rPr lang="el-GR" dirty="0"/>
              <a:t> κατά την </a:t>
            </a:r>
            <a:r>
              <a:rPr lang="el-GR" dirty="0" err="1"/>
              <a:t>περιγεννητική</a:t>
            </a:r>
            <a:r>
              <a:rPr lang="el-GR" dirty="0"/>
              <a:t> περίοδο (κύηση, τοκετός, λοχεία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b="1" dirty="0" smtClean="0"/>
              <a:t>Συμβουλευτική </a:t>
            </a:r>
            <a:r>
              <a:rPr lang="el-GR" b="1" dirty="0"/>
              <a:t>Μητρικού Θηλασμού </a:t>
            </a:r>
            <a:r>
              <a:rPr lang="el-GR" dirty="0"/>
              <a:t>(υποστήριξη, προαγωγή και προστασία μητρικού θηλασμού) τόσο σε ατομικό και ομαδικό επίπεδο, όσο και σε επίπεδο </a:t>
            </a:r>
            <a:r>
              <a:rPr lang="el-GR" dirty="0" smtClean="0"/>
              <a:t>κοινότητας.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2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Υπηρεσίες για την Γυναίκα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Προαγωγή της υγείας της γυναίκας σε όλες τις περιόδους της ζωής της (εφηβεία, αναπαραγωγική, εμμηνόπαυση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err="1"/>
              <a:t>Προσυμπτωματικός</a:t>
            </a:r>
            <a:r>
              <a:rPr lang="el-GR" dirty="0"/>
              <a:t> έλεγχος (</a:t>
            </a:r>
            <a:r>
              <a:rPr lang="el-GR" dirty="0" err="1"/>
              <a:t>test-pap</a:t>
            </a:r>
            <a:r>
              <a:rPr lang="el-GR" dirty="0"/>
              <a:t>, μαστογραφία κ.α</a:t>
            </a:r>
            <a:r>
              <a:rPr lang="el-GR" dirty="0" smtClean="0"/>
              <a:t>.),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Πρόληψη </a:t>
            </a:r>
            <a:r>
              <a:rPr lang="el-GR" dirty="0"/>
              <a:t>σε σεξουαλικώς μεταδιδόμενα – λήψη καλλιέργειας κολπικού </a:t>
            </a:r>
            <a:r>
              <a:rPr lang="el-GR" dirty="0" smtClean="0"/>
              <a:t>υγρού,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Αγωγή Υγείας σε σχολεία και σε φορείς της </a:t>
            </a:r>
            <a:r>
              <a:rPr lang="el-GR" dirty="0" smtClean="0"/>
              <a:t>κοινότητας,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Τήρηση </a:t>
            </a:r>
            <a:r>
              <a:rPr lang="el-GR" dirty="0"/>
              <a:t>αρχείων / Έρευνα στην υγεία των </a:t>
            </a:r>
            <a:r>
              <a:rPr lang="el-GR" dirty="0" smtClean="0"/>
              <a:t>γυναικών.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899592" y="213285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9592" y="285293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9592" y="38610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99592" y="4509120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Οικογενειακός προγραμματισμός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Προαγωγή της αντισύλληψης με στόχο την μείωση των ανεπιθύμητων κυήσεων και κατ’ επέκταση των </a:t>
            </a:r>
            <a:r>
              <a:rPr lang="el-GR" dirty="0" smtClean="0"/>
              <a:t>εκτρώσεων,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 Γενετική συμβουλευτική με στόχο τις επιθυμητές </a:t>
            </a:r>
            <a:r>
              <a:rPr lang="el-GR" dirty="0" smtClean="0"/>
              <a:t>γεννήσεις,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 Συμβουλευτική, υποστήριξη και φροντίδα σε στειρότητα </a:t>
            </a:r>
            <a:r>
              <a:rPr lang="el-GR" dirty="0" smtClean="0"/>
              <a:t>– </a:t>
            </a:r>
            <a:r>
              <a:rPr lang="el-GR" dirty="0" err="1" smtClean="0"/>
              <a:t>υπογονιμότητα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5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Κατ’ </a:t>
            </a:r>
            <a:r>
              <a:rPr lang="el-GR" dirty="0" err="1"/>
              <a:t>οίκον</a:t>
            </a:r>
            <a:r>
              <a:rPr lang="el-GR" dirty="0"/>
              <a:t> φροντίδα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Νοσηλεία και παρακολούθηση ασθενών που βρίσκονται στο στάδιο της </a:t>
            </a:r>
            <a:r>
              <a:rPr lang="el-GR" dirty="0" smtClean="0"/>
              <a:t>ανάρρωσης,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Μετά-νοσοκομειακή </a:t>
            </a:r>
            <a:r>
              <a:rPr lang="el-GR" dirty="0" smtClean="0"/>
              <a:t>φροντίδα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8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Σταθμοί Άμεσης Βοήθειας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dirty="0"/>
              <a:t>ΣΑΒ  λειτουργία σύμφωνα με τον Οργανισμό του ΙΚΑ – ΕΤΑΜ (ΠΔ. 266/1989 όπως τροποποιήθηκε με τα Π.Δ. 154/1991, 363/1992 και 120/2001, άρθρο 5). </a:t>
            </a:r>
          </a:p>
          <a:p>
            <a:pPr>
              <a:spcBef>
                <a:spcPts val="1800"/>
              </a:spcBef>
            </a:pPr>
            <a:r>
              <a:rPr lang="el-GR" dirty="0"/>
              <a:t>Παροχή άμεσης βοήθειας σε έκτακτες περιπτώσεις όχι σε </a:t>
            </a:r>
            <a:r>
              <a:rPr lang="el-GR" dirty="0" smtClean="0"/>
              <a:t>επείγοντα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Λειτουργούν σε 24ωρη υποστηρίζονται λειτουργικά από τα ΚΥ και προβλέπεται να στελεχώνονται με βασικές ειδικότητες: οικογενειακό ιατρό, παθολόγο, καρδιολόγο, χειρουργό, παιδίατρο. </a:t>
            </a:r>
          </a:p>
          <a:p>
            <a:pPr>
              <a:spcBef>
                <a:spcPts val="1800"/>
              </a:spcBef>
            </a:pPr>
            <a:r>
              <a:rPr lang="el-GR" dirty="0"/>
              <a:t>Αν σε περίπτωση, διαπιστωμένα, έκτακτης και επείγουσας ανάγκης καταφύγουν σε ιδιωτικό τομέα, δικαιούνται απόδοση δαπάνης σύμφωνα με την κρατική διατίμηση, για την επίσκεψη και τα φάρμακα που τους χορηγήθηκαν.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01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Οδοντιατρική </a:t>
            </a:r>
            <a:r>
              <a:rPr lang="el-GR" dirty="0" smtClean="0"/>
              <a:t>φροντίδα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Ακίνητη προσθετική (κορώνες, γέφυρες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Οδοντοθεραπευτικές εργασίες (σφραγίσματα, εξαγωγές, απονευρώσεις, καθαρισμούς ουλίτιδας </a:t>
            </a:r>
            <a:r>
              <a:rPr lang="el-GR" dirty="0" err="1"/>
              <a:t>κ.τ.λ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Ορθοδοντική θεραπεία (</a:t>
            </a:r>
            <a:r>
              <a:rPr lang="el-GR" dirty="0" err="1"/>
              <a:t>συρματάκια</a:t>
            </a:r>
            <a:r>
              <a:rPr lang="el-GR" dirty="0"/>
              <a:t> στα δόντια των παιδιών</a:t>
            </a:r>
            <a:r>
              <a:rPr lang="el-GR" dirty="0" smtClean="0"/>
              <a:t>)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  <a:r>
              <a:rPr lang="el-GR" dirty="0"/>
              <a:t>Διατήρηση ορθοδοντικών </a:t>
            </a:r>
            <a:r>
              <a:rPr lang="el-GR" dirty="0" smtClean="0"/>
              <a:t>κέντρων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Κινητή οδοντοπροσθετική αποκατάσταση που περιλαμβάνει ολικές </a:t>
            </a:r>
            <a:r>
              <a:rPr lang="el-GR" dirty="0" smtClean="0"/>
              <a:t>οδοντοστοιχίες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Γναθοχειρουργικά κέντρα για δύσκολες εξαγωγές ? Θα </a:t>
            </a:r>
            <a:r>
              <a:rPr lang="el-GR" dirty="0" smtClean="0"/>
              <a:t>διατηρηθούν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err="1"/>
              <a:t>Παιδοοδοντικά</a:t>
            </a:r>
            <a:r>
              <a:rPr lang="el-GR" dirty="0"/>
              <a:t> κέντρα 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  <a:r>
              <a:rPr lang="el-GR" dirty="0"/>
              <a:t>Θα </a:t>
            </a:r>
            <a:r>
              <a:rPr lang="el-GR" dirty="0" smtClean="0"/>
              <a:t>διατηρηθούν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Στοματολογικά κέντρα για παθήσεις του στόματος όπως της </a:t>
            </a:r>
            <a:r>
              <a:rPr lang="el-GR" dirty="0" smtClean="0"/>
              <a:t>γλώσσας</a:t>
            </a:r>
            <a:r>
              <a:rPr lang="en-US" dirty="0" smtClean="0"/>
              <a:t>;</a:t>
            </a:r>
            <a:r>
              <a:rPr lang="el-GR" dirty="0" smtClean="0"/>
              <a:t> </a:t>
            </a:r>
            <a:r>
              <a:rPr lang="el-GR" dirty="0"/>
              <a:t>Θα </a:t>
            </a:r>
            <a:r>
              <a:rPr lang="el-GR" dirty="0" smtClean="0"/>
              <a:t>διατηρηθούν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2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Οδοντιατρική φροντίδα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Ισοκατανομή οδοντιάτρων και οδοντοτεχνιτών ανά </a:t>
            </a:r>
            <a:r>
              <a:rPr lang="el-GR" dirty="0" smtClean="0"/>
              <a:t>ΚΥ,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Αναδιοργάνωση και λειτουργία σύμφωνα με καταστατικά </a:t>
            </a:r>
            <a:r>
              <a:rPr lang="el-GR" dirty="0" smtClean="0"/>
              <a:t>λειτουργίας,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Έλεγχος παραγωγικότητας, αποδοτικότητας, </a:t>
            </a:r>
            <a:r>
              <a:rPr lang="el-GR" dirty="0" smtClean="0"/>
              <a:t>κόστους-αποτελεσματικότητας,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Επαναπροσδιορισμός των χρησιμοποιούμενων αναλωσίμων υλικών με προδιαγραφές  σε συνεργασία με το </a:t>
            </a:r>
            <a:r>
              <a:rPr lang="el-GR" dirty="0" smtClean="0"/>
              <a:t>Πανεπιστήμιο,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Μελέτη και εφαρμογή προληπτικού προγράμματος στα σχολεία.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3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Προτάσεις για ποιοτικές υπηρεσίες ΠΦΥ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Δυνατότητα σταδιακής εφαρμογής μέσω πιλοτικών εφαρμογών και επικοινωνία </a:t>
            </a:r>
            <a:r>
              <a:rPr lang="el-GR" dirty="0" smtClean="0"/>
              <a:t>αποτελεσμάτων,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Ανάπτυξη συστήματος  εκτίμησης των αναγκών κατάρτισης των επαγγελματιών υγείας , επενδύοντας μακροπρόθεσμα στο ανθρώπινο δυναμικό της ΠΦΥ και στην βελτίωση της ποιότητας των παρεχόμενων </a:t>
            </a:r>
            <a:r>
              <a:rPr lang="el-GR" dirty="0" smtClean="0"/>
              <a:t>υπηρεσιών.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4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Πρωτοβάθμια Ψυχική Υγεία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1008112"/>
          </a:xfrm>
        </p:spPr>
        <p:txBody>
          <a:bodyPr/>
          <a:lstStyle/>
          <a:p>
            <a:r>
              <a:rPr lang="el-GR" dirty="0"/>
              <a:t>Κοινοτική ψυχιατρική φροντίδα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Φυσιοθεραπεία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Παραπομπή από οικογενειακό </a:t>
            </a:r>
            <a:r>
              <a:rPr lang="el-GR" dirty="0" smtClean="0"/>
              <a:t>ιατρό,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Όσοι ασθενείς μπορούν να μετακινηθούν εξυπηρετούνται στα </a:t>
            </a:r>
            <a:r>
              <a:rPr lang="el-GR" dirty="0" smtClean="0"/>
              <a:t>ΚΥ,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Όσοι ασθενείς χρήζουν φυσιοθεραπείας και δεν μπορούν να μετακινηθούν, </a:t>
            </a:r>
            <a:r>
              <a:rPr lang="el-GR" dirty="0" err="1"/>
              <a:t>κατ</a:t>
            </a:r>
            <a:r>
              <a:rPr lang="el-GR" dirty="0"/>
              <a:t> ‘ </a:t>
            </a:r>
            <a:r>
              <a:rPr lang="el-GR" dirty="0" err="1" smtClean="0"/>
              <a:t>οίκον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9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υπηρεσίες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Διαβητολογικό </a:t>
            </a:r>
            <a:r>
              <a:rPr lang="el-GR" dirty="0" smtClean="0"/>
              <a:t>Ιατρείο,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Διακοπή </a:t>
            </a:r>
            <a:r>
              <a:rPr lang="el-GR" dirty="0" smtClean="0"/>
              <a:t>Καπνίσματος,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Φυσιοθεραπευτές,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Κοινωνική </a:t>
            </a:r>
            <a:r>
              <a:rPr lang="el-GR" dirty="0" smtClean="0"/>
              <a:t>Υπηρεσία.</a:t>
            </a:r>
            <a:endParaRPr lang="el-GR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5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Εκπαίδευση προσωπικού </a:t>
            </a:r>
            <a:r>
              <a:rPr lang="el-GR" dirty="0" smtClean="0"/>
              <a:t>ΠΦΥ</a:t>
            </a:r>
            <a:r>
              <a:rPr lang="el-GR" sz="4400" dirty="0" smtClean="0"/>
              <a:t> </a:t>
            </a:r>
            <a:r>
              <a:rPr lang="el-GR" sz="32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b="1" dirty="0"/>
              <a:t>Κατάρτιση προγραμμάτων συνεχιζόμενης εκπαίδευσης </a:t>
            </a:r>
            <a:r>
              <a:rPr lang="el-GR" dirty="0"/>
              <a:t>από την Διεύθυνση ΠΦΥ στην ΥΠΕ για τους επαγγελματίες υγείας </a:t>
            </a:r>
            <a:r>
              <a:rPr lang="el-GR" dirty="0" smtClean="0"/>
              <a:t>ΠΦΥ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/>
              <a:t>Εφαρμογή και συντονισμός κατά υγειονομική περιφέρεια</a:t>
            </a:r>
            <a:r>
              <a:rPr lang="el-GR" dirty="0"/>
              <a:t>, από περιφερειακή επιτροπή εκπαίδευσης σε θέματα ΠΦΥ για όλους τους επαγγελματίες υγείας της ΠΦΥ (απαιτείται συμπλήρωση κάθε έτος 80 ωρών συνεχιζόμενης εκπαίδευσης και ανακαλείται η ειδικότητα στην ΠΦΥ αν δεν έχει συμπληρωθεί ο απαιτούμενος αριθμός ωρών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9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Εκπαίδευση προσωπικού ΠΦΥ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b="1" dirty="0"/>
              <a:t>Απόκτηση ειδικότητας</a:t>
            </a:r>
            <a:r>
              <a:rPr lang="el-GR" dirty="0"/>
              <a:t> των επαγγελματιών υγείας στην </a:t>
            </a:r>
            <a:r>
              <a:rPr lang="el-GR" dirty="0" smtClean="0"/>
              <a:t>ΠΦΥ, 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b="1" dirty="0"/>
              <a:t>Ειδικευόμενοι γενικοί ιατροί </a:t>
            </a:r>
            <a:r>
              <a:rPr lang="el-GR" dirty="0"/>
              <a:t>(διαδικασία επιλογής και αριθμός ανά ΚΥ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/>
              <a:t>Με κοινή απόφαση των Υπουργών Υγείας και Πρόνοιας και Οικονομικών συνιστώνται στα Κέντρα Υγείας </a:t>
            </a:r>
            <a:r>
              <a:rPr lang="el-GR" b="1" dirty="0"/>
              <a:t>θέσεις ειδικευομένων</a:t>
            </a:r>
            <a:r>
              <a:rPr lang="el-GR" dirty="0"/>
              <a:t> Γενικής/Οικογενειακής ιατρικής, Παιδιατρικής και </a:t>
            </a:r>
            <a:r>
              <a:rPr lang="el-GR" dirty="0" smtClean="0"/>
              <a:t>Ψυχιατρικής.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Πειθαρχικά αδικήματα, ποινές και Λύση υπηρεσιακής </a:t>
            </a:r>
            <a:r>
              <a:rPr lang="el-GR" dirty="0" smtClean="0"/>
              <a:t>σχέσης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</a:t>
            </a:r>
            <a:r>
              <a:rPr lang="el-GR" sz="3200" b="0" dirty="0" smtClean="0"/>
              <a:t>2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Η υπηρεσιακή σχέση των εργαζομένων στην ΠΦΥ </a:t>
            </a:r>
            <a:r>
              <a:rPr lang="el-GR" b="1" dirty="0" err="1"/>
              <a:t>λύεται</a:t>
            </a:r>
            <a:r>
              <a:rPr lang="el-GR" dirty="0"/>
              <a:t> με το θάνατο, την έκπτωση, την αποδοχή παραίτησης ή την απόλυση τους.</a:t>
            </a:r>
          </a:p>
          <a:p>
            <a:pPr>
              <a:spcBef>
                <a:spcPts val="1200"/>
              </a:spcBef>
            </a:pPr>
            <a:r>
              <a:rPr lang="el-GR" b="1" dirty="0"/>
              <a:t>Έκπτωση</a:t>
            </a:r>
            <a:r>
              <a:rPr lang="el-GR" dirty="0"/>
              <a:t> γίνεται αυτοδίκαια σε περίπτωση </a:t>
            </a:r>
            <a:r>
              <a:rPr lang="el-GR" b="1" dirty="0"/>
              <a:t>αμετάκλητης καταδίκης</a:t>
            </a:r>
            <a:r>
              <a:rPr lang="el-GR" dirty="0"/>
              <a:t> του εργαζομένου για κακούργημα ή πλημμέλημα </a:t>
            </a:r>
            <a:r>
              <a:rPr lang="el-GR" dirty="0" smtClean="0"/>
              <a:t>...</a:t>
            </a:r>
            <a:r>
              <a:rPr lang="en-US" dirty="0" smtClean="0"/>
              <a:t>;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Οι επαγγελματίες υγείας </a:t>
            </a:r>
            <a:r>
              <a:rPr lang="el-GR" b="1" dirty="0"/>
              <a:t>έχουν δικαίωμα</a:t>
            </a:r>
            <a:r>
              <a:rPr lang="el-GR" dirty="0"/>
              <a:t> υποβολής παραίτησης. Η παραίτηση υποβάλλεται γραπτά στον Υπουργό Υγείας και Πρόνοιας και η λύση της υπηρεσιακής σχέσης επέρχεται με την αποδοχή της παραίτησης. </a:t>
            </a:r>
            <a:endParaRPr lang="el-GR" dirty="0" smtClean="0"/>
          </a:p>
          <a:p>
            <a:pPr marL="355600" indent="0">
              <a:spcBef>
                <a:spcPts val="1200"/>
              </a:spcBef>
              <a:buNone/>
            </a:pPr>
            <a:r>
              <a:rPr lang="el-GR" dirty="0" smtClean="0"/>
              <a:t>Αν </a:t>
            </a:r>
            <a:r>
              <a:rPr lang="el-GR" dirty="0"/>
              <a:t>παρέλθει άπρακτο διάστημα δύο μηνών, η παραίτηση θεωρείται ότι έγινε αποδεκτή και λύεται αυτοδίκαια η υπηρεσιακή σχέση.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1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Πειθαρχικά αδικήματα, ποινές και Λύση υπηρεσιακής σχέσης</a:t>
            </a:r>
            <a:r>
              <a:rPr lang="en-US" sz="4400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</a:t>
            </a:r>
            <a:r>
              <a:rPr lang="en-US" sz="3600" b="0" dirty="0"/>
              <a:t> </a:t>
            </a:r>
            <a:r>
              <a:rPr lang="el-GR" sz="3600" b="0" dirty="0" smtClean="0"/>
              <a:t>2</a:t>
            </a:r>
            <a:r>
              <a:rPr lang="en-US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b="1" dirty="0"/>
              <a:t>Οι επαγγελματίες υγείας </a:t>
            </a:r>
            <a:r>
              <a:rPr lang="el-GR" b="1" dirty="0" smtClean="0"/>
              <a:t>απολύονται: </a:t>
            </a:r>
          </a:p>
          <a:p>
            <a:pPr lvl="1">
              <a:spcBef>
                <a:spcPts val="1800"/>
              </a:spcBef>
            </a:pPr>
            <a:r>
              <a:rPr lang="el-GR" dirty="0" smtClean="0"/>
              <a:t>α</a:t>
            </a:r>
            <a:r>
              <a:rPr lang="el-GR" dirty="0"/>
              <a:t>. Με την επιβολή της ποινής οριστικής παύσης ή της οριστικής αφαίρεσης της άδειας. </a:t>
            </a:r>
            <a:endParaRPr lang="el-GR" dirty="0" smtClean="0"/>
          </a:p>
          <a:p>
            <a:pPr lvl="1">
              <a:spcBef>
                <a:spcPts val="1800"/>
              </a:spcBef>
            </a:pPr>
            <a:r>
              <a:rPr lang="el-GR" dirty="0" smtClean="0"/>
              <a:t>β. </a:t>
            </a:r>
            <a:r>
              <a:rPr lang="el-GR" dirty="0"/>
              <a:t>Για σωματική ή πνευματική ανικανότητα που διαπιστώνεται με την νόμιμες διαδικασίες και όργανα. </a:t>
            </a:r>
            <a:endParaRPr lang="el-GR" dirty="0" smtClean="0"/>
          </a:p>
          <a:p>
            <a:pPr lvl="1">
              <a:spcBef>
                <a:spcPts val="1800"/>
              </a:spcBef>
            </a:pPr>
            <a:r>
              <a:rPr lang="el-GR" dirty="0" smtClean="0"/>
              <a:t>γ. </a:t>
            </a:r>
            <a:r>
              <a:rPr lang="el-GR" dirty="0"/>
              <a:t>Με την συμπλήρωση του 65ου έτους ηλικίας τους ή σε κάθε περίπτωση με την συμπλήρωση 35 ετών πραγματικής υπηρεσίας, σύμφωνα με τις διατάξεις που ισχύουν κάθε φορά.</a:t>
            </a:r>
          </a:p>
          <a:p>
            <a:pPr>
              <a:spcBef>
                <a:spcPts val="1800"/>
              </a:spcBef>
            </a:pPr>
            <a:r>
              <a:rPr lang="el-GR" dirty="0"/>
              <a:t>Η αποδοχή παραίτησης και η απόλυση γίνεται με απόφαση του Υπουργού Υγείας και Πρόνοιας.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0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Εποπτεία έλεγχος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b="1" dirty="0"/>
              <a:t>Επιτροπές επιθεώρησης: </a:t>
            </a:r>
          </a:p>
          <a:p>
            <a:pPr marL="804863" indent="-449263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Τ</a:t>
            </a:r>
            <a:r>
              <a:rPr lang="el-GR" dirty="0" smtClean="0"/>
              <a:t>ου </a:t>
            </a:r>
            <a:r>
              <a:rPr lang="el-GR" dirty="0"/>
              <a:t>μητρώου των ιατρών και των άλλων επαγγελματιών υγείας, </a:t>
            </a:r>
          </a:p>
          <a:p>
            <a:pPr marL="804863" indent="-449263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Τ</a:t>
            </a:r>
            <a:r>
              <a:rPr lang="el-GR" dirty="0" smtClean="0"/>
              <a:t>ων </a:t>
            </a:r>
            <a:r>
              <a:rPr lang="el-GR" dirty="0"/>
              <a:t>εξετάσεων υψηλού </a:t>
            </a:r>
            <a:r>
              <a:rPr lang="el-GR" dirty="0" smtClean="0"/>
              <a:t>κόστους,</a:t>
            </a:r>
            <a:endParaRPr lang="el-GR" dirty="0"/>
          </a:p>
          <a:p>
            <a:pPr marL="804863" indent="-449263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Τ</a:t>
            </a:r>
            <a:r>
              <a:rPr lang="el-GR" dirty="0" smtClean="0"/>
              <a:t>ων </a:t>
            </a:r>
            <a:r>
              <a:rPr lang="el-GR" dirty="0" err="1"/>
              <a:t>συνταγογραφούμενων</a:t>
            </a:r>
            <a:r>
              <a:rPr lang="el-GR" dirty="0"/>
              <a:t> </a:t>
            </a:r>
            <a:r>
              <a:rPr lang="el-GR" dirty="0" smtClean="0"/>
              <a:t>φαρμάκων,</a:t>
            </a:r>
            <a:endParaRPr lang="el-GR" dirty="0"/>
          </a:p>
          <a:p>
            <a:pPr marL="804863" indent="-449263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Τ</a:t>
            </a:r>
            <a:r>
              <a:rPr lang="el-GR" dirty="0" smtClean="0"/>
              <a:t>ης αναπηρίας,</a:t>
            </a:r>
            <a:endParaRPr lang="el-GR" dirty="0"/>
          </a:p>
          <a:p>
            <a:pPr marL="804863" indent="-449263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Τ</a:t>
            </a:r>
            <a:r>
              <a:rPr lang="el-GR" dirty="0" smtClean="0"/>
              <a:t>ων προμηθειών.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22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Επίλογος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dirty="0"/>
              <a:t>Η αιχμή μιας μεταρρυθμιστικής προσπάθειας είναι ο ανθρωποκεντρικός της χαρακτήρας.</a:t>
            </a:r>
          </a:p>
          <a:p>
            <a:pPr>
              <a:spcBef>
                <a:spcPts val="2400"/>
              </a:spcBef>
            </a:pPr>
            <a:r>
              <a:rPr lang="el-GR" dirty="0"/>
              <a:t>Στόχος μας η οργανωτική, ποιοτική και λειτουργική αναβάθμιση της ΠΦΥ.</a:t>
            </a:r>
          </a:p>
          <a:p>
            <a:pPr>
              <a:spcBef>
                <a:spcPts val="2400"/>
              </a:spcBef>
            </a:pPr>
            <a:r>
              <a:rPr lang="el-GR" dirty="0"/>
              <a:t>Η μάχη για τη καλύτερη υγεία δίδεται καθημερινά, προκειμένου να βελτιωθεί η εικόνα σύμφωνα με τα </a:t>
            </a:r>
            <a:r>
              <a:rPr lang="el-GR" dirty="0" err="1"/>
              <a:t>τα</a:t>
            </a:r>
            <a:r>
              <a:rPr lang="el-GR" dirty="0"/>
              <a:t> διεθνή πρότυπα.</a:t>
            </a:r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3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20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ΑΡΧΕΣ Εθνικού Δικτύου ΠΦΥ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b="1" dirty="0">
                <a:solidFill>
                  <a:srgbClr val="004A82"/>
                </a:solidFill>
              </a:rPr>
              <a:t>Ισότητα</a:t>
            </a:r>
            <a:r>
              <a:rPr lang="el-GR" dirty="0"/>
              <a:t> στην πρόσβαση των υπηρεσιών υγείας για όλους τους κατοίκους της χώρας.</a:t>
            </a:r>
          </a:p>
          <a:p>
            <a:pPr>
              <a:spcBef>
                <a:spcPts val="1800"/>
              </a:spcBef>
            </a:pPr>
            <a:r>
              <a:rPr lang="el-GR" b="1" dirty="0">
                <a:solidFill>
                  <a:srgbClr val="004A82"/>
                </a:solidFill>
              </a:rPr>
              <a:t>Ολοκληρωμένη φροντίδα</a:t>
            </a:r>
            <a:r>
              <a:rPr lang="el-GR" dirty="0"/>
              <a:t> μέσα στην κοινότητα από τον οικογενειακό ιατρό και την ομάδα ΠΦΥ για κάθε </a:t>
            </a:r>
            <a:r>
              <a:rPr lang="el-GR" dirty="0" smtClean="0"/>
              <a:t>άτομο.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>
                <a:solidFill>
                  <a:srgbClr val="004A82"/>
                </a:solidFill>
              </a:rPr>
              <a:t>Διαχείριση της πληροφορίας </a:t>
            </a:r>
            <a:r>
              <a:rPr lang="el-GR" dirty="0"/>
              <a:t>για την υγεία κάθε ατόμου, με έμφαση στην εμπιστευτικότητα και την καλύτερη προσβασιμότητα στο σύστημα Υγείας.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8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7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Βικτωρία </a:t>
            </a:r>
            <a:r>
              <a:rPr lang="el-GR" sz="2000" dirty="0" err="1"/>
              <a:t>Βιβιλάκη</a:t>
            </a:r>
            <a:r>
              <a:rPr lang="el-GR" sz="2000" dirty="0"/>
              <a:t> 2014. Βικτωρία </a:t>
            </a:r>
            <a:r>
              <a:rPr lang="el-GR" sz="2000" dirty="0" err="1"/>
              <a:t>Βιβιλάκη</a:t>
            </a:r>
            <a:r>
              <a:rPr lang="el-GR" sz="2000" dirty="0"/>
              <a:t>. «Κοινοτική Μαιευτική- Γυναικολογική Φροντίδα – Αγωγή </a:t>
            </a:r>
            <a:r>
              <a:rPr lang="el-GR" sz="2000" dirty="0" smtClean="0"/>
              <a:t>Υγείας</a:t>
            </a:r>
            <a:r>
              <a:rPr lang="en-US" sz="2000" dirty="0" smtClean="0"/>
              <a:t> </a:t>
            </a:r>
            <a:r>
              <a:rPr lang="el-GR" sz="2000"/>
              <a:t>(Θ). </a:t>
            </a:r>
            <a:r>
              <a:rPr lang="el-GR" sz="2000" dirty="0"/>
              <a:t>Ενότητα 2: Η μαία στην ΠΦΥ β’ </a:t>
            </a:r>
            <a:r>
              <a:rPr lang="el-GR" sz="2000" dirty="0" smtClean="0"/>
              <a:t>μέρος».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185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5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5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337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Σύστημα παραπομπών στη </a:t>
            </a:r>
            <a:r>
              <a:rPr lang="el-GR" dirty="0" smtClean="0"/>
              <a:t>ΠΦΥ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Shape 5" title="Δευτεροβάθμια Φροντίδα Υγείας / Ειδικότητες"/>
          <p:cNvSpPr/>
          <p:nvPr/>
        </p:nvSpPr>
        <p:spPr>
          <a:xfrm>
            <a:off x="1558008" y="1948842"/>
            <a:ext cx="6048672" cy="3528392"/>
          </a:xfrm>
          <a:prstGeom prst="funnel">
            <a:avLst/>
          </a:prstGeom>
          <a:ln w="38100" cap="rnd">
            <a:solidFill>
              <a:srgbClr val="004A82">
                <a:alpha val="96000"/>
              </a:srgbClr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Έλλειψη 8"/>
          <p:cNvSpPr/>
          <p:nvPr/>
        </p:nvSpPr>
        <p:spPr>
          <a:xfrm>
            <a:off x="3281072" y="2996952"/>
            <a:ext cx="3024336" cy="1829212"/>
          </a:xfrm>
          <a:prstGeom prst="ellipse">
            <a:avLst/>
          </a:prstGeom>
          <a:solidFill>
            <a:srgbClr val="005A9E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Κέντρα Υγείας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4281472" y="1556792"/>
            <a:ext cx="3024336" cy="1829212"/>
          </a:xfrm>
          <a:prstGeom prst="ellipse">
            <a:avLst/>
          </a:prstGeom>
          <a:solidFill>
            <a:srgbClr val="A88000"/>
          </a:solidFill>
          <a:ln>
            <a:solidFill>
              <a:srgbClr val="A8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Οικογενειακά Ιατρεία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10" name="Δεξιό βέλος 9" title="βέλος με φορά προς τα κάτω"/>
          <p:cNvSpPr/>
          <p:nvPr/>
        </p:nvSpPr>
        <p:spPr>
          <a:xfrm rot="5400000">
            <a:off x="4270027" y="5544247"/>
            <a:ext cx="624632" cy="490607"/>
          </a:xfrm>
          <a:prstGeom prst="rightArrow">
            <a:avLst/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459123" y="6246211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742222"/>
                </a:solidFill>
                <a:latin typeface="+mn-lt"/>
              </a:rPr>
              <a:t>Δευτεροβάθμια Φροντίδα Υγείας / Ειδικότητες</a:t>
            </a:r>
          </a:p>
        </p:txBody>
      </p:sp>
      <p:sp>
        <p:nvSpPr>
          <p:cNvPr id="7" name="Έλλειψη 6"/>
          <p:cNvSpPr/>
          <p:nvPr/>
        </p:nvSpPr>
        <p:spPr>
          <a:xfrm>
            <a:off x="2051720" y="1523964"/>
            <a:ext cx="2880320" cy="1829212"/>
          </a:xfrm>
          <a:prstGeom prst="ellipse">
            <a:avLst/>
          </a:prstGeom>
          <a:solidFill>
            <a:srgbClr val="742222"/>
          </a:solidFill>
          <a:ln>
            <a:solidFill>
              <a:srgbClr val="74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Περιφερειακά Ιατρεία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Σύστημα παραπομπών στη ΠΦΥ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Κατά την επίσκεψη του ασθενή στον οικογενειακό του ιατρό και εφόσον διαπιστωθεί ανάγκη για παραπομπή σε εξειδικευμένο γιατρό, θα παρέχεται από εκείνον λίστα με όλους τους διαθέσιμους, συμβεβλημένους </a:t>
            </a:r>
            <a:r>
              <a:rPr lang="el-GR" dirty="0" err="1"/>
              <a:t>εξειδικευμενους</a:t>
            </a:r>
            <a:r>
              <a:rPr lang="el-GR" dirty="0"/>
              <a:t> γιατρούς που θα βρίσκεται ηλεκτρονικά καταχωρημένη σε βάση δεδομένων. Ο ασθενής θα μπορεί  κατά συνέπεια να επιλέξει από μια λίστα ειδικών το γιατρό που εκείνος επιθυμεί.</a:t>
            </a:r>
          </a:p>
          <a:p>
            <a:pPr>
              <a:spcBef>
                <a:spcPts val="1200"/>
              </a:spcBef>
            </a:pPr>
            <a:r>
              <a:rPr lang="el-GR" dirty="0"/>
              <a:t>Οι χρόνιοι ασθενείς που χρήζουν τακτικής παρακολούθησης από εξειδικευμένο ιατρό, μπορούν να παρακάμπτουν το παραπεμπτικό του οικογενειακού γιατρού και να απευθύνονται απευθείας στον ειδικό για τα τακτικά τους ραντεβού. Ο ιατρός ειδικότητας με  ευθύνη του, ενημερώνει για τις συναντήσεις με τον ασθενή τον οικογενειακό ιατρό.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8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/>
          <p:cNvSpPr/>
          <p:nvPr/>
        </p:nvSpPr>
        <p:spPr>
          <a:xfrm>
            <a:off x="3894542" y="2758653"/>
            <a:ext cx="1728192" cy="1758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Donut 66"/>
          <p:cNvSpPr/>
          <p:nvPr/>
        </p:nvSpPr>
        <p:spPr>
          <a:xfrm>
            <a:off x="2210303" y="1202127"/>
            <a:ext cx="5096671" cy="4969133"/>
          </a:xfrm>
          <a:prstGeom prst="donut">
            <a:avLst>
              <a:gd name="adj" fmla="val 165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157" y="251586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Κέντρα Υγείας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3323" y="1430789"/>
            <a:ext cx="2420728" cy="768815"/>
          </a:xfrm>
          <a:noFill/>
          <a:ln w="22225">
            <a:noFill/>
          </a:ln>
          <a:scene3d>
            <a:camera prst="orthographicFront"/>
            <a:lightRig rig="threePt" dir="t"/>
          </a:scene3d>
          <a:sp3d>
            <a:bevelT w="101600" prst="riblet"/>
            <a:bevelB prst="relaxedInset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 smtClean="0"/>
              <a:t>Πρωτοβάθμια Ψυχική Υγεία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3894542" y="3168000"/>
            <a:ext cx="17281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800" b="1" dirty="0" smtClean="0">
                <a:solidFill>
                  <a:schemeClr val="bg1"/>
                </a:solidFill>
              </a:rPr>
              <a:t>Κέντρα Υγείας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4758638" y="1167125"/>
            <a:ext cx="2088232" cy="648072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Οικογενειακός ιατρός</a:t>
            </a:r>
            <a:endParaRPr lang="el-GR" sz="2000" dirty="0"/>
          </a:p>
        </p:txBody>
      </p:sp>
      <p:sp>
        <p:nvSpPr>
          <p:cNvPr id="17" name="Θέση περιεχομένου 2"/>
          <p:cNvSpPr txBox="1">
            <a:spLocks/>
          </p:cNvSpPr>
          <p:nvPr/>
        </p:nvSpPr>
        <p:spPr>
          <a:xfrm>
            <a:off x="6010830" y="1989839"/>
            <a:ext cx="2592288" cy="768814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Εθνικό πρόγραμμα προληπτικού ελέγχου</a:t>
            </a:r>
            <a:endParaRPr lang="el-GR" sz="2000" dirty="0"/>
          </a:p>
        </p:txBody>
      </p:sp>
      <p:sp>
        <p:nvSpPr>
          <p:cNvPr id="36" name="Θέση περιεχομένου 2"/>
          <p:cNvSpPr txBox="1">
            <a:spLocks/>
          </p:cNvSpPr>
          <p:nvPr/>
        </p:nvSpPr>
        <p:spPr>
          <a:xfrm>
            <a:off x="5920115" y="3344124"/>
            <a:ext cx="2592288" cy="496060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Υπηρεσίες παιδιού</a:t>
            </a:r>
            <a:endParaRPr lang="el-GR" sz="2000" dirty="0"/>
          </a:p>
        </p:txBody>
      </p:sp>
      <p:sp>
        <p:nvSpPr>
          <p:cNvPr id="42" name="Θέση περιεχομένου 2"/>
          <p:cNvSpPr txBox="1">
            <a:spLocks/>
          </p:cNvSpPr>
          <p:nvPr/>
        </p:nvSpPr>
        <p:spPr>
          <a:xfrm>
            <a:off x="5508104" y="4254231"/>
            <a:ext cx="2592288" cy="525302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Πρώτες βοήθειες</a:t>
            </a:r>
            <a:endParaRPr lang="el-GR" sz="2000" dirty="0"/>
          </a:p>
        </p:txBody>
      </p:sp>
      <p:sp>
        <p:nvSpPr>
          <p:cNvPr id="54" name="Θέση περιεχομένου 2"/>
          <p:cNvSpPr txBox="1">
            <a:spLocks/>
          </p:cNvSpPr>
          <p:nvPr/>
        </p:nvSpPr>
        <p:spPr>
          <a:xfrm>
            <a:off x="4644008" y="5212648"/>
            <a:ext cx="2408682" cy="830993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Οδοντιατρική φροντίδα</a:t>
            </a:r>
            <a:endParaRPr lang="el-GR" sz="2000" dirty="0"/>
          </a:p>
        </p:txBody>
      </p:sp>
      <p:sp>
        <p:nvSpPr>
          <p:cNvPr id="97" name="Θέση περιεχομένου 2"/>
          <p:cNvSpPr txBox="1">
            <a:spLocks/>
          </p:cNvSpPr>
          <p:nvPr/>
        </p:nvSpPr>
        <p:spPr>
          <a:xfrm>
            <a:off x="866067" y="3680679"/>
            <a:ext cx="2421969" cy="481743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Κατ’ </a:t>
            </a:r>
            <a:r>
              <a:rPr lang="el-GR" sz="2000" dirty="0" err="1" smtClean="0"/>
              <a:t>οίκον</a:t>
            </a:r>
            <a:r>
              <a:rPr lang="el-GR" sz="2000" dirty="0" smtClean="0"/>
              <a:t> φροντίδα</a:t>
            </a:r>
            <a:endParaRPr lang="el-GR" sz="2000" dirty="0"/>
          </a:p>
        </p:txBody>
      </p:sp>
      <p:sp>
        <p:nvSpPr>
          <p:cNvPr id="104" name="Θέση περιεχομένου 2"/>
          <p:cNvSpPr txBox="1">
            <a:spLocks/>
          </p:cNvSpPr>
          <p:nvPr/>
        </p:nvSpPr>
        <p:spPr>
          <a:xfrm>
            <a:off x="866067" y="2654537"/>
            <a:ext cx="2421969" cy="689587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Υπηρεσίες Μητέρας - Γυναίκας</a:t>
            </a:r>
            <a:endParaRPr lang="el-GR" sz="2000" dirty="0"/>
          </a:p>
        </p:txBody>
      </p:sp>
      <p:sp>
        <p:nvSpPr>
          <p:cNvPr id="77" name="Θέση περιεχομένου 2"/>
          <p:cNvSpPr txBox="1">
            <a:spLocks/>
          </p:cNvSpPr>
          <p:nvPr/>
        </p:nvSpPr>
        <p:spPr>
          <a:xfrm>
            <a:off x="1790968" y="4716701"/>
            <a:ext cx="2413022" cy="991894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Υπηρεσίες Οικογενειακού Προγραμματισμο</a:t>
            </a:r>
            <a:r>
              <a:rPr lang="el-GR" sz="2000" dirty="0"/>
              <a:t>ύ</a:t>
            </a:r>
          </a:p>
        </p:txBody>
      </p:sp>
    </p:spTree>
    <p:extLst>
      <p:ext uri="{BB962C8B-B14F-4D97-AF65-F5344CB8AC3E}">
        <p14:creationId xmlns:p14="http://schemas.microsoft.com/office/powerpoint/2010/main" val="35476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Ομάδα ΠΦΥ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3644336" y="3103447"/>
            <a:ext cx="17281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sz="2800" b="1" dirty="0">
                <a:solidFill>
                  <a:srgbClr val="742222"/>
                </a:solidFill>
              </a:rPr>
              <a:t>Ομάδα ΠΦΥ</a:t>
            </a:r>
          </a:p>
        </p:txBody>
      </p:sp>
      <p:sp>
        <p:nvSpPr>
          <p:cNvPr id="23" name="Oval 22"/>
          <p:cNvSpPr/>
          <p:nvPr/>
        </p:nvSpPr>
        <p:spPr>
          <a:xfrm>
            <a:off x="3894542" y="2758653"/>
            <a:ext cx="1728192" cy="1758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Donut 23"/>
          <p:cNvSpPr/>
          <p:nvPr/>
        </p:nvSpPr>
        <p:spPr>
          <a:xfrm>
            <a:off x="2210303" y="1202127"/>
            <a:ext cx="5096671" cy="4969133"/>
          </a:xfrm>
          <a:prstGeom prst="donut">
            <a:avLst>
              <a:gd name="adj" fmla="val 165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5" name="Θέση περιεχομένου 2"/>
          <p:cNvSpPr txBox="1">
            <a:spLocks/>
          </p:cNvSpPr>
          <p:nvPr/>
        </p:nvSpPr>
        <p:spPr>
          <a:xfrm>
            <a:off x="3894542" y="3168000"/>
            <a:ext cx="17281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800" b="1" dirty="0" smtClean="0">
                <a:solidFill>
                  <a:schemeClr val="bg1"/>
                </a:solidFill>
              </a:rPr>
              <a:t>Ομάδα ΠΦΥ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26" name="Θέση περιεχομένου 2"/>
          <p:cNvSpPr txBox="1">
            <a:spLocks/>
          </p:cNvSpPr>
          <p:nvPr/>
        </p:nvSpPr>
        <p:spPr>
          <a:xfrm>
            <a:off x="1854383" y="1491161"/>
            <a:ext cx="2420728" cy="768815"/>
          </a:xfrm>
          <a:prstGeom prst="rect">
            <a:avLst/>
          </a:prstGeom>
          <a:noFill/>
          <a:ln w="22225">
            <a:noFill/>
          </a:ln>
          <a:scene3d>
            <a:camera prst="orthographicFront"/>
            <a:lightRig rig="threePt" dir="t"/>
          </a:scene3d>
          <a:sp3d>
            <a:bevelT w="101600" prst="riblet"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 smtClean="0"/>
              <a:t>Οδοντίατρος</a:t>
            </a:r>
            <a:endParaRPr lang="el-GR" sz="2000" dirty="0"/>
          </a:p>
        </p:txBody>
      </p:sp>
      <p:sp>
        <p:nvSpPr>
          <p:cNvPr id="27" name="Θέση περιεχομένου 2"/>
          <p:cNvSpPr txBox="1">
            <a:spLocks/>
          </p:cNvSpPr>
          <p:nvPr/>
        </p:nvSpPr>
        <p:spPr>
          <a:xfrm>
            <a:off x="4758638" y="1167125"/>
            <a:ext cx="2088232" cy="648072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000" dirty="0" smtClean="0"/>
              <a:t>Οικογενειακός ιατρός</a:t>
            </a:r>
            <a:endParaRPr lang="el-GR" sz="2000" dirty="0"/>
          </a:p>
        </p:txBody>
      </p:sp>
      <p:sp>
        <p:nvSpPr>
          <p:cNvPr id="28" name="Θέση περιεχομένου 2"/>
          <p:cNvSpPr txBox="1">
            <a:spLocks/>
          </p:cNvSpPr>
          <p:nvPr/>
        </p:nvSpPr>
        <p:spPr>
          <a:xfrm>
            <a:off x="6010830" y="1989839"/>
            <a:ext cx="2592288" cy="768814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sz="2000" dirty="0" smtClean="0"/>
              <a:t>Παιδίατρος</a:t>
            </a:r>
            <a:endParaRPr lang="el-GR" sz="2000" dirty="0"/>
          </a:p>
        </p:txBody>
      </p:sp>
      <p:sp>
        <p:nvSpPr>
          <p:cNvPr id="29" name="Θέση περιεχομένου 2"/>
          <p:cNvSpPr txBox="1">
            <a:spLocks/>
          </p:cNvSpPr>
          <p:nvPr/>
        </p:nvSpPr>
        <p:spPr>
          <a:xfrm>
            <a:off x="6010830" y="3138669"/>
            <a:ext cx="2592288" cy="496060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sz="2000" dirty="0"/>
              <a:t>Νοσηλευτής</a:t>
            </a:r>
          </a:p>
        </p:txBody>
      </p:sp>
      <p:sp>
        <p:nvSpPr>
          <p:cNvPr id="30" name="Θέση περιεχομένου 2"/>
          <p:cNvSpPr txBox="1">
            <a:spLocks/>
          </p:cNvSpPr>
          <p:nvPr/>
        </p:nvSpPr>
        <p:spPr>
          <a:xfrm>
            <a:off x="5508104" y="4254231"/>
            <a:ext cx="2592288" cy="525302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sz="2000" dirty="0"/>
              <a:t>Επισκέπτης Υγείας</a:t>
            </a:r>
          </a:p>
        </p:txBody>
      </p:sp>
      <p:sp>
        <p:nvSpPr>
          <p:cNvPr id="31" name="Θέση περιεχομένου 2"/>
          <p:cNvSpPr txBox="1">
            <a:spLocks/>
          </p:cNvSpPr>
          <p:nvPr/>
        </p:nvSpPr>
        <p:spPr>
          <a:xfrm>
            <a:off x="4833326" y="5212648"/>
            <a:ext cx="2408682" cy="830993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sz="2000" dirty="0"/>
              <a:t>Κοινωνικός Λειτουργός</a:t>
            </a:r>
          </a:p>
        </p:txBody>
      </p:sp>
      <p:sp>
        <p:nvSpPr>
          <p:cNvPr id="32" name="Θέση περιεχομένου 2"/>
          <p:cNvSpPr txBox="1">
            <a:spLocks/>
          </p:cNvSpPr>
          <p:nvPr/>
        </p:nvSpPr>
        <p:spPr>
          <a:xfrm>
            <a:off x="866067" y="3680679"/>
            <a:ext cx="2421969" cy="481743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sz="2000" dirty="0"/>
              <a:t>Μαία / </a:t>
            </a:r>
            <a:r>
              <a:rPr lang="el-GR" sz="2000" dirty="0" err="1"/>
              <a:t>Μαιευτής</a:t>
            </a:r>
            <a:endParaRPr lang="el-GR" sz="2000" dirty="0"/>
          </a:p>
        </p:txBody>
      </p:sp>
      <p:sp>
        <p:nvSpPr>
          <p:cNvPr id="34" name="Θέση περιεχομένου 2"/>
          <p:cNvSpPr txBox="1">
            <a:spLocks/>
          </p:cNvSpPr>
          <p:nvPr/>
        </p:nvSpPr>
        <p:spPr>
          <a:xfrm>
            <a:off x="999318" y="2654537"/>
            <a:ext cx="2421969" cy="689587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000" dirty="0"/>
              <a:t>Ψυχίατρος</a:t>
            </a:r>
          </a:p>
        </p:txBody>
      </p:sp>
      <p:sp>
        <p:nvSpPr>
          <p:cNvPr id="35" name="Θέση περιεχομένου 2"/>
          <p:cNvSpPr txBox="1">
            <a:spLocks/>
          </p:cNvSpPr>
          <p:nvPr/>
        </p:nvSpPr>
        <p:spPr>
          <a:xfrm>
            <a:off x="1678026" y="5035669"/>
            <a:ext cx="2413022" cy="991894"/>
          </a:xfrm>
          <a:prstGeom prst="rect">
            <a:avLst/>
          </a:prstGeom>
          <a:noFill/>
          <a:ln w="222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l-GR" sz="2000" dirty="0"/>
              <a:t>Φυσιοθεραπευτής</a:t>
            </a:r>
          </a:p>
        </p:txBody>
      </p:sp>
    </p:spTree>
    <p:extLst>
      <p:ext uri="{BB962C8B-B14F-4D97-AF65-F5344CB8AC3E}">
        <p14:creationId xmlns:p14="http://schemas.microsoft.com/office/powerpoint/2010/main" val="5443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067687dbaced4515acd43083c3d670d03b"/>
  <p:tag name="ARTICULATE_PROJECT_OPEN" val="0"/>
  <p:tag name="ISPRING_RESOURCE_PATHS_HASH_PRESENTER" val="8225597c2534f23ed5c37c18f203fe1be5f2172"/>
</p:tagLst>
</file>

<file path=ppt/theme/theme1.xml><?xml version="1.0" encoding="utf-8"?>
<a:theme xmlns:a="http://schemas.openxmlformats.org/drawingml/2006/main" name="OC_template_updated">
  <a:themeElements>
    <a:clrScheme name="Προσαρμοσμένο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605</TotalTime>
  <Words>3047</Words>
  <Application>Microsoft Office PowerPoint</Application>
  <PresentationFormat>Προβολή στην οθόνη (4:3)</PresentationFormat>
  <Paragraphs>393</Paragraphs>
  <Slides>55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55</vt:i4>
      </vt:variant>
    </vt:vector>
  </HeadingPairs>
  <TitlesOfParts>
    <vt:vector size="57" baseType="lpstr">
      <vt:lpstr>OC_template_updated</vt:lpstr>
      <vt:lpstr>1_OC_template_updated</vt:lpstr>
      <vt:lpstr>Κοινοτική Μαιευτική- Γυναικολογική Φροντίδα – Αγωγή Υγείας (Θ)</vt:lpstr>
      <vt:lpstr>Προτάσεις για ποιοτικές υπηρεσίες ΠΦΥ (1 από 3)</vt:lpstr>
      <vt:lpstr>Προτάσεις για ποιοτικές υπηρεσίες ΠΦΥ (2 από 3)</vt:lpstr>
      <vt:lpstr>Προτάσεις για ποιοτικές υπηρεσίες ΠΦΥ (3 από 3)</vt:lpstr>
      <vt:lpstr>ΑΡΧΕΣ Εθνικού Δικτύου ΠΦΥ</vt:lpstr>
      <vt:lpstr>Σύστημα παραπομπών στη ΠΦΥ (1 από 2) </vt:lpstr>
      <vt:lpstr>Σύστημα παραπομπών στη ΠΦΥ (2 από 2) </vt:lpstr>
      <vt:lpstr>Κέντρα Υγείας</vt:lpstr>
      <vt:lpstr>Ομάδα ΠΦΥ</vt:lpstr>
      <vt:lpstr>Δέσμη υπηρεσιών υγείας στο ΚΥ</vt:lpstr>
      <vt:lpstr>Ωράριο λειτουργίας μονάδων ΠΦΥ</vt:lpstr>
      <vt:lpstr>Οικογενειακός ιατρός (1 από 3)</vt:lpstr>
      <vt:lpstr>Οικογενειακός ιατρός (2 από 3)</vt:lpstr>
      <vt:lpstr>Οικογενειακός ιατρός (3 από 3)</vt:lpstr>
      <vt:lpstr>Τρόπος αποζημίωσης ΚΥ και οικογενειακών ιατρών</vt:lpstr>
      <vt:lpstr>Βασική μισθολογική κλίμακα οικογενειακού ιατρού</vt:lpstr>
      <vt:lpstr>Διαμόρφωση τελικού μισθού οικογενειακού ιατρού</vt:lpstr>
      <vt:lpstr>Στόχοι για το πριμ παραγωγικότητας (1 από 6)</vt:lpstr>
      <vt:lpstr>Στόχοι για το πριμ παραγωγικότητας (2 από 6)</vt:lpstr>
      <vt:lpstr>Στόχοι για το πριμ παραγωγικότητας (3 από 6)</vt:lpstr>
      <vt:lpstr>Στόχοι για το πριμ παραγωγικότητας (4 από 6)</vt:lpstr>
      <vt:lpstr>Στόχοι για το πριμ παραγωγικότητας (5 από 6)</vt:lpstr>
      <vt:lpstr>Στόχοι για το πριμ παραγωγικότητας (6 από 6)</vt:lpstr>
      <vt:lpstr>Έχετε κάποιο από τα ακόλουθα χρόνια νοσήματα; </vt:lpstr>
      <vt:lpstr>Εργασιακά θέματα</vt:lpstr>
      <vt:lpstr>Μεταρρυθμιστική Πρόταση (1 από 3)</vt:lpstr>
      <vt:lpstr>Μεταρρυθμιστική Πρόταση (2 από 3)</vt:lpstr>
      <vt:lpstr>Μεταρρυθμιστική Πρόταση (3 από 3)</vt:lpstr>
      <vt:lpstr>Εθνικό Πρόγραμμα Προληπτικού Ελέγχου</vt:lpstr>
      <vt:lpstr>Υπηρεσίες Παιδιού</vt:lpstr>
      <vt:lpstr>Υπηρεσίες Μητρότητας (1 από 3)</vt:lpstr>
      <vt:lpstr>Υπηρεσίες Μητρότητας (2 από 3)</vt:lpstr>
      <vt:lpstr>Υπηρεσίες Μητρότητας (3 από 3)</vt:lpstr>
      <vt:lpstr>Υπηρεσίες για την Γυναίκα</vt:lpstr>
      <vt:lpstr>Οικογενειακός προγραμματισμός</vt:lpstr>
      <vt:lpstr>Κατ’ οίκον φροντίδα</vt:lpstr>
      <vt:lpstr>Σταθμοί Άμεσης Βοήθειας</vt:lpstr>
      <vt:lpstr>Οδοντιατρική φροντίδα (1 από 2)</vt:lpstr>
      <vt:lpstr>Οδοντιατρική φροντίδα (2 από 2)</vt:lpstr>
      <vt:lpstr>Πρωτοβάθμια Ψυχική Υγεία</vt:lpstr>
      <vt:lpstr>Φυσιοθεραπεία</vt:lpstr>
      <vt:lpstr>Ειδικές υπηρεσίες</vt:lpstr>
      <vt:lpstr>Εκπαίδευση προσωπικού ΠΦΥ (1 από 2)</vt:lpstr>
      <vt:lpstr>Εκπαίδευση προσωπικού ΠΦΥ (2 από 2)</vt:lpstr>
      <vt:lpstr>Πειθαρχικά αδικήματα, ποινές και Λύση υπηρεσιακής σχέσης (1 από 2)</vt:lpstr>
      <vt:lpstr>Πειθαρχικά αδικήματα, ποινές και Λύση υπηρεσιακής σχέσης (2 από 2)</vt:lpstr>
      <vt:lpstr>Εποπτεία έλεγχος</vt:lpstr>
      <vt:lpstr>Επίλογος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Κοινοτική Μαιευτική- Γυναικολογική Φροντίδα – Αγωγή Υγείας</dc:title>
  <dc:creator>opencourses@teiath.gr</dc:creator>
  <cp:lastModifiedBy>fkaram2</cp:lastModifiedBy>
  <cp:revision>72</cp:revision>
  <dcterms:created xsi:type="dcterms:W3CDTF">2014-02-06T12:08:40Z</dcterms:created>
  <dcterms:modified xsi:type="dcterms:W3CDTF">2015-06-29T13:40:36Z</dcterms:modified>
</cp:coreProperties>
</file>