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2"/>
  </p:notesMasterIdLst>
  <p:handoutMasterIdLst>
    <p:handoutMasterId r:id="rId23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57" r:id="rId15"/>
    <p:sldId id="262" r:id="rId16"/>
    <p:sldId id="264" r:id="rId17"/>
    <p:sldId id="269" r:id="rId18"/>
    <p:sldId id="270" r:id="rId19"/>
    <p:sldId id="266" r:id="rId20"/>
    <p:sldId id="261" r:id="rId21"/>
  </p:sldIdLst>
  <p:sldSz cx="9144000" cy="6858000" type="screen4x3"/>
  <p:notesSz cx="7104063" cy="10234613"/>
  <p:custDataLst>
    <p:tags r:id="rId24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3" autoAdjust="0"/>
    <p:restoredTop sz="94660"/>
  </p:normalViewPr>
  <p:slideViewPr>
    <p:cSldViewPr>
      <p:cViewPr varScale="1">
        <p:scale>
          <a:sx n="70" d="100"/>
          <a:sy n="70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endParaRPr lang="el-G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Α. Κανέλλου 2006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/>
              <a:t>Κυτταρίτιδα και διατροφή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A4808-F7BA-41A4-8A8D-8A4AFDA048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8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19</a:t>
            </a:r>
            <a:r>
              <a:rPr lang="el-GR" sz="2600" dirty="0"/>
              <a:t>: Σακχαρώδης Διαβήτης </a:t>
            </a:r>
            <a:br>
              <a:rPr lang="el-GR" sz="2600" dirty="0"/>
            </a:br>
            <a:r>
              <a:rPr lang="el-GR" sz="2600" dirty="0"/>
              <a:t>(</a:t>
            </a:r>
            <a:r>
              <a:rPr lang="en-US" sz="2600" dirty="0"/>
              <a:t>Diabetes mellitus</a:t>
            </a:r>
            <a:r>
              <a:rPr lang="en-US" sz="2600" dirty="0" smtClean="0"/>
              <a:t>)</a:t>
            </a:r>
            <a:endParaRPr lang="el-GR" sz="26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Εξατομικευμένη δίαιτα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n-US" sz="2800" dirty="0" smtClean="0"/>
              <a:t>με </a:t>
            </a:r>
          </a:p>
          <a:p>
            <a:pPr eaLnBrk="1" hangingPunct="1"/>
            <a:r>
              <a:rPr lang="el-GR" altLang="en-US" sz="2800" dirty="0" smtClean="0"/>
              <a:t>Βραδείας απορρόφησης  υδα/κες</a:t>
            </a:r>
          </a:p>
          <a:p>
            <a:pPr eaLnBrk="1" hangingPunct="1"/>
            <a:r>
              <a:rPr lang="el-GR" altLang="en-US" sz="2800" dirty="0" smtClean="0"/>
              <a:t>Υψηλή περιεκτικότητα σε διαιτητικές ίνες</a:t>
            </a:r>
          </a:p>
          <a:p>
            <a:pPr eaLnBrk="1" hangingPunct="1"/>
            <a:r>
              <a:rPr lang="el-GR" altLang="en-US" sz="2800" dirty="0" smtClean="0"/>
              <a:t>Ψαχνό κρέας</a:t>
            </a:r>
          </a:p>
          <a:p>
            <a:pPr eaLnBrk="1" hangingPunct="1"/>
            <a:r>
              <a:rPr lang="el-GR" altLang="en-US" sz="2800" dirty="0" smtClean="0"/>
              <a:t>Επιτρέπεται παχύ ψάρι λόγω ω3</a:t>
            </a:r>
          </a:p>
          <a:p>
            <a:pPr eaLnBrk="1" hangingPunct="1"/>
            <a:r>
              <a:rPr lang="el-GR" altLang="en-US" sz="2800" dirty="0" smtClean="0"/>
              <a:t>Περιορισμός στο ζωικό λίπος ιδιαίτερα από κρέας</a:t>
            </a:r>
          </a:p>
          <a:p>
            <a:pPr eaLnBrk="1" hangingPunct="1"/>
            <a:r>
              <a:rPr lang="el-GR" altLang="en-US" sz="2800" dirty="0" smtClean="0"/>
              <a:t>Προτίμηση στο  εξαιρετικό παρθένο ελαιόλαδο</a:t>
            </a:r>
          </a:p>
          <a:p>
            <a:pPr eaLnBrk="1" hangingPunct="1"/>
            <a:endParaRPr lang="el-GR" altLang="en-US" sz="2800" dirty="0" smtClean="0"/>
          </a:p>
        </p:txBody>
      </p:sp>
      <p:sp>
        <p:nvSpPr>
          <p:cNvPr id="1126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5A940D-171E-49C9-B2FA-30B163B14741}" type="slidenum">
              <a:rPr lang="el-GR" altLang="en-US">
                <a:solidFill>
                  <a:srgbClr val="000000"/>
                </a:solidFill>
              </a:rPr>
              <a:pPr eaLnBrk="1" hangingPunct="1"/>
              <a:t>9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049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Δίαιτα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n-US" dirty="0" smtClean="0"/>
              <a:t>Αποφεύγονται οι</a:t>
            </a:r>
          </a:p>
          <a:p>
            <a:pPr eaLnBrk="1" hangingPunct="1"/>
            <a:r>
              <a:rPr lang="el-GR" altLang="en-US" dirty="0" smtClean="0"/>
              <a:t>Ταχείας απορρόφησης υδα/κες</a:t>
            </a:r>
          </a:p>
          <a:p>
            <a:pPr eaLnBrk="1" hangingPunct="1"/>
            <a:r>
              <a:rPr lang="el-GR" altLang="en-US" dirty="0" smtClean="0"/>
              <a:t>Βοηθούν τα υποκατάστατα ζάχαρης και η φρουκτόζη</a:t>
            </a:r>
          </a:p>
          <a:p>
            <a:pPr eaLnBrk="1" hangingPunct="1"/>
            <a:r>
              <a:rPr lang="el-GR" altLang="en-US" dirty="0" smtClean="0"/>
              <a:t>Χαμηλός γλυκαιμικός δείκτης/ φορτίο</a:t>
            </a:r>
          </a:p>
          <a:p>
            <a:pPr eaLnBrk="1" hangingPunct="1"/>
            <a:r>
              <a:rPr lang="el-GR" altLang="en-US" dirty="0" smtClean="0"/>
              <a:t>Περιορισμός στο οινόπνευμα</a:t>
            </a:r>
          </a:p>
        </p:txBody>
      </p:sp>
      <p:sp>
        <p:nvSpPr>
          <p:cNvPr id="1229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A3DBD7-D399-41A6-B33E-58531F351129}" type="slidenum">
              <a:rPr lang="el-GR" altLang="en-US">
                <a:solidFill>
                  <a:srgbClr val="000000"/>
                </a:solidFill>
              </a:rPr>
              <a:pPr eaLnBrk="1" hangingPunct="1"/>
              <a:t>10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43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Απώλεια βάρους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Αφορά το 80% των διαβητικών τύπου ΙΙ</a:t>
            </a:r>
          </a:p>
          <a:p>
            <a:pPr eaLnBrk="1" hangingPunct="1"/>
            <a:r>
              <a:rPr lang="el-GR" altLang="en-US" dirty="0" smtClean="0"/>
              <a:t>Υποθερμιδικό διαιτολόγιο </a:t>
            </a:r>
          </a:p>
          <a:p>
            <a:pPr lvl="1" eaLnBrk="1" hangingPunct="1"/>
            <a:r>
              <a:rPr lang="el-GR" altLang="en-US" dirty="0" smtClean="0"/>
              <a:t>1200 </a:t>
            </a:r>
            <a:r>
              <a:rPr lang="en-US" altLang="en-US" dirty="0" smtClean="0"/>
              <a:t>kcal</a:t>
            </a:r>
            <a:r>
              <a:rPr lang="el-GR" altLang="en-US" dirty="0" smtClean="0"/>
              <a:t> γυναίκες </a:t>
            </a:r>
            <a:r>
              <a:rPr lang="en-US" altLang="en-US" dirty="0" smtClean="0"/>
              <a:t> </a:t>
            </a:r>
            <a:endParaRPr lang="el-GR" altLang="en-US" dirty="0" smtClean="0"/>
          </a:p>
          <a:p>
            <a:pPr lvl="1" eaLnBrk="1" hangingPunct="1"/>
            <a:r>
              <a:rPr lang="en-US" altLang="en-US" dirty="0" smtClean="0"/>
              <a:t>1500 kcal </a:t>
            </a:r>
            <a:r>
              <a:rPr lang="el-GR" altLang="en-US" dirty="0" smtClean="0"/>
              <a:t>άντρες</a:t>
            </a:r>
          </a:p>
          <a:p>
            <a:pPr eaLnBrk="1" hangingPunct="1"/>
            <a:r>
              <a:rPr lang="el-GR" altLang="en-US" dirty="0" smtClean="0"/>
              <a:t>Ρυθμός απώλειας – 1κιλό την εβδ</a:t>
            </a:r>
          </a:p>
          <a:p>
            <a:pPr eaLnBrk="1" hangingPunct="1"/>
            <a:r>
              <a:rPr lang="el-GR" altLang="en-US" dirty="0" smtClean="0"/>
              <a:t>5-6 μικρά γεύματα/ημέρα ιδίως ως προς τους υδατάνθρακες</a:t>
            </a:r>
            <a:endParaRPr lang="en-US" altLang="en-US" dirty="0" smtClean="0"/>
          </a:p>
          <a:p>
            <a:pPr eaLnBrk="1" hangingPunct="1"/>
            <a:endParaRPr lang="el-GR" altLang="en-US" dirty="0" smtClean="0"/>
          </a:p>
        </p:txBody>
      </p:sp>
      <p:sp>
        <p:nvSpPr>
          <p:cNvPr id="1331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E0165B-1155-45B1-A1EF-74F3B1F531B9}" type="slidenum">
              <a:rPr lang="el-GR" altLang="en-US">
                <a:solidFill>
                  <a:srgbClr val="000000"/>
                </a:solidFill>
              </a:rPr>
              <a:pPr eaLnBrk="1" hangingPunct="1"/>
              <a:t>11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5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</a:t>
            </a:r>
            <a:r>
              <a:rPr lang="el-GR" sz="2000" dirty="0" smtClean="0"/>
              <a:t>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19: Σακχαρώδης διαβήτης».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Ορισμός - παράγοντες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Ορισμός: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Κληρονομική διαταραχή του μεταβολισμού των υδατανθράκων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n-US" sz="2800" dirty="0" smtClean="0"/>
              <a:t>Εκδήλωση ασθένειας σε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Υπέρβαρος  - παχυσαρκία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Εγκυμοσύνη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Ηπατικές παθήσεις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Φαρμακευτική αγωγή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800" dirty="0" smtClean="0"/>
              <a:t>Ιώσεις</a:t>
            </a:r>
          </a:p>
        </p:txBody>
      </p:sp>
      <p:sp>
        <p:nvSpPr>
          <p:cNvPr id="307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D108E4-A808-4B6F-8A15-F227CCC43B4D}" type="slidenum">
              <a:rPr lang="el-GR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79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Βιοχημικοί δείκτες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Φυσιολογικές τιμές 80-120 </a:t>
            </a:r>
            <a:r>
              <a:rPr lang="en-US" altLang="en-US" dirty="0" smtClean="0"/>
              <a:t>mg %</a:t>
            </a:r>
          </a:p>
          <a:p>
            <a:pPr eaLnBrk="1" hangingPunct="1"/>
            <a:r>
              <a:rPr lang="el-GR" altLang="en-US" dirty="0" smtClean="0"/>
              <a:t>Διάγνωση αν συγκέντρωση γλυκόζης </a:t>
            </a:r>
            <a:r>
              <a:rPr lang="en-US" altLang="en-US" dirty="0" smtClean="0"/>
              <a:t>&gt;</a:t>
            </a:r>
            <a:r>
              <a:rPr lang="el-GR" altLang="en-US" dirty="0" smtClean="0"/>
              <a:t>140 </a:t>
            </a:r>
            <a:r>
              <a:rPr lang="en-US" altLang="en-US" dirty="0" smtClean="0"/>
              <a:t>mg %</a:t>
            </a:r>
            <a:endParaRPr lang="el-GR" altLang="en-US" dirty="0" smtClean="0"/>
          </a:p>
          <a:p>
            <a:pPr eaLnBrk="1" hangingPunct="1"/>
            <a:r>
              <a:rPr lang="el-GR" altLang="en-US" dirty="0" smtClean="0"/>
              <a:t>Αποβολή γλυκόζης στα ούρα &gt;180 </a:t>
            </a:r>
            <a:r>
              <a:rPr lang="en-US" altLang="en-US" dirty="0" smtClean="0"/>
              <a:t>mg %</a:t>
            </a:r>
            <a:endParaRPr lang="el-GR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l-GR" altLang="en-US" dirty="0" smtClean="0"/>
          </a:p>
        </p:txBody>
      </p:sp>
      <p:sp>
        <p:nvSpPr>
          <p:cNvPr id="410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7AC926-106C-4515-BB81-D41E57A51BEB}" type="slidenum">
              <a:rPr lang="el-GR" altLang="en-US">
                <a:solidFill>
                  <a:srgbClr val="000000"/>
                </a:solidFill>
              </a:rPr>
              <a:pPr eaLnBrk="1" hangingPunct="1"/>
              <a:t>2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97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Συμπτώματα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l-GR" altLang="en-US" dirty="0" smtClean="0"/>
          </a:p>
          <a:p>
            <a:pPr eaLnBrk="1" hangingPunct="1"/>
            <a:r>
              <a:rPr lang="el-GR" altLang="en-US" dirty="0" smtClean="0"/>
              <a:t>Πολυδιψία: μόνιμο αίσθημα δίψας</a:t>
            </a:r>
          </a:p>
          <a:p>
            <a:pPr eaLnBrk="1" hangingPunct="1"/>
            <a:r>
              <a:rPr lang="el-GR" altLang="en-US" dirty="0" smtClean="0"/>
              <a:t>Πολυουρία: συχνή ενούρηση</a:t>
            </a:r>
          </a:p>
          <a:p>
            <a:pPr eaLnBrk="1" hangingPunct="1"/>
            <a:r>
              <a:rPr lang="el-GR" altLang="en-US" dirty="0" smtClean="0"/>
              <a:t>Υπνηλία</a:t>
            </a:r>
          </a:p>
          <a:p>
            <a:pPr eaLnBrk="1" hangingPunct="1"/>
            <a:r>
              <a:rPr lang="el-GR" altLang="en-US" dirty="0" smtClean="0"/>
              <a:t>Απώλεια βάρους</a:t>
            </a:r>
          </a:p>
          <a:p>
            <a:pPr eaLnBrk="1" hangingPunct="1"/>
            <a:r>
              <a:rPr lang="el-GR" altLang="en-US" dirty="0" smtClean="0"/>
              <a:t>Δυσκολία στην επούλωση πληγών</a:t>
            </a:r>
          </a:p>
        </p:txBody>
      </p:sp>
      <p:sp>
        <p:nvSpPr>
          <p:cNvPr id="51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3824442-9A3E-4502-99C4-797FD107890B}" type="slidenum">
              <a:rPr lang="el-GR" altLang="en-US">
                <a:solidFill>
                  <a:srgbClr val="000000"/>
                </a:solidFill>
              </a:rPr>
              <a:pPr eaLnBrk="1" hangingPunct="1"/>
              <a:t>3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0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Τύποι διαβήτη </a:t>
            </a:r>
            <a:r>
              <a:rPr lang="el-GR" altLang="en-US" sz="3200" b="0" dirty="0" smtClean="0"/>
              <a:t>1/2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b="1" dirty="0" smtClean="0"/>
              <a:t>Διαβήτης τύπου Ι</a:t>
            </a:r>
            <a:r>
              <a:rPr lang="el-GR" altLang="en-US" dirty="0" smtClean="0"/>
              <a:t> = ινσουλινοεξαρτώμενες = νεανικός διαβήτης</a:t>
            </a:r>
          </a:p>
          <a:p>
            <a:pPr eaLnBrk="1" hangingPunct="1"/>
            <a:r>
              <a:rPr lang="el-GR" altLang="en-US" dirty="0" smtClean="0"/>
              <a:t>Απόλυτη έλλειψη της ινσουλίνης</a:t>
            </a:r>
          </a:p>
          <a:p>
            <a:pPr eaLnBrk="1" hangingPunct="1"/>
            <a:r>
              <a:rPr lang="el-GR" altLang="en-US" dirty="0" smtClean="0"/>
              <a:t>Καθημερινή χορήγηση ινσουλίνης (ενέσιμη, </a:t>
            </a:r>
            <a:r>
              <a:rPr lang="en-US" altLang="en-US" dirty="0" smtClean="0"/>
              <a:t>spay</a:t>
            </a:r>
            <a:r>
              <a:rPr lang="el-GR" altLang="en-US" dirty="0" smtClean="0"/>
              <a:t>)</a:t>
            </a:r>
          </a:p>
          <a:p>
            <a:pPr eaLnBrk="1" hangingPunct="1"/>
            <a:endParaRPr lang="el-GR" altLang="en-US" dirty="0" smtClean="0"/>
          </a:p>
        </p:txBody>
      </p:sp>
      <p:sp>
        <p:nvSpPr>
          <p:cNvPr id="614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383FAE-536C-426D-989C-D24EDFC759D3}" type="slidenum">
              <a:rPr lang="el-GR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Τύποι διαβήτη </a:t>
            </a:r>
            <a:r>
              <a:rPr lang="el-GR" altLang="en-US" sz="3200" b="0" dirty="0" smtClean="0"/>
              <a:t>2/2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Διαβήτης τύπου ΙΙ = διαβήτης ενηλίκων = γεροντικός διαβήτης </a:t>
            </a:r>
          </a:p>
          <a:p>
            <a:pPr eaLnBrk="1" hangingPunct="1"/>
            <a:r>
              <a:rPr lang="el-GR" altLang="en-US" dirty="0" smtClean="0"/>
              <a:t>Εκδηλώνεται στη μέση ή μεγάλη ηλικία</a:t>
            </a:r>
          </a:p>
          <a:p>
            <a:pPr eaLnBrk="1" hangingPunct="1"/>
            <a:r>
              <a:rPr lang="el-GR" altLang="en-US" dirty="0" smtClean="0"/>
              <a:t>Μειωμένη παραγωγή ινσουλίνης</a:t>
            </a:r>
          </a:p>
          <a:p>
            <a:pPr eaLnBrk="1" hangingPunct="1"/>
            <a:r>
              <a:rPr lang="el-GR" altLang="en-US" dirty="0" smtClean="0"/>
              <a:t>Πλειοψηφία υπέρβαροι -&gt; απώλεια βάρους βελτιώνει πάθηση</a:t>
            </a:r>
          </a:p>
          <a:p>
            <a:pPr eaLnBrk="1" hangingPunct="1"/>
            <a:r>
              <a:rPr lang="el-GR" altLang="en-US" dirty="0" smtClean="0"/>
              <a:t>Μακροχρόνια φαρμακευτική αγωγή και δίαιτα και απώλεια βάρους</a:t>
            </a:r>
          </a:p>
        </p:txBody>
      </p:sp>
      <p:sp>
        <p:nvSpPr>
          <p:cNvPr id="717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A980B5-E4A4-4EFF-AF01-45544FBF6159}" type="slidenum">
              <a:rPr lang="el-GR" altLang="en-US">
                <a:solidFill>
                  <a:srgbClr val="000000"/>
                </a:solidFill>
              </a:rPr>
              <a:pPr eaLnBrk="1" hangingPunct="1"/>
              <a:t>5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41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Υπεργλυκαιμία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Μεγάλη αύξηση γλυκόζης στο αίμα</a:t>
            </a:r>
          </a:p>
          <a:p>
            <a:pPr eaLnBrk="1" hangingPunct="1">
              <a:buFontTx/>
              <a:buNone/>
            </a:pPr>
            <a:r>
              <a:rPr lang="el-GR" altLang="en-US" dirty="0" smtClean="0"/>
              <a:t>Συμπτώματα</a:t>
            </a:r>
          </a:p>
          <a:p>
            <a:pPr eaLnBrk="1" hangingPunct="1"/>
            <a:r>
              <a:rPr lang="el-GR" altLang="en-US" dirty="0" smtClean="0"/>
              <a:t>Αναγούλα</a:t>
            </a:r>
          </a:p>
          <a:p>
            <a:pPr eaLnBrk="1" hangingPunct="1"/>
            <a:r>
              <a:rPr lang="el-GR" altLang="en-US" dirty="0" smtClean="0"/>
              <a:t>Εμετός</a:t>
            </a:r>
          </a:p>
          <a:p>
            <a:pPr eaLnBrk="1" hangingPunct="1"/>
            <a:r>
              <a:rPr lang="el-GR" altLang="en-US" dirty="0" smtClean="0"/>
              <a:t>Κοιλιακό άλγος</a:t>
            </a:r>
          </a:p>
          <a:p>
            <a:pPr eaLnBrk="1" hangingPunct="1"/>
            <a:r>
              <a:rPr lang="el-GR" altLang="en-US" dirty="0" smtClean="0"/>
              <a:t>Οσμή κετόνης</a:t>
            </a:r>
          </a:p>
          <a:p>
            <a:pPr eaLnBrk="1" hangingPunct="1"/>
            <a:r>
              <a:rPr lang="el-GR" altLang="en-US" dirty="0" smtClean="0"/>
              <a:t>Κώμα (λιποθυμική κατάσταση)</a:t>
            </a:r>
          </a:p>
        </p:txBody>
      </p:sp>
      <p:sp>
        <p:nvSpPr>
          <p:cNvPr id="819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B5A028-A033-489A-B67A-8D4ACFEDD0CF}" type="slidenum">
              <a:rPr lang="el-GR" altLang="en-US">
                <a:solidFill>
                  <a:srgbClr val="000000"/>
                </a:solidFill>
              </a:rPr>
              <a:pPr eaLnBrk="1" hangingPunct="1"/>
              <a:t>6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83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Υπογλυκαιμία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Σημαντική μείωση της γλυκόζης στο αίμα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n-US" sz="2000" dirty="0" smtClean="0"/>
              <a:t>Συμπτώματα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Αδυναμία συγκέντρωσης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Πονοκέφαλος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Κρίσεις εφίδρωσης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Τρέμουλο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Έντονοι χτύποι καρδιάς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Λιγούρα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Διαταραχή στην όραση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Σοκ (μερική απώλεια αισθήσεων, συμπεριφορά μεθυσμένου)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n-US" sz="2000" dirty="0" smtClean="0"/>
              <a:t>Σύσταση: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πάντα ταχείας απορρόφησης υδα/κες (φρουκτόζη όπως ξερά φρούτα,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n-US" sz="2000" dirty="0" smtClean="0"/>
              <a:t>Συχνά αυτοέλεγχος τιμής γλυκόζης</a:t>
            </a:r>
          </a:p>
        </p:txBody>
      </p:sp>
      <p:sp>
        <p:nvSpPr>
          <p:cNvPr id="922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0885770-DB0E-467F-932A-C62C44D81FA0}" type="slidenum">
              <a:rPr lang="el-GR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16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Η διατροφή του διαβητικού 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n-US" dirty="0" smtClean="0"/>
              <a:t>50-55 % υδατάνθρακες</a:t>
            </a:r>
          </a:p>
          <a:p>
            <a:pPr eaLnBrk="1" hangingPunct="1"/>
            <a:r>
              <a:rPr lang="el-GR" altLang="en-US" dirty="0" smtClean="0"/>
              <a:t>15-20% πρωτεΐνες</a:t>
            </a:r>
          </a:p>
          <a:p>
            <a:pPr eaLnBrk="1" hangingPunct="1"/>
            <a:r>
              <a:rPr lang="el-GR" altLang="en-US" dirty="0" smtClean="0"/>
              <a:t>30-35% λιπίδια</a:t>
            </a:r>
          </a:p>
        </p:txBody>
      </p:sp>
      <p:sp>
        <p:nvSpPr>
          <p:cNvPr id="1024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709AC71-CC52-480A-9C9F-BEAABC9B8D3B}" type="slidenum">
              <a:rPr lang="el-GR" altLang="en-US">
                <a:solidFill>
                  <a:srgbClr val="000000"/>
                </a:solidFill>
              </a:rPr>
              <a:pPr eaLnBrk="1" hangingPunct="1"/>
              <a:t>8</a:t>
            </a:fld>
            <a:endParaRPr lang="el-GR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4826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594</TotalTime>
  <Words>873</Words>
  <Application>Microsoft Office PowerPoint</Application>
  <PresentationFormat>Προβολή στην οθόνη (4:3)</PresentationFormat>
  <Paragraphs>153</Paragraphs>
  <Slides>19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19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 Διαιτολογία</vt:lpstr>
      <vt:lpstr>Ορισμός - παράγοντες</vt:lpstr>
      <vt:lpstr>Βιοχημικοί δείκτες</vt:lpstr>
      <vt:lpstr>Συμπτώματα</vt:lpstr>
      <vt:lpstr>Τύποι διαβήτη 1/2</vt:lpstr>
      <vt:lpstr>Τύποι διαβήτη 2/2</vt:lpstr>
      <vt:lpstr>Υπεργλυκαιμία</vt:lpstr>
      <vt:lpstr>Υπογλυκαιμία</vt:lpstr>
      <vt:lpstr>Η διατροφή του διαβητικού </vt:lpstr>
      <vt:lpstr>Εξατομικευμένη δίαιτα</vt:lpstr>
      <vt:lpstr>Δίαιτα</vt:lpstr>
      <vt:lpstr>Απώλεια βάρους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120</cp:revision>
  <dcterms:created xsi:type="dcterms:W3CDTF">2015-07-21T13:01:13Z</dcterms:created>
  <dcterms:modified xsi:type="dcterms:W3CDTF">2015-10-04T06:50:15Z</dcterms:modified>
</cp:coreProperties>
</file>