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1" r:id="rId4"/>
    <p:sldId id="272" r:id="rId5"/>
    <p:sldId id="273" r:id="rId6"/>
    <p:sldId id="274" r:id="rId7"/>
    <p:sldId id="275" r:id="rId8"/>
    <p:sldId id="276" r:id="rId9"/>
    <p:sldId id="277"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10</a:t>
            </a:r>
            <a:r>
              <a:rPr lang="el-GR" sz="2600" dirty="0" smtClean="0"/>
              <a:t>:</a:t>
            </a:r>
            <a:r>
              <a:rPr lang="en-US" sz="2600" dirty="0" smtClean="0"/>
              <a:t> </a:t>
            </a:r>
            <a:r>
              <a:rPr lang="el-GR" sz="2600" dirty="0"/>
              <a:t>Νομοθεσία που αφορά στα ηλεκτρονικά συστήματα κράτησης θέσεων (ΗΣΚ)</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10</a:t>
            </a:r>
            <a:r>
              <a:rPr lang="en-US" sz="2000" dirty="0" smtClean="0"/>
              <a:t>:</a:t>
            </a:r>
            <a:r>
              <a:rPr lang="el-GR" sz="2000" dirty="0"/>
              <a:t> Νομοθεσία που αφορά στα ηλεκτρονικά συστήματα κράτησης θέσεων (ΗΣΚ)».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Νομοθεσία που αφορά </a:t>
            </a:r>
            <a:r>
              <a:rPr lang="el-GR" dirty="0" smtClean="0"/>
              <a:t/>
            </a:r>
            <a:br>
              <a:rPr lang="el-GR" dirty="0" smtClean="0"/>
            </a:br>
            <a:r>
              <a:rPr lang="el-GR" dirty="0" smtClean="0"/>
              <a:t>στα ΗΣΚ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dirty="0"/>
              <a:t>Τα ηλεκτρονικά συστήματα κράτησης θέσεων (ΗΣΚ) προσφέρουν στους καταναλωτές άμεση πληροφόρηση σχετικά με τα διαθέσιμα αεροπορικά δρομολόγια και τους αντίστοιχους ναύλους. Παρέχουν στους ταξιδιωτικούς πράκτορες, ανεξαρτήτως εάν διαθέτουν γραφεία ή λειτουργούν on-line, την ευχέρεια να πραγματοποιούν άμεσες και επιβεβαιωμένες κρατήσεις θέσεων εξ ονόματος των καταναλωτών.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01382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p:txBody>
          <a:bodyPr/>
          <a:lstStyle/>
          <a:p>
            <a:r>
              <a:rPr lang="el-GR" dirty="0"/>
              <a:t>Ο κώδικας δεοντολογίας για τα ηλεκτρονικά συστήματα κράτησης θέσεων (στο εξής «κώδικας δεοντολογίας») θεσπίστηκε για πρώτη φορά το 1989 με την έκδοση του κανονισμού 2299/89. Την εποχή εκείνη, η συντριπτική πλειονότητα των κρατήσεων των αεροπορικών εταιρειών γινόταν μέσω ΗΣΚ.</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60280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a:xfrm>
            <a:off x="457200" y="1340768"/>
            <a:ext cx="8229600" cy="5112568"/>
          </a:xfrm>
        </p:spPr>
        <p:txBody>
          <a:bodyPr/>
          <a:lstStyle/>
          <a:p>
            <a:r>
              <a:rPr lang="el-GR" dirty="0"/>
              <a:t>Για τις αεροπορικές μετακινήσεις τους, οι καταναλωτές ουσιαστικά μπορούσαν να χρησιμοποιούν μία μόνον δίοδο πληροφόρησης και διανομής, τη δίοδο που αποτελούσαν τα ΗΣΚ και οι ταξιδιωτικοί πράκτορες. </a:t>
            </a:r>
            <a:endParaRPr lang="el-GR" dirty="0" smtClean="0"/>
          </a:p>
          <a:p>
            <a:r>
              <a:rPr lang="el-GR" dirty="0" smtClean="0"/>
              <a:t>Επιπλέον</a:t>
            </a:r>
            <a:r>
              <a:rPr lang="el-GR" dirty="0"/>
              <a:t>, τα περισσότερα ΗΣΚ ανήκαν και ήταν υπό τον έλεγχο αεροπορικών εταιρειών. </a:t>
            </a:r>
            <a:endParaRPr lang="el-GR" dirty="0" smtClean="0"/>
          </a:p>
          <a:p>
            <a:r>
              <a:rPr lang="el-GR" dirty="0" smtClean="0"/>
              <a:t>Αυτός </a:t>
            </a:r>
            <a:r>
              <a:rPr lang="el-GR" dirty="0"/>
              <a:t>ο συνδυασμός δεδομένων δημιούργησε συγκεκριμένους κινδύνους καταχρηστικών πρακτικών ανταγωνισμού, για τους οποίους, επειδή οι γενικοί κανόνες ανταγωνισμού δεν επαρκούσαν, χρειάζονταν ειδικοί κανόνες ad hoc υπό μορφή κώδικα δεοντολογίας.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22767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p:txBody>
          <a:bodyPr/>
          <a:lstStyle/>
          <a:p>
            <a:r>
              <a:rPr lang="el-GR" dirty="0"/>
              <a:t>Ο κώδικας δεοντολογίας θεσπίσθηκε με σκοπό να βελτιωθεί η διαφάνεια και να αποφευχθεί η διακριτική μεταχείριση τόσο από τους ίδιους τους πωλητές συστημάτων όσο και από τις αεροπορικές εταιρείες, και ειδικά από τους μεταφορείς μητρικούς των ΗΣΚ.</a:t>
            </a:r>
          </a:p>
          <a:p>
            <a:r>
              <a:rPr lang="el-GR" dirty="0" smtClean="0"/>
              <a:t>Αποδείχθηκε </a:t>
            </a:r>
            <a:r>
              <a:rPr lang="el-GR" dirty="0"/>
              <a:t>επιτυχής στην πρόληψη καταχρηστικών πρακτικών στην αγορά, έχει όμως ανεπιθύμητες συνέπειες λόγω της ανεπαρκούς προσαρμογής του στις μεταβαλλόμενες συνθήκες της αγοράς.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4712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p:txBody>
          <a:bodyPr/>
          <a:lstStyle/>
          <a:p>
            <a:r>
              <a:rPr lang="el-GR" dirty="0"/>
              <a:t>Πρώτον, πολλές αεροπορικές εταιρείες εκχώρησαν την κυριότητα του ΗΣΚ τους. Τρία από τα τέσσερα ΗΣΚ δεν ανήκουν πλέον σε αεροπορικές εταιρείες, ενώ τρεις αεροπορικές εταιρίες έχουν μειοψηφική συμμετοχή στο τέταρτο ΗΣΚ. </a:t>
            </a:r>
            <a:endParaRPr lang="el-GR" dirty="0" smtClean="0"/>
          </a:p>
          <a:p>
            <a:r>
              <a:rPr lang="el-GR" dirty="0" smtClean="0"/>
              <a:t>Δεύτερον</a:t>
            </a:r>
            <a:r>
              <a:rPr lang="el-GR" dirty="0"/>
              <a:t>, χάρη στη δημιουργία εναλλακτικών διόδων διανομής, όπως οι δικτυακοί τόποι των αεροπορικών εταιρειών στο Διαδίκτυο ή τα τηλεφωνικά τους κέντρα, οι καταναλωτές έχουν σήμερα πρόσβαση σε πολλές διόδους πληροφόρησης και κράτησης θέσεων στις αεροπορικές μεταφορές.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00369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6/7</a:t>
            </a:r>
            <a:endParaRPr lang="el-GR" dirty="0"/>
          </a:p>
        </p:txBody>
      </p:sp>
      <p:sp>
        <p:nvSpPr>
          <p:cNvPr id="3" name="Θέση περιεχομένου 2"/>
          <p:cNvSpPr>
            <a:spLocks noGrp="1"/>
          </p:cNvSpPr>
          <p:nvPr>
            <p:ph idx="1"/>
          </p:nvPr>
        </p:nvSpPr>
        <p:spPr>
          <a:xfrm>
            <a:off x="457200" y="1340768"/>
            <a:ext cx="8229600" cy="5112568"/>
          </a:xfrm>
        </p:spPr>
        <p:txBody>
          <a:bodyPr>
            <a:normAutofit/>
          </a:bodyPr>
          <a:lstStyle/>
          <a:p>
            <a:r>
              <a:rPr lang="el-GR" sz="2300" dirty="0"/>
              <a:t>Οι απαιτήσεις περί ισότιμης μεταχείρισης του κώδικα δεοντολογίας παρεμποδίζουν τον ανταγωνισμό και την καινοτομία στις τιμές, διότι περιορίζουν σοβαρά την ελευθερία των αεροπορικών εταιρειών και των παρόχων υπηρεσιών ΗΣΚ να διαπραγματεύονται τα τέλη κράτησης θέσεων και τους ναύλους που προσφέρονται μέσω των ΗΣΚ</a:t>
            </a:r>
            <a:r>
              <a:rPr lang="el-GR" sz="2300" dirty="0" smtClean="0"/>
              <a:t>.</a:t>
            </a:r>
          </a:p>
          <a:p>
            <a:r>
              <a:rPr lang="el-GR" sz="2300" dirty="0"/>
              <a:t>Η συνεπαγόμενη έλλειψη ανταγωνισμού διατηρεί τα τέλη κράτησης σε πιο υψηλά επίπεδα από </a:t>
            </a:r>
            <a:r>
              <a:rPr lang="el-GR" sz="2300" dirty="0" smtClean="0"/>
              <a:t>ότι </a:t>
            </a:r>
            <a:r>
              <a:rPr lang="el-GR" sz="2300" dirty="0"/>
              <a:t>χρειάζεται. Έτσι, οι αεροπορικές εταιρείες έχουν την τάση να διανέμουν όλο και περισσότερο τα εισιτήριά τους μέσω των εναλλακτικών </a:t>
            </a:r>
            <a:r>
              <a:rPr lang="el-GR" sz="2300" dirty="0" smtClean="0"/>
              <a:t>διόδων, </a:t>
            </a:r>
            <a:r>
              <a:rPr lang="el-GR" sz="2300" dirty="0"/>
              <a:t>όπως οι δικοί τους ιστότοποι στο Διαδίκτυο που είναι λιγότερο δαπανηρές και τεχνικά πιο ευέλικτες.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949460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Νομοθεσία που αφορά </a:t>
            </a:r>
            <a:br>
              <a:rPr lang="el-GR" dirty="0">
                <a:solidFill>
                  <a:prstClr val="white"/>
                </a:solidFill>
              </a:rPr>
            </a:br>
            <a:r>
              <a:rPr lang="el-GR" dirty="0">
                <a:solidFill>
                  <a:prstClr val="white"/>
                </a:solidFill>
              </a:rPr>
              <a:t>στα ΗΣΚ </a:t>
            </a:r>
            <a:r>
              <a:rPr lang="el-GR" sz="3000" b="0" dirty="0" smtClean="0">
                <a:solidFill>
                  <a:prstClr val="white"/>
                </a:solidFill>
              </a:rPr>
              <a:t>7/7</a:t>
            </a:r>
            <a:endParaRPr lang="el-GR" dirty="0"/>
          </a:p>
        </p:txBody>
      </p:sp>
      <p:sp>
        <p:nvSpPr>
          <p:cNvPr id="3" name="Θέση περιεχομένου 2"/>
          <p:cNvSpPr>
            <a:spLocks noGrp="1"/>
          </p:cNvSpPr>
          <p:nvPr>
            <p:ph idx="1"/>
          </p:nvPr>
        </p:nvSpPr>
        <p:spPr/>
        <p:txBody>
          <a:bodyPr/>
          <a:lstStyle/>
          <a:p>
            <a:r>
              <a:rPr lang="el-GR" dirty="0"/>
              <a:t>Επίσης, καθώς η αγορά των ΗΣΚ σε άλλα μέρη του κόσμου έχει ελευθερωθεί πλήρως, είναι αναγκαίο να εξασφαλισθεί ισότιμος ανταγωνισμός μεταξύ αεροπορικών εταιρειών και παρόχων υπηρεσιών ΗΣΚ τόσο εντός όσο και εκτός της ΕΕ</a:t>
            </a:r>
            <a:r>
              <a:rPr lang="el-GR" dirty="0" smtClean="0"/>
              <a:t>.</a:t>
            </a:r>
          </a:p>
          <a:p>
            <a:r>
              <a:rPr lang="el-GR" dirty="0"/>
              <a:t>Έτσι λοιπόν, η  ΕΕ εξέδωσε τον Κανονισμό (ΕΚ) αριθ. 80/2009 του Ευρωπαϊκού Κοινοβουλίου και του Συμβουλίου, της 14ης Ιανουαρίου 2009, όσον αφορά κώδικα δεοντολογίας για τα ηλεκτρονικά συστήματα κράτησης θέσεων και την κατάργηση του κανονισμού (ΕΟΚ) αριθ. 2299/89 του </a:t>
            </a:r>
            <a:r>
              <a:rPr lang="el-GR" dirty="0" smtClean="0"/>
              <a:t>Συμβουλίου.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243943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TotalTime>
  <Words>1117</Words>
  <Application>Microsoft Office PowerPoint</Application>
  <PresentationFormat>Προβολή στην οθόνη (4:3)</PresentationFormat>
  <Paragraphs>92</Paragraphs>
  <Slides>15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Διεθνείς Συστήματα Κρατήσεων στον Τουρισμό</vt:lpstr>
      <vt:lpstr>Νομοθεσία που αφορά  στα ΗΣΚ 1/7</vt:lpstr>
      <vt:lpstr>Νομοθεσία που αφορά  στα ΗΣΚ 2/7</vt:lpstr>
      <vt:lpstr>Νομοθεσία που αφορά  στα ΗΣΚ 3/7</vt:lpstr>
      <vt:lpstr>Νομοθεσία που αφορά  στα ΗΣΚ 4/7</vt:lpstr>
      <vt:lpstr>Νομοθεσία που αφορά  στα ΗΣΚ 5/7</vt:lpstr>
      <vt:lpstr>Νομοθεσία που αφορά  στα ΗΣΚ 6/7</vt:lpstr>
      <vt:lpstr>Νομοθεσία που αφορά  στα ΗΣΚ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6</cp:revision>
  <dcterms:created xsi:type="dcterms:W3CDTF">2015-04-30T10:14:21Z</dcterms:created>
  <dcterms:modified xsi:type="dcterms:W3CDTF">2015-06-26T09:51:01Z</dcterms:modified>
</cp:coreProperties>
</file>