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43"/>
  </p:notesMasterIdLst>
  <p:handoutMasterIdLst>
    <p:handoutMasterId r:id="rId44"/>
  </p:handoutMasterIdLst>
  <p:sldIdLst>
    <p:sldId id="256" r:id="rId3"/>
    <p:sldId id="267" r:id="rId4"/>
    <p:sldId id="268" r:id="rId5"/>
    <p:sldId id="270" r:id="rId6"/>
    <p:sldId id="271" r:id="rId7"/>
    <p:sldId id="272"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86" r:id="rId21"/>
    <p:sldId id="288" r:id="rId22"/>
    <p:sldId id="289" r:id="rId23"/>
    <p:sldId id="290" r:id="rId24"/>
    <p:sldId id="291" r:id="rId25"/>
    <p:sldId id="292" r:id="rId26"/>
    <p:sldId id="293" r:id="rId27"/>
    <p:sldId id="294" r:id="rId28"/>
    <p:sldId id="295" r:id="rId29"/>
    <p:sldId id="296" r:id="rId30"/>
    <p:sldId id="297" r:id="rId31"/>
    <p:sldId id="298" r:id="rId32"/>
    <p:sldId id="299" r:id="rId33"/>
    <p:sldId id="300" r:id="rId34"/>
    <p:sldId id="301" r:id="rId35"/>
    <p:sldId id="257" r:id="rId36"/>
    <p:sldId id="262" r:id="rId37"/>
    <p:sldId id="264" r:id="rId38"/>
    <p:sldId id="302" r:id="rId39"/>
    <p:sldId id="303" r:id="rId40"/>
    <p:sldId id="304" r:id="rId41"/>
    <p:sldId id="305" r:id="rId42"/>
  </p:sldIdLst>
  <p:sldSz cx="9144000" cy="6858000" type="screen4x3"/>
  <p:notesSz cx="7104063" cy="10234613"/>
  <p:custDataLst>
    <p:tags r:id="rId45"/>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0000"/>
    <a:srgbClr val="004A82"/>
    <a:srgbClr val="205D1D"/>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11" d="100"/>
          <a:sy n="111" d="100"/>
        </p:scale>
        <p:origin x="-1788"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14/4/2015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14/4/2015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6</a:t>
            </a:fld>
            <a:endParaRPr lang="el-GR" dirty="0">
              <a:solidFill>
                <a:prstClr val="black"/>
              </a:solidFill>
            </a:endParaRPr>
          </a:p>
        </p:txBody>
      </p:sp>
    </p:spTree>
    <p:extLst>
      <p:ext uri="{BB962C8B-B14F-4D97-AF65-F5344CB8AC3E}">
        <p14:creationId xmlns:p14="http://schemas.microsoft.com/office/powerpoint/2010/main" val="138507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18</a:t>
            </a:fld>
            <a:endParaRPr lang="el-GR" dirty="0"/>
          </a:p>
        </p:txBody>
      </p:sp>
    </p:spTree>
    <p:extLst>
      <p:ext uri="{BB962C8B-B14F-4D97-AF65-F5344CB8AC3E}">
        <p14:creationId xmlns:p14="http://schemas.microsoft.com/office/powerpoint/2010/main" val="2136473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33</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34</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35</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36</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38</a:t>
            </a:fld>
            <a:endParaRPr lang="el-GR" dirty="0">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39</a:t>
            </a:fld>
            <a:endParaRPr lang="el-GR" dirty="0">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3832183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95555602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10031066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5902883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57574974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48206614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77570126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62894151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0106125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n-US" dirty="0" smtClean="0"/>
              <a:t>Click to edit Master title style</a:t>
            </a:r>
            <a:endParaRPr lang="el-GR" dirty="0"/>
          </a:p>
        </p:txBody>
      </p:sp>
      <p:sp>
        <p:nvSpPr>
          <p:cNvPr id="3" name="Content Placeholder 2"/>
          <p:cNvSpPr>
            <a:spLocks noGrp="1"/>
          </p:cNvSpPr>
          <p:nvPr>
            <p:ph idx="1"/>
          </p:nvPr>
        </p:nvSpPr>
        <p:spPr/>
        <p:txBody>
          <a:bodyPr/>
          <a:lstStyle>
            <a:lvl1pPr>
              <a:spcBef>
                <a:spcPts val="1200"/>
              </a:spcBef>
              <a:defRPr sz="2400"/>
            </a:lvl1pPr>
            <a:lvl2pPr marL="742950" indent="-285750">
              <a:buFont typeface="Courier New" panose="02070309020205020404" pitchFamily="49" charset="0"/>
              <a:buChar char="o"/>
              <a:defRPr sz="2200"/>
            </a:lvl2pPr>
            <a:lvl3pPr marL="1143000" indent="-228600">
              <a:buFont typeface="Calibri" panose="020F0502020204030204" pitchFamily="34" charset="0"/>
              <a:buChar cha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64266881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6392291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hyperlink" Target="http://commons.wikimedia.org/wiki/User:Evan-Amos" TargetMode="External"/><Relationship Id="rId18" Type="http://schemas.openxmlformats.org/officeDocument/2006/relationships/image" Target="../media/image18.jpeg"/><Relationship Id="rId3" Type="http://schemas.openxmlformats.org/officeDocument/2006/relationships/hyperlink" Target="https://www.flickr.com/photos/revjim/2157610777/" TargetMode="External"/><Relationship Id="rId7" Type="http://schemas.openxmlformats.org/officeDocument/2006/relationships/hyperlink" Target="https://www.flickr.com/photos/benmcleod/479169566/" TargetMode="External"/><Relationship Id="rId12" Type="http://schemas.openxmlformats.org/officeDocument/2006/relationships/hyperlink" Target="http://en.wikipedia.org/wiki/Crying#mediaviewer/File:Crying-girl.jpg" TargetMode="External"/><Relationship Id="rId17" Type="http://schemas.openxmlformats.org/officeDocument/2006/relationships/hyperlink" Target="https://creativecommons.org/licenses/by-nc-nd/2.0/" TargetMode="External"/><Relationship Id="rId2" Type="http://schemas.openxmlformats.org/officeDocument/2006/relationships/image" Target="../media/image13.jpeg"/><Relationship Id="rId16" Type="http://schemas.openxmlformats.org/officeDocument/2006/relationships/hyperlink" Target="https://www.flickr.com/photos/pacificcove/9540019805/" TargetMode="External"/><Relationship Id="rId20" Type="http://schemas.openxmlformats.org/officeDocument/2006/relationships/hyperlink" Target="https://creativecommons.org/licenses/by-nc/2.0/" TargetMode="External"/><Relationship Id="rId1" Type="http://schemas.openxmlformats.org/officeDocument/2006/relationships/slideLayout" Target="../slideLayouts/slideLayout2.xml"/><Relationship Id="rId6" Type="http://schemas.openxmlformats.org/officeDocument/2006/relationships/image" Target="../media/image14.jpeg"/><Relationship Id="rId11" Type="http://schemas.openxmlformats.org/officeDocument/2006/relationships/image" Target="../media/image16.jpeg"/><Relationship Id="rId5" Type="http://schemas.openxmlformats.org/officeDocument/2006/relationships/hyperlink" Target="https://creativecommons.org/licenses/by-nc-sa/2.0/" TargetMode="External"/><Relationship Id="rId15" Type="http://schemas.openxmlformats.org/officeDocument/2006/relationships/image" Target="../media/image17.jpg"/><Relationship Id="rId10" Type="http://schemas.openxmlformats.org/officeDocument/2006/relationships/hyperlink" Target="http://pixabay.com/en/users/Ben_Kerckx/" TargetMode="External"/><Relationship Id="rId19" Type="http://schemas.openxmlformats.org/officeDocument/2006/relationships/hyperlink" Target="https://www.flickr.com/photos/jennyleesilver/3560204000/" TargetMode="External"/><Relationship Id="rId4" Type="http://schemas.openxmlformats.org/officeDocument/2006/relationships/hyperlink" Target="http://commons.wikimedia.org/wiki/User:Rosarinagazo" TargetMode="External"/><Relationship Id="rId9" Type="http://schemas.openxmlformats.org/officeDocument/2006/relationships/hyperlink" Target="http://pixabay.com/en/baby-crying-child-small-grief-sad-215303/" TargetMode="External"/><Relationship Id="rId14" Type="http://schemas.openxmlformats.org/officeDocument/2006/relationships/hyperlink" Target="http://creativecommons.org/licenses/by-sa/2.0/"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pixabay.com/en/question-mark-concept-white-sign-213671/" TargetMode="External"/><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hyperlink" Target="http://pixabay.com/en/users/PublicDomainPictures/" TargetMode="External"/><Relationship Id="rId4" Type="http://schemas.openxmlformats.org/officeDocument/2006/relationships/hyperlink" Target="http://commons.wikimedia.org/wiki/User:Rosarinagazo"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en.wikipedia.org/wiki/Edward_Thorndike#mediaviewer/File:PSM_V80_D211_Edward_Lee_Thorndike.png" TargetMode="External"/><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hyperlink" Target="http://commons.wikimedia.org/wiki/User:Ineuw"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www.iwantimages.com/Stock-Photo-Image-Smiling-baby_129146.aspx" TargetMode="External"/><Relationship Id="rId13" Type="http://schemas.openxmlformats.org/officeDocument/2006/relationships/hyperlink" Target="http://commons.wikimedia.org/wiki/User:F%C3%A6" TargetMode="External"/><Relationship Id="rId3" Type="http://schemas.openxmlformats.org/officeDocument/2006/relationships/image" Target="../media/image5.jpeg"/><Relationship Id="rId7" Type="http://schemas.openxmlformats.org/officeDocument/2006/relationships/image" Target="../media/image6.jpg"/><Relationship Id="rId12" Type="http://schemas.openxmlformats.org/officeDocument/2006/relationships/hyperlink" Target="http://en.wikipedia.org/wiki/Healthcare_in_Senegal#mediaviewer/File:A_child_waits_outside_a_medical_clinic_as_part_of_Western_Accord_2012_in_Thies,_Senegal,_June_10,_2012_120610-Z-KE462-197.jpg" TargetMode="External"/><Relationship Id="rId2" Type="http://schemas.openxmlformats.org/officeDocument/2006/relationships/notesSlide" Target="../notesSlides/notesSlide2.xml"/><Relationship Id="rId16" Type="http://schemas.openxmlformats.org/officeDocument/2006/relationships/hyperlink" Target="http://pixabay.com/en/users/wawawoo/" TargetMode="External"/><Relationship Id="rId1" Type="http://schemas.openxmlformats.org/officeDocument/2006/relationships/slideLayout" Target="../slideLayouts/slideLayout2.xml"/><Relationship Id="rId6" Type="http://schemas.openxmlformats.org/officeDocument/2006/relationships/hyperlink" Target="http://commons.wikimedia.org/wiki/User:Electron" TargetMode="External"/><Relationship Id="rId11" Type="http://schemas.openxmlformats.org/officeDocument/2006/relationships/image" Target="../media/image7.jpeg"/><Relationship Id="rId5" Type="http://schemas.openxmlformats.org/officeDocument/2006/relationships/hyperlink" Target="http://commons.wikimedia.org/wiki/User:Rosarinagazo" TargetMode="External"/><Relationship Id="rId15" Type="http://schemas.openxmlformats.org/officeDocument/2006/relationships/hyperlink" Target="http://pixabay.com/en/chinese-baby-smile-laugh-happy-208671/" TargetMode="External"/><Relationship Id="rId10" Type="http://schemas.openxmlformats.org/officeDocument/2006/relationships/hyperlink" Target="http://creativecommons.org/licenses/by-sa/2.5/in/" TargetMode="External"/><Relationship Id="rId4" Type="http://schemas.openxmlformats.org/officeDocument/2006/relationships/hyperlink" Target="http://sl.wikipedia.org/wiki/Veselje#mediaviewer/File:Happy_baby.jpg" TargetMode="External"/><Relationship Id="rId9" Type="http://schemas.openxmlformats.org/officeDocument/2006/relationships/hyperlink" Target="http://www.iwantimages.com/Search.aspx?username=nishithsarkar" TargetMode="External"/><Relationship Id="rId1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hyperlink" Target="http://commons.wikimedia.org/wiki/User:Ragesoss" TargetMode="External"/><Relationship Id="rId5" Type="http://schemas.openxmlformats.org/officeDocument/2006/relationships/hyperlink" Target="http://commons.wikimedia.org/wiki/User:Rosarinagazo" TargetMode="External"/><Relationship Id="rId4" Type="http://schemas.openxmlformats.org/officeDocument/2006/relationships/hyperlink" Target="http://commons.wikimedia.org/wiki/File:Charles_Darwin_photograph_by_Herbert_Rose_Barraud,_1881_2.jpg"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commons.wikimedia.org/wiki/User:File_Upload_Bot_(Magnus_Manske)" TargetMode="External"/><Relationship Id="rId3" Type="http://schemas.openxmlformats.org/officeDocument/2006/relationships/hyperlink" Target="https://www.flickr.com/photos/ikoka/8390644767/" TargetMode="External"/><Relationship Id="rId7" Type="http://schemas.openxmlformats.org/officeDocument/2006/relationships/hyperlink" Target="http://commons.wikimedia.org/wiki/File:A_smiling_baby.jpg" TargetMode="Externa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hyperlink" Target="https://creativecommons.org/licenses/by/2.0/" TargetMode="External"/><Relationship Id="rId4" Type="http://schemas.openxmlformats.org/officeDocument/2006/relationships/hyperlink" Target="http://commons.wikimedia.org/wiki/User:Rosarinagaz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Εισαγωγή στην Ψυχολογία</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fontScale="92500" lnSpcReduction="10000"/>
          </a:bodyPr>
          <a:lstStyle/>
          <a:p>
            <a:pPr>
              <a:spcBef>
                <a:spcPts val="0"/>
              </a:spcBef>
              <a:spcAft>
                <a:spcPts val="1200"/>
              </a:spcAft>
            </a:pPr>
            <a:r>
              <a:rPr lang="el-GR" sz="2800" b="1" dirty="0" smtClean="0"/>
              <a:t>Ενότητα </a:t>
            </a:r>
            <a:r>
              <a:rPr lang="en-US" sz="2800" b="1" dirty="0" smtClean="0"/>
              <a:t>10</a:t>
            </a:r>
            <a:r>
              <a:rPr lang="el-GR" sz="2800" dirty="0" smtClean="0"/>
              <a:t>:</a:t>
            </a:r>
            <a:r>
              <a:rPr lang="en-US" sz="2800" dirty="0" smtClean="0"/>
              <a:t> </a:t>
            </a:r>
            <a:r>
              <a:rPr lang="el-GR" sz="2800" dirty="0" smtClean="0"/>
              <a:t>Συναισθήματα και Συναισθηματική Νοημοσύνη</a:t>
            </a:r>
          </a:p>
          <a:p>
            <a:pPr>
              <a:spcBef>
                <a:spcPts val="0"/>
              </a:spcBef>
              <a:spcAft>
                <a:spcPts val="1200"/>
              </a:spcAft>
            </a:pPr>
            <a:r>
              <a:rPr lang="el-GR" sz="2400" dirty="0" smtClean="0"/>
              <a:t>Δρ</a:t>
            </a:r>
            <a:r>
              <a:rPr lang="el-GR" sz="2400" dirty="0"/>
              <a:t>. Κατερίνα Μανιαδάκη, </a:t>
            </a:r>
            <a:r>
              <a:rPr lang="el-GR" sz="2400" dirty="0" smtClean="0"/>
              <a:t>Ψυχολόγος</a:t>
            </a:r>
          </a:p>
          <a:p>
            <a:pPr>
              <a:spcBef>
                <a:spcPts val="0"/>
              </a:spcBef>
            </a:pPr>
            <a:r>
              <a:rPr lang="el-GR" sz="2400" dirty="0" smtClean="0"/>
              <a:t>Τμήμα Κοινωνικής Εργασίας</a:t>
            </a:r>
            <a:endParaRPr lang="el-GR" sz="24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Η εγγενής βάση της έκφρασης των βασικών συναισθημάτων </a:t>
            </a:r>
            <a:r>
              <a:rPr lang="el-GR" sz="3600" b="0" dirty="0" smtClean="0"/>
              <a:t>(4 </a:t>
            </a:r>
            <a:r>
              <a:rPr lang="el-GR" sz="3600" b="0" dirty="0"/>
              <a:t>από </a:t>
            </a:r>
            <a:r>
              <a:rPr lang="el-GR" sz="3600" b="0" dirty="0" smtClean="0"/>
              <a:t>4)</a:t>
            </a:r>
            <a:endParaRPr lang="el-GR" dirty="0"/>
          </a:p>
        </p:txBody>
      </p:sp>
      <p:sp>
        <p:nvSpPr>
          <p:cNvPr id="3" name="Θέση περιεχομένου 2"/>
          <p:cNvSpPr>
            <a:spLocks noGrp="1"/>
          </p:cNvSpPr>
          <p:nvPr>
            <p:ph idx="1"/>
          </p:nvPr>
        </p:nvSpPr>
        <p:spPr>
          <a:xfrm>
            <a:off x="457200" y="1196752"/>
            <a:ext cx="8229600" cy="1656184"/>
          </a:xfrm>
        </p:spPr>
        <p:txBody>
          <a:bodyPr/>
          <a:lstStyle/>
          <a:p>
            <a:pPr marL="0" indent="0">
              <a:buNone/>
            </a:pPr>
            <a:r>
              <a:rPr lang="el-GR" dirty="0"/>
              <a:t>Ορισμένοι ερευνητές πιστεύουν ότι αν η έκφραση των βασικών συναισθημάτων είναι εγγενής, τότε οι εκφράσεις προσώπου των βρεφών είναι απλώς αντανακλαστικές αντιδράσεις, χωρίς την αντίστοιχη συναισθηματική εμπειρία.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a:t>
            </a:fld>
            <a:endParaRPr lang="el-GR" dirty="0">
              <a:solidFill>
                <a:prstClr val="black"/>
              </a:solidFill>
            </a:endParaRPr>
          </a:p>
        </p:txBody>
      </p:sp>
      <p:sp>
        <p:nvSpPr>
          <p:cNvPr id="5" name="TextBox 4"/>
          <p:cNvSpPr txBox="1"/>
          <p:nvPr/>
        </p:nvSpPr>
        <p:spPr>
          <a:xfrm>
            <a:off x="1331640" y="3140968"/>
            <a:ext cx="1872208" cy="461665"/>
          </a:xfrm>
          <a:prstGeom prst="rect">
            <a:avLst/>
          </a:prstGeom>
          <a:noFill/>
          <a:ln w="19050">
            <a:solidFill>
              <a:srgbClr val="820000"/>
            </a:solidFill>
          </a:ln>
        </p:spPr>
        <p:txBody>
          <a:bodyPr wrap="square" rtlCol="0">
            <a:spAutoFit/>
          </a:bodyPr>
          <a:lstStyle/>
          <a:p>
            <a:pPr algn="ctr"/>
            <a:r>
              <a:rPr lang="el-GR" altLang="el-GR" sz="2400" b="1" dirty="0" smtClean="0">
                <a:solidFill>
                  <a:srgbClr val="004A82"/>
                </a:solidFill>
                <a:latin typeface="Calibri"/>
              </a:rPr>
              <a:t>Αντίλογος</a:t>
            </a:r>
            <a:endParaRPr lang="el-GR" altLang="el-GR" sz="2400" b="1" dirty="0">
              <a:solidFill>
                <a:srgbClr val="004A82"/>
              </a:solidFill>
              <a:latin typeface="Calibri"/>
            </a:endParaRPr>
          </a:p>
        </p:txBody>
      </p:sp>
      <p:sp>
        <p:nvSpPr>
          <p:cNvPr id="6" name="TextBox 5"/>
          <p:cNvSpPr txBox="1"/>
          <p:nvPr/>
        </p:nvSpPr>
        <p:spPr>
          <a:xfrm>
            <a:off x="4753000" y="3140968"/>
            <a:ext cx="3600400" cy="461665"/>
          </a:xfrm>
          <a:prstGeom prst="rect">
            <a:avLst/>
          </a:prstGeom>
          <a:noFill/>
          <a:ln w="19050">
            <a:solidFill>
              <a:srgbClr val="820000"/>
            </a:solidFill>
          </a:ln>
        </p:spPr>
        <p:txBody>
          <a:bodyPr wrap="square" rtlCol="0">
            <a:spAutoFit/>
          </a:bodyPr>
          <a:lstStyle/>
          <a:p>
            <a:pPr algn="ctr"/>
            <a:r>
              <a:rPr lang="el-GR" altLang="el-GR" sz="2400" b="1" dirty="0" smtClean="0">
                <a:solidFill>
                  <a:srgbClr val="004A82"/>
                </a:solidFill>
                <a:latin typeface="Calibri"/>
              </a:rPr>
              <a:t>Αναπτυξιακοί ψυχολόγοι</a:t>
            </a:r>
            <a:endParaRPr lang="el-GR" altLang="el-GR" sz="2400" b="1" dirty="0">
              <a:solidFill>
                <a:srgbClr val="004A82"/>
              </a:solidFill>
              <a:latin typeface="Calibri"/>
            </a:endParaRPr>
          </a:p>
        </p:txBody>
      </p:sp>
      <p:sp>
        <p:nvSpPr>
          <p:cNvPr id="7" name="Ορθογώνιο 6"/>
          <p:cNvSpPr/>
          <p:nvPr/>
        </p:nvSpPr>
        <p:spPr>
          <a:xfrm>
            <a:off x="457200" y="4528766"/>
            <a:ext cx="7704856" cy="1200329"/>
          </a:xfrm>
          <a:prstGeom prst="rect">
            <a:avLst/>
          </a:prstGeom>
        </p:spPr>
        <p:txBody>
          <a:bodyPr wrap="square">
            <a:spAutoFit/>
          </a:bodyPr>
          <a:lstStyle/>
          <a:p>
            <a:r>
              <a:rPr lang="el-GR" sz="2400" dirty="0">
                <a:solidFill>
                  <a:prstClr val="black"/>
                </a:solidFill>
                <a:latin typeface="Calibri"/>
              </a:rPr>
              <a:t>Οι περισσότεροι αναπτυξιακοί ψυχολόγοι όμως διαφωνούν, υποστηρίζοντας ότι οι εκφράσεις αυτές αντιπροσωπεύουν πραγματική συναισθηματική εμπειρία.</a:t>
            </a:r>
          </a:p>
        </p:txBody>
      </p:sp>
    </p:spTree>
    <p:extLst>
      <p:ext uri="{BB962C8B-B14F-4D97-AF65-F5344CB8AC3E}">
        <p14:creationId xmlns:p14="http://schemas.microsoft.com/office/powerpoint/2010/main" val="2217246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Ποικιλία συναισθηματικών εκφράσεων</a:t>
            </a:r>
            <a:endParaRPr lang="el-GR" dirty="0"/>
          </a:p>
        </p:txBody>
      </p:sp>
      <p:pic>
        <p:nvPicPr>
          <p:cNvPr id="5" name="Θέση περιεχομένου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55576" y="1196752"/>
            <a:ext cx="1901011" cy="2376264"/>
          </a:xfr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a:t>
            </a:fld>
            <a:endParaRPr lang="el-GR" dirty="0">
              <a:solidFill>
                <a:prstClr val="black"/>
              </a:solidFill>
            </a:endParaRPr>
          </a:p>
        </p:txBody>
      </p:sp>
      <p:sp>
        <p:nvSpPr>
          <p:cNvPr id="6" name="Rectangle 6"/>
          <p:cNvSpPr/>
          <p:nvPr/>
        </p:nvSpPr>
        <p:spPr>
          <a:xfrm>
            <a:off x="625961" y="3592876"/>
            <a:ext cx="2160240" cy="646331"/>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smtClean="0">
                <a:solidFill>
                  <a:prstClr val="black"/>
                </a:solidFill>
                <a:latin typeface="Calibri"/>
                <a:hlinkClick r:id="rId3"/>
              </a:rPr>
              <a:t>Celeste </a:t>
            </a:r>
            <a:r>
              <a:rPr lang="en-US" sz="1200" dirty="0">
                <a:solidFill>
                  <a:prstClr val="black"/>
                </a:solidFill>
                <a:latin typeface="Calibri"/>
                <a:hlinkClick r:id="rId3"/>
              </a:rPr>
              <a:t>Yawning</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endParaRPr lang="en-US" sz="1200" dirty="0" smtClean="0">
              <a:solidFill>
                <a:prstClr val="black">
                  <a:lumMod val="65000"/>
                  <a:lumOff val="35000"/>
                </a:prstClr>
              </a:solidFill>
              <a:latin typeface="Calibri"/>
              <a:hlinkClick r:id="rId4"/>
            </a:endParaRPr>
          </a:p>
          <a:p>
            <a:pPr algn="ctr"/>
            <a:r>
              <a:rPr lang="en-US" sz="1200" dirty="0">
                <a:solidFill>
                  <a:prstClr val="black"/>
                </a:solidFill>
                <a:latin typeface="Calibri"/>
                <a:hlinkClick r:id="rId3"/>
              </a:rPr>
              <a:t>Daniel James</a:t>
            </a:r>
            <a:r>
              <a:rPr lang="en-US" sz="1200" dirty="0">
                <a:solidFill>
                  <a:prstClr val="black"/>
                </a:solidFill>
                <a:latin typeface="Calibri"/>
              </a:rPr>
              <a:t> </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με άδεια </a:t>
            </a:r>
            <a:r>
              <a:rPr lang="en-US" sz="1200" dirty="0">
                <a:solidFill>
                  <a:prstClr val="black">
                    <a:lumMod val="65000"/>
                    <a:lumOff val="35000"/>
                  </a:prstClr>
                </a:solidFill>
                <a:latin typeface="Calibri"/>
                <a:hlinkClick r:id="rId5"/>
              </a:rPr>
              <a:t>CC BY-NC-SA 2.0</a:t>
            </a:r>
            <a:endParaRPr lang="en-US" sz="1200" dirty="0">
              <a:solidFill>
                <a:prstClr val="black">
                  <a:lumMod val="65000"/>
                  <a:lumOff val="35000"/>
                </a:prstClr>
              </a:solidFill>
              <a:latin typeface="Calibri"/>
            </a:endParaRPr>
          </a:p>
        </p:txBody>
      </p:sp>
      <p:pic>
        <p:nvPicPr>
          <p:cNvPr id="7" name="Εικόνα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87780" y="1216612"/>
            <a:ext cx="1589127" cy="2376264"/>
          </a:xfrm>
          <a:prstGeom prst="rect">
            <a:avLst/>
          </a:prstGeom>
        </p:spPr>
      </p:pic>
      <p:sp>
        <p:nvSpPr>
          <p:cNvPr id="8" name="Rectangle 6"/>
          <p:cNvSpPr/>
          <p:nvPr/>
        </p:nvSpPr>
        <p:spPr>
          <a:xfrm>
            <a:off x="3059832" y="3685208"/>
            <a:ext cx="2733830"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7"/>
              </a:rPr>
              <a:t>the laughing baby</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l-GR" sz="1200" dirty="0">
                <a:solidFill>
                  <a:prstClr val="black">
                    <a:lumMod val="65000"/>
                    <a:lumOff val="35000"/>
                  </a:prstClr>
                </a:solidFill>
                <a:latin typeface="Calibri"/>
              </a:rPr>
              <a:t> </a:t>
            </a:r>
            <a:r>
              <a:rPr lang="en-US" sz="1200" dirty="0" smtClean="0">
                <a:solidFill>
                  <a:prstClr val="black"/>
                </a:solidFill>
                <a:latin typeface="Calibri"/>
              </a:rPr>
              <a:t> </a:t>
            </a:r>
            <a:r>
              <a:rPr lang="en-US" sz="1200" dirty="0">
                <a:solidFill>
                  <a:prstClr val="black"/>
                </a:solidFill>
                <a:latin typeface="Calibri"/>
                <a:hlinkClick r:id="rId7"/>
              </a:rPr>
              <a:t>Ben McLeod</a:t>
            </a:r>
            <a:endParaRPr lang="en-US" sz="1200" dirty="0">
              <a:solidFill>
                <a:prstClr val="black"/>
              </a:solidFill>
              <a:latin typeface="Calibri"/>
            </a:endParaRPr>
          </a:p>
          <a:p>
            <a:pPr algn="ctr"/>
            <a:r>
              <a:rPr lang="en-US" sz="1200" dirty="0" smtClean="0">
                <a:solidFill>
                  <a:prstClr val="black"/>
                </a:solidFill>
                <a:latin typeface="Calibri"/>
              </a:rPr>
              <a:t> </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με άδεια </a:t>
            </a:r>
            <a:r>
              <a:rPr lang="en-US" sz="1200" dirty="0">
                <a:solidFill>
                  <a:prstClr val="black">
                    <a:lumMod val="65000"/>
                    <a:lumOff val="35000"/>
                  </a:prstClr>
                </a:solidFill>
                <a:latin typeface="Calibri"/>
                <a:hlinkClick r:id="rId5"/>
              </a:rPr>
              <a:t>CC BY-NC-SA 2.0</a:t>
            </a:r>
            <a:endParaRPr lang="en-US" sz="1200" dirty="0">
              <a:solidFill>
                <a:prstClr val="black">
                  <a:lumMod val="65000"/>
                  <a:lumOff val="35000"/>
                </a:prstClr>
              </a:solidFill>
              <a:latin typeface="Calibri"/>
            </a:endParaRPr>
          </a:p>
        </p:txBody>
      </p:sp>
      <p:pic>
        <p:nvPicPr>
          <p:cNvPr id="9" name="Εικόνα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61980" y="1960854"/>
            <a:ext cx="2401947" cy="1606302"/>
          </a:xfrm>
          <a:prstGeom prst="rect">
            <a:avLst/>
          </a:prstGeom>
        </p:spPr>
      </p:pic>
      <p:sp>
        <p:nvSpPr>
          <p:cNvPr id="10" name="Rectangle 6"/>
          <p:cNvSpPr/>
          <p:nvPr/>
        </p:nvSpPr>
        <p:spPr>
          <a:xfrm>
            <a:off x="6047507" y="3685207"/>
            <a:ext cx="2733830"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9"/>
              </a:rPr>
              <a:t>baby crying</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l-GR" sz="1200" dirty="0">
                <a:solidFill>
                  <a:prstClr val="black">
                    <a:lumMod val="65000"/>
                    <a:lumOff val="35000"/>
                  </a:prstClr>
                </a:solidFill>
                <a:latin typeface="Calibri"/>
              </a:rPr>
              <a:t> </a:t>
            </a:r>
            <a:r>
              <a:rPr lang="en-US" sz="1200" dirty="0">
                <a:solidFill>
                  <a:prstClr val="black"/>
                </a:solidFill>
                <a:latin typeface="Calibri"/>
              </a:rPr>
              <a:t> </a:t>
            </a:r>
            <a:r>
              <a:rPr lang="en-US" sz="1200" dirty="0">
                <a:solidFill>
                  <a:prstClr val="black"/>
                </a:solidFill>
                <a:latin typeface="Calibri"/>
                <a:hlinkClick r:id="rId10"/>
              </a:rPr>
              <a:t>Ben_Kerckx </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ως κοινό κτήμα</a:t>
            </a:r>
            <a:endParaRPr lang="en-US" sz="1200" dirty="0">
              <a:solidFill>
                <a:prstClr val="black">
                  <a:lumMod val="65000"/>
                  <a:lumOff val="35000"/>
                </a:prstClr>
              </a:solidFill>
              <a:latin typeface="Calibri"/>
            </a:endParaRPr>
          </a:p>
        </p:txBody>
      </p:sp>
      <p:pic>
        <p:nvPicPr>
          <p:cNvPr id="11" name="Εικόνα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72209" y="4365104"/>
            <a:ext cx="2267744" cy="1700808"/>
          </a:xfrm>
          <a:prstGeom prst="rect">
            <a:avLst/>
          </a:prstGeom>
        </p:spPr>
      </p:pic>
      <p:sp>
        <p:nvSpPr>
          <p:cNvPr id="12" name="Rectangle 6"/>
          <p:cNvSpPr/>
          <p:nvPr/>
        </p:nvSpPr>
        <p:spPr>
          <a:xfrm>
            <a:off x="326002" y="6114795"/>
            <a:ext cx="2733830"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12"/>
              </a:rPr>
              <a:t>Crying-girl</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l-GR" sz="1200" dirty="0">
                <a:solidFill>
                  <a:prstClr val="black">
                    <a:lumMod val="65000"/>
                    <a:lumOff val="35000"/>
                  </a:prstClr>
                </a:solidFill>
                <a:latin typeface="Calibri"/>
              </a:rPr>
              <a:t> </a:t>
            </a:r>
            <a:r>
              <a:rPr lang="en-US" sz="1200" dirty="0">
                <a:solidFill>
                  <a:prstClr val="black"/>
                </a:solidFill>
                <a:latin typeface="Calibri"/>
              </a:rPr>
              <a:t> </a:t>
            </a:r>
            <a:r>
              <a:rPr lang="en-US" sz="1200" dirty="0">
                <a:solidFill>
                  <a:prstClr val="black"/>
                </a:solidFill>
                <a:latin typeface="Calibri"/>
                <a:hlinkClick r:id="rId13"/>
              </a:rPr>
              <a:t>Evan-Amos</a:t>
            </a:r>
            <a:endParaRPr lang="en-US" sz="1200" dirty="0">
              <a:solidFill>
                <a:prstClr val="black"/>
              </a:solidFill>
              <a:latin typeface="Calibri"/>
            </a:endParaRPr>
          </a:p>
          <a:p>
            <a:pPr algn="ctr"/>
            <a:r>
              <a:rPr lang="en-US" sz="1200" dirty="0" smtClean="0">
                <a:solidFill>
                  <a:prstClr val="black"/>
                </a:solidFill>
                <a:latin typeface="Calibri"/>
              </a:rPr>
              <a:t> </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με άδεια </a:t>
            </a:r>
            <a:r>
              <a:rPr lang="en-US" sz="1200" dirty="0">
                <a:solidFill>
                  <a:prstClr val="black">
                    <a:lumMod val="65000"/>
                    <a:lumOff val="35000"/>
                  </a:prstClr>
                </a:solidFill>
                <a:latin typeface="Calibri"/>
                <a:hlinkClick r:id="rId14"/>
              </a:rPr>
              <a:t>CC BY-SA 2.0</a:t>
            </a:r>
            <a:endParaRPr lang="en-US" sz="1200" dirty="0">
              <a:solidFill>
                <a:prstClr val="black">
                  <a:lumMod val="65000"/>
                  <a:lumOff val="35000"/>
                </a:prstClr>
              </a:solidFill>
              <a:latin typeface="Calibri"/>
            </a:endParaRPr>
          </a:p>
        </p:txBody>
      </p:sp>
      <p:pic>
        <p:nvPicPr>
          <p:cNvPr id="13" name="Εικόνα 1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389376" y="4445254"/>
            <a:ext cx="2074742" cy="1381770"/>
          </a:xfrm>
          <a:prstGeom prst="rect">
            <a:avLst/>
          </a:prstGeom>
        </p:spPr>
      </p:pic>
      <p:sp>
        <p:nvSpPr>
          <p:cNvPr id="14" name="Rectangle 6"/>
          <p:cNvSpPr/>
          <p:nvPr/>
        </p:nvSpPr>
        <p:spPr>
          <a:xfrm>
            <a:off x="3137767" y="5892581"/>
            <a:ext cx="2577959" cy="646331"/>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16"/>
              </a:rPr>
              <a:t>FB PHOTO BABY SMILING</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l-GR" sz="1200" dirty="0">
                <a:solidFill>
                  <a:prstClr val="black">
                    <a:lumMod val="65000"/>
                    <a:lumOff val="35000"/>
                  </a:prstClr>
                </a:solidFill>
                <a:latin typeface="Calibri"/>
              </a:rPr>
              <a:t> </a:t>
            </a:r>
            <a:r>
              <a:rPr lang="en-US" sz="1200" dirty="0">
                <a:solidFill>
                  <a:prstClr val="black"/>
                </a:solidFill>
                <a:latin typeface="Calibri"/>
              </a:rPr>
              <a:t> </a:t>
            </a:r>
            <a:r>
              <a:rPr lang="en-US" sz="1200" dirty="0">
                <a:solidFill>
                  <a:prstClr val="black"/>
                </a:solidFill>
                <a:latin typeface="Calibri"/>
                <a:hlinkClick r:id="rId16"/>
              </a:rPr>
              <a:t>Mariano Cuajao</a:t>
            </a:r>
            <a:r>
              <a:rPr lang="en-US" sz="1200" dirty="0">
                <a:solidFill>
                  <a:prstClr val="black"/>
                </a:solidFill>
                <a:latin typeface="Calibri"/>
              </a:rPr>
              <a:t>  </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με άδεια </a:t>
            </a:r>
            <a:r>
              <a:rPr lang="en-US" sz="1200" dirty="0">
                <a:solidFill>
                  <a:prstClr val="black">
                    <a:lumMod val="65000"/>
                    <a:lumOff val="35000"/>
                  </a:prstClr>
                </a:solidFill>
                <a:latin typeface="Calibri"/>
                <a:hlinkClick r:id="rId17"/>
              </a:rPr>
              <a:t>CC BY-NC-ND 2.0</a:t>
            </a:r>
            <a:endParaRPr lang="en-US" sz="1200" dirty="0">
              <a:solidFill>
                <a:prstClr val="black">
                  <a:lumMod val="65000"/>
                  <a:lumOff val="35000"/>
                </a:prstClr>
              </a:solidFill>
              <a:latin typeface="Calibri"/>
            </a:endParaRPr>
          </a:p>
        </p:txBody>
      </p:sp>
      <p:pic>
        <p:nvPicPr>
          <p:cNvPr id="15" name="Εικόνα 14"/>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350492" y="4346060"/>
            <a:ext cx="2224922" cy="1480964"/>
          </a:xfrm>
          <a:prstGeom prst="rect">
            <a:avLst/>
          </a:prstGeom>
        </p:spPr>
      </p:pic>
      <p:sp>
        <p:nvSpPr>
          <p:cNvPr id="16" name="Rectangle 6"/>
          <p:cNvSpPr/>
          <p:nvPr/>
        </p:nvSpPr>
        <p:spPr>
          <a:xfrm>
            <a:off x="6201543" y="5827024"/>
            <a:ext cx="2733830"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19"/>
              </a:rPr>
              <a:t>Serious baby is serious</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l-GR" sz="1200" dirty="0">
                <a:solidFill>
                  <a:prstClr val="black">
                    <a:lumMod val="65000"/>
                    <a:lumOff val="35000"/>
                  </a:prstClr>
                </a:solidFill>
                <a:latin typeface="Calibri"/>
              </a:rPr>
              <a:t> </a:t>
            </a:r>
            <a:r>
              <a:rPr lang="en-US" sz="1200" dirty="0">
                <a:solidFill>
                  <a:prstClr val="black"/>
                </a:solidFill>
                <a:latin typeface="Calibri"/>
              </a:rPr>
              <a:t> </a:t>
            </a:r>
            <a:r>
              <a:rPr lang="en-US" sz="1200" dirty="0">
                <a:solidFill>
                  <a:prstClr val="black"/>
                </a:solidFill>
                <a:latin typeface="Calibri"/>
                <a:hlinkClick r:id="rId19"/>
              </a:rPr>
              <a:t>Jenny Lee Silver</a:t>
            </a:r>
            <a:r>
              <a:rPr lang="en-US" sz="1200" dirty="0">
                <a:solidFill>
                  <a:prstClr val="black"/>
                </a:solidFill>
                <a:latin typeface="Calibri"/>
              </a:rPr>
              <a:t> </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με άδεια </a:t>
            </a:r>
            <a:r>
              <a:rPr lang="en-US" sz="1200" dirty="0">
                <a:solidFill>
                  <a:prstClr val="black">
                    <a:lumMod val="65000"/>
                    <a:lumOff val="35000"/>
                  </a:prstClr>
                </a:solidFill>
                <a:latin typeface="Calibri"/>
                <a:hlinkClick r:id="rId20"/>
              </a:rPr>
              <a:t>CC BY-NC 2.0</a:t>
            </a:r>
            <a:endParaRPr lang="en-US" sz="1200" dirty="0">
              <a:solidFill>
                <a:prstClr val="black">
                  <a:lumMod val="65000"/>
                  <a:lumOff val="35000"/>
                </a:prstClr>
              </a:solidFill>
              <a:latin typeface="Calibri"/>
            </a:endParaRPr>
          </a:p>
        </p:txBody>
      </p:sp>
    </p:spTree>
    <p:extLst>
      <p:ext uri="{BB962C8B-B14F-4D97-AF65-F5344CB8AC3E}">
        <p14:creationId xmlns:p14="http://schemas.microsoft.com/office/powerpoint/2010/main" val="1444450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Προβληματισμός</a:t>
            </a:r>
            <a:endParaRPr lang="el-GR" dirty="0"/>
          </a:p>
        </p:txBody>
      </p:sp>
      <p:sp>
        <p:nvSpPr>
          <p:cNvPr id="3" name="Θέση περιεχομένου 2"/>
          <p:cNvSpPr>
            <a:spLocks noGrp="1"/>
          </p:cNvSpPr>
          <p:nvPr>
            <p:ph idx="1"/>
          </p:nvPr>
        </p:nvSpPr>
        <p:spPr>
          <a:xfrm>
            <a:off x="299352" y="1362466"/>
            <a:ext cx="8229600" cy="1872208"/>
          </a:xfrm>
        </p:spPr>
        <p:txBody>
          <a:bodyPr/>
          <a:lstStyle/>
          <a:p>
            <a:r>
              <a:rPr lang="el-GR" dirty="0"/>
              <a:t>Έχουν καμία σχέση τα συναισθήματα με τη νοημοσύνη;</a:t>
            </a:r>
          </a:p>
          <a:p>
            <a:r>
              <a:rPr lang="el-GR" dirty="0"/>
              <a:t>Σε ποιους παράγοντες οφείλεται η αποτυχία ανθρώπων με υψηλό δείκτη νοημοσύνης και η αναπάντεχη και εντυπωσιακή επιτυχία άλλων με μέτριο δείκτη;</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pic>
        <p:nvPicPr>
          <p:cNvPr id="5" name="Θέση περιεχομένου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63888" y="3068960"/>
            <a:ext cx="1700528" cy="2155125"/>
          </a:xfrm>
          <a:prstGeom prst="rect">
            <a:avLst/>
          </a:prstGeom>
        </p:spPr>
      </p:pic>
      <p:sp>
        <p:nvSpPr>
          <p:cNvPr id="6" name="Rectangle 6"/>
          <p:cNvSpPr/>
          <p:nvPr/>
        </p:nvSpPr>
        <p:spPr>
          <a:xfrm>
            <a:off x="2888152" y="5445224"/>
            <a:ext cx="2376264" cy="646331"/>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question mark</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endParaRPr lang="en-US" sz="1200" dirty="0" smtClean="0">
              <a:solidFill>
                <a:prstClr val="black">
                  <a:lumMod val="65000"/>
                  <a:lumOff val="35000"/>
                </a:prstClr>
              </a:solidFill>
              <a:latin typeface="Calibri"/>
              <a:hlinkClick r:id="rId4"/>
            </a:endParaRPr>
          </a:p>
          <a:p>
            <a:pPr algn="ctr"/>
            <a:r>
              <a:rPr lang="en-US" sz="1200" dirty="0">
                <a:solidFill>
                  <a:prstClr val="black"/>
                </a:solidFill>
                <a:latin typeface="Calibri"/>
                <a:hlinkClick r:id="rId5"/>
              </a:rPr>
              <a:t>PublicDomainPictures </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ως κοινό κτήμα</a:t>
            </a:r>
            <a:endParaRPr lang="en-US" sz="1200" dirty="0">
              <a:solidFill>
                <a:prstClr val="black">
                  <a:lumMod val="65000"/>
                  <a:lumOff val="35000"/>
                </a:prstClr>
              </a:solidFill>
              <a:latin typeface="Calibri"/>
            </a:endParaRPr>
          </a:p>
        </p:txBody>
      </p:sp>
    </p:spTree>
    <p:extLst>
      <p:ext uri="{BB962C8B-B14F-4D97-AF65-F5344CB8AC3E}">
        <p14:creationId xmlns:p14="http://schemas.microsoft.com/office/powerpoint/2010/main" val="18405389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dirty="0" smtClean="0"/>
              <a:t>H </a:t>
            </a:r>
            <a:r>
              <a:rPr lang="el-GR" dirty="0" smtClean="0"/>
              <a:t>συναισθηματική νοημοσύνη</a:t>
            </a:r>
            <a:endParaRPr lang="el-GR" dirty="0"/>
          </a:p>
        </p:txBody>
      </p:sp>
      <p:sp>
        <p:nvSpPr>
          <p:cNvPr id="3" name="Θέση περιεχομένου 2"/>
          <p:cNvSpPr>
            <a:spLocks noGrp="1"/>
          </p:cNvSpPr>
          <p:nvPr>
            <p:ph idx="1"/>
          </p:nvPr>
        </p:nvSpPr>
        <p:spPr>
          <a:xfrm>
            <a:off x="467544" y="2492896"/>
            <a:ext cx="8229600" cy="1512168"/>
          </a:xfrm>
        </p:spPr>
        <p:txBody>
          <a:bodyPr/>
          <a:lstStyle/>
          <a:p>
            <a:pPr marL="0" indent="0" algn="ctr">
              <a:buNone/>
            </a:pPr>
            <a:r>
              <a:rPr lang="el-GR" dirty="0"/>
              <a:t>Η επιτυχία στη ζωή δεν είναι απαραίτητα συνυφασμένη με τον υψηλό δείκτη νοημοσύνης, αλλά κυρίως με μια άλλη πτυχή της  ανθρώπινης </a:t>
            </a:r>
            <a:r>
              <a:rPr lang="el-GR" dirty="0" smtClean="0"/>
              <a:t>ικανότητας, </a:t>
            </a:r>
            <a:r>
              <a:rPr lang="el-GR" b="1" dirty="0" smtClean="0">
                <a:solidFill>
                  <a:srgbClr val="820000"/>
                </a:solidFill>
              </a:rPr>
              <a:t>τη </a:t>
            </a:r>
            <a:r>
              <a:rPr lang="el-GR" b="1" dirty="0">
                <a:solidFill>
                  <a:srgbClr val="820000"/>
                </a:solidFill>
              </a:rPr>
              <a:t>«συναισθηματική  νοημοσύνη».</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Tree>
    <p:extLst>
      <p:ext uri="{BB962C8B-B14F-4D97-AF65-F5344CB8AC3E}">
        <p14:creationId xmlns:p14="http://schemas.microsoft.com/office/powerpoint/2010/main" val="14810143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Ορισμός </a:t>
            </a:r>
            <a:r>
              <a:rPr lang="el-GR" sz="3200" b="0" dirty="0"/>
              <a:t>(</a:t>
            </a:r>
            <a:r>
              <a:rPr lang="el-GR" sz="3200" b="0" dirty="0" smtClean="0"/>
              <a:t>1 από 2)</a:t>
            </a:r>
            <a:endParaRPr lang="el-GR" sz="3200" b="0" dirty="0"/>
          </a:p>
        </p:txBody>
      </p:sp>
      <p:sp>
        <p:nvSpPr>
          <p:cNvPr id="3" name="Θέση περιεχομένου 2"/>
          <p:cNvSpPr>
            <a:spLocks noGrp="1"/>
          </p:cNvSpPr>
          <p:nvPr>
            <p:ph idx="1"/>
          </p:nvPr>
        </p:nvSpPr>
        <p:spPr>
          <a:xfrm>
            <a:off x="496803" y="1916832"/>
            <a:ext cx="8229600" cy="2448272"/>
          </a:xfrm>
        </p:spPr>
        <p:txBody>
          <a:bodyPr/>
          <a:lstStyle/>
          <a:p>
            <a:pPr marL="0" indent="0">
              <a:buNone/>
            </a:pPr>
            <a:r>
              <a:rPr lang="el-GR" dirty="0"/>
              <a:t>Πρόκειται για ένα σύνολο δεξιοτήτων, οι οποίες παρέχουν στο άτομο τη δυνατότητα να αναγνωρίζει, να κατανοεί και να χρησιμοποιεί πληροφορίες συναισθηματικής φύσης, με τρόπο ώστε να οδηγείται σε αποτελεσματικές επιδόσεις.</a:t>
            </a:r>
          </a:p>
          <a:p>
            <a:pPr marL="0" indent="0" algn="r">
              <a:buNone/>
            </a:pPr>
            <a:r>
              <a:rPr lang="en-US" b="1" dirty="0">
                <a:solidFill>
                  <a:srgbClr val="004A82"/>
                </a:solidFill>
              </a:rPr>
              <a:t>D. Goleman, 1995</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Tree>
    <p:extLst>
      <p:ext uri="{BB962C8B-B14F-4D97-AF65-F5344CB8AC3E}">
        <p14:creationId xmlns:p14="http://schemas.microsoft.com/office/powerpoint/2010/main" val="31668518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Ορισμός </a:t>
            </a:r>
            <a:r>
              <a:rPr lang="el-GR" sz="3200" b="0" dirty="0" smtClean="0"/>
              <a:t>(2 </a:t>
            </a:r>
            <a:r>
              <a:rPr lang="el-GR" sz="3200" b="0" dirty="0"/>
              <a:t>από </a:t>
            </a:r>
            <a:r>
              <a:rPr lang="el-GR" sz="3200" b="0" dirty="0" smtClean="0"/>
              <a:t>2)</a:t>
            </a:r>
            <a:endParaRPr lang="el-GR" dirty="0"/>
          </a:p>
        </p:txBody>
      </p:sp>
      <p:sp>
        <p:nvSpPr>
          <p:cNvPr id="3" name="Θέση περιεχομένου 2"/>
          <p:cNvSpPr>
            <a:spLocks noGrp="1"/>
          </p:cNvSpPr>
          <p:nvPr>
            <p:ph idx="1"/>
          </p:nvPr>
        </p:nvSpPr>
        <p:spPr>
          <a:xfrm>
            <a:off x="445628" y="2276872"/>
            <a:ext cx="8229600" cy="1944216"/>
          </a:xfrm>
        </p:spPr>
        <p:txBody>
          <a:bodyPr/>
          <a:lstStyle/>
          <a:p>
            <a:pPr marL="0" indent="0">
              <a:buNone/>
            </a:pPr>
            <a:r>
              <a:rPr lang="el-GR" dirty="0" smtClean="0"/>
              <a:t>Μία </a:t>
            </a:r>
            <a:r>
              <a:rPr lang="el-GR" dirty="0"/>
              <a:t>σειρά από μη γνωστικές δεξιότητες, οι οποίες επηρεάζουν την ικανότητα κάποιου να αντιμετωπίζει με επιτυχία τις περιβαλλοντικές απαιτήσεις και πιέσεις</a:t>
            </a:r>
          </a:p>
          <a:p>
            <a:pPr marL="0" indent="0" algn="r">
              <a:buNone/>
            </a:pPr>
            <a:r>
              <a:rPr lang="en-US" b="1" dirty="0">
                <a:solidFill>
                  <a:srgbClr val="004A82"/>
                </a:solidFill>
              </a:rPr>
              <a:t>R. Bar-On, 1997</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Tree>
    <p:extLst>
      <p:ext uri="{BB962C8B-B14F-4D97-AF65-F5344CB8AC3E}">
        <p14:creationId xmlns:p14="http://schemas.microsoft.com/office/powerpoint/2010/main" val="15211314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smtClean="0"/>
              <a:t>Τα βασικά είδη νοημοσύνης</a:t>
            </a:r>
            <a:endParaRPr lang="el-GR" dirty="0"/>
          </a:p>
        </p:txBody>
      </p:sp>
      <p:sp>
        <p:nvSpPr>
          <p:cNvPr id="3" name="Θέση περιεχομένου 2"/>
          <p:cNvSpPr>
            <a:spLocks noGrp="1"/>
          </p:cNvSpPr>
          <p:nvPr>
            <p:ph idx="1"/>
          </p:nvPr>
        </p:nvSpPr>
        <p:spPr>
          <a:xfrm>
            <a:off x="4110450" y="3309255"/>
            <a:ext cx="1738536" cy="504056"/>
          </a:xfrm>
          <a:ln w="19050">
            <a:solidFill>
              <a:srgbClr val="004A82"/>
            </a:solidFill>
          </a:ln>
        </p:spPr>
        <p:txBody>
          <a:bodyPr/>
          <a:lstStyle/>
          <a:p>
            <a:pPr marL="0" indent="0">
              <a:buNone/>
            </a:pPr>
            <a:r>
              <a:rPr lang="el-GR" dirty="0" smtClean="0"/>
              <a:t>Νοημοσύνη</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15</a:t>
            </a:fld>
            <a:endParaRPr lang="el-GR" dirty="0">
              <a:solidFill>
                <a:prstClr val="black"/>
              </a:solidFill>
            </a:endParaRPr>
          </a:p>
        </p:txBody>
      </p:sp>
      <p:sp>
        <p:nvSpPr>
          <p:cNvPr id="5" name="Κουλούρα 4"/>
          <p:cNvSpPr/>
          <p:nvPr/>
        </p:nvSpPr>
        <p:spPr>
          <a:xfrm>
            <a:off x="3031074" y="1846713"/>
            <a:ext cx="3672408" cy="3386969"/>
          </a:xfrm>
          <a:prstGeom prst="donut">
            <a:avLst>
              <a:gd name="adj" fmla="val 3767"/>
            </a:avLst>
          </a:prstGeom>
          <a:solidFill>
            <a:srgbClr val="004A82"/>
          </a:solid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black"/>
              </a:solidFill>
            </a:endParaRPr>
          </a:p>
        </p:txBody>
      </p:sp>
      <p:sp>
        <p:nvSpPr>
          <p:cNvPr id="6" name="Θέση περιεχομένου 2"/>
          <p:cNvSpPr txBox="1">
            <a:spLocks/>
          </p:cNvSpPr>
          <p:nvPr/>
        </p:nvSpPr>
        <p:spPr>
          <a:xfrm>
            <a:off x="4060177" y="1636856"/>
            <a:ext cx="1597768" cy="504056"/>
          </a:xfrm>
          <a:prstGeom prst="rect">
            <a:avLst/>
          </a:prstGeom>
          <a:solidFill>
            <a:schemeClr val="bg1"/>
          </a:solidFill>
          <a:ln w="19050">
            <a:solidFill>
              <a:srgbClr val="820000"/>
            </a:solidFill>
          </a:ln>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l-GR" dirty="0" smtClean="0">
                <a:solidFill>
                  <a:prstClr val="black"/>
                </a:solidFill>
              </a:rPr>
              <a:t>Πρακτική</a:t>
            </a:r>
            <a:endParaRPr lang="el-GR" dirty="0">
              <a:solidFill>
                <a:prstClr val="black"/>
              </a:solidFill>
            </a:endParaRPr>
          </a:p>
        </p:txBody>
      </p:sp>
      <p:sp>
        <p:nvSpPr>
          <p:cNvPr id="7" name="Θέση περιεχομένου 2"/>
          <p:cNvSpPr txBox="1">
            <a:spLocks/>
          </p:cNvSpPr>
          <p:nvPr/>
        </p:nvSpPr>
        <p:spPr>
          <a:xfrm>
            <a:off x="2804588" y="4627339"/>
            <a:ext cx="1486780" cy="432048"/>
          </a:xfrm>
          <a:prstGeom prst="rect">
            <a:avLst/>
          </a:prstGeom>
          <a:solidFill>
            <a:schemeClr val="bg1"/>
          </a:solidFill>
          <a:ln w="19050">
            <a:solidFill>
              <a:srgbClr val="4F2E54"/>
            </a:solidFill>
          </a:ln>
        </p:spPr>
        <p:txBody>
          <a:bodyPr vert="horz" lIns="91440" tIns="45720" rIns="91440" bIns="45720" rtlCol="0">
            <a:normAutofit lnSpcReduction="10000"/>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l-GR" dirty="0" smtClean="0">
                <a:solidFill>
                  <a:prstClr val="black"/>
                </a:solidFill>
              </a:rPr>
              <a:t>Κοινωνική</a:t>
            </a:r>
            <a:endParaRPr lang="el-GR" dirty="0">
              <a:solidFill>
                <a:prstClr val="black"/>
              </a:solidFill>
            </a:endParaRPr>
          </a:p>
        </p:txBody>
      </p:sp>
      <p:sp>
        <p:nvSpPr>
          <p:cNvPr id="8" name="Θέση περιεχομένου 2"/>
          <p:cNvSpPr txBox="1">
            <a:spLocks/>
          </p:cNvSpPr>
          <p:nvPr/>
        </p:nvSpPr>
        <p:spPr>
          <a:xfrm>
            <a:off x="5553086" y="4492944"/>
            <a:ext cx="1722386" cy="579921"/>
          </a:xfrm>
          <a:prstGeom prst="rect">
            <a:avLst/>
          </a:prstGeom>
          <a:solidFill>
            <a:schemeClr val="bg1"/>
          </a:solidFill>
          <a:ln w="19050">
            <a:solidFill>
              <a:srgbClr val="236738"/>
            </a:solidFill>
          </a:ln>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lang="el-GR" dirty="0">
                <a:solidFill>
                  <a:prstClr val="black"/>
                </a:solidFill>
              </a:rPr>
              <a:t>Αφηρημένη</a:t>
            </a:r>
          </a:p>
        </p:txBody>
      </p:sp>
      <p:cxnSp>
        <p:nvCxnSpPr>
          <p:cNvPr id="10" name="Ευθύγραμμο βέλος σύνδεσης 9" title="βέλος"/>
          <p:cNvCxnSpPr>
            <a:stCxn id="7" idx="0"/>
            <a:endCxn id="11" idx="2"/>
          </p:cNvCxnSpPr>
          <p:nvPr/>
        </p:nvCxnSpPr>
        <p:spPr>
          <a:xfrm flipH="1" flipV="1">
            <a:off x="1723192" y="3863253"/>
            <a:ext cx="1824786" cy="764086"/>
          </a:xfrm>
          <a:prstGeom prst="straightConnector1">
            <a:avLst/>
          </a:prstGeom>
          <a:ln>
            <a:solidFill>
              <a:srgbClr val="004A82"/>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44046" y="2416703"/>
            <a:ext cx="2758292" cy="1446550"/>
          </a:xfrm>
          <a:prstGeom prst="rect">
            <a:avLst/>
          </a:prstGeom>
          <a:noFill/>
        </p:spPr>
        <p:txBody>
          <a:bodyPr wrap="square" rtlCol="0">
            <a:spAutoFit/>
          </a:bodyPr>
          <a:lstStyle/>
          <a:p>
            <a:r>
              <a:rPr lang="el-GR" sz="2200" dirty="0">
                <a:solidFill>
                  <a:prstClr val="black"/>
                </a:solidFill>
                <a:latin typeface="Calibri"/>
              </a:rPr>
              <a:t>Η ικανότητα κατανόησης και διαχείρισης των ανθρώπινων σχέσεων.</a:t>
            </a:r>
          </a:p>
        </p:txBody>
      </p:sp>
      <p:sp>
        <p:nvSpPr>
          <p:cNvPr id="13" name="TextBox 12"/>
          <p:cNvSpPr txBox="1"/>
          <p:nvPr/>
        </p:nvSpPr>
        <p:spPr>
          <a:xfrm>
            <a:off x="6857098" y="2668731"/>
            <a:ext cx="1980728" cy="1785104"/>
          </a:xfrm>
          <a:prstGeom prst="rect">
            <a:avLst/>
          </a:prstGeom>
          <a:noFill/>
        </p:spPr>
        <p:txBody>
          <a:bodyPr wrap="square" rtlCol="0">
            <a:spAutoFit/>
          </a:bodyPr>
          <a:lstStyle/>
          <a:p>
            <a:r>
              <a:rPr lang="el-GR" sz="2200" dirty="0">
                <a:solidFill>
                  <a:prstClr val="black"/>
                </a:solidFill>
                <a:latin typeface="Calibri"/>
              </a:rPr>
              <a:t>Η ικανότητα κατανόησης και χειρισμού συγκεκριμένων αντικειμένων.</a:t>
            </a:r>
          </a:p>
        </p:txBody>
      </p:sp>
      <p:cxnSp>
        <p:nvCxnSpPr>
          <p:cNvPr id="14" name="Ευθύγραμμο βέλος σύνδεσης 13" title="βέλος"/>
          <p:cNvCxnSpPr>
            <a:stCxn id="13" idx="0"/>
            <a:endCxn id="6" idx="3"/>
          </p:cNvCxnSpPr>
          <p:nvPr/>
        </p:nvCxnSpPr>
        <p:spPr>
          <a:xfrm flipH="1" flipV="1">
            <a:off x="5657945" y="1888884"/>
            <a:ext cx="2189517" cy="779847"/>
          </a:xfrm>
          <a:prstGeom prst="straightConnector1">
            <a:avLst/>
          </a:prstGeom>
          <a:ln>
            <a:solidFill>
              <a:srgbClr val="004A82"/>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187624" y="5805264"/>
            <a:ext cx="7359308" cy="769441"/>
          </a:xfrm>
          <a:prstGeom prst="rect">
            <a:avLst/>
          </a:prstGeom>
          <a:noFill/>
        </p:spPr>
        <p:txBody>
          <a:bodyPr wrap="square" rtlCol="0">
            <a:spAutoFit/>
          </a:bodyPr>
          <a:lstStyle/>
          <a:p>
            <a:r>
              <a:rPr lang="el-GR" sz="2200" dirty="0">
                <a:solidFill>
                  <a:prstClr val="black"/>
                </a:solidFill>
                <a:latin typeface="Calibri"/>
              </a:rPr>
              <a:t>Η κατανόηση και ο χειρισμός λεκτικών πληροφοριών, μαθηματικών συμβόλων, λογικών σχέσεων, κτλ.</a:t>
            </a:r>
          </a:p>
        </p:txBody>
      </p:sp>
      <p:cxnSp>
        <p:nvCxnSpPr>
          <p:cNvPr id="23" name="Ευθύγραμμο βέλος σύνδεσης 22" title="βέλος"/>
          <p:cNvCxnSpPr>
            <a:stCxn id="8" idx="2"/>
            <a:endCxn id="22" idx="0"/>
          </p:cNvCxnSpPr>
          <p:nvPr/>
        </p:nvCxnSpPr>
        <p:spPr>
          <a:xfrm flipH="1">
            <a:off x="4867278" y="5072865"/>
            <a:ext cx="1547001" cy="732399"/>
          </a:xfrm>
          <a:prstGeom prst="straightConnector1">
            <a:avLst/>
          </a:prstGeom>
          <a:ln>
            <a:solidFill>
              <a:srgbClr val="004A82"/>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17279" y="974258"/>
            <a:ext cx="8320547" cy="461665"/>
          </a:xfrm>
          <a:prstGeom prst="rect">
            <a:avLst/>
          </a:prstGeom>
          <a:noFill/>
        </p:spPr>
        <p:txBody>
          <a:bodyPr wrap="square" rtlCol="0">
            <a:spAutoFit/>
          </a:bodyPr>
          <a:lstStyle/>
          <a:p>
            <a:r>
              <a:rPr lang="el-GR" sz="2400" b="1" dirty="0">
                <a:solidFill>
                  <a:srgbClr val="820000"/>
                </a:solidFill>
                <a:latin typeface="Calibri"/>
              </a:rPr>
              <a:t>Μέχρι σήμερα, έχουν μελετηθεί βασικά τρία είδη νοημοσύνης:</a:t>
            </a:r>
          </a:p>
        </p:txBody>
      </p:sp>
    </p:spTree>
    <p:extLst>
      <p:ext uri="{BB962C8B-B14F-4D97-AF65-F5344CB8AC3E}">
        <p14:creationId xmlns:p14="http://schemas.microsoft.com/office/powerpoint/2010/main" val="32991089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Η μέτρηση των τριών ειδών νοημοσύνης</a:t>
            </a:r>
            <a:endParaRPr lang="el-GR" dirty="0"/>
          </a:p>
        </p:txBody>
      </p:sp>
      <p:sp>
        <p:nvSpPr>
          <p:cNvPr id="3" name="Θέση περιεχομένου 2"/>
          <p:cNvSpPr>
            <a:spLocks noGrp="1"/>
          </p:cNvSpPr>
          <p:nvPr>
            <p:ph idx="1"/>
          </p:nvPr>
        </p:nvSpPr>
        <p:spPr>
          <a:xfrm>
            <a:off x="539552" y="1844824"/>
            <a:ext cx="8229600" cy="2304256"/>
          </a:xfrm>
        </p:spPr>
        <p:txBody>
          <a:bodyPr/>
          <a:lstStyle/>
          <a:p>
            <a:r>
              <a:rPr lang="el-GR" dirty="0"/>
              <a:t>Τα δύο πρώτα είδη νοημοσύνης </a:t>
            </a:r>
            <a:r>
              <a:rPr lang="el-GR" dirty="0" smtClean="0"/>
              <a:t>διερευνώνται </a:t>
            </a:r>
            <a:r>
              <a:rPr lang="el-GR" dirty="0"/>
              <a:t>με τα γνωστά τεστ νοημοσύνης. </a:t>
            </a:r>
          </a:p>
          <a:p>
            <a:r>
              <a:rPr lang="el-GR" dirty="0"/>
              <a:t>Το τρίτο δεν έχει ακόμη διερευνηθεί ιδιαίτερα εξαιτίας της δυσκολίας στον προσδιορισμό της έννοιας και της μέτρησής της.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Tree>
    <p:extLst>
      <p:ext uri="{BB962C8B-B14F-4D97-AF65-F5344CB8AC3E}">
        <p14:creationId xmlns:p14="http://schemas.microsoft.com/office/powerpoint/2010/main" val="12681926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Ιστορική αναδρομή στη μελέτη της συναισθηματικής νοημοσύνης </a:t>
            </a:r>
            <a:r>
              <a:rPr lang="el-GR" sz="3600" b="0" dirty="0" smtClean="0"/>
              <a:t>(1 από </a:t>
            </a:r>
            <a:r>
              <a:rPr lang="en-US" sz="3600" b="0" dirty="0" smtClean="0"/>
              <a:t>3</a:t>
            </a:r>
            <a:r>
              <a:rPr lang="el-GR" sz="3600" b="0" dirty="0" smtClean="0"/>
              <a:t>)</a:t>
            </a:r>
            <a:endParaRPr lang="el-GR" sz="3600" b="0" dirty="0"/>
          </a:p>
        </p:txBody>
      </p:sp>
      <p:sp>
        <p:nvSpPr>
          <p:cNvPr id="3" name="Θέση περιεχομένου 2"/>
          <p:cNvSpPr>
            <a:spLocks noGrp="1"/>
          </p:cNvSpPr>
          <p:nvPr>
            <p:ph idx="1"/>
          </p:nvPr>
        </p:nvSpPr>
        <p:spPr>
          <a:xfrm>
            <a:off x="457200" y="1556792"/>
            <a:ext cx="8229600" cy="1296144"/>
          </a:xfrm>
        </p:spPr>
        <p:txBody>
          <a:bodyPr/>
          <a:lstStyle/>
          <a:p>
            <a:pPr marL="0" indent="0" algn="ctr">
              <a:buNone/>
            </a:pPr>
            <a:r>
              <a:rPr lang="el-GR" dirty="0"/>
              <a:t>Το 1930, ο Edward Thorndike διατυπώνει την ιδέα περί «κοινωνικής νοημοσύνης» ως μιας ικανότητας η οποία απαιτείται για την αποτελεσματική επικοινωνία.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pic>
        <p:nvPicPr>
          <p:cNvPr id="5" name="Θέση περιεχομένου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56316" y="2832385"/>
            <a:ext cx="2303369" cy="3048365"/>
          </a:xfrm>
          <a:prstGeom prst="rect">
            <a:avLst/>
          </a:prstGeom>
        </p:spPr>
      </p:pic>
      <p:sp>
        <p:nvSpPr>
          <p:cNvPr id="6" name="Rectangle 6"/>
          <p:cNvSpPr/>
          <p:nvPr/>
        </p:nvSpPr>
        <p:spPr>
          <a:xfrm>
            <a:off x="3054807" y="5894685"/>
            <a:ext cx="2706386" cy="461665"/>
          </a:xfrm>
          <a:prstGeom prst="rect">
            <a:avLst/>
          </a:prstGeom>
        </p:spPr>
        <p:txBody>
          <a:bodyPr wrap="square">
            <a:spAutoFit/>
          </a:bodyPr>
          <a:lstStyle/>
          <a:p>
            <a:pPr algn="ctr"/>
            <a:r>
              <a:rPr lang="en-US" sz="1200" dirty="0" smtClean="0">
                <a:solidFill>
                  <a:schemeClr val="tx1">
                    <a:lumMod val="65000"/>
                    <a:lumOff val="35000"/>
                  </a:schemeClr>
                </a:solidFill>
                <a:latin typeface="+mn-lt"/>
              </a:rPr>
              <a:t>“</a:t>
            </a:r>
            <a:r>
              <a:rPr lang="en-US" sz="1200" dirty="0">
                <a:latin typeface="+mn-lt"/>
                <a:hlinkClick r:id="rId3"/>
              </a:rPr>
              <a:t>PSM V80 D211 Edward Lee Thorndike</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από </a:t>
            </a:r>
            <a:r>
              <a:rPr lang="en-US" sz="1200" dirty="0" smtClean="0">
                <a:solidFill>
                  <a:schemeClr val="tx1">
                    <a:lumMod val="65000"/>
                    <a:lumOff val="35000"/>
                  </a:schemeClr>
                </a:solidFill>
                <a:latin typeface="+mn-lt"/>
                <a:hlinkClick r:id="rId4"/>
              </a:rPr>
              <a:t>Ineuw</a:t>
            </a:r>
            <a:r>
              <a:rPr lang="el-GR" sz="1200" dirty="0" smtClean="0">
                <a:solidFill>
                  <a:schemeClr val="tx1">
                    <a:lumMod val="65000"/>
                    <a:lumOff val="35000"/>
                  </a:schemeClr>
                </a:solidFill>
                <a:latin typeface="+mn-lt"/>
              </a:rPr>
              <a:t> διαθέσιμο ως κοινό κτήμα</a:t>
            </a:r>
            <a:endParaRPr lang="en-US" sz="1200" dirty="0">
              <a:solidFill>
                <a:schemeClr val="tx1">
                  <a:lumMod val="65000"/>
                  <a:lumOff val="35000"/>
                </a:schemeClr>
              </a:solidFill>
              <a:latin typeface="+mn-lt"/>
            </a:endParaRPr>
          </a:p>
        </p:txBody>
      </p:sp>
    </p:spTree>
    <p:extLst>
      <p:ext uri="{BB962C8B-B14F-4D97-AF65-F5344CB8AC3E}">
        <p14:creationId xmlns:p14="http://schemas.microsoft.com/office/powerpoint/2010/main" val="11177579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Ιστορική αναδρομή στη μελέτη της συναισθηματικής νοημοσύνης </a:t>
            </a:r>
            <a:r>
              <a:rPr lang="el-GR" sz="3600" b="0" dirty="0" smtClean="0"/>
              <a:t>(2 </a:t>
            </a:r>
            <a:r>
              <a:rPr lang="el-GR" sz="3600" b="0" dirty="0"/>
              <a:t>από </a:t>
            </a:r>
            <a:r>
              <a:rPr lang="en-US" sz="3600" b="0" dirty="0" smtClean="0"/>
              <a:t>3</a:t>
            </a:r>
            <a:r>
              <a:rPr lang="el-GR" sz="3600" b="0" dirty="0" smtClean="0"/>
              <a:t>)</a:t>
            </a:r>
            <a:endParaRPr lang="el-GR" dirty="0"/>
          </a:p>
        </p:txBody>
      </p:sp>
      <p:sp>
        <p:nvSpPr>
          <p:cNvPr id="3" name="Θέση περιεχομένου 2"/>
          <p:cNvSpPr>
            <a:spLocks noGrp="1"/>
          </p:cNvSpPr>
          <p:nvPr>
            <p:ph idx="1"/>
          </p:nvPr>
        </p:nvSpPr>
        <p:spPr>
          <a:xfrm>
            <a:off x="449825" y="1484784"/>
            <a:ext cx="8229600" cy="1224136"/>
          </a:xfrm>
        </p:spPr>
        <p:txBody>
          <a:bodyPr/>
          <a:lstStyle/>
          <a:p>
            <a:r>
              <a:rPr lang="el-GR" dirty="0"/>
              <a:t>Το 1940, ο David Wechsler εκτιμά πως τα συναισθηματικά στοιχεία της νοημοσύνης μπορεί να είναι καθοριστικής σημασίας για την επιτυχία στη ζωή.</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sp>
        <p:nvSpPr>
          <p:cNvPr id="8" name="Θέση περιεχομένου 2"/>
          <p:cNvSpPr txBox="1">
            <a:spLocks/>
          </p:cNvSpPr>
          <p:nvPr/>
        </p:nvSpPr>
        <p:spPr>
          <a:xfrm>
            <a:off x="463468" y="2924282"/>
            <a:ext cx="8093767" cy="108012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l-GR" dirty="0" smtClean="0"/>
              <a:t>Το 1950, ο Abraham Maslow, περιγράφει τη διαδικασία οικοδόμησης του συναισθηματικού δυναμικού του ατόμου. </a:t>
            </a:r>
          </a:p>
          <a:p>
            <a:pPr fontAlgn="auto">
              <a:spcAft>
                <a:spcPts val="0"/>
              </a:spcAft>
            </a:pPr>
            <a:endParaRPr lang="el-GR" dirty="0"/>
          </a:p>
        </p:txBody>
      </p:sp>
      <p:sp>
        <p:nvSpPr>
          <p:cNvPr id="9" name="Ορθογώνιο 8"/>
          <p:cNvSpPr/>
          <p:nvPr/>
        </p:nvSpPr>
        <p:spPr>
          <a:xfrm>
            <a:off x="463468" y="4004402"/>
            <a:ext cx="7996964" cy="830997"/>
          </a:xfrm>
          <a:prstGeom prst="rect">
            <a:avLst/>
          </a:prstGeom>
        </p:spPr>
        <p:txBody>
          <a:bodyPr wrap="square">
            <a:spAutoFit/>
          </a:bodyPr>
          <a:lstStyle/>
          <a:p>
            <a:pPr marL="342900" indent="-342900">
              <a:buFont typeface="Arial" panose="020B0604020202020204" pitchFamily="34" charset="0"/>
              <a:buChar char="•"/>
            </a:pPr>
            <a:r>
              <a:rPr lang="el-GR" sz="2400" dirty="0">
                <a:latin typeface="+mn-lt"/>
              </a:rPr>
              <a:t>Το 1975, ο Howard Gardner περιγράφει την ιδέα της πολλαπλής νοημοσύνης. </a:t>
            </a:r>
          </a:p>
        </p:txBody>
      </p:sp>
    </p:spTree>
    <p:extLst>
      <p:ext uri="{BB962C8B-B14F-4D97-AF65-F5344CB8AC3E}">
        <p14:creationId xmlns:p14="http://schemas.microsoft.com/office/powerpoint/2010/main" val="31131219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Ορισμοί</a:t>
            </a:r>
            <a:endParaRPr lang="el-GR" dirty="0"/>
          </a:p>
        </p:txBody>
      </p:sp>
      <p:sp>
        <p:nvSpPr>
          <p:cNvPr id="3" name="Θέση περιεχομένου 2"/>
          <p:cNvSpPr>
            <a:spLocks noGrp="1"/>
          </p:cNvSpPr>
          <p:nvPr>
            <p:ph idx="1"/>
          </p:nvPr>
        </p:nvSpPr>
        <p:spPr>
          <a:xfrm>
            <a:off x="501181" y="1988840"/>
            <a:ext cx="8229600" cy="2088232"/>
          </a:xfrm>
        </p:spPr>
        <p:txBody>
          <a:bodyPr/>
          <a:lstStyle/>
          <a:p>
            <a:pPr marL="0" indent="0">
              <a:buNone/>
            </a:pPr>
            <a:r>
              <a:rPr lang="el-GR" dirty="0"/>
              <a:t>Ως «συναίσθημα» ορίζεται ο,τιδήποτε νιώθει ένα άτομο όταν αξιολογεί ένα γεγονός με συγκεκριμένο τρόπο και συνήθως συνοδεύεται από χαρακτηριστικές αλλαγές στον οργανισμό του και τη συμπεριφορά του.</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18341187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Ιστορική αναδρομή στη μελέτη της συναισθηματικής νοημοσύνης </a:t>
            </a:r>
            <a:r>
              <a:rPr lang="el-GR" sz="3600" b="0" dirty="0" smtClean="0"/>
              <a:t>(</a:t>
            </a:r>
            <a:r>
              <a:rPr lang="en-US" sz="3600" b="0" dirty="0" smtClean="0"/>
              <a:t>3</a:t>
            </a:r>
            <a:r>
              <a:rPr lang="el-GR" sz="3600" b="0" dirty="0" smtClean="0"/>
              <a:t> </a:t>
            </a:r>
            <a:r>
              <a:rPr lang="el-GR" sz="3600" b="0" dirty="0"/>
              <a:t>από </a:t>
            </a:r>
            <a:r>
              <a:rPr lang="en-US" sz="3600" b="0" dirty="0" smtClean="0"/>
              <a:t>3</a:t>
            </a:r>
            <a:r>
              <a:rPr lang="el-GR" sz="3600" b="0" dirty="0" smtClean="0"/>
              <a:t>)</a:t>
            </a:r>
            <a:endParaRPr lang="el-GR" dirty="0"/>
          </a:p>
        </p:txBody>
      </p:sp>
      <p:sp>
        <p:nvSpPr>
          <p:cNvPr id="3" name="Θέση περιεχομένου 2"/>
          <p:cNvSpPr>
            <a:spLocks noGrp="1"/>
          </p:cNvSpPr>
          <p:nvPr>
            <p:ph idx="1"/>
          </p:nvPr>
        </p:nvSpPr>
        <p:spPr/>
        <p:txBody>
          <a:bodyPr/>
          <a:lstStyle/>
          <a:p>
            <a:r>
              <a:rPr lang="el-GR" dirty="0"/>
              <a:t>Το 1985, ο μεταπτυχιακός φοιτητής </a:t>
            </a:r>
            <a:r>
              <a:rPr lang="en-US" dirty="0"/>
              <a:t>Wayne Payne </a:t>
            </a:r>
            <a:r>
              <a:rPr lang="el-GR" dirty="0"/>
              <a:t>εισάγει τον όρο της συναισθηματικής νοημοσύνης στη διδακτορική του διατριβή  με θέμα: “</a:t>
            </a:r>
            <a:r>
              <a:rPr lang="en-US" dirty="0"/>
              <a:t>A study of emotion: developing emotional intelligence, ………..”</a:t>
            </a:r>
          </a:p>
          <a:p>
            <a:r>
              <a:rPr lang="el-GR" dirty="0"/>
              <a:t>Το 1990, οι ψυχολόγοι, Peter Salovey and John Mayer, δημοσιεύουν το πρώτο άρθρο με θέμα:  «Συναισθηματική νοημοσύνη» στο επιστημονικό περιοδικό  Imagination, Cognition, and Personality.</a:t>
            </a:r>
          </a:p>
          <a:p>
            <a:r>
              <a:rPr lang="el-GR" dirty="0"/>
              <a:t>To 1995, η ιδέα της συναισθηματικής νοημοσύνης γίνεται ευρύτερα γνωστή με την έκδοση του βιβλίου του ψυχολόγου και συγγραφέα  Daniel Goleman με τίτλο: Η συναισθηματική νοημοσύνη - Γιατί το "EQ" είναι πιο σημαντικό από το "IQ".</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spTree>
    <p:extLst>
      <p:ext uri="{BB962C8B-B14F-4D97-AF65-F5344CB8AC3E}">
        <p14:creationId xmlns:p14="http://schemas.microsoft.com/office/powerpoint/2010/main" val="26968648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Το έργο του </a:t>
            </a:r>
            <a:r>
              <a:rPr lang="en-US" dirty="0"/>
              <a:t>G</a:t>
            </a:r>
            <a:r>
              <a:rPr lang="el-GR" dirty="0" smtClean="0"/>
              <a:t>oleman για τη συναισθηματική νοημοσύνη</a:t>
            </a:r>
            <a:r>
              <a:rPr lang="en-US" dirty="0" smtClean="0"/>
              <a:t> </a:t>
            </a:r>
            <a:r>
              <a:rPr lang="en-US" sz="3600" b="0" dirty="0" smtClean="0"/>
              <a:t>(1 </a:t>
            </a:r>
            <a:r>
              <a:rPr lang="el-GR" sz="3600" b="0" dirty="0" smtClean="0"/>
              <a:t>από 5)</a:t>
            </a:r>
            <a:endParaRPr lang="el-GR" sz="3600" b="0" dirty="0"/>
          </a:p>
        </p:txBody>
      </p:sp>
      <p:sp>
        <p:nvSpPr>
          <p:cNvPr id="3" name="Θέση περιεχομένου 2"/>
          <p:cNvSpPr>
            <a:spLocks noGrp="1"/>
          </p:cNvSpPr>
          <p:nvPr>
            <p:ph idx="1"/>
          </p:nvPr>
        </p:nvSpPr>
        <p:spPr>
          <a:xfrm>
            <a:off x="179512" y="1556792"/>
            <a:ext cx="6491064" cy="1512168"/>
          </a:xfrm>
        </p:spPr>
        <p:txBody>
          <a:bodyPr>
            <a:normAutofit lnSpcReduction="10000"/>
          </a:bodyPr>
          <a:lstStyle/>
          <a:p>
            <a:r>
              <a:rPr lang="el-GR" dirty="0"/>
              <a:t>Στο πρώτο του βιβλίο, ο Goleman (1995) εστιάζει στη συμβολή της οικογένειας  και του σχολείου στην ανάπτυξη της συναισθηματικής νοημοσύνης.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pic>
        <p:nvPicPr>
          <p:cNvPr id="5" name="Picture 4" descr="http://t1.gstatic.com/images?q=tbn:ANd9GcRoAnPD83iWLWtU9WK3ehzD4hZh9-W_iIfnw4YRstVI9E65wxX1"/>
          <p:cNvPicPr>
            <a:picLocks noChangeAspect="1" noChangeArrowheads="1"/>
          </p:cNvPicPr>
          <p:nvPr/>
        </p:nvPicPr>
        <p:blipFill>
          <a:blip r:embed="rId2" cstate="email"/>
          <a:srcRect/>
          <a:stretch>
            <a:fillRect/>
          </a:stretch>
        </p:blipFill>
        <p:spPr bwMode="auto">
          <a:xfrm>
            <a:off x="7092280" y="1340768"/>
            <a:ext cx="1173484" cy="1601316"/>
          </a:xfrm>
          <a:prstGeom prst="rect">
            <a:avLst/>
          </a:prstGeom>
          <a:noFill/>
          <a:ln>
            <a:noFill/>
          </a:ln>
        </p:spPr>
      </p:pic>
      <p:sp>
        <p:nvSpPr>
          <p:cNvPr id="6" name="Θέση περιεχομένου 2"/>
          <p:cNvSpPr txBox="1">
            <a:spLocks/>
          </p:cNvSpPr>
          <p:nvPr/>
        </p:nvSpPr>
        <p:spPr>
          <a:xfrm>
            <a:off x="145816" y="3683534"/>
            <a:ext cx="6491064" cy="151216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l-GR" dirty="0"/>
              <a:t>Στο δεύτερο βιβλίο του, ο Goleman (1998) εστιάζει στη σπουδαιότητα της συναισθηματικής νοημοσύνης στο χώρο της εργασίας.</a:t>
            </a:r>
          </a:p>
          <a:p>
            <a:pPr fontAlgn="auto">
              <a:spcAft>
                <a:spcPts val="0"/>
              </a:spcAft>
            </a:pPr>
            <a:endParaRPr lang="el-GR" dirty="0"/>
          </a:p>
        </p:txBody>
      </p:sp>
      <p:pic>
        <p:nvPicPr>
          <p:cNvPr id="7" name="Picture 2" descr="http://t0.gstatic.com/images?q=tbn:ANd9GcTlnJXPmCjPeJcHSsB0j7R_GZ6i29iWTzxObsw5B5cxFxYYcmT0"/>
          <p:cNvPicPr>
            <a:picLocks noChangeAspect="1" noChangeArrowheads="1"/>
          </p:cNvPicPr>
          <p:nvPr/>
        </p:nvPicPr>
        <p:blipFill>
          <a:blip r:embed="rId3" cstate="email"/>
          <a:srcRect/>
          <a:stretch>
            <a:fillRect/>
          </a:stretch>
        </p:blipFill>
        <p:spPr bwMode="auto">
          <a:xfrm>
            <a:off x="7092280" y="3245461"/>
            <a:ext cx="1295399" cy="1767715"/>
          </a:xfrm>
          <a:prstGeom prst="rect">
            <a:avLst/>
          </a:prstGeom>
          <a:noFill/>
          <a:ln>
            <a:noFill/>
          </a:ln>
        </p:spPr>
      </p:pic>
    </p:spTree>
    <p:extLst>
      <p:ext uri="{BB962C8B-B14F-4D97-AF65-F5344CB8AC3E}">
        <p14:creationId xmlns:p14="http://schemas.microsoft.com/office/powerpoint/2010/main" val="1354408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55"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0.70"/>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Το έργο του </a:t>
            </a:r>
            <a:r>
              <a:rPr lang="en-US" dirty="0"/>
              <a:t>G</a:t>
            </a:r>
            <a:r>
              <a:rPr lang="el-GR" dirty="0"/>
              <a:t>oleman για τη συναισθηματική νοημοσύνη</a:t>
            </a:r>
            <a:r>
              <a:rPr lang="en-US" dirty="0"/>
              <a:t> </a:t>
            </a:r>
            <a:r>
              <a:rPr lang="en-US" sz="3600" b="0" dirty="0" smtClean="0"/>
              <a:t>(</a:t>
            </a:r>
            <a:r>
              <a:rPr lang="el-GR" sz="3600" b="0" dirty="0" smtClean="0"/>
              <a:t>2</a:t>
            </a:r>
            <a:r>
              <a:rPr lang="en-US" sz="3600" b="0" dirty="0" smtClean="0"/>
              <a:t> </a:t>
            </a:r>
            <a:r>
              <a:rPr lang="el-GR" sz="3600" b="0" dirty="0"/>
              <a:t>από </a:t>
            </a:r>
            <a:r>
              <a:rPr lang="el-GR" sz="3600" b="0" dirty="0" smtClean="0"/>
              <a:t>5)</a:t>
            </a:r>
            <a:endParaRPr lang="el-GR" dirty="0"/>
          </a:p>
        </p:txBody>
      </p:sp>
      <p:sp>
        <p:nvSpPr>
          <p:cNvPr id="3" name="Θέση περιεχομένου 2"/>
          <p:cNvSpPr>
            <a:spLocks noGrp="1"/>
          </p:cNvSpPr>
          <p:nvPr>
            <p:ph idx="1"/>
          </p:nvPr>
        </p:nvSpPr>
        <p:spPr>
          <a:xfrm>
            <a:off x="360730" y="1916832"/>
            <a:ext cx="6779096" cy="2088232"/>
          </a:xfrm>
        </p:spPr>
        <p:txBody>
          <a:bodyPr/>
          <a:lstStyle/>
          <a:p>
            <a:r>
              <a:rPr lang="el-GR" dirty="0"/>
              <a:t>To 2007, σχεδόν 80 χρόνια μετά την αρχική διατύπωση της θεωρίας περί «κοινωνικής νοημοσύνης» από τον Thorndike, ο Goleman επανέρχεται με το βιβλίο του «Κοινωνική νοημοσύνη».</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pic>
        <p:nvPicPr>
          <p:cNvPr id="5" name="Picture 18" descr="Κοινωνική νοημοσύνη"/>
          <p:cNvPicPr>
            <a:picLocks noChangeAspect="1" noChangeArrowheads="1"/>
          </p:cNvPicPr>
          <p:nvPr/>
        </p:nvPicPr>
        <p:blipFill>
          <a:blip r:embed="rId2" cstate="email"/>
          <a:srcRect/>
          <a:stretch>
            <a:fillRect/>
          </a:stretch>
        </p:blipFill>
        <p:spPr bwMode="auto">
          <a:xfrm>
            <a:off x="7236296" y="1952522"/>
            <a:ext cx="1079376" cy="1463905"/>
          </a:xfrm>
          <a:prstGeom prst="rect">
            <a:avLst/>
          </a:prstGeom>
          <a:noFill/>
          <a:ln>
            <a:noFill/>
          </a:ln>
        </p:spPr>
      </p:pic>
    </p:spTree>
    <p:extLst>
      <p:ext uri="{BB962C8B-B14F-4D97-AF65-F5344CB8AC3E}">
        <p14:creationId xmlns:p14="http://schemas.microsoft.com/office/powerpoint/2010/main" val="513184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Το έργο του </a:t>
            </a:r>
            <a:r>
              <a:rPr lang="en-US" dirty="0"/>
              <a:t>G</a:t>
            </a:r>
            <a:r>
              <a:rPr lang="el-GR" dirty="0"/>
              <a:t>oleman για τη συναισθηματική νοημοσύνη</a:t>
            </a:r>
            <a:r>
              <a:rPr lang="en-US" dirty="0"/>
              <a:t> </a:t>
            </a:r>
            <a:r>
              <a:rPr lang="en-US" sz="3600" b="0" dirty="0" smtClean="0"/>
              <a:t>(</a:t>
            </a:r>
            <a:r>
              <a:rPr lang="el-GR" sz="3600" b="0" dirty="0" smtClean="0"/>
              <a:t>3</a:t>
            </a:r>
            <a:r>
              <a:rPr lang="en-US" sz="3600" b="0" dirty="0" smtClean="0"/>
              <a:t> </a:t>
            </a:r>
            <a:r>
              <a:rPr lang="el-GR" sz="3600" b="0" dirty="0"/>
              <a:t>από </a:t>
            </a:r>
            <a:r>
              <a:rPr lang="el-GR" sz="3600" b="0" dirty="0" smtClean="0"/>
              <a:t>5)</a:t>
            </a:r>
            <a:endParaRPr lang="el-GR" dirty="0"/>
          </a:p>
        </p:txBody>
      </p:sp>
      <p:sp>
        <p:nvSpPr>
          <p:cNvPr id="3" name="Θέση περιεχομένου 2"/>
          <p:cNvSpPr>
            <a:spLocks noGrp="1"/>
          </p:cNvSpPr>
          <p:nvPr>
            <p:ph idx="1"/>
          </p:nvPr>
        </p:nvSpPr>
        <p:spPr/>
        <p:txBody>
          <a:bodyPr/>
          <a:lstStyle/>
          <a:p>
            <a:r>
              <a:rPr lang="el-GR" dirty="0"/>
              <a:t>«Η οικογενειακή ζωή είναι το πρώτο σχολείο της  συναισθηματικής μάθησης. Σε αυτό το οικείο και πολύ προσωπικό χωνευτήρι, μαθαίνουμε τι αισθανόμαστε για τον εαυτό μας και πώς οι άλλοι θα αντιδράσουν στα δικά  μας συναισθήματα. Τι επιλογές έχουμε να αντιδράσουμε, πώς να κατανοούμε και να εκφράζουμε τις ελπίδες και τους φόβους μας…»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22</a:t>
            </a:fld>
            <a:endParaRPr lang="el-GR" dirty="0"/>
          </a:p>
        </p:txBody>
      </p:sp>
      <p:pic>
        <p:nvPicPr>
          <p:cNvPr id="5" name="Picture 4" descr="http://t1.gstatic.com/images?q=tbn:ANd9GcRoAnPD83iWLWtU9WK3ehzD4hZh9-W_iIfnw4YRstVI9E65wxX1"/>
          <p:cNvPicPr>
            <a:picLocks noChangeAspect="1" noChangeArrowheads="1"/>
          </p:cNvPicPr>
          <p:nvPr/>
        </p:nvPicPr>
        <p:blipFill>
          <a:blip r:embed="rId2" cstate="email"/>
          <a:srcRect/>
          <a:stretch>
            <a:fillRect/>
          </a:stretch>
        </p:blipFill>
        <p:spPr bwMode="auto">
          <a:xfrm>
            <a:off x="3419872" y="3758920"/>
            <a:ext cx="1944216" cy="2653044"/>
          </a:xfrm>
          <a:prstGeom prst="rect">
            <a:avLst/>
          </a:prstGeom>
          <a:noFill/>
          <a:ln>
            <a:noFill/>
          </a:ln>
        </p:spPr>
      </p:pic>
    </p:spTree>
    <p:extLst>
      <p:ext uri="{BB962C8B-B14F-4D97-AF65-F5344CB8AC3E}">
        <p14:creationId xmlns:p14="http://schemas.microsoft.com/office/powerpoint/2010/main" val="2307400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Το έργο του </a:t>
            </a:r>
            <a:r>
              <a:rPr lang="en-US" dirty="0"/>
              <a:t>G</a:t>
            </a:r>
            <a:r>
              <a:rPr lang="el-GR" dirty="0"/>
              <a:t>oleman για τη συναισθηματική νοημοσύνη</a:t>
            </a:r>
            <a:r>
              <a:rPr lang="en-US" dirty="0"/>
              <a:t> </a:t>
            </a:r>
            <a:r>
              <a:rPr lang="en-US" sz="3600" b="0" dirty="0" smtClean="0"/>
              <a:t>(</a:t>
            </a:r>
            <a:r>
              <a:rPr lang="el-GR" sz="3600" b="0" dirty="0" smtClean="0"/>
              <a:t>4</a:t>
            </a:r>
            <a:r>
              <a:rPr lang="en-US" sz="3600" b="0" dirty="0" smtClean="0"/>
              <a:t> </a:t>
            </a:r>
            <a:r>
              <a:rPr lang="el-GR" sz="3600" b="0" dirty="0"/>
              <a:t>από </a:t>
            </a:r>
            <a:r>
              <a:rPr lang="el-GR" sz="3600" b="0" dirty="0" smtClean="0"/>
              <a:t>5)</a:t>
            </a:r>
            <a:endParaRPr lang="el-GR" dirty="0"/>
          </a:p>
        </p:txBody>
      </p:sp>
      <p:sp>
        <p:nvSpPr>
          <p:cNvPr id="3" name="Θέση περιεχομένου 2"/>
          <p:cNvSpPr>
            <a:spLocks noGrp="1"/>
          </p:cNvSpPr>
          <p:nvPr>
            <p:ph idx="1"/>
          </p:nvPr>
        </p:nvSpPr>
        <p:spPr/>
        <p:txBody>
          <a:bodyPr/>
          <a:lstStyle/>
          <a:p>
            <a:r>
              <a:rPr lang="el-GR" dirty="0"/>
              <a:t>«Η επαγγελματική πορεία κάποιου εξαρτάται σε ποσοστό 20% από τη γνωστική του νοημοσύνη και κατά 80% από τη συναισθηματική του νοημοσύνη».</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23</a:t>
            </a:fld>
            <a:endParaRPr lang="el-GR" dirty="0"/>
          </a:p>
        </p:txBody>
      </p:sp>
      <p:pic>
        <p:nvPicPr>
          <p:cNvPr id="5" name="Picture 2" descr="http://t0.gstatic.com/images?q=tbn:ANd9GcTlnJXPmCjPeJcHSsB0j7R_GZ6i29iWTzxObsw5B5cxFxYYcmT0"/>
          <p:cNvPicPr>
            <a:picLocks noChangeAspect="1" noChangeArrowheads="1"/>
          </p:cNvPicPr>
          <p:nvPr/>
        </p:nvPicPr>
        <p:blipFill>
          <a:blip r:embed="rId2" cstate="email"/>
          <a:srcRect/>
          <a:stretch>
            <a:fillRect/>
          </a:stretch>
        </p:blipFill>
        <p:spPr bwMode="auto">
          <a:xfrm>
            <a:off x="3275856" y="2708920"/>
            <a:ext cx="2232248" cy="3046149"/>
          </a:xfrm>
          <a:prstGeom prst="rect">
            <a:avLst/>
          </a:prstGeom>
          <a:noFill/>
          <a:ln>
            <a:noFill/>
          </a:ln>
        </p:spPr>
      </p:pic>
    </p:spTree>
    <p:extLst>
      <p:ext uri="{BB962C8B-B14F-4D97-AF65-F5344CB8AC3E}">
        <p14:creationId xmlns:p14="http://schemas.microsoft.com/office/powerpoint/2010/main" val="402287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Το έργο του </a:t>
            </a:r>
            <a:r>
              <a:rPr lang="en-US" dirty="0"/>
              <a:t>G</a:t>
            </a:r>
            <a:r>
              <a:rPr lang="el-GR" dirty="0"/>
              <a:t>oleman για τη συναισθηματική νοημοσύνη</a:t>
            </a:r>
            <a:r>
              <a:rPr lang="en-US" dirty="0"/>
              <a:t> </a:t>
            </a:r>
            <a:r>
              <a:rPr lang="en-US" sz="3600" b="0" dirty="0" smtClean="0"/>
              <a:t>(</a:t>
            </a:r>
            <a:r>
              <a:rPr lang="el-GR" sz="3600" b="0" dirty="0" smtClean="0"/>
              <a:t>5</a:t>
            </a:r>
            <a:r>
              <a:rPr lang="en-US" sz="3600" b="0" dirty="0" smtClean="0"/>
              <a:t> </a:t>
            </a:r>
            <a:r>
              <a:rPr lang="el-GR" sz="3600" b="0" dirty="0"/>
              <a:t>από </a:t>
            </a:r>
            <a:r>
              <a:rPr lang="el-GR" sz="3600" b="0" dirty="0" smtClean="0"/>
              <a:t>5)</a:t>
            </a:r>
            <a:endParaRPr lang="el-GR" dirty="0"/>
          </a:p>
        </p:txBody>
      </p:sp>
      <p:sp>
        <p:nvSpPr>
          <p:cNvPr id="3" name="Θέση περιεχομένου 2"/>
          <p:cNvSpPr>
            <a:spLocks noGrp="1"/>
          </p:cNvSpPr>
          <p:nvPr>
            <p:ph idx="1"/>
          </p:nvPr>
        </p:nvSpPr>
        <p:spPr>
          <a:xfrm>
            <a:off x="457200" y="1196752"/>
            <a:ext cx="8229600" cy="2592288"/>
          </a:xfrm>
        </p:spPr>
        <p:txBody>
          <a:bodyPr/>
          <a:lstStyle/>
          <a:p>
            <a:pPr marL="0" indent="0">
              <a:buNone/>
            </a:pPr>
            <a:r>
              <a:rPr lang="el-GR" dirty="0"/>
              <a:t>«Ο εγκέφαλός μας είναι κοινωνικός. Οι καθημερινές επαφές με τους γονείς, τους συζύγους, τους φίλους, τα αφεντικά μας, ακόμη και με ανθρώπους εντελώς άγνωστους σ’ εμάς, διαμορφώνουν τον εγκέφαλό μας και επηρεάζουν βαθιά τα κύτταρα του σώματός μας, φθάνοντας ως τα γονίδιά μας - για το καλό ή το κακό μας».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24</a:t>
            </a:fld>
            <a:endParaRPr lang="el-GR" dirty="0"/>
          </a:p>
        </p:txBody>
      </p:sp>
      <p:pic>
        <p:nvPicPr>
          <p:cNvPr id="5" name="Picture 18" descr="Κοινωνική νοημοσύνη"/>
          <p:cNvPicPr>
            <a:picLocks noChangeAspect="1" noChangeArrowheads="1"/>
          </p:cNvPicPr>
          <p:nvPr/>
        </p:nvPicPr>
        <p:blipFill>
          <a:blip r:embed="rId2" cstate="email"/>
          <a:srcRect/>
          <a:stretch>
            <a:fillRect/>
          </a:stretch>
        </p:blipFill>
        <p:spPr bwMode="auto">
          <a:xfrm>
            <a:off x="3347864" y="3524184"/>
            <a:ext cx="2088232" cy="2832166"/>
          </a:xfrm>
          <a:prstGeom prst="rect">
            <a:avLst/>
          </a:prstGeom>
          <a:noFill/>
          <a:ln>
            <a:noFill/>
          </a:ln>
        </p:spPr>
      </p:pic>
    </p:spTree>
    <p:extLst>
      <p:ext uri="{BB962C8B-B14F-4D97-AF65-F5344CB8AC3E}">
        <p14:creationId xmlns:p14="http://schemas.microsoft.com/office/powerpoint/2010/main" val="3089664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Το περιεχόμενο της συναισθηματικής νοημοσύνης</a:t>
            </a:r>
            <a:endParaRPr lang="el-GR" dirty="0"/>
          </a:p>
        </p:txBody>
      </p:sp>
      <p:sp>
        <p:nvSpPr>
          <p:cNvPr id="3" name="Θέση περιεχομένου 2"/>
          <p:cNvSpPr>
            <a:spLocks noGrp="1"/>
          </p:cNvSpPr>
          <p:nvPr>
            <p:ph idx="1"/>
          </p:nvPr>
        </p:nvSpPr>
        <p:spPr/>
        <p:txBody>
          <a:bodyPr/>
          <a:lstStyle/>
          <a:p>
            <a:pPr marL="0" indent="0">
              <a:buNone/>
            </a:pPr>
            <a:r>
              <a:rPr lang="el-GR" dirty="0"/>
              <a:t>Η συναισθηματική νοημοσύνη αναφέρεται σε μια μορφή κοινωνικής ευφυΐας, η οποία περιλαμβάνει την ικανότητα:</a:t>
            </a:r>
          </a:p>
          <a:p>
            <a:r>
              <a:rPr lang="el-GR" dirty="0" smtClean="0"/>
              <a:t>Να </a:t>
            </a:r>
            <a:r>
              <a:rPr lang="el-GR" dirty="0"/>
              <a:t>αντιλαμβάνεται και να κατανοεί κανείς τα συναισθήματά του και αυτά των άλλων ανθρώπων</a:t>
            </a:r>
          </a:p>
          <a:p>
            <a:r>
              <a:rPr lang="el-GR" dirty="0" smtClean="0"/>
              <a:t>Να </a:t>
            </a:r>
            <a:r>
              <a:rPr lang="el-GR" dirty="0"/>
              <a:t>κάνει λεπτές διακρίσεις ανάμεσα στα διάφορα συναισθήματα και να τα επεξεργάζεται γνωστικά</a:t>
            </a:r>
          </a:p>
          <a:p>
            <a:r>
              <a:rPr lang="el-GR" dirty="0" smtClean="0"/>
              <a:t>Να </a:t>
            </a:r>
            <a:r>
              <a:rPr lang="el-GR" dirty="0"/>
              <a:t>χρησιμοποιεί αυτές τις πληροφορίες ώστε να διαχειρίζεται αποτελεσματικά τα συναισθήματά του και να καθοδηγεί αναλόγως τις σκέψεις και τις πράξεις του</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25</a:t>
            </a:fld>
            <a:endParaRPr lang="el-GR" dirty="0"/>
          </a:p>
        </p:txBody>
      </p:sp>
    </p:spTree>
    <p:extLst>
      <p:ext uri="{BB962C8B-B14F-4D97-AF65-F5344CB8AC3E}">
        <p14:creationId xmlns:p14="http://schemas.microsoft.com/office/powerpoint/2010/main" val="16200540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Οι διαστάσεις της συναισθηματικής νοημοσύνης</a:t>
            </a:r>
            <a:endParaRPr lang="el-GR" dirty="0"/>
          </a:p>
        </p:txBody>
      </p:sp>
      <p:sp>
        <p:nvSpPr>
          <p:cNvPr id="3" name="Θέση περιεχομένου 2"/>
          <p:cNvSpPr>
            <a:spLocks noGrp="1"/>
          </p:cNvSpPr>
          <p:nvPr>
            <p:ph idx="1"/>
          </p:nvPr>
        </p:nvSpPr>
        <p:spPr>
          <a:xfrm>
            <a:off x="4853015" y="2045882"/>
            <a:ext cx="3898776" cy="4165520"/>
          </a:xfrm>
        </p:spPr>
        <p:txBody>
          <a:bodyPr>
            <a:normAutofit/>
          </a:bodyPr>
          <a:lstStyle/>
          <a:p>
            <a:r>
              <a:rPr lang="el-GR" dirty="0" smtClean="0"/>
              <a:t>Δεξιότητες επικοινωνίας,</a:t>
            </a:r>
          </a:p>
          <a:p>
            <a:r>
              <a:rPr lang="el-GR" dirty="0" smtClean="0"/>
              <a:t>Δεξιότητες συνεργασίας,</a:t>
            </a:r>
          </a:p>
          <a:p>
            <a:r>
              <a:rPr lang="el-GR" dirty="0" smtClean="0"/>
              <a:t>Ικανότητα λήψης αποφάσεων,</a:t>
            </a:r>
          </a:p>
          <a:p>
            <a:r>
              <a:rPr lang="el-GR" dirty="0" smtClean="0"/>
              <a:t>Ικανότητα άσκησης επιρροής,</a:t>
            </a:r>
          </a:p>
          <a:p>
            <a:r>
              <a:rPr lang="el-GR" dirty="0" smtClean="0"/>
              <a:t>Επιμονή.</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26</a:t>
            </a:fld>
            <a:endParaRPr lang="el-GR" dirty="0"/>
          </a:p>
        </p:txBody>
      </p:sp>
      <p:sp>
        <p:nvSpPr>
          <p:cNvPr id="6" name="Θέση περιεχομένου 2"/>
          <p:cNvSpPr txBox="1">
            <a:spLocks/>
          </p:cNvSpPr>
          <p:nvPr/>
        </p:nvSpPr>
        <p:spPr>
          <a:xfrm>
            <a:off x="684935" y="2224622"/>
            <a:ext cx="3746376" cy="380804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l-GR" dirty="0" smtClean="0"/>
              <a:t>Αυτοεπίγνωση,</a:t>
            </a:r>
          </a:p>
          <a:p>
            <a:pPr fontAlgn="auto">
              <a:spcAft>
                <a:spcPts val="0"/>
              </a:spcAft>
            </a:pPr>
            <a:r>
              <a:rPr lang="el-GR" dirty="0" smtClean="0"/>
              <a:t>Αυτοέλεγχος,</a:t>
            </a:r>
          </a:p>
          <a:p>
            <a:pPr fontAlgn="auto">
              <a:spcAft>
                <a:spcPts val="0"/>
              </a:spcAft>
            </a:pPr>
            <a:r>
              <a:rPr lang="el-GR" dirty="0" smtClean="0"/>
              <a:t>Ενσυναίσθηση,</a:t>
            </a:r>
          </a:p>
          <a:p>
            <a:pPr fontAlgn="auto">
              <a:spcAft>
                <a:spcPts val="0"/>
              </a:spcAft>
            </a:pPr>
            <a:r>
              <a:rPr lang="el-GR" dirty="0" smtClean="0"/>
              <a:t>Ικανότητα επίλυσης συγκρούσεων,</a:t>
            </a:r>
          </a:p>
          <a:p>
            <a:pPr fontAlgn="auto">
              <a:spcAft>
                <a:spcPts val="0"/>
              </a:spcAft>
            </a:pPr>
            <a:r>
              <a:rPr lang="el-GR" dirty="0" smtClean="0"/>
              <a:t>Κατανόηση των άλλων,</a:t>
            </a:r>
          </a:p>
          <a:p>
            <a:pPr fontAlgn="auto">
              <a:spcAft>
                <a:spcPts val="0"/>
              </a:spcAft>
            </a:pPr>
            <a:endParaRPr lang="el-GR" dirty="0"/>
          </a:p>
        </p:txBody>
      </p:sp>
      <p:sp>
        <p:nvSpPr>
          <p:cNvPr id="7" name="Ορθογώνιο 6"/>
          <p:cNvSpPr/>
          <p:nvPr/>
        </p:nvSpPr>
        <p:spPr>
          <a:xfrm>
            <a:off x="3936463" y="1351137"/>
            <a:ext cx="989695" cy="461665"/>
          </a:xfrm>
          <a:prstGeom prst="rect">
            <a:avLst/>
          </a:prstGeom>
        </p:spPr>
        <p:txBody>
          <a:bodyPr wrap="none">
            <a:spAutoFit/>
          </a:bodyPr>
          <a:lstStyle/>
          <a:p>
            <a:pPr marL="0" indent="0" algn="ctr" fontAlgn="auto">
              <a:spcAft>
                <a:spcPts val="0"/>
              </a:spcAft>
              <a:buFont typeface="Arial" pitchFamily="34" charset="0"/>
              <a:buNone/>
            </a:pPr>
            <a:r>
              <a:rPr lang="el-GR" sz="2400" b="1" dirty="0">
                <a:solidFill>
                  <a:srgbClr val="820000"/>
                </a:solidFill>
                <a:latin typeface="+mn-lt"/>
              </a:rPr>
              <a:t>Άτομο</a:t>
            </a:r>
          </a:p>
        </p:txBody>
      </p:sp>
    </p:spTree>
    <p:extLst>
      <p:ext uri="{BB962C8B-B14F-4D97-AF65-F5344CB8AC3E}">
        <p14:creationId xmlns:p14="http://schemas.microsoft.com/office/powerpoint/2010/main" val="18883310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Επεξήγηση των διαστάσεων της συναισθηματικής νοημοσύνης </a:t>
            </a:r>
            <a:r>
              <a:rPr lang="el-GR" sz="3600" b="0" dirty="0" smtClean="0"/>
              <a:t>(1 από 2)</a:t>
            </a:r>
            <a:endParaRPr lang="el-GR" sz="3600" b="0" dirty="0"/>
          </a:p>
        </p:txBody>
      </p:sp>
      <p:graphicFrame>
        <p:nvGraphicFramePr>
          <p:cNvPr id="5" name="Θέση περιεχομένου 4"/>
          <p:cNvGraphicFramePr>
            <a:graphicFrameLocks noGrp="1"/>
          </p:cNvGraphicFramePr>
          <p:nvPr>
            <p:ph idx="1"/>
            <p:extLst>
              <p:ext uri="{D42A27DB-BD31-4B8C-83A1-F6EECF244321}">
                <p14:modId xmlns:p14="http://schemas.microsoft.com/office/powerpoint/2010/main" val="848780796"/>
              </p:ext>
            </p:extLst>
          </p:nvPr>
        </p:nvGraphicFramePr>
        <p:xfrm>
          <a:off x="395536" y="1556792"/>
          <a:ext cx="8507288" cy="3291840"/>
        </p:xfrm>
        <a:graphic>
          <a:graphicData uri="http://schemas.openxmlformats.org/drawingml/2006/table">
            <a:tbl>
              <a:tblPr firstRow="1" bandRow="1">
                <a:tableStyleId>{5940675A-B579-460E-94D1-54222C63F5DA}</a:tableStyleId>
              </a:tblPr>
              <a:tblGrid>
                <a:gridCol w="2170584"/>
                <a:gridCol w="6336704"/>
              </a:tblGrid>
              <a:tr h="370840">
                <a:tc>
                  <a:txBody>
                    <a:bodyPr/>
                    <a:lstStyle/>
                    <a:p>
                      <a:r>
                        <a:rPr lang="el-GR" sz="2200" dirty="0" smtClean="0"/>
                        <a:t>Αυτοεπίγνωση</a:t>
                      </a:r>
                    </a:p>
                  </a:txBody>
                  <a:tcPr/>
                </a:tc>
                <a:tc>
                  <a:txBody>
                    <a:bodyPr/>
                    <a:lstStyle/>
                    <a:p>
                      <a:r>
                        <a:rPr lang="el-GR" sz="2200" dirty="0" smtClean="0"/>
                        <a:t>Αναγνωρίζω τα συναισθήματά μου και τα ονομάζω. Διακρίνω τη σχέση ανάμεσα στις σκέψεις, τα συναισθήματα και τη συμπεριφορά.</a:t>
                      </a:r>
                    </a:p>
                  </a:txBody>
                  <a:tcPr/>
                </a:tc>
              </a:tr>
              <a:tr h="370840">
                <a:tc>
                  <a:txBody>
                    <a:bodyPr/>
                    <a:lstStyle/>
                    <a:p>
                      <a:r>
                        <a:rPr lang="el-GR" sz="2200" dirty="0" smtClean="0"/>
                        <a:t>Διαχείριση συναισθημάτων</a:t>
                      </a:r>
                    </a:p>
                  </a:txBody>
                  <a:tcPr/>
                </a:tc>
                <a:tc>
                  <a:txBody>
                    <a:bodyPr/>
                    <a:lstStyle/>
                    <a:p>
                      <a:r>
                        <a:rPr lang="el-GR" sz="2200" dirty="0" smtClean="0"/>
                        <a:t>Αναγνωρίζω το θυμό, το άγχος, το φόβο και προσπαθώ να ηρεμήσω τον εαυτό μου και να αντικαταστήσω τις δυσλειτουργικές παρορμήσεις με συνειδητά ελεγχόμενες πράξεις.</a:t>
                      </a:r>
                    </a:p>
                  </a:txBody>
                  <a:tcPr/>
                </a:tc>
              </a:tr>
              <a:tr h="370840">
                <a:tc>
                  <a:txBody>
                    <a:bodyPr/>
                    <a:lstStyle/>
                    <a:p>
                      <a:r>
                        <a:rPr lang="el-GR" sz="2200" dirty="0" smtClean="0"/>
                        <a:t>Ενσυναίσθηση</a:t>
                      </a:r>
                      <a:endParaRPr lang="el-GR" sz="2200" dirty="0"/>
                    </a:p>
                  </a:txBody>
                  <a:tcPr/>
                </a:tc>
                <a:tc>
                  <a:txBody>
                    <a:bodyPr/>
                    <a:lstStyle/>
                    <a:p>
                      <a:r>
                        <a:rPr lang="el-GR" sz="2200" dirty="0" smtClean="0"/>
                        <a:t>Κατανοώ τα συναισθήματα των άλλων, βάζοντας στη θέση τους τον εαυτό μου.</a:t>
                      </a:r>
                    </a:p>
                  </a:txBody>
                  <a:tcPr/>
                </a:tc>
              </a:tr>
            </a:tbl>
          </a:graphicData>
        </a:graphic>
      </p:graphicFrame>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27</a:t>
            </a:fld>
            <a:endParaRPr lang="el-GR" dirty="0"/>
          </a:p>
        </p:txBody>
      </p:sp>
    </p:spTree>
    <p:extLst>
      <p:ext uri="{BB962C8B-B14F-4D97-AF65-F5344CB8AC3E}">
        <p14:creationId xmlns:p14="http://schemas.microsoft.com/office/powerpoint/2010/main" val="40207123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Επεξήγηση των διαστάσεων της συναισθηματικής νοημοσύνης </a:t>
            </a:r>
            <a:r>
              <a:rPr lang="el-GR" sz="3600" b="0" dirty="0" smtClean="0"/>
              <a:t>(2 </a:t>
            </a:r>
            <a:r>
              <a:rPr lang="el-GR" sz="3600" b="0" dirty="0"/>
              <a:t>από </a:t>
            </a:r>
            <a:r>
              <a:rPr lang="el-GR" sz="3600" b="0" dirty="0" smtClean="0"/>
              <a:t>2)</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28</a:t>
            </a:fld>
            <a:endParaRPr lang="el-GR" dirty="0"/>
          </a:p>
        </p:txBody>
      </p:sp>
      <p:graphicFrame>
        <p:nvGraphicFramePr>
          <p:cNvPr id="5" name="Πίνακας 4"/>
          <p:cNvGraphicFramePr>
            <a:graphicFrameLocks noGrp="1"/>
          </p:cNvGraphicFramePr>
          <p:nvPr>
            <p:extLst>
              <p:ext uri="{D42A27DB-BD31-4B8C-83A1-F6EECF244321}">
                <p14:modId xmlns:p14="http://schemas.microsoft.com/office/powerpoint/2010/main" val="1507633289"/>
              </p:ext>
            </p:extLst>
          </p:nvPr>
        </p:nvGraphicFramePr>
        <p:xfrm>
          <a:off x="251520" y="1772816"/>
          <a:ext cx="8507288" cy="2956560"/>
        </p:xfrm>
        <a:graphic>
          <a:graphicData uri="http://schemas.openxmlformats.org/drawingml/2006/table">
            <a:tbl>
              <a:tblPr firstRow="1" bandRow="1">
                <a:tableStyleId>{5940675A-B579-460E-94D1-54222C63F5DA}</a:tableStyleId>
              </a:tblPr>
              <a:tblGrid>
                <a:gridCol w="2170584"/>
                <a:gridCol w="6336704"/>
              </a:tblGrid>
              <a:tr h="370840">
                <a:tc>
                  <a:txBody>
                    <a:bodyPr/>
                    <a:lstStyle/>
                    <a:p>
                      <a:r>
                        <a:rPr lang="el-GR" sz="2200" dirty="0" smtClean="0"/>
                        <a:t>Επικοινωνία</a:t>
                      </a:r>
                      <a:endParaRPr lang="el-GR" sz="2200" dirty="0"/>
                    </a:p>
                  </a:txBody>
                  <a:tcPr/>
                </a:tc>
                <a:tc>
                  <a:txBody>
                    <a:bodyPr/>
                    <a:lstStyle/>
                    <a:p>
                      <a:r>
                        <a:rPr lang="el-GR" sz="2200" dirty="0" smtClean="0"/>
                        <a:t>Αναπτύσσω ποιοτικές κοινωνικές και αλληλεπιδραστικές σχέσεις με τους άλλους.</a:t>
                      </a:r>
                    </a:p>
                  </a:txBody>
                  <a:tcPr/>
                </a:tc>
              </a:tr>
              <a:tr h="370840">
                <a:tc>
                  <a:txBody>
                    <a:bodyPr/>
                    <a:lstStyle/>
                    <a:p>
                      <a:r>
                        <a:rPr lang="el-GR" sz="2200" dirty="0" smtClean="0"/>
                        <a:t>Συνεργασία</a:t>
                      </a:r>
                      <a:endParaRPr lang="el-GR" sz="2200" dirty="0"/>
                    </a:p>
                  </a:txBody>
                  <a:tcPr/>
                </a:tc>
                <a:tc>
                  <a:txBody>
                    <a:bodyPr/>
                    <a:lstStyle/>
                    <a:p>
                      <a:r>
                        <a:rPr lang="el-GR" sz="2200" dirty="0" smtClean="0"/>
                        <a:t>Αναγνωρίζω την αξία της συμβολής των άλλων και ενθαρρύνω τη συμμετοχή τους σε ό,τι σκέφτομαι, αισθάνομαι ή θέλω να κάνω και να πω.</a:t>
                      </a:r>
                    </a:p>
                  </a:txBody>
                  <a:tcPr/>
                </a:tc>
              </a:tr>
              <a:tr h="370840">
                <a:tc>
                  <a:txBody>
                    <a:bodyPr/>
                    <a:lstStyle/>
                    <a:p>
                      <a:r>
                        <a:rPr lang="el-GR" sz="2200" dirty="0" smtClean="0"/>
                        <a:t>Επίλυση Συγκρούσεων</a:t>
                      </a:r>
                      <a:endParaRPr lang="el-GR" sz="2200" dirty="0"/>
                    </a:p>
                  </a:txBody>
                  <a:tcPr/>
                </a:tc>
                <a:tc>
                  <a:txBody>
                    <a:bodyPr/>
                    <a:lstStyle/>
                    <a:p>
                      <a:r>
                        <a:rPr lang="el-GR" sz="2200" dirty="0" smtClean="0"/>
                        <a:t>Χρησιμοποιώ συναισθηματικές δεξιότητες για την αντιμετώπιση και την ειρηνική επίλυση των συγκρούσεων.</a:t>
                      </a:r>
                    </a:p>
                  </a:txBody>
                  <a:tcPr/>
                </a:tc>
              </a:tr>
            </a:tbl>
          </a:graphicData>
        </a:graphic>
      </p:graphicFrame>
    </p:spTree>
    <p:extLst>
      <p:ext uri="{BB962C8B-B14F-4D97-AF65-F5344CB8AC3E}">
        <p14:creationId xmlns:p14="http://schemas.microsoft.com/office/powerpoint/2010/main" val="3169780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Η λειτουργική αξία και ο ρόλος των συναισθημάτων</a:t>
            </a:r>
            <a:endParaRPr lang="el-GR" dirty="0"/>
          </a:p>
        </p:txBody>
      </p:sp>
      <p:sp>
        <p:nvSpPr>
          <p:cNvPr id="3" name="Θέση περιεχομένου 2"/>
          <p:cNvSpPr>
            <a:spLocks noGrp="1"/>
          </p:cNvSpPr>
          <p:nvPr>
            <p:ph idx="1"/>
          </p:nvPr>
        </p:nvSpPr>
        <p:spPr>
          <a:xfrm>
            <a:off x="457200" y="1340768"/>
            <a:ext cx="8229600" cy="4896544"/>
          </a:xfrm>
        </p:spPr>
        <p:txBody>
          <a:bodyPr/>
          <a:lstStyle/>
          <a:p>
            <a:r>
              <a:rPr lang="el-GR" dirty="0"/>
              <a:t>Τα συναισθήματα έχουν λειτουργική αξία, διότι βοηθούν τους ανθρώπους να προσαρμοστούν στο περιβάλλον τους</a:t>
            </a:r>
            <a:r>
              <a:rPr lang="el-GR" dirty="0" smtClean="0"/>
              <a:t>.</a:t>
            </a:r>
            <a:endParaRPr lang="el-GR" dirty="0"/>
          </a:p>
          <a:p>
            <a:r>
              <a:rPr lang="el-GR" dirty="0"/>
              <a:t>Προσφέρουν ασφάλεια, βοήθεια, προειδοποίηση στον κίνδυνο και ώθηση για δράση.</a:t>
            </a:r>
          </a:p>
          <a:p>
            <a:r>
              <a:rPr lang="el-GR" dirty="0"/>
              <a:t> Για παράδειγμα, ο φόβος επιτρέπει την αναδιοργάνωση της συμπεριφοράς με σκοπό την αποφυγή ενός κινδύνου.</a:t>
            </a:r>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17441731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Συναισθηματική νοημοσύνη και προσωπικότητα</a:t>
            </a:r>
            <a:endParaRPr lang="el-GR" dirty="0"/>
          </a:p>
        </p:txBody>
      </p:sp>
      <p:sp>
        <p:nvSpPr>
          <p:cNvPr id="3" name="Θέση περιεχομένου 2"/>
          <p:cNvSpPr>
            <a:spLocks noGrp="1"/>
          </p:cNvSpPr>
          <p:nvPr>
            <p:ph idx="1"/>
          </p:nvPr>
        </p:nvSpPr>
        <p:spPr/>
        <p:txBody>
          <a:bodyPr/>
          <a:lstStyle/>
          <a:p>
            <a:r>
              <a:rPr lang="el-GR" dirty="0"/>
              <a:t>Ουσιαστικά, ως </a:t>
            </a:r>
            <a:r>
              <a:rPr lang="el-GR" dirty="0" smtClean="0"/>
              <a:t>διαστάσεις </a:t>
            </a:r>
            <a:r>
              <a:rPr lang="el-GR" dirty="0"/>
              <a:t>της συναισθηματικής νοημοσύνης εκλαμβάνονται κάποια χαρακτηριστικά της προσωπικότητας.</a:t>
            </a:r>
          </a:p>
          <a:p>
            <a:r>
              <a:rPr lang="el-GR" dirty="0"/>
              <a:t>Ωστόσο πολλοί εκτιμούν ότι τα χαρακτηριστικά αυτά μπορεί να σχετίζονται και με γενετικούς </a:t>
            </a:r>
            <a:r>
              <a:rPr lang="el-GR" dirty="0" smtClean="0"/>
              <a:t>παράγοντες</a:t>
            </a:r>
            <a:r>
              <a:rPr lang="el-GR" dirty="0"/>
              <a:t>.</a:t>
            </a:r>
          </a:p>
          <a:p>
            <a:r>
              <a:rPr lang="el-GR" dirty="0"/>
              <a:t>Ο Goleman πιστεύει ότι η συναισθηματική νοημοσύνη μπορεί να αναπτυχθεί με την κατάλληλη εκπαίδευση του ατόμου.</a:t>
            </a:r>
          </a:p>
          <a:p>
            <a:r>
              <a:rPr lang="el-GR" dirty="0"/>
              <a:t>Επίσης υποστηρίζεται ότι τα χαρακτηριστικά αυτά εδραιώνονται στα πρώτα χρόνια της ζωής.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29</a:t>
            </a:fld>
            <a:endParaRPr lang="el-GR" dirty="0"/>
          </a:p>
        </p:txBody>
      </p:sp>
    </p:spTree>
    <p:extLst>
      <p:ext uri="{BB962C8B-B14F-4D97-AF65-F5344CB8AC3E}">
        <p14:creationId xmlns:p14="http://schemas.microsoft.com/office/powerpoint/2010/main" val="13798352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Η επίδραση της συναισθηματικής νοημοσύνης στη ζωή του ατόμου </a:t>
            </a:r>
            <a:r>
              <a:rPr lang="el-GR" sz="3600" b="0" dirty="0" smtClean="0"/>
              <a:t>(1 από 2)</a:t>
            </a:r>
            <a:endParaRPr lang="el-GR" sz="3600" b="0" dirty="0"/>
          </a:p>
        </p:txBody>
      </p:sp>
      <p:sp>
        <p:nvSpPr>
          <p:cNvPr id="3" name="Θέση περιεχομένου 2"/>
          <p:cNvSpPr>
            <a:spLocks noGrp="1"/>
          </p:cNvSpPr>
          <p:nvPr>
            <p:ph idx="1"/>
          </p:nvPr>
        </p:nvSpPr>
        <p:spPr>
          <a:xfrm>
            <a:off x="457200" y="1556792"/>
            <a:ext cx="8229600" cy="3600400"/>
          </a:xfrm>
        </p:spPr>
        <p:txBody>
          <a:bodyPr/>
          <a:lstStyle/>
          <a:p>
            <a:pPr marL="0" indent="0" algn="ctr">
              <a:buNone/>
            </a:pPr>
            <a:r>
              <a:rPr lang="el-GR" b="1" dirty="0" smtClean="0">
                <a:solidFill>
                  <a:srgbClr val="820000"/>
                </a:solidFill>
              </a:rPr>
              <a:t>Συναισθηματική Νοημοσύνη</a:t>
            </a:r>
          </a:p>
          <a:p>
            <a:r>
              <a:rPr lang="el-GR" dirty="0" smtClean="0"/>
              <a:t>Αποδοτικότητα,</a:t>
            </a:r>
            <a:endParaRPr lang="el-GR" dirty="0"/>
          </a:p>
          <a:p>
            <a:r>
              <a:rPr lang="el-GR" dirty="0"/>
              <a:t>Λιγότερο </a:t>
            </a:r>
            <a:r>
              <a:rPr lang="el-GR" dirty="0" smtClean="0"/>
              <a:t>άγχος,</a:t>
            </a:r>
            <a:endParaRPr lang="el-GR" dirty="0"/>
          </a:p>
          <a:p>
            <a:r>
              <a:rPr lang="el-GR" dirty="0"/>
              <a:t>Θετικές διαπροσωπικές </a:t>
            </a:r>
            <a:r>
              <a:rPr lang="el-GR" dirty="0" smtClean="0"/>
              <a:t>σχέσεις,</a:t>
            </a:r>
            <a:endParaRPr lang="el-GR" dirty="0"/>
          </a:p>
          <a:p>
            <a:r>
              <a:rPr lang="el-GR" dirty="0" smtClean="0"/>
              <a:t>Ικανοποίηση από </a:t>
            </a:r>
            <a:r>
              <a:rPr lang="el-GR" dirty="0"/>
              <a:t>τη ζωή και την </a:t>
            </a:r>
            <a:r>
              <a:rPr lang="el-GR" dirty="0" smtClean="0"/>
              <a:t>εργασία,</a:t>
            </a:r>
            <a:endParaRPr lang="el-GR" dirty="0"/>
          </a:p>
          <a:p>
            <a:r>
              <a:rPr lang="el-GR" dirty="0"/>
              <a:t>Περισσότερη αισιοδοξία και ψυχική </a:t>
            </a:r>
            <a:r>
              <a:rPr lang="el-GR" dirty="0" smtClean="0"/>
              <a:t>ανθεκτικότητα.</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30</a:t>
            </a:fld>
            <a:endParaRPr lang="el-GR" dirty="0"/>
          </a:p>
        </p:txBody>
      </p:sp>
    </p:spTree>
    <p:extLst>
      <p:ext uri="{BB962C8B-B14F-4D97-AF65-F5344CB8AC3E}">
        <p14:creationId xmlns:p14="http://schemas.microsoft.com/office/powerpoint/2010/main" val="28855362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Η επίδραση της συναισθηματικής νοημοσύνης στη ζωή του </a:t>
            </a:r>
            <a:r>
              <a:rPr lang="el-GR" dirty="0" smtClean="0"/>
              <a:t>ατόμου </a:t>
            </a:r>
            <a:r>
              <a:rPr lang="el-GR" sz="3600" b="0" dirty="0" smtClean="0"/>
              <a:t>(2 </a:t>
            </a:r>
            <a:r>
              <a:rPr lang="el-GR" sz="3600" b="0" dirty="0"/>
              <a:t>από 2)</a:t>
            </a:r>
            <a:endParaRPr lang="el-GR" dirty="0"/>
          </a:p>
        </p:txBody>
      </p:sp>
      <p:sp>
        <p:nvSpPr>
          <p:cNvPr id="3" name="Θέση περιεχομένου 2"/>
          <p:cNvSpPr>
            <a:spLocks noGrp="1"/>
          </p:cNvSpPr>
          <p:nvPr>
            <p:ph idx="1"/>
          </p:nvPr>
        </p:nvSpPr>
        <p:spPr>
          <a:xfrm>
            <a:off x="446887" y="1556792"/>
            <a:ext cx="8229600" cy="4608512"/>
          </a:xfrm>
        </p:spPr>
        <p:txBody>
          <a:bodyPr/>
          <a:lstStyle/>
          <a:p>
            <a:pPr marL="457200" indent="-457200">
              <a:buFont typeface="+mj-lt"/>
              <a:buAutoNum type="arabicPeriod"/>
            </a:pPr>
            <a:r>
              <a:rPr lang="el-GR" dirty="0"/>
              <a:t>Αντιμετωπίζει αποτελεσματικά τα συναισθήματά του.</a:t>
            </a:r>
          </a:p>
          <a:p>
            <a:pPr marL="457200" indent="-457200">
              <a:buFont typeface="+mj-lt"/>
              <a:buAutoNum type="arabicPeriod"/>
            </a:pPr>
            <a:r>
              <a:rPr lang="el-GR" dirty="0"/>
              <a:t>Ηρεμεί μόνο του και διατηρεί τις ισορροπίες του.</a:t>
            </a:r>
          </a:p>
          <a:p>
            <a:pPr marL="457200" indent="-457200">
              <a:buFont typeface="+mj-lt"/>
              <a:buAutoNum type="arabicPeriod"/>
            </a:pPr>
            <a:r>
              <a:rPr lang="el-GR" dirty="0"/>
              <a:t>Είναι κοινωνικό και δημιουργεί δυνατές και σταθερές  φιλίες.</a:t>
            </a:r>
          </a:p>
          <a:p>
            <a:pPr marL="457200" indent="-457200">
              <a:buFont typeface="+mj-lt"/>
              <a:buAutoNum type="arabicPeriod"/>
            </a:pPr>
            <a:r>
              <a:rPr lang="el-GR" dirty="0"/>
              <a:t>Αποκτά μεγαλύτερη αυτοπεποίθηση και υπευθυνότητα.</a:t>
            </a:r>
          </a:p>
          <a:p>
            <a:pPr marL="457200" indent="-457200">
              <a:buFont typeface="+mj-lt"/>
              <a:buAutoNum type="arabicPeriod"/>
            </a:pPr>
            <a:r>
              <a:rPr lang="el-GR" dirty="0"/>
              <a:t>Έχει καλύτερη ψυχική υγεία</a:t>
            </a:r>
            <a:r>
              <a:rPr lang="el-GR" dirty="0" smtClean="0"/>
              <a:t>.</a:t>
            </a:r>
            <a:endParaRPr lang="el-GR" dirty="0"/>
          </a:p>
          <a:p>
            <a:pPr marL="457200" indent="-457200">
              <a:buFont typeface="+mj-lt"/>
              <a:buAutoNum type="arabicPeriod"/>
            </a:pPr>
            <a:r>
              <a:rPr lang="el-GR" dirty="0"/>
              <a:t>Έχει μια ασπίδα προστασίας απέναντι στις δύσκολες καταστάσεις.</a:t>
            </a:r>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31</a:t>
            </a:fld>
            <a:endParaRPr lang="el-GR" dirty="0"/>
          </a:p>
        </p:txBody>
      </p:sp>
    </p:spTree>
    <p:extLst>
      <p:ext uri="{BB962C8B-B14F-4D97-AF65-F5344CB8AC3E}">
        <p14:creationId xmlns:p14="http://schemas.microsoft.com/office/powerpoint/2010/main" val="30352434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Συναισθηματική νοημοσύνη και εκπαιδευτική πραγματικότητα</a:t>
            </a:r>
            <a:endParaRPr lang="el-GR" dirty="0"/>
          </a:p>
        </p:txBody>
      </p:sp>
      <p:sp>
        <p:nvSpPr>
          <p:cNvPr id="3" name="Θέση περιεχομένου 2"/>
          <p:cNvSpPr>
            <a:spLocks noGrp="1"/>
          </p:cNvSpPr>
          <p:nvPr>
            <p:ph idx="1"/>
          </p:nvPr>
        </p:nvSpPr>
        <p:spPr/>
        <p:txBody>
          <a:bodyPr/>
          <a:lstStyle/>
          <a:p>
            <a:r>
              <a:rPr lang="el-GR" dirty="0"/>
              <a:t>Ο Daniel Goleman (1995), πιστεύει ότι η μελέτη της Συναισθηματικής Νοημοσύνης μπορεί να αλλάξει τον τρόπο που οι γονείς και τα σχολεία μορφώνουν τα παιδιά, όσον αφορά στην προετοιμασία τους και την αντιμετώπιση των προκλήσεων της ζωής.</a:t>
            </a:r>
          </a:p>
          <a:p>
            <a:r>
              <a:rPr lang="el-GR" dirty="0"/>
              <a:t>Επίσης, πιστεύει ότι «όταν γνωρίσουμε τα συναισθήματά μας και ασχοληθούμε μ’ αυτά, τότε αναπτύσσεται η Συναισθηματική μας Νοημοσύνη, δηλαδή έχουμε  την ικανότητα της διάκρισης, του πότε και γιατί θα θυμώσουμε και πως θα χειριστούμε τους ανθρώπους».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32</a:t>
            </a:fld>
            <a:endParaRPr lang="el-GR" dirty="0"/>
          </a:p>
        </p:txBody>
      </p:sp>
    </p:spTree>
    <p:extLst>
      <p:ext uri="{BB962C8B-B14F-4D97-AF65-F5344CB8AC3E}">
        <p14:creationId xmlns:p14="http://schemas.microsoft.com/office/powerpoint/2010/main" val="34457964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Κατερίνα </a:t>
            </a:r>
            <a:r>
              <a:rPr lang="el-GR" sz="2000" dirty="0" smtClean="0"/>
              <a:t>Μανιαδάκη 2014. </a:t>
            </a:r>
            <a:r>
              <a:rPr lang="el-GR" sz="2000" dirty="0"/>
              <a:t>Κατερίνα Μανιαδάκη. «Εισαγωγή στην Ψυχολογία. </a:t>
            </a:r>
            <a:r>
              <a:rPr lang="el-GR" sz="2000" dirty="0" smtClean="0"/>
              <a:t>Ενότητα 10</a:t>
            </a:r>
            <a:r>
              <a:rPr lang="en-US" sz="2000" dirty="0" smtClean="0"/>
              <a:t>:</a:t>
            </a:r>
            <a:r>
              <a:rPr lang="el-GR" sz="2000" dirty="0" smtClean="0"/>
              <a:t> </a:t>
            </a:r>
            <a:r>
              <a:rPr lang="el-GR" sz="2000" dirty="0"/>
              <a:t>Συναισθήματα και Συναισθηματική </a:t>
            </a:r>
            <a:r>
              <a:rPr lang="el-GR" sz="2000" dirty="0" smtClean="0"/>
              <a:t>Νοημοσύνη».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0119260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37</a:t>
            </a:fld>
            <a:endParaRPr lang="el-GR" dirty="0">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86717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34512890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smtClean="0"/>
              <a:t>Οι τρεις διαστάσεις του συναισθήματος</a:t>
            </a:r>
            <a:endParaRPr lang="el-GR" dirty="0"/>
          </a:p>
        </p:txBody>
      </p:sp>
      <p:sp>
        <p:nvSpPr>
          <p:cNvPr id="3" name="Θέση περιεχομένου 2"/>
          <p:cNvSpPr>
            <a:spLocks noGrp="1"/>
          </p:cNvSpPr>
          <p:nvPr>
            <p:ph idx="1"/>
          </p:nvPr>
        </p:nvSpPr>
        <p:spPr>
          <a:xfrm>
            <a:off x="3923928" y="3176972"/>
            <a:ext cx="1738536" cy="504056"/>
          </a:xfrm>
          <a:ln w="19050">
            <a:solidFill>
              <a:srgbClr val="004A82"/>
            </a:solidFill>
          </a:ln>
        </p:spPr>
        <p:txBody>
          <a:bodyPr/>
          <a:lstStyle/>
          <a:p>
            <a:pPr marL="0" indent="0">
              <a:buNone/>
            </a:pPr>
            <a:r>
              <a:rPr lang="el-GR" dirty="0" smtClean="0"/>
              <a:t>Συναίσθημα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a:t>
            </a:fld>
            <a:endParaRPr lang="el-GR" dirty="0">
              <a:solidFill>
                <a:prstClr val="black"/>
              </a:solidFill>
            </a:endParaRPr>
          </a:p>
        </p:txBody>
      </p:sp>
      <p:sp>
        <p:nvSpPr>
          <p:cNvPr id="5" name="Κουλούρα 4"/>
          <p:cNvSpPr/>
          <p:nvPr/>
        </p:nvSpPr>
        <p:spPr>
          <a:xfrm>
            <a:off x="2844552" y="1714430"/>
            <a:ext cx="3672408" cy="3386969"/>
          </a:xfrm>
          <a:prstGeom prst="donut">
            <a:avLst>
              <a:gd name="adj" fmla="val 3767"/>
            </a:avLst>
          </a:prstGeom>
          <a:solidFill>
            <a:srgbClr val="004A82"/>
          </a:solid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black"/>
              </a:solidFill>
            </a:endParaRPr>
          </a:p>
        </p:txBody>
      </p:sp>
      <p:sp>
        <p:nvSpPr>
          <p:cNvPr id="6" name="Θέση περιεχομένου 2"/>
          <p:cNvSpPr txBox="1">
            <a:spLocks/>
          </p:cNvSpPr>
          <p:nvPr/>
        </p:nvSpPr>
        <p:spPr>
          <a:xfrm>
            <a:off x="3361456" y="1675409"/>
            <a:ext cx="2664296" cy="504056"/>
          </a:xfrm>
          <a:prstGeom prst="rect">
            <a:avLst/>
          </a:prstGeom>
          <a:solidFill>
            <a:schemeClr val="bg1"/>
          </a:solidFill>
          <a:ln w="19050">
            <a:solidFill>
              <a:srgbClr val="820000"/>
            </a:solidFill>
          </a:ln>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l-GR" dirty="0" smtClean="0">
                <a:solidFill>
                  <a:prstClr val="black"/>
                </a:solidFill>
              </a:rPr>
              <a:t>Γνωστική διάσταση</a:t>
            </a:r>
            <a:endParaRPr lang="el-GR" dirty="0">
              <a:solidFill>
                <a:prstClr val="black"/>
              </a:solidFill>
            </a:endParaRPr>
          </a:p>
        </p:txBody>
      </p:sp>
      <p:sp>
        <p:nvSpPr>
          <p:cNvPr id="7" name="Θέση περιεχομένου 2"/>
          <p:cNvSpPr txBox="1">
            <a:spLocks/>
          </p:cNvSpPr>
          <p:nvPr/>
        </p:nvSpPr>
        <p:spPr>
          <a:xfrm>
            <a:off x="2077108" y="4365104"/>
            <a:ext cx="2160240" cy="864096"/>
          </a:xfrm>
          <a:prstGeom prst="rect">
            <a:avLst/>
          </a:prstGeom>
          <a:solidFill>
            <a:schemeClr val="bg1"/>
          </a:solidFill>
          <a:ln w="19050">
            <a:solidFill>
              <a:srgbClr val="4F2E54"/>
            </a:solidFill>
          </a:ln>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l-GR" dirty="0" smtClean="0">
                <a:solidFill>
                  <a:prstClr val="black"/>
                </a:solidFill>
              </a:rPr>
              <a:t>Συμπεριφορική διάσταση</a:t>
            </a:r>
            <a:endParaRPr lang="el-GR" dirty="0">
              <a:solidFill>
                <a:prstClr val="black"/>
              </a:solidFill>
            </a:endParaRPr>
          </a:p>
        </p:txBody>
      </p:sp>
      <p:sp>
        <p:nvSpPr>
          <p:cNvPr id="8" name="Θέση περιεχομένου 2"/>
          <p:cNvSpPr txBox="1">
            <a:spLocks/>
          </p:cNvSpPr>
          <p:nvPr/>
        </p:nvSpPr>
        <p:spPr>
          <a:xfrm>
            <a:off x="5175840" y="4279032"/>
            <a:ext cx="1619200" cy="864096"/>
          </a:xfrm>
          <a:prstGeom prst="rect">
            <a:avLst/>
          </a:prstGeom>
          <a:solidFill>
            <a:schemeClr val="bg1"/>
          </a:solidFill>
          <a:ln w="19050">
            <a:solidFill>
              <a:srgbClr val="236738"/>
            </a:solidFill>
          </a:ln>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l-GR" dirty="0">
                <a:solidFill>
                  <a:prstClr val="black"/>
                </a:solidFill>
              </a:rPr>
              <a:t>Βιολογική διέγερση</a:t>
            </a:r>
          </a:p>
        </p:txBody>
      </p:sp>
      <p:cxnSp>
        <p:nvCxnSpPr>
          <p:cNvPr id="10" name="Ευθύγραμμο βέλος σύνδεσης 9" title="βέλος"/>
          <p:cNvCxnSpPr>
            <a:stCxn id="7" idx="0"/>
            <a:endCxn id="11" idx="2"/>
          </p:cNvCxnSpPr>
          <p:nvPr/>
        </p:nvCxnSpPr>
        <p:spPr>
          <a:xfrm flipH="1" flipV="1">
            <a:off x="1603220" y="2849477"/>
            <a:ext cx="1554008" cy="1515627"/>
          </a:xfrm>
          <a:prstGeom prst="straightConnector1">
            <a:avLst/>
          </a:prstGeom>
          <a:ln>
            <a:solidFill>
              <a:srgbClr val="004A82"/>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1172" y="1064373"/>
            <a:ext cx="3104096" cy="1785104"/>
          </a:xfrm>
          <a:prstGeom prst="rect">
            <a:avLst/>
          </a:prstGeom>
          <a:noFill/>
        </p:spPr>
        <p:txBody>
          <a:bodyPr wrap="square" rtlCol="0">
            <a:spAutoFit/>
          </a:bodyPr>
          <a:lstStyle/>
          <a:p>
            <a:r>
              <a:rPr lang="el-GR" sz="2200" dirty="0">
                <a:solidFill>
                  <a:prstClr val="black"/>
                </a:solidFill>
                <a:latin typeface="Calibri"/>
              </a:rPr>
              <a:t>Οι παρατηρήσιμες εκφραστικές μορφές του συναισθήματος (π.χ. η έκφραση της λύπης με το κλάμα). </a:t>
            </a:r>
          </a:p>
        </p:txBody>
      </p:sp>
      <p:sp>
        <p:nvSpPr>
          <p:cNvPr id="13" name="TextBox 12"/>
          <p:cNvSpPr txBox="1"/>
          <p:nvPr/>
        </p:nvSpPr>
        <p:spPr>
          <a:xfrm>
            <a:off x="6479704" y="2515363"/>
            <a:ext cx="2664296" cy="1785104"/>
          </a:xfrm>
          <a:prstGeom prst="rect">
            <a:avLst/>
          </a:prstGeom>
          <a:noFill/>
        </p:spPr>
        <p:txBody>
          <a:bodyPr wrap="square" rtlCol="0">
            <a:spAutoFit/>
          </a:bodyPr>
          <a:lstStyle/>
          <a:p>
            <a:r>
              <a:rPr lang="el-GR" sz="2200" dirty="0">
                <a:solidFill>
                  <a:prstClr val="black"/>
                </a:solidFill>
                <a:latin typeface="Calibri"/>
              </a:rPr>
              <a:t>Η συνειδητή αίσθηση του συναισθήματος (π.χ. επίγνωση του συναισθήματος του θυμού ή του φόβου).</a:t>
            </a:r>
          </a:p>
        </p:txBody>
      </p:sp>
      <p:cxnSp>
        <p:nvCxnSpPr>
          <p:cNvPr id="14" name="Ευθύγραμμο βέλος σύνδεσης 13" title="βέλος"/>
          <p:cNvCxnSpPr>
            <a:stCxn id="13" idx="0"/>
            <a:endCxn id="6" idx="3"/>
          </p:cNvCxnSpPr>
          <p:nvPr/>
        </p:nvCxnSpPr>
        <p:spPr>
          <a:xfrm flipH="1" flipV="1">
            <a:off x="6025752" y="1927437"/>
            <a:ext cx="1786100" cy="587926"/>
          </a:xfrm>
          <a:prstGeom prst="straightConnector1">
            <a:avLst/>
          </a:prstGeom>
          <a:ln>
            <a:solidFill>
              <a:srgbClr val="004A82"/>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001102" y="5672981"/>
            <a:ext cx="7359308" cy="769441"/>
          </a:xfrm>
          <a:prstGeom prst="rect">
            <a:avLst/>
          </a:prstGeom>
          <a:noFill/>
        </p:spPr>
        <p:txBody>
          <a:bodyPr wrap="square" rtlCol="0">
            <a:spAutoFit/>
          </a:bodyPr>
          <a:lstStyle/>
          <a:p>
            <a:r>
              <a:rPr lang="el-GR" sz="2200" dirty="0">
                <a:solidFill>
                  <a:prstClr val="black"/>
                </a:solidFill>
                <a:latin typeface="Calibri"/>
              </a:rPr>
              <a:t>Οι διεργασίες του εγκεφάλου και του νευρικού  συστήματος (π.χ. αυξημένος ρυθμός αναπνοής ή καρδιακών παλμών).</a:t>
            </a:r>
          </a:p>
        </p:txBody>
      </p:sp>
      <p:cxnSp>
        <p:nvCxnSpPr>
          <p:cNvPr id="23" name="Ευθύγραμμο βέλος σύνδεσης 22" title="βέλος"/>
          <p:cNvCxnSpPr>
            <a:stCxn id="8" idx="2"/>
            <a:endCxn id="22" idx="0"/>
          </p:cNvCxnSpPr>
          <p:nvPr/>
        </p:nvCxnSpPr>
        <p:spPr>
          <a:xfrm flipH="1">
            <a:off x="4680756" y="5143128"/>
            <a:ext cx="1304684" cy="529853"/>
          </a:xfrm>
          <a:prstGeom prst="straightConnector1">
            <a:avLst/>
          </a:prstGeom>
          <a:ln>
            <a:solidFill>
              <a:srgbClr val="004A8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0688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0939949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Η βιολογική βάση των συναισθημάτων</a:t>
            </a:r>
            <a:endParaRPr lang="el-GR" dirty="0"/>
          </a:p>
        </p:txBody>
      </p:sp>
      <p:sp>
        <p:nvSpPr>
          <p:cNvPr id="3" name="Θέση περιεχομένου 2"/>
          <p:cNvSpPr>
            <a:spLocks noGrp="1"/>
          </p:cNvSpPr>
          <p:nvPr>
            <p:ph idx="1"/>
          </p:nvPr>
        </p:nvSpPr>
        <p:spPr>
          <a:xfrm>
            <a:off x="457200" y="1196752"/>
            <a:ext cx="8229600" cy="3888432"/>
          </a:xfrm>
        </p:spPr>
        <p:txBody>
          <a:bodyPr/>
          <a:lstStyle/>
          <a:p>
            <a:pPr marL="0" indent="0">
              <a:buNone/>
            </a:pPr>
            <a:r>
              <a:rPr lang="el-GR" dirty="0"/>
              <a:t>Οι σωματικές αλλαγές που λαμβάνουν χώρα κατά τη διάρκεια της συναισθηματικής διέγερσης είναι αποτέλεσμα της ενεργοποίησης του συμπαθητικού συστήματος του αυτόνομου νευρικού συστήματος: </a:t>
            </a:r>
          </a:p>
          <a:p>
            <a:r>
              <a:rPr lang="el-GR" dirty="0"/>
              <a:t>Επιτάχυνση της πήξης του </a:t>
            </a:r>
            <a:r>
              <a:rPr lang="el-GR" dirty="0" smtClean="0"/>
              <a:t>αίματος, </a:t>
            </a:r>
            <a:endParaRPr lang="el-GR" dirty="0"/>
          </a:p>
          <a:p>
            <a:r>
              <a:rPr lang="el-GR" dirty="0"/>
              <a:t>Αύξηση της </a:t>
            </a:r>
            <a:r>
              <a:rPr lang="el-GR" dirty="0" smtClean="0"/>
              <a:t>εφίδρωσης, </a:t>
            </a:r>
            <a:endParaRPr lang="el-GR" dirty="0"/>
          </a:p>
          <a:p>
            <a:r>
              <a:rPr lang="el-GR" dirty="0"/>
              <a:t>Απελευθέρωση σακχάρου στο </a:t>
            </a:r>
            <a:r>
              <a:rPr lang="el-GR" dirty="0" smtClean="0"/>
              <a:t>αίμα,</a:t>
            </a:r>
            <a:endParaRPr lang="el-GR" dirty="0"/>
          </a:p>
          <a:p>
            <a:r>
              <a:rPr lang="el-GR" dirty="0"/>
              <a:t>Επιτάχυνση του καρδιακού </a:t>
            </a:r>
            <a:r>
              <a:rPr lang="el-GR" dirty="0" smtClean="0"/>
              <a:t>παλμού.</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
        <p:nvSpPr>
          <p:cNvPr id="7" name="Ορθογώνιο 6"/>
          <p:cNvSpPr/>
          <p:nvPr/>
        </p:nvSpPr>
        <p:spPr>
          <a:xfrm>
            <a:off x="1403648" y="5085184"/>
            <a:ext cx="6336704" cy="830997"/>
          </a:xfrm>
          <a:prstGeom prst="rect">
            <a:avLst/>
          </a:prstGeom>
          <a:ln w="28575">
            <a:solidFill>
              <a:srgbClr val="820000"/>
            </a:solidFill>
          </a:ln>
        </p:spPr>
        <p:txBody>
          <a:bodyPr wrap="square">
            <a:spAutoFit/>
          </a:bodyPr>
          <a:lstStyle/>
          <a:p>
            <a:r>
              <a:rPr lang="el-GR" sz="2400" dirty="0">
                <a:latin typeface="+mn-lt"/>
              </a:rPr>
              <a:t>Με αυτές τις  αλλαγές, το συμπαθητικό σύστημα προετοιμάζει τον οργανισμό για δράση. </a:t>
            </a:r>
          </a:p>
        </p:txBody>
      </p:sp>
    </p:spTree>
    <p:extLst>
      <p:ext uri="{BB962C8B-B14F-4D97-AF65-F5344CB8AC3E}">
        <p14:creationId xmlns:p14="http://schemas.microsoft.com/office/powerpoint/2010/main" val="22557942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Το συναίσθημα ως κίνητρο για δράση</a:t>
            </a:r>
            <a:endParaRPr lang="el-GR" dirty="0"/>
          </a:p>
        </p:txBody>
      </p:sp>
      <p:sp>
        <p:nvSpPr>
          <p:cNvPr id="3" name="Θέση περιεχομένου 2"/>
          <p:cNvSpPr>
            <a:spLocks noGrp="1"/>
          </p:cNvSpPr>
          <p:nvPr>
            <p:ph idx="1"/>
          </p:nvPr>
        </p:nvSpPr>
        <p:spPr>
          <a:xfrm>
            <a:off x="457200" y="1196752"/>
            <a:ext cx="8229600" cy="864096"/>
          </a:xfrm>
        </p:spPr>
        <p:txBody>
          <a:bodyPr/>
          <a:lstStyle/>
          <a:p>
            <a:pPr marL="0" indent="0">
              <a:buNone/>
            </a:pPr>
            <a:r>
              <a:rPr lang="el-GR" dirty="0"/>
              <a:t>Κάθε συναίσθημα προετοιμάζει το σώμα για ένα διαφορετικό είδος αντίδρασης: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graphicFrame>
        <p:nvGraphicFramePr>
          <p:cNvPr id="5" name="Πίνακας 4"/>
          <p:cNvGraphicFramePr>
            <a:graphicFrameLocks noGrp="1"/>
          </p:cNvGraphicFramePr>
          <p:nvPr>
            <p:extLst>
              <p:ext uri="{D42A27DB-BD31-4B8C-83A1-F6EECF244321}">
                <p14:modId xmlns:p14="http://schemas.microsoft.com/office/powerpoint/2010/main" val="142594014"/>
              </p:ext>
            </p:extLst>
          </p:nvPr>
        </p:nvGraphicFramePr>
        <p:xfrm>
          <a:off x="755576" y="2492896"/>
          <a:ext cx="7272808" cy="3291840"/>
        </p:xfrm>
        <a:graphic>
          <a:graphicData uri="http://schemas.openxmlformats.org/drawingml/2006/table">
            <a:tbl>
              <a:tblPr firstRow="1" bandRow="1">
                <a:tableStyleId>{5940675A-B579-460E-94D1-54222C63F5DA}</a:tableStyleId>
              </a:tblPr>
              <a:tblGrid>
                <a:gridCol w="1152128"/>
                <a:gridCol w="6120680"/>
              </a:tblGrid>
              <a:tr h="370840">
                <a:tc>
                  <a:txBody>
                    <a:bodyPr/>
                    <a:lstStyle/>
                    <a:p>
                      <a:r>
                        <a:rPr lang="el-GR" sz="2200" dirty="0" smtClean="0"/>
                        <a:t>Θυμός</a:t>
                      </a:r>
                    </a:p>
                  </a:txBody>
                  <a:tcPr/>
                </a:tc>
                <a:tc>
                  <a:txBody>
                    <a:bodyPr/>
                    <a:lstStyle/>
                    <a:p>
                      <a:r>
                        <a:rPr lang="el-GR" sz="2200" dirty="0" smtClean="0"/>
                        <a:t>Το αίμα κυλάει προς τα χέρια και μας διευκολύνει να επιτεθούμε σε κάποιον εχθρό.</a:t>
                      </a:r>
                    </a:p>
                  </a:txBody>
                  <a:tcPr/>
                </a:tc>
              </a:tr>
              <a:tr h="370840">
                <a:tc>
                  <a:txBody>
                    <a:bodyPr/>
                    <a:lstStyle/>
                    <a:p>
                      <a:r>
                        <a:rPr lang="el-GR" sz="2200" dirty="0" smtClean="0"/>
                        <a:t>Φόβος</a:t>
                      </a:r>
                    </a:p>
                  </a:txBody>
                  <a:tcPr/>
                </a:tc>
                <a:tc>
                  <a:txBody>
                    <a:bodyPr/>
                    <a:lstStyle/>
                    <a:p>
                      <a:r>
                        <a:rPr lang="el-GR" sz="2200" dirty="0" smtClean="0"/>
                        <a:t>Το αίμα οδεύει προς τα πόδια, κάνοντας πιο εύκολο το τρέξιμο, ενώ η έκκριση ορμονών θέτει το σώμα σε γενική επιφυλακή.</a:t>
                      </a:r>
                    </a:p>
                  </a:txBody>
                  <a:tcPr/>
                </a:tc>
              </a:tr>
              <a:tr h="370840">
                <a:tc>
                  <a:txBody>
                    <a:bodyPr/>
                    <a:lstStyle/>
                    <a:p>
                      <a:r>
                        <a:rPr lang="el-GR" sz="2200" dirty="0" smtClean="0"/>
                        <a:t>Έκπληξη</a:t>
                      </a:r>
                      <a:endParaRPr lang="el-GR" sz="2200" dirty="0"/>
                    </a:p>
                  </a:txBody>
                  <a:tcPr/>
                </a:tc>
                <a:tc>
                  <a:txBody>
                    <a:bodyPr/>
                    <a:lstStyle/>
                    <a:p>
                      <a:r>
                        <a:rPr lang="el-GR" sz="2200" dirty="0" smtClean="0"/>
                        <a:t>Το ανασήκωμα των φρυδιών επιτρέπει να αποκτήσουμε μία ευρύτερη οπτική γωνία, διευκολύνοντάς μας να συνειδητοποιήσουμε το αναπάντεχο γεγονός.</a:t>
                      </a:r>
                    </a:p>
                  </a:txBody>
                  <a:tcPr/>
                </a:tc>
              </a:tr>
            </a:tbl>
          </a:graphicData>
        </a:graphic>
      </p:graphicFrame>
    </p:spTree>
    <p:extLst>
      <p:ext uri="{BB962C8B-B14F-4D97-AF65-F5344CB8AC3E}">
        <p14:creationId xmlns:p14="http://schemas.microsoft.com/office/powerpoint/2010/main" val="3352237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smtClean="0"/>
              <a:t>Η εγγενής βάση της έκφρασης των βασικών συναισθημάτων </a:t>
            </a:r>
            <a:r>
              <a:rPr lang="el-GR" sz="3600" b="0" dirty="0" smtClean="0"/>
              <a:t>(1 από 4)</a:t>
            </a:r>
            <a:endParaRPr lang="el-GR" sz="36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a:t>
            </a:fld>
            <a:endParaRPr lang="el-GR" dirty="0">
              <a:solidFill>
                <a:prstClr val="black"/>
              </a:solidFill>
            </a:endParaRPr>
          </a:p>
        </p:txBody>
      </p:sp>
      <p:sp>
        <p:nvSpPr>
          <p:cNvPr id="6" name="Ορθογώνιο 5"/>
          <p:cNvSpPr/>
          <p:nvPr/>
        </p:nvSpPr>
        <p:spPr>
          <a:xfrm>
            <a:off x="1341009" y="3510632"/>
            <a:ext cx="843501" cy="461665"/>
          </a:xfrm>
          <a:prstGeom prst="rect">
            <a:avLst/>
          </a:prstGeom>
          <a:ln w="19050">
            <a:solidFill>
              <a:srgbClr val="4F2E54"/>
            </a:solidFill>
          </a:ln>
        </p:spPr>
        <p:txBody>
          <a:bodyPr wrap="none">
            <a:spAutoFit/>
          </a:bodyPr>
          <a:lstStyle/>
          <a:p>
            <a:pPr algn="ctr">
              <a:defRPr/>
            </a:pPr>
            <a:r>
              <a:rPr lang="el-GR" sz="2400" dirty="0" smtClean="0">
                <a:solidFill>
                  <a:prstClr val="black"/>
                </a:solidFill>
                <a:latin typeface="Calibri"/>
              </a:rPr>
              <a:t>Ινδία</a:t>
            </a:r>
            <a:endParaRPr lang="el-GR" sz="2400" dirty="0">
              <a:solidFill>
                <a:prstClr val="black"/>
              </a:solidFill>
              <a:latin typeface="Calibri"/>
            </a:endParaRPr>
          </a:p>
        </p:txBody>
      </p:sp>
      <p:sp>
        <p:nvSpPr>
          <p:cNvPr id="8" name="Ορθογώνιο 7"/>
          <p:cNvSpPr/>
          <p:nvPr/>
        </p:nvSpPr>
        <p:spPr>
          <a:xfrm>
            <a:off x="4211960" y="3743419"/>
            <a:ext cx="1515543" cy="461665"/>
          </a:xfrm>
          <a:prstGeom prst="rect">
            <a:avLst/>
          </a:prstGeom>
          <a:ln w="19050">
            <a:solidFill>
              <a:srgbClr val="4F2E54"/>
            </a:solidFill>
          </a:ln>
        </p:spPr>
        <p:txBody>
          <a:bodyPr wrap="none">
            <a:spAutoFit/>
          </a:bodyPr>
          <a:lstStyle/>
          <a:p>
            <a:pPr algn="ctr">
              <a:defRPr/>
            </a:pPr>
            <a:r>
              <a:rPr lang="el-GR" sz="2400" dirty="0" smtClean="0">
                <a:solidFill>
                  <a:prstClr val="black"/>
                </a:solidFill>
                <a:latin typeface="Calibri"/>
              </a:rPr>
              <a:t>Ν. Γουινέα</a:t>
            </a:r>
            <a:endParaRPr lang="el-GR" sz="2400" dirty="0">
              <a:solidFill>
                <a:prstClr val="black"/>
              </a:solidFill>
              <a:latin typeface="Calibri"/>
            </a:endParaRPr>
          </a:p>
        </p:txBody>
      </p:sp>
      <p:sp>
        <p:nvSpPr>
          <p:cNvPr id="10" name="Ορθογώνιο 9"/>
          <p:cNvSpPr/>
          <p:nvPr/>
        </p:nvSpPr>
        <p:spPr>
          <a:xfrm>
            <a:off x="7381293" y="3800555"/>
            <a:ext cx="747320" cy="461665"/>
          </a:xfrm>
          <a:prstGeom prst="rect">
            <a:avLst/>
          </a:prstGeom>
          <a:ln w="19050">
            <a:solidFill>
              <a:srgbClr val="4F2E54"/>
            </a:solidFill>
          </a:ln>
        </p:spPr>
        <p:txBody>
          <a:bodyPr wrap="none">
            <a:spAutoFit/>
          </a:bodyPr>
          <a:lstStyle/>
          <a:p>
            <a:pPr algn="ctr">
              <a:defRPr/>
            </a:pPr>
            <a:r>
              <a:rPr lang="el-GR" sz="2400" dirty="0" smtClean="0">
                <a:solidFill>
                  <a:prstClr val="black"/>
                </a:solidFill>
                <a:latin typeface="Calibri"/>
              </a:rPr>
              <a:t>ΗΠΑ</a:t>
            </a:r>
            <a:endParaRPr lang="el-GR" sz="2400" dirty="0">
              <a:solidFill>
                <a:prstClr val="black"/>
              </a:solidFill>
              <a:latin typeface="Calibri"/>
            </a:endParaRPr>
          </a:p>
        </p:txBody>
      </p:sp>
      <p:sp>
        <p:nvSpPr>
          <p:cNvPr id="12" name="Ορθογώνιο 11"/>
          <p:cNvSpPr/>
          <p:nvPr/>
        </p:nvSpPr>
        <p:spPr>
          <a:xfrm>
            <a:off x="2673931" y="5627968"/>
            <a:ext cx="738151" cy="461665"/>
          </a:xfrm>
          <a:prstGeom prst="rect">
            <a:avLst/>
          </a:prstGeom>
          <a:ln w="19050">
            <a:solidFill>
              <a:srgbClr val="4F2E54"/>
            </a:solidFill>
          </a:ln>
        </p:spPr>
        <p:txBody>
          <a:bodyPr wrap="none">
            <a:spAutoFit/>
          </a:bodyPr>
          <a:lstStyle/>
          <a:p>
            <a:pPr algn="ctr">
              <a:defRPr/>
            </a:pPr>
            <a:r>
              <a:rPr lang="el-GR" sz="2400" dirty="0" smtClean="0">
                <a:solidFill>
                  <a:prstClr val="black"/>
                </a:solidFill>
                <a:latin typeface="Calibri"/>
              </a:rPr>
              <a:t>Κίνα</a:t>
            </a:r>
            <a:endParaRPr lang="el-GR" sz="2400" dirty="0">
              <a:solidFill>
                <a:prstClr val="black"/>
              </a:solidFill>
              <a:latin typeface="Calibri"/>
            </a:endParaRPr>
          </a:p>
        </p:txBody>
      </p:sp>
      <p:pic>
        <p:nvPicPr>
          <p:cNvPr id="13" name="Εικόνα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4437" y="4509120"/>
            <a:ext cx="2398914" cy="1596777"/>
          </a:xfrm>
          <a:prstGeom prst="rect">
            <a:avLst/>
          </a:prstGeom>
        </p:spPr>
      </p:pic>
      <p:sp>
        <p:nvSpPr>
          <p:cNvPr id="14" name="Rectangle 6"/>
          <p:cNvSpPr/>
          <p:nvPr/>
        </p:nvSpPr>
        <p:spPr>
          <a:xfrm>
            <a:off x="6748970" y="3093562"/>
            <a:ext cx="2131700" cy="646331"/>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4"/>
              </a:rPr>
              <a:t>Happy baby</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endParaRPr lang="en-US" sz="1200" dirty="0" smtClean="0">
              <a:solidFill>
                <a:prstClr val="black">
                  <a:lumMod val="65000"/>
                  <a:lumOff val="35000"/>
                </a:prstClr>
              </a:solidFill>
              <a:latin typeface="Calibri"/>
              <a:hlinkClick r:id="rId5"/>
            </a:endParaRPr>
          </a:p>
          <a:p>
            <a:pPr algn="ctr"/>
            <a:r>
              <a:rPr lang="en-US" sz="1200" dirty="0">
                <a:solidFill>
                  <a:prstClr val="black"/>
                </a:solidFill>
                <a:latin typeface="Calibri"/>
                <a:hlinkClick r:id="rId6"/>
              </a:rPr>
              <a:t>Electron</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με άδεια </a:t>
            </a:r>
            <a:r>
              <a:rPr lang="en-US" sz="1200" dirty="0" smtClean="0">
                <a:solidFill>
                  <a:prstClr val="black">
                    <a:lumMod val="65000"/>
                    <a:lumOff val="35000"/>
                  </a:prstClr>
                </a:solidFill>
                <a:latin typeface="Calibri"/>
                <a:hlinkClick r:id="rId4"/>
              </a:rPr>
              <a:t>CC </a:t>
            </a:r>
            <a:r>
              <a:rPr lang="en-US" sz="1200" dirty="0">
                <a:solidFill>
                  <a:prstClr val="black">
                    <a:lumMod val="65000"/>
                    <a:lumOff val="35000"/>
                  </a:prstClr>
                </a:solidFill>
                <a:latin typeface="Calibri"/>
                <a:hlinkClick r:id="rId4"/>
              </a:rPr>
              <a:t>BY 2.0</a:t>
            </a:r>
            <a:r>
              <a:rPr lang="el-GR" sz="1200" dirty="0" smtClean="0">
                <a:solidFill>
                  <a:prstClr val="black">
                    <a:lumMod val="65000"/>
                    <a:lumOff val="35000"/>
                  </a:prstClr>
                </a:solidFill>
                <a:latin typeface="Calibri"/>
                <a:hlinkClick r:id="rId4"/>
              </a:rPr>
              <a:t> </a:t>
            </a:r>
            <a:endParaRPr lang="en-US" sz="1200" dirty="0">
              <a:solidFill>
                <a:prstClr val="black">
                  <a:lumMod val="65000"/>
                  <a:lumOff val="35000"/>
                </a:prstClr>
              </a:solidFill>
              <a:latin typeface="Calibri"/>
            </a:endParaRPr>
          </a:p>
        </p:txBody>
      </p:sp>
      <p:pic>
        <p:nvPicPr>
          <p:cNvPr id="16" name="Θέση περιεχομένου 15"/>
          <p:cNvPicPr>
            <a:picLocks noGrp="1" noChangeAspect="1"/>
          </p:cNvPicPr>
          <p:nvPr>
            <p:ph idx="1"/>
          </p:nvPr>
        </p:nvPicPr>
        <p:blipFill>
          <a:blip r:embed="rId7">
            <a:extLst>
              <a:ext uri="{28A0092B-C50C-407E-A947-70E740481C1C}">
                <a14:useLocalDpi xmlns:a14="http://schemas.microsoft.com/office/drawing/2010/main" val="0"/>
              </a:ext>
            </a:extLst>
          </a:blip>
          <a:stretch>
            <a:fillRect/>
          </a:stretch>
        </p:blipFill>
        <p:spPr>
          <a:xfrm>
            <a:off x="750514" y="1432410"/>
            <a:ext cx="2108343" cy="1407319"/>
          </a:xfrm>
        </p:spPr>
      </p:pic>
      <p:sp>
        <p:nvSpPr>
          <p:cNvPr id="17" name="Rectangle 6"/>
          <p:cNvSpPr/>
          <p:nvPr/>
        </p:nvSpPr>
        <p:spPr>
          <a:xfrm>
            <a:off x="486944" y="2865720"/>
            <a:ext cx="2551633" cy="646331"/>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8"/>
              </a:rPr>
              <a:t>happy  baby  beauty</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endParaRPr lang="en-US" sz="1200" dirty="0" smtClean="0">
              <a:solidFill>
                <a:prstClr val="black">
                  <a:lumMod val="65000"/>
                  <a:lumOff val="35000"/>
                </a:prstClr>
              </a:solidFill>
              <a:latin typeface="Calibri"/>
              <a:hlinkClick r:id="rId5"/>
            </a:endParaRPr>
          </a:p>
          <a:p>
            <a:pPr algn="ctr"/>
            <a:r>
              <a:rPr lang="en-US" sz="1200" dirty="0">
                <a:solidFill>
                  <a:prstClr val="black"/>
                </a:solidFill>
                <a:latin typeface="Calibri"/>
                <a:hlinkClick r:id="rId9"/>
              </a:rPr>
              <a:t>Nishith Sarkar</a:t>
            </a:r>
            <a:r>
              <a:rPr lang="el-GR" sz="1200" dirty="0" smtClean="0">
                <a:solidFill>
                  <a:prstClr val="black"/>
                </a:solidFill>
                <a:latin typeface="Calibri"/>
                <a:hlinkClick r:id="rId9"/>
              </a:rPr>
              <a:t> </a:t>
            </a:r>
            <a:r>
              <a:rPr lang="el-GR" sz="1200" dirty="0" smtClean="0">
                <a:solidFill>
                  <a:prstClr val="black">
                    <a:lumMod val="65000"/>
                    <a:lumOff val="35000"/>
                  </a:prstClr>
                </a:solidFill>
                <a:latin typeface="Calibri"/>
              </a:rPr>
              <a:t>διαθέσιμο με άδεια </a:t>
            </a:r>
            <a:r>
              <a:rPr lang="en-US" sz="1200" dirty="0">
                <a:solidFill>
                  <a:prstClr val="black">
                    <a:lumMod val="65000"/>
                    <a:lumOff val="35000"/>
                  </a:prstClr>
                </a:solidFill>
                <a:latin typeface="Calibri"/>
                <a:hlinkClick r:id="rId10"/>
              </a:rPr>
              <a:t>CC BY-SA 2.5 IN</a:t>
            </a:r>
            <a:r>
              <a:rPr lang="el-GR" sz="1200" dirty="0" smtClean="0">
                <a:solidFill>
                  <a:prstClr val="black">
                    <a:lumMod val="65000"/>
                    <a:lumOff val="35000"/>
                  </a:prstClr>
                </a:solidFill>
                <a:latin typeface="Calibri"/>
                <a:hlinkClick r:id="rId10"/>
              </a:rPr>
              <a:t> </a:t>
            </a:r>
            <a:endParaRPr lang="en-US" sz="1200" dirty="0">
              <a:solidFill>
                <a:prstClr val="black">
                  <a:lumMod val="65000"/>
                  <a:lumOff val="35000"/>
                </a:prstClr>
              </a:solidFill>
              <a:latin typeface="Calibri"/>
            </a:endParaRPr>
          </a:p>
        </p:txBody>
      </p:sp>
      <p:pic>
        <p:nvPicPr>
          <p:cNvPr id="18" name="Εικόνα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986122" y="1432410"/>
            <a:ext cx="2119257" cy="1407319"/>
          </a:xfrm>
          <a:prstGeom prst="rect">
            <a:avLst/>
          </a:prstGeom>
        </p:spPr>
      </p:pic>
      <p:sp>
        <p:nvSpPr>
          <p:cNvPr id="20" name="Rectangle 6"/>
          <p:cNvSpPr/>
          <p:nvPr/>
        </p:nvSpPr>
        <p:spPr>
          <a:xfrm>
            <a:off x="3342529" y="2910467"/>
            <a:ext cx="3406441" cy="830997"/>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12"/>
              </a:rPr>
              <a:t>A child waits outside a medical clinic as part of Western Accord 2012 in Thies, Senegal, June 10, 2012 120610-Z-KE462-197</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endParaRPr lang="en-US" sz="1200" dirty="0" smtClean="0">
              <a:solidFill>
                <a:prstClr val="black">
                  <a:lumMod val="65000"/>
                  <a:lumOff val="35000"/>
                </a:prstClr>
              </a:solidFill>
              <a:latin typeface="Calibri"/>
              <a:hlinkClick r:id="rId5"/>
            </a:endParaRPr>
          </a:p>
          <a:p>
            <a:pPr algn="ctr"/>
            <a:r>
              <a:rPr lang="en-US" sz="1200" dirty="0" smtClean="0">
                <a:solidFill>
                  <a:prstClr val="black"/>
                </a:solidFill>
                <a:latin typeface="Calibri"/>
                <a:hlinkClick r:id="rId13"/>
              </a:rPr>
              <a:t>Fæ</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ως κοινό κτήμα</a:t>
            </a:r>
            <a:endParaRPr lang="en-US" sz="1200" dirty="0">
              <a:solidFill>
                <a:prstClr val="black">
                  <a:lumMod val="65000"/>
                  <a:lumOff val="35000"/>
                </a:prstClr>
              </a:solidFill>
              <a:latin typeface="Calibri"/>
            </a:endParaRPr>
          </a:p>
        </p:txBody>
      </p:sp>
      <p:pic>
        <p:nvPicPr>
          <p:cNvPr id="3" name="Εικόνα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011358" y="1239237"/>
            <a:ext cx="1504120" cy="1793663"/>
          </a:xfrm>
          <a:prstGeom prst="rect">
            <a:avLst/>
          </a:prstGeom>
        </p:spPr>
      </p:pic>
      <p:sp>
        <p:nvSpPr>
          <p:cNvPr id="19" name="Rectangle 6"/>
          <p:cNvSpPr/>
          <p:nvPr/>
        </p:nvSpPr>
        <p:spPr>
          <a:xfrm>
            <a:off x="3614089" y="6277917"/>
            <a:ext cx="2564410"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15"/>
              </a:rPr>
              <a:t>chinese baby</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endParaRPr lang="en-US" sz="1200" dirty="0" smtClean="0">
              <a:solidFill>
                <a:prstClr val="black">
                  <a:lumMod val="65000"/>
                  <a:lumOff val="35000"/>
                </a:prstClr>
              </a:solidFill>
              <a:latin typeface="Calibri"/>
              <a:hlinkClick r:id="rId5"/>
            </a:endParaRPr>
          </a:p>
          <a:p>
            <a:pPr algn="ctr"/>
            <a:r>
              <a:rPr lang="en-US" sz="1200" dirty="0">
                <a:solidFill>
                  <a:prstClr val="black"/>
                </a:solidFill>
                <a:latin typeface="Calibri"/>
                <a:hlinkClick r:id="rId16"/>
              </a:rPr>
              <a:t>wawawoo</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ως κοινό κτήμα</a:t>
            </a:r>
            <a:endParaRPr lang="en-US" sz="1200" dirty="0">
              <a:solidFill>
                <a:prstClr val="black">
                  <a:lumMod val="65000"/>
                  <a:lumOff val="35000"/>
                </a:prstClr>
              </a:solidFill>
              <a:latin typeface="Calibri"/>
            </a:endParaRPr>
          </a:p>
        </p:txBody>
      </p:sp>
    </p:spTree>
    <p:extLst>
      <p:ext uri="{BB962C8B-B14F-4D97-AF65-F5344CB8AC3E}">
        <p14:creationId xmlns:p14="http://schemas.microsoft.com/office/powerpoint/2010/main" val="31032163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Η εγγενής βάση της έκφρασης των βασικών συναισθημάτων </a:t>
            </a:r>
            <a:r>
              <a:rPr lang="el-GR" sz="3600" b="0" dirty="0" smtClean="0"/>
              <a:t>(2 </a:t>
            </a:r>
            <a:r>
              <a:rPr lang="el-GR" sz="3600" b="0" dirty="0"/>
              <a:t>από </a:t>
            </a:r>
            <a:r>
              <a:rPr lang="el-GR" sz="3600" b="0" dirty="0" smtClean="0"/>
              <a:t>4)</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a:t>
            </a:fld>
            <a:endParaRPr lang="el-GR" dirty="0">
              <a:solidFill>
                <a:prstClr val="black"/>
              </a:solidFill>
            </a:endParaRPr>
          </a:p>
        </p:txBody>
      </p:sp>
      <p:grpSp>
        <p:nvGrpSpPr>
          <p:cNvPr id="14" name="Ομάδα 13"/>
          <p:cNvGrpSpPr/>
          <p:nvPr/>
        </p:nvGrpSpPr>
        <p:grpSpPr>
          <a:xfrm>
            <a:off x="179512" y="1627249"/>
            <a:ext cx="2659509" cy="3456384"/>
            <a:chOff x="539552" y="1628800"/>
            <a:chExt cx="2803525" cy="3692525"/>
          </a:xfrm>
        </p:grpSpPr>
        <p:grpSp>
          <p:nvGrpSpPr>
            <p:cNvPr id="5" name="Group 14"/>
            <p:cNvGrpSpPr>
              <a:grpSpLocks/>
            </p:cNvGrpSpPr>
            <p:nvPr/>
          </p:nvGrpSpPr>
          <p:grpSpPr bwMode="auto">
            <a:xfrm>
              <a:off x="539552" y="1628800"/>
              <a:ext cx="2803525" cy="3692525"/>
              <a:chOff x="944562" y="687387"/>
              <a:chExt cx="2451101" cy="3228975"/>
            </a:xfrm>
          </p:grpSpPr>
          <p:sp>
            <p:nvSpPr>
              <p:cNvPr id="6" name="Freeform 9"/>
              <p:cNvSpPr>
                <a:spLocks/>
              </p:cNvSpPr>
              <p:nvPr/>
            </p:nvSpPr>
            <p:spPr bwMode="auto">
              <a:xfrm>
                <a:off x="986200" y="720704"/>
                <a:ext cx="2367825" cy="470603"/>
              </a:xfrm>
              <a:custGeom>
                <a:avLst/>
                <a:gdLst/>
                <a:ahLst/>
                <a:cxnLst>
                  <a:cxn ang="0">
                    <a:pos x="1492" y="77"/>
                  </a:cxn>
                  <a:cxn ang="0">
                    <a:pos x="1276" y="0"/>
                  </a:cxn>
                  <a:cxn ang="0">
                    <a:pos x="0" y="180"/>
                  </a:cxn>
                  <a:cxn ang="0">
                    <a:pos x="129" y="296"/>
                  </a:cxn>
                  <a:cxn ang="0">
                    <a:pos x="1492" y="77"/>
                  </a:cxn>
                </a:cxnLst>
                <a:rect l="0" t="0" r="r" b="b"/>
                <a:pathLst>
                  <a:path w="1492" h="296">
                    <a:moveTo>
                      <a:pt x="1492" y="77"/>
                    </a:moveTo>
                    <a:lnTo>
                      <a:pt x="1276" y="0"/>
                    </a:lnTo>
                    <a:lnTo>
                      <a:pt x="0" y="180"/>
                    </a:lnTo>
                    <a:lnTo>
                      <a:pt x="129" y="296"/>
                    </a:lnTo>
                    <a:lnTo>
                      <a:pt x="1492" y="77"/>
                    </a:lnTo>
                    <a:close/>
                  </a:path>
                </a:pathLst>
              </a:custGeom>
              <a:gradFill>
                <a:gsLst>
                  <a:gs pos="0">
                    <a:schemeClr val="bg1">
                      <a:lumMod val="85000"/>
                    </a:schemeClr>
                  </a:gs>
                  <a:gs pos="93000">
                    <a:schemeClr val="bg1">
                      <a:lumMod val="95000"/>
                    </a:schemeClr>
                  </a:gs>
                </a:gsLst>
                <a:lin ang="30000" scaled="0"/>
              </a:gradFill>
              <a:ln w="9525">
                <a:noFill/>
                <a:round/>
                <a:headEnd/>
                <a:tailEnd/>
              </a:ln>
            </p:spPr>
            <p:txBody>
              <a:bodyPr/>
              <a:lstStyle/>
              <a:p>
                <a:pPr>
                  <a:defRPr/>
                </a:pPr>
                <a:endParaRPr lang="en-US" dirty="0">
                  <a:solidFill>
                    <a:prstClr val="black"/>
                  </a:solidFill>
                  <a:latin typeface="Arial" pitchFamily="-109" charset="0"/>
                  <a:ea typeface="ＭＳ Ｐゴシック" pitchFamily="-109" charset="-128"/>
                  <a:cs typeface="ＭＳ Ｐゴシック" pitchFamily="-109" charset="-128"/>
                </a:endParaRPr>
              </a:p>
            </p:txBody>
          </p:sp>
          <p:sp>
            <p:nvSpPr>
              <p:cNvPr id="7" name="Freeform 10"/>
              <p:cNvSpPr>
                <a:spLocks/>
              </p:cNvSpPr>
              <p:nvPr/>
            </p:nvSpPr>
            <p:spPr bwMode="auto">
              <a:xfrm>
                <a:off x="944562" y="969962"/>
                <a:ext cx="503238" cy="2946400"/>
              </a:xfrm>
              <a:custGeom>
                <a:avLst/>
                <a:gdLst>
                  <a:gd name="T0" fmla="*/ 0 w 317"/>
                  <a:gd name="T1" fmla="*/ 0 h 1856"/>
                  <a:gd name="T2" fmla="*/ 0 w 317"/>
                  <a:gd name="T3" fmla="*/ 2147483647 h 1856"/>
                  <a:gd name="T4" fmla="*/ 0 w 317"/>
                  <a:gd name="T5" fmla="*/ 2147483647 h 1856"/>
                  <a:gd name="T6" fmla="*/ 2147483647 w 317"/>
                  <a:gd name="T7" fmla="*/ 2147483647 h 1856"/>
                  <a:gd name="T8" fmla="*/ 2147483647 w 317"/>
                  <a:gd name="T9" fmla="*/ 2147483647 h 1856"/>
                  <a:gd name="T10" fmla="*/ 2147483647 w 317"/>
                  <a:gd name="T11" fmla="*/ 2147483647 h 1856"/>
                  <a:gd name="T12" fmla="*/ 2147483647 w 317"/>
                  <a:gd name="T13" fmla="*/ 2147483647 h 1856"/>
                  <a:gd name="T14" fmla="*/ 2147483647 w 317"/>
                  <a:gd name="T15" fmla="*/ 2147483647 h 1856"/>
                  <a:gd name="T16" fmla="*/ 2147483647 w 317"/>
                  <a:gd name="T17" fmla="*/ 2147483647 h 1856"/>
                  <a:gd name="T18" fmla="*/ 2147483647 w 317"/>
                  <a:gd name="T19" fmla="*/ 2147483647 h 1856"/>
                  <a:gd name="T20" fmla="*/ 2147483647 w 317"/>
                  <a:gd name="T21" fmla="*/ 2147483647 h 1856"/>
                  <a:gd name="T22" fmla="*/ 2147483647 w 317"/>
                  <a:gd name="T23" fmla="*/ 2147483647 h 1856"/>
                  <a:gd name="T24" fmla="*/ 2147483647 w 317"/>
                  <a:gd name="T25" fmla="*/ 2147483647 h 1856"/>
                  <a:gd name="T26" fmla="*/ 2147483647 w 317"/>
                  <a:gd name="T27" fmla="*/ 2147483647 h 1856"/>
                  <a:gd name="T28" fmla="*/ 2147483647 w 317"/>
                  <a:gd name="T29" fmla="*/ 2147483647 h 1856"/>
                  <a:gd name="T30" fmla="*/ 2147483647 w 317"/>
                  <a:gd name="T31" fmla="*/ 2147483647 h 1856"/>
                  <a:gd name="T32" fmla="*/ 2147483647 w 317"/>
                  <a:gd name="T33" fmla="*/ 2147483647 h 1856"/>
                  <a:gd name="T34" fmla="*/ 2147483647 w 317"/>
                  <a:gd name="T35" fmla="*/ 2147483647 h 1856"/>
                  <a:gd name="T36" fmla="*/ 2147483647 w 317"/>
                  <a:gd name="T37" fmla="*/ 2147483647 h 1856"/>
                  <a:gd name="T38" fmla="*/ 2147483647 w 317"/>
                  <a:gd name="T39" fmla="*/ 2147483647 h 1856"/>
                  <a:gd name="T40" fmla="*/ 2147483647 w 317"/>
                  <a:gd name="T41" fmla="*/ 2147483647 h 1856"/>
                  <a:gd name="T42" fmla="*/ 2147483647 w 317"/>
                  <a:gd name="T43" fmla="*/ 2147483647 h 1856"/>
                  <a:gd name="T44" fmla="*/ 2147483647 w 317"/>
                  <a:gd name="T45" fmla="*/ 2147483647 h 1856"/>
                  <a:gd name="T46" fmla="*/ 2147483647 w 317"/>
                  <a:gd name="T47" fmla="*/ 2147483647 h 1856"/>
                  <a:gd name="T48" fmla="*/ 2147483647 w 317"/>
                  <a:gd name="T49" fmla="*/ 2147483647 h 1856"/>
                  <a:gd name="T50" fmla="*/ 2147483647 w 317"/>
                  <a:gd name="T51" fmla="*/ 2147483647 h 1856"/>
                  <a:gd name="T52" fmla="*/ 2147483647 w 317"/>
                  <a:gd name="T53" fmla="*/ 2147483647 h 1856"/>
                  <a:gd name="T54" fmla="*/ 2147483647 w 317"/>
                  <a:gd name="T55" fmla="*/ 2147483647 h 1856"/>
                  <a:gd name="T56" fmla="*/ 0 w 317"/>
                  <a:gd name="T57" fmla="*/ 0 h 1856"/>
                  <a:gd name="T58" fmla="*/ 0 w 317"/>
                  <a:gd name="T59" fmla="*/ 0 h 185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17"/>
                  <a:gd name="T91" fmla="*/ 0 h 1856"/>
                  <a:gd name="T92" fmla="*/ 317 w 317"/>
                  <a:gd name="T93" fmla="*/ 1856 h 185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17" h="1856">
                    <a:moveTo>
                      <a:pt x="0" y="0"/>
                    </a:moveTo>
                    <a:lnTo>
                      <a:pt x="0" y="1722"/>
                    </a:lnTo>
                    <a:lnTo>
                      <a:pt x="3" y="1730"/>
                    </a:lnTo>
                    <a:lnTo>
                      <a:pt x="10" y="1748"/>
                    </a:lnTo>
                    <a:lnTo>
                      <a:pt x="26" y="1771"/>
                    </a:lnTo>
                    <a:lnTo>
                      <a:pt x="39" y="1786"/>
                    </a:lnTo>
                    <a:lnTo>
                      <a:pt x="54" y="1799"/>
                    </a:lnTo>
                    <a:lnTo>
                      <a:pt x="72" y="1812"/>
                    </a:lnTo>
                    <a:lnTo>
                      <a:pt x="93" y="1825"/>
                    </a:lnTo>
                    <a:lnTo>
                      <a:pt x="119" y="1835"/>
                    </a:lnTo>
                    <a:lnTo>
                      <a:pt x="149" y="1846"/>
                    </a:lnTo>
                    <a:lnTo>
                      <a:pt x="183" y="1851"/>
                    </a:lnTo>
                    <a:lnTo>
                      <a:pt x="224" y="1856"/>
                    </a:lnTo>
                    <a:lnTo>
                      <a:pt x="268" y="1853"/>
                    </a:lnTo>
                    <a:lnTo>
                      <a:pt x="317" y="1851"/>
                    </a:lnTo>
                    <a:lnTo>
                      <a:pt x="317" y="82"/>
                    </a:lnTo>
                    <a:lnTo>
                      <a:pt x="289" y="88"/>
                    </a:lnTo>
                    <a:lnTo>
                      <a:pt x="255" y="93"/>
                    </a:lnTo>
                    <a:lnTo>
                      <a:pt x="214" y="93"/>
                    </a:lnTo>
                    <a:lnTo>
                      <a:pt x="188" y="90"/>
                    </a:lnTo>
                    <a:lnTo>
                      <a:pt x="165" y="88"/>
                    </a:lnTo>
                    <a:lnTo>
                      <a:pt x="137" y="80"/>
                    </a:lnTo>
                    <a:lnTo>
                      <a:pt x="111" y="72"/>
                    </a:lnTo>
                    <a:lnTo>
                      <a:pt x="82" y="59"/>
                    </a:lnTo>
                    <a:lnTo>
                      <a:pt x="57" y="44"/>
                    </a:lnTo>
                    <a:lnTo>
                      <a:pt x="28" y="23"/>
                    </a:lnTo>
                    <a:lnTo>
                      <a:pt x="0" y="0"/>
                    </a:lnTo>
                    <a:close/>
                  </a:path>
                </a:pathLst>
              </a:custGeom>
              <a:gradFill rotWithShape="1">
                <a:gsLst>
                  <a:gs pos="0">
                    <a:srgbClr val="800000"/>
                  </a:gs>
                  <a:gs pos="45000">
                    <a:srgbClr val="FF6132"/>
                  </a:gs>
                  <a:gs pos="92000">
                    <a:srgbClr val="800000"/>
                  </a:gs>
                  <a:gs pos="100000">
                    <a:srgbClr val="800000"/>
                  </a:gs>
                </a:gsLst>
                <a:lin ang="21540000"/>
              </a:gradFill>
              <a:ln w="9525">
                <a:solidFill>
                  <a:srgbClr val="800000"/>
                </a:solidFill>
                <a:round/>
                <a:headEnd/>
                <a:tailEnd/>
              </a:ln>
            </p:spPr>
            <p:txBody>
              <a:bodyPr/>
              <a:lstStyle/>
              <a:p>
                <a:endParaRPr lang="el-GR" dirty="0">
                  <a:solidFill>
                    <a:prstClr val="black"/>
                  </a:solidFill>
                </a:endParaRPr>
              </a:p>
            </p:txBody>
          </p:sp>
          <p:sp>
            <p:nvSpPr>
              <p:cNvPr id="8" name="Freeform 11"/>
              <p:cNvSpPr>
                <a:spLocks/>
              </p:cNvSpPr>
              <p:nvPr/>
            </p:nvSpPr>
            <p:spPr bwMode="auto">
              <a:xfrm>
                <a:off x="1447800" y="838200"/>
                <a:ext cx="1947863" cy="3070225"/>
              </a:xfrm>
              <a:custGeom>
                <a:avLst/>
                <a:gdLst>
                  <a:gd name="T0" fmla="*/ 0 w 1227"/>
                  <a:gd name="T1" fmla="*/ 2147483647 h 1934"/>
                  <a:gd name="T2" fmla="*/ 2147483647 w 1227"/>
                  <a:gd name="T3" fmla="*/ 0 h 1934"/>
                  <a:gd name="T4" fmla="*/ 2147483647 w 1227"/>
                  <a:gd name="T5" fmla="*/ 2147483647 h 1934"/>
                  <a:gd name="T6" fmla="*/ 0 w 1227"/>
                  <a:gd name="T7" fmla="*/ 2147483647 h 1934"/>
                  <a:gd name="T8" fmla="*/ 0 w 1227"/>
                  <a:gd name="T9" fmla="*/ 2147483647 h 1934"/>
                  <a:gd name="T10" fmla="*/ 0 60000 65536"/>
                  <a:gd name="T11" fmla="*/ 0 60000 65536"/>
                  <a:gd name="T12" fmla="*/ 0 60000 65536"/>
                  <a:gd name="T13" fmla="*/ 0 60000 65536"/>
                  <a:gd name="T14" fmla="*/ 0 60000 65536"/>
                  <a:gd name="T15" fmla="*/ 0 w 1227"/>
                  <a:gd name="T16" fmla="*/ 0 h 1934"/>
                  <a:gd name="T17" fmla="*/ 1227 w 1227"/>
                  <a:gd name="T18" fmla="*/ 1934 h 1934"/>
                </a:gdLst>
                <a:ahLst/>
                <a:cxnLst>
                  <a:cxn ang="T10">
                    <a:pos x="T0" y="T1"/>
                  </a:cxn>
                  <a:cxn ang="T11">
                    <a:pos x="T2" y="T3"/>
                  </a:cxn>
                  <a:cxn ang="T12">
                    <a:pos x="T4" y="T5"/>
                  </a:cxn>
                  <a:cxn ang="T13">
                    <a:pos x="T6" y="T7"/>
                  </a:cxn>
                  <a:cxn ang="T14">
                    <a:pos x="T8" y="T9"/>
                  </a:cxn>
                </a:cxnLst>
                <a:rect l="T15" t="T16" r="T17" b="T18"/>
                <a:pathLst>
                  <a:path w="1227" h="1934">
                    <a:moveTo>
                      <a:pt x="0" y="165"/>
                    </a:moveTo>
                    <a:lnTo>
                      <a:pt x="1227" y="0"/>
                    </a:lnTo>
                    <a:lnTo>
                      <a:pt x="1227" y="1686"/>
                    </a:lnTo>
                    <a:lnTo>
                      <a:pt x="0" y="1934"/>
                    </a:lnTo>
                    <a:lnTo>
                      <a:pt x="0" y="165"/>
                    </a:lnTo>
                    <a:close/>
                  </a:path>
                </a:pathLst>
              </a:custGeom>
              <a:gradFill rotWithShape="1">
                <a:gsLst>
                  <a:gs pos="0">
                    <a:srgbClr val="800000"/>
                  </a:gs>
                  <a:gs pos="7001">
                    <a:srgbClr val="800000"/>
                  </a:gs>
                  <a:gs pos="55000">
                    <a:srgbClr val="FF6132"/>
                  </a:gs>
                  <a:gs pos="100000">
                    <a:srgbClr val="800000"/>
                  </a:gs>
                </a:gsLst>
                <a:lin ang="19200000"/>
              </a:gradFill>
              <a:ln w="9525">
                <a:solidFill>
                  <a:srgbClr val="800000"/>
                </a:solidFill>
                <a:round/>
                <a:headEnd/>
                <a:tailEnd/>
              </a:ln>
            </p:spPr>
            <p:txBody>
              <a:bodyPr/>
              <a:lstStyle/>
              <a:p>
                <a:endParaRPr lang="el-GR" dirty="0">
                  <a:solidFill>
                    <a:prstClr val="black"/>
                  </a:solidFill>
                </a:endParaRPr>
              </a:p>
            </p:txBody>
          </p:sp>
          <p:sp>
            <p:nvSpPr>
              <p:cNvPr id="9" name="Freeform 12"/>
              <p:cNvSpPr>
                <a:spLocks/>
              </p:cNvSpPr>
              <p:nvPr/>
            </p:nvSpPr>
            <p:spPr bwMode="auto">
              <a:xfrm>
                <a:off x="944562" y="687387"/>
                <a:ext cx="2066925" cy="319088"/>
              </a:xfrm>
              <a:custGeom>
                <a:avLst/>
                <a:gdLst>
                  <a:gd name="T0" fmla="*/ 0 w 1302"/>
                  <a:gd name="T1" fmla="*/ 2147483647 h 201"/>
                  <a:gd name="T2" fmla="*/ 2147483647 w 1302"/>
                  <a:gd name="T3" fmla="*/ 0 h 201"/>
                  <a:gd name="T4" fmla="*/ 2147483647 w 1302"/>
                  <a:gd name="T5" fmla="*/ 2147483647 h 201"/>
                  <a:gd name="T6" fmla="*/ 2147483647 w 1302"/>
                  <a:gd name="T7" fmla="*/ 2147483647 h 201"/>
                  <a:gd name="T8" fmla="*/ 0 w 1302"/>
                  <a:gd name="T9" fmla="*/ 2147483647 h 201"/>
                  <a:gd name="T10" fmla="*/ 0 60000 65536"/>
                  <a:gd name="T11" fmla="*/ 0 60000 65536"/>
                  <a:gd name="T12" fmla="*/ 0 60000 65536"/>
                  <a:gd name="T13" fmla="*/ 0 60000 65536"/>
                  <a:gd name="T14" fmla="*/ 0 60000 65536"/>
                  <a:gd name="T15" fmla="*/ 0 w 1302"/>
                  <a:gd name="T16" fmla="*/ 0 h 201"/>
                  <a:gd name="T17" fmla="*/ 1302 w 1302"/>
                  <a:gd name="T18" fmla="*/ 201 h 201"/>
                </a:gdLst>
                <a:ahLst/>
                <a:cxnLst>
                  <a:cxn ang="T10">
                    <a:pos x="T0" y="T1"/>
                  </a:cxn>
                  <a:cxn ang="T11">
                    <a:pos x="T2" y="T3"/>
                  </a:cxn>
                  <a:cxn ang="T12">
                    <a:pos x="T4" y="T5"/>
                  </a:cxn>
                  <a:cxn ang="T13">
                    <a:pos x="T6" y="T7"/>
                  </a:cxn>
                  <a:cxn ang="T14">
                    <a:pos x="T8" y="T9"/>
                  </a:cxn>
                </a:cxnLst>
                <a:rect l="T15" t="T16" r="T17" b="T18"/>
                <a:pathLst>
                  <a:path w="1302" h="201">
                    <a:moveTo>
                      <a:pt x="0" y="178"/>
                    </a:moveTo>
                    <a:lnTo>
                      <a:pt x="1302" y="0"/>
                    </a:lnTo>
                    <a:lnTo>
                      <a:pt x="1302" y="21"/>
                    </a:lnTo>
                    <a:lnTo>
                      <a:pt x="26" y="201"/>
                    </a:lnTo>
                    <a:lnTo>
                      <a:pt x="0" y="178"/>
                    </a:lnTo>
                    <a:close/>
                  </a:path>
                </a:pathLst>
              </a:custGeom>
              <a:gradFill rotWithShape="1">
                <a:gsLst>
                  <a:gs pos="0">
                    <a:srgbClr val="800000"/>
                  </a:gs>
                  <a:gs pos="7001">
                    <a:srgbClr val="800000"/>
                  </a:gs>
                  <a:gs pos="55000">
                    <a:srgbClr val="FF6132"/>
                  </a:gs>
                  <a:gs pos="100000">
                    <a:srgbClr val="800000"/>
                  </a:gs>
                </a:gsLst>
                <a:lin ang="19200000"/>
              </a:gradFill>
              <a:ln w="9525">
                <a:solidFill>
                  <a:srgbClr val="006D68"/>
                </a:solidFill>
                <a:round/>
                <a:headEnd/>
                <a:tailEnd/>
              </a:ln>
            </p:spPr>
            <p:txBody>
              <a:bodyPr/>
              <a:lstStyle/>
              <a:p>
                <a:endParaRPr lang="el-GR" dirty="0">
                  <a:solidFill>
                    <a:prstClr val="black"/>
                  </a:solidFill>
                </a:endParaRPr>
              </a:p>
            </p:txBody>
          </p:sp>
          <p:pic>
            <p:nvPicPr>
              <p:cNvPr id="10"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4025" y="700087"/>
                <a:ext cx="36513"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Rectangle 42"/>
            <p:cNvSpPr>
              <a:spLocks noChangeArrowheads="1"/>
            </p:cNvSpPr>
            <p:nvPr/>
          </p:nvSpPr>
          <p:spPr bwMode="auto">
            <a:xfrm>
              <a:off x="1099000" y="2228640"/>
              <a:ext cx="2105026" cy="2529923"/>
            </a:xfrm>
            <a:prstGeom prst="rect">
              <a:avLst/>
            </a:prstGeom>
            <a:noFill/>
            <a:ln w="9525">
              <a:noFill/>
              <a:miter lim="800000"/>
              <a:headEnd/>
              <a:tailEnd/>
            </a:ln>
            <a:scene3d>
              <a:camera prst="orthographicFront">
                <a:rot lat="20520000" lon="1560000" rev="21594000"/>
              </a:camera>
              <a:lightRig rig="threePt" dir="t"/>
            </a:scene3d>
          </p:spPr>
          <p:txBody>
            <a:bodyPr>
              <a:spAutoFit/>
            </a:bodyPr>
            <a:lstStyle/>
            <a:p>
              <a:pPr algn="ctr" defTabSz="801688">
                <a:spcBef>
                  <a:spcPct val="20000"/>
                </a:spcBef>
                <a:defRPr/>
              </a:pPr>
              <a:r>
                <a:rPr lang="en-US" b="1" noProof="1">
                  <a:solidFill>
                    <a:prstClr val="black"/>
                  </a:solidFill>
                  <a:latin typeface="Calibri" pitchFamily="-109" charset="0"/>
                  <a:ea typeface="Arial" pitchFamily="-109" charset="0"/>
                  <a:cs typeface="Arial" pitchFamily="-109" charset="0"/>
                </a:rPr>
                <a:t>Charles Darwin</a:t>
              </a:r>
            </a:p>
            <a:p>
              <a:pPr algn="ctr" defTabSz="801688">
                <a:spcBef>
                  <a:spcPct val="20000"/>
                </a:spcBef>
                <a:defRPr/>
              </a:pPr>
              <a:r>
                <a:rPr lang="en-US" b="1" noProof="1">
                  <a:solidFill>
                    <a:prstClr val="black"/>
                  </a:solidFill>
                  <a:latin typeface="Calibri" pitchFamily="-109" charset="0"/>
                  <a:ea typeface="Arial" pitchFamily="-109" charset="0"/>
                  <a:cs typeface="Arial" pitchFamily="-109" charset="0"/>
                </a:rPr>
                <a:t>(1872)</a:t>
              </a:r>
              <a:endParaRPr lang="da-DK" b="1" noProof="1">
                <a:solidFill>
                  <a:prstClr val="black"/>
                </a:solidFill>
                <a:latin typeface="Calibri" pitchFamily="-109" charset="0"/>
                <a:ea typeface="Arial" pitchFamily="-109" charset="0"/>
                <a:cs typeface="Arial" pitchFamily="-109" charset="0"/>
              </a:endParaRPr>
            </a:p>
            <a:p>
              <a:pPr defTabSz="801688">
                <a:spcBef>
                  <a:spcPct val="20000"/>
                </a:spcBef>
                <a:defRPr/>
              </a:pPr>
              <a:endParaRPr lang="el-GR" noProof="1">
                <a:solidFill>
                  <a:prstClr val="black"/>
                </a:solidFill>
                <a:latin typeface="Calibri" pitchFamily="-109" charset="0"/>
                <a:ea typeface="Arial" pitchFamily="-109" charset="0"/>
                <a:cs typeface="Arial" pitchFamily="-109" charset="0"/>
              </a:endParaRPr>
            </a:p>
            <a:p>
              <a:pPr defTabSz="801688">
                <a:spcBef>
                  <a:spcPct val="20000"/>
                </a:spcBef>
                <a:defRPr/>
              </a:pPr>
              <a:endParaRPr lang="el-GR" noProof="1">
                <a:solidFill>
                  <a:prstClr val="black"/>
                </a:solidFill>
                <a:latin typeface="Calibri" pitchFamily="-109" charset="0"/>
                <a:ea typeface="Arial" pitchFamily="-109" charset="0"/>
                <a:cs typeface="Arial" pitchFamily="-109" charset="0"/>
              </a:endParaRPr>
            </a:p>
            <a:p>
              <a:pPr algn="ctr" defTabSz="801688">
                <a:spcBef>
                  <a:spcPct val="20000"/>
                </a:spcBef>
                <a:defRPr/>
              </a:pPr>
              <a:r>
                <a:rPr lang="el-GR" b="1" noProof="1">
                  <a:solidFill>
                    <a:prstClr val="black"/>
                  </a:solidFill>
                  <a:latin typeface="Calibri" pitchFamily="-109" charset="0"/>
                  <a:ea typeface="Arial" pitchFamily="-109" charset="0"/>
                  <a:cs typeface="Arial" pitchFamily="-109" charset="0"/>
                </a:rPr>
                <a:t>Η ΕΚΦΡΑΣΗ ΤΩΝ ΣΥΑΝΑΙΣΘΗΜΑΤΩΝ ΣΤΟΝ ΑΝΘΡΩΠΟ ΚΑΙ ΣΤΑ ΖΩΑ</a:t>
              </a:r>
            </a:p>
          </p:txBody>
        </p:sp>
      </p:grpSp>
      <p:sp>
        <p:nvSpPr>
          <p:cNvPr id="12" name="Ορθογώνιο 11"/>
          <p:cNvSpPr/>
          <p:nvPr/>
        </p:nvSpPr>
        <p:spPr>
          <a:xfrm>
            <a:off x="2721834" y="2551660"/>
            <a:ext cx="4320480" cy="1569660"/>
          </a:xfrm>
          <a:prstGeom prst="rect">
            <a:avLst/>
          </a:prstGeom>
        </p:spPr>
        <p:txBody>
          <a:bodyPr wrap="square">
            <a:spAutoFit/>
          </a:bodyPr>
          <a:lstStyle/>
          <a:p>
            <a:pPr algn="ctr">
              <a:buClr>
                <a:srgbClr val="FF0000"/>
              </a:buClr>
              <a:defRPr/>
            </a:pPr>
            <a:r>
              <a:rPr lang="el-GR" sz="2400" dirty="0">
                <a:solidFill>
                  <a:prstClr val="black"/>
                </a:solidFill>
                <a:latin typeface="Calibri"/>
                <a:cs typeface="Arial" pitchFamily="34" charset="0"/>
              </a:rPr>
              <a:t>Ο άνθρωπος και τα πρωτεύοντα θηλαστικά έχουν ένα εγγενές, καθολικό σύνολο εκφράσεων του συναισθήματος.</a:t>
            </a:r>
          </a:p>
        </p:txBody>
      </p:sp>
      <p:pic>
        <p:nvPicPr>
          <p:cNvPr id="15" name="Εικόνα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6884" y="1866681"/>
            <a:ext cx="1608413" cy="2281436"/>
          </a:xfrm>
          <a:prstGeom prst="rect">
            <a:avLst/>
          </a:prstGeom>
        </p:spPr>
      </p:pic>
      <p:sp>
        <p:nvSpPr>
          <p:cNvPr id="16" name="Rectangle 6"/>
          <p:cNvSpPr/>
          <p:nvPr/>
        </p:nvSpPr>
        <p:spPr>
          <a:xfrm>
            <a:off x="6444207" y="4186765"/>
            <a:ext cx="2653766" cy="646331"/>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4"/>
              </a:rPr>
              <a:t>Charles Darwin photograph by Herbert Rose Barraud, 1881 2</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endParaRPr lang="en-US" sz="1200" dirty="0" smtClean="0">
              <a:solidFill>
                <a:prstClr val="black">
                  <a:lumMod val="65000"/>
                  <a:lumOff val="35000"/>
                </a:prstClr>
              </a:solidFill>
              <a:latin typeface="Calibri"/>
              <a:hlinkClick r:id="rId5"/>
            </a:endParaRPr>
          </a:p>
          <a:p>
            <a:pPr algn="ctr"/>
            <a:r>
              <a:rPr lang="en-US" sz="1200" dirty="0">
                <a:solidFill>
                  <a:prstClr val="black"/>
                </a:solidFill>
                <a:latin typeface="Calibri"/>
                <a:hlinkClick r:id="rId6"/>
              </a:rPr>
              <a:t>Ragesoss</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ως κοινό κτήμα</a:t>
            </a:r>
            <a:endParaRPr lang="en-US" sz="1200" dirty="0">
              <a:solidFill>
                <a:prstClr val="black">
                  <a:lumMod val="65000"/>
                  <a:lumOff val="35000"/>
                </a:prstClr>
              </a:solidFill>
              <a:latin typeface="Calibri"/>
            </a:endParaRPr>
          </a:p>
        </p:txBody>
      </p:sp>
      <p:sp>
        <p:nvSpPr>
          <p:cNvPr id="17" name="Ορθογώνιο 16"/>
          <p:cNvSpPr/>
          <p:nvPr/>
        </p:nvSpPr>
        <p:spPr>
          <a:xfrm>
            <a:off x="1437258" y="5434993"/>
            <a:ext cx="6667722" cy="830997"/>
          </a:xfrm>
          <a:prstGeom prst="rect">
            <a:avLst/>
          </a:prstGeom>
          <a:ln w="19050">
            <a:solidFill>
              <a:srgbClr val="004A82"/>
            </a:solidFill>
          </a:ln>
        </p:spPr>
        <p:txBody>
          <a:bodyPr wrap="square">
            <a:spAutoFit/>
          </a:bodyPr>
          <a:lstStyle/>
          <a:p>
            <a:r>
              <a:rPr lang="el-GR" sz="2400" dirty="0">
                <a:solidFill>
                  <a:prstClr val="black"/>
                </a:solidFill>
                <a:latin typeface="Calibri"/>
              </a:rPr>
              <a:t>To βρέφος είναι ικανό να χρησιμοποιεί μια μεγάλη ποικιλία συναισθηματικών εκφράσεων. </a:t>
            </a:r>
          </a:p>
        </p:txBody>
      </p:sp>
    </p:spTree>
    <p:extLst>
      <p:ext uri="{BB962C8B-B14F-4D97-AF65-F5344CB8AC3E}">
        <p14:creationId xmlns:p14="http://schemas.microsoft.com/office/powerpoint/2010/main" val="4937338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Η εγγενής βάση της έκφρασης των βασικών συναισθημάτων </a:t>
            </a:r>
            <a:r>
              <a:rPr lang="el-GR" sz="3600" b="0" dirty="0" smtClean="0"/>
              <a:t>(3 </a:t>
            </a:r>
            <a:r>
              <a:rPr lang="el-GR" sz="3600" b="0" dirty="0"/>
              <a:t>από </a:t>
            </a:r>
            <a:r>
              <a:rPr lang="el-GR" sz="3600" b="0" dirty="0" smtClean="0"/>
              <a:t>4)</a:t>
            </a:r>
            <a:endParaRPr lang="el-GR" dirty="0"/>
          </a:p>
        </p:txBody>
      </p:sp>
      <p:sp>
        <p:nvSpPr>
          <p:cNvPr id="3" name="Θέση περιεχομένου 2"/>
          <p:cNvSpPr>
            <a:spLocks noGrp="1"/>
          </p:cNvSpPr>
          <p:nvPr>
            <p:ph idx="1"/>
          </p:nvPr>
        </p:nvSpPr>
        <p:spPr/>
        <p:txBody>
          <a:bodyPr/>
          <a:lstStyle/>
          <a:p>
            <a:r>
              <a:rPr lang="el-GR" dirty="0"/>
              <a:t>Αν και τα βρέφη παρουσιάζουν παρόμοια είδη συναισθημάτων, ο βαθμός της συναισθηματικής τους εκφραστικότητας ποικίλλει. Τα παιδιά από διαφορετικούς πολιτισμούς εμφανίζουν σημαντικές διαφορές.</a:t>
            </a:r>
          </a:p>
          <a:p>
            <a:r>
              <a:rPr lang="el-GR" dirty="0"/>
              <a:t>Για παράδειγμα, σε ηλικία 11 μηνών, τα βρέφη από την Κίνα είναι σε γενικές γραμμές λιγότερο εκφραστικά σε σύγκριση με βρέφη από την Ευρώπη και τις ΗΠΑ.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a:t>
            </a:fld>
            <a:endParaRPr lang="el-GR" dirty="0">
              <a:solidFill>
                <a:prstClr val="black"/>
              </a:solidFill>
            </a:endParaRPr>
          </a:p>
        </p:txBody>
      </p:sp>
      <p:pic>
        <p:nvPicPr>
          <p:cNvPr id="5" name="Εικόνα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3882" y="4064735"/>
            <a:ext cx="1988840" cy="1988840"/>
          </a:xfrm>
          <a:prstGeom prst="rect">
            <a:avLst/>
          </a:prstGeom>
        </p:spPr>
      </p:pic>
      <p:sp>
        <p:nvSpPr>
          <p:cNvPr id="6" name="Rectangle 6"/>
          <p:cNvSpPr/>
          <p:nvPr/>
        </p:nvSpPr>
        <p:spPr>
          <a:xfrm>
            <a:off x="1547664" y="6053575"/>
            <a:ext cx="2880320"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smtClean="0">
                <a:solidFill>
                  <a:prstClr val="black"/>
                </a:solidFill>
                <a:latin typeface="Calibri"/>
                <a:hlinkClick r:id="rId3"/>
              </a:rPr>
              <a:t>Serious </a:t>
            </a:r>
            <a:r>
              <a:rPr lang="en-US" sz="1200" dirty="0">
                <a:solidFill>
                  <a:prstClr val="black"/>
                </a:solidFill>
                <a:latin typeface="Calibri"/>
                <a:hlinkClick r:id="rId3"/>
              </a:rPr>
              <a:t>baby.</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endParaRPr lang="en-US" sz="1200" dirty="0" smtClean="0">
              <a:solidFill>
                <a:prstClr val="black">
                  <a:lumMod val="65000"/>
                  <a:lumOff val="35000"/>
                </a:prstClr>
              </a:solidFill>
              <a:latin typeface="Calibri"/>
              <a:hlinkClick r:id="rId4"/>
            </a:endParaRPr>
          </a:p>
          <a:p>
            <a:pPr algn="ctr"/>
            <a:r>
              <a:rPr lang="en-US" sz="1200" dirty="0">
                <a:solidFill>
                  <a:prstClr val="black"/>
                </a:solidFill>
                <a:latin typeface="Calibri"/>
                <a:hlinkClick r:id="rId3"/>
              </a:rPr>
              <a:t>koka_sexton </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με άδεια </a:t>
            </a:r>
            <a:r>
              <a:rPr lang="en-US" sz="1200" dirty="0">
                <a:solidFill>
                  <a:prstClr val="black">
                    <a:lumMod val="65000"/>
                    <a:lumOff val="35000"/>
                  </a:prstClr>
                </a:solidFill>
                <a:latin typeface="Calibri"/>
                <a:hlinkClick r:id="rId5"/>
              </a:rPr>
              <a:t>CC BY 2.0</a:t>
            </a:r>
            <a:endParaRPr lang="en-US" sz="1200" dirty="0">
              <a:solidFill>
                <a:prstClr val="black">
                  <a:lumMod val="65000"/>
                  <a:lumOff val="35000"/>
                </a:prstClr>
              </a:solidFill>
              <a:latin typeface="Calibri"/>
            </a:endParaRPr>
          </a:p>
        </p:txBody>
      </p:sp>
      <p:pic>
        <p:nvPicPr>
          <p:cNvPr id="7" name="Εικόνα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36096" y="4267572"/>
            <a:ext cx="2411760" cy="1607840"/>
          </a:xfrm>
          <a:prstGeom prst="rect">
            <a:avLst/>
          </a:prstGeom>
        </p:spPr>
      </p:pic>
      <p:sp>
        <p:nvSpPr>
          <p:cNvPr id="8" name="Rectangle 6"/>
          <p:cNvSpPr/>
          <p:nvPr/>
        </p:nvSpPr>
        <p:spPr>
          <a:xfrm>
            <a:off x="4899484" y="5914146"/>
            <a:ext cx="3484984" cy="646331"/>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7"/>
              </a:rPr>
              <a:t>A smiling baby</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endParaRPr lang="en-US" sz="1200" dirty="0" smtClean="0">
              <a:solidFill>
                <a:prstClr val="black">
                  <a:lumMod val="65000"/>
                  <a:lumOff val="35000"/>
                </a:prstClr>
              </a:solidFill>
              <a:latin typeface="Calibri"/>
              <a:hlinkClick r:id="rId4"/>
            </a:endParaRPr>
          </a:p>
          <a:p>
            <a:pPr algn="ctr"/>
            <a:r>
              <a:rPr lang="en-US" sz="1200" dirty="0">
                <a:solidFill>
                  <a:prstClr val="black"/>
                </a:solidFill>
                <a:latin typeface="Calibri"/>
                <a:hlinkClick r:id="rId8"/>
              </a:rPr>
              <a:t>File Upload Bot (Magnus Manske)</a:t>
            </a:r>
            <a:r>
              <a:rPr lang="el-GR" sz="1200" dirty="0" smtClean="0">
                <a:solidFill>
                  <a:prstClr val="black"/>
                </a:solidFill>
                <a:latin typeface="Calibri"/>
                <a:hlinkClick r:id="rId8"/>
              </a:rPr>
              <a:t> </a:t>
            </a:r>
            <a:r>
              <a:rPr lang="el-GR" sz="1200" dirty="0" smtClean="0">
                <a:solidFill>
                  <a:prstClr val="black">
                    <a:lumMod val="65000"/>
                    <a:lumOff val="35000"/>
                  </a:prstClr>
                </a:solidFill>
                <a:latin typeface="Calibri"/>
              </a:rPr>
              <a:t>διαθέσιμο με άδεια </a:t>
            </a:r>
            <a:r>
              <a:rPr lang="en-US" sz="1200" dirty="0">
                <a:solidFill>
                  <a:prstClr val="black">
                    <a:lumMod val="65000"/>
                    <a:lumOff val="35000"/>
                  </a:prstClr>
                </a:solidFill>
                <a:latin typeface="Calibri"/>
                <a:hlinkClick r:id="rId5"/>
              </a:rPr>
              <a:t>CC BY 2.0</a:t>
            </a:r>
            <a:endParaRPr lang="en-US" sz="1200" dirty="0">
              <a:solidFill>
                <a:prstClr val="black">
                  <a:lumMod val="65000"/>
                  <a:lumOff val="35000"/>
                </a:prstClr>
              </a:solidFill>
              <a:latin typeface="Calibri"/>
            </a:endParaRPr>
          </a:p>
        </p:txBody>
      </p:sp>
    </p:spTree>
    <p:extLst>
      <p:ext uri="{BB962C8B-B14F-4D97-AF65-F5344CB8AC3E}">
        <p14:creationId xmlns:p14="http://schemas.microsoft.com/office/powerpoint/2010/main" val="139919720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6c96573d1dc1558b708ad823f8346bf946f28613"/>
</p:tagLst>
</file>

<file path=ppt/theme/theme1.xml><?xml version="1.0" encoding="utf-8"?>
<a:theme xmlns:a="http://schemas.openxmlformats.org/drawingml/2006/main" name="OC_template_updated">
  <a:themeElements>
    <a:clrScheme name="Προσαρμοσμένο 13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1456</TotalTime>
  <Words>2441</Words>
  <Application>Microsoft Office PowerPoint</Application>
  <PresentationFormat>Προβολή στην οθόνη (4:3)</PresentationFormat>
  <Paragraphs>274</Paragraphs>
  <Slides>40</Slides>
  <Notes>9</Notes>
  <HiddenSlides>0</HiddenSlides>
  <MMClips>0</MMClips>
  <ScaleCrop>false</ScaleCrop>
  <HeadingPairs>
    <vt:vector size="4" baseType="variant">
      <vt:variant>
        <vt:lpstr>Θέμα</vt:lpstr>
      </vt:variant>
      <vt:variant>
        <vt:i4>2</vt:i4>
      </vt:variant>
      <vt:variant>
        <vt:lpstr>Τίτλοι διαφανειών</vt:lpstr>
      </vt:variant>
      <vt:variant>
        <vt:i4>40</vt:i4>
      </vt:variant>
    </vt:vector>
  </HeadingPairs>
  <TitlesOfParts>
    <vt:vector size="42" baseType="lpstr">
      <vt:lpstr>OC_template_updated</vt:lpstr>
      <vt:lpstr>1_OC_template_updated</vt:lpstr>
      <vt:lpstr>Εισαγωγή στην Ψυχολογία</vt:lpstr>
      <vt:lpstr>Ορισμοί</vt:lpstr>
      <vt:lpstr>Η λειτουργική αξία και ο ρόλος των συναισθημάτων</vt:lpstr>
      <vt:lpstr>Οι τρεις διαστάσεις του συναισθήματος</vt:lpstr>
      <vt:lpstr>Η βιολογική βάση των συναισθημάτων</vt:lpstr>
      <vt:lpstr>Το συναίσθημα ως κίνητρο για δράση</vt:lpstr>
      <vt:lpstr>Η εγγενής βάση της έκφρασης των βασικών συναισθημάτων (1 από 4)</vt:lpstr>
      <vt:lpstr>Η εγγενής βάση της έκφρασης των βασικών συναισθημάτων (2 από 4)</vt:lpstr>
      <vt:lpstr>Η εγγενής βάση της έκφρασης των βασικών συναισθημάτων (3 από 4)</vt:lpstr>
      <vt:lpstr>Η εγγενής βάση της έκφρασης των βασικών συναισθημάτων (4 από 4)</vt:lpstr>
      <vt:lpstr>Ποικιλία συναισθηματικών εκφράσεων</vt:lpstr>
      <vt:lpstr>Προβληματισμός</vt:lpstr>
      <vt:lpstr>H συναισθηματική νοημοσύνη</vt:lpstr>
      <vt:lpstr>Ορισμός (1 από 2)</vt:lpstr>
      <vt:lpstr>Ορισμός (2 από 2)</vt:lpstr>
      <vt:lpstr>Τα βασικά είδη νοημοσύνης</vt:lpstr>
      <vt:lpstr>Η μέτρηση των τριών ειδών νοημοσύνης</vt:lpstr>
      <vt:lpstr>Ιστορική αναδρομή στη μελέτη της συναισθηματικής νοημοσύνης (1 από 3)</vt:lpstr>
      <vt:lpstr>Ιστορική αναδρομή στη μελέτη της συναισθηματικής νοημοσύνης (2 από 3)</vt:lpstr>
      <vt:lpstr>Ιστορική αναδρομή στη μελέτη της συναισθηματικής νοημοσύνης (3 από 3)</vt:lpstr>
      <vt:lpstr>Το έργο του Goleman για τη συναισθηματική νοημοσύνη (1 από 5)</vt:lpstr>
      <vt:lpstr>Το έργο του Goleman για τη συναισθηματική νοημοσύνη (2 από 5)</vt:lpstr>
      <vt:lpstr>Το έργο του Goleman για τη συναισθηματική νοημοσύνη (3 από 5)</vt:lpstr>
      <vt:lpstr>Το έργο του Goleman για τη συναισθηματική νοημοσύνη (4 από 5)</vt:lpstr>
      <vt:lpstr>Το έργο του Goleman για τη συναισθηματική νοημοσύνη (5 από 5)</vt:lpstr>
      <vt:lpstr>Το περιεχόμενο της συναισθηματικής νοημοσύνης</vt:lpstr>
      <vt:lpstr>Οι διαστάσεις της συναισθηματικής νοημοσύνης</vt:lpstr>
      <vt:lpstr>Επεξήγηση των διαστάσεων της συναισθηματικής νοημοσύνης (1 από 2)</vt:lpstr>
      <vt:lpstr>Επεξήγηση των διαστάσεων της συναισθηματικής νοημοσύνης (2 από 2)</vt:lpstr>
      <vt:lpstr>Συναισθηματική νοημοσύνη και προσωπικότητα</vt:lpstr>
      <vt:lpstr>Η επίδραση της συναισθηματικής νοημοσύνης στη ζωή του ατόμου (1 από 2)</vt:lpstr>
      <vt:lpstr>Η επίδραση της συναισθηματικής νοημοσύνης στη ζωή του ατόμου (2 από 2)</vt:lpstr>
      <vt:lpstr>Συναισθηματική νοημοσύνη και εκπαιδευτική πραγματικότητα</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natasakar new</cp:lastModifiedBy>
  <cp:revision>180</cp:revision>
  <dcterms:created xsi:type="dcterms:W3CDTF">2013-03-04T13:35:19Z</dcterms:created>
  <dcterms:modified xsi:type="dcterms:W3CDTF">2015-04-14T09:02:29Z</dcterms:modified>
</cp:coreProperties>
</file>