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 id="2147483719" r:id="rId4"/>
  </p:sldMasterIdLst>
  <p:notesMasterIdLst>
    <p:notesMasterId r:id="rId40"/>
  </p:notesMasterIdLst>
  <p:handoutMasterIdLst>
    <p:handoutMasterId r:id="rId41"/>
  </p:handoutMasterIdLst>
  <p:sldIdLst>
    <p:sldId id="313" r:id="rId5"/>
    <p:sldId id="259" r:id="rId6"/>
    <p:sldId id="284" r:id="rId7"/>
    <p:sldId id="285" r:id="rId8"/>
    <p:sldId id="286" r:id="rId9"/>
    <p:sldId id="287" r:id="rId10"/>
    <p:sldId id="311" r:id="rId11"/>
    <p:sldId id="288" r:id="rId12"/>
    <p:sldId id="312"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4" r:id="rId33"/>
    <p:sldId id="315" r:id="rId34"/>
    <p:sldId id="316" r:id="rId35"/>
    <p:sldId id="320" r:id="rId36"/>
    <p:sldId id="321" r:id="rId37"/>
    <p:sldId id="318" r:id="rId38"/>
    <p:sldId id="319"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8571"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2517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251777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143254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102318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82643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309703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277164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406932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l-GR" dirty="0"/>
          </a:p>
        </p:txBody>
      </p:sp>
      <p:sp>
        <p:nvSpPr>
          <p:cNvPr id="3" name="Rectangle 3"/>
          <p:cNvSpPr>
            <a:spLocks noGrp="1" noChangeArrowheads="1"/>
          </p:cNvSpPr>
          <p:nvPr>
            <p:ph type="sldNum" sz="quarter" idx="11"/>
          </p:nvPr>
        </p:nvSpPr>
        <p:spPr>
          <a:ln/>
        </p:spPr>
        <p:txBody>
          <a:bodyPr/>
          <a:lstStyle>
            <a:lvl1pPr>
              <a:defRPr/>
            </a:lvl1pPr>
          </a:lstStyle>
          <a:p>
            <a:fld id="{E2A1F1F7-58FA-4AEF-AACC-8C8E31DC991D}" type="slidenum">
              <a:rPr lang="el-GR"/>
              <a:pPr/>
              <a:t>‹#›</a:t>
            </a:fld>
            <a:endParaRPr lang="el-GR"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l-GR" dirty="0"/>
          </a:p>
        </p:txBody>
      </p:sp>
    </p:spTree>
    <p:extLst>
      <p:ext uri="{BB962C8B-B14F-4D97-AF65-F5344CB8AC3E}">
        <p14:creationId xmlns:p14="http://schemas.microsoft.com/office/powerpoint/2010/main" val="394782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79616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48923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2404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972246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6074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56565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99772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4643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29907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3048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25267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34668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86684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643011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32251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05548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1782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1730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48448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22145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08379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10187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13191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938511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25691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87549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715254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89307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830781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75441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68437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91275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06711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Luxation_epaule.PNG" TargetMode="External"/><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ndex.php?title=User:LobStoR&amp;action=edit&amp;redlink=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commons.wikimedia.org/wiki/File:Medical_X-Ray_imaging_AMC02_nevit.jpg" TargetMode="External"/><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StMH&amp;action=edit&amp;redlink=1" TargetMode="External"/><Relationship Id="rId4" Type="http://schemas.openxmlformats.org/officeDocument/2006/relationships/hyperlink" Target="http://commons.wikimedia.org/wiki/File:Monteggia_Fracture.jpg" TargetMode="External"/><Relationship Id="rId9" Type="http://schemas.openxmlformats.org/officeDocument/2006/relationships/hyperlink" Target="http://commons.wikimedia.org/wiki/User:Nev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Shf_ohne_dislokation_medial_ap.jpg" TargetMode="External"/><Relationship Id="rId2" Type="http://schemas.openxmlformats.org/officeDocument/2006/relationships/image" Target="../media/image11.jpg"/><Relationship Id="rId1" Type="http://schemas.openxmlformats.org/officeDocument/2006/relationships/slideLayout" Target="../slideLayouts/slideLayout11.xml"/><Relationship Id="rId4" Type="http://schemas.openxmlformats.org/officeDocument/2006/relationships/hyperlink" Target="http://creativecommons.org/licenses/by-sa/3.0/deed.e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2.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commons.wikimedia.org/w/index.php?title=User:Juanitosaur&amp;action=edit&amp;redlink=1" TargetMode="External"/><Relationship Id="rId5" Type="http://schemas.openxmlformats.org/officeDocument/2006/relationships/hyperlink" Target="http://commons.wikimedia.org/wiki/File:Intertrocanteric_Hip_Fracture.png" TargetMode="External"/><Relationship Id="rId10" Type="http://schemas.openxmlformats.org/officeDocument/2006/relationships/hyperlink" Target="http://commons.wikimedia.org/wiki/User:Booyabazooka" TargetMode="External"/><Relationship Id="rId4" Type="http://schemas.microsoft.com/office/2007/relationships/hdphoto" Target="../media/hdphoto1.wdp"/><Relationship Id="rId9" Type="http://schemas.openxmlformats.org/officeDocument/2006/relationships/hyperlink" Target="http://commons.wikimedia.org/wiki/File:Cdm_hip_fracture_343.jp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flickr.com/photos/jennecy/2265118209/" TargetMode="External"/><Relationship Id="rId3" Type="http://schemas.openxmlformats.org/officeDocument/2006/relationships/image" Target="../media/image14.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Tsu_Dho_Nimh&amp;action=edit&amp;redlink=1" TargetMode="External"/><Relationship Id="rId10" Type="http://schemas.openxmlformats.org/officeDocument/2006/relationships/hyperlink" Target="https://creativecommons.org/licenses/by-nc-nd/2.0/" TargetMode="External"/><Relationship Id="rId4" Type="http://schemas.openxmlformats.org/officeDocument/2006/relationships/hyperlink" Target="http://commons.wikimedia.org/wiki/File:Fractured_TIBIA_FIBULA_01-15_1.jpg" TargetMode="External"/><Relationship Id="rId9" Type="http://schemas.openxmlformats.org/officeDocument/2006/relationships/hyperlink" Target="https://www.flickr.com/photos/jennec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helid.digicollection.org/en/d/Jwho43e/7.1.1.1.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hat-when-how.com/nursing/musculoskeletal-disorders-adult-care-nursing-part-6/"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612_Types_of_Fracture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612_Types_of_Fractures.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commons.wikimedia.org/wiki/User:Jmh649" TargetMode="External"/><Relationship Id="rId3" Type="http://schemas.openxmlformats.org/officeDocument/2006/relationships/hyperlink" Target="http://commons.wikimedia.org/wiki/File:Blausen_0250_CompressionFracture_Vertebrae.png" TargetMode="External"/><Relationship Id="rId7" Type="http://schemas.openxmlformats.org/officeDocument/2006/relationships/hyperlink" Target="http://commons.wikimedia.org/wiki/File:L4_compressionFracture2008.jp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 Id="rId9" Type="http://schemas.openxmlformats.org/officeDocument/2006/relationships/hyperlink" Target="http://creativecommons.org/licenses/by-sa/3.0/deed.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Χειρουργική Νοσηλευτική </a:t>
            </a:r>
            <a:r>
              <a:rPr lang="el-GR" sz="3600" b="1" dirty="0" smtClean="0">
                <a:solidFill>
                  <a:schemeClr val="tx1"/>
                </a:solidFill>
                <a:latin typeface="+mn-lt"/>
              </a:rPr>
              <a:t>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25000" lnSpcReduction="20000"/>
          </a:bodyPr>
          <a:lstStyle/>
          <a:p>
            <a:r>
              <a:rPr lang="el-GR" sz="9600" b="1" dirty="0"/>
              <a:t>Ενότητα 9</a:t>
            </a:r>
            <a:r>
              <a:rPr lang="el-GR" sz="9600" dirty="0"/>
              <a:t>: Ορθοπεδικές Διαδικασίες (β΄μέρος)</a:t>
            </a:r>
            <a:endParaRPr lang="en-US" sz="9600" dirty="0"/>
          </a:p>
          <a:p>
            <a:pPr>
              <a:spcBef>
                <a:spcPts val="0"/>
              </a:spcBef>
              <a:spcAft>
                <a:spcPts val="1200"/>
              </a:spcAft>
            </a:pPr>
            <a:endParaRPr lang="el-GR" sz="2800" dirty="0" smtClean="0"/>
          </a:p>
          <a:p>
            <a:pPr>
              <a:spcBef>
                <a:spcPts val="0"/>
              </a:spcBef>
              <a:spcAft>
                <a:spcPts val="1200"/>
              </a:spcAft>
            </a:pPr>
            <a:endParaRPr lang="el-GR" sz="2800" dirty="0" smtClean="0"/>
          </a:p>
          <a:p>
            <a:pPr>
              <a:spcBef>
                <a:spcPts val="0"/>
              </a:spcBef>
              <a:spcAft>
                <a:spcPts val="1200"/>
              </a:spcAft>
            </a:pPr>
            <a:r>
              <a:rPr lang="el-GR" sz="9600" dirty="0" smtClean="0"/>
              <a:t>Θεοδώρα </a:t>
            </a:r>
            <a:r>
              <a:rPr lang="el-GR" sz="9600" dirty="0"/>
              <a:t>Στρουμπούκη</a:t>
            </a:r>
          </a:p>
          <a:p>
            <a:pPr>
              <a:spcBef>
                <a:spcPts val="0"/>
              </a:spcBef>
              <a:spcAft>
                <a:spcPts val="1200"/>
              </a:spcAft>
            </a:pPr>
            <a:r>
              <a:rPr lang="el-GR" sz="96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02765900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1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7"/>
          <p:cNvSpPr>
            <a:spLocks noGrp="1" noChangeArrowheads="1"/>
          </p:cNvSpPr>
          <p:nvPr>
            <p:ph type="title" idx="4294967295"/>
          </p:nvPr>
        </p:nvSpPr>
        <p:spPr>
          <a:xfrm>
            <a:off x="0" y="-1"/>
            <a:ext cx="9144000" cy="1080000"/>
          </a:xfrm>
        </p:spPr>
        <p:txBody>
          <a:bodyPr>
            <a:normAutofit/>
          </a:bodyPr>
          <a:lstStyle/>
          <a:p>
            <a:pPr eaLnBrk="1" hangingPunct="1">
              <a:defRPr/>
            </a:pPr>
            <a:r>
              <a:rPr lang="el-GR" sz="4000" dirty="0" smtClean="0"/>
              <a:t>Εξάρθρημα ώμου (πρόσθιο)</a:t>
            </a:r>
            <a:endParaRPr lang="en-GB" sz="4000" dirty="0" smtClean="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1499014"/>
            <a:ext cx="5372100" cy="4476750"/>
          </a:xfrm>
          <a:prstGeom prst="rect">
            <a:avLst/>
          </a:prstGeom>
          <a:ln>
            <a:solidFill>
              <a:schemeClr val="tx1"/>
            </a:solidFill>
          </a:ln>
          <a:effectLst>
            <a:outerShdw blurRad="190500" algn="tl" rotWithShape="0">
              <a:srgbClr val="000000">
                <a:alpha val="70000"/>
              </a:srgbClr>
            </a:outerShdw>
          </a:effectLst>
        </p:spPr>
      </p:pic>
      <p:sp>
        <p:nvSpPr>
          <p:cNvPr id="8" name="Rectangle 6"/>
          <p:cNvSpPr/>
          <p:nvPr/>
        </p:nvSpPr>
        <p:spPr>
          <a:xfrm>
            <a:off x="2619760" y="5992274"/>
            <a:ext cx="3960440" cy="461665"/>
          </a:xfrm>
          <a:prstGeom prst="rect">
            <a:avLst/>
          </a:prstGeom>
        </p:spPr>
        <p:txBody>
          <a:bodyPr wrap="square">
            <a:spAutoFit/>
          </a:bodyPr>
          <a:lstStyle/>
          <a:p>
            <a:r>
              <a:rPr lang="en-US" sz="1200" dirty="0" smtClean="0">
                <a:solidFill>
                  <a:schemeClr val="tx1">
                    <a:lumMod val="65000"/>
                    <a:lumOff val="35000"/>
                  </a:schemeClr>
                </a:solidFill>
                <a:latin typeface="+mn-lt"/>
              </a:rPr>
              <a:t>“</a:t>
            </a:r>
            <a:r>
              <a:rPr lang="en-US" sz="1200" dirty="0">
                <a:latin typeface="+mn-lt"/>
                <a:hlinkClick r:id="rId3"/>
              </a:rPr>
              <a:t>Luxation epaule</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LobStoR</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5"/>
              </a:rPr>
              <a:t>CC BY-SA 2.5</a:t>
            </a:r>
            <a:endParaRPr lang="en-US" sz="1200" dirty="0">
              <a:latin typeface="+mn-lt"/>
            </a:endParaRPr>
          </a:p>
        </p:txBody>
      </p:sp>
      <p:sp>
        <p:nvSpPr>
          <p:cNvPr id="3" name="Θέση αριθμού διαφάνειας 2"/>
          <p:cNvSpPr>
            <a:spLocks noGrp="1"/>
          </p:cNvSpPr>
          <p:nvPr>
            <p:ph type="sldNum" sz="quarter" idx="11"/>
          </p:nvPr>
        </p:nvSpPr>
        <p:spPr/>
        <p:txBody>
          <a:bodyPr/>
          <a:lstStyle/>
          <a:p>
            <a:fld id="{E2A1F1F7-58FA-4AEF-AACC-8C8E31DC991D}" type="slidenum">
              <a:rPr lang="el-GR" smtClean="0"/>
              <a:pPr/>
              <a:t>9</a:t>
            </a:fld>
            <a:endParaRPr lang="el-GR" dirty="0"/>
          </a:p>
        </p:txBody>
      </p:sp>
    </p:spTree>
    <p:extLst>
      <p:ext uri="{BB962C8B-B14F-4D97-AF65-F5344CB8AC3E}">
        <p14:creationId xmlns:p14="http://schemas.microsoft.com/office/powerpoint/2010/main" val="115437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idx="4294967295"/>
          </p:nvPr>
        </p:nvSpPr>
        <p:spPr>
          <a:xfrm>
            <a:off x="0" y="0"/>
            <a:ext cx="9144000" cy="1080000"/>
          </a:xfrm>
        </p:spPr>
        <p:txBody>
          <a:bodyPr>
            <a:normAutofit/>
          </a:bodyPr>
          <a:lstStyle/>
          <a:p>
            <a:pPr eaLnBrk="1" hangingPunct="1">
              <a:defRPr/>
            </a:pPr>
            <a:r>
              <a:rPr lang="el-GR" sz="4000" dirty="0" smtClean="0"/>
              <a:t>Κάταγμα αντιβραχίου</a:t>
            </a:r>
            <a:endParaRPr lang="en-GB" sz="4000" dirty="0" smtClean="0"/>
          </a:p>
        </p:txBody>
      </p:sp>
      <p:pic>
        <p:nvPicPr>
          <p:cNvPr id="1041" name="Picture 17" descr="Monteggia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13" y="1106013"/>
            <a:ext cx="2286000" cy="5324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0803" y="6391522"/>
            <a:ext cx="2311421" cy="461665"/>
          </a:xfrm>
          <a:prstGeom prst="rect">
            <a:avLst/>
          </a:prstGeom>
          <a:noFill/>
        </p:spPr>
        <p:txBody>
          <a:bodyPr wrap="square" rtlCol="0">
            <a:spAutoFit/>
          </a:bodyPr>
          <a:lstStyle/>
          <a:p>
            <a:pPr algn="ctr"/>
            <a:r>
              <a:rPr lang="en-US" sz="1200" dirty="0" smtClean="0">
                <a:latin typeface="+mn-lt"/>
              </a:rPr>
              <a:t>“</a:t>
            </a:r>
            <a:r>
              <a:rPr lang="en-US" sz="1200" dirty="0">
                <a:latin typeface="+mn-lt"/>
                <a:hlinkClick r:id="rId4"/>
              </a:rPr>
              <a:t>Monteggia </a:t>
            </a:r>
            <a:r>
              <a:rPr lang="en-US" sz="1200" dirty="0" smtClean="0">
                <a:latin typeface="+mn-lt"/>
                <a:hlinkClick r:id="rId4"/>
              </a:rPr>
              <a:t>Fracture</a:t>
            </a:r>
            <a:r>
              <a:rPr lang="en-US" sz="1200" dirty="0" smtClean="0">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5" tooltip="User:StMH (page does not exist)"/>
              </a:rPr>
              <a:t>StMH</a:t>
            </a:r>
            <a:r>
              <a:rPr lang="en-US" sz="1200" dirty="0" smtClean="0">
                <a:latin typeface="+mn-lt"/>
              </a:rPr>
              <a:t>,</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6"/>
              </a:rPr>
              <a:t>CC BY-SA 3.0</a:t>
            </a:r>
            <a:endParaRPr lang="en-US" sz="1200" dirty="0">
              <a:latin typeface="+mn-lt"/>
            </a:endParaRPr>
          </a:p>
        </p:txBody>
      </p:sp>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1087473"/>
            <a:ext cx="4245868" cy="53430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58265" y="6389253"/>
            <a:ext cx="3065225" cy="461665"/>
          </a:xfrm>
          <a:prstGeom prst="rect">
            <a:avLst/>
          </a:prstGeom>
          <a:noFill/>
        </p:spPr>
        <p:txBody>
          <a:bodyPr wrap="square" rtlCol="0">
            <a:spAutoFit/>
          </a:bodyPr>
          <a:lstStyle/>
          <a:p>
            <a:pPr algn="ctr"/>
            <a:r>
              <a:rPr lang="en-US" sz="1200" dirty="0" smtClean="0">
                <a:latin typeface="+mn-lt"/>
              </a:rPr>
              <a:t>“</a:t>
            </a:r>
            <a:r>
              <a:rPr lang="en-US" sz="1200" dirty="0">
                <a:latin typeface="+mn-lt"/>
                <a:hlinkClick r:id="rId8"/>
              </a:rPr>
              <a:t>Medical X-Ray imaging AMC02 </a:t>
            </a:r>
            <a:r>
              <a:rPr lang="en-US" sz="1200" dirty="0" smtClean="0">
                <a:latin typeface="+mn-lt"/>
                <a:hlinkClick r:id="rId8"/>
              </a:rPr>
              <a:t>nevit</a:t>
            </a:r>
            <a:r>
              <a:rPr lang="en-US" sz="1200" dirty="0" smtClean="0">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9" tooltip="User:Nevit"/>
              </a:rPr>
              <a:t>Nevit</a:t>
            </a:r>
            <a:r>
              <a:rPr lang="en-US" sz="1200" dirty="0" smtClean="0">
                <a:latin typeface="+mn-lt"/>
              </a:rPr>
              <a:t>,</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6"/>
              </a:rPr>
              <a:t>CC BY-SA 3.0</a:t>
            </a:r>
            <a:endParaRPr lang="en-US" sz="1200" dirty="0">
              <a:latin typeface="+mn-lt"/>
            </a:endParaRP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10</a:t>
            </a:fld>
            <a:endParaRPr lang="el-GR" dirty="0"/>
          </a:p>
        </p:txBody>
      </p:sp>
    </p:spTree>
    <p:extLst>
      <p:ext uri="{BB962C8B-B14F-4D97-AF65-F5344CB8AC3E}">
        <p14:creationId xmlns:p14="http://schemas.microsoft.com/office/powerpoint/2010/main" val="311611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4"/>
          <p:cNvSpPr>
            <a:spLocks noGrp="1" noChangeArrowheads="1"/>
          </p:cNvSpPr>
          <p:nvPr>
            <p:ph type="title" idx="4294967295"/>
          </p:nvPr>
        </p:nvSpPr>
        <p:spPr>
          <a:xfrm>
            <a:off x="0" y="0"/>
            <a:ext cx="9143999" cy="1080000"/>
          </a:xfrm>
        </p:spPr>
        <p:txBody>
          <a:bodyPr>
            <a:normAutofit/>
          </a:bodyPr>
          <a:lstStyle/>
          <a:p>
            <a:pPr eaLnBrk="1" hangingPunct="1">
              <a:defRPr/>
            </a:pPr>
            <a:r>
              <a:rPr lang="el-GR" sz="4000" dirty="0" smtClean="0"/>
              <a:t>Εξάρθρημα κεφαλής μηριαίου</a:t>
            </a:r>
            <a:endParaRPr lang="en-GB" sz="4000" dirty="0" smtClean="0"/>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74" y="1380039"/>
            <a:ext cx="5533453" cy="4477891"/>
          </a:xfrm>
          <a:prstGeom prst="rect">
            <a:avLst/>
          </a:prstGeom>
          <a:ln>
            <a:solidFill>
              <a:schemeClr val="tx1"/>
            </a:solidFill>
          </a:ln>
          <a:effectLst>
            <a:outerShdw blurRad="190500" algn="tl" rotWithShape="0">
              <a:srgbClr val="000000">
                <a:alpha val="70000"/>
              </a:srgbClr>
            </a:outerShdw>
          </a:effectLst>
        </p:spPr>
      </p:pic>
      <p:sp>
        <p:nvSpPr>
          <p:cNvPr id="7" name="Rectangle 6"/>
          <p:cNvSpPr/>
          <p:nvPr/>
        </p:nvSpPr>
        <p:spPr>
          <a:xfrm>
            <a:off x="2159732" y="5886632"/>
            <a:ext cx="4824536" cy="461665"/>
          </a:xfrm>
          <a:prstGeom prst="rect">
            <a:avLst/>
          </a:prstGeom>
        </p:spPr>
        <p:txBody>
          <a:bodyPr wrap="square">
            <a:spAutoFit/>
          </a:bodyPr>
          <a:lstStyle/>
          <a:p>
            <a:r>
              <a:rPr lang="en-US" sz="1200" dirty="0" smtClean="0">
                <a:solidFill>
                  <a:schemeClr val="tx1">
                    <a:lumMod val="65000"/>
                    <a:lumOff val="35000"/>
                  </a:schemeClr>
                </a:solidFill>
                <a:latin typeface="+mn-lt"/>
              </a:rPr>
              <a:t>“</a:t>
            </a:r>
            <a:r>
              <a:rPr lang="de-DE" sz="1200" dirty="0">
                <a:latin typeface="+mn-lt"/>
                <a:hlinkClick r:id="rId3"/>
              </a:rPr>
              <a:t>Shf ohne dislokation medial </a:t>
            </a:r>
            <a:r>
              <a:rPr lang="de-DE" sz="1200" dirty="0">
                <a:latin typeface="+mn-lt"/>
                <a:hlinkClick r:id="rId3"/>
              </a:rPr>
              <a:t>ap</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rPr>
              <a:t>Sjoehest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4"/>
              </a:rPr>
              <a:t>CC BY-SA 3.0</a:t>
            </a:r>
            <a:endParaRPr lang="en-US" sz="1200" dirty="0">
              <a:latin typeface="+mn-lt"/>
            </a:endParaRPr>
          </a:p>
        </p:txBody>
      </p:sp>
      <p:sp>
        <p:nvSpPr>
          <p:cNvPr id="3" name="Θέση αριθμού διαφάνειας 2"/>
          <p:cNvSpPr>
            <a:spLocks noGrp="1"/>
          </p:cNvSpPr>
          <p:nvPr>
            <p:ph type="sldNum" sz="quarter" idx="11"/>
          </p:nvPr>
        </p:nvSpPr>
        <p:spPr/>
        <p:txBody>
          <a:bodyPr/>
          <a:lstStyle/>
          <a:p>
            <a:fld id="{E2A1F1F7-58FA-4AEF-AACC-8C8E31DC991D}" type="slidenum">
              <a:rPr lang="el-GR" smtClean="0"/>
              <a:pPr/>
              <a:t>11</a:t>
            </a:fld>
            <a:endParaRPr lang="el-GR" dirty="0"/>
          </a:p>
        </p:txBody>
      </p:sp>
    </p:spTree>
    <p:extLst>
      <p:ext uri="{BB962C8B-B14F-4D97-AF65-F5344CB8AC3E}">
        <p14:creationId xmlns:p14="http://schemas.microsoft.com/office/powerpoint/2010/main" val="1843684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4"/>
          <p:cNvSpPr>
            <a:spLocks noGrp="1" noChangeArrowheads="1"/>
          </p:cNvSpPr>
          <p:nvPr>
            <p:ph type="title" idx="4294967295"/>
          </p:nvPr>
        </p:nvSpPr>
        <p:spPr>
          <a:xfrm>
            <a:off x="0" y="-1"/>
            <a:ext cx="9144000" cy="1080000"/>
          </a:xfrm>
        </p:spPr>
        <p:txBody>
          <a:bodyPr/>
          <a:lstStyle/>
          <a:p>
            <a:pPr eaLnBrk="1" hangingPunct="1">
              <a:defRPr/>
            </a:pPr>
            <a:r>
              <a:rPr lang="el-GR" dirty="0" smtClean="0"/>
              <a:t>Διατροχαντήριο κάταγμα</a:t>
            </a:r>
            <a:endParaRPr lang="en-GB" dirty="0" smtClean="0"/>
          </a:p>
        </p:txBody>
      </p:sp>
      <p:pic>
        <p:nvPicPr>
          <p:cNvPr id="12290" name="Picture 2" descr="Intertrocanteric Hip Fractur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02488" y="1799000"/>
            <a:ext cx="1578454" cy="372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6"/>
          <p:cNvSpPr/>
          <p:nvPr/>
        </p:nvSpPr>
        <p:spPr>
          <a:xfrm>
            <a:off x="741565" y="5532932"/>
            <a:ext cx="2700300"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5"/>
              </a:rPr>
              <a:t>Intertrocanteric Hip </a:t>
            </a:r>
            <a:r>
              <a:rPr lang="en-US" sz="1200" dirty="0" smtClean="0">
                <a:latin typeface="+mn-lt"/>
                <a:hlinkClick r:id="rId5"/>
              </a:rPr>
              <a:t>Fracture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latin typeface="+mn-lt"/>
                <a:hlinkClick r:id="rId6" tooltip="User:Juanitosaur (page does not exist)"/>
              </a:rPr>
              <a:t>Juanitosaur</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7"/>
              </a:rPr>
              <a:t>CC BY-SA 3.0</a:t>
            </a:r>
            <a:endParaRPr lang="en-US" sz="1200" dirty="0">
              <a:latin typeface="+mn-lt"/>
            </a:endParaRPr>
          </a:p>
        </p:txBody>
      </p:sp>
      <p:pic>
        <p:nvPicPr>
          <p:cNvPr id="12292" name="Picture 4" descr="Cdm hip frac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5632" y="1759110"/>
            <a:ext cx="4968552" cy="37640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6"/>
          <p:cNvSpPr/>
          <p:nvPr/>
        </p:nvSpPr>
        <p:spPr>
          <a:xfrm>
            <a:off x="4679758" y="5532932"/>
            <a:ext cx="291657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9"/>
              </a:rPr>
              <a:t>Cdm hip fracture </a:t>
            </a:r>
            <a:r>
              <a:rPr lang="en-US" sz="1200" dirty="0" smtClean="0">
                <a:latin typeface="+mn-lt"/>
                <a:hlinkClick r:id="rId9"/>
              </a:rPr>
              <a:t>343</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latin typeface="+mn-lt"/>
                <a:hlinkClick r:id="rId10" tooltip="User:Booyabazooka"/>
              </a:rPr>
              <a:t>Booyabazooka</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7"/>
              </a:rPr>
              <a:t>CC BY-SA 3.0</a:t>
            </a:r>
            <a:endParaRPr lang="en-US" sz="1200" dirty="0">
              <a:latin typeface="+mn-lt"/>
            </a:endParaRP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12</a:t>
            </a:fld>
            <a:endParaRPr lang="el-GR" dirty="0"/>
          </a:p>
        </p:txBody>
      </p:sp>
    </p:spTree>
    <p:extLst>
      <p:ext uri="{BB962C8B-B14F-4D97-AF65-F5344CB8AC3E}">
        <p14:creationId xmlns:p14="http://schemas.microsoft.com/office/powerpoint/2010/main" val="742455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1080000"/>
          </a:xfrm>
        </p:spPr>
        <p:txBody>
          <a:bodyPr>
            <a:normAutofit/>
          </a:bodyPr>
          <a:lstStyle/>
          <a:p>
            <a:pPr eaLnBrk="1" hangingPunct="1">
              <a:defRPr/>
            </a:pPr>
            <a:r>
              <a:rPr lang="el-GR" sz="4000" dirty="0" smtClean="0"/>
              <a:t>Κάταγμα κνήμης</a:t>
            </a:r>
            <a:endParaRPr lang="en-GB" sz="4000" dirty="0" smtClean="0"/>
          </a:p>
        </p:txBody>
      </p:sp>
      <p:pic>
        <p:nvPicPr>
          <p:cNvPr id="2058" name="Picture 10" descr="Fractured TIBIA FIB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4" y="1268760"/>
            <a:ext cx="4003163" cy="48836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6"/>
          <p:cNvSpPr/>
          <p:nvPr/>
        </p:nvSpPr>
        <p:spPr>
          <a:xfrm>
            <a:off x="1331640" y="6237312"/>
            <a:ext cx="2700300"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Fractured TIBIA FIBULA 01-15 </a:t>
            </a:r>
            <a:r>
              <a:rPr lang="en-US" sz="1200" dirty="0" smtClean="0">
                <a:latin typeface="+mn-lt"/>
                <a:hlinkClick r:id="rId4"/>
              </a:rPr>
              <a:t>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latin typeface="+mn-lt"/>
                <a:hlinkClick r:id="rId5" tooltip="User:Tsu Dho Nimh (page does not exist)"/>
              </a:rPr>
              <a:t>Tsu</a:t>
            </a:r>
            <a:r>
              <a:rPr lang="en-US" sz="1200" dirty="0">
                <a:latin typeface="+mn-lt"/>
                <a:hlinkClick r:id="rId5" tooltip="User:Tsu Dho Nimh (page does not exist)"/>
              </a:rPr>
              <a:t> </a:t>
            </a:r>
            <a:r>
              <a:rPr lang="en-US" sz="1200" dirty="0">
                <a:latin typeface="+mn-lt"/>
                <a:hlinkClick r:id="rId5" tooltip="User:Tsu Dho Nimh (page does not exist)"/>
              </a:rPr>
              <a:t>Dho</a:t>
            </a:r>
            <a:r>
              <a:rPr lang="en-US" sz="1200" dirty="0">
                <a:latin typeface="+mn-lt"/>
                <a:hlinkClick r:id="rId5" tooltip="User:Tsu Dho Nimh (page does not exist)"/>
              </a:rPr>
              <a:t> </a:t>
            </a:r>
            <a:r>
              <a:rPr lang="en-US" sz="1200" dirty="0">
                <a:latin typeface="+mn-lt"/>
                <a:hlinkClick r:id="rId5" tooltip="User:Tsu Dho Nimh (page does not exist)"/>
              </a:rPr>
              <a:t>Nimh</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6"/>
              </a:rPr>
              <a:t>CC BY-SA 3.0</a:t>
            </a:r>
            <a:endParaRPr lang="en-US" sz="1200" dirty="0">
              <a:latin typeface="+mn-lt"/>
            </a:endParaRPr>
          </a:p>
        </p:txBody>
      </p:sp>
      <p:pic>
        <p:nvPicPr>
          <p:cNvPr id="20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599631" y="2465265"/>
            <a:ext cx="4883696" cy="2490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5691329" y="6152456"/>
            <a:ext cx="270030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8"/>
              </a:rPr>
              <a:t>Before 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latin typeface="+mn-lt"/>
                <a:hlinkClick r:id="rId9" tooltip="Go to Jen Morgan's photostream"/>
              </a:rPr>
              <a:t>Jen Morgan</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10"/>
              </a:rPr>
              <a:t>CC BY-NC-ND 2.0</a:t>
            </a:r>
            <a:endParaRPr lang="en-US" sz="1200" dirty="0">
              <a:latin typeface="+mn-lt"/>
            </a:endParaRPr>
          </a:p>
        </p:txBody>
      </p:sp>
      <p:sp>
        <p:nvSpPr>
          <p:cNvPr id="3" name="Θέση αριθμού διαφάνειας 2"/>
          <p:cNvSpPr>
            <a:spLocks noGrp="1"/>
          </p:cNvSpPr>
          <p:nvPr>
            <p:ph type="sldNum" sz="quarter" idx="11"/>
          </p:nvPr>
        </p:nvSpPr>
        <p:spPr/>
        <p:txBody>
          <a:bodyPr/>
          <a:lstStyle/>
          <a:p>
            <a:fld id="{E2A1F1F7-58FA-4AEF-AACC-8C8E31DC991D}" type="slidenum">
              <a:rPr lang="el-GR" smtClean="0"/>
              <a:pPr/>
              <a:t>13</a:t>
            </a:fld>
            <a:endParaRPr lang="el-GR" dirty="0"/>
          </a:p>
        </p:txBody>
      </p:sp>
    </p:spTree>
    <p:extLst>
      <p:ext uri="{BB962C8B-B14F-4D97-AF65-F5344CB8AC3E}">
        <p14:creationId xmlns:p14="http://schemas.microsoft.com/office/powerpoint/2010/main" val="2535008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Κλινικές εκδηλώσεις κατάγματος</a:t>
            </a:r>
          </a:p>
        </p:txBody>
      </p:sp>
      <p:graphicFrame>
        <p:nvGraphicFramePr>
          <p:cNvPr id="73763" name="Group 35"/>
          <p:cNvGraphicFramePr>
            <a:graphicFrameLocks noGrp="1"/>
          </p:cNvGraphicFramePr>
          <p:nvPr>
            <p:ph idx="4294967295"/>
            <p:extLst/>
          </p:nvPr>
        </p:nvGraphicFramePr>
        <p:xfrm>
          <a:off x="323528" y="1268760"/>
          <a:ext cx="8460432" cy="5187548"/>
        </p:xfrm>
        <a:graphic>
          <a:graphicData uri="http://schemas.openxmlformats.org/drawingml/2006/table">
            <a:tbl>
              <a:tblPr>
                <a:tableStyleId>{616DA210-FB5B-4158-B5E0-FEB733F419BA}</a:tableStyleId>
              </a:tblPr>
              <a:tblGrid>
                <a:gridCol w="2192956"/>
                <a:gridCol w="6267476"/>
              </a:tblGrid>
              <a:tr h="435642">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Tx/>
                        <a:buNone/>
                        <a:tabLst/>
                      </a:pPr>
                      <a:r>
                        <a:rPr kumimoji="0" lang="el-GR" sz="2000" b="1" u="none" strike="noStrike" cap="none" normalizeH="0" baseline="0" dirty="0" smtClean="0">
                          <a:ln>
                            <a:noFill/>
                          </a:ln>
                          <a:effectLst/>
                        </a:rPr>
                        <a:t>ΕΚΔΗΛΩΣΗ</a:t>
                      </a:r>
                      <a:endParaRPr kumimoji="0" lang="el-GR" sz="2000" b="1" i="0" u="none" strike="noStrike" cap="none" normalizeH="0" baseline="0" dirty="0" smtClean="0">
                        <a:ln>
                          <a:noFill/>
                        </a:ln>
                        <a:solidFill>
                          <a:srgbClr val="FFFFFF"/>
                        </a:solidFill>
                        <a:effectLst/>
                        <a:latin typeface="+mn-lt"/>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Tx/>
                        <a:buNone/>
                        <a:tabLst/>
                      </a:pPr>
                      <a:r>
                        <a:rPr kumimoji="0" lang="el-GR" sz="2000" b="1" u="none" strike="noStrike" cap="none" normalizeH="0" baseline="0" dirty="0" smtClean="0">
                          <a:ln>
                            <a:noFill/>
                          </a:ln>
                          <a:effectLst/>
                        </a:rPr>
                        <a:t>ΑΙΤΙΑ</a:t>
                      </a:r>
                      <a:endParaRPr kumimoji="0" lang="el-GR" sz="2000" b="1" i="0" u="none" strike="noStrike" cap="none" normalizeH="0" baseline="0" dirty="0" smtClean="0">
                        <a:ln>
                          <a:noFill/>
                        </a:ln>
                        <a:solidFill>
                          <a:srgbClr val="FFFFFF"/>
                        </a:solidFill>
                        <a:effectLst/>
                        <a:latin typeface="+mn-lt"/>
                        <a:cs typeface="Arial" charset="0"/>
                      </a:endParaRPr>
                    </a:p>
                  </a:txBody>
                  <a:tcPr horzOverflow="overflow"/>
                </a:tc>
              </a:tr>
              <a:tr h="854577">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Παραμόρφωση</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Ανώμαλη θέση των οστών λόγω του κατάγματος και της έλξης που ασκούν οι μύες στα σπασμένα τμήματα του οστού</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409941">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Οίδημα</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Τοπική συλλογή ορώδους υγρού και αίματος</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70550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Πόνος/Ευαισθησία</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Μυϊκός σπασμός, άμεσο τραύμα ιστών, πίεση νεύρων, κίνηση σπασμένου ιστού</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409941">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Αιμωδία</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Βλάβη ή πίεση νεύρου</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594992">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Κριγμός</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Τριβή των οστών ή είσοδος αέρα μέσω ανοικτού κατάγματος.</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594992">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Υποογκαιμικό </a:t>
                      </a:r>
                      <a:r>
                        <a:rPr kumimoji="0" lang="en-US" sz="2000" u="none" strike="noStrike" cap="none" normalizeH="0" baseline="0" dirty="0" smtClean="0">
                          <a:ln>
                            <a:noFill/>
                          </a:ln>
                          <a:effectLst/>
                        </a:rPr>
                        <a:t>Shock</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Απώλεια αίματος ή άλλα συνυπάρχοντα τραύματα</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409941">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Μυϊκή σύσπαση</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Σύσπαση των μυών που βρίσκονται κοντά στο κάταγμα</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r h="40865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Εκχύμωση</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l-GR" sz="2000" u="none" strike="noStrike" cap="none" normalizeH="0" baseline="0" dirty="0" smtClean="0">
                          <a:ln>
                            <a:noFill/>
                          </a:ln>
                          <a:effectLst/>
                        </a:rPr>
                        <a:t>Εξαγγείωση αίματος στον υποδόριο ιστό</a:t>
                      </a:r>
                      <a:endParaRPr kumimoji="0" lang="el-GR" sz="2000" b="0" i="0" u="none" strike="noStrike" cap="none" normalizeH="0" baseline="0" dirty="0" smtClean="0">
                        <a:ln>
                          <a:noFill/>
                        </a:ln>
                        <a:solidFill>
                          <a:srgbClr val="000000"/>
                        </a:solidFill>
                        <a:effectLst/>
                        <a:latin typeface="+mn-lt"/>
                        <a:cs typeface="Arial" charset="0"/>
                      </a:endParaRPr>
                    </a:p>
                  </a:txBody>
                  <a:tcPr horzOverflow="overflow"/>
                </a:tc>
              </a:tr>
            </a:tbl>
          </a:graphicData>
        </a:graphic>
      </p:graphicFrame>
      <p:sp>
        <p:nvSpPr>
          <p:cNvPr id="2" name="Θέση αριθμού διαφάνειας 1"/>
          <p:cNvSpPr>
            <a:spLocks noGrp="1"/>
          </p:cNvSpPr>
          <p:nvPr>
            <p:ph type="sldNum" sz="quarter" idx="11"/>
          </p:nvPr>
        </p:nvSpPr>
        <p:spPr>
          <a:xfrm>
            <a:off x="7040880" y="6527038"/>
            <a:ext cx="2133600" cy="365125"/>
          </a:xfrm>
        </p:spPr>
        <p:txBody>
          <a:bodyPr/>
          <a:lstStyle/>
          <a:p>
            <a:fld id="{E2A1F1F7-58FA-4AEF-AACC-8C8E31DC991D}" type="slidenum">
              <a:rPr lang="el-GR" smtClean="0"/>
              <a:pPr/>
              <a:t>14</a:t>
            </a:fld>
            <a:endParaRPr lang="el-GR" dirty="0"/>
          </a:p>
        </p:txBody>
      </p:sp>
    </p:spTree>
    <p:extLst>
      <p:ext uri="{BB962C8B-B14F-4D97-AF65-F5344CB8AC3E}">
        <p14:creationId xmlns:p14="http://schemas.microsoft.com/office/powerpoint/2010/main" val="419524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Θεραπεία καταγμάτων</a:t>
            </a:r>
          </a:p>
        </p:txBody>
      </p:sp>
      <p:sp>
        <p:nvSpPr>
          <p:cNvPr id="74755" name="2 - Θέση περιεχομένου"/>
          <p:cNvSpPr>
            <a:spLocks noGrp="1"/>
          </p:cNvSpPr>
          <p:nvPr>
            <p:ph idx="4294967295"/>
          </p:nvPr>
        </p:nvSpPr>
        <p:spPr>
          <a:xfrm>
            <a:off x="580673" y="1988840"/>
            <a:ext cx="8229600" cy="2664296"/>
          </a:xfrm>
        </p:spPr>
        <p:txBody>
          <a:bodyPr>
            <a:normAutofit/>
          </a:bodyPr>
          <a:lstStyle/>
          <a:p>
            <a:pPr eaLnBrk="1" hangingPunct="1">
              <a:spcBef>
                <a:spcPts val="3000"/>
              </a:spcBef>
              <a:buClr>
                <a:srgbClr val="084077"/>
              </a:buClr>
              <a:defRPr/>
            </a:pPr>
            <a:r>
              <a:rPr lang="el-GR" sz="2400" dirty="0" smtClean="0"/>
              <a:t>Κλειστή ανάταξη: με χειρισμούς και τοποθέτηση γύψου,</a:t>
            </a:r>
          </a:p>
          <a:p>
            <a:pPr eaLnBrk="1" hangingPunct="1">
              <a:spcBef>
                <a:spcPts val="3000"/>
              </a:spcBef>
              <a:buClr>
                <a:srgbClr val="084077"/>
              </a:buClr>
              <a:defRPr/>
            </a:pPr>
            <a:r>
              <a:rPr lang="el-GR" sz="2400" dirty="0" smtClean="0"/>
              <a:t>Έλξεις,</a:t>
            </a:r>
          </a:p>
          <a:p>
            <a:pPr eaLnBrk="1" hangingPunct="1">
              <a:spcBef>
                <a:spcPts val="3000"/>
              </a:spcBef>
              <a:buClr>
                <a:srgbClr val="084077"/>
              </a:buClr>
              <a:defRPr/>
            </a:pPr>
            <a:r>
              <a:rPr lang="el-GR" sz="2400" dirty="0" smtClean="0"/>
              <a:t>Ανοικτή ανάταξη (χειρουργική επέμβαση): με διάφορα μέσα όπως: καρφιά, βίδες, πλέγματα, αρθροπλαστική κτλ. </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15</a:t>
            </a:fld>
            <a:endParaRPr lang="el-GR" dirty="0"/>
          </a:p>
        </p:txBody>
      </p:sp>
    </p:spTree>
    <p:extLst>
      <p:ext uri="{BB962C8B-B14F-4D97-AF65-F5344CB8AC3E}">
        <p14:creationId xmlns:p14="http://schemas.microsoft.com/office/powerpoint/2010/main" val="3036249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Εφαρμογή γύψου</a:t>
            </a:r>
          </a:p>
        </p:txBody>
      </p:sp>
      <p:sp>
        <p:nvSpPr>
          <p:cNvPr id="3" name="2 - Θέση περιεχομένου"/>
          <p:cNvSpPr>
            <a:spLocks noGrp="1"/>
          </p:cNvSpPr>
          <p:nvPr>
            <p:ph idx="4294967295"/>
          </p:nvPr>
        </p:nvSpPr>
        <p:spPr>
          <a:xfrm>
            <a:off x="467544" y="1268760"/>
            <a:ext cx="8229600" cy="5040560"/>
          </a:xfrm>
        </p:spPr>
        <p:txBody>
          <a:bodyPr>
            <a:normAutofit/>
          </a:bodyPr>
          <a:lstStyle/>
          <a:p>
            <a:pPr eaLnBrk="1" hangingPunct="1">
              <a:buFont typeface="Wingdings" panose="05000000000000000000" pitchFamily="2" charset="2"/>
              <a:buNone/>
              <a:defRPr/>
            </a:pPr>
            <a:r>
              <a:rPr lang="el-GR" sz="2600" b="1" dirty="0" smtClean="0">
                <a:solidFill>
                  <a:srgbClr val="004A82"/>
                </a:solidFill>
              </a:rPr>
              <a:t>Σκοποί</a:t>
            </a:r>
          </a:p>
          <a:p>
            <a:pPr algn="just" eaLnBrk="1" hangingPunct="1">
              <a:spcBef>
                <a:spcPts val="3000"/>
              </a:spcBef>
              <a:buFont typeface="Calibri" pitchFamily="34" charset="0"/>
              <a:buAutoNum type="arabicPeriod"/>
              <a:defRPr/>
            </a:pPr>
            <a:r>
              <a:rPr lang="el-GR" sz="2400" dirty="0" smtClean="0"/>
              <a:t>Πρόληψη ή διόρθωση παραμορφώσεων.</a:t>
            </a:r>
          </a:p>
          <a:p>
            <a:pPr algn="just" eaLnBrk="1" hangingPunct="1">
              <a:spcBef>
                <a:spcPts val="3000"/>
              </a:spcBef>
              <a:buFont typeface="Calibri" pitchFamily="34" charset="0"/>
              <a:buAutoNum type="arabicPeriod"/>
              <a:defRPr/>
            </a:pPr>
            <a:r>
              <a:rPr lang="el-GR" sz="2400" dirty="0" smtClean="0"/>
              <a:t>Για ακινητοποίηση των τμημάτων του σπασμένου οστού και μείωση του πόνου.</a:t>
            </a:r>
          </a:p>
          <a:p>
            <a:pPr algn="just" eaLnBrk="1" hangingPunct="1">
              <a:spcBef>
                <a:spcPts val="3000"/>
              </a:spcBef>
              <a:buFont typeface="Calibri" pitchFamily="34" charset="0"/>
              <a:buAutoNum type="arabicPeriod"/>
              <a:defRPr/>
            </a:pPr>
            <a:r>
              <a:rPr lang="el-GR" sz="2400" dirty="0" smtClean="0"/>
              <a:t>Έγκαιρη ακινητοποίηση.</a:t>
            </a:r>
          </a:p>
          <a:p>
            <a:pPr algn="just" eaLnBrk="1" hangingPunct="1">
              <a:spcBef>
                <a:spcPts val="3000"/>
              </a:spcBef>
              <a:buFont typeface="Calibri" pitchFamily="34" charset="0"/>
              <a:buAutoNum type="arabicPeriod"/>
              <a:defRPr/>
            </a:pPr>
            <a:r>
              <a:rPr lang="el-GR" sz="2400" dirty="0" smtClean="0"/>
              <a:t>Εξάσκηση ομοιόμορφης πίεσης στους μαλακούς ιστούς.</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16</a:t>
            </a:fld>
            <a:endParaRPr lang="el-GR" dirty="0"/>
          </a:p>
        </p:txBody>
      </p:sp>
      <p:cxnSp>
        <p:nvCxnSpPr>
          <p:cNvPr id="5" name="Straight Connector 4"/>
          <p:cNvCxnSpPr/>
          <p:nvPr/>
        </p:nvCxnSpPr>
        <p:spPr>
          <a:xfrm>
            <a:off x="467544" y="1844824"/>
            <a:ext cx="8208912" cy="0"/>
          </a:xfrm>
          <a:prstGeom prst="line">
            <a:avLst/>
          </a:prstGeom>
          <a:ln w="19050">
            <a:solidFill>
              <a:srgbClr val="0840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845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Υλικά</a:t>
            </a:r>
          </a:p>
        </p:txBody>
      </p:sp>
      <p:sp>
        <p:nvSpPr>
          <p:cNvPr id="3" name="2 - Θέση περιεχομένου"/>
          <p:cNvSpPr>
            <a:spLocks noGrp="1"/>
          </p:cNvSpPr>
          <p:nvPr>
            <p:ph idx="4294967295"/>
          </p:nvPr>
        </p:nvSpPr>
        <p:spPr>
          <a:xfrm>
            <a:off x="457200" y="1484784"/>
            <a:ext cx="8229600" cy="4392488"/>
          </a:xfrm>
        </p:spPr>
        <p:txBody>
          <a:bodyPr>
            <a:normAutofit/>
          </a:bodyPr>
          <a:lstStyle/>
          <a:p>
            <a:pPr eaLnBrk="1" hangingPunct="1">
              <a:lnSpc>
                <a:spcPct val="90000"/>
              </a:lnSpc>
              <a:spcBef>
                <a:spcPts val="1800"/>
              </a:spcBef>
              <a:buClr>
                <a:srgbClr val="084077"/>
              </a:buClr>
              <a:defRPr/>
            </a:pPr>
            <a:r>
              <a:rPr lang="el-GR" sz="2400" dirty="0" smtClean="0"/>
              <a:t>Γύψινοι επίδεσμοι,</a:t>
            </a:r>
          </a:p>
          <a:p>
            <a:pPr eaLnBrk="1" hangingPunct="1">
              <a:lnSpc>
                <a:spcPct val="90000"/>
              </a:lnSpc>
              <a:spcBef>
                <a:spcPts val="1800"/>
              </a:spcBef>
              <a:buClr>
                <a:srgbClr val="084077"/>
              </a:buClr>
              <a:defRPr/>
            </a:pPr>
            <a:r>
              <a:rPr lang="en-US" sz="2400" dirty="0" smtClean="0"/>
              <a:t>Orthopand</a:t>
            </a:r>
            <a:r>
              <a:rPr lang="el-GR" sz="2400" dirty="0" smtClean="0"/>
              <a:t>,</a:t>
            </a:r>
            <a:endParaRPr lang="en-US" sz="2400" dirty="0" smtClean="0"/>
          </a:p>
          <a:p>
            <a:pPr eaLnBrk="1" hangingPunct="1">
              <a:lnSpc>
                <a:spcPct val="90000"/>
              </a:lnSpc>
              <a:spcBef>
                <a:spcPts val="1800"/>
              </a:spcBef>
              <a:buClr>
                <a:srgbClr val="084077"/>
              </a:buClr>
              <a:defRPr/>
            </a:pPr>
            <a:r>
              <a:rPr lang="el-GR" sz="2400" dirty="0" smtClean="0"/>
              <a:t>Κάλτσα,</a:t>
            </a:r>
          </a:p>
          <a:p>
            <a:pPr eaLnBrk="1" hangingPunct="1">
              <a:lnSpc>
                <a:spcPct val="90000"/>
              </a:lnSpc>
              <a:spcBef>
                <a:spcPts val="1800"/>
              </a:spcBef>
              <a:buClr>
                <a:srgbClr val="084077"/>
              </a:buClr>
              <a:defRPr/>
            </a:pPr>
            <a:r>
              <a:rPr lang="el-GR" sz="2400" dirty="0" smtClean="0"/>
              <a:t>Ψαλίδι,</a:t>
            </a:r>
          </a:p>
          <a:p>
            <a:pPr eaLnBrk="1" hangingPunct="1">
              <a:lnSpc>
                <a:spcPct val="90000"/>
              </a:lnSpc>
              <a:spcBef>
                <a:spcPts val="1800"/>
              </a:spcBef>
              <a:buClr>
                <a:srgbClr val="084077"/>
              </a:buClr>
              <a:defRPr/>
            </a:pPr>
            <a:r>
              <a:rPr lang="el-GR" sz="2400" dirty="0" smtClean="0"/>
              <a:t>Ανεξίτηλος μαρκαδόρος,</a:t>
            </a:r>
          </a:p>
          <a:p>
            <a:pPr eaLnBrk="1" hangingPunct="1">
              <a:lnSpc>
                <a:spcPct val="90000"/>
              </a:lnSpc>
              <a:spcBef>
                <a:spcPts val="1800"/>
              </a:spcBef>
              <a:buClr>
                <a:srgbClr val="084077"/>
              </a:buClr>
              <a:defRPr/>
            </a:pPr>
            <a:r>
              <a:rPr lang="el-GR" sz="2400" dirty="0" smtClean="0"/>
              <a:t>Πλαστική ποδιά, προστατευτικό αδιάβροχο,</a:t>
            </a:r>
          </a:p>
          <a:p>
            <a:pPr eaLnBrk="1" hangingPunct="1">
              <a:lnSpc>
                <a:spcPct val="90000"/>
              </a:lnSpc>
              <a:spcBef>
                <a:spcPts val="1800"/>
              </a:spcBef>
              <a:buClr>
                <a:srgbClr val="084077"/>
              </a:buClr>
              <a:defRPr/>
            </a:pPr>
            <a:r>
              <a:rPr lang="el-GR" sz="2400" dirty="0" smtClean="0"/>
              <a:t>Γάντια μιας χρήσης,</a:t>
            </a:r>
          </a:p>
          <a:p>
            <a:pPr eaLnBrk="1" hangingPunct="1">
              <a:lnSpc>
                <a:spcPct val="90000"/>
              </a:lnSpc>
              <a:spcBef>
                <a:spcPts val="1800"/>
              </a:spcBef>
              <a:buClr>
                <a:srgbClr val="084077"/>
              </a:buClr>
              <a:defRPr/>
            </a:pPr>
            <a:r>
              <a:rPr lang="el-GR" sz="2400" dirty="0" smtClean="0"/>
              <a:t>Λεκάνη με νερό σε θερμοκρασία δωματίου.</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17</a:t>
            </a:fld>
            <a:endParaRPr lang="el-GR" dirty="0"/>
          </a:p>
        </p:txBody>
      </p:sp>
    </p:spTree>
    <p:extLst>
      <p:ext uri="{BB962C8B-B14F-4D97-AF65-F5344CB8AC3E}">
        <p14:creationId xmlns:p14="http://schemas.microsoft.com/office/powerpoint/2010/main" val="139113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Τοποθέτηση γύψου </a:t>
            </a:r>
            <a:r>
              <a:rPr lang="el-GR" sz="3200" b="0" dirty="0" smtClean="0"/>
              <a:t>(1 από 3) </a:t>
            </a:r>
          </a:p>
        </p:txBody>
      </p:sp>
      <p:sp>
        <p:nvSpPr>
          <p:cNvPr id="3" name="2 - Θέση περιεχομένου"/>
          <p:cNvSpPr>
            <a:spLocks noGrp="1"/>
          </p:cNvSpPr>
          <p:nvPr>
            <p:ph idx="4294967295"/>
          </p:nvPr>
        </p:nvSpPr>
        <p:spPr>
          <a:xfrm>
            <a:off x="251520" y="1268760"/>
            <a:ext cx="8458200" cy="5105400"/>
          </a:xfrm>
        </p:spPr>
        <p:txBody>
          <a:bodyPr>
            <a:normAutofit/>
          </a:bodyPr>
          <a:lstStyle/>
          <a:p>
            <a:pPr marL="0" indent="0" eaLnBrk="1" hangingPunct="1">
              <a:spcBef>
                <a:spcPts val="2400"/>
              </a:spcBef>
              <a:buFont typeface="Wingdings" panose="05000000000000000000" pitchFamily="2" charset="2"/>
              <a:buNone/>
              <a:defRPr/>
            </a:pPr>
            <a:r>
              <a:rPr lang="el-GR" sz="2400" dirty="0" smtClean="0"/>
              <a:t>Η διαδικασία τοποθέτησης και εφαρμογής γύψου γίνεται σύμφωνα με τις αρχές επιδεσμολογίας και ακόμη:</a:t>
            </a:r>
          </a:p>
          <a:p>
            <a:pPr eaLnBrk="1" hangingPunct="1">
              <a:spcBef>
                <a:spcPts val="2400"/>
              </a:spcBef>
              <a:buClr>
                <a:srgbClr val="084077"/>
              </a:buClr>
              <a:defRPr/>
            </a:pPr>
            <a:r>
              <a:rPr lang="el-GR" sz="2400" dirty="0" smtClean="0"/>
              <a:t>Χρειάζονται 2-3 άτομα με την ανάλογη εμπειρία, το άκρο παραμένει ακίνητο κατά την εφαρμογή και σε ανατομική θέση, ακινητοποιούνται οι αρθρώσεις πάνω και κάτω από το πάσχον οστό.</a:t>
            </a:r>
          </a:p>
          <a:p>
            <a:pPr eaLnBrk="1" hangingPunct="1">
              <a:spcBef>
                <a:spcPts val="2400"/>
              </a:spcBef>
              <a:buClr>
                <a:srgbClr val="084077"/>
              </a:buClr>
              <a:defRPr/>
            </a:pPr>
            <a:r>
              <a:rPr lang="el-GR" sz="2400" dirty="0" smtClean="0"/>
              <a:t>Καλύπτουμε με εφημερίδες και αδιάβροχο πάτωμα και κρεβάτι.</a:t>
            </a:r>
          </a:p>
          <a:p>
            <a:pPr eaLnBrk="1" hangingPunct="1">
              <a:spcBef>
                <a:spcPts val="2400"/>
              </a:spcBef>
              <a:buClr>
                <a:srgbClr val="084077"/>
              </a:buClr>
              <a:defRPr/>
            </a:pPr>
            <a:r>
              <a:rPr lang="el-GR" sz="2400" dirty="0" smtClean="0"/>
              <a:t>Βάζουμε κάλτσα και μετά </a:t>
            </a:r>
            <a:r>
              <a:rPr lang="en-US" sz="2400" dirty="0" smtClean="0"/>
              <a:t>Orthopand</a:t>
            </a:r>
            <a:r>
              <a:rPr lang="el-GR" sz="2400" dirty="0" smtClean="0"/>
              <a:t>.</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18</a:t>
            </a:fld>
            <a:endParaRPr lang="el-GR" dirty="0"/>
          </a:p>
        </p:txBody>
      </p:sp>
      <p:cxnSp>
        <p:nvCxnSpPr>
          <p:cNvPr id="5" name="Straight Connector 4"/>
          <p:cNvCxnSpPr/>
          <p:nvPr/>
        </p:nvCxnSpPr>
        <p:spPr>
          <a:xfrm>
            <a:off x="323528" y="2204864"/>
            <a:ext cx="8280920" cy="0"/>
          </a:xfrm>
          <a:prstGeom prst="line">
            <a:avLst/>
          </a:prstGeom>
          <a:ln w="19050">
            <a:solidFill>
              <a:srgbClr val="0840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784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0" y="0"/>
            <a:ext cx="9144000" cy="1268760"/>
          </a:xfrm>
        </p:spPr>
        <p:txBody>
          <a:bodyPr>
            <a:noAutofit/>
          </a:bodyPr>
          <a:lstStyle/>
          <a:p>
            <a:r>
              <a:rPr lang="el-GR" sz="4000" dirty="0"/>
              <a:t>Εργαστήριο </a:t>
            </a:r>
            <a:br>
              <a:rPr lang="el-GR" sz="4000" dirty="0"/>
            </a:br>
            <a:r>
              <a:rPr lang="el-GR" sz="4000" dirty="0"/>
              <a:t>Χειρουργική Νοσηλευτική ΙΙ</a:t>
            </a:r>
          </a:p>
        </p:txBody>
      </p:sp>
      <p:sp>
        <p:nvSpPr>
          <p:cNvPr id="7" name="2 - Θέση περιεχομένου"/>
          <p:cNvSpPr txBox="1">
            <a:spLocks/>
          </p:cNvSpPr>
          <p:nvPr/>
        </p:nvSpPr>
        <p:spPr>
          <a:xfrm>
            <a:off x="307746" y="1628800"/>
            <a:ext cx="8528508"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en-GB" sz="3600" b="1" dirty="0" smtClean="0">
                <a:solidFill>
                  <a:srgbClr val="084077"/>
                </a:solidFill>
              </a:rPr>
              <a:t>«</a:t>
            </a:r>
            <a:r>
              <a:rPr lang="el-GR" sz="3600" b="1" dirty="0">
                <a:solidFill>
                  <a:srgbClr val="084077"/>
                </a:solidFill>
              </a:rPr>
              <a:t>Ορθοπεδικές Διαδικασίες</a:t>
            </a:r>
            <a:r>
              <a:rPr lang="en-GB" sz="3600" b="1" dirty="0" smtClean="0">
                <a:solidFill>
                  <a:srgbClr val="084077"/>
                </a:solidFill>
              </a:rPr>
              <a:t>»</a:t>
            </a:r>
            <a:endParaRPr lang="el-GR" sz="3600" b="1" dirty="0">
              <a:solidFill>
                <a:srgbClr val="084077"/>
              </a:solidFill>
            </a:endParaRPr>
          </a:p>
        </p:txBody>
      </p:sp>
      <p:sp>
        <p:nvSpPr>
          <p:cNvPr id="9" name="Ορθογώνιο 5"/>
          <p:cNvSpPr/>
          <p:nvPr/>
        </p:nvSpPr>
        <p:spPr>
          <a:xfrm>
            <a:off x="695775" y="4725144"/>
            <a:ext cx="7752450" cy="1600438"/>
          </a:xfrm>
          <a:prstGeom prst="rect">
            <a:avLst/>
          </a:prstGeom>
          <a:ln>
            <a:solidFill>
              <a:srgbClr val="084077"/>
            </a:solidFill>
          </a:ln>
        </p:spPr>
        <p:txBody>
          <a:bodyPr wrap="square">
            <a:spAutoFit/>
          </a:bodyPr>
          <a:lstStyle/>
          <a:p>
            <a:pPr lvl="0" algn="ctr">
              <a:defRPr/>
            </a:pPr>
            <a:r>
              <a:rPr lang="el-GR" sz="2600" dirty="0">
                <a:solidFill>
                  <a:prstClr val="black"/>
                </a:solidFill>
                <a:latin typeface="Calibri"/>
              </a:rPr>
              <a:t>Διδάσκοντες</a:t>
            </a:r>
            <a:r>
              <a:rPr lang="en-US" sz="2600" dirty="0">
                <a:solidFill>
                  <a:prstClr val="black"/>
                </a:solidFill>
                <a:latin typeface="Calibri"/>
              </a:rPr>
              <a:t>:</a:t>
            </a:r>
            <a:endParaRPr lang="el-GR" sz="2600" dirty="0">
              <a:solidFill>
                <a:prstClr val="black"/>
              </a:solidFill>
              <a:latin typeface="Calibri"/>
            </a:endParaRPr>
          </a:p>
          <a:p>
            <a:pPr lvl="0" algn="ctr">
              <a:defRPr/>
            </a:pPr>
            <a:r>
              <a:rPr lang="el-GR" sz="2400" dirty="0">
                <a:solidFill>
                  <a:prstClr val="black"/>
                </a:solidFill>
                <a:latin typeface="Calibri"/>
              </a:rPr>
              <a:t>Στυλιανός Παρισσόπουλος, Μερόπη Μπουζίκα, Βασιλική Κουτσοπούλου, Γεωργία Τουλιά, Θεοδώρα Στρουμπούκη</a:t>
            </a:r>
            <a:r>
              <a:rPr lang="en-US" sz="2400" dirty="0">
                <a:solidFill>
                  <a:prstClr val="black"/>
                </a:solidFill>
                <a:latin typeface="Calibri"/>
              </a:rPr>
              <a:t>, </a:t>
            </a:r>
            <a:r>
              <a:rPr lang="el-GR" sz="2400" dirty="0">
                <a:solidFill>
                  <a:prstClr val="black"/>
                </a:solidFill>
                <a:latin typeface="Calibri"/>
              </a:rPr>
              <a:t>Θεόδωρος Κατσούλας.</a:t>
            </a:r>
          </a:p>
        </p:txBody>
      </p:sp>
      <p:sp>
        <p:nvSpPr>
          <p:cNvPr id="10" name="Ορθογώνιο 5"/>
          <p:cNvSpPr/>
          <p:nvPr/>
        </p:nvSpPr>
        <p:spPr>
          <a:xfrm>
            <a:off x="1196752" y="3140968"/>
            <a:ext cx="6750496" cy="1200329"/>
          </a:xfrm>
          <a:prstGeom prst="rect">
            <a:avLst/>
          </a:prstGeom>
          <a:ln>
            <a:solidFill>
              <a:srgbClr val="084077"/>
            </a:solidFill>
          </a:ln>
        </p:spPr>
        <p:txBody>
          <a:bodyPr wrap="square">
            <a:spAutoFit/>
          </a:bodyPr>
          <a:lstStyle/>
          <a:p>
            <a:pPr algn="ctr"/>
            <a:r>
              <a:rPr lang="el-GR" sz="2400" dirty="0">
                <a:latin typeface="+mn-lt"/>
              </a:rPr>
              <a:t>Δ</a:t>
            </a:r>
            <a:r>
              <a:rPr lang="el-GR" sz="2400" dirty="0" smtClean="0">
                <a:latin typeface="+mn-lt"/>
              </a:rPr>
              <a:t>΄ εξάμηνο</a:t>
            </a:r>
          </a:p>
          <a:p>
            <a:pPr algn="ctr"/>
            <a:r>
              <a:rPr lang="el-GR" sz="2400" dirty="0" smtClean="0">
                <a:latin typeface="+mn-lt"/>
              </a:rPr>
              <a:t>Τμήμα </a:t>
            </a:r>
            <a:r>
              <a:rPr lang="en-US" sz="2400" dirty="0" smtClean="0">
                <a:latin typeface="+mn-lt"/>
              </a:rPr>
              <a:t> </a:t>
            </a:r>
            <a:r>
              <a:rPr lang="el-GR" sz="2400" dirty="0" smtClean="0">
                <a:latin typeface="+mn-lt"/>
              </a:rPr>
              <a:t>Νοσηλευτικής, ΤΕΙ Αθήνας</a:t>
            </a:r>
          </a:p>
          <a:p>
            <a:pPr algn="ctr"/>
            <a:r>
              <a:rPr lang="el-GR" sz="2400" dirty="0" smtClean="0">
                <a:latin typeface="+mn-lt"/>
              </a:rPr>
              <a:t>2013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508330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Τοποθέτηση γύψου </a:t>
            </a:r>
            <a:r>
              <a:rPr lang="el-GR" sz="3200" b="0" dirty="0" smtClean="0"/>
              <a:t>(2 από 3) </a:t>
            </a:r>
          </a:p>
        </p:txBody>
      </p:sp>
      <p:sp>
        <p:nvSpPr>
          <p:cNvPr id="3" name="2 - Θέση περιεχομένου"/>
          <p:cNvSpPr>
            <a:spLocks noGrp="1"/>
          </p:cNvSpPr>
          <p:nvPr>
            <p:ph idx="4294967295"/>
          </p:nvPr>
        </p:nvSpPr>
        <p:spPr>
          <a:xfrm>
            <a:off x="179512" y="1457623"/>
            <a:ext cx="8712968" cy="5400377"/>
          </a:xfrm>
        </p:spPr>
        <p:txBody>
          <a:bodyPr>
            <a:normAutofit/>
          </a:bodyPr>
          <a:lstStyle/>
          <a:p>
            <a:pPr>
              <a:lnSpc>
                <a:spcPct val="124000"/>
              </a:lnSpc>
              <a:spcBef>
                <a:spcPts val="1200"/>
              </a:spcBef>
              <a:buClr>
                <a:srgbClr val="084077"/>
              </a:buClr>
              <a:defRPr/>
            </a:pPr>
            <a:r>
              <a:rPr lang="el-GR" sz="2400" dirty="0"/>
              <a:t>Εμποτίζουμε την γυψοταινία με άκρο ελεύθερο στο νερό για λίγα δευτερόλεπτα, βγάζουμε από το νερό και στύβουμε απαλά.</a:t>
            </a:r>
          </a:p>
          <a:p>
            <a:pPr>
              <a:lnSpc>
                <a:spcPct val="124000"/>
              </a:lnSpc>
              <a:spcBef>
                <a:spcPts val="1200"/>
              </a:spcBef>
              <a:buClr>
                <a:srgbClr val="084077"/>
              </a:buClr>
              <a:defRPr/>
            </a:pPr>
            <a:r>
              <a:rPr lang="el-GR" sz="2400" dirty="0"/>
              <a:t>Εφαρμόζουμε </a:t>
            </a:r>
            <a:r>
              <a:rPr lang="el-GR" sz="2400" dirty="0" smtClean="0"/>
              <a:t>γυψοταινίες </a:t>
            </a:r>
            <a:r>
              <a:rPr lang="el-GR" sz="2400" dirty="0"/>
              <a:t>σύμφωνα με τις αρχές επίδεσης.</a:t>
            </a:r>
          </a:p>
          <a:p>
            <a:pPr>
              <a:lnSpc>
                <a:spcPct val="124000"/>
              </a:lnSpc>
              <a:spcBef>
                <a:spcPts val="1200"/>
              </a:spcBef>
              <a:buClr>
                <a:srgbClr val="084077"/>
              </a:buClr>
              <a:defRPr/>
            </a:pPr>
            <a:r>
              <a:rPr lang="el-GR" sz="2400" dirty="0"/>
              <a:t>Αναδιπλώνουμε άκρα κάλτσας και orthopand.</a:t>
            </a:r>
          </a:p>
          <a:p>
            <a:pPr>
              <a:lnSpc>
                <a:spcPct val="124000"/>
              </a:lnSpc>
              <a:spcBef>
                <a:spcPts val="1200"/>
              </a:spcBef>
              <a:buClr>
                <a:srgbClr val="084077"/>
              </a:buClr>
              <a:defRPr/>
            </a:pPr>
            <a:r>
              <a:rPr lang="el-GR" sz="2400" dirty="0"/>
              <a:t>Αποφυγή χειρισμού με δάχτυλα (εμπιέσεις)</a:t>
            </a:r>
          </a:p>
          <a:p>
            <a:pPr>
              <a:lnSpc>
                <a:spcPct val="124000"/>
              </a:lnSpc>
              <a:spcBef>
                <a:spcPts val="1200"/>
              </a:spcBef>
              <a:buClr>
                <a:srgbClr val="084077"/>
              </a:buClr>
              <a:defRPr/>
            </a:pPr>
            <a:r>
              <a:rPr lang="el-GR" sz="2400" dirty="0"/>
              <a:t>Στήριξη όλου του γύψου για μεταφορά του ασθενούς.</a:t>
            </a:r>
          </a:p>
          <a:p>
            <a:pPr>
              <a:lnSpc>
                <a:spcPct val="124000"/>
              </a:lnSpc>
              <a:spcBef>
                <a:spcPts val="1200"/>
              </a:spcBef>
              <a:buClr>
                <a:srgbClr val="084077"/>
              </a:buClr>
              <a:defRPr/>
            </a:pPr>
            <a:r>
              <a:rPr lang="el-GR" sz="2400" dirty="0"/>
              <a:t>Ανύψωση άκρου σε μαξιλάρι (πάνω από το επίπεδο της καρδιάς).</a:t>
            </a:r>
          </a:p>
          <a:p>
            <a:pPr>
              <a:lnSpc>
                <a:spcPct val="124000"/>
              </a:lnSpc>
              <a:spcBef>
                <a:spcPts val="1200"/>
              </a:spcBef>
              <a:buClr>
                <a:srgbClr val="084077"/>
              </a:buClr>
              <a:defRPr/>
            </a:pPr>
            <a:r>
              <a:rPr lang="el-GR" sz="2400" dirty="0"/>
              <a:t>Αποφυγή τοποθέτησης γύψου σε σκληρή επιφάνεια.</a:t>
            </a:r>
          </a:p>
          <a:p>
            <a:pPr>
              <a:spcBef>
                <a:spcPts val="2400"/>
              </a:spcBef>
              <a:defRPr/>
            </a:pPr>
            <a:endParaRPr lang="el-GR" sz="2400" dirty="0" smtClean="0"/>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19</a:t>
            </a:fld>
            <a:endParaRPr lang="el-GR" dirty="0"/>
          </a:p>
        </p:txBody>
      </p:sp>
    </p:spTree>
    <p:extLst>
      <p:ext uri="{BB962C8B-B14F-4D97-AF65-F5344CB8AC3E}">
        <p14:creationId xmlns:p14="http://schemas.microsoft.com/office/powerpoint/2010/main" val="4066973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Τοποθέτηση γύψου </a:t>
            </a:r>
            <a:r>
              <a:rPr lang="el-GR" sz="3200" b="0" dirty="0" smtClean="0"/>
              <a:t>(3 από 3) </a:t>
            </a:r>
          </a:p>
        </p:txBody>
      </p:sp>
      <p:sp>
        <p:nvSpPr>
          <p:cNvPr id="3" name="2 - Θέση περιεχομένου"/>
          <p:cNvSpPr>
            <a:spLocks noGrp="1"/>
          </p:cNvSpPr>
          <p:nvPr>
            <p:ph idx="4294967295"/>
          </p:nvPr>
        </p:nvSpPr>
        <p:spPr>
          <a:xfrm>
            <a:off x="251520" y="1340768"/>
            <a:ext cx="8458200" cy="5400377"/>
          </a:xfrm>
        </p:spPr>
        <p:txBody>
          <a:bodyPr>
            <a:normAutofit/>
          </a:bodyPr>
          <a:lstStyle/>
          <a:p>
            <a:pPr>
              <a:lnSpc>
                <a:spcPct val="114000"/>
              </a:lnSpc>
              <a:spcBef>
                <a:spcPts val="1200"/>
              </a:spcBef>
              <a:buClr>
                <a:srgbClr val="084077"/>
              </a:buClr>
              <a:defRPr/>
            </a:pPr>
            <a:r>
              <a:rPr lang="el-GR" sz="2400" dirty="0"/>
              <a:t>Ανεμιστήρας για γρηγορότερο στέγνωμα.</a:t>
            </a:r>
          </a:p>
          <a:p>
            <a:pPr>
              <a:lnSpc>
                <a:spcPct val="114000"/>
              </a:lnSpc>
              <a:spcBef>
                <a:spcPts val="1200"/>
              </a:spcBef>
              <a:buClr>
                <a:srgbClr val="084077"/>
              </a:buClr>
              <a:defRPr/>
            </a:pPr>
            <a:r>
              <a:rPr lang="el-GR" sz="2400" dirty="0"/>
              <a:t>Ο γύψος χρειάζεται 48 ώρες για να στεγνώσει εντελώς.</a:t>
            </a:r>
          </a:p>
          <a:p>
            <a:pPr>
              <a:lnSpc>
                <a:spcPct val="114000"/>
              </a:lnSpc>
              <a:spcBef>
                <a:spcPts val="1200"/>
              </a:spcBef>
              <a:buClr>
                <a:srgbClr val="084077"/>
              </a:buClr>
              <a:defRPr/>
            </a:pPr>
            <a:r>
              <a:rPr lang="el-GR" sz="2400" b="1" dirty="0" smtClean="0">
                <a:solidFill>
                  <a:srgbClr val="004A82"/>
                </a:solidFill>
              </a:rPr>
              <a:t>Μικρός γύψος: </a:t>
            </a:r>
            <a:r>
              <a:rPr lang="el-GR" sz="2400" dirty="0" smtClean="0"/>
              <a:t>Περιλαμβάνει </a:t>
            </a:r>
            <a:r>
              <a:rPr lang="el-GR" sz="2400" dirty="0"/>
              <a:t>μία άρθρωση, θέλει 3 ημέρες για να πατηθεί.</a:t>
            </a:r>
          </a:p>
          <a:p>
            <a:pPr>
              <a:lnSpc>
                <a:spcPct val="114000"/>
              </a:lnSpc>
              <a:spcBef>
                <a:spcPts val="1200"/>
              </a:spcBef>
              <a:buClr>
                <a:srgbClr val="084077"/>
              </a:buClr>
              <a:defRPr/>
            </a:pPr>
            <a:r>
              <a:rPr lang="el-GR" sz="2400" b="1" dirty="0" smtClean="0">
                <a:solidFill>
                  <a:srgbClr val="004A82"/>
                </a:solidFill>
              </a:rPr>
              <a:t>Μεγάλος γύψος: </a:t>
            </a:r>
            <a:r>
              <a:rPr lang="el-GR" sz="2400" dirty="0" smtClean="0"/>
              <a:t>Περιλαμβάνει </a:t>
            </a:r>
            <a:r>
              <a:rPr lang="el-GR" sz="2400" dirty="0"/>
              <a:t>δύο αρθρώσεις, θέλει πέντε ημέρες για να πατηθεί.</a:t>
            </a:r>
          </a:p>
          <a:p>
            <a:pPr>
              <a:lnSpc>
                <a:spcPct val="114000"/>
              </a:lnSpc>
              <a:spcBef>
                <a:spcPts val="1200"/>
              </a:spcBef>
              <a:buClr>
                <a:srgbClr val="084077"/>
              </a:buClr>
              <a:defRPr/>
            </a:pPr>
            <a:r>
              <a:rPr lang="el-GR" sz="2400" dirty="0"/>
              <a:t>Σημειώνουμε ημέρα και ώρα με τον μαρκαδόρο πάνω στον γύψο.</a:t>
            </a:r>
          </a:p>
          <a:p>
            <a:pPr>
              <a:lnSpc>
                <a:spcPct val="114000"/>
              </a:lnSpc>
              <a:spcBef>
                <a:spcPts val="1200"/>
              </a:spcBef>
              <a:buClr>
                <a:srgbClr val="084077"/>
              </a:buClr>
              <a:defRPr/>
            </a:pPr>
            <a:r>
              <a:rPr lang="el-GR" sz="2400" dirty="0"/>
              <a:t>Αποφυγή νερού και εισαγωγής ξένων σωμάτων π.χ. ψίχουλα, κουμπιά, βελόνες </a:t>
            </a:r>
            <a:r>
              <a:rPr lang="el-GR" sz="2400" dirty="0" smtClean="0"/>
              <a:t>κτλ.</a:t>
            </a:r>
            <a:endParaRPr lang="el-GR" sz="2400" dirty="0"/>
          </a:p>
          <a:p>
            <a:pPr>
              <a:spcBef>
                <a:spcPts val="2400"/>
              </a:spcBef>
              <a:defRPr/>
            </a:pPr>
            <a:endParaRPr lang="el-GR" sz="2400" dirty="0" smtClean="0"/>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20</a:t>
            </a:fld>
            <a:endParaRPr lang="el-GR" dirty="0"/>
          </a:p>
        </p:txBody>
      </p:sp>
    </p:spTree>
    <p:extLst>
      <p:ext uri="{BB962C8B-B14F-4D97-AF65-F5344CB8AC3E}">
        <p14:creationId xmlns:p14="http://schemas.microsoft.com/office/powerpoint/2010/main" val="113668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12776" y="0"/>
            <a:ext cx="9131224" cy="1080000"/>
          </a:xfrm>
        </p:spPr>
        <p:txBody>
          <a:bodyPr>
            <a:noAutofit/>
          </a:bodyPr>
          <a:lstStyle/>
          <a:p>
            <a:pPr eaLnBrk="1" hangingPunct="1">
              <a:defRPr/>
            </a:pPr>
            <a:r>
              <a:rPr lang="el-GR" dirty="0" smtClean="0"/>
              <a:t>Παρακολούθηση ασθενούς με γύψο </a:t>
            </a:r>
            <a:br>
              <a:rPr lang="el-GR" dirty="0" smtClean="0"/>
            </a:br>
            <a:r>
              <a:rPr lang="el-GR" sz="3200" b="0" dirty="0" smtClean="0"/>
              <a:t>(1 από 2)</a:t>
            </a:r>
          </a:p>
        </p:txBody>
      </p:sp>
      <p:sp>
        <p:nvSpPr>
          <p:cNvPr id="3" name="2 - Θέση περιεχομένου"/>
          <p:cNvSpPr>
            <a:spLocks noGrp="1"/>
          </p:cNvSpPr>
          <p:nvPr>
            <p:ph idx="4294967295"/>
          </p:nvPr>
        </p:nvSpPr>
        <p:spPr>
          <a:xfrm>
            <a:off x="179512" y="1490679"/>
            <a:ext cx="8839200" cy="4962657"/>
          </a:xfrm>
        </p:spPr>
        <p:txBody>
          <a:bodyPr>
            <a:normAutofit/>
          </a:bodyPr>
          <a:lstStyle/>
          <a:p>
            <a:pPr eaLnBrk="1" hangingPunct="1">
              <a:spcBef>
                <a:spcPts val="2400"/>
              </a:spcBef>
              <a:buFont typeface="Courier New" pitchFamily="49" charset="0"/>
              <a:buChar char="o"/>
              <a:defRPr/>
            </a:pPr>
            <a:r>
              <a:rPr lang="el-GR" sz="2400" dirty="0" smtClean="0"/>
              <a:t>Παρακολούθηση για έντονο πόνο και δυσχέρεια. Δεν χορηγούμε αναλγητικά πριν διαπιστώσουμε την αιτία του πόνου.</a:t>
            </a:r>
          </a:p>
          <a:p>
            <a:pPr eaLnBrk="1" hangingPunct="1">
              <a:spcBef>
                <a:spcPts val="1800"/>
              </a:spcBef>
              <a:spcAft>
                <a:spcPts val="600"/>
              </a:spcAft>
              <a:buFont typeface="Courier New" pitchFamily="49" charset="0"/>
              <a:buChar char="o"/>
              <a:defRPr/>
            </a:pPr>
            <a:r>
              <a:rPr lang="el-GR" sz="2400" dirty="0" smtClean="0"/>
              <a:t>Παρακολούθηση δακτύλων για 4 σημεία διαταραχών:</a:t>
            </a:r>
          </a:p>
          <a:p>
            <a:pPr marL="622300" lvl="1" indent="-268288" eaLnBrk="1" hangingPunct="1">
              <a:spcBef>
                <a:spcPts val="4200"/>
              </a:spcBef>
              <a:spcAft>
                <a:spcPts val="1800"/>
              </a:spcAft>
              <a:buClr>
                <a:srgbClr val="084077"/>
              </a:buClr>
              <a:buFont typeface="Arial" pitchFamily="34" charset="0"/>
              <a:buChar char="•"/>
              <a:defRPr/>
            </a:pPr>
            <a:r>
              <a:rPr lang="el-GR" sz="2400" dirty="0" smtClean="0"/>
              <a:t>Χρώμα.</a:t>
            </a:r>
          </a:p>
          <a:p>
            <a:pPr marL="622300" lvl="1" indent="-268288" eaLnBrk="1" hangingPunct="1">
              <a:spcBef>
                <a:spcPts val="3000"/>
              </a:spcBef>
              <a:buClr>
                <a:srgbClr val="084077"/>
              </a:buClr>
              <a:buFont typeface="Arial" pitchFamily="34" charset="0"/>
              <a:buChar char="•"/>
              <a:defRPr/>
            </a:pPr>
            <a:r>
              <a:rPr lang="el-GR" sz="2400" dirty="0" smtClean="0"/>
              <a:t>Αισθητικότητα και κινητικότητα,</a:t>
            </a:r>
          </a:p>
          <a:p>
            <a:pPr marL="622300" lvl="1" indent="-268288" eaLnBrk="1" hangingPunct="1">
              <a:spcBef>
                <a:spcPts val="3000"/>
              </a:spcBef>
              <a:spcAft>
                <a:spcPts val="3000"/>
              </a:spcAft>
              <a:buClr>
                <a:srgbClr val="084077"/>
              </a:buClr>
              <a:buFont typeface="Arial" pitchFamily="34" charset="0"/>
              <a:buChar char="•"/>
              <a:defRPr/>
            </a:pPr>
            <a:r>
              <a:rPr lang="el-GR" sz="2400" dirty="0" smtClean="0"/>
              <a:t>Θερμότητα. </a:t>
            </a:r>
          </a:p>
          <a:p>
            <a:pPr marL="622300" lvl="1" indent="-268288" eaLnBrk="1" hangingPunct="1">
              <a:spcBef>
                <a:spcPts val="0"/>
              </a:spcBef>
              <a:buClr>
                <a:srgbClr val="084077"/>
              </a:buClr>
              <a:buFont typeface="Arial" pitchFamily="34" charset="0"/>
              <a:buChar char="•"/>
              <a:defRPr/>
            </a:pPr>
            <a:r>
              <a:rPr lang="el-GR" sz="2400" dirty="0" smtClean="0"/>
              <a:t>Οίδημα.</a:t>
            </a:r>
          </a:p>
        </p:txBody>
      </p:sp>
      <p:sp>
        <p:nvSpPr>
          <p:cNvPr id="5" name="Rectangle 4"/>
          <p:cNvSpPr/>
          <p:nvPr/>
        </p:nvSpPr>
        <p:spPr>
          <a:xfrm>
            <a:off x="2246776" y="2936549"/>
            <a:ext cx="5760640" cy="1415772"/>
          </a:xfrm>
          <a:prstGeom prst="rect">
            <a:avLst/>
          </a:prstGeom>
        </p:spPr>
        <p:txBody>
          <a:bodyPr wrap="square">
            <a:spAutoFit/>
          </a:bodyPr>
          <a:lstStyle/>
          <a:p>
            <a:pPr marL="268288" lvl="2" indent="-268288" eaLnBrk="1" hangingPunct="1">
              <a:spcBef>
                <a:spcPts val="1200"/>
              </a:spcBef>
              <a:buClr>
                <a:srgbClr val="820000"/>
              </a:buClr>
              <a:buFont typeface="Calibri" pitchFamily="34" charset="0"/>
              <a:buChar char="‐"/>
              <a:defRPr/>
            </a:pPr>
            <a:r>
              <a:rPr lang="el-GR" sz="2200" dirty="0">
                <a:latin typeface="+mn-lt"/>
              </a:rPr>
              <a:t>Κυάνωση (φλεβική απόφραξη),</a:t>
            </a:r>
          </a:p>
          <a:p>
            <a:pPr marL="268288" lvl="2" indent="-268288" eaLnBrk="1" hangingPunct="1">
              <a:spcBef>
                <a:spcPts val="1200"/>
              </a:spcBef>
              <a:buClr>
                <a:srgbClr val="820000"/>
              </a:buClr>
              <a:buFont typeface="Calibri" pitchFamily="34" charset="0"/>
              <a:buChar char="‐"/>
              <a:defRPr/>
            </a:pPr>
            <a:r>
              <a:rPr lang="el-GR" sz="2200" dirty="0">
                <a:latin typeface="+mn-lt"/>
              </a:rPr>
              <a:t>Ερυθρότητα (φλεγμονή),</a:t>
            </a:r>
          </a:p>
          <a:p>
            <a:pPr marL="268288" lvl="2" indent="-268288" eaLnBrk="1" hangingPunct="1">
              <a:spcBef>
                <a:spcPts val="1200"/>
              </a:spcBef>
              <a:buClr>
                <a:srgbClr val="820000"/>
              </a:buClr>
              <a:buFont typeface="Calibri" pitchFamily="34" charset="0"/>
              <a:buChar char="‐"/>
              <a:defRPr/>
            </a:pPr>
            <a:r>
              <a:rPr lang="el-GR" sz="2200" dirty="0">
                <a:latin typeface="+mn-lt"/>
              </a:rPr>
              <a:t>Λευκά νύχια (αρτηριακή απόφραξη).</a:t>
            </a:r>
          </a:p>
        </p:txBody>
      </p:sp>
      <p:sp>
        <p:nvSpPr>
          <p:cNvPr id="6" name="Rectangle 5"/>
          <p:cNvSpPr/>
          <p:nvPr/>
        </p:nvSpPr>
        <p:spPr>
          <a:xfrm>
            <a:off x="2682936" y="5030863"/>
            <a:ext cx="4572000" cy="769441"/>
          </a:xfrm>
          <a:prstGeom prst="rect">
            <a:avLst/>
          </a:prstGeom>
        </p:spPr>
        <p:txBody>
          <a:bodyPr>
            <a:spAutoFit/>
          </a:bodyPr>
          <a:lstStyle/>
          <a:p>
            <a:pPr marL="342900" lvl="2" indent="-342900" eaLnBrk="1" hangingPunct="1">
              <a:buClr>
                <a:srgbClr val="820000"/>
              </a:buClr>
              <a:buFont typeface="Calibri" pitchFamily="34" charset="0"/>
              <a:buChar char="‐"/>
              <a:defRPr/>
            </a:pPr>
            <a:r>
              <a:rPr lang="el-GR" sz="2200" dirty="0">
                <a:latin typeface="+mn-lt"/>
              </a:rPr>
              <a:t>Ψυχρό (κακή αιμάτωση),</a:t>
            </a:r>
          </a:p>
          <a:p>
            <a:pPr marL="342900" lvl="2" indent="-342900" eaLnBrk="1" hangingPunct="1">
              <a:buClr>
                <a:srgbClr val="820000"/>
              </a:buClr>
              <a:buFont typeface="Calibri" pitchFamily="34" charset="0"/>
              <a:buChar char="‐"/>
              <a:defRPr/>
            </a:pPr>
            <a:r>
              <a:rPr lang="el-GR" sz="2200" dirty="0">
                <a:latin typeface="+mn-lt"/>
              </a:rPr>
              <a:t>Πολύ θερμό (φλεγμονή),</a:t>
            </a:r>
          </a:p>
        </p:txBody>
      </p:sp>
      <p:sp>
        <p:nvSpPr>
          <p:cNvPr id="7" name="Left Brace 6"/>
          <p:cNvSpPr/>
          <p:nvPr/>
        </p:nvSpPr>
        <p:spPr>
          <a:xfrm>
            <a:off x="1979712" y="3017121"/>
            <a:ext cx="252192" cy="1254628"/>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Left Brace 7"/>
          <p:cNvSpPr/>
          <p:nvPr/>
        </p:nvSpPr>
        <p:spPr>
          <a:xfrm>
            <a:off x="2483768" y="4964559"/>
            <a:ext cx="199168" cy="86409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4" name="Θέση αριθμού διαφάνειας 3"/>
          <p:cNvSpPr>
            <a:spLocks noGrp="1"/>
          </p:cNvSpPr>
          <p:nvPr>
            <p:ph type="sldNum" sz="quarter" idx="11"/>
          </p:nvPr>
        </p:nvSpPr>
        <p:spPr/>
        <p:txBody>
          <a:bodyPr/>
          <a:lstStyle/>
          <a:p>
            <a:fld id="{E2A1F1F7-58FA-4AEF-AACC-8C8E31DC991D}" type="slidenum">
              <a:rPr lang="el-GR" smtClean="0"/>
              <a:pPr/>
              <a:t>21</a:t>
            </a:fld>
            <a:endParaRPr lang="el-GR" dirty="0"/>
          </a:p>
        </p:txBody>
      </p:sp>
    </p:spTree>
    <p:extLst>
      <p:ext uri="{BB962C8B-B14F-4D97-AF65-F5344CB8AC3E}">
        <p14:creationId xmlns:p14="http://schemas.microsoft.com/office/powerpoint/2010/main" val="551995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0"/>
            <a:ext cx="9144000" cy="1080000"/>
          </a:xfrm>
        </p:spPr>
        <p:txBody>
          <a:bodyPr>
            <a:noAutofit/>
          </a:bodyPr>
          <a:lstStyle/>
          <a:p>
            <a:pPr eaLnBrk="1" hangingPunct="1">
              <a:defRPr/>
            </a:pPr>
            <a:r>
              <a:rPr lang="el-GR" dirty="0" smtClean="0"/>
              <a:t>Παρακολούθηση ασθενούς με γύψο </a:t>
            </a:r>
            <a:br>
              <a:rPr lang="el-GR" dirty="0" smtClean="0"/>
            </a:br>
            <a:r>
              <a:rPr lang="el-GR" sz="3200" b="0" dirty="0" smtClean="0"/>
              <a:t>(2 από 2)</a:t>
            </a:r>
          </a:p>
        </p:txBody>
      </p:sp>
      <p:sp>
        <p:nvSpPr>
          <p:cNvPr id="3" name="2 - Θέση περιεχομένου"/>
          <p:cNvSpPr>
            <a:spLocks noGrp="1"/>
          </p:cNvSpPr>
          <p:nvPr>
            <p:ph idx="4294967295"/>
          </p:nvPr>
        </p:nvSpPr>
        <p:spPr>
          <a:xfrm>
            <a:off x="291496" y="1268760"/>
            <a:ext cx="8839200" cy="5471938"/>
          </a:xfrm>
        </p:spPr>
        <p:txBody>
          <a:bodyPr>
            <a:normAutofit lnSpcReduction="10000"/>
          </a:bodyPr>
          <a:lstStyle/>
          <a:p>
            <a:pPr>
              <a:lnSpc>
                <a:spcPct val="124000"/>
              </a:lnSpc>
              <a:spcBef>
                <a:spcPts val="600"/>
              </a:spcBef>
              <a:spcAft>
                <a:spcPts val="600"/>
              </a:spcAft>
              <a:buClr>
                <a:srgbClr val="084077"/>
              </a:buClr>
              <a:buFont typeface="Wingdings" pitchFamily="2" charset="2"/>
              <a:buChar char="§"/>
              <a:defRPr/>
            </a:pPr>
            <a:r>
              <a:rPr lang="el-GR" sz="2400" dirty="0"/>
              <a:t>Παρακολούθηση και φροντίδα γύψου: 48 ώρες για να στεγνώσει, ακινητοποίηση μέλους 3 ημέρες μικροί και 5 ημέρες ο μεγάλοι γύψοι, διατήρηση γύψου στεγνού και καθαρού.</a:t>
            </a:r>
          </a:p>
          <a:p>
            <a:pPr>
              <a:lnSpc>
                <a:spcPct val="124000"/>
              </a:lnSpc>
              <a:spcBef>
                <a:spcPts val="600"/>
              </a:spcBef>
              <a:spcAft>
                <a:spcPts val="600"/>
              </a:spcAft>
              <a:buClr>
                <a:srgbClr val="084077"/>
              </a:buClr>
              <a:buFont typeface="Wingdings" pitchFamily="2" charset="2"/>
              <a:buChar char="§"/>
              <a:defRPr/>
            </a:pPr>
            <a:r>
              <a:rPr lang="el-GR" sz="2400" dirty="0"/>
              <a:t>Ανύψωση μέλους για αποφυγή φλεβικής στάσης </a:t>
            </a:r>
          </a:p>
          <a:p>
            <a:pPr>
              <a:lnSpc>
                <a:spcPct val="124000"/>
              </a:lnSpc>
              <a:spcBef>
                <a:spcPts val="600"/>
              </a:spcBef>
              <a:spcAft>
                <a:spcPts val="600"/>
              </a:spcAft>
              <a:buClr>
                <a:srgbClr val="084077"/>
              </a:buClr>
              <a:buFont typeface="Wingdings" pitchFamily="2" charset="2"/>
              <a:buChar char="§"/>
              <a:defRPr/>
            </a:pPr>
            <a:r>
              <a:rPr lang="el-GR" sz="2400" dirty="0"/>
              <a:t>Συχνή αλλαγή θέσης, πρόληψη κατακλίσεων</a:t>
            </a:r>
          </a:p>
          <a:p>
            <a:pPr>
              <a:lnSpc>
                <a:spcPct val="124000"/>
              </a:lnSpc>
              <a:spcBef>
                <a:spcPts val="600"/>
              </a:spcBef>
              <a:spcAft>
                <a:spcPts val="600"/>
              </a:spcAft>
              <a:buClr>
                <a:srgbClr val="084077"/>
              </a:buClr>
              <a:buFont typeface="Wingdings" pitchFamily="2" charset="2"/>
              <a:buChar char="§"/>
              <a:defRPr/>
            </a:pPr>
            <a:r>
              <a:rPr lang="el-GR" sz="2400" dirty="0"/>
              <a:t>Έλεγχος τραύματος</a:t>
            </a:r>
          </a:p>
          <a:p>
            <a:pPr>
              <a:lnSpc>
                <a:spcPct val="124000"/>
              </a:lnSpc>
              <a:spcBef>
                <a:spcPts val="600"/>
              </a:spcBef>
              <a:spcAft>
                <a:spcPts val="600"/>
              </a:spcAft>
              <a:buClr>
                <a:srgbClr val="084077"/>
              </a:buClr>
              <a:buFont typeface="Wingdings" pitchFamily="2" charset="2"/>
              <a:buChar char="§"/>
              <a:defRPr/>
            </a:pPr>
            <a:r>
              <a:rPr lang="el-GR" sz="2400" dirty="0"/>
              <a:t>Παθητικές και ενεργητικές κινήσεις, αναπνευστικές ασκήσεις</a:t>
            </a:r>
          </a:p>
          <a:p>
            <a:pPr>
              <a:lnSpc>
                <a:spcPct val="124000"/>
              </a:lnSpc>
              <a:spcBef>
                <a:spcPts val="600"/>
              </a:spcBef>
              <a:spcAft>
                <a:spcPts val="600"/>
              </a:spcAft>
              <a:buClr>
                <a:srgbClr val="084077"/>
              </a:buClr>
              <a:buFont typeface="Wingdings" pitchFamily="2" charset="2"/>
              <a:buChar char="§"/>
              <a:defRPr/>
            </a:pPr>
            <a:r>
              <a:rPr lang="el-GR" sz="2400" dirty="0"/>
              <a:t>Πρόληψη ουρολοίμωξης</a:t>
            </a:r>
          </a:p>
          <a:p>
            <a:pPr>
              <a:lnSpc>
                <a:spcPct val="124000"/>
              </a:lnSpc>
              <a:spcBef>
                <a:spcPts val="600"/>
              </a:spcBef>
              <a:spcAft>
                <a:spcPts val="600"/>
              </a:spcAft>
              <a:buClr>
                <a:srgbClr val="084077"/>
              </a:buClr>
              <a:buFont typeface="Wingdings" pitchFamily="2" charset="2"/>
              <a:buChar char="§"/>
              <a:defRPr/>
            </a:pPr>
            <a:r>
              <a:rPr lang="el-GR" sz="2400" dirty="0"/>
              <a:t>Πρόληψη δυσκοιλιότητας</a:t>
            </a:r>
          </a:p>
          <a:p>
            <a:pPr>
              <a:lnSpc>
                <a:spcPct val="124000"/>
              </a:lnSpc>
              <a:spcBef>
                <a:spcPts val="600"/>
              </a:spcBef>
              <a:spcAft>
                <a:spcPts val="600"/>
              </a:spcAft>
              <a:buClr>
                <a:srgbClr val="084077"/>
              </a:buClr>
              <a:buFont typeface="Wingdings" pitchFamily="2" charset="2"/>
              <a:buChar char="§"/>
              <a:defRPr/>
            </a:pPr>
            <a:r>
              <a:rPr lang="el-GR" sz="2400" dirty="0"/>
              <a:t>Ψυχολογική υποστήριξη</a:t>
            </a:r>
          </a:p>
          <a:p>
            <a:pPr eaLnBrk="1" hangingPunct="1">
              <a:lnSpc>
                <a:spcPct val="80000"/>
              </a:lnSpc>
              <a:spcBef>
                <a:spcPts val="2400"/>
              </a:spcBef>
              <a:buFont typeface="Wingdings" panose="05000000000000000000" pitchFamily="2" charset="2"/>
              <a:buChar char="Ø"/>
              <a:defRPr/>
            </a:pPr>
            <a:endParaRPr lang="el-GR" sz="2400" dirty="0" smtClean="0"/>
          </a:p>
        </p:txBody>
      </p:sp>
      <p:sp>
        <p:nvSpPr>
          <p:cNvPr id="4" name="Θέση αριθμού διαφάνειας 3"/>
          <p:cNvSpPr>
            <a:spLocks noGrp="1"/>
          </p:cNvSpPr>
          <p:nvPr>
            <p:ph type="sldNum" sz="quarter" idx="11"/>
          </p:nvPr>
        </p:nvSpPr>
        <p:spPr/>
        <p:txBody>
          <a:bodyPr/>
          <a:lstStyle/>
          <a:p>
            <a:fld id="{E2A1F1F7-58FA-4AEF-AACC-8C8E31DC991D}" type="slidenum">
              <a:rPr lang="el-GR" smtClean="0"/>
              <a:pPr/>
              <a:t>22</a:t>
            </a:fld>
            <a:endParaRPr lang="el-GR" dirty="0"/>
          </a:p>
        </p:txBody>
      </p:sp>
    </p:spTree>
    <p:extLst>
      <p:ext uri="{BB962C8B-B14F-4D97-AF65-F5344CB8AC3E}">
        <p14:creationId xmlns:p14="http://schemas.microsoft.com/office/powerpoint/2010/main" val="226867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Τίτλος"/>
          <p:cNvSpPr>
            <a:spLocks noGrp="1"/>
          </p:cNvSpPr>
          <p:nvPr>
            <p:ph type="title" idx="4294967295"/>
          </p:nvPr>
        </p:nvSpPr>
        <p:spPr>
          <a:xfrm>
            <a:off x="0" y="-4730"/>
            <a:ext cx="9144000" cy="1080000"/>
          </a:xfrm>
        </p:spPr>
        <p:txBody>
          <a:bodyPr>
            <a:normAutofit/>
          </a:bodyPr>
          <a:lstStyle/>
          <a:p>
            <a:pPr eaLnBrk="1" hangingPunct="1">
              <a:defRPr/>
            </a:pPr>
            <a:r>
              <a:rPr lang="el-GR" sz="4000" dirty="0"/>
              <a:t>Έ</a:t>
            </a:r>
            <a:r>
              <a:rPr lang="el-GR" sz="4000" dirty="0" smtClean="0"/>
              <a:t>λξεις</a:t>
            </a:r>
          </a:p>
        </p:txBody>
      </p:sp>
      <p:sp>
        <p:nvSpPr>
          <p:cNvPr id="3" name="2 - Θέση περιεχομένου"/>
          <p:cNvSpPr>
            <a:spLocks noGrp="1"/>
          </p:cNvSpPr>
          <p:nvPr>
            <p:ph idx="4294967295"/>
          </p:nvPr>
        </p:nvSpPr>
        <p:spPr>
          <a:xfrm>
            <a:off x="251520" y="1340768"/>
            <a:ext cx="8712968" cy="4968552"/>
          </a:xfrm>
        </p:spPr>
        <p:txBody>
          <a:bodyPr>
            <a:normAutofit lnSpcReduction="10000"/>
          </a:bodyPr>
          <a:lstStyle/>
          <a:p>
            <a:pPr marL="0" indent="0" eaLnBrk="1" hangingPunct="1">
              <a:lnSpc>
                <a:spcPct val="110000"/>
              </a:lnSpc>
              <a:spcAft>
                <a:spcPts val="600"/>
              </a:spcAft>
              <a:buNone/>
              <a:defRPr/>
            </a:pPr>
            <a:r>
              <a:rPr lang="el-GR" sz="2400" b="1" dirty="0" smtClean="0">
                <a:solidFill>
                  <a:srgbClr val="004A82"/>
                </a:solidFill>
              </a:rPr>
              <a:t>Ορισμός: </a:t>
            </a:r>
          </a:p>
          <a:p>
            <a:pPr eaLnBrk="1" hangingPunct="1">
              <a:lnSpc>
                <a:spcPct val="124000"/>
              </a:lnSpc>
              <a:spcBef>
                <a:spcPts val="600"/>
              </a:spcBef>
              <a:defRPr/>
            </a:pPr>
            <a:r>
              <a:rPr lang="el-GR" sz="2400" dirty="0" smtClean="0"/>
              <a:t>Η εξάσκηση σταθερής δύναμης (εφελκυσμού) προς ορισμένη διεύθυνση, ανάταξη ή εξασφάλιση ακινησίας μυών, τμημάτων οστού ή μελών μιας άρθρωσης στη φυσιολογική τους ανατομική τους θέση.</a:t>
            </a:r>
          </a:p>
          <a:p>
            <a:pPr eaLnBrk="1" hangingPunct="1">
              <a:lnSpc>
                <a:spcPct val="110000"/>
              </a:lnSpc>
              <a:spcBef>
                <a:spcPts val="1800"/>
              </a:spcBef>
              <a:spcAft>
                <a:spcPts val="600"/>
              </a:spcAft>
              <a:buFont typeface="Wingdings" panose="05000000000000000000" pitchFamily="2" charset="2"/>
              <a:buNone/>
              <a:defRPr/>
            </a:pPr>
            <a:r>
              <a:rPr lang="el-GR" sz="2400" b="1" dirty="0" smtClean="0">
                <a:solidFill>
                  <a:srgbClr val="004A82"/>
                </a:solidFill>
              </a:rPr>
              <a:t>Σκοπός</a:t>
            </a:r>
            <a:r>
              <a:rPr lang="en-US" sz="2400" b="1" dirty="0" smtClean="0">
                <a:solidFill>
                  <a:srgbClr val="004A82"/>
                </a:solidFill>
              </a:rPr>
              <a:t>:</a:t>
            </a:r>
            <a:endParaRPr lang="el-GR" sz="2400" b="1" dirty="0" smtClean="0">
              <a:solidFill>
                <a:srgbClr val="004A82"/>
              </a:solidFill>
            </a:endParaRPr>
          </a:p>
          <a:p>
            <a:pPr eaLnBrk="1" hangingPunct="1">
              <a:lnSpc>
                <a:spcPct val="110000"/>
              </a:lnSpc>
              <a:spcBef>
                <a:spcPts val="600"/>
              </a:spcBef>
              <a:spcAft>
                <a:spcPts val="600"/>
              </a:spcAft>
              <a:defRPr/>
            </a:pPr>
            <a:r>
              <a:rPr lang="el-GR" sz="2400" dirty="0" smtClean="0"/>
              <a:t>Να ελαττωθεί ο σπασμός των μυών και ο πόνος του κατάγματος.</a:t>
            </a:r>
          </a:p>
          <a:p>
            <a:pPr algn="just" eaLnBrk="1" hangingPunct="1">
              <a:lnSpc>
                <a:spcPct val="110000"/>
              </a:lnSpc>
              <a:spcBef>
                <a:spcPts val="600"/>
              </a:spcBef>
              <a:spcAft>
                <a:spcPts val="600"/>
              </a:spcAft>
              <a:defRPr/>
            </a:pPr>
            <a:r>
              <a:rPr lang="el-GR" sz="2400" dirty="0" smtClean="0"/>
              <a:t>Να ακινητοποιηθεί μια φλεγμένουσα άρθρωση.</a:t>
            </a:r>
          </a:p>
          <a:p>
            <a:pPr algn="just" eaLnBrk="1" hangingPunct="1">
              <a:lnSpc>
                <a:spcPct val="110000"/>
              </a:lnSpc>
              <a:spcBef>
                <a:spcPts val="600"/>
              </a:spcBef>
              <a:spcAft>
                <a:spcPts val="600"/>
              </a:spcAft>
              <a:defRPr/>
            </a:pPr>
            <a:r>
              <a:rPr lang="el-GR" sz="2400" dirty="0" smtClean="0"/>
              <a:t>Να διορθωθεί μια παραμόρφωση.</a:t>
            </a:r>
          </a:p>
          <a:p>
            <a:pPr algn="just" eaLnBrk="1" hangingPunct="1">
              <a:lnSpc>
                <a:spcPct val="110000"/>
              </a:lnSpc>
              <a:spcBef>
                <a:spcPts val="600"/>
              </a:spcBef>
              <a:spcAft>
                <a:spcPts val="600"/>
              </a:spcAft>
              <a:defRPr/>
            </a:pPr>
            <a:r>
              <a:rPr lang="el-GR" sz="2400" dirty="0" smtClean="0"/>
              <a:t>Να επανέλθει κάποιο μέλος σε ανατομική και λειτουργική θέση.</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23</a:t>
            </a:fld>
            <a:endParaRPr lang="el-GR" dirty="0"/>
          </a:p>
        </p:txBody>
      </p:sp>
      <p:cxnSp>
        <p:nvCxnSpPr>
          <p:cNvPr id="5" name="Straight Connector 4"/>
          <p:cNvCxnSpPr/>
          <p:nvPr/>
        </p:nvCxnSpPr>
        <p:spPr>
          <a:xfrm>
            <a:off x="251520" y="1844824"/>
            <a:ext cx="8496944" cy="0"/>
          </a:xfrm>
          <a:prstGeom prst="line">
            <a:avLst/>
          </a:prstGeom>
          <a:ln w="19050">
            <a:solidFill>
              <a:srgbClr val="08407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221088"/>
            <a:ext cx="8496944" cy="0"/>
          </a:xfrm>
          <a:prstGeom prst="line">
            <a:avLst/>
          </a:prstGeom>
          <a:ln w="19050">
            <a:solidFill>
              <a:srgbClr val="0840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13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Είδη έλξεων</a:t>
            </a:r>
          </a:p>
        </p:txBody>
      </p:sp>
      <p:sp>
        <p:nvSpPr>
          <p:cNvPr id="97283" name="2 - Θέση περιεχομένου"/>
          <p:cNvSpPr>
            <a:spLocks noGrp="1"/>
          </p:cNvSpPr>
          <p:nvPr>
            <p:ph idx="4294967295"/>
          </p:nvPr>
        </p:nvSpPr>
        <p:spPr>
          <a:xfrm>
            <a:off x="467544" y="1412776"/>
            <a:ext cx="8229600" cy="2664296"/>
          </a:xfrm>
        </p:spPr>
        <p:txBody>
          <a:bodyPr>
            <a:normAutofit/>
          </a:bodyPr>
          <a:lstStyle/>
          <a:p>
            <a:pPr eaLnBrk="1" hangingPunct="1">
              <a:spcBef>
                <a:spcPts val="2400"/>
              </a:spcBef>
              <a:buClr>
                <a:srgbClr val="084077"/>
              </a:buClr>
              <a:defRPr/>
            </a:pPr>
            <a:r>
              <a:rPr lang="el-GR" sz="2400" dirty="0" smtClean="0"/>
              <a:t>Έλξη με το χέρι.</a:t>
            </a:r>
          </a:p>
          <a:p>
            <a:pPr eaLnBrk="1" hangingPunct="1">
              <a:spcBef>
                <a:spcPts val="2400"/>
              </a:spcBef>
              <a:buClr>
                <a:srgbClr val="084077"/>
              </a:buClr>
              <a:defRPr/>
            </a:pPr>
            <a:r>
              <a:rPr lang="el-GR" sz="2400" dirty="0" smtClean="0"/>
              <a:t>Έλξη σε ευθεία. </a:t>
            </a:r>
          </a:p>
          <a:p>
            <a:pPr eaLnBrk="1" hangingPunct="1">
              <a:spcBef>
                <a:spcPts val="2400"/>
              </a:spcBef>
              <a:buClr>
                <a:srgbClr val="084077"/>
              </a:buClr>
              <a:defRPr/>
            </a:pPr>
            <a:r>
              <a:rPr lang="el-GR" sz="2400" dirty="0" smtClean="0"/>
              <a:t>Έλξη με ισορροπημένη ανάρτηση.</a:t>
            </a:r>
          </a:p>
          <a:p>
            <a:pPr eaLnBrk="1" hangingPunct="1">
              <a:spcBef>
                <a:spcPts val="2400"/>
              </a:spcBef>
              <a:buClr>
                <a:srgbClr val="084077"/>
              </a:buClr>
              <a:defRPr/>
            </a:pPr>
            <a:r>
              <a:rPr lang="el-GR" sz="2400" dirty="0" smtClean="0"/>
              <a:t>Σκελετική έλξη.</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24</a:t>
            </a:fld>
            <a:endParaRPr lang="el-GR" dirty="0"/>
          </a:p>
        </p:txBody>
      </p:sp>
    </p:spTree>
    <p:extLst>
      <p:ext uri="{BB962C8B-B14F-4D97-AF65-F5344CB8AC3E}">
        <p14:creationId xmlns:p14="http://schemas.microsoft.com/office/powerpoint/2010/main" val="3506191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Δερματική έλξη</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268760"/>
            <a:ext cx="3810000" cy="527685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416660" y="6581001"/>
            <a:ext cx="2376264" cy="276999"/>
          </a:xfrm>
          <a:prstGeom prst="rect">
            <a:avLst/>
          </a:prstGeom>
        </p:spPr>
        <p:txBody>
          <a:bodyPr wrap="square">
            <a:spAutoFit/>
          </a:bodyPr>
          <a:lstStyle/>
          <a:p>
            <a:pPr algn="ctr"/>
            <a:r>
              <a:rPr lang="en-US" sz="1200" dirty="0" smtClean="0">
                <a:latin typeface="+mn-lt"/>
                <a:hlinkClick r:id="rId4"/>
              </a:rPr>
              <a:t>helid.digicollection.org</a:t>
            </a:r>
            <a:endParaRPr lang="el-GR" sz="1200" dirty="0">
              <a:latin typeface="+mn-lt"/>
            </a:endParaRP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25</a:t>
            </a:fld>
            <a:endParaRPr lang="el-GR" dirty="0"/>
          </a:p>
        </p:txBody>
      </p:sp>
    </p:spTree>
    <p:extLst>
      <p:ext uri="{BB962C8B-B14F-4D97-AF65-F5344CB8AC3E}">
        <p14:creationId xmlns:p14="http://schemas.microsoft.com/office/powerpoint/2010/main" val="1841939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Τίτλος"/>
          <p:cNvSpPr>
            <a:spLocks noGrp="1"/>
          </p:cNvSpPr>
          <p:nvPr>
            <p:ph type="title" idx="4294967295"/>
          </p:nvPr>
        </p:nvSpPr>
        <p:spPr>
          <a:xfrm>
            <a:off x="0" y="-4730"/>
            <a:ext cx="9144000" cy="1080000"/>
          </a:xfrm>
        </p:spPr>
        <p:txBody>
          <a:bodyPr>
            <a:normAutofit/>
          </a:bodyPr>
          <a:lstStyle/>
          <a:p>
            <a:pPr eaLnBrk="1" hangingPunct="1">
              <a:defRPr/>
            </a:pPr>
            <a:r>
              <a:rPr lang="el-GR" sz="4000" dirty="0" smtClean="0"/>
              <a:t>Έλξη με ισορροπημένη ανάρτηση</a:t>
            </a:r>
          </a:p>
        </p:txBody>
      </p:sp>
      <p:pic>
        <p:nvPicPr>
          <p:cNvPr id="5" name="Picture 2" descr="The client in a balanced suspension traction with a Thomas leg splint. The client uses the trapeze to help move vertically. It is important that the line of pull on the traction is maintained. Note that the weights hang freely at the head and foot of the b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539" y="1819838"/>
            <a:ext cx="6624736" cy="3902385"/>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679799" y="5997139"/>
            <a:ext cx="1944216" cy="276999"/>
          </a:xfrm>
          <a:prstGeom prst="rect">
            <a:avLst/>
          </a:prstGeom>
        </p:spPr>
        <p:txBody>
          <a:bodyPr wrap="square">
            <a:spAutoFit/>
          </a:bodyPr>
          <a:lstStyle/>
          <a:p>
            <a:pPr algn="ctr"/>
            <a:r>
              <a:rPr lang="en-US" sz="1200" dirty="0" smtClean="0">
                <a:latin typeface="+mn-lt"/>
                <a:hlinkClick r:id="rId4"/>
              </a:rPr>
              <a:t>what-when-how.com</a:t>
            </a:r>
            <a:endParaRPr lang="el-GR" sz="1200" dirty="0">
              <a:latin typeface="+mn-lt"/>
            </a:endParaRP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26</a:t>
            </a:fld>
            <a:endParaRPr lang="el-GR" dirty="0"/>
          </a:p>
        </p:txBody>
      </p:sp>
    </p:spTree>
    <p:extLst>
      <p:ext uri="{BB962C8B-B14F-4D97-AF65-F5344CB8AC3E}">
        <p14:creationId xmlns:p14="http://schemas.microsoft.com/office/powerpoint/2010/main" val="841942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Σκελετική έλξη</a:t>
            </a:r>
          </a:p>
        </p:txBody>
      </p:sp>
      <p:grpSp>
        <p:nvGrpSpPr>
          <p:cNvPr id="36" name="Ομάδα 35"/>
          <p:cNvGrpSpPr/>
          <p:nvPr/>
        </p:nvGrpSpPr>
        <p:grpSpPr>
          <a:xfrm>
            <a:off x="2845153" y="1482530"/>
            <a:ext cx="3638988" cy="4752528"/>
            <a:chOff x="755576" y="1844824"/>
            <a:chExt cx="2857500" cy="4276726"/>
          </a:xfrm>
        </p:grpSpPr>
        <p:sp>
          <p:nvSpPr>
            <p:cNvPr id="3" name="Ορθογώνιο 2"/>
            <p:cNvSpPr/>
            <p:nvPr/>
          </p:nvSpPr>
          <p:spPr>
            <a:xfrm>
              <a:off x="755576" y="5517232"/>
              <a:ext cx="2857500" cy="60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Ελεύθερη σχεδίαση 3"/>
            <p:cNvSpPr/>
            <p:nvPr/>
          </p:nvSpPr>
          <p:spPr>
            <a:xfrm>
              <a:off x="1931409" y="4657554"/>
              <a:ext cx="661188" cy="860673"/>
            </a:xfrm>
            <a:custGeom>
              <a:avLst/>
              <a:gdLst>
                <a:gd name="connsiteX0" fmla="*/ 234275 w 661188"/>
                <a:gd name="connsiteY0" fmla="*/ 58825 h 860673"/>
                <a:gd name="connsiteX1" fmla="*/ 89896 w 661188"/>
                <a:gd name="connsiteY1" fmla="*/ 174328 h 860673"/>
                <a:gd name="connsiteX2" fmla="*/ 22519 w 661188"/>
                <a:gd name="connsiteY2" fmla="*/ 309082 h 860673"/>
                <a:gd name="connsiteX3" fmla="*/ 22519 w 661188"/>
                <a:gd name="connsiteY3" fmla="*/ 501587 h 860673"/>
                <a:gd name="connsiteX4" fmla="*/ 3269 w 661188"/>
                <a:gd name="connsiteY4" fmla="*/ 655591 h 860673"/>
                <a:gd name="connsiteX5" fmla="*/ 99522 w 661188"/>
                <a:gd name="connsiteY5" fmla="*/ 848097 h 860673"/>
                <a:gd name="connsiteX6" fmla="*/ 340153 w 661188"/>
                <a:gd name="connsiteY6" fmla="*/ 838471 h 860673"/>
                <a:gd name="connsiteX7" fmla="*/ 561534 w 661188"/>
                <a:gd name="connsiteY7" fmla="*/ 809595 h 860673"/>
                <a:gd name="connsiteX8" fmla="*/ 657787 w 661188"/>
                <a:gd name="connsiteY8" fmla="*/ 761469 h 860673"/>
                <a:gd name="connsiteX9" fmla="*/ 638536 w 661188"/>
                <a:gd name="connsiteY9" fmla="*/ 559339 h 860673"/>
                <a:gd name="connsiteX10" fmla="*/ 628911 w 661188"/>
                <a:gd name="connsiteY10" fmla="*/ 376459 h 860673"/>
                <a:gd name="connsiteX11" fmla="*/ 628911 w 661188"/>
                <a:gd name="connsiteY11" fmla="*/ 212829 h 860673"/>
                <a:gd name="connsiteX12" fmla="*/ 561534 w 661188"/>
                <a:gd name="connsiteY12" fmla="*/ 116577 h 860673"/>
                <a:gd name="connsiteX13" fmla="*/ 465282 w 661188"/>
                <a:gd name="connsiteY13" fmla="*/ 10699 h 860673"/>
                <a:gd name="connsiteX14" fmla="*/ 369029 w 661188"/>
                <a:gd name="connsiteY14" fmla="*/ 10699 h 860673"/>
                <a:gd name="connsiteX15" fmla="*/ 243900 w 661188"/>
                <a:gd name="connsiteY15" fmla="*/ 1073 h 860673"/>
                <a:gd name="connsiteX16" fmla="*/ 234275 w 661188"/>
                <a:gd name="connsiteY16" fmla="*/ 58825 h 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188" h="860673">
                  <a:moveTo>
                    <a:pt x="234275" y="58825"/>
                  </a:moveTo>
                  <a:cubicBezTo>
                    <a:pt x="208608" y="87701"/>
                    <a:pt x="125189" y="132619"/>
                    <a:pt x="89896" y="174328"/>
                  </a:cubicBezTo>
                  <a:cubicBezTo>
                    <a:pt x="54603" y="216037"/>
                    <a:pt x="33748" y="254539"/>
                    <a:pt x="22519" y="309082"/>
                  </a:cubicBezTo>
                  <a:cubicBezTo>
                    <a:pt x="11289" y="363625"/>
                    <a:pt x="25727" y="443836"/>
                    <a:pt x="22519" y="501587"/>
                  </a:cubicBezTo>
                  <a:cubicBezTo>
                    <a:pt x="19311" y="559339"/>
                    <a:pt x="-9565" y="597839"/>
                    <a:pt x="3269" y="655591"/>
                  </a:cubicBezTo>
                  <a:cubicBezTo>
                    <a:pt x="16103" y="713343"/>
                    <a:pt x="43375" y="817617"/>
                    <a:pt x="99522" y="848097"/>
                  </a:cubicBezTo>
                  <a:cubicBezTo>
                    <a:pt x="155669" y="878577"/>
                    <a:pt x="263151" y="844888"/>
                    <a:pt x="340153" y="838471"/>
                  </a:cubicBezTo>
                  <a:cubicBezTo>
                    <a:pt x="417155" y="832054"/>
                    <a:pt x="508595" y="822429"/>
                    <a:pt x="561534" y="809595"/>
                  </a:cubicBezTo>
                  <a:cubicBezTo>
                    <a:pt x="614473" y="796761"/>
                    <a:pt x="644953" y="803178"/>
                    <a:pt x="657787" y="761469"/>
                  </a:cubicBezTo>
                  <a:cubicBezTo>
                    <a:pt x="670621" y="719760"/>
                    <a:pt x="643349" y="623507"/>
                    <a:pt x="638536" y="559339"/>
                  </a:cubicBezTo>
                  <a:cubicBezTo>
                    <a:pt x="633723" y="495171"/>
                    <a:pt x="630515" y="434211"/>
                    <a:pt x="628911" y="376459"/>
                  </a:cubicBezTo>
                  <a:cubicBezTo>
                    <a:pt x="627307" y="318707"/>
                    <a:pt x="640141" y="256143"/>
                    <a:pt x="628911" y="212829"/>
                  </a:cubicBezTo>
                  <a:cubicBezTo>
                    <a:pt x="617682" y="169515"/>
                    <a:pt x="588805" y="150265"/>
                    <a:pt x="561534" y="116577"/>
                  </a:cubicBezTo>
                  <a:cubicBezTo>
                    <a:pt x="534263" y="82889"/>
                    <a:pt x="497366" y="28345"/>
                    <a:pt x="465282" y="10699"/>
                  </a:cubicBezTo>
                  <a:cubicBezTo>
                    <a:pt x="433198" y="-6947"/>
                    <a:pt x="405926" y="12303"/>
                    <a:pt x="369029" y="10699"/>
                  </a:cubicBezTo>
                  <a:cubicBezTo>
                    <a:pt x="332132" y="9095"/>
                    <a:pt x="272776" y="-3739"/>
                    <a:pt x="243900" y="1073"/>
                  </a:cubicBezTo>
                  <a:cubicBezTo>
                    <a:pt x="215024" y="5885"/>
                    <a:pt x="259942" y="29949"/>
                    <a:pt x="234275" y="58825"/>
                  </a:cubicBez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Ελεύθερη σχεδίαση 4"/>
            <p:cNvSpPr/>
            <p:nvPr/>
          </p:nvSpPr>
          <p:spPr>
            <a:xfrm>
              <a:off x="1511220" y="5024387"/>
              <a:ext cx="481209" cy="447040"/>
            </a:xfrm>
            <a:custGeom>
              <a:avLst/>
              <a:gdLst>
                <a:gd name="connsiteX0" fmla="*/ 404207 w 481209"/>
                <a:gd name="connsiteY0" fmla="*/ 0 h 447040"/>
                <a:gd name="connsiteX1" fmla="*/ 259828 w 481209"/>
                <a:gd name="connsiteY1" fmla="*/ 67377 h 447040"/>
                <a:gd name="connsiteX2" fmla="*/ 48073 w 481209"/>
                <a:gd name="connsiteY2" fmla="*/ 134754 h 447040"/>
                <a:gd name="connsiteX3" fmla="*/ 38447 w 481209"/>
                <a:gd name="connsiteY3" fmla="*/ 404261 h 447040"/>
                <a:gd name="connsiteX4" fmla="*/ 481209 w 481209"/>
                <a:gd name="connsiteY4" fmla="*/ 442762 h 44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09" h="447040">
                  <a:moveTo>
                    <a:pt x="404207" y="0"/>
                  </a:moveTo>
                  <a:cubicBezTo>
                    <a:pt x="361695" y="22459"/>
                    <a:pt x="319184" y="44918"/>
                    <a:pt x="259828" y="67377"/>
                  </a:cubicBezTo>
                  <a:cubicBezTo>
                    <a:pt x="200472" y="89836"/>
                    <a:pt x="84970" y="78607"/>
                    <a:pt x="48073" y="134754"/>
                  </a:cubicBezTo>
                  <a:cubicBezTo>
                    <a:pt x="11176" y="190901"/>
                    <a:pt x="-33742" y="352926"/>
                    <a:pt x="38447" y="404261"/>
                  </a:cubicBezTo>
                  <a:cubicBezTo>
                    <a:pt x="110636" y="455596"/>
                    <a:pt x="295922" y="449179"/>
                    <a:pt x="481209" y="4427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Ελεύθερη σχεδίαση 5"/>
            <p:cNvSpPr/>
            <p:nvPr/>
          </p:nvSpPr>
          <p:spPr>
            <a:xfrm>
              <a:off x="2589196" y="4267497"/>
              <a:ext cx="442762" cy="1209278"/>
            </a:xfrm>
            <a:custGeom>
              <a:avLst/>
              <a:gdLst>
                <a:gd name="connsiteX0" fmla="*/ 0 w 442762"/>
                <a:gd name="connsiteY0" fmla="*/ 1209278 h 1209278"/>
                <a:gd name="connsiteX1" fmla="*/ 404261 w 442762"/>
                <a:gd name="connsiteY1" fmla="*/ 1141901 h 1209278"/>
                <a:gd name="connsiteX2" fmla="*/ 423511 w 442762"/>
                <a:gd name="connsiteY2" fmla="*/ 814642 h 1209278"/>
                <a:gd name="connsiteX3" fmla="*/ 442762 w 442762"/>
                <a:gd name="connsiteY3" fmla="*/ 535509 h 1209278"/>
                <a:gd name="connsiteX4" fmla="*/ 423511 w 442762"/>
                <a:gd name="connsiteY4" fmla="*/ 179375 h 1209278"/>
                <a:gd name="connsiteX5" fmla="*/ 365760 w 442762"/>
                <a:gd name="connsiteY5" fmla="*/ 15745 h 1209278"/>
                <a:gd name="connsiteX6" fmla="*/ 163629 w 442762"/>
                <a:gd name="connsiteY6" fmla="*/ 15745 h 120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762" h="1209278">
                  <a:moveTo>
                    <a:pt x="0" y="1209278"/>
                  </a:moveTo>
                  <a:cubicBezTo>
                    <a:pt x="166838" y="1208476"/>
                    <a:pt x="333676" y="1207674"/>
                    <a:pt x="404261" y="1141901"/>
                  </a:cubicBezTo>
                  <a:cubicBezTo>
                    <a:pt x="474846" y="1076128"/>
                    <a:pt x="417094" y="915707"/>
                    <a:pt x="423511" y="814642"/>
                  </a:cubicBezTo>
                  <a:cubicBezTo>
                    <a:pt x="429928" y="713577"/>
                    <a:pt x="442762" y="641387"/>
                    <a:pt x="442762" y="535509"/>
                  </a:cubicBezTo>
                  <a:cubicBezTo>
                    <a:pt x="442762" y="429631"/>
                    <a:pt x="436345" y="266002"/>
                    <a:pt x="423511" y="179375"/>
                  </a:cubicBezTo>
                  <a:cubicBezTo>
                    <a:pt x="410677" y="92748"/>
                    <a:pt x="409074" y="43017"/>
                    <a:pt x="365760" y="15745"/>
                  </a:cubicBezTo>
                  <a:cubicBezTo>
                    <a:pt x="322446" y="-11527"/>
                    <a:pt x="243037" y="2109"/>
                    <a:pt x="163629" y="157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Ελεύθερη σχεδίαση 6"/>
            <p:cNvSpPr/>
            <p:nvPr/>
          </p:nvSpPr>
          <p:spPr>
            <a:xfrm>
              <a:off x="2598821" y="4526564"/>
              <a:ext cx="184257" cy="576634"/>
            </a:xfrm>
            <a:custGeom>
              <a:avLst/>
              <a:gdLst>
                <a:gd name="connsiteX0" fmla="*/ 0 w 184257"/>
                <a:gd name="connsiteY0" fmla="*/ 545950 h 576634"/>
                <a:gd name="connsiteX1" fmla="*/ 105878 w 184257"/>
                <a:gd name="connsiteY1" fmla="*/ 565200 h 576634"/>
                <a:gd name="connsiteX2" fmla="*/ 134754 w 184257"/>
                <a:gd name="connsiteY2" fmla="*/ 391945 h 576634"/>
                <a:gd name="connsiteX3" fmla="*/ 163630 w 184257"/>
                <a:gd name="connsiteY3" fmla="*/ 151314 h 576634"/>
                <a:gd name="connsiteX4" fmla="*/ 182880 w 184257"/>
                <a:gd name="connsiteY4" fmla="*/ 16560 h 576634"/>
                <a:gd name="connsiteX5" fmla="*/ 125128 w 184257"/>
                <a:gd name="connsiteY5" fmla="*/ 6935 h 57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57" h="576634">
                  <a:moveTo>
                    <a:pt x="0" y="545950"/>
                  </a:moveTo>
                  <a:cubicBezTo>
                    <a:pt x="41709" y="568409"/>
                    <a:pt x="83419" y="590868"/>
                    <a:pt x="105878" y="565200"/>
                  </a:cubicBezTo>
                  <a:cubicBezTo>
                    <a:pt x="128337" y="539532"/>
                    <a:pt x="125129" y="460926"/>
                    <a:pt x="134754" y="391945"/>
                  </a:cubicBezTo>
                  <a:cubicBezTo>
                    <a:pt x="144379" y="322964"/>
                    <a:pt x="155609" y="213878"/>
                    <a:pt x="163630" y="151314"/>
                  </a:cubicBezTo>
                  <a:cubicBezTo>
                    <a:pt x="171651" y="88750"/>
                    <a:pt x="189297" y="40623"/>
                    <a:pt x="182880" y="16560"/>
                  </a:cubicBezTo>
                  <a:cubicBezTo>
                    <a:pt x="176463" y="-7503"/>
                    <a:pt x="150795" y="-284"/>
                    <a:pt x="125128" y="693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Ελεύθερη σχεδίαση 8"/>
            <p:cNvSpPr/>
            <p:nvPr/>
          </p:nvSpPr>
          <p:spPr>
            <a:xfrm>
              <a:off x="1970401" y="4064425"/>
              <a:ext cx="782449" cy="478699"/>
            </a:xfrm>
            <a:custGeom>
              <a:avLst/>
              <a:gdLst>
                <a:gd name="connsiteX0" fmla="*/ 22028 w 782449"/>
                <a:gd name="connsiteY0" fmla="*/ 26312 h 478699"/>
                <a:gd name="connsiteX1" fmla="*/ 22028 w 782449"/>
                <a:gd name="connsiteY1" fmla="*/ 334320 h 478699"/>
                <a:gd name="connsiteX2" fmla="*/ 12403 w 782449"/>
                <a:gd name="connsiteY2" fmla="*/ 440198 h 478699"/>
                <a:gd name="connsiteX3" fmla="*/ 214534 w 782449"/>
                <a:gd name="connsiteY3" fmla="*/ 449823 h 478699"/>
                <a:gd name="connsiteX4" fmla="*/ 493666 w 782449"/>
                <a:gd name="connsiteY4" fmla="*/ 478699 h 478699"/>
                <a:gd name="connsiteX5" fmla="*/ 695797 w 782449"/>
                <a:gd name="connsiteY5" fmla="*/ 469074 h 478699"/>
                <a:gd name="connsiteX6" fmla="*/ 772799 w 782449"/>
                <a:gd name="connsiteY6" fmla="*/ 382447 h 478699"/>
                <a:gd name="connsiteX7" fmla="*/ 763174 w 782449"/>
                <a:gd name="connsiteY7" fmla="*/ 64813 h 478699"/>
                <a:gd name="connsiteX8" fmla="*/ 609170 w 782449"/>
                <a:gd name="connsiteY8" fmla="*/ 55188 h 478699"/>
                <a:gd name="connsiteX9" fmla="*/ 387788 w 782449"/>
                <a:gd name="connsiteY9" fmla="*/ 35937 h 478699"/>
                <a:gd name="connsiteX10" fmla="*/ 99031 w 782449"/>
                <a:gd name="connsiteY10" fmla="*/ 16687 h 478699"/>
                <a:gd name="connsiteX11" fmla="*/ 22028 w 782449"/>
                <a:gd name="connsiteY11" fmla="*/ 26312 h 47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449" h="478699">
                  <a:moveTo>
                    <a:pt x="22028" y="26312"/>
                  </a:moveTo>
                  <a:cubicBezTo>
                    <a:pt x="9194" y="79251"/>
                    <a:pt x="23632" y="265339"/>
                    <a:pt x="22028" y="334320"/>
                  </a:cubicBezTo>
                  <a:cubicBezTo>
                    <a:pt x="20424" y="403301"/>
                    <a:pt x="-19681" y="420948"/>
                    <a:pt x="12403" y="440198"/>
                  </a:cubicBezTo>
                  <a:cubicBezTo>
                    <a:pt x="44487" y="459448"/>
                    <a:pt x="134324" y="443406"/>
                    <a:pt x="214534" y="449823"/>
                  </a:cubicBezTo>
                  <a:cubicBezTo>
                    <a:pt x="294744" y="456240"/>
                    <a:pt x="413456" y="475491"/>
                    <a:pt x="493666" y="478699"/>
                  </a:cubicBezTo>
                  <a:lnTo>
                    <a:pt x="695797" y="469074"/>
                  </a:lnTo>
                  <a:cubicBezTo>
                    <a:pt x="742319" y="453032"/>
                    <a:pt x="761569" y="449824"/>
                    <a:pt x="772799" y="382447"/>
                  </a:cubicBezTo>
                  <a:cubicBezTo>
                    <a:pt x="784029" y="315070"/>
                    <a:pt x="790445" y="119356"/>
                    <a:pt x="763174" y="64813"/>
                  </a:cubicBezTo>
                  <a:cubicBezTo>
                    <a:pt x="735903" y="10270"/>
                    <a:pt x="671734" y="60001"/>
                    <a:pt x="609170" y="55188"/>
                  </a:cubicBezTo>
                  <a:cubicBezTo>
                    <a:pt x="546606" y="50375"/>
                    <a:pt x="387788" y="35937"/>
                    <a:pt x="387788" y="35937"/>
                  </a:cubicBezTo>
                  <a:cubicBezTo>
                    <a:pt x="302765" y="29520"/>
                    <a:pt x="161595" y="16687"/>
                    <a:pt x="99031" y="16687"/>
                  </a:cubicBezTo>
                  <a:cubicBezTo>
                    <a:pt x="36467" y="16687"/>
                    <a:pt x="34862" y="-26627"/>
                    <a:pt x="22028" y="26312"/>
                  </a:cubicBezTo>
                  <a:close/>
                </a:path>
              </a:pathLst>
            </a:custGeom>
            <a:gradFill>
              <a:gsLst>
                <a:gs pos="0">
                  <a:schemeClr val="accent1">
                    <a:tint val="66000"/>
                    <a:satMod val="160000"/>
                  </a:schemeClr>
                </a:gs>
                <a:gs pos="49000">
                  <a:schemeClr val="accent1">
                    <a:tint val="44500"/>
                    <a:satMod val="160000"/>
                  </a:schemeClr>
                </a:gs>
                <a:gs pos="100000">
                  <a:schemeClr val="accent1">
                    <a:tint val="23500"/>
                    <a:satMod val="160000"/>
                  </a:schemeClr>
                </a:gs>
              </a:gsLst>
              <a:lin ang="5400000" scaled="0"/>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Ευθεία γραμμή σύνδεσης 10"/>
            <p:cNvCxnSpPr>
              <a:stCxn id="9" idx="0"/>
            </p:cNvCxnSpPr>
            <p:nvPr/>
          </p:nvCxnSpPr>
          <p:spPr>
            <a:xfrm flipV="1">
              <a:off x="1992429" y="3861048"/>
              <a:ext cx="369196" cy="2296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a:stCxn id="9" idx="7"/>
            </p:cNvCxnSpPr>
            <p:nvPr/>
          </p:nvCxnSpPr>
          <p:spPr>
            <a:xfrm flipH="1" flipV="1">
              <a:off x="2361625" y="3861048"/>
              <a:ext cx="371950" cy="268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2361625" y="2420888"/>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Έλλειψη 15"/>
            <p:cNvSpPr/>
            <p:nvPr/>
          </p:nvSpPr>
          <p:spPr>
            <a:xfrm>
              <a:off x="2783078" y="1844824"/>
              <a:ext cx="132738" cy="21602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8" name="Ευθεία γραμμή σύνδεσης 17"/>
            <p:cNvCxnSpPr/>
            <p:nvPr/>
          </p:nvCxnSpPr>
          <p:spPr>
            <a:xfrm flipH="1" flipV="1">
              <a:off x="965477" y="1914541"/>
              <a:ext cx="1830917" cy="31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Έλλειψη 18"/>
            <p:cNvSpPr/>
            <p:nvPr/>
          </p:nvSpPr>
          <p:spPr>
            <a:xfrm>
              <a:off x="827584" y="1852733"/>
              <a:ext cx="144016" cy="20020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1" name="Ευθεία γραμμή σύνδεσης 20"/>
            <p:cNvCxnSpPr/>
            <p:nvPr/>
          </p:nvCxnSpPr>
          <p:spPr>
            <a:xfrm>
              <a:off x="899592" y="2060848"/>
              <a:ext cx="0"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791580" y="2669646"/>
              <a:ext cx="216024" cy="1080120"/>
            </a:xfrm>
            <a:prstGeom prst="rect">
              <a:avLst/>
            </a:prstGeom>
            <a:gradFill>
              <a:gsLst>
                <a:gs pos="0">
                  <a:schemeClr val="tx1">
                    <a:lumMod val="65000"/>
                    <a:lumOff val="35000"/>
                  </a:schemeClr>
                </a:gs>
                <a:gs pos="49000">
                  <a:schemeClr val="bg1">
                    <a:lumMod val="85000"/>
                  </a:schemeClr>
                </a:gs>
                <a:gs pos="100000">
                  <a:schemeClr val="accent1">
                    <a:tint val="23500"/>
                    <a:satMod val="160000"/>
                  </a:schemeClr>
                </a:gs>
              </a:gsLst>
              <a:lin ang="5400000" scaled="0"/>
            </a:gra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Ορθογώνιο 25"/>
            <p:cNvSpPr/>
            <p:nvPr/>
          </p:nvSpPr>
          <p:spPr>
            <a:xfrm>
              <a:off x="1090108" y="2938254"/>
              <a:ext cx="216024" cy="1080120"/>
            </a:xfrm>
            <a:prstGeom prst="rect">
              <a:avLst/>
            </a:prstGeom>
            <a:gradFill>
              <a:gsLst>
                <a:gs pos="0">
                  <a:schemeClr val="tx1">
                    <a:lumMod val="65000"/>
                    <a:lumOff val="35000"/>
                  </a:schemeClr>
                </a:gs>
                <a:gs pos="49000">
                  <a:schemeClr val="bg1">
                    <a:lumMod val="85000"/>
                  </a:schemeClr>
                </a:gs>
                <a:gs pos="100000">
                  <a:schemeClr val="accent1">
                    <a:tint val="23500"/>
                    <a:satMod val="160000"/>
                  </a:schemeClr>
                </a:gs>
              </a:gsLst>
              <a:lin ang="5400000" scaled="0"/>
            </a:gra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4" name="Ευθεία γραμμή σύνδεσης 23"/>
            <p:cNvCxnSpPr/>
            <p:nvPr/>
          </p:nvCxnSpPr>
          <p:spPr>
            <a:xfrm>
              <a:off x="1188451" y="2420888"/>
              <a:ext cx="0" cy="5173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1234124" y="2348880"/>
              <a:ext cx="10278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Έλλειψη 30"/>
            <p:cNvSpPr/>
            <p:nvPr/>
          </p:nvSpPr>
          <p:spPr>
            <a:xfrm>
              <a:off x="1126112" y="2248777"/>
              <a:ext cx="144016" cy="20020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2" name="Έλλειψη 31"/>
            <p:cNvSpPr/>
            <p:nvPr/>
          </p:nvSpPr>
          <p:spPr>
            <a:xfrm>
              <a:off x="2262003" y="2257636"/>
              <a:ext cx="144016" cy="20020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Ελεύθερη σχεδίαση 27"/>
            <p:cNvSpPr/>
            <p:nvPr/>
          </p:nvSpPr>
          <p:spPr>
            <a:xfrm>
              <a:off x="1837686" y="4379495"/>
              <a:ext cx="154743" cy="111037"/>
            </a:xfrm>
            <a:custGeom>
              <a:avLst/>
              <a:gdLst>
                <a:gd name="connsiteX0" fmla="*/ 125868 w 154743"/>
                <a:gd name="connsiteY0" fmla="*/ 0 h 111037"/>
                <a:gd name="connsiteX1" fmla="*/ 739 w 154743"/>
                <a:gd name="connsiteY1" fmla="*/ 96252 h 111037"/>
                <a:gd name="connsiteX2" fmla="*/ 77741 w 154743"/>
                <a:gd name="connsiteY2" fmla="*/ 105878 h 111037"/>
                <a:gd name="connsiteX3" fmla="*/ 154743 w 154743"/>
                <a:gd name="connsiteY3" fmla="*/ 48126 h 111037"/>
              </a:gdLst>
              <a:ahLst/>
              <a:cxnLst>
                <a:cxn ang="0">
                  <a:pos x="connsiteX0" y="connsiteY0"/>
                </a:cxn>
                <a:cxn ang="0">
                  <a:pos x="connsiteX1" y="connsiteY1"/>
                </a:cxn>
                <a:cxn ang="0">
                  <a:pos x="connsiteX2" y="connsiteY2"/>
                </a:cxn>
                <a:cxn ang="0">
                  <a:pos x="connsiteX3" y="connsiteY3"/>
                </a:cxn>
              </a:cxnLst>
              <a:rect l="l" t="t" r="r" b="b"/>
              <a:pathLst>
                <a:path w="154743" h="111037">
                  <a:moveTo>
                    <a:pt x="125868" y="0"/>
                  </a:moveTo>
                  <a:cubicBezTo>
                    <a:pt x="67314" y="39303"/>
                    <a:pt x="8760" y="78606"/>
                    <a:pt x="739" y="96252"/>
                  </a:cubicBezTo>
                  <a:cubicBezTo>
                    <a:pt x="-7282" y="113898"/>
                    <a:pt x="52074" y="113899"/>
                    <a:pt x="77741" y="105878"/>
                  </a:cubicBezTo>
                  <a:cubicBezTo>
                    <a:pt x="103408" y="97857"/>
                    <a:pt x="129075" y="72991"/>
                    <a:pt x="154743" y="481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Ελεύθερη σχεδίαση 28"/>
            <p:cNvSpPr/>
            <p:nvPr/>
          </p:nvSpPr>
          <p:spPr>
            <a:xfrm>
              <a:off x="1796852" y="4360244"/>
              <a:ext cx="168169" cy="222583"/>
            </a:xfrm>
            <a:custGeom>
              <a:avLst/>
              <a:gdLst>
                <a:gd name="connsiteX0" fmla="*/ 166702 w 168169"/>
                <a:gd name="connsiteY0" fmla="*/ 0 h 222583"/>
                <a:gd name="connsiteX1" fmla="*/ 99325 w 168169"/>
                <a:gd name="connsiteY1" fmla="*/ 9625 h 222583"/>
                <a:gd name="connsiteX2" fmla="*/ 12697 w 168169"/>
                <a:gd name="connsiteY2" fmla="*/ 57752 h 222583"/>
                <a:gd name="connsiteX3" fmla="*/ 12697 w 168169"/>
                <a:gd name="connsiteY3" fmla="*/ 163630 h 222583"/>
                <a:gd name="connsiteX4" fmla="*/ 128201 w 168169"/>
                <a:gd name="connsiteY4" fmla="*/ 211756 h 222583"/>
                <a:gd name="connsiteX5" fmla="*/ 157076 w 168169"/>
                <a:gd name="connsiteY5" fmla="*/ 221381 h 222583"/>
                <a:gd name="connsiteX6" fmla="*/ 166702 w 168169"/>
                <a:gd name="connsiteY6" fmla="*/ 192505 h 222583"/>
                <a:gd name="connsiteX7" fmla="*/ 128201 w 168169"/>
                <a:gd name="connsiteY7" fmla="*/ 173255 h 222583"/>
                <a:gd name="connsiteX8" fmla="*/ 99325 w 168169"/>
                <a:gd name="connsiteY8" fmla="*/ 154004 h 22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69" h="222583">
                  <a:moveTo>
                    <a:pt x="166702" y="0"/>
                  </a:moveTo>
                  <a:cubicBezTo>
                    <a:pt x="145847" y="0"/>
                    <a:pt x="124992" y="0"/>
                    <a:pt x="99325" y="9625"/>
                  </a:cubicBezTo>
                  <a:cubicBezTo>
                    <a:pt x="73658" y="19250"/>
                    <a:pt x="27135" y="32085"/>
                    <a:pt x="12697" y="57752"/>
                  </a:cubicBezTo>
                  <a:cubicBezTo>
                    <a:pt x="-1741" y="83420"/>
                    <a:pt x="-6554" y="137963"/>
                    <a:pt x="12697" y="163630"/>
                  </a:cubicBezTo>
                  <a:cubicBezTo>
                    <a:pt x="31948" y="189297"/>
                    <a:pt x="104138" y="202131"/>
                    <a:pt x="128201" y="211756"/>
                  </a:cubicBezTo>
                  <a:cubicBezTo>
                    <a:pt x="152264" y="221381"/>
                    <a:pt x="150659" y="224589"/>
                    <a:pt x="157076" y="221381"/>
                  </a:cubicBezTo>
                  <a:cubicBezTo>
                    <a:pt x="163493" y="218173"/>
                    <a:pt x="171514" y="200526"/>
                    <a:pt x="166702" y="192505"/>
                  </a:cubicBezTo>
                  <a:cubicBezTo>
                    <a:pt x="161890" y="184484"/>
                    <a:pt x="139430" y="179672"/>
                    <a:pt x="128201" y="173255"/>
                  </a:cubicBezTo>
                  <a:cubicBezTo>
                    <a:pt x="116972" y="166838"/>
                    <a:pt x="108148" y="160421"/>
                    <a:pt x="99325" y="15400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3" name="Ευθεία γραμμή σύνδεσης 32"/>
            <p:cNvCxnSpPr>
              <a:stCxn id="16" idx="4"/>
            </p:cNvCxnSpPr>
            <p:nvPr/>
          </p:nvCxnSpPr>
          <p:spPr>
            <a:xfrm>
              <a:off x="2849447" y="2060848"/>
              <a:ext cx="0" cy="2304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Έλλειψη 33"/>
            <p:cNvSpPr/>
            <p:nvPr/>
          </p:nvSpPr>
          <p:spPr>
            <a:xfrm>
              <a:off x="2843808" y="43193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27</a:t>
            </a:fld>
            <a:endParaRPr lang="el-GR" dirty="0"/>
          </a:p>
        </p:txBody>
      </p:sp>
    </p:spTree>
    <p:extLst>
      <p:ext uri="{BB962C8B-B14F-4D97-AF65-F5344CB8AC3E}">
        <p14:creationId xmlns:p14="http://schemas.microsoft.com/office/powerpoint/2010/main" val="2125697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094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Κάταγμα</a:t>
            </a:r>
          </a:p>
        </p:txBody>
      </p:sp>
      <p:sp>
        <p:nvSpPr>
          <p:cNvPr id="54275" name="2 - Θέση περιεχομένου"/>
          <p:cNvSpPr>
            <a:spLocks noGrp="1"/>
          </p:cNvSpPr>
          <p:nvPr>
            <p:ph idx="4294967295"/>
          </p:nvPr>
        </p:nvSpPr>
        <p:spPr>
          <a:xfrm>
            <a:off x="467544" y="1484784"/>
            <a:ext cx="8229600" cy="3810000"/>
          </a:xfrm>
        </p:spPr>
        <p:txBody>
          <a:bodyPr>
            <a:normAutofit/>
          </a:bodyPr>
          <a:lstStyle/>
          <a:p>
            <a:pPr eaLnBrk="1" hangingPunct="1">
              <a:spcBef>
                <a:spcPts val="3000"/>
              </a:spcBef>
              <a:buClr>
                <a:srgbClr val="084077"/>
              </a:buClr>
              <a:defRPr/>
            </a:pPr>
            <a:r>
              <a:rPr lang="el-GR" sz="2400" dirty="0" smtClean="0"/>
              <a:t>Η λύση της συνέχειας ενός οστού.</a:t>
            </a:r>
          </a:p>
          <a:p>
            <a:pPr eaLnBrk="1" hangingPunct="1">
              <a:spcBef>
                <a:spcPts val="3000"/>
              </a:spcBef>
              <a:buClr>
                <a:srgbClr val="084077"/>
              </a:buClr>
              <a:defRPr/>
            </a:pPr>
            <a:r>
              <a:rPr lang="el-GR" sz="2400" dirty="0" smtClean="0"/>
              <a:t>Είναι αποτέλεσμα της επίδρασης πάνω στο οστό μεγαλύτερης κινητικής ενέργειας από αυτή που μπορεί να απορροφήσει.</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2</a:t>
            </a:fld>
            <a:endParaRPr lang="el-GR" dirty="0"/>
          </a:p>
        </p:txBody>
      </p:sp>
    </p:spTree>
    <p:extLst>
      <p:ext uri="{BB962C8B-B14F-4D97-AF65-F5344CB8AC3E}">
        <p14:creationId xmlns:p14="http://schemas.microsoft.com/office/powerpoint/2010/main" val="4097193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08087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Θεοδώρα Στρουμπούκη 2014. Θεοδώρα Στρουμπούκη. </a:t>
            </a:r>
            <a:r>
              <a:rPr lang="el-GR" sz="2000" dirty="0" smtClean="0"/>
              <a:t>«Χειρουργική </a:t>
            </a:r>
            <a:r>
              <a:rPr lang="el-GR" sz="2000" dirty="0"/>
              <a:t>Νοσηλευτική </a:t>
            </a:r>
            <a:r>
              <a:rPr lang="el-GR" sz="2000" dirty="0" smtClean="0"/>
              <a:t>ΙΙ (Ε). </a:t>
            </a:r>
            <a:r>
              <a:rPr lang="el-GR" sz="2000" dirty="0" smtClean="0"/>
              <a:t>Ενότητα 9</a:t>
            </a:r>
            <a:r>
              <a:rPr lang="en-US" sz="2000" dirty="0" smtClean="0"/>
              <a:t>:</a:t>
            </a:r>
            <a:r>
              <a:rPr lang="el-GR" sz="2000" dirty="0"/>
              <a:t> Ορθοπεδικές Διαδικασίες (β΄μέρος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386736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73678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689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a:t>το</a:t>
            </a:r>
            <a:r>
              <a:rPr lang="en-US" sz="2000" dirty="0"/>
              <a:t> </a:t>
            </a:r>
            <a:r>
              <a:rPr lang="el-GR" sz="2000" dirty="0"/>
              <a:t>Σημείωμα</a:t>
            </a:r>
            <a:r>
              <a:rPr lang="en-US" sz="2000" dirty="0"/>
              <a:t> Αδειοδότησης</a:t>
            </a:r>
            <a:endParaRPr lang="el-GR" sz="2000" dirty="0"/>
          </a:p>
          <a:p>
            <a:pPr lvl="1">
              <a:buFont typeface="Wingdings" panose="05000000000000000000" pitchFamily="2" charset="2"/>
              <a:buChar char="§"/>
            </a:pPr>
            <a:r>
              <a:rPr lang="el-GR" sz="2000" dirty="0" smtClean="0"/>
              <a:t>Τη δήλωση Διατήρησης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endParaRPr lang="el-GR" sz="2400" dirty="0"/>
          </a:p>
          <a:p>
            <a:endParaRPr lang="el-GR" sz="2000" dirty="0"/>
          </a:p>
        </p:txBody>
      </p:sp>
    </p:spTree>
    <p:extLst>
      <p:ext uri="{BB962C8B-B14F-4D97-AF65-F5344CB8AC3E}">
        <p14:creationId xmlns:p14="http://schemas.microsoft.com/office/powerpoint/2010/main" val="2821276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05777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Αίτια</a:t>
            </a:r>
          </a:p>
        </p:txBody>
      </p:sp>
      <p:sp>
        <p:nvSpPr>
          <p:cNvPr id="55299" name="2 - Θέση περιεχομένου"/>
          <p:cNvSpPr>
            <a:spLocks noGrp="1"/>
          </p:cNvSpPr>
          <p:nvPr>
            <p:ph idx="4294967295"/>
          </p:nvPr>
        </p:nvSpPr>
        <p:spPr>
          <a:xfrm>
            <a:off x="457200" y="1752600"/>
            <a:ext cx="8229600" cy="4373563"/>
          </a:xfrm>
        </p:spPr>
        <p:txBody>
          <a:bodyPr>
            <a:normAutofit/>
          </a:bodyPr>
          <a:lstStyle/>
          <a:p>
            <a:pPr eaLnBrk="1" hangingPunct="1">
              <a:spcBef>
                <a:spcPts val="2400"/>
              </a:spcBef>
              <a:buClr>
                <a:srgbClr val="084077"/>
              </a:buClr>
              <a:defRPr/>
            </a:pPr>
            <a:r>
              <a:rPr lang="el-GR" sz="2400" dirty="0" smtClean="0"/>
              <a:t>Απευθείας χτύπημα,</a:t>
            </a:r>
          </a:p>
          <a:p>
            <a:pPr eaLnBrk="1" hangingPunct="1">
              <a:spcBef>
                <a:spcPts val="2400"/>
              </a:spcBef>
              <a:buClr>
                <a:srgbClr val="084077"/>
              </a:buClr>
              <a:defRPr/>
            </a:pPr>
            <a:r>
              <a:rPr lang="el-GR" sz="2400" dirty="0" smtClean="0"/>
              <a:t>Επίδραση συνθλιπτικής δύναμης,</a:t>
            </a:r>
          </a:p>
          <a:p>
            <a:pPr eaLnBrk="1" hangingPunct="1">
              <a:spcBef>
                <a:spcPts val="2400"/>
              </a:spcBef>
              <a:buClr>
                <a:srgbClr val="084077"/>
              </a:buClr>
              <a:defRPr/>
            </a:pPr>
            <a:r>
              <a:rPr lang="el-GR" sz="2400" dirty="0" smtClean="0"/>
              <a:t>Απότομη στροφική κίνηση,</a:t>
            </a:r>
          </a:p>
          <a:p>
            <a:pPr eaLnBrk="1" hangingPunct="1">
              <a:spcBef>
                <a:spcPts val="2400"/>
              </a:spcBef>
              <a:buClr>
                <a:srgbClr val="084077"/>
              </a:buClr>
              <a:defRPr/>
            </a:pPr>
            <a:r>
              <a:rPr lang="el-GR" sz="2400" dirty="0" smtClean="0"/>
              <a:t>Υπερβολικά έντονη μυϊκή σύσπαση,</a:t>
            </a:r>
          </a:p>
          <a:p>
            <a:pPr eaLnBrk="1" hangingPunct="1">
              <a:spcBef>
                <a:spcPts val="2400"/>
              </a:spcBef>
              <a:buClr>
                <a:srgbClr val="084077"/>
              </a:buClr>
              <a:defRPr/>
            </a:pPr>
            <a:r>
              <a:rPr lang="el-GR" sz="2400" dirty="0" smtClean="0"/>
              <a:t>Ως επακόλουθο νόσου που αδυνατίζει το οστό-παθολογικό κάταγμα.</a:t>
            </a:r>
          </a:p>
          <a:p>
            <a:pPr eaLnBrk="1" hangingPunct="1">
              <a:spcBef>
                <a:spcPts val="2400"/>
              </a:spcBef>
              <a:buClr>
                <a:srgbClr val="084077"/>
              </a:buClr>
              <a:defRPr/>
            </a:pPr>
            <a:endParaRPr lang="el-GR" sz="2400" dirty="0" smtClean="0"/>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3</a:t>
            </a:fld>
            <a:endParaRPr lang="el-GR" dirty="0"/>
          </a:p>
        </p:txBody>
      </p:sp>
    </p:spTree>
    <p:extLst>
      <p:ext uri="{BB962C8B-B14F-4D97-AF65-F5344CB8AC3E}">
        <p14:creationId xmlns:p14="http://schemas.microsoft.com/office/powerpoint/2010/main" val="250444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idx="4294967295"/>
          </p:nvPr>
        </p:nvSpPr>
        <p:spPr>
          <a:xfrm>
            <a:off x="0" y="0"/>
            <a:ext cx="9144000" cy="1080000"/>
          </a:xfrm>
        </p:spPr>
        <p:txBody>
          <a:bodyPr>
            <a:normAutofit/>
          </a:bodyPr>
          <a:lstStyle/>
          <a:p>
            <a:pPr eaLnBrk="1" hangingPunct="1">
              <a:defRPr/>
            </a:pPr>
            <a:r>
              <a:rPr lang="el-GR" sz="4000" dirty="0" smtClean="0"/>
              <a:t>Τύποι καταγμάτων</a:t>
            </a:r>
          </a:p>
        </p:txBody>
      </p:sp>
      <p:sp>
        <p:nvSpPr>
          <p:cNvPr id="3" name="2 - Θέση περιεχομένου"/>
          <p:cNvSpPr>
            <a:spLocks noGrp="1"/>
          </p:cNvSpPr>
          <p:nvPr>
            <p:ph idx="4294967295"/>
          </p:nvPr>
        </p:nvSpPr>
        <p:spPr>
          <a:xfrm>
            <a:off x="179512" y="1556792"/>
            <a:ext cx="8763000" cy="5105400"/>
          </a:xfrm>
        </p:spPr>
        <p:txBody>
          <a:bodyPr>
            <a:normAutofit/>
          </a:bodyPr>
          <a:lstStyle/>
          <a:p>
            <a:pPr eaLnBrk="1" hangingPunct="1">
              <a:lnSpc>
                <a:spcPct val="90000"/>
              </a:lnSpc>
              <a:spcBef>
                <a:spcPts val="2400"/>
              </a:spcBef>
              <a:buClr>
                <a:srgbClr val="084077"/>
              </a:buClr>
              <a:defRPr/>
            </a:pPr>
            <a:r>
              <a:rPr lang="el-GR" sz="2400" dirty="0" smtClean="0"/>
              <a:t>Κλειστό: το δέρμα παραμένει άθικτο,</a:t>
            </a:r>
          </a:p>
          <a:p>
            <a:pPr eaLnBrk="1" hangingPunct="1">
              <a:lnSpc>
                <a:spcPct val="90000"/>
              </a:lnSpc>
              <a:spcBef>
                <a:spcPts val="2400"/>
              </a:spcBef>
              <a:buClr>
                <a:srgbClr val="084077"/>
              </a:buClr>
              <a:defRPr/>
            </a:pPr>
            <a:r>
              <a:rPr lang="el-GR" sz="2400" dirty="0" smtClean="0"/>
              <a:t>Ανοικτό: λύση συνέχειας δέρματος,</a:t>
            </a:r>
          </a:p>
          <a:p>
            <a:pPr eaLnBrk="1" hangingPunct="1">
              <a:lnSpc>
                <a:spcPct val="90000"/>
              </a:lnSpc>
              <a:spcBef>
                <a:spcPts val="2400"/>
              </a:spcBef>
              <a:buClr>
                <a:srgbClr val="084077"/>
              </a:buClr>
              <a:defRPr/>
            </a:pPr>
            <a:r>
              <a:rPr lang="el-GR" sz="2400" dirty="0" smtClean="0"/>
              <a:t>Λοξό ή σπειροειδές: κατεύθυνση κατάγματος με γωνία 45 μοιρών σε σχέση με το οστό,</a:t>
            </a:r>
          </a:p>
          <a:p>
            <a:pPr eaLnBrk="1" hangingPunct="1">
              <a:lnSpc>
                <a:spcPct val="90000"/>
              </a:lnSpc>
              <a:spcBef>
                <a:spcPts val="2400"/>
              </a:spcBef>
              <a:buClr>
                <a:srgbClr val="084077"/>
              </a:buClr>
              <a:defRPr/>
            </a:pPr>
            <a:r>
              <a:rPr lang="el-GR" sz="2400" dirty="0" smtClean="0"/>
              <a:t>Αποσπαστικό: ένα κομμάτι οστού αποσπάται από τη θέση του,</a:t>
            </a:r>
          </a:p>
          <a:p>
            <a:pPr eaLnBrk="1" hangingPunct="1">
              <a:lnSpc>
                <a:spcPct val="90000"/>
              </a:lnSpc>
              <a:spcBef>
                <a:spcPts val="2400"/>
              </a:spcBef>
              <a:buClr>
                <a:srgbClr val="084077"/>
              </a:buClr>
              <a:defRPr/>
            </a:pPr>
            <a:r>
              <a:rPr lang="el-GR" sz="2400" dirty="0" smtClean="0"/>
              <a:t>Συντριπτικό: το οστό σπάει σε πολλά κομμάτια,</a:t>
            </a:r>
          </a:p>
          <a:p>
            <a:pPr eaLnBrk="1" hangingPunct="1">
              <a:lnSpc>
                <a:spcPct val="90000"/>
              </a:lnSpc>
              <a:spcBef>
                <a:spcPts val="2400"/>
              </a:spcBef>
              <a:buClr>
                <a:srgbClr val="084077"/>
              </a:buClr>
              <a:defRPr/>
            </a:pPr>
            <a:r>
              <a:rPr lang="el-GR" sz="2400" dirty="0" smtClean="0"/>
              <a:t>Εμπιεστικό: το οστό έχει συμπιεστεί προς τα μέσα,</a:t>
            </a:r>
          </a:p>
          <a:p>
            <a:pPr eaLnBrk="1" hangingPunct="1">
              <a:lnSpc>
                <a:spcPct val="90000"/>
              </a:lnSpc>
              <a:spcBef>
                <a:spcPts val="2400"/>
              </a:spcBef>
              <a:buClr>
                <a:srgbClr val="084077"/>
              </a:buClr>
              <a:defRPr/>
            </a:pPr>
            <a:r>
              <a:rPr lang="el-GR" sz="2400" dirty="0" smtClean="0"/>
              <a:t>Ενσφηνωμένο: τα σπασμένα άκρα έχουν σφηνώσει το ένα μέσα στο άλλο.</a:t>
            </a:r>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4</a:t>
            </a:fld>
            <a:endParaRPr lang="el-GR" dirty="0"/>
          </a:p>
        </p:txBody>
      </p:sp>
    </p:spTree>
    <p:extLst>
      <p:ext uri="{BB962C8B-B14F-4D97-AF65-F5344CB8AC3E}">
        <p14:creationId xmlns:p14="http://schemas.microsoft.com/office/powerpoint/2010/main" val="277561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
            <a:ext cx="9144000" cy="1080000"/>
          </a:xfrm>
        </p:spPr>
        <p:txBody>
          <a:bodyPr>
            <a:normAutofit/>
          </a:bodyPr>
          <a:lstStyle/>
          <a:p>
            <a:pPr eaLnBrk="1" hangingPunct="1">
              <a:defRPr/>
            </a:pPr>
            <a:r>
              <a:rPr lang="el-GR" sz="4000" dirty="0" smtClean="0"/>
              <a:t>Ταξινόμηση </a:t>
            </a:r>
            <a:r>
              <a:rPr lang="el-GR" sz="3200" b="0" dirty="0" smtClean="0"/>
              <a:t>(1 από </a:t>
            </a:r>
            <a:r>
              <a:rPr lang="el-GR" sz="3200" b="0" dirty="0"/>
              <a:t>4</a:t>
            </a:r>
            <a:r>
              <a:rPr lang="el-GR" sz="3200" b="0" dirty="0" smtClean="0"/>
              <a:t>)</a:t>
            </a:r>
          </a:p>
        </p:txBody>
      </p:sp>
      <p:sp>
        <p:nvSpPr>
          <p:cNvPr id="57347" name="Rectangle 3"/>
          <p:cNvSpPr>
            <a:spLocks noGrp="1" noChangeArrowheads="1"/>
          </p:cNvSpPr>
          <p:nvPr>
            <p:ph type="body" sz="half" idx="4294967295"/>
          </p:nvPr>
        </p:nvSpPr>
        <p:spPr>
          <a:xfrm>
            <a:off x="611560" y="1844824"/>
            <a:ext cx="4752104" cy="1660312"/>
          </a:xfrm>
        </p:spPr>
        <p:txBody>
          <a:bodyPr>
            <a:normAutofit/>
          </a:bodyPr>
          <a:lstStyle/>
          <a:p>
            <a:pPr marL="0" indent="0">
              <a:spcBef>
                <a:spcPts val="1800"/>
              </a:spcBef>
              <a:buClr>
                <a:srgbClr val="084077"/>
              </a:buClr>
              <a:buNone/>
              <a:defRPr/>
            </a:pPr>
            <a:r>
              <a:rPr lang="el-GR" sz="2400" b="1" dirty="0"/>
              <a:t>Συνήθη κατάγματα των </a:t>
            </a:r>
            <a:r>
              <a:rPr lang="el-GR" sz="2400" b="1" dirty="0" smtClean="0"/>
              <a:t>οστών</a:t>
            </a:r>
            <a:endParaRPr lang="el-GR" sz="2400" dirty="0" smtClean="0"/>
          </a:p>
          <a:p>
            <a:pPr eaLnBrk="1" hangingPunct="1">
              <a:spcBef>
                <a:spcPts val="1800"/>
              </a:spcBef>
              <a:buClr>
                <a:srgbClr val="084077"/>
              </a:buClr>
              <a:defRPr/>
            </a:pPr>
            <a:r>
              <a:rPr lang="el-GR" sz="2400" dirty="0" smtClean="0"/>
              <a:t>Κατά Τύπο</a:t>
            </a:r>
          </a:p>
          <a:p>
            <a:pPr eaLnBrk="1" hangingPunct="1">
              <a:spcBef>
                <a:spcPts val="1800"/>
              </a:spcBef>
              <a:buClr>
                <a:srgbClr val="084077"/>
              </a:buClr>
              <a:defRPr/>
            </a:pPr>
            <a:r>
              <a:rPr lang="el-GR" sz="2400" dirty="0" smtClean="0"/>
              <a:t>Κατά Θέση</a:t>
            </a:r>
          </a:p>
        </p:txBody>
      </p:sp>
      <p:pic>
        <p:nvPicPr>
          <p:cNvPr id="9230" name="Picture 14" descr="Είδη καταγμάτων"/>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3332"/>
          <a:stretch/>
        </p:blipFill>
        <p:spPr bwMode="auto">
          <a:xfrm>
            <a:off x="5652120" y="1340768"/>
            <a:ext cx="2520280" cy="4458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4068" y="5799746"/>
            <a:ext cx="3456384" cy="461665"/>
          </a:xfrm>
          <a:prstGeom prst="rect">
            <a:avLst/>
          </a:prstGeom>
          <a:noFill/>
        </p:spPr>
        <p:txBody>
          <a:bodyPr wrap="square" rtlCol="0">
            <a:spAutoFit/>
          </a:bodyPr>
          <a:lstStyle/>
          <a:p>
            <a:pPr algn="ctr"/>
            <a:r>
              <a:rPr lang="en-US" sz="1200" dirty="0" smtClean="0">
                <a:latin typeface="+mn-lt"/>
              </a:rPr>
              <a:t>“</a:t>
            </a:r>
            <a:r>
              <a:rPr lang="en-US" sz="1200" dirty="0" smtClean="0">
                <a:latin typeface="+mn-lt"/>
                <a:hlinkClick r:id="rId4"/>
              </a:rPr>
              <a:t>612 </a:t>
            </a:r>
            <a:r>
              <a:rPr lang="en-US" sz="1200" dirty="0">
                <a:latin typeface="+mn-lt"/>
                <a:hlinkClick r:id="rId4"/>
              </a:rPr>
              <a:t>Types of </a:t>
            </a:r>
            <a:r>
              <a:rPr lang="en-US" sz="1200" dirty="0" smtClean="0">
                <a:latin typeface="+mn-lt"/>
                <a:hlinkClick r:id="rId4"/>
              </a:rPr>
              <a:t>Fractures</a:t>
            </a:r>
            <a:r>
              <a:rPr lang="en-US" sz="1200" dirty="0" smtClean="0">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5" tooltip="User:CFCF"/>
              </a:rPr>
              <a:t>CFCF</a:t>
            </a:r>
            <a:r>
              <a:rPr lang="en-US" sz="1200" dirty="0" smtClean="0">
                <a:latin typeface="+mn-lt"/>
              </a:rPr>
              <a:t>,</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smtClean="0">
                <a:latin typeface="+mn-lt"/>
                <a:hlinkClick r:id="rId6"/>
              </a:rPr>
              <a:t>CC </a:t>
            </a:r>
            <a:r>
              <a:rPr lang="en-US" sz="1200" dirty="0">
                <a:latin typeface="+mn-lt"/>
                <a:hlinkClick r:id="rId6"/>
              </a:rPr>
              <a:t>BY 3.0</a:t>
            </a:r>
            <a:endParaRPr lang="en-US" sz="1200" dirty="0">
              <a:latin typeface="+mn-lt"/>
            </a:endParaRPr>
          </a:p>
        </p:txBody>
      </p:sp>
      <p:sp>
        <p:nvSpPr>
          <p:cNvPr id="10" name="Θέση αριθμού διαφάνειας 9"/>
          <p:cNvSpPr>
            <a:spLocks noGrp="1"/>
          </p:cNvSpPr>
          <p:nvPr>
            <p:ph type="sldNum" sz="quarter" idx="11"/>
          </p:nvPr>
        </p:nvSpPr>
        <p:spPr/>
        <p:txBody>
          <a:bodyPr/>
          <a:lstStyle/>
          <a:p>
            <a:fld id="{E2A1F1F7-58FA-4AEF-AACC-8C8E31DC991D}" type="slidenum">
              <a:rPr lang="el-GR" smtClean="0"/>
              <a:pPr/>
              <a:t>5</a:t>
            </a:fld>
            <a:endParaRPr lang="el-GR" dirty="0"/>
          </a:p>
        </p:txBody>
      </p:sp>
    </p:spTree>
    <p:extLst>
      <p:ext uri="{BB962C8B-B14F-4D97-AF65-F5344CB8AC3E}">
        <p14:creationId xmlns:p14="http://schemas.microsoft.com/office/powerpoint/2010/main" val="1606580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
            <a:ext cx="9144000" cy="1080000"/>
          </a:xfrm>
        </p:spPr>
        <p:txBody>
          <a:bodyPr>
            <a:normAutofit/>
          </a:bodyPr>
          <a:lstStyle/>
          <a:p>
            <a:pPr eaLnBrk="1" hangingPunct="1">
              <a:defRPr/>
            </a:pPr>
            <a:r>
              <a:rPr lang="el-GR" sz="4000" dirty="0" smtClean="0"/>
              <a:t>Ταξινόμηση </a:t>
            </a:r>
            <a:r>
              <a:rPr lang="el-GR" sz="3200" b="0" dirty="0" smtClean="0"/>
              <a:t>(2 από </a:t>
            </a:r>
            <a:r>
              <a:rPr lang="el-GR" sz="3200" b="0" dirty="0"/>
              <a:t>4</a:t>
            </a:r>
            <a:r>
              <a:rPr lang="el-GR" sz="3200" b="0" dirty="0" smtClean="0"/>
              <a:t>)</a:t>
            </a:r>
          </a:p>
        </p:txBody>
      </p:sp>
      <p:grpSp>
        <p:nvGrpSpPr>
          <p:cNvPr id="2" name="Ομάδα 1"/>
          <p:cNvGrpSpPr/>
          <p:nvPr/>
        </p:nvGrpSpPr>
        <p:grpSpPr>
          <a:xfrm>
            <a:off x="822681" y="1662956"/>
            <a:ext cx="974158" cy="4487410"/>
            <a:chOff x="822681" y="1662956"/>
            <a:chExt cx="974158" cy="4487410"/>
          </a:xfrm>
        </p:grpSpPr>
        <p:sp>
          <p:nvSpPr>
            <p:cNvPr id="4" name="TextBox 3"/>
            <p:cNvSpPr txBox="1"/>
            <p:nvPr/>
          </p:nvSpPr>
          <p:spPr>
            <a:xfrm>
              <a:off x="822681" y="5504035"/>
              <a:ext cx="951676" cy="646331"/>
            </a:xfrm>
            <a:prstGeom prst="rect">
              <a:avLst/>
            </a:prstGeom>
            <a:noFill/>
          </p:spPr>
          <p:txBody>
            <a:bodyPr wrap="square" rtlCol="0">
              <a:spAutoFit/>
            </a:bodyPr>
            <a:lstStyle/>
            <a:p>
              <a:pPr algn="ctr"/>
              <a:r>
                <a:rPr lang="el-GR" dirty="0" smtClean="0">
                  <a:latin typeface="+mn-lt"/>
                </a:rPr>
                <a:t>Χλωρού ξύλου</a:t>
              </a:r>
              <a:endParaRPr lang="el-GR" dirty="0">
                <a:latin typeface="+mn-lt"/>
              </a:endParaRPr>
            </a:p>
          </p:txBody>
        </p:sp>
        <p:pic>
          <p:nvPicPr>
            <p:cNvPr id="9222" name="Picture 6" descr="File:612 Types of Fra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53379" t="51393" r="25181" b="1627"/>
            <a:stretch/>
          </p:blipFill>
          <p:spPr bwMode="auto">
            <a:xfrm>
              <a:off x="897586" y="1662956"/>
              <a:ext cx="899253" cy="3735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Ομάδα 2"/>
          <p:cNvGrpSpPr/>
          <p:nvPr/>
        </p:nvGrpSpPr>
        <p:grpSpPr>
          <a:xfrm>
            <a:off x="2004112" y="1621849"/>
            <a:ext cx="1411042" cy="4390017"/>
            <a:chOff x="2004112" y="1621849"/>
            <a:chExt cx="1411042" cy="4390017"/>
          </a:xfrm>
        </p:grpSpPr>
        <p:sp>
          <p:nvSpPr>
            <p:cNvPr id="9" name="TextBox 8"/>
            <p:cNvSpPr txBox="1"/>
            <p:nvPr/>
          </p:nvSpPr>
          <p:spPr>
            <a:xfrm>
              <a:off x="2004112" y="5642534"/>
              <a:ext cx="1411042" cy="369332"/>
            </a:xfrm>
            <a:prstGeom prst="rect">
              <a:avLst/>
            </a:prstGeom>
            <a:noFill/>
          </p:spPr>
          <p:txBody>
            <a:bodyPr wrap="square" rtlCol="0">
              <a:spAutoFit/>
            </a:bodyPr>
            <a:lstStyle/>
            <a:p>
              <a:r>
                <a:rPr lang="el-GR" dirty="0" smtClean="0">
                  <a:latin typeface="+mn-lt"/>
                </a:rPr>
                <a:t>Σπειροειδές</a:t>
              </a:r>
              <a:endParaRPr lang="el-GR" dirty="0">
                <a:latin typeface="+mn-lt"/>
              </a:endParaRPr>
            </a:p>
          </p:txBody>
        </p:sp>
        <p:pic>
          <p:nvPicPr>
            <p:cNvPr id="9220" name="Picture 4" descr="File:612 Types of Fra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44" b="53645"/>
            <a:stretch/>
          </p:blipFill>
          <p:spPr bwMode="auto">
            <a:xfrm>
              <a:off x="2210907" y="1621849"/>
              <a:ext cx="900152" cy="39047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Ομάδα 4"/>
          <p:cNvGrpSpPr/>
          <p:nvPr/>
        </p:nvGrpSpPr>
        <p:grpSpPr>
          <a:xfrm>
            <a:off x="3333115" y="1610138"/>
            <a:ext cx="1584176" cy="4397805"/>
            <a:chOff x="3333115" y="1610138"/>
            <a:chExt cx="1584176" cy="4397805"/>
          </a:xfrm>
        </p:grpSpPr>
        <p:sp>
          <p:nvSpPr>
            <p:cNvPr id="11" name="TextBox 10"/>
            <p:cNvSpPr txBox="1"/>
            <p:nvPr/>
          </p:nvSpPr>
          <p:spPr>
            <a:xfrm>
              <a:off x="3333115" y="5638611"/>
              <a:ext cx="1584176" cy="369332"/>
            </a:xfrm>
            <a:prstGeom prst="rect">
              <a:avLst/>
            </a:prstGeom>
            <a:noFill/>
          </p:spPr>
          <p:txBody>
            <a:bodyPr wrap="square" rtlCol="0">
              <a:spAutoFit/>
            </a:bodyPr>
            <a:lstStyle/>
            <a:p>
              <a:r>
                <a:rPr lang="el-GR" dirty="0" smtClean="0">
                  <a:latin typeface="+mn-lt"/>
                </a:rPr>
                <a:t>Συντριπτικό</a:t>
              </a:r>
              <a:endParaRPr lang="el-GR" dirty="0">
                <a:latin typeface="+mn-lt"/>
              </a:endParaRPr>
            </a:p>
          </p:txBody>
        </p:sp>
        <p:pic>
          <p:nvPicPr>
            <p:cNvPr id="9224" name="Picture 8" descr="File:612 Types of Fra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t="51013" r="79906" b="1977"/>
            <a:stretch/>
          </p:blipFill>
          <p:spPr bwMode="auto">
            <a:xfrm>
              <a:off x="3683642" y="1610138"/>
              <a:ext cx="883123" cy="3916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Ομάδα 5"/>
          <p:cNvGrpSpPr/>
          <p:nvPr/>
        </p:nvGrpSpPr>
        <p:grpSpPr>
          <a:xfrm>
            <a:off x="4732497" y="1632253"/>
            <a:ext cx="1296144" cy="4375690"/>
            <a:chOff x="4732497" y="1632253"/>
            <a:chExt cx="1296144" cy="4375690"/>
          </a:xfrm>
        </p:grpSpPr>
        <p:sp>
          <p:nvSpPr>
            <p:cNvPr id="13" name="TextBox 12"/>
            <p:cNvSpPr txBox="1"/>
            <p:nvPr/>
          </p:nvSpPr>
          <p:spPr>
            <a:xfrm>
              <a:off x="4732497" y="5638611"/>
              <a:ext cx="1296144" cy="369332"/>
            </a:xfrm>
            <a:prstGeom prst="rect">
              <a:avLst/>
            </a:prstGeom>
            <a:noFill/>
          </p:spPr>
          <p:txBody>
            <a:bodyPr wrap="square" rtlCol="0">
              <a:spAutoFit/>
            </a:bodyPr>
            <a:lstStyle/>
            <a:p>
              <a:r>
                <a:rPr lang="el-GR" dirty="0" smtClean="0">
                  <a:latin typeface="+mn-lt"/>
                </a:rPr>
                <a:t>Εγκάρσιο </a:t>
              </a:r>
              <a:endParaRPr lang="el-GR" dirty="0">
                <a:latin typeface="+mn-lt"/>
              </a:endParaRPr>
            </a:p>
          </p:txBody>
        </p:sp>
        <p:pic>
          <p:nvPicPr>
            <p:cNvPr id="9218" name="Picture 2" descr="File:612 Types of Fra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50" r="22606" b="53189"/>
            <a:stretch/>
          </p:blipFill>
          <p:spPr bwMode="auto">
            <a:xfrm>
              <a:off x="4788024" y="1632253"/>
              <a:ext cx="1072457" cy="38459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Ομάδα 6"/>
          <p:cNvGrpSpPr/>
          <p:nvPr/>
        </p:nvGrpSpPr>
        <p:grpSpPr>
          <a:xfrm>
            <a:off x="6015125" y="1632253"/>
            <a:ext cx="885171" cy="4370427"/>
            <a:chOff x="6015125" y="1632253"/>
            <a:chExt cx="885171" cy="4370427"/>
          </a:xfrm>
        </p:grpSpPr>
        <p:pic>
          <p:nvPicPr>
            <p:cNvPr id="9226" name="Picture 10" descr="File:612 Types of Fra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79554" t="51448" b="2739"/>
            <a:stretch/>
          </p:blipFill>
          <p:spPr bwMode="auto">
            <a:xfrm>
              <a:off x="6015125" y="1632253"/>
              <a:ext cx="885171" cy="37597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09217" y="5633348"/>
              <a:ext cx="696986" cy="369332"/>
            </a:xfrm>
            <a:prstGeom prst="rect">
              <a:avLst/>
            </a:prstGeom>
            <a:noFill/>
          </p:spPr>
          <p:txBody>
            <a:bodyPr wrap="none" rtlCol="0">
              <a:spAutoFit/>
            </a:bodyPr>
            <a:lstStyle/>
            <a:p>
              <a:r>
                <a:rPr lang="el-GR" dirty="0" smtClean="0">
                  <a:latin typeface="+mn-lt"/>
                </a:rPr>
                <a:t>Λοξό </a:t>
              </a:r>
              <a:endParaRPr lang="el-GR" dirty="0">
                <a:latin typeface="+mn-lt"/>
              </a:endParaRPr>
            </a:p>
          </p:txBody>
        </p:sp>
      </p:grpSp>
      <p:grpSp>
        <p:nvGrpSpPr>
          <p:cNvPr id="8" name="Ομάδα 7"/>
          <p:cNvGrpSpPr/>
          <p:nvPr/>
        </p:nvGrpSpPr>
        <p:grpSpPr>
          <a:xfrm>
            <a:off x="6918529" y="1610136"/>
            <a:ext cx="1388329" cy="4401730"/>
            <a:chOff x="6918529" y="1610136"/>
            <a:chExt cx="1388329" cy="4401730"/>
          </a:xfrm>
        </p:grpSpPr>
        <p:pic>
          <p:nvPicPr>
            <p:cNvPr id="9228" name="Picture 12" descr="File:612 Types of Fractu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5888" t="51198" r="51407" b="2586"/>
            <a:stretch/>
          </p:blipFill>
          <p:spPr bwMode="auto">
            <a:xfrm>
              <a:off x="7236296" y="1610136"/>
              <a:ext cx="1015008" cy="39164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918529" y="5642534"/>
              <a:ext cx="1388329" cy="369332"/>
            </a:xfrm>
            <a:prstGeom prst="rect">
              <a:avLst/>
            </a:prstGeom>
            <a:noFill/>
          </p:spPr>
          <p:txBody>
            <a:bodyPr wrap="none" rtlCol="0">
              <a:spAutoFit/>
            </a:bodyPr>
            <a:lstStyle/>
            <a:p>
              <a:r>
                <a:rPr lang="el-GR" dirty="0" smtClean="0">
                  <a:latin typeface="+mn-lt"/>
                </a:rPr>
                <a:t>Συμπιεστικό </a:t>
              </a:r>
              <a:endParaRPr lang="el-GR" dirty="0">
                <a:latin typeface="+mn-lt"/>
              </a:endParaRPr>
            </a:p>
          </p:txBody>
        </p:sp>
      </p:grpSp>
      <p:sp>
        <p:nvSpPr>
          <p:cNvPr id="17" name="TextBox 16"/>
          <p:cNvSpPr txBox="1"/>
          <p:nvPr/>
        </p:nvSpPr>
        <p:spPr>
          <a:xfrm>
            <a:off x="3004305" y="6381327"/>
            <a:ext cx="3456384" cy="461665"/>
          </a:xfrm>
          <a:prstGeom prst="rect">
            <a:avLst/>
          </a:prstGeom>
          <a:noFill/>
        </p:spPr>
        <p:txBody>
          <a:bodyPr wrap="square" rtlCol="0">
            <a:spAutoFit/>
          </a:bodyPr>
          <a:lstStyle/>
          <a:p>
            <a:pPr algn="ctr"/>
            <a:r>
              <a:rPr lang="en-US" sz="1200" dirty="0" smtClean="0">
                <a:latin typeface="+mn-lt"/>
              </a:rPr>
              <a:t>“</a:t>
            </a:r>
            <a:r>
              <a:rPr lang="en-US" sz="1200" dirty="0" smtClean="0">
                <a:latin typeface="+mn-lt"/>
                <a:hlinkClick r:id="rId4"/>
              </a:rPr>
              <a:t>612 </a:t>
            </a:r>
            <a:r>
              <a:rPr lang="en-US" sz="1200" dirty="0">
                <a:latin typeface="+mn-lt"/>
                <a:hlinkClick r:id="rId4"/>
              </a:rPr>
              <a:t>Types of </a:t>
            </a:r>
            <a:r>
              <a:rPr lang="en-US" sz="1200" dirty="0" smtClean="0">
                <a:latin typeface="+mn-lt"/>
                <a:hlinkClick r:id="rId4"/>
              </a:rPr>
              <a:t>Fractures</a:t>
            </a:r>
            <a:r>
              <a:rPr lang="en-US" sz="1200" dirty="0" smtClean="0">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5" tooltip="User:CFCF"/>
              </a:rPr>
              <a:t>CFCF</a:t>
            </a:r>
            <a:r>
              <a:rPr lang="en-US" sz="1200" dirty="0" smtClean="0">
                <a:latin typeface="+mn-lt"/>
              </a:rPr>
              <a:t>,</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smtClean="0">
                <a:latin typeface="+mn-lt"/>
                <a:hlinkClick r:id="rId6"/>
              </a:rPr>
              <a:t>CC </a:t>
            </a:r>
            <a:r>
              <a:rPr lang="en-US" sz="1200" dirty="0">
                <a:latin typeface="+mn-lt"/>
                <a:hlinkClick r:id="rId6"/>
              </a:rPr>
              <a:t>BY 3.0</a:t>
            </a:r>
            <a:endParaRPr lang="en-US" sz="1200" dirty="0">
              <a:latin typeface="+mn-lt"/>
            </a:endParaRPr>
          </a:p>
        </p:txBody>
      </p:sp>
      <p:sp>
        <p:nvSpPr>
          <p:cNvPr id="10" name="Θέση αριθμού διαφάνειας 9"/>
          <p:cNvSpPr>
            <a:spLocks noGrp="1"/>
          </p:cNvSpPr>
          <p:nvPr>
            <p:ph type="sldNum" sz="quarter" idx="11"/>
          </p:nvPr>
        </p:nvSpPr>
        <p:spPr/>
        <p:txBody>
          <a:bodyPr/>
          <a:lstStyle/>
          <a:p>
            <a:fld id="{E2A1F1F7-58FA-4AEF-AACC-8C8E31DC991D}" type="slidenum">
              <a:rPr lang="el-GR" smtClean="0"/>
              <a:pPr/>
              <a:t>6</a:t>
            </a:fld>
            <a:endParaRPr lang="el-GR" dirty="0"/>
          </a:p>
        </p:txBody>
      </p:sp>
    </p:spTree>
    <p:extLst>
      <p:ext uri="{BB962C8B-B14F-4D97-AF65-F5344CB8AC3E}">
        <p14:creationId xmlns:p14="http://schemas.microsoft.com/office/powerpoint/2010/main" val="2522875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normAutofit/>
          </a:bodyPr>
          <a:lstStyle/>
          <a:p>
            <a:pPr>
              <a:defRPr/>
            </a:pPr>
            <a:r>
              <a:rPr lang="el-GR" sz="4000" dirty="0"/>
              <a:t>Ταξινόμηση </a:t>
            </a:r>
            <a:r>
              <a:rPr lang="el-GR" sz="3200" b="0" dirty="0" smtClean="0"/>
              <a:t>(3 </a:t>
            </a:r>
            <a:r>
              <a:rPr lang="el-GR" sz="3200" b="0" dirty="0"/>
              <a:t>από </a:t>
            </a:r>
            <a:r>
              <a:rPr lang="el-GR" sz="3200" b="0" dirty="0" smtClean="0"/>
              <a:t>4)</a:t>
            </a:r>
          </a:p>
        </p:txBody>
      </p:sp>
      <p:sp>
        <p:nvSpPr>
          <p:cNvPr id="6" name="Θέση περιεχομένου 5"/>
          <p:cNvSpPr>
            <a:spLocks noGrp="1"/>
          </p:cNvSpPr>
          <p:nvPr>
            <p:ph idx="1"/>
          </p:nvPr>
        </p:nvSpPr>
        <p:spPr>
          <a:xfrm>
            <a:off x="457200" y="1196752"/>
            <a:ext cx="8229600" cy="723929"/>
          </a:xfrm>
        </p:spPr>
        <p:txBody>
          <a:bodyPr>
            <a:normAutofit/>
          </a:bodyPr>
          <a:lstStyle/>
          <a:p>
            <a:r>
              <a:rPr lang="el-GR" sz="2400" b="1" dirty="0" smtClean="0"/>
              <a:t>Συμπιεστικό κάταγμα σπονδύλου.</a:t>
            </a:r>
            <a:endParaRPr lang="el-GR" sz="2400" b="1" dirty="0"/>
          </a:p>
        </p:txBody>
      </p:sp>
      <p:pic>
        <p:nvPicPr>
          <p:cNvPr id="11266" name="Picture 2" descr="Συμπιεστικό κάταγμα σπονδύλ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70" y="1920681"/>
            <a:ext cx="3276788" cy="43663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1472" y="6286780"/>
            <a:ext cx="3456384" cy="461665"/>
          </a:xfrm>
          <a:prstGeom prst="rect">
            <a:avLst/>
          </a:prstGeom>
          <a:noFill/>
        </p:spPr>
        <p:txBody>
          <a:bodyPr wrap="square" rtlCol="0">
            <a:spAutoFit/>
          </a:bodyPr>
          <a:lstStyle/>
          <a:p>
            <a:pPr algn="ctr"/>
            <a:r>
              <a:rPr lang="en-US" sz="1200" dirty="0" smtClean="0">
                <a:latin typeface="+mn-lt"/>
              </a:rPr>
              <a:t>“</a:t>
            </a:r>
            <a:r>
              <a:rPr lang="en-US" sz="1200" dirty="0">
                <a:latin typeface="+mn-lt"/>
                <a:hlinkClick r:id="rId3"/>
              </a:rPr>
              <a:t>Blausen 0250 CompressionFracture </a:t>
            </a:r>
            <a:r>
              <a:rPr lang="en-US" sz="1200" dirty="0" smtClean="0">
                <a:latin typeface="+mn-lt"/>
                <a:hlinkClick r:id="rId3"/>
              </a:rPr>
              <a:t>Vertebrae</a:t>
            </a:r>
            <a:r>
              <a:rPr lang="en-US" sz="1200" dirty="0" smtClean="0">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4" tooltip="User:BruceBlaus"/>
              </a:rPr>
              <a:t>BruceBlaus</a:t>
            </a:r>
            <a:r>
              <a:rPr lang="en-US" sz="1200" dirty="0" smtClean="0">
                <a:latin typeface="+mn-lt"/>
              </a:rPr>
              <a:t>,</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smtClean="0">
                <a:latin typeface="+mn-lt"/>
                <a:hlinkClick r:id="rId5"/>
              </a:rPr>
              <a:t>CC </a:t>
            </a:r>
            <a:r>
              <a:rPr lang="en-US" sz="1200" dirty="0">
                <a:latin typeface="+mn-lt"/>
                <a:hlinkClick r:id="rId5"/>
              </a:rPr>
              <a:t>BY 3.0</a:t>
            </a:r>
            <a:endParaRPr lang="en-US" sz="1200" dirty="0">
              <a:latin typeface="+mn-lt"/>
            </a:endParaRPr>
          </a:p>
        </p:txBody>
      </p:sp>
      <p:pic>
        <p:nvPicPr>
          <p:cNvPr id="11268" name="Picture 4" descr="Συμπιεστικό κάταγμα σπονδύλου- ακτινογραφί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930257"/>
            <a:ext cx="3318874" cy="4425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35222" y="6355422"/>
            <a:ext cx="2887042" cy="461665"/>
          </a:xfrm>
          <a:prstGeom prst="rect">
            <a:avLst/>
          </a:prstGeom>
          <a:noFill/>
        </p:spPr>
        <p:txBody>
          <a:bodyPr wrap="square" rtlCol="0">
            <a:spAutoFit/>
          </a:bodyPr>
          <a:lstStyle/>
          <a:p>
            <a:pPr algn="ctr"/>
            <a:r>
              <a:rPr lang="en-US" sz="1200" dirty="0" smtClean="0">
                <a:latin typeface="+mn-lt"/>
              </a:rPr>
              <a:t>“</a:t>
            </a:r>
            <a:r>
              <a:rPr lang="en-US" sz="1200" dirty="0">
                <a:latin typeface="+mn-lt"/>
                <a:hlinkClick r:id="rId7"/>
              </a:rPr>
              <a:t>L4 </a:t>
            </a:r>
            <a:r>
              <a:rPr lang="en-US" sz="1200" dirty="0" smtClean="0">
                <a:latin typeface="+mn-lt"/>
                <a:hlinkClick r:id="rId7"/>
              </a:rPr>
              <a:t>compressionFracture2008</a:t>
            </a:r>
            <a:r>
              <a:rPr lang="en-US" sz="1200" dirty="0" smtClean="0">
                <a:latin typeface="+mn-lt"/>
              </a:rPr>
              <a:t>”</a:t>
            </a:r>
            <a:r>
              <a:rPr lang="el-GR"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a:latin typeface="+mn-lt"/>
                <a:hlinkClick r:id="rId8" tooltip="User:Jmh649"/>
              </a:rPr>
              <a:t>Jmh649</a:t>
            </a:r>
            <a:r>
              <a:rPr lang="en-US" sz="1200" dirty="0" smtClean="0">
                <a:latin typeface="+mn-lt"/>
              </a:rPr>
              <a:t>,</a:t>
            </a:r>
            <a:r>
              <a:rPr lang="el-GR" sz="1200" dirty="0" smtClean="0">
                <a:latin typeface="+mn-lt"/>
              </a:rPr>
              <a:t> </a:t>
            </a:r>
            <a:r>
              <a:rPr lang="el-GR" sz="1200" dirty="0" smtClean="0">
                <a:solidFill>
                  <a:schemeClr val="tx1">
                    <a:lumMod val="65000"/>
                    <a:lumOff val="35000"/>
                  </a:schemeClr>
                </a:solidFill>
                <a:latin typeface="+mn-lt"/>
              </a:rPr>
              <a:t>διαθέσιμο με άδεια </a:t>
            </a:r>
            <a:r>
              <a:rPr lang="en-US" sz="1200" dirty="0">
                <a:latin typeface="+mn-lt"/>
                <a:hlinkClick r:id="rId9"/>
              </a:rPr>
              <a:t>CC BY-SA 3.0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fld id="{E2A1F1F7-58FA-4AEF-AACC-8C8E31DC991D}" type="slidenum">
              <a:rPr lang="el-GR" smtClean="0"/>
              <a:pPr/>
              <a:t>7</a:t>
            </a:fld>
            <a:endParaRPr lang="el-GR" dirty="0"/>
          </a:p>
        </p:txBody>
      </p:sp>
    </p:spTree>
    <p:extLst>
      <p:ext uri="{BB962C8B-B14F-4D97-AF65-F5344CB8AC3E}">
        <p14:creationId xmlns:p14="http://schemas.microsoft.com/office/powerpoint/2010/main" val="106446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idx="4294967295"/>
          </p:nvPr>
        </p:nvSpPr>
        <p:spPr>
          <a:xfrm>
            <a:off x="0" y="0"/>
            <a:ext cx="9144000" cy="1080000"/>
          </a:xfrm>
        </p:spPr>
        <p:txBody>
          <a:bodyPr>
            <a:normAutofit/>
          </a:bodyPr>
          <a:lstStyle/>
          <a:p>
            <a:pPr>
              <a:defRPr/>
            </a:pPr>
            <a:r>
              <a:rPr lang="el-GR" sz="4000" dirty="0"/>
              <a:t>Ταξινόμηση </a:t>
            </a:r>
            <a:r>
              <a:rPr lang="el-GR" sz="3200" b="0" dirty="0" smtClean="0"/>
              <a:t>(4 </a:t>
            </a:r>
            <a:r>
              <a:rPr lang="el-GR" sz="3200" b="0" dirty="0"/>
              <a:t>από </a:t>
            </a:r>
            <a:r>
              <a:rPr lang="el-GR" sz="3200" b="0" dirty="0" smtClean="0"/>
              <a:t>4)</a:t>
            </a:r>
          </a:p>
        </p:txBody>
      </p:sp>
      <p:sp>
        <p:nvSpPr>
          <p:cNvPr id="3" name="2 - Θέση περιεχομένου"/>
          <p:cNvSpPr>
            <a:spLocks noGrp="1"/>
          </p:cNvSpPr>
          <p:nvPr>
            <p:ph idx="4294967295"/>
          </p:nvPr>
        </p:nvSpPr>
        <p:spPr>
          <a:xfrm>
            <a:off x="251520" y="1412776"/>
            <a:ext cx="8763000" cy="3701008"/>
          </a:xfrm>
        </p:spPr>
        <p:txBody>
          <a:bodyPr>
            <a:normAutofit/>
          </a:bodyPr>
          <a:lstStyle/>
          <a:p>
            <a:pPr>
              <a:lnSpc>
                <a:spcPct val="120000"/>
              </a:lnSpc>
              <a:spcBef>
                <a:spcPts val="2400"/>
              </a:spcBef>
              <a:buClr>
                <a:srgbClr val="084077"/>
              </a:buClr>
              <a:defRPr/>
            </a:pPr>
            <a:r>
              <a:rPr lang="el-GR" sz="2400" dirty="0"/>
              <a:t>Πλήρη: αφορούν το σύνολο του πάχους των </a:t>
            </a:r>
            <a:r>
              <a:rPr lang="el-GR" sz="2400" dirty="0" smtClean="0"/>
              <a:t>οστών,</a:t>
            </a:r>
            <a:endParaRPr lang="el-GR" sz="2400" dirty="0"/>
          </a:p>
          <a:p>
            <a:pPr>
              <a:lnSpc>
                <a:spcPct val="120000"/>
              </a:lnSpc>
              <a:spcBef>
                <a:spcPts val="2400"/>
              </a:spcBef>
              <a:buClr>
                <a:srgbClr val="084077"/>
              </a:buClr>
              <a:defRPr/>
            </a:pPr>
            <a:r>
              <a:rPr lang="el-GR" sz="2400" dirty="0"/>
              <a:t>Ατελή: δεν επεκτείνονται σε όλο το πάχος </a:t>
            </a:r>
            <a:r>
              <a:rPr lang="el-GR" sz="2400" dirty="0" smtClean="0"/>
              <a:t>του,</a:t>
            </a:r>
            <a:endParaRPr lang="el-GR" sz="2400" dirty="0"/>
          </a:p>
          <a:p>
            <a:pPr>
              <a:lnSpc>
                <a:spcPct val="120000"/>
              </a:lnSpc>
              <a:spcBef>
                <a:spcPts val="2400"/>
              </a:spcBef>
              <a:buClr>
                <a:srgbClr val="084077"/>
              </a:buClr>
              <a:defRPr/>
            </a:pPr>
            <a:r>
              <a:rPr lang="el-GR" sz="2400" dirty="0"/>
              <a:t>Σταθερό (μη παρεκτοπισμένο) τα τμήματα του οστού διατηρούν την ανατομική τους </a:t>
            </a:r>
            <a:r>
              <a:rPr lang="el-GR" sz="2400" dirty="0" smtClean="0"/>
              <a:t>ευθυγράμμιση,</a:t>
            </a:r>
            <a:endParaRPr lang="el-GR" sz="2400" dirty="0"/>
          </a:p>
          <a:p>
            <a:pPr>
              <a:lnSpc>
                <a:spcPct val="120000"/>
              </a:lnSpc>
              <a:spcBef>
                <a:spcPts val="2400"/>
              </a:spcBef>
              <a:buClr>
                <a:srgbClr val="084077"/>
              </a:buClr>
              <a:defRPr/>
            </a:pPr>
            <a:r>
              <a:rPr lang="el-GR" sz="2400" dirty="0"/>
              <a:t>Ασταθές (παρεκτοπισμένο): τα τμήματα του οστού ξεφεύγουν την ανατομική τους </a:t>
            </a:r>
            <a:r>
              <a:rPr lang="el-GR" sz="2400" dirty="0" smtClean="0"/>
              <a:t>ευθυγράμμιση.</a:t>
            </a:r>
            <a:endParaRPr lang="el-GR" sz="2400" dirty="0"/>
          </a:p>
          <a:p>
            <a:pPr eaLnBrk="1" hangingPunct="1">
              <a:lnSpc>
                <a:spcPct val="90000"/>
              </a:lnSpc>
              <a:spcBef>
                <a:spcPts val="2400"/>
              </a:spcBef>
              <a:buClr>
                <a:srgbClr val="084077"/>
              </a:buClr>
              <a:defRPr/>
            </a:pPr>
            <a:endParaRPr lang="el-GR" sz="2400" dirty="0" smtClean="0"/>
          </a:p>
        </p:txBody>
      </p:sp>
      <p:sp>
        <p:nvSpPr>
          <p:cNvPr id="2" name="Θέση αριθμού διαφάνειας 1"/>
          <p:cNvSpPr>
            <a:spLocks noGrp="1"/>
          </p:cNvSpPr>
          <p:nvPr>
            <p:ph type="sldNum" sz="quarter" idx="11"/>
          </p:nvPr>
        </p:nvSpPr>
        <p:spPr/>
        <p:txBody>
          <a:bodyPr/>
          <a:lstStyle/>
          <a:p>
            <a:fld id="{E2A1F1F7-58FA-4AEF-AACC-8C8E31DC991D}" type="slidenum">
              <a:rPr lang="el-GR" smtClean="0"/>
              <a:pPr/>
              <a:t>8</a:t>
            </a:fld>
            <a:endParaRPr lang="el-GR" dirty="0"/>
          </a:p>
        </p:txBody>
      </p:sp>
    </p:spTree>
    <p:extLst>
      <p:ext uri="{BB962C8B-B14F-4D97-AF65-F5344CB8AC3E}">
        <p14:creationId xmlns:p14="http://schemas.microsoft.com/office/powerpoint/2010/main" val="4251655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bc657f8c56bbb17e1e765873b975ff6cb2c4bd"/>
</p:tagLst>
</file>

<file path=ppt/theme/theme1.xml><?xml version="1.0" encoding="utf-8"?>
<a:theme xmlns:a="http://schemas.openxmlformats.org/drawingml/2006/main" name="OC_template_updated">
  <a:themeElements>
    <a:clrScheme name="Προσαρμοσμένο 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DS</Template>
  <TotalTime>244</TotalTime>
  <Words>1691</Words>
  <Application>Microsoft Office PowerPoint</Application>
  <PresentationFormat>Προβολή στην οθόνη (4:3)</PresentationFormat>
  <Paragraphs>259</Paragraphs>
  <Slides>35</Slides>
  <Notes>15</Notes>
  <HiddenSlides>0</HiddenSlides>
  <MMClips>0</MMClips>
  <ScaleCrop>false</ScaleCrop>
  <HeadingPairs>
    <vt:vector size="4" baseType="variant">
      <vt:variant>
        <vt:lpstr>Θέμα</vt:lpstr>
      </vt:variant>
      <vt:variant>
        <vt:i4>4</vt:i4>
      </vt:variant>
      <vt:variant>
        <vt:lpstr>Τίτλοι διαφανειών</vt:lpstr>
      </vt:variant>
      <vt:variant>
        <vt:i4>35</vt:i4>
      </vt:variant>
    </vt:vector>
  </HeadingPairs>
  <TitlesOfParts>
    <vt:vector size="39" baseType="lpstr">
      <vt:lpstr>OC_template_updated</vt:lpstr>
      <vt:lpstr>1_OC_template_updated</vt:lpstr>
      <vt:lpstr>2_OC_template_updated</vt:lpstr>
      <vt:lpstr>3_OC_template_updated</vt:lpstr>
      <vt:lpstr>Χειρουργική Νοσηλευτική ΙΙ (Ε)</vt:lpstr>
      <vt:lpstr>Εργαστήριο  Χειρουργική Νοσηλευτική ΙΙ</vt:lpstr>
      <vt:lpstr>Κάταγμα</vt:lpstr>
      <vt:lpstr>Αίτια</vt:lpstr>
      <vt:lpstr>Τύποι καταγμάτων</vt:lpstr>
      <vt:lpstr>Ταξινόμηση (1 από 4)</vt:lpstr>
      <vt:lpstr>Ταξινόμηση (2 από 4)</vt:lpstr>
      <vt:lpstr>Ταξινόμηση (3 από 4)</vt:lpstr>
      <vt:lpstr>Ταξινόμηση (4 από 4)</vt:lpstr>
      <vt:lpstr>Εξάρθρημα ώμου (πρόσθιο)</vt:lpstr>
      <vt:lpstr>Κάταγμα αντιβραχίου</vt:lpstr>
      <vt:lpstr>Εξάρθρημα κεφαλής μηριαίου</vt:lpstr>
      <vt:lpstr>Διατροχαντήριο κάταγμα</vt:lpstr>
      <vt:lpstr>Κάταγμα κνήμης</vt:lpstr>
      <vt:lpstr>Κλινικές εκδηλώσεις κατάγματος</vt:lpstr>
      <vt:lpstr>Θεραπεία καταγμάτων</vt:lpstr>
      <vt:lpstr>Εφαρμογή γύψου</vt:lpstr>
      <vt:lpstr>Υλικά</vt:lpstr>
      <vt:lpstr>Τοποθέτηση γύψου (1 από 3) </vt:lpstr>
      <vt:lpstr>Τοποθέτηση γύψου (2 από 3) </vt:lpstr>
      <vt:lpstr>Τοποθέτηση γύψου (3 από 3) </vt:lpstr>
      <vt:lpstr>Παρακολούθηση ασθενούς με γύψο  (1 από 2)</vt:lpstr>
      <vt:lpstr>Παρακολούθηση ασθενούς με γύψο  (2 από 2)</vt:lpstr>
      <vt:lpstr>Έλξεις</vt:lpstr>
      <vt:lpstr>Είδη έλξεων</vt:lpstr>
      <vt:lpstr>Δερματική έλξη</vt:lpstr>
      <vt:lpstr>Έλξη με ισορροπημένη ανάρτηση</vt:lpstr>
      <vt:lpstr>Σκελετική έλξη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Χειρουργική Νοσηλευτική ΙΙ (Ε)</dc:title>
  <dc:creator>opencourses@teiath.gr</dc:creator>
  <cp:lastModifiedBy>natasakar new</cp:lastModifiedBy>
  <cp:revision>28</cp:revision>
  <dcterms:created xsi:type="dcterms:W3CDTF">2014-02-14T13:20:06Z</dcterms:created>
  <dcterms:modified xsi:type="dcterms:W3CDTF">2015-02-27T10:34:20Z</dcterms:modified>
</cp:coreProperties>
</file>