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63"/>
  </p:notesMasterIdLst>
  <p:handoutMasterIdLst>
    <p:handoutMasterId r:id="rId64"/>
  </p:handoutMasterIdLst>
  <p:sldIdLst>
    <p:sldId id="25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307" r:id="rId44"/>
    <p:sldId id="308" r:id="rId45"/>
    <p:sldId id="309" r:id="rId46"/>
    <p:sldId id="310" r:id="rId47"/>
    <p:sldId id="311" r:id="rId48"/>
    <p:sldId id="312" r:id="rId49"/>
    <p:sldId id="313" r:id="rId50"/>
    <p:sldId id="314" r:id="rId51"/>
    <p:sldId id="315" r:id="rId52"/>
    <p:sldId id="316" r:id="rId53"/>
    <p:sldId id="317" r:id="rId54"/>
    <p:sldId id="318" r:id="rId55"/>
    <p:sldId id="257" r:id="rId56"/>
    <p:sldId id="262" r:id="rId57"/>
    <p:sldId id="264" r:id="rId58"/>
    <p:sldId id="319" r:id="rId59"/>
    <p:sldId id="320" r:id="rId60"/>
    <p:sldId id="266" r:id="rId61"/>
    <p:sldId id="261" r:id="rId62"/>
  </p:sldIdLst>
  <p:sldSz cx="9144000" cy="6858000" type="screen4x3"/>
  <p:notesSz cx="7104063" cy="10234613"/>
  <p:custDataLst>
    <p:tags r:id="rId65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16/4/2015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16/4/2015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060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594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837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02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815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508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475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522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18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094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601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879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573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266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533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20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004A8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4A82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4A82"/>
        </a:buClr>
        <a:buFont typeface="Courier New" panose="02070309020205020404" pitchFamily="49" charset="0"/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4A82"/>
        </a:buClr>
        <a:buFont typeface="Calibri" panose="020F0502020204030204" pitchFamily="34" charset="0"/>
        <a:buChar char="‒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Scheme_simple_diffusion_in_cell_membrane-en.sv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commons.wikimedia.org/wiki/User:Bibi_Saint-Po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Diffusion.en.sv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commons.wikimedia.org/w/index.php?title=User:Quasar_Jarosz&amp;action=edit&amp;redlink=1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Dhatfield" TargetMode="External"/><Relationship Id="rId4" Type="http://schemas.openxmlformats.org/officeDocument/2006/relationships/hyperlink" Target="http://commons.wikimedia.org/wiki/File:Cell_membrane_detailed_diagram_4.svg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/3.0/deed.en" TargetMode="External"/><Relationship Id="rId5" Type="http://schemas.openxmlformats.org/officeDocument/2006/relationships/hyperlink" Target="http://commons.wikimedia.org/wiki/User:BruceBlaus" TargetMode="External"/><Relationship Id="rId4" Type="http://schemas.openxmlformats.org/officeDocument/2006/relationships/hyperlink" Target="http://commons.wikimedia.org/wiki/File:Blausen_0211_CellMembrane.pn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hyperlink" Target="http://commons.wikimedia.org/wiki/File:Turgor_pressure_on_plant_cells_diagram.sv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://commons.wikimedia.org/wiki/User:LadyofHats" TargetMode="External"/><Relationship Id="rId5" Type="http://schemas.openxmlformats.org/officeDocument/2006/relationships/hyperlink" Target="http://commons.wikimedia.org/wiki/File:Osmotic_pressure_on_blood_cells_diagram.svg" TargetMode="Externa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hilpsnutrilife.blogspot.gr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johnnydissidence.wordpress.com/tag/lung-capillaries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schemeClr val="tx1"/>
                </a:solidFill>
                <a:latin typeface="+mn-lt"/>
              </a:rPr>
              <a:t>Χειρουργική Νοσηλευτική Ι (Θ)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1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/>
              <a:t>Ύδωρ και </a:t>
            </a:r>
            <a:r>
              <a:rPr lang="el-GR" sz="2600" dirty="0" smtClean="0"/>
              <a:t>Ηλεκτρολύτες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200" dirty="0" smtClean="0"/>
              <a:t>Αντωνία </a:t>
            </a:r>
            <a:r>
              <a:rPr lang="el-GR" sz="2200" dirty="0"/>
              <a:t>Καλογιάννη, Καθηγήτρια </a:t>
            </a:r>
            <a:r>
              <a:rPr lang="el-GR" sz="2200" dirty="0" smtClean="0"/>
              <a:t>Εφαρμογών</a:t>
            </a:r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Νοσηλευτικής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61082"/>
          </a:xfrm>
        </p:spPr>
        <p:txBody>
          <a:bodyPr>
            <a:noAutofit/>
          </a:bodyPr>
          <a:lstStyle/>
          <a:p>
            <a:r>
              <a:rPr lang="el-GR" dirty="0" smtClean="0"/>
              <a:t>Κατανομή του συνόλου του ύδατος του σώματος</a:t>
            </a:r>
            <a:endParaRPr lang="el-GR" dirty="0"/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419782"/>
              </p:ext>
            </p:extLst>
          </p:nvPr>
        </p:nvGraphicFramePr>
        <p:xfrm>
          <a:off x="435030" y="1988840"/>
          <a:ext cx="8229600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2800" b="1" dirty="0" smtClean="0">
                          <a:solidFill>
                            <a:srgbClr val="004A82"/>
                          </a:solidFill>
                        </a:rPr>
                        <a:t>Εξωκυττάριο υγρό</a:t>
                      </a:r>
                      <a:endParaRPr lang="el-GR" sz="2800" b="1" dirty="0">
                        <a:solidFill>
                          <a:srgbClr val="004A8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b="1" dirty="0" smtClean="0">
                          <a:solidFill>
                            <a:srgbClr val="004A82"/>
                          </a:solidFill>
                        </a:rPr>
                        <a:t>20%</a:t>
                      </a:r>
                      <a:endParaRPr lang="el-GR" sz="2400" b="1" dirty="0">
                        <a:solidFill>
                          <a:srgbClr val="004A8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800" dirty="0" smtClean="0"/>
                        <a:t>Πλάσμα </a:t>
                      </a:r>
                      <a:endParaRPr lang="el-G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4%</a:t>
                      </a:r>
                      <a:endParaRPr lang="el-G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800" dirty="0" err="1" smtClean="0"/>
                        <a:t>Διαμεσοκυττάριος</a:t>
                      </a:r>
                      <a:r>
                        <a:rPr lang="el-GR" sz="2800" dirty="0" smtClean="0"/>
                        <a:t> </a:t>
                      </a:r>
                      <a:endParaRPr lang="el-G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16%</a:t>
                      </a:r>
                      <a:endParaRPr lang="el-G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800" b="1" dirty="0" smtClean="0">
                          <a:solidFill>
                            <a:srgbClr val="004A82"/>
                          </a:solidFill>
                        </a:rPr>
                        <a:t>Ενδοκυττάριο υγρό</a:t>
                      </a:r>
                      <a:endParaRPr lang="el-GR" sz="2800" b="1" dirty="0">
                        <a:solidFill>
                          <a:srgbClr val="004A8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b="1" dirty="0" smtClean="0">
                          <a:solidFill>
                            <a:srgbClr val="004A82"/>
                          </a:solidFill>
                        </a:rPr>
                        <a:t>40%</a:t>
                      </a:r>
                      <a:endParaRPr lang="el-GR" sz="2400" b="1" dirty="0">
                        <a:solidFill>
                          <a:srgbClr val="004A8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800" b="1" dirty="0" smtClean="0">
                          <a:solidFill>
                            <a:srgbClr val="004A82"/>
                          </a:solidFill>
                        </a:rPr>
                        <a:t>Σύνολο</a:t>
                      </a:r>
                      <a:r>
                        <a:rPr lang="el-GR" sz="2800" b="1" baseline="0" dirty="0" smtClean="0">
                          <a:solidFill>
                            <a:srgbClr val="004A82"/>
                          </a:solidFill>
                        </a:rPr>
                        <a:t> </a:t>
                      </a:r>
                      <a:endParaRPr lang="el-GR" sz="2800" b="1" dirty="0">
                        <a:solidFill>
                          <a:srgbClr val="004A8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b="1" dirty="0" smtClean="0">
                          <a:solidFill>
                            <a:srgbClr val="004A82"/>
                          </a:solidFill>
                        </a:rPr>
                        <a:t>60%</a:t>
                      </a:r>
                      <a:endParaRPr lang="el-GR" sz="2400" b="1" dirty="0">
                        <a:solidFill>
                          <a:srgbClr val="004A8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38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16"/>
    </mc:Choice>
    <mc:Fallback xmlns="">
      <p:transition spd="slow" advTm="3916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Εξωκυττάριο Υγρό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l-GR" sz="2800" dirty="0"/>
              <a:t>Διαμεσοκυττάριο  ή μεσοκυττάριο υγρό (15-18% ΣΒ</a:t>
            </a:r>
            <a:r>
              <a:rPr lang="el-GR" sz="2800" dirty="0" smtClean="0"/>
              <a:t>),</a:t>
            </a:r>
            <a:endParaRPr lang="el-GR" sz="2800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l-GR" sz="2800" dirty="0"/>
              <a:t>Πλάσμα (3,5-5% ΣΒ</a:t>
            </a:r>
            <a:r>
              <a:rPr lang="el-GR" sz="2800" dirty="0" smtClean="0"/>
              <a:t>),</a:t>
            </a:r>
            <a:endParaRPr lang="el-GR" sz="2800" dirty="0"/>
          </a:p>
          <a:p>
            <a:pPr>
              <a:spcBef>
                <a:spcPts val="1200"/>
              </a:spcBef>
            </a:pPr>
            <a:r>
              <a:rPr lang="el-GR" sz="2800" dirty="0" err="1"/>
              <a:t>Διακυττάριο</a:t>
            </a:r>
            <a:r>
              <a:rPr lang="el-GR" sz="2800" dirty="0"/>
              <a:t> (1 -2,5% ΣΒ</a:t>
            </a:r>
            <a:r>
              <a:rPr lang="el-GR" sz="2800" dirty="0" smtClean="0"/>
              <a:t>),</a:t>
            </a:r>
            <a:endParaRPr lang="el-GR" sz="2800" dirty="0"/>
          </a:p>
          <a:p>
            <a:pPr marL="698500">
              <a:spcBef>
                <a:spcPts val="12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l-GR" sz="2400" dirty="0"/>
              <a:t>Γαστρεντερικές εκκρίσεις, εκκρίσεις ορογόνων κοιλοτήτων, ΕΝΥ </a:t>
            </a:r>
            <a:r>
              <a:rPr lang="el-GR" sz="2400" dirty="0" err="1" smtClean="0"/>
              <a:t>κλπ</a:t>
            </a:r>
            <a:r>
              <a:rPr lang="el-GR" sz="2400" dirty="0" smtClean="0"/>
              <a:t>,</a:t>
            </a:r>
            <a:endParaRPr lang="el-GR" sz="2400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l-GR" sz="2800" dirty="0"/>
              <a:t>Μη ανταλλάξιμο υγρό των οστών (περίπου 3L</a:t>
            </a:r>
            <a:r>
              <a:rPr lang="el-GR" sz="2800" dirty="0" smtClean="0"/>
              <a:t>).</a:t>
            </a:r>
            <a:endParaRPr lang="el-GR" sz="28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41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9"/>
    </mc:Choice>
    <mc:Fallback xmlns="">
      <p:transition spd="slow" advTm="1099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Σύσταση </a:t>
            </a:r>
            <a:r>
              <a:rPr lang="el-GR" dirty="0" err="1" smtClean="0"/>
              <a:t>Εξωκυττάριου</a:t>
            </a:r>
            <a:r>
              <a:rPr lang="el-GR" dirty="0" smtClean="0"/>
              <a:t> Χώρου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b="1" dirty="0">
                <a:solidFill>
                  <a:srgbClr val="004A82"/>
                </a:solidFill>
              </a:rPr>
              <a:t>Πλάσμα και  </a:t>
            </a:r>
            <a:r>
              <a:rPr lang="el-GR" sz="2800" b="1" dirty="0" err="1">
                <a:solidFill>
                  <a:srgbClr val="004A82"/>
                </a:solidFill>
              </a:rPr>
              <a:t>Διαμεσοκυττάριος</a:t>
            </a:r>
            <a:r>
              <a:rPr lang="el-GR" sz="2800" b="1" dirty="0">
                <a:solidFill>
                  <a:srgbClr val="004A82"/>
                </a:solidFill>
              </a:rPr>
              <a:t> χώρος</a:t>
            </a:r>
          </a:p>
          <a:p>
            <a:pPr>
              <a:spcBef>
                <a:spcPts val="2400"/>
              </a:spcBef>
            </a:pPr>
            <a:r>
              <a:rPr lang="el-GR" sz="2600" dirty="0"/>
              <a:t>Έχουν όμοια σύσταση όσον αφορά τα </a:t>
            </a:r>
            <a:r>
              <a:rPr lang="el-GR" sz="2600" dirty="0" smtClean="0"/>
              <a:t>ιόντα,</a:t>
            </a:r>
            <a:endParaRPr lang="el-GR" sz="2600" dirty="0"/>
          </a:p>
          <a:p>
            <a:pPr>
              <a:spcBef>
                <a:spcPts val="2400"/>
              </a:spcBef>
            </a:pPr>
            <a:r>
              <a:rPr lang="el-GR" sz="2600" dirty="0"/>
              <a:t>Μικρή υπεροχή των πρωτεϊνών στο </a:t>
            </a:r>
            <a:r>
              <a:rPr lang="el-GR" sz="2600" dirty="0" smtClean="0"/>
              <a:t>πλάσμα,</a:t>
            </a:r>
            <a:endParaRPr lang="el-GR" sz="2600" dirty="0"/>
          </a:p>
          <a:p>
            <a:pPr>
              <a:spcBef>
                <a:spcPts val="2400"/>
              </a:spcBef>
            </a:pPr>
            <a:r>
              <a:rPr lang="el-GR" sz="2600" dirty="0"/>
              <a:t>Μεγάλη </a:t>
            </a:r>
            <a:r>
              <a:rPr lang="el-GR" sz="2600" dirty="0" smtClean="0"/>
              <a:t>συγκέντρωση</a:t>
            </a:r>
            <a:endParaRPr lang="el-GR" sz="2600" dirty="0"/>
          </a:p>
          <a:p>
            <a:pPr marL="723900" indent="-368300"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el-GR" sz="2400" dirty="0"/>
              <a:t>Νατρίου, </a:t>
            </a:r>
          </a:p>
          <a:p>
            <a:pPr marL="723900" indent="-368300"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el-GR" sz="2400" dirty="0"/>
              <a:t>Χλωρίου και</a:t>
            </a:r>
          </a:p>
          <a:p>
            <a:pPr marL="723900" indent="-368300"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el-GR" sz="2400" dirty="0" err="1" smtClean="0"/>
              <a:t>Διττανθρακικών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98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Εξωκυττάριος</a:t>
            </a:r>
            <a:r>
              <a:rPr lang="el-GR" dirty="0" smtClean="0"/>
              <a:t> Χώρος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1656184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400" dirty="0"/>
              <a:t>Το </a:t>
            </a:r>
            <a:r>
              <a:rPr lang="el-GR" sz="2400" b="1" dirty="0">
                <a:solidFill>
                  <a:srgbClr val="820000"/>
                </a:solidFill>
              </a:rPr>
              <a:t>πλάσμα</a:t>
            </a:r>
            <a:r>
              <a:rPr lang="el-GR" sz="2400" dirty="0"/>
              <a:t> διαχωρίζεται από το </a:t>
            </a:r>
            <a:r>
              <a:rPr lang="el-GR" sz="2400" b="1" dirty="0" err="1">
                <a:solidFill>
                  <a:srgbClr val="820000"/>
                </a:solidFill>
              </a:rPr>
              <a:t>διαμεσοκυττάριο</a:t>
            </a:r>
            <a:r>
              <a:rPr lang="el-GR" sz="2400" b="1" dirty="0">
                <a:solidFill>
                  <a:srgbClr val="820000"/>
                </a:solidFill>
              </a:rPr>
              <a:t> χώρο  </a:t>
            </a:r>
            <a:r>
              <a:rPr lang="el-GR" sz="2400" dirty="0"/>
              <a:t>με το </a:t>
            </a:r>
            <a:r>
              <a:rPr lang="el-GR" sz="2400" b="1" dirty="0">
                <a:solidFill>
                  <a:srgbClr val="004A82"/>
                </a:solidFill>
              </a:rPr>
              <a:t>τοίχωμα των </a:t>
            </a:r>
            <a:r>
              <a:rPr lang="el-GR" sz="2400" b="1" dirty="0" smtClean="0">
                <a:solidFill>
                  <a:srgbClr val="004A82"/>
                </a:solidFill>
              </a:rPr>
              <a:t>τριχοειδών</a:t>
            </a:r>
            <a:r>
              <a:rPr lang="en-US" sz="2400" b="1" dirty="0" smtClean="0">
                <a:solidFill>
                  <a:srgbClr val="004A82"/>
                </a:solidFill>
              </a:rPr>
              <a:t>.</a:t>
            </a:r>
            <a:endParaRPr lang="el-GR" sz="2400" b="1" dirty="0">
              <a:solidFill>
                <a:srgbClr val="004A82"/>
              </a:solidFill>
            </a:endParaRP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3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Σύσταση Ενδοκυττάριου Χώρου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Μεγάλη συγκέντρωση </a:t>
            </a:r>
          </a:p>
          <a:p>
            <a:pPr marL="698500">
              <a:spcBef>
                <a:spcPts val="2400"/>
              </a:spcBef>
              <a:buFont typeface="Courier New" panose="02070309020205020404" pitchFamily="49" charset="0"/>
              <a:buChar char="o"/>
            </a:pPr>
            <a:r>
              <a:rPr lang="el-GR" sz="2400" dirty="0"/>
              <a:t>Καλίου,</a:t>
            </a:r>
          </a:p>
          <a:p>
            <a:pPr marL="698500">
              <a:spcBef>
                <a:spcPts val="2400"/>
              </a:spcBef>
              <a:buFont typeface="Courier New" panose="02070309020205020404" pitchFamily="49" charset="0"/>
              <a:buChar char="o"/>
            </a:pPr>
            <a:r>
              <a:rPr lang="el-GR" sz="2400" dirty="0" smtClean="0"/>
              <a:t>Φωσφορικών, </a:t>
            </a:r>
            <a:endParaRPr lang="el-GR" sz="2400" dirty="0"/>
          </a:p>
          <a:p>
            <a:pPr marL="698500">
              <a:spcBef>
                <a:spcPts val="2400"/>
              </a:spcBef>
              <a:buFont typeface="Courier New" panose="02070309020205020404" pitchFamily="49" charset="0"/>
              <a:buChar char="o"/>
            </a:pPr>
            <a:r>
              <a:rPr lang="el-GR" sz="2400" dirty="0" smtClean="0"/>
              <a:t>Μαγνησίου.</a:t>
            </a:r>
            <a:endParaRPr lang="el-GR" sz="2400" dirty="0"/>
          </a:p>
          <a:p>
            <a:pPr>
              <a:spcBef>
                <a:spcPts val="4200"/>
              </a:spcBef>
            </a:pPr>
            <a:r>
              <a:rPr lang="el-GR" sz="2400" dirty="0" smtClean="0"/>
              <a:t>Πρωτεΐνες.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39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Διατήρηση της Ζώσα</a:t>
            </a:r>
            <a:r>
              <a:rPr lang="el-GR" dirty="0"/>
              <a:t>ς</a:t>
            </a:r>
            <a:r>
              <a:rPr lang="el-GR" dirty="0" smtClean="0"/>
              <a:t> </a:t>
            </a:r>
            <a:r>
              <a:rPr lang="el-GR" dirty="0"/>
              <a:t>Ύ</a:t>
            </a:r>
            <a:r>
              <a:rPr lang="el-GR" dirty="0" smtClean="0"/>
              <a:t>λης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600" dirty="0"/>
              <a:t>Συνεχής ανταλλαγή της ύλης από τον ενδοκυττάριο χώρο στον </a:t>
            </a:r>
            <a:r>
              <a:rPr lang="el-GR" sz="2600" dirty="0" err="1" smtClean="0"/>
              <a:t>εξωκυττάριο</a:t>
            </a:r>
            <a:r>
              <a:rPr lang="el-GR" sz="2600" dirty="0" smtClean="0"/>
              <a:t>,</a:t>
            </a:r>
            <a:endParaRPr lang="el-GR" sz="2600" dirty="0"/>
          </a:p>
          <a:p>
            <a:pPr marL="723900" indent="-368300"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el-GR" sz="2400" dirty="0"/>
              <a:t>Είσοδος χρήσιμης ύλης στο </a:t>
            </a:r>
            <a:r>
              <a:rPr lang="el-GR" sz="2400" dirty="0" smtClean="0"/>
              <a:t>κύτταρο,</a:t>
            </a:r>
            <a:endParaRPr lang="el-GR" sz="2400" dirty="0"/>
          </a:p>
          <a:p>
            <a:pPr marL="723900" indent="-368300"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el-GR" sz="2400" dirty="0"/>
              <a:t>Έξοδος άχρηστης ύλης έξω από το </a:t>
            </a:r>
            <a:r>
              <a:rPr lang="el-GR" sz="2400" dirty="0" smtClean="0"/>
              <a:t>κύτταρο.</a:t>
            </a:r>
            <a:endParaRPr lang="el-GR" sz="2400" dirty="0"/>
          </a:p>
          <a:p>
            <a:pPr>
              <a:spcBef>
                <a:spcPts val="4200"/>
              </a:spcBef>
            </a:pPr>
            <a:r>
              <a:rPr lang="el-GR" sz="2600" dirty="0"/>
              <a:t>Συνεχής τροφοδότηση  και  καθαρισμός του </a:t>
            </a:r>
            <a:r>
              <a:rPr lang="el-GR" sz="2600" dirty="0" err="1"/>
              <a:t>εξωκυττάριου</a:t>
            </a:r>
            <a:r>
              <a:rPr lang="el-GR" sz="2600" dirty="0"/>
              <a:t> χώρου γίνεται με το αίμα και τη λέμφο (τριχοειδή</a:t>
            </a:r>
            <a:r>
              <a:rPr lang="el-GR" sz="2600" dirty="0" smtClean="0"/>
              <a:t>).</a:t>
            </a:r>
            <a:endParaRPr lang="el-GR" sz="2600" dirty="0"/>
          </a:p>
          <a:p>
            <a:pPr>
              <a:spcBef>
                <a:spcPts val="4200"/>
              </a:spcBef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Χρήσιμοι </a:t>
            </a:r>
            <a:r>
              <a:rPr lang="el-GR" dirty="0"/>
              <a:t>Ό</a:t>
            </a:r>
            <a:r>
              <a:rPr lang="el-GR" dirty="0" smtClean="0"/>
              <a:t>ροι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980728"/>
            <a:ext cx="8352928" cy="5733256"/>
          </a:xfrm>
        </p:spPr>
        <p:txBody>
          <a:bodyPr>
            <a:normAutofit/>
          </a:bodyPr>
          <a:lstStyle/>
          <a:p>
            <a:pPr marL="273050" indent="-273050">
              <a:spcBef>
                <a:spcPts val="1200"/>
              </a:spcBef>
              <a:tabLst>
                <a:tab pos="1350963" algn="l"/>
                <a:tab pos="2511425" algn="l"/>
              </a:tabLst>
            </a:pPr>
            <a:r>
              <a:rPr lang="el-GR" sz="2200" b="1" dirty="0" smtClean="0"/>
              <a:t>Διαλύτης: </a:t>
            </a:r>
            <a:endParaRPr lang="en-US" sz="2200" b="1" dirty="0"/>
          </a:p>
          <a:p>
            <a:pPr marL="273050" indent="0">
              <a:spcBef>
                <a:spcPts val="0"/>
              </a:spcBef>
              <a:buNone/>
              <a:tabLst>
                <a:tab pos="1350963" algn="l"/>
                <a:tab pos="2511425" algn="l"/>
              </a:tabLst>
            </a:pPr>
            <a:r>
              <a:rPr lang="en-US" sz="2200" dirty="0" smtClean="0"/>
              <a:t>T</a:t>
            </a:r>
            <a:r>
              <a:rPr lang="el-GR" sz="2200" dirty="0" smtClean="0"/>
              <a:t>ο </a:t>
            </a:r>
            <a:r>
              <a:rPr lang="el-GR" sz="2200" dirty="0"/>
              <a:t>υγρό που περιέχει ένα </a:t>
            </a:r>
            <a:r>
              <a:rPr lang="el-GR" sz="2200" dirty="0" smtClean="0"/>
              <a:t>διάλυμα.</a:t>
            </a:r>
            <a:endParaRPr lang="el-GR" sz="2200" dirty="0"/>
          </a:p>
          <a:p>
            <a:pPr marL="273050" indent="-273050">
              <a:spcBef>
                <a:spcPts val="1200"/>
              </a:spcBef>
            </a:pPr>
            <a:r>
              <a:rPr lang="el-GR" sz="2200" b="1" dirty="0" smtClean="0"/>
              <a:t>Διαλυμένη</a:t>
            </a:r>
            <a:r>
              <a:rPr lang="en-US" sz="2200" b="1" dirty="0" smtClean="0"/>
              <a:t> </a:t>
            </a:r>
            <a:r>
              <a:rPr lang="el-GR" sz="2200" b="1" dirty="0" smtClean="0"/>
              <a:t>ουσία: </a:t>
            </a:r>
            <a:endParaRPr lang="en-US" sz="2200" b="1" dirty="0" smtClean="0"/>
          </a:p>
          <a:p>
            <a:pPr marL="273050" indent="0">
              <a:spcBef>
                <a:spcPts val="0"/>
              </a:spcBef>
              <a:buNone/>
            </a:pPr>
            <a:r>
              <a:rPr lang="el-GR" sz="2200" dirty="0" smtClean="0"/>
              <a:t>μόρια </a:t>
            </a:r>
            <a:r>
              <a:rPr lang="el-GR" sz="2200" dirty="0"/>
              <a:t>στερεού διαλυμένα σε έναν </a:t>
            </a:r>
            <a:r>
              <a:rPr lang="el-GR" sz="2200" dirty="0" smtClean="0"/>
              <a:t>διαλύτη.</a:t>
            </a:r>
            <a:endParaRPr lang="el-GR" sz="2200" dirty="0"/>
          </a:p>
          <a:p>
            <a:pPr marL="273050" indent="-273050">
              <a:spcBef>
                <a:spcPts val="1200"/>
              </a:spcBef>
            </a:pPr>
            <a:r>
              <a:rPr lang="el-GR" sz="2200" b="1" dirty="0" smtClean="0"/>
              <a:t>Διάχυση: </a:t>
            </a:r>
            <a:endParaRPr lang="en-US" sz="2200" b="1" dirty="0" smtClean="0"/>
          </a:p>
          <a:p>
            <a:pPr marL="273050" indent="0">
              <a:spcBef>
                <a:spcPts val="0"/>
              </a:spcBef>
              <a:buNone/>
            </a:pPr>
            <a:r>
              <a:rPr lang="en-US" sz="2200" dirty="0" smtClean="0"/>
              <a:t>E</a:t>
            </a:r>
            <a:r>
              <a:rPr lang="el-GR" sz="2200" dirty="0" smtClean="0"/>
              <a:t>λεύθερη </a:t>
            </a:r>
            <a:r>
              <a:rPr lang="el-GR" sz="2200" dirty="0"/>
              <a:t>κίνηση </a:t>
            </a:r>
            <a:r>
              <a:rPr lang="el-GR" sz="2200" b="1" dirty="0">
                <a:solidFill>
                  <a:srgbClr val="004A82"/>
                </a:solidFill>
              </a:rPr>
              <a:t>μιας ουσίας </a:t>
            </a:r>
            <a:r>
              <a:rPr lang="el-GR" sz="2200" dirty="0"/>
              <a:t>μεταξύ δύο διαμερισμάτων μέσω μιας  </a:t>
            </a:r>
            <a:r>
              <a:rPr lang="el-GR" sz="2200" b="1" dirty="0"/>
              <a:t>διαπερατής μεμβράνης </a:t>
            </a:r>
            <a:r>
              <a:rPr lang="el-GR" sz="2200" dirty="0"/>
              <a:t>με κινητήρια δύναμη τη διαφορά συγκέντρωσης της </a:t>
            </a:r>
            <a:r>
              <a:rPr lang="el-GR" sz="2200" dirty="0" smtClean="0"/>
              <a:t>ουσίας.</a:t>
            </a:r>
            <a:endParaRPr lang="el-GR" sz="2200" dirty="0"/>
          </a:p>
          <a:p>
            <a:pPr marL="273050" indent="-273050">
              <a:spcBef>
                <a:spcPts val="1200"/>
              </a:spcBef>
            </a:pPr>
            <a:r>
              <a:rPr lang="el-GR" sz="2200" b="1" dirty="0" smtClean="0"/>
              <a:t>Διήθηση: </a:t>
            </a:r>
            <a:endParaRPr lang="en-US" sz="2200" b="1" dirty="0" smtClean="0"/>
          </a:p>
          <a:p>
            <a:pPr marL="273050" indent="0">
              <a:spcBef>
                <a:spcPts val="0"/>
              </a:spcBef>
              <a:buNone/>
            </a:pPr>
            <a:r>
              <a:rPr lang="en-US" sz="2200" dirty="0" smtClean="0"/>
              <a:t>K</a:t>
            </a:r>
            <a:r>
              <a:rPr lang="el-GR" sz="2200" dirty="0" smtClean="0"/>
              <a:t>ίνηση </a:t>
            </a:r>
            <a:r>
              <a:rPr lang="el-GR" sz="2200" b="1" dirty="0">
                <a:solidFill>
                  <a:srgbClr val="004A82"/>
                </a:solidFill>
              </a:rPr>
              <a:t>υγρού</a:t>
            </a:r>
            <a:r>
              <a:rPr lang="el-GR" sz="2200" dirty="0"/>
              <a:t> μεταξύ δύο διαμερισμάτων με διαφορά πίεσης μέσω μιας  </a:t>
            </a:r>
            <a:r>
              <a:rPr lang="el-GR" sz="2200" b="1" dirty="0"/>
              <a:t>διαπερατής </a:t>
            </a:r>
            <a:r>
              <a:rPr lang="el-GR" sz="2200" b="1" dirty="0" smtClean="0"/>
              <a:t>μεμβράνης.</a:t>
            </a:r>
            <a:endParaRPr lang="el-GR" sz="2200" b="1" dirty="0"/>
          </a:p>
          <a:p>
            <a:pPr marL="273050" indent="-273050">
              <a:spcBef>
                <a:spcPts val="1200"/>
              </a:spcBef>
            </a:pPr>
            <a:r>
              <a:rPr lang="el-GR" sz="2200" b="1" dirty="0" smtClean="0"/>
              <a:t>Ώσμωση: </a:t>
            </a:r>
            <a:endParaRPr lang="en-US" sz="2200" b="1" dirty="0" smtClean="0"/>
          </a:p>
          <a:p>
            <a:pPr marL="273050" indent="0">
              <a:spcBef>
                <a:spcPts val="0"/>
              </a:spcBef>
              <a:buNone/>
            </a:pPr>
            <a:r>
              <a:rPr lang="en-US" sz="2200" b="1" dirty="0" smtClean="0">
                <a:solidFill>
                  <a:srgbClr val="004A82"/>
                </a:solidFill>
              </a:rPr>
              <a:t>M</a:t>
            </a:r>
            <a:r>
              <a:rPr lang="el-GR" sz="2200" b="1" dirty="0" smtClean="0">
                <a:solidFill>
                  <a:srgbClr val="004A82"/>
                </a:solidFill>
              </a:rPr>
              <a:t>ετακίνηση </a:t>
            </a:r>
            <a:r>
              <a:rPr lang="el-GR" sz="2200" b="1" dirty="0">
                <a:solidFill>
                  <a:srgbClr val="004A82"/>
                </a:solidFill>
              </a:rPr>
              <a:t>νερού </a:t>
            </a:r>
            <a:r>
              <a:rPr lang="el-GR" sz="2200" dirty="0"/>
              <a:t>μέσω μιας </a:t>
            </a:r>
            <a:r>
              <a:rPr lang="el-GR" sz="2200" b="1" dirty="0"/>
              <a:t>διαπερατής μεμβράνης </a:t>
            </a:r>
            <a:r>
              <a:rPr lang="el-GR" sz="2200" dirty="0"/>
              <a:t>από μια περιοχή χαμηλής ωσμωτικής  πίεσης προς μία περιοχή υψηλής ωσμωτικής </a:t>
            </a:r>
            <a:r>
              <a:rPr lang="el-GR" sz="2200" dirty="0" smtClean="0"/>
              <a:t>πίεσης.</a:t>
            </a: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30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Διάχυση 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39" y="1444911"/>
            <a:ext cx="7047410" cy="4491880"/>
          </a:xfr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5856" y="1025352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err="1" smtClean="0">
                <a:solidFill>
                  <a:prstClr val="black"/>
                </a:solidFill>
                <a:latin typeface="Calibri"/>
              </a:rPr>
              <a:t>Εξωκυττάριος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 χώρος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5856" y="5501274"/>
            <a:ext cx="3563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Ενδοκυττάριος χρόνος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3861048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Κυτταρική μεμβράνη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Rectangle 7"/>
          <p:cNvSpPr/>
          <p:nvPr/>
        </p:nvSpPr>
        <p:spPr>
          <a:xfrm>
            <a:off x="2981164" y="5915738"/>
            <a:ext cx="3541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3"/>
              </a:rPr>
              <a:t>Scheme simple diffusion in cell membrane-en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 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Bibi Saint-Pol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74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Φαιν</a:t>
            </a:r>
            <a:r>
              <a:rPr lang="el-GR" dirty="0"/>
              <a:t>ό</a:t>
            </a:r>
            <a:r>
              <a:rPr lang="el-GR" dirty="0" smtClean="0"/>
              <a:t>μενο της Διάχυσης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1026" name="Picture 2" descr="File:Diffusion.en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34" y="1484784"/>
            <a:ext cx="8400933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/>
          <p:nvPr/>
        </p:nvSpPr>
        <p:spPr>
          <a:xfrm>
            <a:off x="3272526" y="5923700"/>
            <a:ext cx="25989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3"/>
              </a:rPr>
              <a:t>Diffusion.en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 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 tooltip="User:Quasar Jarosz (page does not exist)"/>
              </a:rPr>
              <a:t>Quasar 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  <a:hlinkClick r:id="rId4" tooltip="User:Quasar Jarosz (page does not exist)"/>
              </a:rPr>
              <a:t>Jarosz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514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Φαινόμενο της </a:t>
            </a:r>
            <a:r>
              <a:rPr lang="el-GR" dirty="0"/>
              <a:t>Ώ</a:t>
            </a:r>
            <a:r>
              <a:rPr lang="el-GR" dirty="0" smtClean="0"/>
              <a:t>σμωσης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5505014" y="1658855"/>
            <a:ext cx="32261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Water  molecules passes through not sugar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61" name="Ομάδα 160" title="Το Φαινόμενο Της Ώσμωσης"/>
          <p:cNvGrpSpPr/>
          <p:nvPr/>
        </p:nvGrpSpPr>
        <p:grpSpPr>
          <a:xfrm>
            <a:off x="806888" y="1131580"/>
            <a:ext cx="7121082" cy="5161688"/>
            <a:chOff x="806888" y="1131580"/>
            <a:chExt cx="7121082" cy="5161688"/>
          </a:xfrm>
        </p:grpSpPr>
        <p:cxnSp>
          <p:nvCxnSpPr>
            <p:cNvPr id="12" name="Ευθεία γραμμή σύνδεσης 11"/>
            <p:cNvCxnSpPr/>
            <p:nvPr/>
          </p:nvCxnSpPr>
          <p:spPr>
            <a:xfrm>
              <a:off x="971600" y="2060848"/>
              <a:ext cx="0" cy="309634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Ευθεία γραμμή σύνδεσης 13"/>
            <p:cNvCxnSpPr/>
            <p:nvPr/>
          </p:nvCxnSpPr>
          <p:spPr>
            <a:xfrm>
              <a:off x="3347864" y="2060848"/>
              <a:ext cx="0" cy="309634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Ευθεία γραμμή σύνδεσης 14"/>
            <p:cNvCxnSpPr/>
            <p:nvPr/>
          </p:nvCxnSpPr>
          <p:spPr>
            <a:xfrm flipH="1" flipV="1">
              <a:off x="971600" y="5141082"/>
              <a:ext cx="2376264" cy="1611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Ευθεία γραμμή σύνδεσης 18"/>
            <p:cNvCxnSpPr/>
            <p:nvPr/>
          </p:nvCxnSpPr>
          <p:spPr>
            <a:xfrm>
              <a:off x="2159732" y="2348880"/>
              <a:ext cx="0" cy="2808312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Ευθεία γραμμή σύνδεσης 22"/>
            <p:cNvCxnSpPr/>
            <p:nvPr/>
          </p:nvCxnSpPr>
          <p:spPr>
            <a:xfrm>
              <a:off x="971600" y="2780928"/>
              <a:ext cx="23762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Έλλειψη 23"/>
            <p:cNvSpPr/>
            <p:nvPr/>
          </p:nvSpPr>
          <p:spPr>
            <a:xfrm>
              <a:off x="1691680" y="2838311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25" name="Έλλειψη 24"/>
            <p:cNvSpPr/>
            <p:nvPr/>
          </p:nvSpPr>
          <p:spPr>
            <a:xfrm>
              <a:off x="1061611" y="2871472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26" name="Έλλειψη 25"/>
            <p:cNvSpPr/>
            <p:nvPr/>
          </p:nvSpPr>
          <p:spPr>
            <a:xfrm>
              <a:off x="1061611" y="3225934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27" name="Έλλειψη 26"/>
            <p:cNvSpPr/>
            <p:nvPr/>
          </p:nvSpPr>
          <p:spPr>
            <a:xfrm>
              <a:off x="1921531" y="3201756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28" name="Έλλειψη 27"/>
            <p:cNvSpPr/>
            <p:nvPr/>
          </p:nvSpPr>
          <p:spPr>
            <a:xfrm>
              <a:off x="1538664" y="3474827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29" name="Έλλειψη 28"/>
            <p:cNvSpPr/>
            <p:nvPr/>
          </p:nvSpPr>
          <p:spPr>
            <a:xfrm>
              <a:off x="1183124" y="3681028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30" name="Έλλειψη 29"/>
            <p:cNvSpPr/>
            <p:nvPr/>
          </p:nvSpPr>
          <p:spPr>
            <a:xfrm>
              <a:off x="1629139" y="3820241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31" name="Έλλειψη 30"/>
            <p:cNvSpPr/>
            <p:nvPr/>
          </p:nvSpPr>
          <p:spPr>
            <a:xfrm>
              <a:off x="1598487" y="4275215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32" name="Έλλειψη 31"/>
            <p:cNvSpPr/>
            <p:nvPr/>
          </p:nvSpPr>
          <p:spPr>
            <a:xfrm>
              <a:off x="1069020" y="4006277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33" name="Έλλειψη 32"/>
            <p:cNvSpPr/>
            <p:nvPr/>
          </p:nvSpPr>
          <p:spPr>
            <a:xfrm>
              <a:off x="1376645" y="4172804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34" name="Έλλειψη 33"/>
            <p:cNvSpPr/>
            <p:nvPr/>
          </p:nvSpPr>
          <p:spPr>
            <a:xfrm>
              <a:off x="1705182" y="4548621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35" name="Έλλειψη 34"/>
            <p:cNvSpPr/>
            <p:nvPr/>
          </p:nvSpPr>
          <p:spPr>
            <a:xfrm>
              <a:off x="1357892" y="4512927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36" name="Έλλειψη 35"/>
            <p:cNvSpPr/>
            <p:nvPr/>
          </p:nvSpPr>
          <p:spPr>
            <a:xfrm>
              <a:off x="1163297" y="4623334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37" name="Έλλειψη 36"/>
            <p:cNvSpPr/>
            <p:nvPr/>
          </p:nvSpPr>
          <p:spPr>
            <a:xfrm>
              <a:off x="1050784" y="4877498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38" name="Έλλειψη 37"/>
            <p:cNvSpPr/>
            <p:nvPr/>
          </p:nvSpPr>
          <p:spPr>
            <a:xfrm>
              <a:off x="3109662" y="3091316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39" name="Έλλειψη 38"/>
            <p:cNvSpPr/>
            <p:nvPr/>
          </p:nvSpPr>
          <p:spPr>
            <a:xfrm>
              <a:off x="2940144" y="4529015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40" name="Έλλειψη 39"/>
            <p:cNvSpPr/>
            <p:nvPr/>
          </p:nvSpPr>
          <p:spPr>
            <a:xfrm>
              <a:off x="2432387" y="3387579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41" name="Έλλειψη 40"/>
            <p:cNvSpPr/>
            <p:nvPr/>
          </p:nvSpPr>
          <p:spPr>
            <a:xfrm>
              <a:off x="3012152" y="2871472"/>
              <a:ext cx="72008" cy="72008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42" name="Έλλειψη 41"/>
            <p:cNvSpPr/>
            <p:nvPr/>
          </p:nvSpPr>
          <p:spPr>
            <a:xfrm>
              <a:off x="2562689" y="2907476"/>
              <a:ext cx="72008" cy="72008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43" name="Έλλειψη 42"/>
            <p:cNvSpPr/>
            <p:nvPr/>
          </p:nvSpPr>
          <p:spPr>
            <a:xfrm>
              <a:off x="2253199" y="3140969"/>
              <a:ext cx="72008" cy="72008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44" name="Έλλειψη 43"/>
            <p:cNvSpPr/>
            <p:nvPr/>
          </p:nvSpPr>
          <p:spPr>
            <a:xfrm>
              <a:off x="2738884" y="3158970"/>
              <a:ext cx="72008" cy="72008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45" name="Έλλειψη 44"/>
            <p:cNvSpPr/>
            <p:nvPr/>
          </p:nvSpPr>
          <p:spPr>
            <a:xfrm>
              <a:off x="2520020" y="3273764"/>
              <a:ext cx="72008" cy="72008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46" name="Έλλειψη 45"/>
            <p:cNvSpPr/>
            <p:nvPr/>
          </p:nvSpPr>
          <p:spPr>
            <a:xfrm>
              <a:off x="2931142" y="3474827"/>
              <a:ext cx="72008" cy="72008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47" name="Έλλειψη 46"/>
            <p:cNvSpPr/>
            <p:nvPr/>
          </p:nvSpPr>
          <p:spPr>
            <a:xfrm>
              <a:off x="3124665" y="3661796"/>
              <a:ext cx="72008" cy="72008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48" name="Έλλειψη 47"/>
            <p:cNvSpPr/>
            <p:nvPr/>
          </p:nvSpPr>
          <p:spPr>
            <a:xfrm>
              <a:off x="2696705" y="3686531"/>
              <a:ext cx="72008" cy="72008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49" name="Έλλειψη 48"/>
            <p:cNvSpPr/>
            <p:nvPr/>
          </p:nvSpPr>
          <p:spPr>
            <a:xfrm>
              <a:off x="2951573" y="4210034"/>
              <a:ext cx="72008" cy="72008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50" name="Έλλειψη 49"/>
            <p:cNvSpPr/>
            <p:nvPr/>
          </p:nvSpPr>
          <p:spPr>
            <a:xfrm>
              <a:off x="3009151" y="4346477"/>
              <a:ext cx="72008" cy="72008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51" name="Έλλειψη 50"/>
            <p:cNvSpPr/>
            <p:nvPr/>
          </p:nvSpPr>
          <p:spPr>
            <a:xfrm>
              <a:off x="2503239" y="4266935"/>
              <a:ext cx="72008" cy="72008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52" name="Έλλειψη 51"/>
            <p:cNvSpPr/>
            <p:nvPr/>
          </p:nvSpPr>
          <p:spPr>
            <a:xfrm>
              <a:off x="3106500" y="4871053"/>
              <a:ext cx="72008" cy="72008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53" name="Έλλειψη 52"/>
            <p:cNvSpPr/>
            <p:nvPr/>
          </p:nvSpPr>
          <p:spPr>
            <a:xfrm>
              <a:off x="2307855" y="4280816"/>
              <a:ext cx="72008" cy="72008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54" name="Έλλειψη 53"/>
            <p:cNvSpPr/>
            <p:nvPr/>
          </p:nvSpPr>
          <p:spPr>
            <a:xfrm>
              <a:off x="2774888" y="4228327"/>
              <a:ext cx="72008" cy="72008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55" name="Έλλειψη 54"/>
            <p:cNvSpPr/>
            <p:nvPr/>
          </p:nvSpPr>
          <p:spPr>
            <a:xfrm>
              <a:off x="3126048" y="4890920"/>
              <a:ext cx="72008" cy="72008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56" name="Έλλειψη 55"/>
            <p:cNvSpPr/>
            <p:nvPr/>
          </p:nvSpPr>
          <p:spPr>
            <a:xfrm>
              <a:off x="2915569" y="5029217"/>
              <a:ext cx="72008" cy="72008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57" name="Έλλειψη 56"/>
            <p:cNvSpPr/>
            <p:nvPr/>
          </p:nvSpPr>
          <p:spPr>
            <a:xfrm>
              <a:off x="2600781" y="4584157"/>
              <a:ext cx="72008" cy="72008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58" name="Έλλειψη 57"/>
            <p:cNvSpPr/>
            <p:nvPr/>
          </p:nvSpPr>
          <p:spPr>
            <a:xfrm>
              <a:off x="2267868" y="5029217"/>
              <a:ext cx="72008" cy="72008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59" name="Έλλειψη 58"/>
            <p:cNvSpPr/>
            <p:nvPr/>
          </p:nvSpPr>
          <p:spPr>
            <a:xfrm>
              <a:off x="2696705" y="4833941"/>
              <a:ext cx="72008" cy="72008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60" name="Έλλειψη 59"/>
            <p:cNvSpPr/>
            <p:nvPr/>
          </p:nvSpPr>
          <p:spPr>
            <a:xfrm>
              <a:off x="2253068" y="4540646"/>
              <a:ext cx="72008" cy="72008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61" name="Έλλειψη 60"/>
            <p:cNvSpPr/>
            <p:nvPr/>
          </p:nvSpPr>
          <p:spPr>
            <a:xfrm>
              <a:off x="1508023" y="2970004"/>
              <a:ext cx="72008" cy="72008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62" name="Έλλειψη 61"/>
            <p:cNvSpPr/>
            <p:nvPr/>
          </p:nvSpPr>
          <p:spPr>
            <a:xfrm>
              <a:off x="1374557" y="2888855"/>
              <a:ext cx="72008" cy="72008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63" name="Έλλειψη 62"/>
            <p:cNvSpPr/>
            <p:nvPr/>
          </p:nvSpPr>
          <p:spPr>
            <a:xfrm>
              <a:off x="1373190" y="3453287"/>
              <a:ext cx="72008" cy="72008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64" name="Έλλειψη 63"/>
            <p:cNvSpPr/>
            <p:nvPr/>
          </p:nvSpPr>
          <p:spPr>
            <a:xfrm>
              <a:off x="1471605" y="3122880"/>
              <a:ext cx="72008" cy="72008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65" name="Έλλειψη 64"/>
            <p:cNvSpPr/>
            <p:nvPr/>
          </p:nvSpPr>
          <p:spPr>
            <a:xfrm>
              <a:off x="1394599" y="3937337"/>
              <a:ext cx="72008" cy="72008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66" name="Έλλειψη 65"/>
            <p:cNvSpPr/>
            <p:nvPr/>
          </p:nvSpPr>
          <p:spPr>
            <a:xfrm>
              <a:off x="1239388" y="4389352"/>
              <a:ext cx="72008" cy="72008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67" name="Έλλειψη 66"/>
            <p:cNvSpPr/>
            <p:nvPr/>
          </p:nvSpPr>
          <p:spPr>
            <a:xfrm>
              <a:off x="1628722" y="4774867"/>
              <a:ext cx="72008" cy="72008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68" name="Έλλειψη 67"/>
            <p:cNvSpPr/>
            <p:nvPr/>
          </p:nvSpPr>
          <p:spPr>
            <a:xfrm>
              <a:off x="1918368" y="4078018"/>
              <a:ext cx="72008" cy="72008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69" name="Έλλειψη 68"/>
            <p:cNvSpPr/>
            <p:nvPr/>
          </p:nvSpPr>
          <p:spPr>
            <a:xfrm>
              <a:off x="1684768" y="4035224"/>
              <a:ext cx="72008" cy="72008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70" name="Έλλειψη 69"/>
            <p:cNvSpPr/>
            <p:nvPr/>
          </p:nvSpPr>
          <p:spPr>
            <a:xfrm>
              <a:off x="1471605" y="4910994"/>
              <a:ext cx="72008" cy="72008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71" name="Έλλειψη 70"/>
            <p:cNvSpPr/>
            <p:nvPr/>
          </p:nvSpPr>
          <p:spPr>
            <a:xfrm>
              <a:off x="1043732" y="3567971"/>
              <a:ext cx="72008" cy="72008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72" name="Έλλειψη 71"/>
            <p:cNvSpPr/>
            <p:nvPr/>
          </p:nvSpPr>
          <p:spPr>
            <a:xfrm>
              <a:off x="1083719" y="4328447"/>
              <a:ext cx="72008" cy="72008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cxnSp>
          <p:nvCxnSpPr>
            <p:cNvPr id="73" name="Ευθεία γραμμή σύνδεσης 72"/>
            <p:cNvCxnSpPr/>
            <p:nvPr/>
          </p:nvCxnSpPr>
          <p:spPr>
            <a:xfrm>
              <a:off x="5551706" y="2019799"/>
              <a:ext cx="0" cy="309634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Ευθεία γραμμή σύνδεσης 73"/>
            <p:cNvCxnSpPr/>
            <p:nvPr/>
          </p:nvCxnSpPr>
          <p:spPr>
            <a:xfrm>
              <a:off x="7927970" y="2019799"/>
              <a:ext cx="0" cy="309634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Ευθεία γραμμή σύνδεσης 74"/>
            <p:cNvCxnSpPr/>
            <p:nvPr/>
          </p:nvCxnSpPr>
          <p:spPr>
            <a:xfrm flipH="1" flipV="1">
              <a:off x="5551706" y="5100033"/>
              <a:ext cx="2376264" cy="1611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Ευθεία γραμμή σύνδεσης 75"/>
            <p:cNvCxnSpPr/>
            <p:nvPr/>
          </p:nvCxnSpPr>
          <p:spPr>
            <a:xfrm>
              <a:off x="6739838" y="2307831"/>
              <a:ext cx="0" cy="2808312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Έλλειψη 77"/>
            <p:cNvSpPr/>
            <p:nvPr/>
          </p:nvSpPr>
          <p:spPr>
            <a:xfrm>
              <a:off x="6271786" y="2797262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79" name="Έλλειψη 78"/>
            <p:cNvSpPr/>
            <p:nvPr/>
          </p:nvSpPr>
          <p:spPr>
            <a:xfrm>
              <a:off x="5641717" y="2830423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80" name="Έλλειψη 79"/>
            <p:cNvSpPr/>
            <p:nvPr/>
          </p:nvSpPr>
          <p:spPr>
            <a:xfrm>
              <a:off x="5641717" y="3184885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81" name="Έλλειψη 80"/>
            <p:cNvSpPr/>
            <p:nvPr/>
          </p:nvSpPr>
          <p:spPr>
            <a:xfrm>
              <a:off x="6501637" y="3160707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82" name="Έλλειψη 81"/>
            <p:cNvSpPr/>
            <p:nvPr/>
          </p:nvSpPr>
          <p:spPr>
            <a:xfrm>
              <a:off x="6118770" y="3433778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83" name="Έλλειψη 82"/>
            <p:cNvSpPr/>
            <p:nvPr/>
          </p:nvSpPr>
          <p:spPr>
            <a:xfrm>
              <a:off x="5763230" y="3639979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84" name="Έλλειψη 83"/>
            <p:cNvSpPr/>
            <p:nvPr/>
          </p:nvSpPr>
          <p:spPr>
            <a:xfrm>
              <a:off x="6209245" y="3779192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85" name="Έλλειψη 84"/>
            <p:cNvSpPr/>
            <p:nvPr/>
          </p:nvSpPr>
          <p:spPr>
            <a:xfrm>
              <a:off x="6178593" y="4234166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86" name="Έλλειψη 85"/>
            <p:cNvSpPr/>
            <p:nvPr/>
          </p:nvSpPr>
          <p:spPr>
            <a:xfrm>
              <a:off x="5649126" y="3965228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87" name="Έλλειψη 86"/>
            <p:cNvSpPr/>
            <p:nvPr/>
          </p:nvSpPr>
          <p:spPr>
            <a:xfrm>
              <a:off x="5956751" y="4131755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88" name="Έλλειψη 87"/>
            <p:cNvSpPr/>
            <p:nvPr/>
          </p:nvSpPr>
          <p:spPr>
            <a:xfrm>
              <a:off x="6285288" y="4507572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89" name="Έλλειψη 88"/>
            <p:cNvSpPr/>
            <p:nvPr/>
          </p:nvSpPr>
          <p:spPr>
            <a:xfrm>
              <a:off x="5937998" y="4471878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90" name="Έλλειψη 89"/>
            <p:cNvSpPr/>
            <p:nvPr/>
          </p:nvSpPr>
          <p:spPr>
            <a:xfrm>
              <a:off x="5743403" y="4582285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91" name="Έλλειψη 90"/>
            <p:cNvSpPr/>
            <p:nvPr/>
          </p:nvSpPr>
          <p:spPr>
            <a:xfrm>
              <a:off x="5630890" y="4836449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93" name="Έλλειψη 92"/>
            <p:cNvSpPr/>
            <p:nvPr/>
          </p:nvSpPr>
          <p:spPr>
            <a:xfrm>
              <a:off x="7520250" y="4487966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94" name="Έλλειψη 93"/>
            <p:cNvSpPr/>
            <p:nvPr/>
          </p:nvSpPr>
          <p:spPr>
            <a:xfrm>
              <a:off x="7013052" y="3459959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00" name="Έλλειψη 99"/>
            <p:cNvSpPr/>
            <p:nvPr/>
          </p:nvSpPr>
          <p:spPr>
            <a:xfrm>
              <a:off x="7665761" y="3453287"/>
              <a:ext cx="72008" cy="72008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01" name="Έλλειψη 100"/>
            <p:cNvSpPr/>
            <p:nvPr/>
          </p:nvSpPr>
          <p:spPr>
            <a:xfrm>
              <a:off x="7683540" y="3834672"/>
              <a:ext cx="72008" cy="72008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02" name="Έλλειψη 101"/>
            <p:cNvSpPr/>
            <p:nvPr/>
          </p:nvSpPr>
          <p:spPr>
            <a:xfrm>
              <a:off x="7180887" y="3779192"/>
              <a:ext cx="72008" cy="72008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03" name="Έλλειψη 102"/>
            <p:cNvSpPr/>
            <p:nvPr/>
          </p:nvSpPr>
          <p:spPr>
            <a:xfrm>
              <a:off x="7437114" y="4248021"/>
              <a:ext cx="72008" cy="72008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04" name="Έλλειψη 103"/>
            <p:cNvSpPr/>
            <p:nvPr/>
          </p:nvSpPr>
          <p:spPr>
            <a:xfrm>
              <a:off x="7589257" y="4305428"/>
              <a:ext cx="72008" cy="72008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05" name="Έλλειψη 104"/>
            <p:cNvSpPr/>
            <p:nvPr/>
          </p:nvSpPr>
          <p:spPr>
            <a:xfrm>
              <a:off x="7063875" y="4130370"/>
              <a:ext cx="72008" cy="72008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06" name="Έλλειψη 105"/>
            <p:cNvSpPr/>
            <p:nvPr/>
          </p:nvSpPr>
          <p:spPr>
            <a:xfrm>
              <a:off x="7355958" y="4711300"/>
              <a:ext cx="72008" cy="72008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07" name="Έλλειψη 106"/>
            <p:cNvSpPr/>
            <p:nvPr/>
          </p:nvSpPr>
          <p:spPr>
            <a:xfrm>
              <a:off x="6869799" y="3828846"/>
              <a:ext cx="72008" cy="72008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08" name="Έλλειψη 107"/>
            <p:cNvSpPr/>
            <p:nvPr/>
          </p:nvSpPr>
          <p:spPr>
            <a:xfrm>
              <a:off x="7490456" y="3934623"/>
              <a:ext cx="72008" cy="72008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09" name="Έλλειψη 108"/>
            <p:cNvSpPr/>
            <p:nvPr/>
          </p:nvSpPr>
          <p:spPr>
            <a:xfrm>
              <a:off x="7704771" y="4770556"/>
              <a:ext cx="72008" cy="72008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10" name="Έλλειψη 109"/>
            <p:cNvSpPr/>
            <p:nvPr/>
          </p:nvSpPr>
          <p:spPr>
            <a:xfrm>
              <a:off x="7495675" y="4988168"/>
              <a:ext cx="72008" cy="72008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11" name="Έλλειψη 110"/>
            <p:cNvSpPr/>
            <p:nvPr/>
          </p:nvSpPr>
          <p:spPr>
            <a:xfrm>
              <a:off x="7180887" y="4543108"/>
              <a:ext cx="72008" cy="72008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12" name="Έλλειψη 111"/>
            <p:cNvSpPr/>
            <p:nvPr/>
          </p:nvSpPr>
          <p:spPr>
            <a:xfrm>
              <a:off x="6847974" y="4988168"/>
              <a:ext cx="72008" cy="72008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13" name="Έλλειψη 112"/>
            <p:cNvSpPr/>
            <p:nvPr/>
          </p:nvSpPr>
          <p:spPr>
            <a:xfrm>
              <a:off x="7023532" y="4733818"/>
              <a:ext cx="72008" cy="72008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14" name="Έλλειψη 113"/>
            <p:cNvSpPr/>
            <p:nvPr/>
          </p:nvSpPr>
          <p:spPr>
            <a:xfrm>
              <a:off x="6891030" y="4305089"/>
              <a:ext cx="72008" cy="72008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15" name="Έλλειψη 114"/>
            <p:cNvSpPr/>
            <p:nvPr/>
          </p:nvSpPr>
          <p:spPr>
            <a:xfrm>
              <a:off x="5935163" y="2811888"/>
              <a:ext cx="72008" cy="72008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16" name="Έλλειψη 115"/>
            <p:cNvSpPr/>
            <p:nvPr/>
          </p:nvSpPr>
          <p:spPr>
            <a:xfrm>
              <a:off x="6420274" y="3489291"/>
              <a:ext cx="72008" cy="72008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17" name="Έλλειψη 116"/>
            <p:cNvSpPr/>
            <p:nvPr/>
          </p:nvSpPr>
          <p:spPr>
            <a:xfrm>
              <a:off x="5953296" y="3412238"/>
              <a:ext cx="72008" cy="72008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18" name="Έλλειψη 117"/>
            <p:cNvSpPr/>
            <p:nvPr/>
          </p:nvSpPr>
          <p:spPr>
            <a:xfrm>
              <a:off x="6051711" y="3081831"/>
              <a:ext cx="72008" cy="72008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19" name="Έλλειψη 118"/>
            <p:cNvSpPr/>
            <p:nvPr/>
          </p:nvSpPr>
          <p:spPr>
            <a:xfrm>
              <a:off x="5974705" y="3896288"/>
              <a:ext cx="72008" cy="72008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20" name="Έλλειψη 119"/>
            <p:cNvSpPr/>
            <p:nvPr/>
          </p:nvSpPr>
          <p:spPr>
            <a:xfrm>
              <a:off x="5763230" y="4286439"/>
              <a:ext cx="72008" cy="72008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21" name="Έλλειψη 120"/>
            <p:cNvSpPr/>
            <p:nvPr/>
          </p:nvSpPr>
          <p:spPr>
            <a:xfrm>
              <a:off x="6208828" y="4733818"/>
              <a:ext cx="72008" cy="72008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22" name="Έλλειψη 121"/>
            <p:cNvSpPr/>
            <p:nvPr/>
          </p:nvSpPr>
          <p:spPr>
            <a:xfrm>
              <a:off x="6498474" y="4036969"/>
              <a:ext cx="72008" cy="72008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23" name="Έλλειψη 122"/>
            <p:cNvSpPr/>
            <p:nvPr/>
          </p:nvSpPr>
          <p:spPr>
            <a:xfrm>
              <a:off x="6264874" y="3994175"/>
              <a:ext cx="72008" cy="72008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24" name="Έλλειψη 123"/>
            <p:cNvSpPr/>
            <p:nvPr/>
          </p:nvSpPr>
          <p:spPr>
            <a:xfrm>
              <a:off x="6051711" y="4869945"/>
              <a:ext cx="72008" cy="72008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25" name="Έλλειψη 124"/>
            <p:cNvSpPr/>
            <p:nvPr/>
          </p:nvSpPr>
          <p:spPr>
            <a:xfrm>
              <a:off x="5623838" y="3526922"/>
              <a:ext cx="72008" cy="72008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26" name="Έλλειψη 125"/>
            <p:cNvSpPr/>
            <p:nvPr/>
          </p:nvSpPr>
          <p:spPr>
            <a:xfrm>
              <a:off x="5662716" y="4461816"/>
              <a:ext cx="72008" cy="72008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cxnSp>
          <p:nvCxnSpPr>
            <p:cNvPr id="128" name="Ευθεία γραμμή σύνδεσης 127"/>
            <p:cNvCxnSpPr/>
            <p:nvPr/>
          </p:nvCxnSpPr>
          <p:spPr>
            <a:xfrm>
              <a:off x="5551706" y="2564904"/>
              <a:ext cx="1178232" cy="65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Ευθεία γραμμή σύνδεσης 129"/>
            <p:cNvCxnSpPr/>
            <p:nvPr/>
          </p:nvCxnSpPr>
          <p:spPr>
            <a:xfrm>
              <a:off x="6735027" y="3320327"/>
              <a:ext cx="1178232" cy="65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Έλλειψη 130"/>
            <p:cNvSpPr/>
            <p:nvPr/>
          </p:nvSpPr>
          <p:spPr>
            <a:xfrm>
              <a:off x="7489573" y="3468018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32" name="Έλλειψη 131"/>
            <p:cNvSpPr/>
            <p:nvPr/>
          </p:nvSpPr>
          <p:spPr>
            <a:xfrm>
              <a:off x="6869036" y="4520217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33" name="Έλλειψη 132"/>
            <p:cNvSpPr/>
            <p:nvPr/>
          </p:nvSpPr>
          <p:spPr>
            <a:xfrm>
              <a:off x="7724031" y="4890124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939912" y="1131580"/>
              <a:ext cx="1728193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prstClr val="black"/>
                  </a:solidFill>
                  <a:latin typeface="Calibri"/>
                </a:rPr>
                <a:t>Concentrated sugar solution</a:t>
              </a:r>
              <a:endParaRPr lang="el-GR" sz="2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2168712" y="1538286"/>
              <a:ext cx="172819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prstClr val="black"/>
                  </a:solidFill>
                  <a:latin typeface="Calibri"/>
                </a:rPr>
                <a:t>Dilute sugar solution</a:t>
              </a:r>
              <a:endParaRPr lang="el-GR" sz="2200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37" name="Ευθύγραμμο βέλος σύνδεσης 136"/>
            <p:cNvCxnSpPr/>
            <p:nvPr/>
          </p:nvCxnSpPr>
          <p:spPr>
            <a:xfrm flipV="1">
              <a:off x="2253068" y="2564904"/>
              <a:ext cx="1329774" cy="14953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TextBox 139"/>
            <p:cNvSpPr txBox="1"/>
            <p:nvPr/>
          </p:nvSpPr>
          <p:spPr>
            <a:xfrm>
              <a:off x="3581613" y="2237776"/>
              <a:ext cx="1728193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prstClr val="black"/>
                  </a:solidFill>
                  <a:latin typeface="Calibri"/>
                </a:rPr>
                <a:t>Partially permeable </a:t>
              </a:r>
              <a:r>
                <a:rPr lang="en-US" sz="2200" dirty="0" err="1" smtClean="0">
                  <a:solidFill>
                    <a:prstClr val="black"/>
                  </a:solidFill>
                  <a:latin typeface="Calibri"/>
                </a:rPr>
                <a:t>membrance</a:t>
              </a:r>
              <a:endParaRPr lang="el-GR" sz="2200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41" name="Ευθύγραμμο βέλος σύνδεσης 140"/>
            <p:cNvCxnSpPr/>
            <p:nvPr/>
          </p:nvCxnSpPr>
          <p:spPr>
            <a:xfrm flipV="1">
              <a:off x="1109439" y="4966809"/>
              <a:ext cx="1" cy="638861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TextBox 143"/>
            <p:cNvSpPr txBox="1"/>
            <p:nvPr/>
          </p:nvSpPr>
          <p:spPr>
            <a:xfrm>
              <a:off x="806888" y="5523827"/>
              <a:ext cx="172819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prstClr val="black"/>
                  </a:solidFill>
                  <a:latin typeface="Calibri"/>
                </a:rPr>
                <a:t>Sugar molecules</a:t>
              </a:r>
              <a:endParaRPr lang="el-GR" sz="2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2296572" y="5419199"/>
              <a:ext cx="172819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prstClr val="black"/>
                  </a:solidFill>
                  <a:latin typeface="Calibri"/>
                </a:rPr>
                <a:t>Water  molecules</a:t>
              </a:r>
              <a:endParaRPr lang="el-GR" sz="2200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46" name="Ευθύγραμμο βέλος σύνδεσης 145"/>
            <p:cNvCxnSpPr/>
            <p:nvPr/>
          </p:nvCxnSpPr>
          <p:spPr>
            <a:xfrm flipH="1" flipV="1">
              <a:off x="2739511" y="4924547"/>
              <a:ext cx="6702" cy="50587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Ευθύγραμμο βέλος σύνδεσης 147"/>
            <p:cNvCxnSpPr/>
            <p:nvPr/>
          </p:nvCxnSpPr>
          <p:spPr>
            <a:xfrm flipH="1">
              <a:off x="1890714" y="3861345"/>
              <a:ext cx="425676" cy="24682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Ευθύγραμμο βέλος σύνδεσης 149"/>
            <p:cNvCxnSpPr/>
            <p:nvPr/>
          </p:nvCxnSpPr>
          <p:spPr>
            <a:xfrm flipH="1">
              <a:off x="1886842" y="4768896"/>
              <a:ext cx="425676" cy="24682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Δεξιό βέλος 150"/>
            <p:cNvSpPr/>
            <p:nvPr/>
          </p:nvSpPr>
          <p:spPr>
            <a:xfrm>
              <a:off x="3661565" y="3433778"/>
              <a:ext cx="1538498" cy="540887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3695765" y="3820241"/>
              <a:ext cx="172819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 smtClean="0">
                  <a:solidFill>
                    <a:prstClr val="black"/>
                  </a:solidFill>
                  <a:latin typeface="Calibri"/>
                </a:rPr>
                <a:t>Osmosis </a:t>
              </a:r>
              <a:endParaRPr lang="el-GR" sz="22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5" name="Έλλειψη 154"/>
            <p:cNvSpPr/>
            <p:nvPr/>
          </p:nvSpPr>
          <p:spPr>
            <a:xfrm>
              <a:off x="3219895" y="4051598"/>
              <a:ext cx="72008" cy="72008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56" name="Έλλειψη 155"/>
            <p:cNvSpPr/>
            <p:nvPr/>
          </p:nvSpPr>
          <p:spPr>
            <a:xfrm>
              <a:off x="2814851" y="3996540"/>
              <a:ext cx="72008" cy="72008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57" name="Έλλειψη 156"/>
            <p:cNvSpPr/>
            <p:nvPr/>
          </p:nvSpPr>
          <p:spPr>
            <a:xfrm>
              <a:off x="3067495" y="3899198"/>
              <a:ext cx="72008" cy="72008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58" name="Έλλειψη 157"/>
            <p:cNvSpPr/>
            <p:nvPr/>
          </p:nvSpPr>
          <p:spPr>
            <a:xfrm>
              <a:off x="3219895" y="4051598"/>
              <a:ext cx="72008" cy="72008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59" name="Έλλειψη 158"/>
            <p:cNvSpPr/>
            <p:nvPr/>
          </p:nvSpPr>
          <p:spPr>
            <a:xfrm>
              <a:off x="2476986" y="3932292"/>
              <a:ext cx="72008" cy="72008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60" name="Έλλειψη 159"/>
            <p:cNvSpPr/>
            <p:nvPr/>
          </p:nvSpPr>
          <p:spPr>
            <a:xfrm>
              <a:off x="2339674" y="3698436"/>
              <a:ext cx="72008" cy="72008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164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sz="4400" dirty="0" smtClean="0"/>
              <a:t>Σύσταση Ανθρώπινου Σώματος</a:t>
            </a:r>
            <a:r>
              <a:rPr lang="en-US" sz="4400" dirty="0" smtClean="0"/>
              <a:t> </a:t>
            </a:r>
            <a:r>
              <a:rPr lang="el-GR" sz="3600" b="0" dirty="0" smtClean="0"/>
              <a:t>(1 από</a:t>
            </a:r>
            <a:r>
              <a:rPr lang="en-US" sz="3600" b="0" dirty="0" smtClean="0"/>
              <a:t> 2)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/>
          <a:lstStyle/>
          <a:p>
            <a:pPr>
              <a:spcBef>
                <a:spcPts val="4200"/>
              </a:spcBef>
            </a:pPr>
            <a:r>
              <a:rPr lang="el-GR" sz="2600" b="1" dirty="0"/>
              <a:t>ΥΔΩΡ  55-60</a:t>
            </a:r>
            <a:r>
              <a:rPr lang="el-GR" sz="2600" b="1" dirty="0" smtClean="0"/>
              <a:t>%</a:t>
            </a:r>
            <a:r>
              <a:rPr lang="en-US" sz="2600" b="1" dirty="0" smtClean="0"/>
              <a:t>,</a:t>
            </a:r>
            <a:endParaRPr lang="el-GR" sz="2600" b="1" dirty="0"/>
          </a:p>
          <a:p>
            <a:pPr>
              <a:spcBef>
                <a:spcPts val="4200"/>
              </a:spcBef>
            </a:pPr>
            <a:r>
              <a:rPr lang="el-GR" sz="2600" b="1" dirty="0"/>
              <a:t>ΟΡΓΑΝΙΚΗ ΥΛΗ 35-37</a:t>
            </a:r>
            <a:r>
              <a:rPr lang="el-GR" sz="2600" b="1" dirty="0" smtClean="0"/>
              <a:t>%</a:t>
            </a:r>
            <a:r>
              <a:rPr lang="en-US" sz="2600" b="1" dirty="0" smtClean="0"/>
              <a:t>,</a:t>
            </a:r>
            <a:endParaRPr lang="el-GR" sz="2600" b="1" dirty="0"/>
          </a:p>
          <a:p>
            <a:pPr marL="698500"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el-GR" sz="2400" dirty="0"/>
              <a:t>Υδατάνθρακες, Λίπη , </a:t>
            </a:r>
            <a:r>
              <a:rPr lang="el-GR" sz="2400" dirty="0" smtClean="0"/>
              <a:t>Πρωτεΐνες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4200"/>
              </a:spcBef>
            </a:pPr>
            <a:r>
              <a:rPr lang="el-GR" sz="2600" b="1" dirty="0"/>
              <a:t>ΑΝΟΡΓΑΝΗ ΥΛΗ 3-5</a:t>
            </a:r>
            <a:r>
              <a:rPr lang="el-GR" sz="2600" b="1" dirty="0" smtClean="0"/>
              <a:t>%</a:t>
            </a:r>
            <a:r>
              <a:rPr lang="en-US" sz="2600" b="1" dirty="0" smtClean="0"/>
              <a:t>,</a:t>
            </a:r>
            <a:endParaRPr lang="el-GR" sz="2600" b="1" dirty="0"/>
          </a:p>
          <a:p>
            <a:pPr marL="698500"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el-GR" sz="2400" dirty="0"/>
              <a:t>Ηλεκτρολύτες και </a:t>
            </a:r>
            <a:r>
              <a:rPr lang="el-GR" sz="2400" dirty="0" smtClean="0"/>
              <a:t>Ιχνοστοιχεία</a:t>
            </a:r>
            <a:r>
              <a:rPr lang="en-US" sz="2400" dirty="0" smtClean="0"/>
              <a:t>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41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3"/>
    </mc:Choice>
    <mc:Fallback xmlns="">
      <p:transition spd="slow" advTm="1113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Κυτταρικ</a:t>
            </a:r>
            <a:r>
              <a:rPr lang="el-GR" dirty="0"/>
              <a:t>ή</a:t>
            </a:r>
            <a:r>
              <a:rPr lang="el-GR" dirty="0" smtClean="0"/>
              <a:t> Μεμβράνη </a:t>
            </a:r>
            <a:r>
              <a:rPr lang="el-GR" sz="3200" b="0" dirty="0" smtClean="0"/>
              <a:t>(1 από 2)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l-GR" sz="2400" dirty="0"/>
              <a:t>Ημιδιαπερατή </a:t>
            </a:r>
            <a:r>
              <a:rPr lang="el-GR" sz="2400" dirty="0" smtClean="0"/>
              <a:t>μεμβράνη,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Χωρίζει τον ενδοκυττάριο από τον </a:t>
            </a:r>
            <a:r>
              <a:rPr lang="el-GR" sz="2400" dirty="0" err="1"/>
              <a:t>εξωκυττάριο</a:t>
            </a:r>
            <a:r>
              <a:rPr lang="el-GR" sz="2400" dirty="0"/>
              <a:t> </a:t>
            </a:r>
            <a:r>
              <a:rPr lang="el-GR" sz="2400" dirty="0" smtClean="0"/>
              <a:t>χώρο,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Έχει μεγάλη διαπερατότητα στο </a:t>
            </a:r>
            <a:r>
              <a:rPr lang="el-GR" sz="2400" dirty="0" smtClean="0"/>
              <a:t>νερό,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Είναι αδιαπέραστη από μικρά ιόντα ακόμη και από ιόντα νατρίου και </a:t>
            </a:r>
            <a:r>
              <a:rPr lang="el-GR" sz="2400" dirty="0" smtClean="0"/>
              <a:t>χλωρίου,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Αντλία </a:t>
            </a:r>
            <a:r>
              <a:rPr lang="el-GR" sz="2400" dirty="0" err="1"/>
              <a:t>Na</a:t>
            </a:r>
            <a:r>
              <a:rPr lang="el-GR" sz="2400" dirty="0"/>
              <a:t> – K (νατρίου καλίου</a:t>
            </a:r>
            <a:r>
              <a:rPr lang="el-GR" sz="2400" dirty="0" smtClean="0"/>
              <a:t>).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81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Κυτταρική Μεμβράνη </a:t>
            </a:r>
            <a:r>
              <a:rPr lang="el-GR" sz="3200" b="0" dirty="0" smtClean="0"/>
              <a:t>(2 </a:t>
            </a:r>
            <a:r>
              <a:rPr lang="el-GR" sz="3200" b="0" dirty="0"/>
              <a:t>από 2)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1026" name="Picture 2" descr="File:Cell membrane detailed diagram 4.sv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79"/>
          <a:stretch/>
        </p:blipFill>
        <p:spPr bwMode="auto">
          <a:xfrm>
            <a:off x="1398833" y="1052736"/>
            <a:ext cx="6346334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3022162" y="6154532"/>
            <a:ext cx="32780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Cell membrane detailed diagram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4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algn="ctr"/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 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  <a:hlinkClick r:id="rId5" tooltip="User:Dhatfield"/>
              </a:rPr>
              <a:t>Dhatfield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6"/>
              </a:rPr>
              <a:t>CC BY-SA 3.0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991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Αντλία </a:t>
            </a:r>
            <a:r>
              <a:rPr lang="en-US" dirty="0"/>
              <a:t>Na </a:t>
            </a:r>
            <a:r>
              <a:rPr lang="en-US" dirty="0" smtClean="0"/>
              <a:t>– K</a:t>
            </a:r>
            <a:r>
              <a:rPr lang="en-US" dirty="0"/>
              <a:t> </a:t>
            </a:r>
            <a:r>
              <a:rPr lang="el-GR" sz="3200" b="0" dirty="0" smtClean="0"/>
              <a:t>(1 από 2)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3000"/>
              </a:spcBef>
            </a:pPr>
            <a:r>
              <a:rPr lang="el-GR" sz="2400" dirty="0"/>
              <a:t>Τρόπος ενεργητικής μεταφοράς, δηλαδή οι ουσίες δεν μετακινούνται με διάχυση αλλά με κατανάλωση ενέργειας, (ATP) προς αντίθετες </a:t>
            </a:r>
            <a:r>
              <a:rPr lang="el-GR" sz="2400" dirty="0" smtClean="0"/>
              <a:t>κατευθύνσεις:</a:t>
            </a:r>
            <a:endParaRPr lang="el-GR" sz="2400" dirty="0"/>
          </a:p>
          <a:p>
            <a:pPr marL="698500">
              <a:lnSpc>
                <a:spcPct val="114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sz="2400" dirty="0"/>
              <a:t>Το νάτριο μετακινείται από το χώρο με την μικρότερη συγκέντρωση (ενδοκυττάριο) προς το χώρο με τη μεγαλύτερη συγκέντρωση (</a:t>
            </a:r>
            <a:r>
              <a:rPr lang="el-GR" sz="2400" dirty="0" err="1"/>
              <a:t>εξωκυττάριο</a:t>
            </a:r>
            <a:r>
              <a:rPr lang="el-GR" sz="2400" dirty="0"/>
              <a:t>), δηλαδή </a:t>
            </a:r>
            <a:r>
              <a:rPr lang="el-GR" sz="2400" dirty="0" smtClean="0"/>
              <a:t>αντίθετα,</a:t>
            </a:r>
            <a:endParaRPr lang="el-GR" sz="2400" dirty="0"/>
          </a:p>
          <a:p>
            <a:pPr marL="698500">
              <a:lnSpc>
                <a:spcPct val="114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sz="2400" dirty="0" smtClean="0"/>
              <a:t>Το </a:t>
            </a:r>
            <a:r>
              <a:rPr lang="el-GR" sz="2400" dirty="0"/>
              <a:t>κάλιο μετακινείται από το χώρο με την μικρότερη συγκέντρωση (</a:t>
            </a:r>
            <a:r>
              <a:rPr lang="el-GR" sz="2400" dirty="0" err="1"/>
              <a:t>εξωκυττάριο</a:t>
            </a:r>
            <a:r>
              <a:rPr lang="el-GR" sz="2400" dirty="0"/>
              <a:t>) προς το χώρο με τη μεγαλύτερη συγκέντρωση (ενδοκυττάριο), δηλαδή </a:t>
            </a:r>
            <a:r>
              <a:rPr lang="el-GR" sz="2400" dirty="0" smtClean="0"/>
              <a:t>αντίθετα.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36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Αντλία </a:t>
            </a:r>
            <a:r>
              <a:rPr lang="en-US" dirty="0"/>
              <a:t>Na – </a:t>
            </a:r>
            <a:r>
              <a:rPr lang="en-US" dirty="0" smtClean="0"/>
              <a:t>K</a:t>
            </a:r>
            <a:r>
              <a:rPr lang="en-US" dirty="0"/>
              <a:t> </a:t>
            </a:r>
            <a:r>
              <a:rPr lang="el-GR" sz="3200" b="0" dirty="0" smtClean="0"/>
              <a:t>(2 </a:t>
            </a:r>
            <a:r>
              <a:rPr lang="el-GR" sz="3200" b="0" dirty="0"/>
              <a:t>από 2)</a:t>
            </a:r>
            <a:endParaRPr lang="el-GR" sz="3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2050" name="Picture 2" descr="File:Blausen 0211 CellMembra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1196752"/>
            <a:ext cx="8280920" cy="496855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/>
          <p:nvPr/>
        </p:nvSpPr>
        <p:spPr>
          <a:xfrm>
            <a:off x="3022161" y="6309320"/>
            <a:ext cx="32780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Blausen 0211 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  <a:hlinkClick r:id="rId4"/>
              </a:rPr>
              <a:t>CellMembrane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algn="ctr"/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 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  <a:hlinkClick r:id="rId5" tooltip="User:BruceBlaus"/>
              </a:rPr>
              <a:t>BruceBlaus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6"/>
              </a:rPr>
              <a:t>CC BY 3.0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364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4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Διαταραχές της οσμωτικής πίεσης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75817" y="1272622"/>
            <a:ext cx="2573922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Διαταραχές στα ερυθρά αιμοσφαίρια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75817" y="4368356"/>
            <a:ext cx="2573922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Διαταραχές στα κύτταρα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098" name="Picture 2" descr="File:Osmotic pressure on blood cells diagram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62" y="1263043"/>
            <a:ext cx="5267325" cy="276225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ile:Turgor pressure on plant cells diagram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65104"/>
            <a:ext cx="5886450" cy="23241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7"/>
          <p:cNvSpPr/>
          <p:nvPr/>
        </p:nvSpPr>
        <p:spPr>
          <a:xfrm>
            <a:off x="5868144" y="3378963"/>
            <a:ext cx="2320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/>
              </a:rPr>
              <a:t>Osmotic pressure on blood cells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5"/>
              </a:rPr>
              <a:t>diagram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 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  <a:hlinkClick r:id="rId6" tooltip="User:LadyofHats"/>
              </a:rPr>
              <a:t>LadyofHats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1" name="Rectangle 7"/>
          <p:cNvSpPr/>
          <p:nvPr/>
        </p:nvSpPr>
        <p:spPr>
          <a:xfrm>
            <a:off x="6156176" y="6038316"/>
            <a:ext cx="2320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7"/>
              </a:rPr>
              <a:t>Turgor pressure on plant cells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7"/>
              </a:rPr>
              <a:t>diagram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 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  <a:hlinkClick r:id="rId6" tooltip="User:LadyofHats"/>
              </a:rPr>
              <a:t>LadyofHats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615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 smtClean="0"/>
              <a:t>Χρησιμότητα Αντλίας</a:t>
            </a:r>
          </a:p>
        </p:txBody>
      </p:sp>
      <p:sp>
        <p:nvSpPr>
          <p:cNvPr id="28675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1800"/>
              </a:spcBef>
            </a:pPr>
            <a:r>
              <a:rPr lang="el-GR" altLang="el-GR" sz="2400" dirty="0" smtClean="0"/>
              <a:t>Τα κύτταρα διαφυλάσσουν σταθερό το εσωτερικό τους περιβάλλον</a:t>
            </a:r>
            <a:r>
              <a:rPr lang="en-US" altLang="el-GR" sz="2400" dirty="0" smtClean="0"/>
              <a:t>,</a:t>
            </a:r>
            <a:endParaRPr lang="el-GR" altLang="el-GR" sz="2400" dirty="0" smtClean="0"/>
          </a:p>
          <a:p>
            <a:pPr>
              <a:lnSpc>
                <a:spcPct val="114000"/>
              </a:lnSpc>
              <a:spcBef>
                <a:spcPts val="1800"/>
              </a:spcBef>
            </a:pPr>
            <a:r>
              <a:rPr lang="el-GR" altLang="el-GR" sz="2400" dirty="0" smtClean="0"/>
              <a:t>Σε έλλειψη οξυγόνου (ενέργειας) ή η αντλία διαταράσσεται και το νάτριο δεν εξέρχεται από το κύτταρο → ↑ωσμωτικότητας , είσοδο νερού και διόγκωση του κυττάρου → ρήξη της μεμβράνης και κυτταρικό θάνατο</a:t>
            </a:r>
            <a:r>
              <a:rPr lang="en-US" altLang="el-GR" sz="2400" dirty="0" smtClean="0"/>
              <a:t>.</a:t>
            </a:r>
            <a:endParaRPr lang="el-GR" altLang="el-GR" sz="2400" dirty="0" smtClean="0"/>
          </a:p>
        </p:txBody>
      </p:sp>
    </p:spTree>
    <p:extLst>
      <p:ext uri="{BB962C8B-B14F-4D97-AF65-F5344CB8AC3E}">
        <p14:creationId xmlns:p14="http://schemas.microsoft.com/office/powerpoint/2010/main" val="183114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 Ανταλλαγή Υγρών και Ύλης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Μεταξύ </a:t>
            </a:r>
            <a:r>
              <a:rPr lang="el-GR" sz="2400" dirty="0"/>
              <a:t>πλάσματος και διάμεσων υγρών </a:t>
            </a:r>
            <a:r>
              <a:rPr lang="el-GR" sz="2400" dirty="0" smtClean="0"/>
              <a:t>εξαρτάται </a:t>
            </a:r>
            <a:r>
              <a:rPr lang="el-GR" sz="2400" dirty="0"/>
              <a:t>από τις παρακάτω </a:t>
            </a:r>
            <a:r>
              <a:rPr lang="el-GR" sz="2400" dirty="0" smtClean="0"/>
              <a:t>δυνάμεις</a:t>
            </a:r>
            <a:r>
              <a:rPr lang="en-US" sz="2400" dirty="0" smtClean="0"/>
              <a:t> </a:t>
            </a:r>
            <a:r>
              <a:rPr lang="el-GR" sz="2400" dirty="0" smtClean="0"/>
              <a:t>: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Ωσμωτική πίεση των </a:t>
            </a:r>
            <a:r>
              <a:rPr lang="el-GR" sz="2400" dirty="0" smtClean="0"/>
              <a:t>χώρων,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Υδροστατική </a:t>
            </a:r>
            <a:r>
              <a:rPr lang="el-GR" sz="2400" dirty="0" smtClean="0"/>
              <a:t>πίεση,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 err="1"/>
              <a:t>Κολλοειδοσμωτική</a:t>
            </a:r>
            <a:r>
              <a:rPr lang="el-GR" sz="2400" dirty="0"/>
              <a:t> (</a:t>
            </a:r>
            <a:r>
              <a:rPr lang="el-GR" sz="2400" dirty="0" err="1"/>
              <a:t>ογκωτική</a:t>
            </a:r>
            <a:r>
              <a:rPr lang="el-GR" sz="2400" dirty="0"/>
              <a:t>) </a:t>
            </a:r>
            <a:r>
              <a:rPr lang="el-GR" sz="2400" dirty="0" smtClean="0"/>
              <a:t>πίεση.</a:t>
            </a:r>
            <a:endParaRPr lang="el-GR" sz="2400" dirty="0"/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el-GR" sz="2400" dirty="0"/>
              <a:t>Για να υπάρξει κίνηση πρέπει να υπάρχει διαφορά </a:t>
            </a:r>
            <a:r>
              <a:rPr lang="el-GR" sz="2400" dirty="0" smtClean="0"/>
              <a:t>πιέσεων</a:t>
            </a:r>
            <a:r>
              <a:rPr lang="en-US" sz="2400" dirty="0"/>
              <a:t>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4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Ωσμωτική πίεση (ΩΠ)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661248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el-GR" sz="2600" dirty="0"/>
              <a:t>Πίεση που ασκείται από διάλυμα με σχετικά μεγάλη συγκέντρωση διαλυμένης ουσίας. Έλκει νερό από χώρο με υψηλή συγκέντρωση διαλυμένων ουσιών προς χώρο με χαμηλότερη συγκέντρωση διαλυμένων </a:t>
            </a:r>
            <a:r>
              <a:rPr lang="el-GR" sz="2600" dirty="0" smtClean="0"/>
              <a:t>ουσιών, </a:t>
            </a:r>
            <a:endParaRPr lang="el-GR" sz="2600" dirty="0"/>
          </a:p>
          <a:p>
            <a:pPr>
              <a:spcBef>
                <a:spcPts val="1800"/>
              </a:spcBef>
            </a:pPr>
            <a:r>
              <a:rPr lang="el-GR" sz="2600" dirty="0"/>
              <a:t>290 (270-300) </a:t>
            </a:r>
            <a:r>
              <a:rPr lang="el-GR" sz="2600" dirty="0" err="1"/>
              <a:t>mOsm</a:t>
            </a:r>
            <a:r>
              <a:rPr lang="el-GR" sz="2600" dirty="0"/>
              <a:t>/L  και στους δύο χώρους(δυναμική </a:t>
            </a:r>
            <a:r>
              <a:rPr lang="el-GR" sz="2600" dirty="0" smtClean="0"/>
              <a:t>ισορροπία),</a:t>
            </a:r>
            <a:endParaRPr lang="el-GR" sz="2600" dirty="0"/>
          </a:p>
          <a:p>
            <a:pPr>
              <a:spcBef>
                <a:spcPts val="1800"/>
              </a:spcBef>
            </a:pPr>
            <a:r>
              <a:rPr lang="el-GR" sz="2600" dirty="0"/>
              <a:t>Καθορίζεται από τις διαλυμένες </a:t>
            </a:r>
            <a:r>
              <a:rPr lang="el-GR" sz="2600" dirty="0" smtClean="0"/>
              <a:t>ουσίες,</a:t>
            </a:r>
            <a:endParaRPr lang="el-GR" sz="2600" dirty="0"/>
          </a:p>
          <a:p>
            <a:pPr>
              <a:spcBef>
                <a:spcPts val="1800"/>
              </a:spcBef>
            </a:pPr>
            <a:r>
              <a:rPr lang="el-GR" sz="2600" dirty="0"/>
              <a:t>Κυρίαρχη ουσία στον </a:t>
            </a:r>
            <a:r>
              <a:rPr lang="el-GR" sz="2600" dirty="0" err="1"/>
              <a:t>εξωκυττάριο</a:t>
            </a:r>
            <a:r>
              <a:rPr lang="el-GR" sz="2600" dirty="0"/>
              <a:t> το νάτριο (</a:t>
            </a:r>
            <a:r>
              <a:rPr lang="el-GR" sz="2600" dirty="0" err="1"/>
              <a:t>Na</a:t>
            </a:r>
            <a:r>
              <a:rPr lang="el-GR" sz="2600" dirty="0" smtClean="0"/>
              <a:t>),</a:t>
            </a:r>
            <a:endParaRPr lang="el-GR" sz="2600" dirty="0"/>
          </a:p>
          <a:p>
            <a:pPr>
              <a:spcBef>
                <a:spcPts val="1800"/>
              </a:spcBef>
            </a:pPr>
            <a:r>
              <a:rPr lang="el-GR" sz="2600" dirty="0"/>
              <a:t>Πρακτικά η ΩΠ του </a:t>
            </a:r>
            <a:r>
              <a:rPr lang="el-GR" sz="2600" dirty="0" err="1"/>
              <a:t>εξωκυττάριου</a:t>
            </a:r>
            <a:r>
              <a:rPr lang="el-GR" sz="2600" dirty="0"/>
              <a:t> χώρου καθορίζεται από την συγκέντρωση του  </a:t>
            </a:r>
            <a:r>
              <a:rPr lang="el-GR" sz="2600" dirty="0" err="1" smtClean="0"/>
              <a:t>Na</a:t>
            </a:r>
            <a:r>
              <a:rPr lang="el-GR" sz="2600" dirty="0" smtClean="0"/>
              <a:t>.</a:t>
            </a:r>
            <a:endParaRPr lang="el-GR" sz="26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95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Υδροστατική πίεση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1800"/>
              </a:spcBef>
            </a:pPr>
            <a:r>
              <a:rPr lang="el-GR" sz="2400" b="1" dirty="0"/>
              <a:t>Είναι η πίεση που ασκείται από τα μόρια του νερού στο τοίχωμα που τα περιβάλλει (στο αγγειακό τοίχωμα</a:t>
            </a:r>
            <a:r>
              <a:rPr lang="el-GR" sz="2400" b="1" dirty="0" smtClean="0"/>
              <a:t>),</a:t>
            </a:r>
            <a:endParaRPr lang="el-GR" sz="2400" b="1" dirty="0"/>
          </a:p>
          <a:p>
            <a:pPr>
              <a:lnSpc>
                <a:spcPct val="114000"/>
              </a:lnSpc>
              <a:spcBef>
                <a:spcPts val="1800"/>
              </a:spcBef>
            </a:pPr>
            <a:r>
              <a:rPr lang="el-GR" sz="2400" dirty="0"/>
              <a:t>Παράγεται από τον καρδιακό μυ (συστολές –διαστολές</a:t>
            </a:r>
            <a:r>
              <a:rPr lang="el-GR" sz="2400" dirty="0" smtClean="0"/>
              <a:t>),</a:t>
            </a:r>
            <a:endParaRPr lang="el-GR" sz="2400" dirty="0"/>
          </a:p>
          <a:p>
            <a:pPr>
              <a:lnSpc>
                <a:spcPct val="114000"/>
              </a:lnSpc>
              <a:spcBef>
                <a:spcPts val="1800"/>
              </a:spcBef>
            </a:pPr>
            <a:r>
              <a:rPr lang="el-GR" sz="2400" dirty="0"/>
              <a:t>Έχει την τάση να εξωθεί το νερό έξω από το </a:t>
            </a:r>
            <a:r>
              <a:rPr lang="el-GR" sz="2400" dirty="0" smtClean="0"/>
              <a:t>αγγείο.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05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Κολλοειδωσμωτική</a:t>
            </a:r>
            <a:r>
              <a:rPr lang="el-GR" dirty="0" smtClean="0"/>
              <a:t> πίεση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1800"/>
              </a:spcBef>
            </a:pPr>
            <a:r>
              <a:rPr lang="el-GR" sz="2400" b="1" dirty="0" smtClean="0"/>
              <a:t>Η </a:t>
            </a:r>
            <a:r>
              <a:rPr lang="el-GR" sz="2400" b="1" dirty="0"/>
              <a:t>ωσμωτική πίεση που προκαλείται από τη συγκέντρωση κολλοειδών (πρωτεϊνών) σε ένα </a:t>
            </a:r>
            <a:r>
              <a:rPr lang="el-GR" sz="2400" b="1" dirty="0" smtClean="0"/>
              <a:t>διάλυμα,</a:t>
            </a:r>
            <a:endParaRPr lang="el-GR" sz="2400" b="1" dirty="0"/>
          </a:p>
          <a:p>
            <a:pPr>
              <a:lnSpc>
                <a:spcPct val="114000"/>
              </a:lnSpc>
              <a:spcBef>
                <a:spcPts val="1800"/>
              </a:spcBef>
            </a:pPr>
            <a:r>
              <a:rPr lang="el-GR" sz="2400" dirty="0"/>
              <a:t>Έχει την τάση να συγκρατεί το νερό μέσα στα </a:t>
            </a:r>
            <a:r>
              <a:rPr lang="el-GR" sz="2400" dirty="0" smtClean="0"/>
              <a:t>αγγεία,</a:t>
            </a:r>
            <a:endParaRPr lang="el-GR" sz="2400" dirty="0"/>
          </a:p>
          <a:p>
            <a:pPr>
              <a:lnSpc>
                <a:spcPct val="114000"/>
              </a:lnSpc>
              <a:spcBef>
                <a:spcPts val="1800"/>
              </a:spcBef>
            </a:pPr>
            <a:r>
              <a:rPr lang="el-GR" sz="2400" dirty="0"/>
              <a:t>Αντιτίθεται στην υδροστατική </a:t>
            </a:r>
            <a:r>
              <a:rPr lang="el-GR" sz="2400" dirty="0" smtClean="0"/>
              <a:t>πίεση.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30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Σύσταση Ανθρώπινου Σώματος</a:t>
            </a:r>
            <a:br>
              <a:rPr lang="el-GR" sz="4400" dirty="0"/>
            </a:br>
            <a:r>
              <a:rPr lang="el-GR" sz="3600" b="0" dirty="0" smtClean="0"/>
              <a:t>(2 από</a:t>
            </a:r>
            <a:r>
              <a:rPr lang="en-US" sz="3600" b="0" dirty="0" smtClean="0"/>
              <a:t> 2)</a:t>
            </a:r>
            <a:endParaRPr lang="el-GR" sz="36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904739" y="6337216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  <p:grpSp>
        <p:nvGrpSpPr>
          <p:cNvPr id="3" name="Ομάδα 2"/>
          <p:cNvGrpSpPr/>
          <p:nvPr/>
        </p:nvGrpSpPr>
        <p:grpSpPr>
          <a:xfrm>
            <a:off x="648232" y="987497"/>
            <a:ext cx="7847537" cy="5838005"/>
            <a:chOff x="113308" y="756665"/>
            <a:chExt cx="8265147" cy="6068837"/>
          </a:xfrm>
        </p:grpSpPr>
        <p:grpSp>
          <p:nvGrpSpPr>
            <p:cNvPr id="10" name="Ομάδα 9"/>
            <p:cNvGrpSpPr/>
            <p:nvPr/>
          </p:nvGrpSpPr>
          <p:grpSpPr>
            <a:xfrm>
              <a:off x="3286200" y="1354117"/>
              <a:ext cx="2592288" cy="5471385"/>
              <a:chOff x="4427984" y="1448402"/>
              <a:chExt cx="2592288" cy="5265582"/>
            </a:xfrm>
          </p:grpSpPr>
          <p:sp>
            <p:nvSpPr>
              <p:cNvPr id="6" name="Κύλινδρος 5"/>
              <p:cNvSpPr/>
              <p:nvPr/>
            </p:nvSpPr>
            <p:spPr>
              <a:xfrm>
                <a:off x="4572000" y="2096852"/>
                <a:ext cx="2314600" cy="3456384"/>
              </a:xfrm>
              <a:prstGeom prst="can">
                <a:avLst/>
              </a:prstGeom>
              <a:no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900" b="1" dirty="0" smtClean="0">
                    <a:solidFill>
                      <a:prstClr val="black"/>
                    </a:solidFill>
                  </a:rPr>
                  <a:t>Intracellular fluid = 40% of body weight</a:t>
                </a:r>
                <a:endParaRPr lang="el-GR" sz="19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" name="Έλλειψη 6"/>
              <p:cNvSpPr/>
              <p:nvPr/>
            </p:nvSpPr>
            <p:spPr>
              <a:xfrm>
                <a:off x="4427984" y="1952836"/>
                <a:ext cx="2592288" cy="7560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prstClr val="white"/>
                  </a:solidFill>
                </a:endParaRPr>
              </a:p>
            </p:txBody>
          </p:sp>
          <p:sp>
            <p:nvSpPr>
              <p:cNvPr id="5" name="Κύλινδρος 4"/>
              <p:cNvSpPr/>
              <p:nvPr/>
            </p:nvSpPr>
            <p:spPr>
              <a:xfrm>
                <a:off x="4561656" y="1448402"/>
                <a:ext cx="2314600" cy="1224136"/>
              </a:xfrm>
              <a:prstGeom prst="can">
                <a:avLst/>
              </a:prstGeom>
              <a:no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900" b="1" dirty="0" smtClean="0">
                    <a:solidFill>
                      <a:prstClr val="black"/>
                    </a:solidFill>
                  </a:rPr>
                  <a:t>Extracellular fluid = 20% of body weight</a:t>
                </a:r>
                <a:endParaRPr lang="el-GR" sz="19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Κύλινδρος 7"/>
              <p:cNvSpPr/>
              <p:nvPr/>
            </p:nvSpPr>
            <p:spPr>
              <a:xfrm>
                <a:off x="4561656" y="5135397"/>
                <a:ext cx="2324944" cy="1578587"/>
              </a:xfrm>
              <a:prstGeom prst="can">
                <a:avLst/>
              </a:prstGeom>
              <a:noFill/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prstClr val="black"/>
                    </a:solidFill>
                  </a:rPr>
                  <a:t>Solid matter = 40% of body weight</a:t>
                </a:r>
                <a:endParaRPr lang="el-GR" sz="2000" b="1" dirty="0">
                  <a:solidFill>
                    <a:prstClr val="black"/>
                  </a:solidFill>
                </a:endParaRPr>
              </a:p>
            </p:txBody>
          </p:sp>
        </p:grpSp>
        <p:cxnSp>
          <p:nvCxnSpPr>
            <p:cNvPr id="12" name="Ευθύγραμμο βέλος σύνδεσης 11"/>
            <p:cNvCxnSpPr/>
            <p:nvPr/>
          </p:nvCxnSpPr>
          <p:spPr>
            <a:xfrm flipH="1">
              <a:off x="5744816" y="2271084"/>
              <a:ext cx="915416" cy="14925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649538" y="2085954"/>
              <a:ext cx="13113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Joint fluid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6" name="Ευθύγραμμο βέλος σύνδεσης 15"/>
            <p:cNvCxnSpPr/>
            <p:nvPr/>
          </p:nvCxnSpPr>
          <p:spPr>
            <a:xfrm flipH="1">
              <a:off x="5436471" y="1265699"/>
              <a:ext cx="935729" cy="295662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6372200" y="1000175"/>
              <a:ext cx="200625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Fluid in stomach and intestines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0" name="Ευθύγραμμο βέλος σύνδεσης 19"/>
            <p:cNvCxnSpPr/>
            <p:nvPr/>
          </p:nvCxnSpPr>
          <p:spPr>
            <a:xfrm>
              <a:off x="3296544" y="1328245"/>
              <a:ext cx="668935" cy="233116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2460871" y="1089028"/>
              <a:ext cx="13113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Plasma 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4" name="Ευθύγραμμο βέλος σύνδεσης 23"/>
            <p:cNvCxnSpPr/>
            <p:nvPr/>
          </p:nvCxnSpPr>
          <p:spPr>
            <a:xfrm>
              <a:off x="2782056" y="1917352"/>
              <a:ext cx="668935" cy="10532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40510" y="1727875"/>
              <a:ext cx="25864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Fluid surrounding brain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7" name="Ευθύγραμμο βέλος σύνδεσης 26"/>
            <p:cNvCxnSpPr/>
            <p:nvPr/>
          </p:nvCxnSpPr>
          <p:spPr>
            <a:xfrm>
              <a:off x="2756109" y="2306527"/>
              <a:ext cx="668935" cy="10532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1370185" y="2117004"/>
              <a:ext cx="1619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Lymph fluid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9" name="Ευθύγραμμο βέλος σύνδεσης 28"/>
            <p:cNvCxnSpPr/>
            <p:nvPr/>
          </p:nvCxnSpPr>
          <p:spPr>
            <a:xfrm>
              <a:off x="2693337" y="6005359"/>
              <a:ext cx="668935" cy="10532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1196694" y="5805304"/>
              <a:ext cx="1619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Tissue matter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31" name="Ευθύγραμμο βέλος σύνδεσης 30"/>
            <p:cNvCxnSpPr/>
            <p:nvPr/>
          </p:nvCxnSpPr>
          <p:spPr>
            <a:xfrm flipH="1">
              <a:off x="5802416" y="6032014"/>
              <a:ext cx="915416" cy="14925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6719673" y="5831959"/>
              <a:ext cx="8046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Bone 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13308" y="756665"/>
              <a:ext cx="37861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prstClr val="black"/>
                  </a:solidFill>
                  <a:latin typeface="Calibri"/>
                </a:rPr>
                <a:t>Body Fluid Compartments</a:t>
              </a:r>
              <a:endParaRPr lang="el-GR" sz="2400" b="1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679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"/>
    </mc:Choice>
    <mc:Fallback xmlns="">
      <p:transition spd="slow" advTm="5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92546" y="2348880"/>
            <a:ext cx="8229600" cy="1224136"/>
          </a:xfrm>
          <a:ln w="19050">
            <a:solidFill>
              <a:srgbClr val="004A82"/>
            </a:solidFill>
          </a:ln>
        </p:spPr>
        <p:txBody>
          <a:bodyPr/>
          <a:lstStyle/>
          <a:p>
            <a:r>
              <a:rPr lang="el-GR" dirty="0" smtClean="0"/>
              <a:t>Ισοζύγιο Υγρών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60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Ισοζύγιο Υγρών</a:t>
            </a:r>
            <a:r>
              <a:rPr lang="en-US" dirty="0" smtClean="0"/>
              <a:t> </a:t>
            </a:r>
            <a:r>
              <a:rPr lang="el-GR" sz="3200" b="0" dirty="0" smtClean="0"/>
              <a:t>(1 από 2) 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1800"/>
              </a:spcBef>
            </a:pPr>
            <a:r>
              <a:rPr lang="el-GR" sz="2400" dirty="0"/>
              <a:t>Η ισορροπία μεταξύ εισερχόμενων και εξερχόμενων (</a:t>
            </a:r>
            <a:r>
              <a:rPr lang="el-GR" sz="2400" dirty="0" smtClean="0"/>
              <a:t>αποβαλλόμενων)υγρών,</a:t>
            </a:r>
            <a:endParaRPr lang="el-GR" sz="2400" dirty="0"/>
          </a:p>
          <a:p>
            <a:pPr>
              <a:lnSpc>
                <a:spcPct val="114000"/>
              </a:lnSpc>
              <a:spcBef>
                <a:spcPts val="1800"/>
              </a:spcBef>
            </a:pPr>
            <a:r>
              <a:rPr lang="el-GR" sz="2400" dirty="0"/>
              <a:t>Θετικό </a:t>
            </a:r>
            <a:r>
              <a:rPr lang="el-GR" sz="2400" dirty="0" err="1"/>
              <a:t>ανισοζύγιο</a:t>
            </a:r>
            <a:r>
              <a:rPr lang="el-GR" sz="2400" dirty="0"/>
              <a:t> υγρών = Αύξηση των </a:t>
            </a:r>
            <a:r>
              <a:rPr lang="el-GR" sz="2400" dirty="0" smtClean="0"/>
              <a:t>εισερχόμενων,</a:t>
            </a:r>
            <a:endParaRPr lang="el-GR" sz="2400" dirty="0"/>
          </a:p>
          <a:p>
            <a:pPr>
              <a:lnSpc>
                <a:spcPct val="114000"/>
              </a:lnSpc>
              <a:spcBef>
                <a:spcPts val="1800"/>
              </a:spcBef>
            </a:pPr>
            <a:r>
              <a:rPr lang="el-GR" sz="2400" dirty="0"/>
              <a:t>Αρνητικό </a:t>
            </a:r>
            <a:r>
              <a:rPr lang="el-GR" sz="2400" dirty="0" err="1"/>
              <a:t>ανισοζύγιο</a:t>
            </a:r>
            <a:r>
              <a:rPr lang="el-GR" sz="2400" dirty="0"/>
              <a:t> υγρών = Μείωση των </a:t>
            </a:r>
            <a:r>
              <a:rPr lang="el-GR" sz="2400" dirty="0" err="1"/>
              <a:t>εξερχόμενων(αποβαλλόμενων</a:t>
            </a:r>
            <a:r>
              <a:rPr lang="el-GR" sz="2400" dirty="0" smtClean="0"/>
              <a:t>).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95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Ισοζύγιο </a:t>
            </a:r>
            <a:r>
              <a:rPr lang="el-GR" dirty="0" smtClean="0"/>
              <a:t>Υγρών</a:t>
            </a:r>
            <a:r>
              <a:rPr lang="en-US" dirty="0" smtClean="0"/>
              <a:t> </a:t>
            </a:r>
            <a:r>
              <a:rPr lang="el-GR" sz="3200" b="0" dirty="0" smtClean="0"/>
              <a:t>(2 </a:t>
            </a:r>
            <a:r>
              <a:rPr lang="el-GR" sz="3200" b="0" dirty="0"/>
              <a:t>από </a:t>
            </a:r>
            <a:r>
              <a:rPr lang="el-GR" sz="3200" b="0" dirty="0" smtClean="0"/>
              <a:t>2)</a:t>
            </a: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4200"/>
              </a:spcBef>
            </a:pPr>
            <a:r>
              <a:rPr lang="el-GR" sz="2400" dirty="0" smtClean="0"/>
              <a:t>Καθημερινά </a:t>
            </a:r>
            <a:r>
              <a:rPr lang="el-GR" sz="2400" dirty="0"/>
              <a:t>στον ανθρώπινο οργανισμό εισέρχονται και αποβάλλονται μεγάλες ποσότητες υγρών και ηλεκτρολυτών στα πλαίσια της φυσιολογικής </a:t>
            </a:r>
            <a:r>
              <a:rPr lang="el-GR" sz="2400" dirty="0" smtClean="0"/>
              <a:t>λειτουργίας. </a:t>
            </a:r>
            <a:endParaRPr lang="el-GR" sz="2400" dirty="0"/>
          </a:p>
          <a:p>
            <a:pPr>
              <a:lnSpc>
                <a:spcPct val="114000"/>
              </a:lnSpc>
              <a:spcBef>
                <a:spcPts val="4200"/>
              </a:spcBef>
            </a:pPr>
            <a:r>
              <a:rPr lang="el-GR" sz="2400" dirty="0" smtClean="0"/>
              <a:t>Παρ’ αυτά </a:t>
            </a:r>
            <a:r>
              <a:rPr lang="el-GR" sz="2400" dirty="0"/>
              <a:t>η υδατοηλεκτρολυτική ισορροπία διατηρείται σταθερή και επιτυγχάνεται </a:t>
            </a:r>
            <a:r>
              <a:rPr lang="el-GR" sz="2400" b="1" dirty="0" smtClean="0"/>
              <a:t>ΟΜΟΙΟΣΤΑΣΙΑ.</a:t>
            </a:r>
            <a:r>
              <a:rPr lang="el-GR" sz="2400" dirty="0" smtClean="0"/>
              <a:t> 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47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Μέση Καθημερινή Πρόσληψη Υγρών</a:t>
            </a:r>
            <a:endParaRPr lang="el-GR" dirty="0"/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6006651"/>
              </p:ext>
            </p:extLst>
          </p:nvPr>
        </p:nvGraphicFramePr>
        <p:xfrm>
          <a:off x="467544" y="2060848"/>
          <a:ext cx="8229600" cy="2468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Ημερήσια Πρόσληψη από τροφές -Υγρά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≈2100</a:t>
                      </a:r>
                      <a:r>
                        <a:rPr lang="el-GR" sz="2400" baseline="0" dirty="0" smtClean="0"/>
                        <a:t> </a:t>
                      </a:r>
                      <a:r>
                        <a:rPr lang="en-US" sz="2400" dirty="0" smtClean="0"/>
                        <a:t>ml</a:t>
                      </a:r>
                      <a:r>
                        <a:rPr lang="el-GR" sz="2400" dirty="0" smtClean="0"/>
                        <a:t> </a:t>
                      </a:r>
                      <a:r>
                        <a:rPr lang="en-US" sz="2400" dirty="0" smtClean="0"/>
                        <a:t>/</a:t>
                      </a:r>
                      <a:r>
                        <a:rPr lang="el-GR" sz="2400" dirty="0" smtClean="0"/>
                        <a:t> 24ωρο</a:t>
                      </a:r>
                      <a:r>
                        <a:rPr lang="el-GR" sz="2400" baseline="0" dirty="0" smtClean="0"/>
                        <a:t> </a:t>
                      </a:r>
                      <a:r>
                        <a:rPr lang="el-GR" sz="2400" dirty="0" smtClean="0"/>
                        <a:t> </a:t>
                      </a:r>
                      <a:endParaRPr lang="el-G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Ημερήσια σύνθεση από οξείδωση υδατανθράκων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≈200 </a:t>
                      </a:r>
                      <a:r>
                        <a:rPr lang="en-US" sz="2400" dirty="0" smtClean="0"/>
                        <a:t>ml </a:t>
                      </a:r>
                      <a:r>
                        <a:rPr lang="el-GR" sz="2400" dirty="0" smtClean="0"/>
                        <a:t>/ </a:t>
                      </a:r>
                      <a:r>
                        <a:rPr lang="en-US" sz="2400" dirty="0" smtClean="0"/>
                        <a:t>24</a:t>
                      </a:r>
                      <a:r>
                        <a:rPr lang="el-GR" sz="2400" dirty="0" err="1" smtClean="0"/>
                        <a:t>ωρο</a:t>
                      </a:r>
                      <a:endParaRPr lang="el-G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Σύνολο προσλαμβανόμενων υγρών 24ωρου 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≈2300 </a:t>
                      </a:r>
                      <a:r>
                        <a:rPr lang="en-US" sz="2400" dirty="0" smtClean="0"/>
                        <a:t>ml / </a:t>
                      </a:r>
                      <a:r>
                        <a:rPr lang="el-GR" sz="2400" dirty="0" smtClean="0"/>
                        <a:t>24ωρο</a:t>
                      </a:r>
                      <a:endParaRPr lang="el-GR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28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Μέση Ημερήσια Αποβολή Υγρών</a:t>
            </a:r>
            <a:endParaRPr lang="el-GR" dirty="0"/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1558751"/>
              </p:ext>
            </p:extLst>
          </p:nvPr>
        </p:nvGraphicFramePr>
        <p:xfrm>
          <a:off x="457200" y="1700808"/>
          <a:ext cx="8229600" cy="3474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Άδηλη αναπνοή από πνεύμονες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≈350 </a:t>
                      </a:r>
                      <a:r>
                        <a:rPr lang="en-US" sz="2400" dirty="0" smtClean="0"/>
                        <a:t>ml </a:t>
                      </a:r>
                      <a:r>
                        <a:rPr lang="el-GR" sz="2400" dirty="0" smtClean="0"/>
                        <a:t>/ 24ωρο</a:t>
                      </a:r>
                      <a:endParaRPr lang="el-G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Άδηλη αναπνοή</a:t>
                      </a:r>
                      <a:r>
                        <a:rPr lang="el-GR" sz="2400" baseline="0" dirty="0" smtClean="0"/>
                        <a:t> από δέρμα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 smtClean="0"/>
                        <a:t>≈350 </a:t>
                      </a:r>
                      <a:r>
                        <a:rPr lang="en-US" sz="2400" dirty="0" smtClean="0"/>
                        <a:t>ml </a:t>
                      </a:r>
                      <a:r>
                        <a:rPr lang="el-GR" sz="2400" dirty="0" smtClean="0"/>
                        <a:t>/ 24ωρο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Ιδρώτας 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 smtClean="0"/>
                        <a:t>≈100 </a:t>
                      </a:r>
                      <a:r>
                        <a:rPr lang="en-US" sz="2400" dirty="0" smtClean="0"/>
                        <a:t>ml </a:t>
                      </a:r>
                      <a:r>
                        <a:rPr lang="el-GR" sz="2400" dirty="0" smtClean="0"/>
                        <a:t>/ 24ωρο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Κόπρανα 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 smtClean="0"/>
                        <a:t>≈100 </a:t>
                      </a:r>
                      <a:r>
                        <a:rPr lang="en-US" sz="2400" dirty="0" smtClean="0"/>
                        <a:t>ml </a:t>
                      </a:r>
                      <a:r>
                        <a:rPr lang="el-GR" sz="2400" dirty="0" smtClean="0"/>
                        <a:t>/ 24ωρο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Ούρα 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 smtClean="0"/>
                        <a:t>≈1300 </a:t>
                      </a:r>
                      <a:r>
                        <a:rPr lang="en-US" sz="2400" dirty="0" smtClean="0"/>
                        <a:t>ml </a:t>
                      </a:r>
                      <a:r>
                        <a:rPr lang="el-GR" sz="2400" dirty="0" smtClean="0"/>
                        <a:t>/ 24ωρο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Σύνολο αποβαλλόμενων υγρών 24ωρου</a:t>
                      </a:r>
                      <a:r>
                        <a:rPr lang="el-GR" sz="2400" baseline="0" dirty="0" smtClean="0"/>
                        <a:t> 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 smtClean="0"/>
                        <a:t>≈2200 </a:t>
                      </a:r>
                      <a:r>
                        <a:rPr lang="en-US" sz="2400" dirty="0" smtClean="0"/>
                        <a:t>ml </a:t>
                      </a:r>
                      <a:r>
                        <a:rPr lang="el-GR" sz="2400" dirty="0" smtClean="0"/>
                        <a:t>/ 24ωρο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50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Ισοζύγιο </a:t>
            </a:r>
            <a:r>
              <a:rPr lang="el-GR" dirty="0"/>
              <a:t>Ύ</a:t>
            </a:r>
            <a:r>
              <a:rPr lang="el-GR" dirty="0" smtClean="0"/>
              <a:t>δατος ή Ισορροπία </a:t>
            </a:r>
            <a:r>
              <a:rPr lang="el-GR" dirty="0"/>
              <a:t>Ύ</a:t>
            </a:r>
            <a:r>
              <a:rPr lang="el-GR" dirty="0" smtClean="0"/>
              <a:t>δατος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12961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400" dirty="0"/>
              <a:t>Όταν τα εισερχόμενα υγρά είναι ίσα, ή περίπου ίσα με τα εξερχόμενα </a:t>
            </a:r>
            <a:r>
              <a:rPr lang="el-GR" sz="2400" dirty="0" smtClean="0"/>
              <a:t>υγρά</a:t>
            </a:r>
            <a:r>
              <a:rPr lang="en-US" sz="2400" dirty="0" smtClean="0"/>
              <a:t>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56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864096"/>
          </a:xfrm>
        </p:spPr>
        <p:txBody>
          <a:bodyPr>
            <a:noAutofit/>
          </a:bodyPr>
          <a:lstStyle/>
          <a:p>
            <a:r>
              <a:rPr lang="el-GR" dirty="0" smtClean="0"/>
              <a:t>Αρνητικό Ισοζύγιο ή </a:t>
            </a:r>
            <a:r>
              <a:rPr lang="el-GR" dirty="0"/>
              <a:t>Έ</a:t>
            </a:r>
            <a:r>
              <a:rPr lang="el-GR" dirty="0" smtClean="0"/>
              <a:t>λλειμμα  Ύδατος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2664296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3600"/>
              </a:spcBef>
            </a:pPr>
            <a:r>
              <a:rPr lang="el-GR" sz="2400" dirty="0"/>
              <a:t>Όταν τα εισερχόμενα υγρά είναι λιγότερα από τα εξερχόμενα υγρά  ή </a:t>
            </a:r>
          </a:p>
          <a:p>
            <a:pPr>
              <a:lnSpc>
                <a:spcPct val="114000"/>
              </a:lnSpc>
              <a:spcBef>
                <a:spcPts val="3600"/>
              </a:spcBef>
            </a:pPr>
            <a:r>
              <a:rPr lang="el-GR" sz="2400" dirty="0"/>
              <a:t>Όταν τα εξερχόμενα υγρά είναι περισσότερα από τα εισερχόμενα </a:t>
            </a:r>
            <a:r>
              <a:rPr lang="el-GR" sz="2400" dirty="0" smtClean="0"/>
              <a:t>υγρά</a:t>
            </a:r>
            <a:r>
              <a:rPr lang="en-US" sz="2400" dirty="0" smtClean="0"/>
              <a:t>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71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Θετικό Ισοζύγιο ή Περίσσεια  Ύδατος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2880320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4200"/>
              </a:spcBef>
            </a:pPr>
            <a:r>
              <a:rPr lang="el-GR" sz="2400" dirty="0"/>
              <a:t>Όταν τα εισερχόμενα υγρά είναι περισσότερα από τα εξερχόμενα υγρά  ή </a:t>
            </a:r>
          </a:p>
          <a:p>
            <a:pPr>
              <a:lnSpc>
                <a:spcPct val="114000"/>
              </a:lnSpc>
              <a:spcBef>
                <a:spcPts val="4200"/>
              </a:spcBef>
            </a:pPr>
            <a:r>
              <a:rPr lang="el-GR" sz="2400" dirty="0"/>
              <a:t>Όταν τα εξερχόμενα υγρά είναι λιγότερα από τα εισερχόμενα </a:t>
            </a:r>
            <a:r>
              <a:rPr lang="el-GR" sz="2400" dirty="0" smtClean="0"/>
              <a:t>υγρά</a:t>
            </a:r>
            <a:r>
              <a:rPr lang="en-US" sz="2400" dirty="0" smtClean="0"/>
              <a:t>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65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61082"/>
          </a:xfrm>
        </p:spPr>
        <p:txBody>
          <a:bodyPr>
            <a:noAutofit/>
          </a:bodyPr>
          <a:lstStyle/>
          <a:p>
            <a:r>
              <a:rPr lang="el-GR" dirty="0" smtClean="0"/>
              <a:t>Μηχανισμοί που κινητοποιούνται  σε Αρνητικό Ανισοζύγιο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040560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l-GR" sz="2400" dirty="0"/>
              <a:t>Ερέθισμα η αυξημένη ωσμωτική </a:t>
            </a:r>
            <a:r>
              <a:rPr lang="el-GR" sz="2400" dirty="0" smtClean="0"/>
              <a:t>πίεση,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 smtClean="0"/>
              <a:t>Μηχανισμοί,</a:t>
            </a:r>
            <a:endParaRPr lang="el-GR" sz="2400" dirty="0"/>
          </a:p>
          <a:p>
            <a:pPr marL="698500"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el-GR" sz="2400" dirty="0"/>
              <a:t>Αίσθημα </a:t>
            </a:r>
            <a:r>
              <a:rPr lang="el-GR" sz="2400" dirty="0" smtClean="0"/>
              <a:t>δίψας,</a:t>
            </a:r>
            <a:endParaRPr lang="el-GR" sz="2400" dirty="0"/>
          </a:p>
          <a:p>
            <a:pPr marL="698500"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el-GR" sz="2400" dirty="0" err="1" smtClean="0"/>
              <a:t>Αντιδιούρηση</a:t>
            </a:r>
            <a:r>
              <a:rPr lang="el-GR" sz="2400" dirty="0" smtClean="0"/>
              <a:t>, </a:t>
            </a:r>
            <a:endParaRPr lang="el-GR" sz="2400" dirty="0"/>
          </a:p>
          <a:p>
            <a:pPr marL="969963">
              <a:spcBef>
                <a:spcPts val="1200"/>
              </a:spcBef>
              <a:buFont typeface="Calibri" panose="020F0502020204030204" pitchFamily="34" charset="0"/>
              <a:buChar char="‒"/>
            </a:pPr>
            <a:r>
              <a:rPr lang="el-GR" sz="2400" dirty="0" smtClean="0"/>
              <a:t>Αντιδιουρητική </a:t>
            </a:r>
            <a:r>
              <a:rPr lang="el-GR" sz="2400" dirty="0"/>
              <a:t>ορμόνη από τον οπίσθιο λοβό της υπόφυσης  επιδρά σε νεφρούς (άπω και αθροιστικά  σωληνάρια των νεφρών</a:t>
            </a:r>
            <a:r>
              <a:rPr lang="el-GR" sz="2400" dirty="0" smtClean="0"/>
              <a:t>).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Ερέθισμα ο όγκος του </a:t>
            </a:r>
            <a:r>
              <a:rPr lang="el-GR" sz="2400" dirty="0" err="1"/>
              <a:t>κυκλοφορούντος</a:t>
            </a:r>
            <a:r>
              <a:rPr lang="el-GR" sz="2400" dirty="0"/>
              <a:t> </a:t>
            </a:r>
            <a:r>
              <a:rPr lang="el-GR" sz="2400" dirty="0" smtClean="0"/>
              <a:t>αίματος,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Κατεχολαμίνες, </a:t>
            </a:r>
            <a:r>
              <a:rPr lang="el-GR" sz="2400" dirty="0" err="1"/>
              <a:t>ρενίνη</a:t>
            </a:r>
            <a:r>
              <a:rPr lang="el-GR" sz="2400" dirty="0"/>
              <a:t>, </a:t>
            </a:r>
            <a:r>
              <a:rPr lang="el-GR" sz="2400" dirty="0" err="1"/>
              <a:t>αλδοστερόνη</a:t>
            </a:r>
            <a:r>
              <a:rPr lang="el-GR" sz="2400" dirty="0"/>
              <a:t> </a:t>
            </a:r>
            <a:r>
              <a:rPr lang="el-GR" sz="2400" dirty="0" smtClean="0"/>
              <a:t>κλπ.</a:t>
            </a:r>
            <a:endParaRPr lang="el-GR" sz="2400" dirty="0"/>
          </a:p>
          <a:p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32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61082"/>
          </a:xfrm>
        </p:spPr>
        <p:txBody>
          <a:bodyPr>
            <a:noAutofit/>
          </a:bodyPr>
          <a:lstStyle/>
          <a:p>
            <a:r>
              <a:rPr lang="el-GR" dirty="0" smtClean="0"/>
              <a:t>Μηχανισμοί που κινητοποιούνται  σε Θετικό Ανισοζύγιο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700808"/>
            <a:ext cx="8651304" cy="4536504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l-GR" sz="2400" dirty="0"/>
              <a:t>Ερέθισμα η μειωμένη ωσμωτική </a:t>
            </a:r>
            <a:r>
              <a:rPr lang="el-GR" sz="2400" dirty="0" smtClean="0"/>
              <a:t>πίεση,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 smtClean="0"/>
              <a:t>Μηχανισμοί,</a:t>
            </a:r>
            <a:endParaRPr lang="el-GR" sz="2400" dirty="0"/>
          </a:p>
          <a:p>
            <a:pPr marL="698500"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el-GR" sz="2400" dirty="0"/>
              <a:t>Διούρηση (αναστολή έκκρισης της </a:t>
            </a:r>
            <a:r>
              <a:rPr lang="el-GR" sz="2400" dirty="0" err="1"/>
              <a:t>αντιδιουρητικής</a:t>
            </a:r>
            <a:r>
              <a:rPr lang="el-GR" sz="2400" dirty="0"/>
              <a:t> ορμόνης</a:t>
            </a:r>
            <a:r>
              <a:rPr lang="el-GR" sz="2400" dirty="0" smtClean="0"/>
              <a:t>). 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7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61082"/>
          </a:xfrm>
        </p:spPr>
        <p:txBody>
          <a:bodyPr>
            <a:normAutofit fontScale="90000"/>
          </a:bodyPr>
          <a:lstStyle/>
          <a:p>
            <a:r>
              <a:rPr lang="el-GR" sz="4400" dirty="0" smtClean="0"/>
              <a:t>Κατανομ</a:t>
            </a:r>
            <a:r>
              <a:rPr lang="el-GR" sz="4400" dirty="0"/>
              <a:t>ή</a:t>
            </a:r>
            <a:r>
              <a:rPr lang="el-GR" sz="4400" dirty="0" smtClean="0"/>
              <a:t> υγρών ανάλογα με το φύλο &amp; την ποσότητα του λίπους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85251" y="6061544"/>
            <a:ext cx="17734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latin typeface="Calibri"/>
                <a:hlinkClick r:id="rId3"/>
              </a:rPr>
              <a:t>shilpsnutrilife.blogspot.gr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6" name="Picture 2" descr="C:\Users\alex\Desktop\wa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877" y="1418135"/>
            <a:ext cx="4958246" cy="466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74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9"/>
    </mc:Choice>
    <mc:Fallback xmlns="">
      <p:transition spd="slow" advTm="1089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276872"/>
            <a:ext cx="8229600" cy="1224136"/>
          </a:xfrm>
          <a:ln w="19050">
            <a:solidFill>
              <a:srgbClr val="004A82"/>
            </a:solidFill>
          </a:ln>
        </p:spPr>
        <p:txBody>
          <a:bodyPr/>
          <a:lstStyle/>
          <a:p>
            <a:r>
              <a:rPr lang="el-GR" dirty="0" smtClean="0"/>
              <a:t>Οι Ηλεκτρολύτες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25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Ηλεκτρολύτες 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80520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1800"/>
              </a:spcBef>
            </a:pPr>
            <a:r>
              <a:rPr lang="el-GR" sz="2400" dirty="0"/>
              <a:t>Φέρουν ηλεκτρικό φορτίο</a:t>
            </a:r>
          </a:p>
          <a:p>
            <a:pPr marL="6985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l-GR" sz="2400" dirty="0"/>
              <a:t>ΚΑΤΙΟΝΤΑ: θετικό </a:t>
            </a:r>
            <a:r>
              <a:rPr lang="el-GR" sz="2400" dirty="0" smtClean="0"/>
              <a:t>φορτίο</a:t>
            </a:r>
            <a:r>
              <a:rPr lang="en-US" sz="2400" dirty="0" smtClean="0"/>
              <a:t>,</a:t>
            </a:r>
            <a:endParaRPr lang="el-GR" sz="2400" dirty="0"/>
          </a:p>
          <a:p>
            <a:pPr marL="6985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l-GR" sz="2400" dirty="0"/>
              <a:t>ΑΝΙΟΝΤΑ: αρνητικό </a:t>
            </a:r>
            <a:r>
              <a:rPr lang="el-GR" sz="2400" dirty="0" smtClean="0"/>
              <a:t>φορτίο</a:t>
            </a:r>
            <a:r>
              <a:rPr lang="en-US" sz="2400" dirty="0" smtClean="0"/>
              <a:t>.</a:t>
            </a:r>
            <a:endParaRPr lang="el-GR" sz="2400" dirty="0"/>
          </a:p>
          <a:p>
            <a:pPr>
              <a:lnSpc>
                <a:spcPct val="114000"/>
              </a:lnSpc>
              <a:spcBef>
                <a:spcPts val="1800"/>
              </a:spcBef>
            </a:pPr>
            <a:r>
              <a:rPr lang="el-GR" sz="2400" dirty="0"/>
              <a:t>Τα σωματικά υγρά είναι ουδέτερα επειδή ο αριθμός των αρνητικών ιόντων εξουδετερώνεται από ίσο αριθμό </a:t>
            </a:r>
            <a:r>
              <a:rPr lang="el-GR" sz="2400" dirty="0" smtClean="0"/>
              <a:t>θετικών</a:t>
            </a:r>
            <a:r>
              <a:rPr lang="el-GR" sz="2400" dirty="0"/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94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>
            <a:noAutofit/>
          </a:bodyPr>
          <a:lstStyle/>
          <a:p>
            <a:pPr marL="0" indent="0"/>
            <a:r>
              <a:rPr lang="el-GR" sz="3000" dirty="0"/>
              <a:t>Κατανομή Ηλεκτρολυτών </a:t>
            </a:r>
            <a:r>
              <a:rPr lang="el-GR" sz="3000" dirty="0" smtClean="0"/>
              <a:t>στα σωματικά υγρά</a:t>
            </a:r>
            <a:r>
              <a:rPr lang="en-US" sz="3000" dirty="0" smtClean="0"/>
              <a:t> </a:t>
            </a:r>
            <a:r>
              <a:rPr lang="el-GR" sz="2800" b="0" dirty="0" smtClean="0"/>
              <a:t>(</a:t>
            </a:r>
            <a:r>
              <a:rPr lang="en-US" sz="2800" b="0" dirty="0" err="1" smtClean="0"/>
              <a:t>mEq</a:t>
            </a:r>
            <a:r>
              <a:rPr lang="en-US" sz="2800" b="0" dirty="0" smtClean="0"/>
              <a:t>/L)</a:t>
            </a:r>
            <a:endParaRPr lang="el-GR" sz="28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41</a:t>
            </a:fld>
            <a:endParaRPr lang="el-GR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Πίνακας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60974059"/>
                  </p:ext>
                </p:extLst>
              </p:nvPr>
            </p:nvGraphicFramePr>
            <p:xfrm>
              <a:off x="1187624" y="730768"/>
              <a:ext cx="6635081" cy="612723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97857"/>
                    <a:gridCol w="1273588"/>
                    <a:gridCol w="1516536"/>
                    <a:gridCol w="1847100"/>
                  </a:tblGrid>
                  <a:tr h="382952">
                    <a:tc rowSpan="2">
                      <a:txBody>
                        <a:bodyPr/>
                        <a:lstStyle/>
                        <a:p>
                          <a:r>
                            <a:rPr lang="el-GR" sz="1800" b="1" dirty="0" smtClean="0"/>
                            <a:t>ΙΟΝΤΑ</a:t>
                          </a:r>
                          <a:endParaRPr lang="el-GR" sz="1800" b="1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l-GR" sz="1800" b="1" dirty="0" smtClean="0"/>
                            <a:t>ΕΞΩΚΥΤΤΑΡΙΟ</a:t>
                          </a:r>
                          <a:r>
                            <a:rPr lang="el-GR" sz="1800" b="1" baseline="0" dirty="0" smtClean="0"/>
                            <a:t> ΥΓΡΟ</a:t>
                          </a:r>
                          <a:endParaRPr lang="el-GR" sz="1800" b="1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l-GR" sz="1800" b="1" dirty="0" smtClean="0"/>
                            <a:t>ΕΝΔΟΚΥΤΤΑΡΙΟ ΥΓΡΟ</a:t>
                          </a:r>
                          <a:endParaRPr lang="el-GR" sz="1800" b="1" dirty="0"/>
                        </a:p>
                      </a:txBody>
                      <a:tcPr/>
                    </a:tc>
                  </a:tr>
                  <a:tr h="382952">
                    <a:tc vMerge="1">
                      <a:txBody>
                        <a:bodyPr/>
                        <a:lstStyle/>
                        <a:p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sz="1800" b="1" dirty="0" smtClean="0">
                              <a:solidFill>
                                <a:srgbClr val="820000"/>
                              </a:solidFill>
                            </a:rPr>
                            <a:t>ΠΛΑΣΜΑ</a:t>
                          </a:r>
                          <a:endParaRPr lang="el-GR" sz="1800" b="1" dirty="0">
                            <a:solidFill>
                              <a:srgbClr val="82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sz="1800" b="1" dirty="0" smtClean="0">
                              <a:solidFill>
                                <a:srgbClr val="820000"/>
                              </a:solidFill>
                            </a:rPr>
                            <a:t>ΔΙΑΜΕΣΟ</a:t>
                          </a:r>
                          <a:endParaRPr lang="el-GR" sz="1800" b="1" dirty="0">
                            <a:solidFill>
                              <a:srgbClr val="820000"/>
                            </a:solidFill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</a:tr>
                  <a:tr h="382952">
                    <a:tc gridSpan="4">
                      <a:txBody>
                        <a:bodyPr/>
                        <a:lstStyle/>
                        <a:p>
                          <a:r>
                            <a:rPr lang="el-GR" sz="1800" b="1" dirty="0" smtClean="0">
                              <a:solidFill>
                                <a:srgbClr val="004A82"/>
                              </a:solidFill>
                            </a:rPr>
                            <a:t>ΚΑΤΙΟΝΤΑ</a:t>
                          </a:r>
                          <a:endParaRPr lang="el-GR" sz="1800" b="1" dirty="0">
                            <a:solidFill>
                              <a:srgbClr val="004A82"/>
                            </a:solidFill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</a:tr>
                  <a:tr h="38295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l-GR" sz="18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𝑁𝑎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l-G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800" dirty="0" smtClean="0"/>
                            <a:t>142</a:t>
                          </a:r>
                          <a:endParaRPr lang="el-G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800" dirty="0" smtClean="0"/>
                            <a:t>145</a:t>
                          </a:r>
                          <a:endParaRPr lang="el-G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800" dirty="0" smtClean="0"/>
                            <a:t>10</a:t>
                          </a:r>
                          <a:endParaRPr lang="el-GR" sz="1800" dirty="0"/>
                        </a:p>
                      </a:txBody>
                      <a:tcPr/>
                    </a:tc>
                  </a:tr>
                  <a:tr h="38295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l-GR" sz="18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l-G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800" dirty="0" smtClean="0"/>
                            <a:t>4</a:t>
                          </a:r>
                          <a:endParaRPr lang="el-G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800" dirty="0" smtClean="0"/>
                            <a:t>4</a:t>
                          </a:r>
                          <a:endParaRPr lang="el-G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800" dirty="0" smtClean="0"/>
                            <a:t>160</a:t>
                          </a:r>
                          <a:endParaRPr lang="el-GR" sz="1800" dirty="0"/>
                        </a:p>
                      </a:txBody>
                      <a:tcPr/>
                    </a:tc>
                  </a:tr>
                  <a:tr h="382952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l-GR" sz="18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𝐶𝑎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++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l-G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800" dirty="0" smtClean="0"/>
                            <a:t>5</a:t>
                          </a:r>
                          <a:endParaRPr lang="el-G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800" dirty="0" smtClean="0"/>
                            <a:t>5</a:t>
                          </a:r>
                          <a:endParaRPr lang="el-G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800" dirty="0" smtClean="0"/>
                            <a:t>2</a:t>
                          </a:r>
                          <a:endParaRPr lang="el-GR" sz="1800" dirty="0"/>
                        </a:p>
                      </a:txBody>
                      <a:tcPr/>
                    </a:tc>
                  </a:tr>
                  <a:tr h="382952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l-GR" sz="18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𝑀𝑔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++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l-G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800" dirty="0" smtClean="0"/>
                            <a:t>2</a:t>
                          </a:r>
                          <a:endParaRPr lang="el-G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800" dirty="0" smtClean="0"/>
                            <a:t>2</a:t>
                          </a:r>
                          <a:endParaRPr lang="el-G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800" dirty="0" smtClean="0"/>
                            <a:t>26</a:t>
                          </a:r>
                          <a:endParaRPr lang="el-GR" sz="1800" dirty="0"/>
                        </a:p>
                      </a:txBody>
                      <a:tcPr/>
                    </a:tc>
                  </a:tr>
                  <a:tr h="382952">
                    <a:tc>
                      <a:txBody>
                        <a:bodyPr/>
                        <a:lstStyle/>
                        <a:p>
                          <a:r>
                            <a:rPr lang="el-GR" sz="1800" b="1" dirty="0" smtClean="0"/>
                            <a:t>ΣΥΝΟΛΟ</a:t>
                          </a:r>
                          <a:endParaRPr lang="el-GR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800" dirty="0" smtClean="0"/>
                            <a:t>153</a:t>
                          </a:r>
                          <a:endParaRPr lang="el-G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800" dirty="0" smtClean="0"/>
                            <a:t>156</a:t>
                          </a:r>
                          <a:endParaRPr lang="el-G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800" dirty="0" smtClean="0"/>
                            <a:t>198</a:t>
                          </a:r>
                          <a:endParaRPr lang="el-GR" sz="1800" dirty="0"/>
                        </a:p>
                      </a:txBody>
                      <a:tcPr/>
                    </a:tc>
                  </a:tr>
                  <a:tr h="382952">
                    <a:tc gridSpan="4">
                      <a:txBody>
                        <a:bodyPr/>
                        <a:lstStyle/>
                        <a:p>
                          <a:r>
                            <a:rPr lang="el-GR" sz="1800" b="1" dirty="0" smtClean="0">
                              <a:solidFill>
                                <a:srgbClr val="004A82"/>
                              </a:solidFill>
                            </a:rPr>
                            <a:t>ΑΝΙΟΝΤΑ</a:t>
                          </a:r>
                          <a:endParaRPr lang="el-GR" sz="1800" b="1" dirty="0">
                            <a:solidFill>
                              <a:srgbClr val="004A82"/>
                            </a:solidFill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</a:tr>
                  <a:tr h="38295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l-GR" sz="18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𝐶𝐼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l-G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800" dirty="0" smtClean="0"/>
                            <a:t>101</a:t>
                          </a:r>
                          <a:endParaRPr lang="el-G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800" dirty="0" smtClean="0"/>
                            <a:t>114</a:t>
                          </a:r>
                          <a:endParaRPr lang="el-G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800" dirty="0" smtClean="0"/>
                            <a:t>3</a:t>
                          </a:r>
                          <a:endParaRPr lang="el-GR" sz="1800" dirty="0"/>
                        </a:p>
                      </a:txBody>
                      <a:tcPr/>
                    </a:tc>
                  </a:tr>
                  <a:tr h="38295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l-GR" sz="1800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𝐻𝐶𝑂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l-G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800" dirty="0" smtClean="0"/>
                            <a:t>27</a:t>
                          </a:r>
                          <a:endParaRPr lang="el-G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800" dirty="0" smtClean="0"/>
                            <a:t>31</a:t>
                          </a:r>
                          <a:endParaRPr lang="el-G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800" dirty="0" smtClean="0"/>
                            <a:t>10</a:t>
                          </a:r>
                          <a:endParaRPr lang="el-GR" sz="1800" dirty="0"/>
                        </a:p>
                      </a:txBody>
                      <a:tcPr/>
                    </a:tc>
                  </a:tr>
                  <a:tr h="382952">
                    <a:tc>
                      <a:txBody>
                        <a:bodyPr/>
                        <a:lstStyle/>
                        <a:p>
                          <a:r>
                            <a:rPr lang="el-GR" sz="1800" dirty="0" smtClean="0"/>
                            <a:t>πρωτεΐνες</a:t>
                          </a:r>
                          <a:endParaRPr lang="el-G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800" dirty="0" smtClean="0"/>
                            <a:t>16</a:t>
                          </a:r>
                          <a:endParaRPr lang="el-G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800" dirty="0" smtClean="0"/>
                            <a:t>1</a:t>
                          </a:r>
                          <a:endParaRPr lang="el-G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800" dirty="0" smtClean="0"/>
                            <a:t>65</a:t>
                          </a:r>
                          <a:endParaRPr lang="el-GR" sz="1800" dirty="0"/>
                        </a:p>
                      </a:txBody>
                      <a:tcPr/>
                    </a:tc>
                  </a:tr>
                  <a:tr h="38295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l-GR" sz="1800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𝐻𝑃𝑂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  <m: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l-G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800" dirty="0" smtClean="0"/>
                            <a:t>2</a:t>
                          </a:r>
                          <a:endParaRPr lang="el-G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800" dirty="0" smtClean="0"/>
                            <a:t>2</a:t>
                          </a:r>
                          <a:endParaRPr lang="el-G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800" dirty="0" smtClean="0"/>
                            <a:t>100</a:t>
                          </a:r>
                          <a:endParaRPr lang="el-GR" sz="1800" dirty="0"/>
                        </a:p>
                      </a:txBody>
                      <a:tcPr/>
                    </a:tc>
                  </a:tr>
                  <a:tr h="38295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l-GR" sz="1800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𝑆𝑃𝑂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  <m: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l-G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800" dirty="0" smtClean="0"/>
                            <a:t>1</a:t>
                          </a:r>
                          <a:endParaRPr lang="el-G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800" dirty="0" smtClean="0"/>
                            <a:t>1</a:t>
                          </a:r>
                          <a:endParaRPr lang="el-G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800" dirty="0" smtClean="0"/>
                            <a:t>20</a:t>
                          </a:r>
                          <a:endParaRPr lang="el-GR" sz="1800" dirty="0"/>
                        </a:p>
                      </a:txBody>
                      <a:tcPr/>
                    </a:tc>
                  </a:tr>
                  <a:tr h="382952">
                    <a:tc>
                      <a:txBody>
                        <a:bodyPr/>
                        <a:lstStyle/>
                        <a:p>
                          <a:r>
                            <a:rPr lang="el-GR" sz="1800" dirty="0" smtClean="0"/>
                            <a:t>Οργανικά οξέα</a:t>
                          </a:r>
                          <a:endParaRPr lang="el-G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800" dirty="0" smtClean="0"/>
                            <a:t>6</a:t>
                          </a:r>
                          <a:endParaRPr lang="el-G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800" dirty="0" smtClean="0"/>
                            <a:t>7</a:t>
                          </a:r>
                          <a:endParaRPr lang="el-G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800" dirty="0" smtClean="0"/>
                            <a:t>-</a:t>
                          </a:r>
                          <a:endParaRPr lang="el-GR" sz="1800" dirty="0"/>
                        </a:p>
                      </a:txBody>
                      <a:tcPr/>
                    </a:tc>
                  </a:tr>
                  <a:tr h="382952">
                    <a:tc>
                      <a:txBody>
                        <a:bodyPr/>
                        <a:lstStyle/>
                        <a:p>
                          <a:r>
                            <a:rPr lang="el-GR" sz="1800" b="1" dirty="0" smtClean="0"/>
                            <a:t>ΣΥΝΟΛΟ</a:t>
                          </a:r>
                          <a:endParaRPr lang="el-GR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800" dirty="0" smtClean="0"/>
                            <a:t>153</a:t>
                          </a:r>
                          <a:endParaRPr lang="el-G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800" dirty="0" smtClean="0"/>
                            <a:t>156</a:t>
                          </a:r>
                          <a:endParaRPr lang="el-G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800" dirty="0" smtClean="0"/>
                            <a:t>198</a:t>
                          </a:r>
                          <a:endParaRPr lang="el-GR" sz="18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Πίνακας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05665994"/>
                  </p:ext>
                </p:extLst>
              </p:nvPr>
            </p:nvGraphicFramePr>
            <p:xfrm>
              <a:off x="1187624" y="730768"/>
              <a:ext cx="6635081" cy="612723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97857"/>
                    <a:gridCol w="1273588"/>
                    <a:gridCol w="1516536"/>
                    <a:gridCol w="1847100"/>
                  </a:tblGrid>
                  <a:tr h="382952">
                    <a:tc rowSpan="2">
                      <a:txBody>
                        <a:bodyPr/>
                        <a:lstStyle/>
                        <a:p>
                          <a:r>
                            <a:rPr lang="el-GR" sz="1800" b="1" dirty="0" smtClean="0"/>
                            <a:t>ΙΟΝΤΑ</a:t>
                          </a:r>
                          <a:endParaRPr lang="el-GR" sz="1800" b="1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l-GR" sz="1800" b="1" dirty="0" smtClean="0"/>
                            <a:t>ΕΞΩΚΥΤΤΑΡΙΟ</a:t>
                          </a:r>
                          <a:r>
                            <a:rPr lang="el-GR" sz="1800" b="1" baseline="0" dirty="0" smtClean="0"/>
                            <a:t> ΥΓΡΟ</a:t>
                          </a:r>
                          <a:endParaRPr lang="el-GR" sz="1800" b="1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l-GR" sz="1800" b="1" dirty="0" smtClean="0"/>
                            <a:t>ΕΝΔΟΚΥΤΤΑΡΙΟ ΥΓΡΟ</a:t>
                          </a:r>
                          <a:endParaRPr lang="el-GR" sz="1800" b="1" dirty="0"/>
                        </a:p>
                      </a:txBody>
                      <a:tcPr/>
                    </a:tc>
                  </a:tr>
                  <a:tr h="382952">
                    <a:tc vMerge="1">
                      <a:txBody>
                        <a:bodyPr/>
                        <a:lstStyle/>
                        <a:p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sz="1800" b="1" dirty="0" smtClean="0">
                              <a:solidFill>
                                <a:srgbClr val="820000"/>
                              </a:solidFill>
                            </a:rPr>
                            <a:t>ΠΛΑΣΜΑ</a:t>
                          </a:r>
                          <a:endParaRPr lang="el-GR" sz="1800" b="1" dirty="0">
                            <a:solidFill>
                              <a:srgbClr val="82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sz="1800" b="1" dirty="0" smtClean="0">
                              <a:solidFill>
                                <a:srgbClr val="820000"/>
                              </a:solidFill>
                            </a:rPr>
                            <a:t>ΔΙΑΜΕΣΟ</a:t>
                          </a:r>
                          <a:endParaRPr lang="el-GR" sz="1800" b="1" dirty="0">
                            <a:solidFill>
                              <a:srgbClr val="820000"/>
                            </a:solidFill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</a:tr>
                  <a:tr h="382952">
                    <a:tc gridSpan="4">
                      <a:txBody>
                        <a:bodyPr/>
                        <a:lstStyle/>
                        <a:p>
                          <a:r>
                            <a:rPr lang="el-GR" sz="1800" b="1" dirty="0" smtClean="0">
                              <a:solidFill>
                                <a:srgbClr val="004A82"/>
                              </a:solidFill>
                            </a:rPr>
                            <a:t>ΚΑΤΙΟΝΤΑ</a:t>
                          </a:r>
                          <a:endParaRPr lang="el-GR" sz="1800" b="1" dirty="0">
                            <a:solidFill>
                              <a:srgbClr val="004A82"/>
                            </a:solidFill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</a:tr>
                  <a:tr h="382952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5" t="-306349" r="-232012" b="-12174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800" dirty="0" smtClean="0"/>
                            <a:t>142</a:t>
                          </a:r>
                          <a:endParaRPr lang="el-G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800" dirty="0" smtClean="0"/>
                            <a:t>145</a:t>
                          </a:r>
                          <a:endParaRPr lang="el-G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800" dirty="0" smtClean="0"/>
                            <a:t>10</a:t>
                          </a:r>
                          <a:endParaRPr lang="el-GR" sz="1800" dirty="0"/>
                        </a:p>
                      </a:txBody>
                      <a:tcPr/>
                    </a:tc>
                  </a:tr>
                  <a:tr h="382952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5" t="-406349" r="-232012" b="-11174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800" dirty="0" smtClean="0"/>
                            <a:t>4</a:t>
                          </a:r>
                          <a:endParaRPr lang="el-G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800" dirty="0" smtClean="0"/>
                            <a:t>4</a:t>
                          </a:r>
                          <a:endParaRPr lang="el-G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800" dirty="0" smtClean="0"/>
                            <a:t>160</a:t>
                          </a:r>
                          <a:endParaRPr lang="el-GR" sz="1800" dirty="0"/>
                        </a:p>
                      </a:txBody>
                      <a:tcPr/>
                    </a:tc>
                  </a:tr>
                  <a:tr h="382952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5" t="-506349" r="-232012" b="-10174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800" dirty="0" smtClean="0"/>
                            <a:t>5</a:t>
                          </a:r>
                          <a:endParaRPr lang="el-G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800" dirty="0" smtClean="0"/>
                            <a:t>5</a:t>
                          </a:r>
                          <a:endParaRPr lang="el-G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800" dirty="0" smtClean="0"/>
                            <a:t>2</a:t>
                          </a:r>
                          <a:endParaRPr lang="el-GR" sz="1800" dirty="0"/>
                        </a:p>
                      </a:txBody>
                      <a:tcPr/>
                    </a:tc>
                  </a:tr>
                  <a:tr h="382952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5" t="-606349" r="-232012" b="-9174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800" dirty="0" smtClean="0"/>
                            <a:t>2</a:t>
                          </a:r>
                          <a:endParaRPr lang="el-G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800" dirty="0" smtClean="0"/>
                            <a:t>2</a:t>
                          </a:r>
                          <a:endParaRPr lang="el-G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800" dirty="0" smtClean="0"/>
                            <a:t>26</a:t>
                          </a:r>
                          <a:endParaRPr lang="el-GR" sz="1800" dirty="0"/>
                        </a:p>
                      </a:txBody>
                      <a:tcPr/>
                    </a:tc>
                  </a:tr>
                  <a:tr h="382952">
                    <a:tc>
                      <a:txBody>
                        <a:bodyPr/>
                        <a:lstStyle/>
                        <a:p>
                          <a:r>
                            <a:rPr lang="el-GR" sz="1800" b="1" dirty="0" smtClean="0"/>
                            <a:t>ΣΥΝΟΛΟ</a:t>
                          </a:r>
                          <a:endParaRPr lang="el-GR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800" dirty="0" smtClean="0"/>
                            <a:t>153</a:t>
                          </a:r>
                          <a:endParaRPr lang="el-G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800" dirty="0" smtClean="0"/>
                            <a:t>156</a:t>
                          </a:r>
                          <a:endParaRPr lang="el-G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800" dirty="0" smtClean="0"/>
                            <a:t>198</a:t>
                          </a:r>
                          <a:endParaRPr lang="el-GR" sz="1800" dirty="0"/>
                        </a:p>
                      </a:txBody>
                      <a:tcPr/>
                    </a:tc>
                  </a:tr>
                  <a:tr h="382952">
                    <a:tc gridSpan="4">
                      <a:txBody>
                        <a:bodyPr/>
                        <a:lstStyle/>
                        <a:p>
                          <a:r>
                            <a:rPr lang="el-GR" sz="1800" b="1" dirty="0" smtClean="0">
                              <a:solidFill>
                                <a:srgbClr val="004A82"/>
                              </a:solidFill>
                            </a:rPr>
                            <a:t>ΑΝΙΟΝΤΑ</a:t>
                          </a:r>
                          <a:endParaRPr lang="el-GR" sz="1800" b="1" dirty="0">
                            <a:solidFill>
                              <a:srgbClr val="004A82"/>
                            </a:solidFill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</a:tr>
                  <a:tr h="382952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5" t="-904762" r="-232012" b="-619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800" dirty="0" smtClean="0"/>
                            <a:t>101</a:t>
                          </a:r>
                          <a:endParaRPr lang="el-G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800" dirty="0" smtClean="0"/>
                            <a:t>114</a:t>
                          </a:r>
                          <a:endParaRPr lang="el-G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800" dirty="0" smtClean="0"/>
                            <a:t>3</a:t>
                          </a:r>
                          <a:endParaRPr lang="el-GR" sz="1800" dirty="0"/>
                        </a:p>
                      </a:txBody>
                      <a:tcPr/>
                    </a:tc>
                  </a:tr>
                  <a:tr h="382952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5" t="-1004762" r="-232012" b="-519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800" dirty="0" smtClean="0"/>
                            <a:t>27</a:t>
                          </a:r>
                          <a:endParaRPr lang="el-G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800" dirty="0" smtClean="0"/>
                            <a:t>31</a:t>
                          </a:r>
                          <a:endParaRPr lang="el-G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800" dirty="0" smtClean="0"/>
                            <a:t>10</a:t>
                          </a:r>
                          <a:endParaRPr lang="el-GR" sz="1800" dirty="0"/>
                        </a:p>
                      </a:txBody>
                      <a:tcPr/>
                    </a:tc>
                  </a:tr>
                  <a:tr h="382952">
                    <a:tc>
                      <a:txBody>
                        <a:bodyPr/>
                        <a:lstStyle/>
                        <a:p>
                          <a:r>
                            <a:rPr lang="el-GR" sz="1800" dirty="0" smtClean="0"/>
                            <a:t>πρωτεΐνες</a:t>
                          </a:r>
                          <a:endParaRPr lang="el-G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800" dirty="0" smtClean="0"/>
                            <a:t>16</a:t>
                          </a:r>
                          <a:endParaRPr lang="el-G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800" dirty="0" smtClean="0"/>
                            <a:t>1</a:t>
                          </a:r>
                          <a:endParaRPr lang="el-G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800" dirty="0" smtClean="0"/>
                            <a:t>65</a:t>
                          </a:r>
                          <a:endParaRPr lang="el-GR" sz="1800" dirty="0"/>
                        </a:p>
                      </a:txBody>
                      <a:tcPr/>
                    </a:tc>
                  </a:tr>
                  <a:tr h="382952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5" t="-1204762" r="-232012" b="-319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800" dirty="0" smtClean="0"/>
                            <a:t>2</a:t>
                          </a:r>
                          <a:endParaRPr lang="el-G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800" dirty="0" smtClean="0"/>
                            <a:t>2</a:t>
                          </a:r>
                          <a:endParaRPr lang="el-G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800" dirty="0" smtClean="0"/>
                            <a:t>100</a:t>
                          </a:r>
                          <a:endParaRPr lang="el-GR" sz="1800" dirty="0"/>
                        </a:p>
                      </a:txBody>
                      <a:tcPr/>
                    </a:tc>
                  </a:tr>
                  <a:tr h="382952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5" t="-1325806" r="-232012" b="-2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800" dirty="0" smtClean="0"/>
                            <a:t>1</a:t>
                          </a:r>
                          <a:endParaRPr lang="el-G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800" dirty="0" smtClean="0"/>
                            <a:t>1</a:t>
                          </a:r>
                          <a:endParaRPr lang="el-G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800" dirty="0" smtClean="0"/>
                            <a:t>20</a:t>
                          </a:r>
                          <a:endParaRPr lang="el-GR" sz="1800" dirty="0"/>
                        </a:p>
                      </a:txBody>
                      <a:tcPr/>
                    </a:tc>
                  </a:tr>
                  <a:tr h="382952">
                    <a:tc>
                      <a:txBody>
                        <a:bodyPr/>
                        <a:lstStyle/>
                        <a:p>
                          <a:r>
                            <a:rPr lang="el-GR" sz="1800" dirty="0" smtClean="0"/>
                            <a:t>Οργανικά οξέα</a:t>
                          </a:r>
                          <a:endParaRPr lang="el-G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800" dirty="0" smtClean="0"/>
                            <a:t>6</a:t>
                          </a:r>
                          <a:endParaRPr lang="el-G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800" dirty="0" smtClean="0"/>
                            <a:t>7</a:t>
                          </a:r>
                          <a:endParaRPr lang="el-G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800" dirty="0" smtClean="0"/>
                            <a:t>-</a:t>
                          </a:r>
                          <a:endParaRPr lang="el-GR" sz="1800" dirty="0"/>
                        </a:p>
                      </a:txBody>
                      <a:tcPr/>
                    </a:tc>
                  </a:tr>
                  <a:tr h="382952">
                    <a:tc>
                      <a:txBody>
                        <a:bodyPr/>
                        <a:lstStyle/>
                        <a:p>
                          <a:r>
                            <a:rPr lang="el-GR" sz="1800" b="1" dirty="0" smtClean="0"/>
                            <a:t>ΣΥΝΟΛΟ</a:t>
                          </a:r>
                          <a:endParaRPr lang="el-GR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800" dirty="0" smtClean="0"/>
                            <a:t>153</a:t>
                          </a:r>
                          <a:endParaRPr lang="el-G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800" dirty="0" smtClean="0"/>
                            <a:t>156</a:t>
                          </a:r>
                          <a:endParaRPr lang="el-G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800" dirty="0" smtClean="0"/>
                            <a:t>198</a:t>
                          </a:r>
                          <a:endParaRPr lang="el-GR" sz="18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6612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55576" y="11760"/>
            <a:ext cx="7632848" cy="968968"/>
          </a:xfrm>
        </p:spPr>
        <p:txBody>
          <a:bodyPr>
            <a:noAutofit/>
          </a:bodyPr>
          <a:lstStyle/>
          <a:p>
            <a:r>
              <a:rPr lang="el-GR" sz="3600" dirty="0" smtClean="0"/>
              <a:t>Ηλεκτρολυτική σύσταση </a:t>
            </a:r>
            <a:r>
              <a:rPr lang="el-GR" sz="3600" dirty="0"/>
              <a:t>τ</a:t>
            </a:r>
            <a:r>
              <a:rPr lang="el-GR" sz="3600" dirty="0" smtClean="0"/>
              <a:t>ων </a:t>
            </a:r>
            <a:r>
              <a:rPr lang="el-GR" sz="3600" dirty="0"/>
              <a:t>υ</a:t>
            </a:r>
            <a:r>
              <a:rPr lang="el-GR" sz="3600" dirty="0" smtClean="0"/>
              <a:t>γρών  </a:t>
            </a:r>
            <a:r>
              <a:rPr lang="el-GR" sz="3600" dirty="0"/>
              <a:t>τ</a:t>
            </a:r>
            <a:r>
              <a:rPr lang="el-GR" sz="3600" dirty="0" smtClean="0"/>
              <a:t>ου </a:t>
            </a:r>
            <a:r>
              <a:rPr lang="el-GR" sz="3600" dirty="0"/>
              <a:t>γ</a:t>
            </a:r>
            <a:r>
              <a:rPr lang="el-GR" sz="3600" dirty="0" smtClean="0"/>
              <a:t>αστρεντερικού </a:t>
            </a:r>
            <a:r>
              <a:rPr lang="el-GR" sz="3600" dirty="0"/>
              <a:t>σ</a:t>
            </a:r>
            <a:r>
              <a:rPr lang="el-GR" sz="3600" dirty="0" smtClean="0"/>
              <a:t>ωλήνα </a:t>
            </a:r>
            <a:r>
              <a:rPr lang="el-GR" sz="3000" b="0" dirty="0"/>
              <a:t>(</a:t>
            </a:r>
            <a:r>
              <a:rPr lang="el-GR" sz="3000" b="0" dirty="0" err="1"/>
              <a:t>mmol</a:t>
            </a:r>
            <a:r>
              <a:rPr lang="el-GR" sz="3000" b="0" dirty="0"/>
              <a:t>/L</a:t>
            </a:r>
            <a:r>
              <a:rPr lang="el-GR" sz="3000" b="0" dirty="0" smtClean="0"/>
              <a:t>)</a:t>
            </a:r>
            <a:endParaRPr lang="el-GR" sz="30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Πίνακας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00777806"/>
                  </p:ext>
                </p:extLst>
              </p:nvPr>
            </p:nvGraphicFramePr>
            <p:xfrm>
              <a:off x="83772" y="1484784"/>
              <a:ext cx="8976456" cy="41529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04156"/>
                    <a:gridCol w="1584176"/>
                    <a:gridCol w="1656184"/>
                    <a:gridCol w="1296144"/>
                    <a:gridCol w="1562426"/>
                    <a:gridCol w="127337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l-GR" sz="2200" dirty="0" smtClean="0"/>
                            <a:t>ΥΓΡΟ</a:t>
                          </a:r>
                          <a:endParaRPr lang="el-GR" sz="2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sz="2200" dirty="0" smtClean="0"/>
                            <a:t>ΟΓΚΟΣ 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l-GR" sz="220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smtClean="0">
                                      <a:latin typeface="Cambria Math"/>
                                    </a:rPr>
                                    <m:t>𝒎𝒎</m:t>
                                  </m:r>
                                </m:e>
                                <m:sup>
                                  <m:r>
                                    <a:rPr lang="en-US" sz="2200" smtClean="0">
                                      <a:latin typeface="Cambria Math"/>
                                    </a:rPr>
                                    <m:t>𝟑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200" dirty="0" smtClean="0"/>
                            <a:t>/24h)</a:t>
                          </a:r>
                          <a:endParaRPr lang="el-GR" sz="2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l-GR" sz="22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smtClean="0">
                                        <a:latin typeface="Cambria Math"/>
                                      </a:rPr>
                                      <m:t>𝑵𝒂</m:t>
                                    </m:r>
                                  </m:e>
                                  <m:sup>
                                    <m:r>
                                      <a:rPr lang="en-US" sz="2200" smtClean="0">
                                        <a:latin typeface="Cambria Math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200" dirty="0" smtClean="0"/>
                        </a:p>
                        <a:p>
                          <a:r>
                            <a:rPr lang="en-US" sz="2200" dirty="0" smtClean="0"/>
                            <a:t>(</a:t>
                          </a:r>
                          <a:r>
                            <a:rPr lang="en-US" sz="2200" dirty="0" err="1" smtClean="0"/>
                            <a:t>mmol</a:t>
                          </a:r>
                          <a:r>
                            <a:rPr lang="en-US" sz="2200" dirty="0" smtClean="0"/>
                            <a:t>/L)</a:t>
                          </a:r>
                          <a:endParaRPr lang="el-GR" sz="2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l-GR" sz="22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smtClean="0">
                                        <a:latin typeface="Cambria Math"/>
                                      </a:rPr>
                                      <m:t>𝑲</m:t>
                                    </m:r>
                                  </m:e>
                                  <m:sup>
                                    <m:r>
                                      <a:rPr lang="en-US" sz="2200" smtClean="0">
                                        <a:latin typeface="Cambria Math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200" dirty="0" smtClean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200" dirty="0" smtClean="0"/>
                            <a:t>(</a:t>
                          </a:r>
                          <a:r>
                            <a:rPr lang="en-US" sz="2200" dirty="0" err="1" smtClean="0"/>
                            <a:t>mmol</a:t>
                          </a:r>
                          <a:r>
                            <a:rPr lang="en-US" sz="2200" dirty="0" smtClean="0"/>
                            <a:t>/L)</a:t>
                          </a:r>
                          <a:endParaRPr lang="el-GR" sz="2200" b="1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l-GR" sz="22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smtClean="0">
                                        <a:latin typeface="Cambria Math"/>
                                      </a:rPr>
                                      <m:t>𝑪𝑰</m:t>
                                    </m:r>
                                  </m:e>
                                  <m:sup>
                                    <m:r>
                                      <a:rPr lang="en-US" sz="2200" smtClean="0">
                                        <a:latin typeface="Cambria Math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200" dirty="0" smtClean="0"/>
                        </a:p>
                        <a:p>
                          <a:r>
                            <a:rPr lang="en-US" sz="2200" dirty="0" smtClean="0"/>
                            <a:t>(</a:t>
                          </a:r>
                          <a:r>
                            <a:rPr lang="en-US" sz="2200" dirty="0" err="1" smtClean="0"/>
                            <a:t>mmol</a:t>
                          </a:r>
                          <a:r>
                            <a:rPr lang="en-US" sz="2200" dirty="0" smtClean="0"/>
                            <a:t>/L)</a:t>
                          </a:r>
                          <a:endParaRPr lang="el-GR" sz="2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l-GR" sz="2200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200" smtClean="0">
                                        <a:latin typeface="Cambria Math"/>
                                      </a:rPr>
                                      <m:t>𝑯𝑪𝑶</m:t>
                                    </m:r>
                                  </m:e>
                                  <m:sub>
                                    <m:r>
                                      <a:rPr lang="en-US" sz="2200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  <m:sup>
                                    <m:r>
                                      <a:rPr lang="en-US" sz="2200" smtClean="0">
                                        <a:latin typeface="Cambria Math"/>
                                      </a:rPr>
                                      <m:t>−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2200" dirty="0" smtClean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200" dirty="0" smtClean="0"/>
                            <a:t>(</a:t>
                          </a:r>
                          <a:r>
                            <a:rPr lang="en-US" sz="2200" dirty="0" err="1" smtClean="0"/>
                            <a:t>mmol</a:t>
                          </a:r>
                          <a:r>
                            <a:rPr lang="en-US" sz="2200" dirty="0" smtClean="0"/>
                            <a:t>/L)</a:t>
                          </a:r>
                          <a:endParaRPr lang="en-US" sz="2200" b="1" dirty="0" smtClean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l-GR" sz="2000" dirty="0" smtClean="0"/>
                            <a:t>Σίελος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sz="2000" dirty="0" smtClean="0"/>
                            <a:t>1500 </a:t>
                          </a:r>
                        </a:p>
                        <a:p>
                          <a:r>
                            <a:rPr lang="el-GR" sz="2000" dirty="0" smtClean="0"/>
                            <a:t>(500-2000)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sz="2000" dirty="0" smtClean="0"/>
                            <a:t>10 (2-10)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sz="2000" dirty="0" smtClean="0"/>
                            <a:t>26 (20-30)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sz="2000" dirty="0" smtClean="0"/>
                            <a:t>10 (8-18)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sz="2000" dirty="0" smtClean="0"/>
                            <a:t>30</a:t>
                          </a:r>
                          <a:endParaRPr lang="el-GR" sz="2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l-GR" sz="2000" dirty="0" smtClean="0"/>
                            <a:t>Γαστρικό υγρό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sz="2000" dirty="0" smtClean="0"/>
                            <a:t>1500</a:t>
                          </a:r>
                        </a:p>
                        <a:p>
                          <a:r>
                            <a:rPr lang="el-GR" sz="2000" dirty="0" smtClean="0"/>
                            <a:t>(100-4000)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sz="2000" dirty="0" smtClean="0"/>
                            <a:t>60 (9-119)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sz="2000" dirty="0" smtClean="0"/>
                            <a:t>10 (0-32)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sz="2000" dirty="0" smtClean="0"/>
                            <a:t>130 (8-154)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sz="2000" dirty="0" smtClean="0"/>
                            <a:t>0</a:t>
                          </a:r>
                          <a:endParaRPr lang="el-GR" sz="2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l-GR" sz="2000" dirty="0" smtClean="0"/>
                            <a:t>12δάκτυλο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sz="2000" dirty="0" smtClean="0"/>
                            <a:t>100-2000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sz="2000" dirty="0" smtClean="0"/>
                            <a:t>140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sz="2000" dirty="0" smtClean="0"/>
                            <a:t>5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sz="2000" dirty="0" smtClean="0"/>
                            <a:t>80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sz="2000" dirty="0" smtClean="0"/>
                            <a:t>0</a:t>
                          </a:r>
                          <a:endParaRPr lang="el-GR" sz="2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l-GR" sz="2000" dirty="0" smtClean="0"/>
                            <a:t>Ειλεός 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sz="2000" dirty="0" smtClean="0"/>
                            <a:t>3000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sz="2000" dirty="0" smtClean="0"/>
                            <a:t>140 (80-150)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sz="2000" dirty="0" smtClean="0"/>
                            <a:t>5 (2-8)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sz="2000" dirty="0" smtClean="0"/>
                            <a:t>104 (43-137)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sz="2000" dirty="0" smtClean="0"/>
                            <a:t>30</a:t>
                          </a:r>
                          <a:endParaRPr lang="el-GR" sz="2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l-GR" sz="2000" dirty="0" err="1" smtClean="0"/>
                            <a:t>Κόλον</a:t>
                          </a:r>
                          <a:r>
                            <a:rPr lang="el-GR" sz="2000" dirty="0" smtClean="0"/>
                            <a:t> 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sz="2000" dirty="0" smtClean="0"/>
                            <a:t>100-9000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sz="2000" dirty="0" smtClean="0"/>
                            <a:t>60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sz="2000" dirty="0" smtClean="0"/>
                            <a:t>30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sz="2000" dirty="0" smtClean="0"/>
                            <a:t>40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sz="2000" dirty="0" smtClean="0"/>
                            <a:t>0</a:t>
                          </a:r>
                          <a:endParaRPr lang="el-GR" sz="2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l-GR" sz="2000" dirty="0" smtClean="0"/>
                            <a:t>Παγκρεατικό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sz="2000" dirty="0" smtClean="0"/>
                            <a:t>100-800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sz="2000" dirty="0" smtClean="0"/>
                            <a:t>140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sz="2000" dirty="0" smtClean="0"/>
                            <a:t>5 (3-7)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sz="2000" dirty="0" smtClean="0"/>
                            <a:t>75 (54-95)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sz="2000" dirty="0" smtClean="0"/>
                            <a:t>115</a:t>
                          </a:r>
                          <a:endParaRPr lang="el-GR" sz="2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l-GR" sz="2000" dirty="0" smtClean="0"/>
                            <a:t>Χολή 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sz="2000" dirty="0" smtClean="0"/>
                            <a:t>50-800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sz="2000" dirty="0" smtClean="0"/>
                            <a:t>145 (131-164)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sz="2000" dirty="0" smtClean="0"/>
                            <a:t>5 (3-12)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sz="2000" dirty="0" smtClean="0"/>
                            <a:t>100 (89-180)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sz="2000" dirty="0" smtClean="0"/>
                            <a:t>35</a:t>
                          </a:r>
                          <a:endParaRPr lang="el-GR" sz="20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Πίνακας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6217609"/>
                  </p:ext>
                </p:extLst>
              </p:nvPr>
            </p:nvGraphicFramePr>
            <p:xfrm>
              <a:off x="83772" y="1484784"/>
              <a:ext cx="8976456" cy="415886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04156"/>
                    <a:gridCol w="1584176"/>
                    <a:gridCol w="1656184"/>
                    <a:gridCol w="1296144"/>
                    <a:gridCol w="1562426"/>
                    <a:gridCol w="1273370"/>
                  </a:tblGrid>
                  <a:tr h="775589">
                    <a:tc>
                      <a:txBody>
                        <a:bodyPr/>
                        <a:lstStyle/>
                        <a:p>
                          <a:r>
                            <a:rPr lang="el-GR" sz="2200" dirty="0" smtClean="0"/>
                            <a:t>ΥΓΡΟ</a:t>
                          </a:r>
                          <a:endParaRPr lang="el-GR" sz="2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1538" t="-4724" r="-365385" b="-4511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3358" t="-4724" r="-250554" b="-4511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73239" t="-4724" r="-218779" b="-4511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93750" t="-4724" r="-82031" b="-4511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604785" t="-4724" r="-478" b="-451181"/>
                          </a:stretch>
                        </a:blipFill>
                      </a:tcPr>
                    </a:tc>
                  </a:tr>
                  <a:tr h="701040">
                    <a:tc>
                      <a:txBody>
                        <a:bodyPr/>
                        <a:lstStyle/>
                        <a:p>
                          <a:r>
                            <a:rPr lang="el-GR" sz="2000" dirty="0" smtClean="0"/>
                            <a:t>Σίελος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sz="2000" dirty="0" smtClean="0"/>
                            <a:t>1500 </a:t>
                          </a:r>
                        </a:p>
                        <a:p>
                          <a:r>
                            <a:rPr lang="el-GR" sz="2000" dirty="0" smtClean="0"/>
                            <a:t>(500-2000)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sz="2000" dirty="0" smtClean="0"/>
                            <a:t>10 (2-10)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sz="2000" dirty="0" smtClean="0"/>
                            <a:t>26 (20-30)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sz="2000" dirty="0" smtClean="0"/>
                            <a:t>10 (8-18)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sz="2000" dirty="0" smtClean="0"/>
                            <a:t>30</a:t>
                          </a:r>
                          <a:endParaRPr lang="el-GR" sz="2000" dirty="0"/>
                        </a:p>
                      </a:txBody>
                      <a:tcPr/>
                    </a:tc>
                  </a:tr>
                  <a:tr h="701040">
                    <a:tc>
                      <a:txBody>
                        <a:bodyPr/>
                        <a:lstStyle/>
                        <a:p>
                          <a:r>
                            <a:rPr lang="el-GR" sz="2000" dirty="0" smtClean="0"/>
                            <a:t>Γαστρικό υγρό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sz="2000" dirty="0" smtClean="0"/>
                            <a:t>1500</a:t>
                          </a:r>
                        </a:p>
                        <a:p>
                          <a:r>
                            <a:rPr lang="el-GR" sz="2000" dirty="0" smtClean="0"/>
                            <a:t>(100-4000)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sz="2000" dirty="0" smtClean="0"/>
                            <a:t>60 (9-119)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sz="2000" dirty="0" smtClean="0"/>
                            <a:t>10 (0-32)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sz="2000" dirty="0" smtClean="0"/>
                            <a:t>130 (8-154)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sz="2000" dirty="0" smtClean="0"/>
                            <a:t>0</a:t>
                          </a:r>
                          <a:endParaRPr lang="el-GR" sz="2000" dirty="0"/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l-GR" sz="2000" dirty="0" smtClean="0"/>
                            <a:t>12δάκτυλο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sz="2000" dirty="0" smtClean="0"/>
                            <a:t>100-2000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sz="2000" dirty="0" smtClean="0"/>
                            <a:t>140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sz="2000" dirty="0" smtClean="0"/>
                            <a:t>5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sz="2000" dirty="0" smtClean="0"/>
                            <a:t>80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sz="2000" dirty="0" smtClean="0"/>
                            <a:t>0</a:t>
                          </a:r>
                          <a:endParaRPr lang="el-GR" sz="2000" dirty="0"/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l-GR" sz="2000" dirty="0" smtClean="0"/>
                            <a:t>Ειλεός 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sz="2000" dirty="0" smtClean="0"/>
                            <a:t>3000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sz="2000" dirty="0" smtClean="0"/>
                            <a:t>140 (80-150)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sz="2000" dirty="0" smtClean="0"/>
                            <a:t>5 (2-8)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sz="2000" dirty="0" smtClean="0"/>
                            <a:t>104 (43-137)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sz="2000" dirty="0" smtClean="0"/>
                            <a:t>30</a:t>
                          </a:r>
                          <a:endParaRPr lang="el-GR" sz="2000" dirty="0"/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l-GR" sz="2000" dirty="0" err="1" smtClean="0"/>
                            <a:t>Κόλον</a:t>
                          </a:r>
                          <a:r>
                            <a:rPr lang="el-GR" sz="2000" dirty="0" smtClean="0"/>
                            <a:t> 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sz="2000" dirty="0" smtClean="0"/>
                            <a:t>100-9000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sz="2000" dirty="0" smtClean="0"/>
                            <a:t>60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sz="2000" dirty="0" smtClean="0"/>
                            <a:t>30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sz="2000" dirty="0" smtClean="0"/>
                            <a:t>40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sz="2000" dirty="0" smtClean="0"/>
                            <a:t>0</a:t>
                          </a:r>
                          <a:endParaRPr lang="el-GR" sz="2000" dirty="0"/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l-GR" sz="2000" dirty="0" smtClean="0"/>
                            <a:t>Παγκρεατικό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sz="2000" dirty="0" smtClean="0"/>
                            <a:t>100-800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sz="2000" dirty="0" smtClean="0"/>
                            <a:t>140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sz="2000" dirty="0" smtClean="0"/>
                            <a:t>5 (3-7)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sz="2000" dirty="0" smtClean="0"/>
                            <a:t>75 (54-95)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sz="2000" dirty="0" smtClean="0"/>
                            <a:t>115</a:t>
                          </a:r>
                          <a:endParaRPr lang="el-GR" sz="2000" dirty="0"/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l-GR" sz="2000" dirty="0" smtClean="0"/>
                            <a:t>Χολή 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sz="2000" dirty="0" smtClean="0"/>
                            <a:t>50-800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sz="2000" dirty="0" smtClean="0"/>
                            <a:t>145 (131-164)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sz="2000" dirty="0" smtClean="0"/>
                            <a:t>5 (3-12)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sz="2000" dirty="0" smtClean="0"/>
                            <a:t>100 (89-180)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sz="2000" dirty="0" smtClean="0"/>
                            <a:t>35</a:t>
                          </a:r>
                          <a:endParaRPr lang="el-GR" sz="20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0707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Νάτριο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1800"/>
              </a:spcBef>
            </a:pPr>
            <a:r>
              <a:rPr lang="el-GR" sz="2400" dirty="0"/>
              <a:t>Κυριότερος </a:t>
            </a:r>
            <a:r>
              <a:rPr lang="el-GR" sz="2400" dirty="0" err="1"/>
              <a:t>εξωκυττάριος</a:t>
            </a:r>
            <a:r>
              <a:rPr lang="el-GR" sz="2400" dirty="0"/>
              <a:t> </a:t>
            </a:r>
            <a:r>
              <a:rPr lang="el-GR" sz="2400" dirty="0" smtClean="0"/>
              <a:t>ηλεκτρολύτης,</a:t>
            </a:r>
            <a:endParaRPr lang="el-GR" sz="2400" dirty="0"/>
          </a:p>
          <a:p>
            <a:pPr>
              <a:lnSpc>
                <a:spcPct val="114000"/>
              </a:lnSpc>
              <a:spcBef>
                <a:spcPts val="1800"/>
              </a:spcBef>
            </a:pPr>
            <a:r>
              <a:rPr lang="el-GR" sz="2400" dirty="0" smtClean="0"/>
              <a:t>Ρυθμιστής της </a:t>
            </a:r>
            <a:r>
              <a:rPr lang="el-GR" sz="2400" dirty="0" err="1" smtClean="0"/>
              <a:t>ωσμωτικότητας</a:t>
            </a:r>
            <a:r>
              <a:rPr lang="el-GR" sz="2400" dirty="0" smtClean="0"/>
              <a:t> του </a:t>
            </a:r>
            <a:r>
              <a:rPr lang="el-GR" sz="2400" dirty="0" err="1" smtClean="0"/>
              <a:t>εξωκυττάριου</a:t>
            </a:r>
            <a:r>
              <a:rPr lang="el-GR" sz="2400" dirty="0" smtClean="0"/>
              <a:t> χώρου, </a:t>
            </a:r>
            <a:endParaRPr lang="el-GR" sz="2400" dirty="0"/>
          </a:p>
          <a:p>
            <a:pPr>
              <a:lnSpc>
                <a:spcPct val="114000"/>
              </a:lnSpc>
              <a:spcBef>
                <a:spcPts val="1800"/>
              </a:spcBef>
            </a:pPr>
            <a:r>
              <a:rPr lang="el-GR" sz="2400" dirty="0"/>
              <a:t>Φυσιολογική συγκέντρωση στο </a:t>
            </a:r>
            <a:r>
              <a:rPr lang="el-GR" sz="2400" dirty="0" err="1"/>
              <a:t>εξωκυττάριο</a:t>
            </a:r>
            <a:r>
              <a:rPr lang="el-GR" sz="2400" dirty="0"/>
              <a:t> (ΦΤ): 136-145 </a:t>
            </a:r>
            <a:r>
              <a:rPr lang="el-GR" sz="2400" dirty="0" err="1"/>
              <a:t>mmEq</a:t>
            </a:r>
            <a:r>
              <a:rPr lang="el-GR" sz="2400" dirty="0"/>
              <a:t>/L ή </a:t>
            </a:r>
            <a:r>
              <a:rPr lang="el-GR" sz="2400" dirty="0" err="1" smtClean="0"/>
              <a:t>mmol</a:t>
            </a:r>
            <a:r>
              <a:rPr lang="el-GR" sz="2400" dirty="0" smtClean="0"/>
              <a:t>/L,</a:t>
            </a:r>
            <a:endParaRPr lang="el-GR" sz="2400" dirty="0"/>
          </a:p>
          <a:p>
            <a:pPr>
              <a:lnSpc>
                <a:spcPct val="114000"/>
              </a:lnSpc>
              <a:spcBef>
                <a:spcPts val="1800"/>
              </a:spcBef>
            </a:pPr>
            <a:r>
              <a:rPr lang="el-GR" sz="2400" dirty="0"/>
              <a:t>Έλεγχο στην συγκέντρωση του νατρίου έχει η </a:t>
            </a:r>
            <a:r>
              <a:rPr lang="el-GR" sz="2400" dirty="0" err="1"/>
              <a:t>αλδοστερόνη</a:t>
            </a:r>
            <a:r>
              <a:rPr lang="el-GR" sz="2400" dirty="0"/>
              <a:t> και το </a:t>
            </a:r>
            <a:r>
              <a:rPr lang="el-GR" sz="2400" dirty="0" err="1"/>
              <a:t>νατριουρητικό</a:t>
            </a:r>
            <a:r>
              <a:rPr lang="el-GR" sz="2400" dirty="0"/>
              <a:t> </a:t>
            </a:r>
            <a:r>
              <a:rPr lang="el-GR" sz="2400" dirty="0" smtClean="0"/>
              <a:t>πεπτίδιο</a:t>
            </a:r>
            <a:r>
              <a:rPr lang="el-GR" sz="2400" dirty="0"/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6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Λειτουργίες Νατρίου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/>
          <a:p>
            <a:pPr>
              <a:spcBef>
                <a:spcPts val="3000"/>
              </a:spcBef>
            </a:pPr>
            <a:r>
              <a:rPr lang="el-GR" sz="2400" dirty="0"/>
              <a:t>Συστολή σκελετικών </a:t>
            </a:r>
            <a:r>
              <a:rPr lang="el-GR" sz="2400" dirty="0" smtClean="0"/>
              <a:t>μυών,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Καρδιακή </a:t>
            </a:r>
            <a:r>
              <a:rPr lang="el-GR" sz="2400" dirty="0" smtClean="0"/>
              <a:t>συστολή,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Μετάδοση νευρικών </a:t>
            </a:r>
            <a:r>
              <a:rPr lang="el-GR" sz="2400" dirty="0" smtClean="0"/>
              <a:t>ώσεων,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Φυσιολογική </a:t>
            </a:r>
            <a:r>
              <a:rPr lang="el-GR" sz="2400" dirty="0" err="1"/>
              <a:t>ωσμωτικότητα</a:t>
            </a:r>
            <a:r>
              <a:rPr lang="el-GR" sz="2400" dirty="0"/>
              <a:t>  </a:t>
            </a:r>
            <a:r>
              <a:rPr lang="el-GR" sz="2400" dirty="0" err="1"/>
              <a:t>εξωκυττάριου</a:t>
            </a:r>
            <a:r>
              <a:rPr lang="el-GR" sz="2400" dirty="0"/>
              <a:t> </a:t>
            </a:r>
            <a:r>
              <a:rPr lang="el-GR" sz="2400" dirty="0" smtClean="0"/>
              <a:t>υγρού,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Φυσιολογικός όγκος </a:t>
            </a:r>
            <a:r>
              <a:rPr lang="el-GR" sz="2400" dirty="0" err="1"/>
              <a:t>εξωκυττάριου</a:t>
            </a:r>
            <a:r>
              <a:rPr lang="el-GR" sz="2400" dirty="0"/>
              <a:t> </a:t>
            </a:r>
            <a:r>
              <a:rPr lang="el-GR" sz="2400" dirty="0" smtClean="0"/>
              <a:t>υγρού.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56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Κάλιο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507288" cy="4896544"/>
          </a:xfrm>
        </p:spPr>
        <p:txBody>
          <a:bodyPr>
            <a:normAutofit/>
          </a:bodyPr>
          <a:lstStyle/>
          <a:p>
            <a:pPr>
              <a:spcBef>
                <a:spcPts val="3000"/>
              </a:spcBef>
            </a:pPr>
            <a:r>
              <a:rPr lang="el-GR" sz="2400" dirty="0"/>
              <a:t>Κυριότερος  ενδοκυττάριος </a:t>
            </a:r>
            <a:r>
              <a:rPr lang="el-GR" sz="2400" dirty="0" smtClean="0"/>
              <a:t>ηλεκτρολύτης,  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Ρυθμιστής της ωσμωτικής πίεσης </a:t>
            </a:r>
            <a:r>
              <a:rPr lang="el-GR" sz="2400" dirty="0" smtClean="0"/>
              <a:t>ενδοκυττάρια,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Φυσιολογική συγκέντρωση στο </a:t>
            </a:r>
            <a:r>
              <a:rPr lang="el-GR" sz="2400" dirty="0" err="1"/>
              <a:t>εξωκυττάριο</a:t>
            </a:r>
            <a:r>
              <a:rPr lang="el-GR" sz="2400" dirty="0"/>
              <a:t> (ΦΤ</a:t>
            </a:r>
            <a:r>
              <a:rPr lang="el-GR" sz="2400" dirty="0" smtClean="0"/>
              <a:t>): </a:t>
            </a:r>
            <a:r>
              <a:rPr lang="el-GR" sz="2400" dirty="0"/>
              <a:t>3,5-5 </a:t>
            </a:r>
            <a:r>
              <a:rPr lang="el-GR" sz="2400" dirty="0" err="1"/>
              <a:t>mmEq</a:t>
            </a:r>
            <a:r>
              <a:rPr lang="el-GR" sz="2400" dirty="0"/>
              <a:t>/L ή </a:t>
            </a:r>
            <a:r>
              <a:rPr lang="el-GR" sz="2400" dirty="0" err="1" smtClean="0"/>
              <a:t>mmol</a:t>
            </a:r>
            <a:r>
              <a:rPr lang="el-GR" sz="2400" dirty="0" smtClean="0"/>
              <a:t>/L,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Έμμεσο έλεγχο στην συγκέντρωση του καλίου έχουν οι </a:t>
            </a:r>
            <a:r>
              <a:rPr lang="el-GR" sz="2400" dirty="0" smtClean="0"/>
              <a:t>νεφροί.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9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Λειτουργίες Καλίου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608512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sz="2400" dirty="0"/>
              <a:t>Ρύθμιση της </a:t>
            </a:r>
            <a:r>
              <a:rPr lang="el-GR" sz="2400" dirty="0" err="1" smtClean="0"/>
              <a:t>πρωτεϊνοσύνθεσης</a:t>
            </a:r>
            <a:r>
              <a:rPr lang="el-GR" sz="2400" dirty="0" smtClean="0"/>
              <a:t>,</a:t>
            </a:r>
            <a:endParaRPr lang="el-GR" sz="2400" dirty="0"/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sz="2400" dirty="0"/>
              <a:t>Ρύθμιση της χρήσης και αποθήκευσης της </a:t>
            </a:r>
            <a:r>
              <a:rPr lang="el-GR" sz="2400" dirty="0" smtClean="0"/>
              <a:t>γλυκόζης,</a:t>
            </a:r>
            <a:endParaRPr lang="el-GR" sz="2400" dirty="0"/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sz="2400" dirty="0"/>
              <a:t>Διατήρηση των δραστικών δυναμικών στις διεγέρσιμες </a:t>
            </a:r>
            <a:r>
              <a:rPr lang="el-GR" sz="2400" dirty="0" smtClean="0"/>
              <a:t>μεμβράνες.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altLang="el-GR" sz="2400" dirty="0"/>
              <a:t>Διατήρηση των δραστικών δυναμικών στις διεγέρσιμες μεμβράνες</a:t>
            </a:r>
            <a:r>
              <a:rPr lang="en-US" altLang="el-GR" sz="2400" dirty="0"/>
              <a:t> </a:t>
            </a:r>
          </a:p>
          <a:p>
            <a:pPr lvl="1">
              <a:lnSpc>
                <a:spcPct val="114000"/>
              </a:lnSpc>
              <a:spcBef>
                <a:spcPts val="1200"/>
              </a:spcBef>
            </a:pPr>
            <a:r>
              <a:rPr lang="el-GR" altLang="el-GR" sz="2400" dirty="0"/>
              <a:t>↑</a:t>
            </a:r>
            <a:r>
              <a:rPr lang="en-US" altLang="el-GR" sz="2400" dirty="0"/>
              <a:t> K</a:t>
            </a:r>
            <a:r>
              <a:rPr lang="el-GR" altLang="el-GR" sz="2400" dirty="0"/>
              <a:t>→ ↓ μυϊκής συστολής  (βραδυκαρδία, ασυστολία),</a:t>
            </a:r>
          </a:p>
          <a:p>
            <a:pPr lvl="1">
              <a:lnSpc>
                <a:spcPct val="114000"/>
              </a:lnSpc>
              <a:spcBef>
                <a:spcPts val="1200"/>
              </a:spcBef>
            </a:pPr>
            <a:r>
              <a:rPr lang="el-GR" altLang="el-GR" sz="2400" dirty="0"/>
              <a:t> ↓</a:t>
            </a:r>
            <a:r>
              <a:rPr lang="en-US" altLang="el-GR" sz="2400" dirty="0"/>
              <a:t>K</a:t>
            </a:r>
            <a:r>
              <a:rPr lang="el-GR" altLang="el-GR" sz="2400" dirty="0"/>
              <a:t>→ ↑ μυϊκής συστολής  (ταχυκαρδία, αρρυθμίες</a:t>
            </a:r>
            <a:r>
              <a:rPr lang="el-GR" altLang="el-GR" sz="2400" dirty="0" smtClean="0"/>
              <a:t>)</a:t>
            </a:r>
            <a:r>
              <a:rPr lang="en-US" altLang="el-GR" sz="2400" dirty="0" smtClean="0"/>
              <a:t>.</a:t>
            </a:r>
            <a:endParaRPr lang="el-GR" alt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18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Ασβέστιο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/>
          <a:p>
            <a:pPr>
              <a:spcBef>
                <a:spcPts val="4800"/>
              </a:spcBef>
            </a:pPr>
            <a:r>
              <a:rPr lang="el-GR" sz="2400" dirty="0" smtClean="0"/>
              <a:t>Μορφές</a:t>
            </a:r>
          </a:p>
          <a:p>
            <a:pPr marL="698500"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el-GR" sz="2400" dirty="0" smtClean="0"/>
              <a:t>Δεσμευμένο </a:t>
            </a:r>
            <a:r>
              <a:rPr lang="el-GR" sz="2400" dirty="0"/>
              <a:t>με </a:t>
            </a:r>
            <a:r>
              <a:rPr lang="el-GR" sz="2400" dirty="0" smtClean="0"/>
              <a:t>πρωτεΐνες</a:t>
            </a:r>
            <a:r>
              <a:rPr lang="en-US" sz="2400" dirty="0" smtClean="0"/>
              <a:t>,</a:t>
            </a:r>
            <a:endParaRPr lang="el-GR" sz="2400" dirty="0"/>
          </a:p>
          <a:p>
            <a:pPr marL="698500"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el-GR" sz="2400" dirty="0"/>
              <a:t>Ελεύθερο (ιονισμένο): δραστική </a:t>
            </a:r>
            <a:r>
              <a:rPr lang="el-GR" sz="2400" dirty="0" smtClean="0"/>
              <a:t>μορφή</a:t>
            </a:r>
            <a:r>
              <a:rPr lang="en-US" sz="2400" dirty="0" smtClean="0"/>
              <a:t>.</a:t>
            </a:r>
            <a:endParaRPr lang="el-GR" sz="2400" dirty="0"/>
          </a:p>
          <a:p>
            <a:pPr>
              <a:spcBef>
                <a:spcPts val="4800"/>
              </a:spcBef>
            </a:pPr>
            <a:r>
              <a:rPr lang="el-GR" sz="2400" dirty="0"/>
              <a:t>Μεγαλύτερη </a:t>
            </a:r>
            <a:r>
              <a:rPr lang="el-GR" sz="2400" dirty="0" smtClean="0"/>
              <a:t>συγκέντρωση: </a:t>
            </a:r>
            <a:r>
              <a:rPr lang="el-GR" sz="2400" dirty="0" err="1" smtClean="0"/>
              <a:t>εξωκυττάρια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86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Λειτουργίες Ασβεστίου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36504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l-GR" sz="2400" dirty="0"/>
              <a:t>Πυκνότητα και στερεότητα των </a:t>
            </a:r>
            <a:r>
              <a:rPr lang="el-GR" sz="2400" dirty="0" smtClean="0"/>
              <a:t>οστών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Ενεργοποίηση </a:t>
            </a:r>
            <a:r>
              <a:rPr lang="el-GR" sz="2400" dirty="0" smtClean="0"/>
              <a:t>ενζύμων, </a:t>
            </a:r>
            <a:r>
              <a:rPr lang="el-GR" sz="2400" dirty="0"/>
              <a:t>συμμετοχή σε </a:t>
            </a:r>
            <a:r>
              <a:rPr lang="el-GR" sz="2400" dirty="0" smtClean="0"/>
              <a:t>αντιδράσεις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Απαραίτητο στοιχείο στη μυϊκή </a:t>
            </a:r>
            <a:r>
              <a:rPr lang="el-GR" sz="2400" dirty="0" smtClean="0"/>
              <a:t>συστολή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Συμβάλλει στη μετάδοση των νευρικών </a:t>
            </a:r>
            <a:r>
              <a:rPr lang="el-GR" sz="2400" dirty="0" smtClean="0"/>
              <a:t>ώσεων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 lvl="1"/>
            <a:r>
              <a:rPr lang="el-GR" altLang="el-GR" sz="2400" dirty="0"/>
              <a:t>↓ </a:t>
            </a:r>
            <a:r>
              <a:rPr lang="en-US" altLang="el-GR" sz="2400" dirty="0" err="1"/>
              <a:t>Ca</a:t>
            </a:r>
            <a:r>
              <a:rPr lang="en-US" altLang="el-GR" sz="2400" baseline="30000" dirty="0"/>
              <a:t>++</a:t>
            </a:r>
            <a:r>
              <a:rPr lang="en-US" altLang="el-GR" sz="2400" dirty="0"/>
              <a:t> </a:t>
            </a:r>
            <a:r>
              <a:rPr lang="el-GR" altLang="el-GR" sz="2400" dirty="0"/>
              <a:t>→ ↑</a:t>
            </a:r>
            <a:r>
              <a:rPr lang="en-US" altLang="el-GR" sz="2400" dirty="0"/>
              <a:t> </a:t>
            </a:r>
            <a:r>
              <a:rPr lang="el-GR" altLang="el-GR" sz="2400" dirty="0"/>
              <a:t>μυϊκής συστολής, ↑</a:t>
            </a:r>
            <a:r>
              <a:rPr lang="en-US" altLang="el-GR" sz="2400" dirty="0"/>
              <a:t> </a:t>
            </a:r>
            <a:r>
              <a:rPr lang="el-GR" altLang="el-GR" sz="2400" dirty="0"/>
              <a:t>ταχύτητα των νευρικών ώσεων (τετανία, απασμοί)</a:t>
            </a:r>
          </a:p>
          <a:p>
            <a:pPr lvl="1"/>
            <a:r>
              <a:rPr lang="el-GR" altLang="el-GR" sz="2400" dirty="0"/>
              <a:t>↑</a:t>
            </a:r>
            <a:r>
              <a:rPr lang="en-US" altLang="el-GR" sz="2400" dirty="0" err="1"/>
              <a:t>Ca</a:t>
            </a:r>
            <a:r>
              <a:rPr lang="en-US" altLang="el-GR" sz="2400" baseline="30000" dirty="0"/>
              <a:t>++</a:t>
            </a:r>
            <a:r>
              <a:rPr lang="en-US" altLang="el-GR" sz="2400" dirty="0"/>
              <a:t> </a:t>
            </a:r>
            <a:r>
              <a:rPr lang="el-GR" altLang="el-GR" sz="2400" dirty="0"/>
              <a:t>→ ↓μυϊκής συστολής</a:t>
            </a:r>
            <a:r>
              <a:rPr lang="en-US" altLang="el-GR" sz="2400" dirty="0"/>
              <a:t>,</a:t>
            </a:r>
            <a:r>
              <a:rPr lang="el-GR" altLang="el-GR" sz="2400" dirty="0"/>
              <a:t> ↓ ταχύτητα των νευρικών </a:t>
            </a:r>
            <a:r>
              <a:rPr lang="el-GR" altLang="el-GR" sz="2400" dirty="0" smtClean="0"/>
              <a:t>ώσεων</a:t>
            </a:r>
          </a:p>
          <a:p>
            <a:pPr lvl="1"/>
            <a:r>
              <a:rPr lang="el-GR" sz="2400" dirty="0"/>
              <a:t>Συμβάλλει στην πήξη του αίματος</a:t>
            </a:r>
            <a:r>
              <a:rPr lang="en-US" sz="2400" dirty="0"/>
              <a:t>.</a:t>
            </a:r>
            <a:endParaRPr lang="el-GR" sz="2400" dirty="0"/>
          </a:p>
          <a:p>
            <a:pPr lvl="1"/>
            <a:endParaRPr lang="el-GR" altLang="el-GR" sz="2400" b="1" dirty="0"/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52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Χρησιμότητα </a:t>
            </a:r>
            <a:r>
              <a:rPr lang="el-GR" dirty="0" smtClean="0"/>
              <a:t>Ύδατος</a:t>
            </a:r>
            <a:r>
              <a:rPr lang="en-US" dirty="0"/>
              <a:t> </a:t>
            </a:r>
            <a:r>
              <a:rPr lang="el-GR" sz="3200" b="0" dirty="0" smtClean="0"/>
              <a:t>(1 από 3)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>
            <a:normAutofit/>
          </a:bodyPr>
          <a:lstStyle/>
          <a:p>
            <a:pPr>
              <a:spcBef>
                <a:spcPts val="3000"/>
              </a:spcBef>
            </a:pPr>
            <a:r>
              <a:rPr lang="el-GR" sz="2600" dirty="0"/>
              <a:t>Διαλύτης του οργανισμού, βάση όλων των βιολογικών </a:t>
            </a:r>
            <a:r>
              <a:rPr lang="el-GR" sz="2600" dirty="0" smtClean="0"/>
              <a:t>υγρών, </a:t>
            </a:r>
            <a:endParaRPr lang="el-GR" sz="2600" dirty="0"/>
          </a:p>
          <a:p>
            <a:pPr>
              <a:spcBef>
                <a:spcPts val="3000"/>
              </a:spcBef>
            </a:pPr>
            <a:r>
              <a:rPr lang="el-GR" sz="2600" dirty="0"/>
              <a:t>Μεταφορά διαλυμένων θρεπτικών ουσιών σε όλα τα κύτταρα, ιστούς, </a:t>
            </a:r>
            <a:r>
              <a:rPr lang="el-GR" sz="2600" dirty="0" smtClean="0"/>
              <a:t>όργανα,</a:t>
            </a:r>
            <a:endParaRPr lang="el-GR" sz="2600" dirty="0"/>
          </a:p>
          <a:p>
            <a:pPr>
              <a:spcBef>
                <a:spcPts val="3000"/>
              </a:spcBef>
            </a:pPr>
            <a:r>
              <a:rPr lang="el-GR" sz="2600" dirty="0"/>
              <a:t>Οι περισσότερες φυσιολογικές διεργασίες επιτελούνται σε υδάτινο </a:t>
            </a:r>
            <a:r>
              <a:rPr lang="el-GR" sz="2600" dirty="0" smtClean="0"/>
              <a:t>περιβάλλον,</a:t>
            </a:r>
            <a:endParaRPr lang="el-GR" sz="2600" dirty="0"/>
          </a:p>
          <a:p>
            <a:pPr>
              <a:spcBef>
                <a:spcPts val="3000"/>
              </a:spcBef>
            </a:pPr>
            <a:r>
              <a:rPr lang="el-GR" sz="2600" dirty="0"/>
              <a:t>Συμβάλει στην </a:t>
            </a:r>
            <a:r>
              <a:rPr lang="el-GR" sz="2600" dirty="0" smtClean="0"/>
              <a:t>ομοιοστασία.</a:t>
            </a:r>
            <a:endParaRPr lang="el-GR" sz="2600" dirty="0"/>
          </a:p>
          <a:p>
            <a:endParaRPr lang="el-GR" sz="26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95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"/>
    </mc:Choice>
    <mc:Fallback xmlns="">
      <p:transition spd="slow" advTm="6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Ρ</a:t>
            </a:r>
            <a:r>
              <a:rPr lang="el-GR" dirty="0"/>
              <a:t>ύ</a:t>
            </a:r>
            <a:r>
              <a:rPr lang="el-GR" dirty="0" smtClean="0"/>
              <a:t>θμιση Ασβεστίου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152128"/>
          </a:xfrm>
        </p:spPr>
        <p:txBody>
          <a:bodyPr>
            <a:normAutofit/>
          </a:bodyPr>
          <a:lstStyle/>
          <a:p>
            <a:r>
              <a:rPr lang="el-GR" sz="2400" dirty="0"/>
              <a:t>Παραθορμόνη (παραθυρεοειδείς  αδένες)</a:t>
            </a:r>
          </a:p>
          <a:p>
            <a:pPr marL="698500">
              <a:buFont typeface="Courier New" panose="02070309020205020404" pitchFamily="49" charset="0"/>
              <a:buChar char="o"/>
            </a:pPr>
            <a:r>
              <a:rPr lang="el-GR" sz="2400" dirty="0"/>
              <a:t>Ερέθισμα η μείωση των ιόντων ασβεστίου στο αίμα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49</a:t>
            </a:fld>
            <a:endParaRPr lang="el-GR">
              <a:solidFill>
                <a:prstClr val="black"/>
              </a:solidFill>
            </a:endParaRPr>
          </a:p>
        </p:txBody>
      </p:sp>
      <p:cxnSp>
        <p:nvCxnSpPr>
          <p:cNvPr id="5" name="Ευθύγραμμο βέλος σύνδεσης 4" title="βέλος με φορά δεξιά"/>
          <p:cNvCxnSpPr/>
          <p:nvPr/>
        </p:nvCxnSpPr>
        <p:spPr>
          <a:xfrm>
            <a:off x="1172052" y="2305979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Ορθογώνιο 6"/>
          <p:cNvSpPr/>
          <p:nvPr/>
        </p:nvSpPr>
        <p:spPr>
          <a:xfrm>
            <a:off x="1535918" y="2071314"/>
            <a:ext cx="12689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solidFill>
                  <a:prstClr val="black"/>
                </a:solidFill>
              </a:rPr>
              <a:t> </a:t>
            </a:r>
            <a:r>
              <a:rPr lang="el-GR" sz="2400" b="1" dirty="0" smtClean="0">
                <a:solidFill>
                  <a:prstClr val="black"/>
                </a:solidFill>
                <a:latin typeface="Calibri"/>
              </a:rPr>
              <a:t>έκκριση</a:t>
            </a:r>
            <a:endParaRPr lang="el-GR" sz="2400" b="1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539552" y="2540191"/>
            <a:ext cx="7711706" cy="3486208"/>
            <a:chOff x="73393" y="2532979"/>
            <a:chExt cx="7711706" cy="3486208"/>
          </a:xfrm>
        </p:grpSpPr>
        <p:sp>
          <p:nvSpPr>
            <p:cNvPr id="25" name="12 - TextBox"/>
            <p:cNvSpPr txBox="1">
              <a:spLocks noChangeArrowheads="1"/>
            </p:cNvSpPr>
            <p:nvPr/>
          </p:nvSpPr>
          <p:spPr bwMode="auto">
            <a:xfrm>
              <a:off x="1342635" y="3504833"/>
              <a:ext cx="1071563" cy="400110"/>
            </a:xfrm>
            <a:prstGeom prst="rect">
              <a:avLst/>
            </a:prstGeom>
            <a:solidFill>
              <a:srgbClr val="F9FC7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l-GR" altLang="el-GR" sz="2000" dirty="0">
                  <a:solidFill>
                    <a:prstClr val="black"/>
                  </a:solidFill>
                  <a:latin typeface="Calibri"/>
                </a:rPr>
                <a:t>νεφροί</a:t>
              </a:r>
            </a:p>
          </p:txBody>
        </p:sp>
        <p:sp>
          <p:nvSpPr>
            <p:cNvPr id="28" name="13 - TextBox"/>
            <p:cNvSpPr txBox="1">
              <a:spLocks noChangeArrowheads="1"/>
            </p:cNvSpPr>
            <p:nvPr/>
          </p:nvSpPr>
          <p:spPr bwMode="auto">
            <a:xfrm>
              <a:off x="5606256" y="3506515"/>
              <a:ext cx="857250" cy="40011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l-GR" altLang="el-GR" sz="2000" dirty="0">
                  <a:solidFill>
                    <a:prstClr val="black"/>
                  </a:solidFill>
                  <a:latin typeface="Calibri"/>
                </a:rPr>
                <a:t>οστά</a:t>
              </a:r>
            </a:p>
          </p:txBody>
        </p:sp>
        <p:cxnSp>
          <p:nvCxnSpPr>
            <p:cNvPr id="31" name="17 - Ευθεία γραμμή σύνδεσης"/>
            <p:cNvCxnSpPr>
              <a:cxnSpLocks noChangeShapeType="1"/>
              <a:stCxn id="28" idx="2"/>
              <a:endCxn id="41" idx="0"/>
            </p:cNvCxnSpPr>
            <p:nvPr/>
          </p:nvCxnSpPr>
          <p:spPr bwMode="auto">
            <a:xfrm>
              <a:off x="6034881" y="3906625"/>
              <a:ext cx="0" cy="176615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" name="23 - TextBox"/>
            <p:cNvSpPr txBox="1">
              <a:spLocks noChangeArrowheads="1"/>
            </p:cNvSpPr>
            <p:nvPr/>
          </p:nvSpPr>
          <p:spPr bwMode="auto">
            <a:xfrm>
              <a:off x="73393" y="4495883"/>
              <a:ext cx="2136458" cy="707886"/>
            </a:xfrm>
            <a:prstGeom prst="rect">
              <a:avLst/>
            </a:prstGeom>
            <a:solidFill>
              <a:srgbClr val="F9FC7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l-GR" altLang="el-GR" sz="2000" dirty="0" err="1">
                  <a:solidFill>
                    <a:prstClr val="black"/>
                  </a:solidFill>
                  <a:latin typeface="Calibri"/>
                </a:rPr>
                <a:t>επαναρρόφηση</a:t>
              </a:r>
              <a:r>
                <a:rPr lang="el-GR" altLang="el-GR" sz="2000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altLang="el-GR" sz="2000" dirty="0">
                  <a:solidFill>
                    <a:prstClr val="black"/>
                  </a:solidFill>
                  <a:latin typeface="Calibri"/>
                </a:rPr>
                <a:t>Ca</a:t>
              </a:r>
              <a:endParaRPr lang="el-GR" altLang="el-GR" sz="2000" dirty="0">
                <a:solidFill>
                  <a:prstClr val="black"/>
                </a:solidFill>
                <a:latin typeface="Calibri"/>
              </a:endParaRPr>
            </a:p>
            <a:p>
              <a:r>
                <a:rPr lang="el-GR" altLang="el-GR" sz="2000" dirty="0">
                  <a:solidFill>
                    <a:prstClr val="black"/>
                  </a:solidFill>
                  <a:latin typeface="Calibri"/>
                </a:rPr>
                <a:t>Αποβολή </a:t>
              </a:r>
              <a:r>
                <a:rPr lang="en-US" altLang="el-GR" sz="2000" dirty="0">
                  <a:solidFill>
                    <a:prstClr val="black"/>
                  </a:solidFill>
                  <a:latin typeface="Calibri"/>
                </a:rPr>
                <a:t>P</a:t>
              </a:r>
              <a:r>
                <a:rPr lang="en-US" altLang="el-GR" sz="2000" baseline="30000" dirty="0">
                  <a:solidFill>
                    <a:prstClr val="black"/>
                  </a:solidFill>
                  <a:latin typeface="Calibri"/>
                </a:rPr>
                <a:t>+</a:t>
              </a:r>
              <a:endParaRPr lang="el-GR" alt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24 - TextBox"/>
            <p:cNvSpPr txBox="1">
              <a:spLocks noChangeArrowheads="1"/>
            </p:cNvSpPr>
            <p:nvPr/>
          </p:nvSpPr>
          <p:spPr bwMode="auto">
            <a:xfrm>
              <a:off x="2530383" y="4495883"/>
              <a:ext cx="1571625" cy="707886"/>
            </a:xfrm>
            <a:prstGeom prst="rect">
              <a:avLst/>
            </a:prstGeom>
            <a:solidFill>
              <a:srgbClr val="F9FC7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l-GR" altLang="el-GR" sz="2000" dirty="0">
                  <a:solidFill>
                    <a:prstClr val="black"/>
                  </a:solidFill>
                  <a:latin typeface="Calibri"/>
                </a:rPr>
                <a:t>Παραγωγή βιταμίνης </a:t>
              </a:r>
              <a:r>
                <a:rPr lang="en-US" altLang="el-GR" sz="2000" dirty="0">
                  <a:solidFill>
                    <a:prstClr val="black"/>
                  </a:solidFill>
                  <a:latin typeface="Calibri"/>
                </a:rPr>
                <a:t>D</a:t>
              </a:r>
              <a:endParaRPr lang="el-GR" alt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27 - TextBox"/>
            <p:cNvSpPr txBox="1">
              <a:spLocks noChangeArrowheads="1"/>
            </p:cNvSpPr>
            <p:nvPr/>
          </p:nvSpPr>
          <p:spPr bwMode="auto">
            <a:xfrm>
              <a:off x="3238939" y="5619077"/>
              <a:ext cx="2786062" cy="400110"/>
            </a:xfrm>
            <a:prstGeom prst="rect">
              <a:avLst/>
            </a:prstGeom>
            <a:solidFill>
              <a:srgbClr val="F9FC74"/>
            </a:solidFill>
            <a:ln>
              <a:solidFill>
                <a:schemeClr val="tx1"/>
              </a:solidFill>
            </a:ln>
            <a:extLst/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l-GR" altLang="el-GR" sz="2000">
                  <a:solidFill>
                    <a:prstClr val="black"/>
                  </a:solidFill>
                  <a:latin typeface="Calibri"/>
                </a:rPr>
                <a:t>Έντερο: απορρόφηση </a:t>
              </a:r>
              <a:r>
                <a:rPr lang="en-US" altLang="el-GR" sz="2000">
                  <a:solidFill>
                    <a:prstClr val="black"/>
                  </a:solidFill>
                  <a:latin typeface="Calibri"/>
                </a:rPr>
                <a:t>Ca</a:t>
              </a:r>
              <a:endParaRPr lang="el-GR" altLang="el-GR" sz="20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28 - TextBox"/>
            <p:cNvSpPr txBox="1">
              <a:spLocks noChangeArrowheads="1"/>
            </p:cNvSpPr>
            <p:nvPr/>
          </p:nvSpPr>
          <p:spPr bwMode="auto">
            <a:xfrm>
              <a:off x="4284662" y="4083240"/>
              <a:ext cx="3500437" cy="40011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l-GR" altLang="el-GR" sz="2000" dirty="0">
                  <a:solidFill>
                    <a:prstClr val="black"/>
                  </a:solidFill>
                  <a:latin typeface="Calibri"/>
                </a:rPr>
                <a:t>Απελευθέρωση </a:t>
              </a:r>
              <a:r>
                <a:rPr lang="en-US" altLang="el-GR" sz="2000" dirty="0" err="1">
                  <a:solidFill>
                    <a:prstClr val="black"/>
                  </a:solidFill>
                  <a:latin typeface="Calibri"/>
                </a:rPr>
                <a:t>Ca</a:t>
              </a:r>
              <a:r>
                <a:rPr lang="el-GR" altLang="el-GR" sz="2000" dirty="0">
                  <a:solidFill>
                    <a:prstClr val="black"/>
                  </a:solidFill>
                  <a:latin typeface="Calibri"/>
                </a:rPr>
                <a:t> στο αίμα</a:t>
              </a:r>
            </a:p>
          </p:txBody>
        </p:sp>
        <p:cxnSp>
          <p:nvCxnSpPr>
            <p:cNvPr id="8" name="Elbow Connector 7"/>
            <p:cNvCxnSpPr>
              <a:stCxn id="60" idx="2"/>
              <a:endCxn id="25" idx="0"/>
            </p:cNvCxnSpPr>
            <p:nvPr/>
          </p:nvCxnSpPr>
          <p:spPr>
            <a:xfrm rot="5400000">
              <a:off x="2394367" y="2017030"/>
              <a:ext cx="971854" cy="2003753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lbow Connector 12"/>
            <p:cNvCxnSpPr>
              <a:stCxn id="60" idx="2"/>
              <a:endCxn id="28" idx="0"/>
            </p:cNvCxnSpPr>
            <p:nvPr/>
          </p:nvCxnSpPr>
          <p:spPr>
            <a:xfrm rot="16200000" flipH="1">
              <a:off x="4471757" y="1943391"/>
              <a:ext cx="973536" cy="215271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Elbow Connector 42"/>
            <p:cNvCxnSpPr>
              <a:stCxn id="25" idx="2"/>
              <a:endCxn id="37" idx="0"/>
            </p:cNvCxnSpPr>
            <p:nvPr/>
          </p:nvCxnSpPr>
          <p:spPr>
            <a:xfrm rot="5400000">
              <a:off x="1214550" y="3832016"/>
              <a:ext cx="590940" cy="736795"/>
            </a:xfrm>
            <a:prstGeom prst="bentConnector3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Elbow Connector 44"/>
            <p:cNvCxnSpPr>
              <a:stCxn id="25" idx="2"/>
              <a:endCxn id="38" idx="0"/>
            </p:cNvCxnSpPr>
            <p:nvPr/>
          </p:nvCxnSpPr>
          <p:spPr>
            <a:xfrm rot="16200000" flipH="1">
              <a:off x="2301836" y="3481523"/>
              <a:ext cx="590940" cy="1437779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Elbow Connector 53"/>
            <p:cNvCxnSpPr>
              <a:stCxn id="38" idx="2"/>
              <a:endCxn id="40" idx="0"/>
            </p:cNvCxnSpPr>
            <p:nvPr/>
          </p:nvCxnSpPr>
          <p:spPr>
            <a:xfrm rot="16200000" flipH="1">
              <a:off x="3766429" y="4753536"/>
              <a:ext cx="415308" cy="1315774"/>
            </a:xfrm>
            <a:prstGeom prst="bentConnector3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Rectangle 59"/>
          <p:cNvSpPr/>
          <p:nvPr/>
        </p:nvSpPr>
        <p:spPr>
          <a:xfrm>
            <a:off x="2804855" y="2071314"/>
            <a:ext cx="21546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prstClr val="black"/>
                </a:solidFill>
                <a:latin typeface="Calibri"/>
              </a:rPr>
              <a:t>παραθορμόνης</a:t>
            </a:r>
          </a:p>
        </p:txBody>
      </p:sp>
    </p:spTree>
    <p:extLst>
      <p:ext uri="{BB962C8B-B14F-4D97-AF65-F5344CB8AC3E}">
        <p14:creationId xmlns:p14="http://schemas.microsoft.com/office/powerpoint/2010/main" val="60699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Φώσφορος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368152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Ίση και αντίθετη μεταβολή με το </a:t>
            </a:r>
            <a:r>
              <a:rPr lang="el-GR" sz="2400" dirty="0" smtClean="0"/>
              <a:t>ασβέστιο:</a:t>
            </a:r>
            <a:endParaRPr lang="el-GR" sz="2400" dirty="0"/>
          </a:p>
          <a:p>
            <a:pPr marL="698500" lvl="1" indent="-342900">
              <a:spcBef>
                <a:spcPts val="1200"/>
              </a:spcBef>
            </a:pPr>
            <a:r>
              <a:rPr lang="el-GR" sz="2400" dirty="0" smtClean="0"/>
              <a:t>Μείωση </a:t>
            </a:r>
            <a:r>
              <a:rPr lang="el-GR" sz="2400" dirty="0"/>
              <a:t>ασβεστίου </a:t>
            </a:r>
            <a:r>
              <a:rPr lang="el-GR" altLang="el-GR" sz="2400" dirty="0" smtClean="0"/>
              <a:t>→</a:t>
            </a:r>
            <a:r>
              <a:rPr lang="el-GR" altLang="el-GR" sz="2400" b="1" dirty="0" smtClean="0">
                <a:solidFill>
                  <a:srgbClr val="CCFFFF"/>
                </a:solidFill>
              </a:rPr>
              <a:t> </a:t>
            </a:r>
            <a:r>
              <a:rPr lang="el-GR" sz="2400" dirty="0"/>
              <a:t>αύξηση φώσφορου και </a:t>
            </a:r>
            <a:r>
              <a:rPr lang="el-GR" sz="2400" dirty="0" smtClean="0"/>
              <a:t>αντίστροφα</a:t>
            </a:r>
            <a:r>
              <a:rPr lang="el-GR" sz="2400" dirty="0"/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50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457200" y="2421272"/>
            <a:ext cx="8239944" cy="223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4A82"/>
              </a:buClr>
              <a:buFont typeface="Arial" panose="020B0604020202020204" pitchFamily="34" charset="0"/>
              <a:buChar char="•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Λειτουργίες:</a:t>
            </a:r>
            <a:endParaRPr lang="el-GR" sz="2400" dirty="0" smtClean="0">
              <a:solidFill>
                <a:prstClr val="black"/>
              </a:solidFill>
              <a:latin typeface="Calibri"/>
            </a:endParaRPr>
          </a:p>
          <a:p>
            <a:pPr marL="723900" indent="-368300">
              <a:spcBef>
                <a:spcPts val="600"/>
              </a:spcBef>
              <a:buClr>
                <a:srgbClr val="004A82"/>
              </a:buClr>
              <a:buFont typeface="Courier New" panose="02070309020205020404" pitchFamily="49" charset="0"/>
              <a:buChar char="o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Ενεργοποίηση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βιταμινών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Β,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  <a:p>
            <a:pPr marL="723900" indent="-368300">
              <a:spcBef>
                <a:spcPts val="600"/>
              </a:spcBef>
              <a:buClr>
                <a:srgbClr val="004A82"/>
              </a:buClr>
              <a:buFont typeface="Courier New" panose="02070309020205020404" pitchFamily="49" charset="0"/>
              <a:buChar char="o"/>
            </a:pPr>
            <a:r>
              <a:rPr lang="el-GR" sz="2400" b="1" dirty="0">
                <a:solidFill>
                  <a:srgbClr val="004A82"/>
                </a:solidFill>
                <a:latin typeface="Calibri"/>
              </a:rPr>
              <a:t>Σύνθεση </a:t>
            </a:r>
            <a:r>
              <a:rPr lang="el-GR" sz="2400" b="1" dirty="0" smtClean="0">
                <a:solidFill>
                  <a:srgbClr val="004A82"/>
                </a:solidFill>
                <a:latin typeface="Calibri"/>
              </a:rPr>
              <a:t>ΑΤΡ,</a:t>
            </a:r>
            <a:endParaRPr lang="el-GR" sz="2400" b="1" dirty="0">
              <a:solidFill>
                <a:srgbClr val="004A82"/>
              </a:solidFill>
              <a:latin typeface="Calibri"/>
            </a:endParaRPr>
          </a:p>
          <a:p>
            <a:pPr marL="723900" indent="-368300">
              <a:spcBef>
                <a:spcPts val="600"/>
              </a:spcBef>
              <a:buClr>
                <a:srgbClr val="004A82"/>
              </a:buClr>
              <a:buFont typeface="Courier New" panose="02070309020205020404" pitchFamily="49" charset="0"/>
              <a:buChar char="o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Συμβολή στην κυτταρική διαίρεση και στον μεταβολισμό των θρεπτικών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ουσιών.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08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Μαγνήσιο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28079" y="1196752"/>
            <a:ext cx="8229600" cy="1656184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l-GR" sz="2400" dirty="0"/>
              <a:t>Ενδοκυττάρια </a:t>
            </a:r>
            <a:r>
              <a:rPr lang="el-GR" sz="2400" dirty="0" smtClean="0"/>
              <a:t>συγκέντρωση,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 smtClean="0"/>
              <a:t>Λειτουργίες,</a:t>
            </a:r>
            <a:endParaRPr lang="el-GR" sz="2400" dirty="0"/>
          </a:p>
          <a:p>
            <a:pPr marL="698500"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el-GR" sz="2400" dirty="0"/>
              <a:t>Συμμετέχει στη μυϊκή </a:t>
            </a:r>
            <a:r>
              <a:rPr lang="el-GR" sz="2400" dirty="0" smtClean="0"/>
              <a:t>συστολή,</a:t>
            </a:r>
            <a:endParaRPr lang="el-GR" sz="2400" dirty="0"/>
          </a:p>
          <a:p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51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5" name="Ορθογώνιο 14"/>
          <p:cNvSpPr/>
          <p:nvPr/>
        </p:nvSpPr>
        <p:spPr>
          <a:xfrm>
            <a:off x="509333" y="4005064"/>
            <a:ext cx="8621845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000" indent="-342900">
              <a:spcBef>
                <a:spcPts val="1800"/>
              </a:spcBef>
              <a:buClr>
                <a:srgbClr val="004A82"/>
              </a:buClr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Ενεργοποίηση βιταμινών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Β,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  <a:p>
            <a:pPr marL="342000" indent="-342900">
              <a:spcBef>
                <a:spcPts val="1800"/>
              </a:spcBef>
              <a:buClr>
                <a:srgbClr val="004A82"/>
              </a:buClr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Σύνθεση ΑΤΡ </a:t>
            </a:r>
            <a:r>
              <a:rPr lang="el-GR" sz="2400" dirty="0" err="1" smtClean="0">
                <a:solidFill>
                  <a:prstClr val="black"/>
                </a:solidFill>
                <a:latin typeface="Calibri"/>
              </a:rPr>
              <a:t>κ.α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,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  <a:p>
            <a:pPr marL="456300" indent="-457200">
              <a:spcBef>
                <a:spcPts val="1800"/>
              </a:spcBef>
              <a:buClr>
                <a:srgbClr val="004A82"/>
              </a:buClr>
              <a:buFont typeface="Wingdings" panose="05000000000000000000" pitchFamily="2" charset="2"/>
              <a:buChar char="ü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Ρυθμίζεται από </a:t>
            </a:r>
            <a:r>
              <a:rPr lang="el-GR" sz="2400" dirty="0" err="1">
                <a:solidFill>
                  <a:prstClr val="black"/>
                </a:solidFill>
                <a:latin typeface="Calibri"/>
              </a:rPr>
              <a:t>νεφρούς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 και γαστρεντερικό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σύστημα.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59632" y="2924944"/>
            <a:ext cx="6480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2" indent="-342900">
              <a:buClr>
                <a:srgbClr val="004A82"/>
              </a:buClr>
              <a:buFont typeface="Calibri" panose="020F0502020204030204" pitchFamily="34" charset="0"/>
              <a:buChar char="‒"/>
            </a:pPr>
            <a:r>
              <a:rPr lang="el-GR" altLang="el-GR" sz="2400" dirty="0">
                <a:solidFill>
                  <a:prstClr val="black"/>
                </a:solidFill>
                <a:latin typeface="Calibri"/>
              </a:rPr>
              <a:t>↓ </a:t>
            </a:r>
            <a:r>
              <a:rPr lang="en-US" altLang="el-GR" sz="2400" dirty="0">
                <a:solidFill>
                  <a:prstClr val="black"/>
                </a:solidFill>
                <a:latin typeface="Calibri"/>
              </a:rPr>
              <a:t>Mg</a:t>
            </a:r>
            <a:r>
              <a:rPr lang="en-US" altLang="el-GR" sz="2400" baseline="30000" dirty="0" smtClean="0">
                <a:solidFill>
                  <a:prstClr val="black"/>
                </a:solidFill>
                <a:latin typeface="Calibri"/>
              </a:rPr>
              <a:t>++</a:t>
            </a:r>
            <a:r>
              <a:rPr lang="el-GR" altLang="el-GR" sz="2400" baseline="30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altLang="el-GR" sz="2400" dirty="0" smtClean="0">
                <a:solidFill>
                  <a:prstClr val="black"/>
                </a:solidFill>
                <a:latin typeface="Calibri"/>
              </a:rPr>
              <a:t>→ </a:t>
            </a:r>
            <a:r>
              <a:rPr lang="el-GR" altLang="el-GR" sz="2400" dirty="0">
                <a:solidFill>
                  <a:prstClr val="black"/>
                </a:solidFill>
                <a:latin typeface="Calibri"/>
              </a:rPr>
              <a:t>↑</a:t>
            </a:r>
            <a:r>
              <a:rPr lang="en-US" altLang="el-GR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altLang="el-GR" sz="2400" dirty="0">
                <a:solidFill>
                  <a:prstClr val="black"/>
                </a:solidFill>
                <a:latin typeface="Calibri"/>
              </a:rPr>
              <a:t>μυϊκής συστολής, </a:t>
            </a:r>
          </a:p>
          <a:p>
            <a:pPr marL="342900" lvl="2" indent="-342900">
              <a:buClr>
                <a:srgbClr val="004A82"/>
              </a:buClr>
              <a:buFont typeface="Calibri" panose="020F0502020204030204" pitchFamily="34" charset="0"/>
              <a:buChar char="‒"/>
            </a:pPr>
            <a:r>
              <a:rPr lang="el-GR" altLang="el-GR" sz="2400" dirty="0" smtClean="0">
                <a:solidFill>
                  <a:prstClr val="black"/>
                </a:solidFill>
                <a:latin typeface="Calibri"/>
              </a:rPr>
              <a:t>↑ </a:t>
            </a:r>
            <a:r>
              <a:rPr lang="en-US" altLang="el-GR" sz="2400" dirty="0" smtClean="0">
                <a:solidFill>
                  <a:prstClr val="black"/>
                </a:solidFill>
                <a:latin typeface="Calibri"/>
              </a:rPr>
              <a:t>Mg</a:t>
            </a:r>
            <a:r>
              <a:rPr lang="en-US" altLang="el-GR" sz="2400" baseline="30000" dirty="0">
                <a:solidFill>
                  <a:prstClr val="black"/>
                </a:solidFill>
                <a:latin typeface="Calibri"/>
              </a:rPr>
              <a:t>++</a:t>
            </a:r>
            <a:r>
              <a:rPr lang="en-US" altLang="el-GR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altLang="el-GR" sz="2400" dirty="0">
                <a:solidFill>
                  <a:prstClr val="black"/>
                </a:solidFill>
                <a:latin typeface="Calibri"/>
              </a:rPr>
              <a:t>→ </a:t>
            </a:r>
            <a:r>
              <a:rPr lang="el-GR" altLang="el-GR" sz="2400" dirty="0" smtClean="0">
                <a:solidFill>
                  <a:prstClr val="black"/>
                </a:solidFill>
                <a:latin typeface="Calibri"/>
              </a:rPr>
              <a:t>↓ μυϊκής </a:t>
            </a:r>
            <a:r>
              <a:rPr lang="el-GR" altLang="el-GR" sz="2400" dirty="0">
                <a:solidFill>
                  <a:prstClr val="black"/>
                </a:solidFill>
                <a:latin typeface="Calibri"/>
              </a:rPr>
              <a:t>συστολής</a:t>
            </a:r>
            <a:r>
              <a:rPr lang="en-US" altLang="el-GR" sz="2400" dirty="0">
                <a:solidFill>
                  <a:prstClr val="black"/>
                </a:solidFill>
                <a:latin typeface="Calibri"/>
              </a:rPr>
              <a:t>,</a:t>
            </a:r>
            <a:r>
              <a:rPr lang="el-GR" altLang="el-GR" sz="2400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130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Χλώριο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el-GR" sz="2400" dirty="0" smtClean="0"/>
                  <a:t>Σημαντικότερο ανιόν του </a:t>
                </a:r>
                <a:r>
                  <a:rPr lang="el-GR" sz="2400" dirty="0" err="1" smtClean="0"/>
                  <a:t>εξωκυττάριου</a:t>
                </a:r>
                <a:r>
                  <a:rPr lang="en-US" sz="2400" dirty="0" smtClean="0"/>
                  <a:t> </a:t>
                </a:r>
                <a:r>
                  <a:rPr lang="el-GR" sz="2400" dirty="0" smtClean="0"/>
                  <a:t>χώρου</a:t>
                </a:r>
                <a:r>
                  <a:rPr lang="en-US" sz="2400" dirty="0" smtClean="0"/>
                  <a:t>,</a:t>
                </a:r>
                <a:endParaRPr lang="el-GR" sz="2400" dirty="0"/>
              </a:p>
              <a:p>
                <a:pPr>
                  <a:spcBef>
                    <a:spcPts val="1800"/>
                  </a:spcBef>
                </a:pPr>
                <a:r>
                  <a:rPr lang="el-GR" sz="2400" dirty="0"/>
                  <a:t>Ρυθμιστής μαζί με το νάτριο της </a:t>
                </a:r>
                <a:r>
                  <a:rPr lang="el-GR" sz="2400" dirty="0" err="1"/>
                  <a:t>εξωκυττάριας</a:t>
                </a:r>
                <a:r>
                  <a:rPr lang="el-GR" sz="2400" dirty="0"/>
                  <a:t> </a:t>
                </a:r>
                <a:r>
                  <a:rPr lang="el-GR" sz="2400" dirty="0" smtClean="0"/>
                  <a:t>ΩΠ</a:t>
                </a:r>
                <a:r>
                  <a:rPr lang="en-US" sz="2400" dirty="0" smtClean="0"/>
                  <a:t>,</a:t>
                </a:r>
                <a:endParaRPr lang="el-GR" sz="2400" dirty="0"/>
              </a:p>
              <a:p>
                <a:pPr>
                  <a:spcBef>
                    <a:spcPts val="1800"/>
                  </a:spcBef>
                </a:pPr>
                <a:r>
                  <a:rPr lang="el-GR" sz="2400" dirty="0"/>
                  <a:t>Χρησιμοποιείται για Σύνθεση </a:t>
                </a:r>
                <a:r>
                  <a:rPr lang="el-GR" sz="2400" dirty="0" err="1" smtClean="0"/>
                  <a:t>HCl</a:t>
                </a:r>
                <a:r>
                  <a:rPr lang="en-US" sz="2400" dirty="0" smtClean="0"/>
                  <a:t>,</a:t>
                </a:r>
                <a:endParaRPr lang="el-GR" sz="2400" dirty="0"/>
              </a:p>
              <a:p>
                <a:pPr>
                  <a:spcBef>
                    <a:spcPts val="1800"/>
                  </a:spcBef>
                </a:pPr>
                <a:r>
                  <a:rPr lang="el-GR" sz="2400" dirty="0"/>
                  <a:t>Ανταλλάσσεται με τα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sz="240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/>
                          </a:rPr>
                          <m:t>𝐻𝐶𝑂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3</m:t>
                        </m:r>
                      </m:sub>
                      <m:sup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για </a:t>
                </a:r>
                <a:r>
                  <a:rPr lang="el-GR" sz="2400" dirty="0"/>
                  <a:t>να εισέλθει στο </a:t>
                </a:r>
                <a:r>
                  <a:rPr lang="el-GR" sz="2400" dirty="0" smtClean="0"/>
                  <a:t>κύτταρο</a:t>
                </a:r>
                <a:r>
                  <a:rPr lang="en-US" sz="2400" dirty="0" smtClean="0"/>
                  <a:t>.</a:t>
                </a:r>
                <a:endParaRPr lang="el-GR" sz="24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9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74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Αντωνία Καλογιάννη </a:t>
            </a:r>
            <a:r>
              <a:rPr lang="el-GR" sz="2000" dirty="0" smtClean="0"/>
              <a:t>2014. </a:t>
            </a:r>
            <a:r>
              <a:rPr lang="el-GR" sz="2000" dirty="0"/>
              <a:t>Αντωνία Καλογιάννη. «Χειρουργική Νοσηλευτική Ι (Θ). </a:t>
            </a:r>
            <a:r>
              <a:rPr lang="el-GR" sz="2000" dirty="0" smtClean="0"/>
              <a:t>Ενότητα 1</a:t>
            </a:r>
            <a:r>
              <a:rPr lang="en-US" sz="2000" dirty="0" smtClean="0"/>
              <a:t>:</a:t>
            </a:r>
            <a:r>
              <a:rPr lang="el-GR" sz="2000" dirty="0" smtClean="0"/>
              <a:t> Ύδωρ </a:t>
            </a:r>
            <a:r>
              <a:rPr lang="el-GR" sz="2000" dirty="0"/>
              <a:t>και </a:t>
            </a:r>
            <a:r>
              <a:rPr lang="el-GR" sz="2000" dirty="0" smtClean="0"/>
              <a:t>Ηλεκτρολύτες».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155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024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Χρησιμότητα Ύδατος</a:t>
            </a:r>
            <a:r>
              <a:rPr lang="en-US" dirty="0"/>
              <a:t> </a:t>
            </a:r>
            <a:r>
              <a:rPr lang="el-GR" sz="3200" b="0" dirty="0" smtClean="0"/>
              <a:t>(2 </a:t>
            </a:r>
            <a:r>
              <a:rPr lang="el-GR" sz="3200" b="0" dirty="0"/>
              <a:t>από </a:t>
            </a:r>
            <a:r>
              <a:rPr lang="el-GR" sz="3200" b="0" dirty="0" smtClean="0"/>
              <a:t>3)</a:t>
            </a: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spcBef>
                <a:spcPts val="1800"/>
              </a:spcBef>
              <a:buNone/>
            </a:pPr>
            <a:r>
              <a:rPr lang="el-GR" sz="2400" b="1" dirty="0" smtClean="0"/>
              <a:t>Ομοιόσταση </a:t>
            </a:r>
          </a:p>
          <a:p>
            <a:pPr>
              <a:lnSpc>
                <a:spcPct val="114000"/>
              </a:lnSpc>
              <a:spcBef>
                <a:spcPts val="1800"/>
              </a:spcBef>
            </a:pPr>
            <a:r>
              <a:rPr lang="el-GR" sz="2400" dirty="0" smtClean="0"/>
              <a:t>Διατήρηση </a:t>
            </a:r>
            <a:r>
              <a:rPr lang="el-GR" sz="2400" b="1" dirty="0"/>
              <a:t>σταθερών συνθηκών </a:t>
            </a:r>
            <a:r>
              <a:rPr lang="el-GR" sz="2400" dirty="0"/>
              <a:t>στο εσωτερικό περιβάλλον για την επιβίωση του </a:t>
            </a:r>
            <a:r>
              <a:rPr lang="el-GR" sz="2400" dirty="0" smtClean="0"/>
              <a:t>οργανισμού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 lvl="1">
              <a:lnSpc>
                <a:spcPct val="114000"/>
              </a:lnSpc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el-GR" sz="2200" dirty="0" smtClean="0"/>
              <a:t>Οξυγόνο, Διοξείδιο άνθρακα, </a:t>
            </a:r>
            <a:r>
              <a:rPr lang="el-GR" sz="2200" dirty="0" err="1" smtClean="0"/>
              <a:t>pH</a:t>
            </a:r>
            <a:r>
              <a:rPr lang="el-GR" sz="2200" dirty="0" smtClean="0"/>
              <a:t>, Ηλεκτρολύτες, Γλυκόζη</a:t>
            </a:r>
            <a:r>
              <a:rPr lang="el-GR" sz="2200" dirty="0"/>
              <a:t>, </a:t>
            </a:r>
            <a:r>
              <a:rPr lang="el-GR" sz="2200" dirty="0" smtClean="0"/>
              <a:t>Θερμοκρασία </a:t>
            </a:r>
            <a:r>
              <a:rPr lang="el-GR" sz="2200" dirty="0"/>
              <a:t>κλπ</a:t>
            </a:r>
            <a:r>
              <a:rPr lang="el-GR" sz="2200" dirty="0" smtClean="0"/>
              <a:t>.</a:t>
            </a:r>
            <a:endParaRPr lang="el-GR" sz="2000" dirty="0" smtClean="0"/>
          </a:p>
          <a:p>
            <a:pPr>
              <a:lnSpc>
                <a:spcPct val="114000"/>
              </a:lnSpc>
              <a:spcBef>
                <a:spcPts val="1800"/>
              </a:spcBef>
            </a:pPr>
            <a:r>
              <a:rPr lang="el-GR" sz="2400" dirty="0" smtClean="0"/>
              <a:t>Διατήρηση </a:t>
            </a:r>
            <a:r>
              <a:rPr lang="el-GR" sz="2400" dirty="0"/>
              <a:t>της ζώσας </a:t>
            </a:r>
            <a:r>
              <a:rPr lang="el-GR" sz="2400" dirty="0" smtClean="0"/>
              <a:t>ύλης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lnSpc>
                <a:spcPct val="114000"/>
              </a:lnSpc>
              <a:spcBef>
                <a:spcPts val="1800"/>
              </a:spcBef>
            </a:pPr>
            <a:r>
              <a:rPr lang="el-GR" sz="2400" dirty="0"/>
              <a:t>Εσωτερικό </a:t>
            </a:r>
            <a:r>
              <a:rPr lang="el-GR" sz="2400" dirty="0" smtClean="0"/>
              <a:t>περιβάλλον : </a:t>
            </a:r>
            <a:r>
              <a:rPr lang="el-GR" sz="2400" dirty="0"/>
              <a:t>το υγρό που περιβάλει τα κύτταρα του σώματος </a:t>
            </a:r>
            <a:r>
              <a:rPr lang="el-GR" sz="2400" b="1" dirty="0"/>
              <a:t>(</a:t>
            </a:r>
            <a:r>
              <a:rPr lang="el-GR" sz="2400" b="1" dirty="0" err="1"/>
              <a:t>εξωκυττάριος</a:t>
            </a:r>
            <a:r>
              <a:rPr lang="el-GR" sz="2400" b="1" dirty="0"/>
              <a:t> χώρος</a:t>
            </a:r>
            <a:r>
              <a:rPr lang="el-GR" sz="2400" b="1" dirty="0" smtClean="0"/>
              <a:t>)</a:t>
            </a:r>
            <a:r>
              <a:rPr lang="el-GR" sz="2400" b="1" dirty="0"/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97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25"/>
    </mc:Choice>
    <mc:Fallback xmlns="">
      <p:transition spd="slow" advTm="4125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Χρησιμότητα Ύδατος</a:t>
            </a:r>
            <a:r>
              <a:rPr lang="en-US" dirty="0"/>
              <a:t> </a:t>
            </a:r>
            <a:r>
              <a:rPr lang="el-GR" sz="3200" b="0" dirty="0" smtClean="0"/>
              <a:t>(3 </a:t>
            </a:r>
            <a:r>
              <a:rPr lang="el-GR" sz="3200" b="0" dirty="0"/>
              <a:t>από </a:t>
            </a:r>
            <a:r>
              <a:rPr lang="el-GR" sz="3200" b="0" dirty="0" smtClean="0"/>
              <a:t>3)</a:t>
            </a:r>
            <a:endParaRPr lang="el-GR" sz="3200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9330" y="1520251"/>
            <a:ext cx="8305341" cy="4968552"/>
          </a:xfrm>
          <a:prstGeom prst="rect">
            <a:avLst/>
          </a:prstGeo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19872" y="6381328"/>
            <a:ext cx="22535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johnnydissidence.wordpress.com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268760"/>
            <a:ext cx="3532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Μοντέλο ανταλλαγής ύλης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368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Ολικ</a:t>
            </a:r>
            <a:r>
              <a:rPr lang="el-GR" dirty="0"/>
              <a:t>ό</a:t>
            </a:r>
            <a:r>
              <a:rPr lang="el-GR" dirty="0" smtClean="0"/>
              <a:t> Υγρό Σώματος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dirty="0" smtClean="0"/>
              <a:t>Ενήλικες :</a:t>
            </a:r>
            <a:r>
              <a:rPr lang="en-US" sz="2800" dirty="0" smtClean="0"/>
              <a:t> </a:t>
            </a:r>
            <a:r>
              <a:rPr lang="el-GR" sz="2800" dirty="0" smtClean="0"/>
              <a:t>55-60</a:t>
            </a:r>
            <a:r>
              <a:rPr lang="el-GR" sz="2800" dirty="0"/>
              <a:t>% </a:t>
            </a:r>
            <a:r>
              <a:rPr lang="el-GR" sz="2800" dirty="0" smtClean="0"/>
              <a:t>ΣΒ,</a:t>
            </a:r>
            <a:endParaRPr lang="el-GR" sz="2800" dirty="0"/>
          </a:p>
          <a:p>
            <a:pPr>
              <a:spcBef>
                <a:spcPts val="4200"/>
              </a:spcBef>
            </a:pPr>
            <a:r>
              <a:rPr lang="el-GR" sz="2800" dirty="0"/>
              <a:t>Κατανέμεται σε δύο βασικούς </a:t>
            </a:r>
            <a:r>
              <a:rPr lang="el-GR" sz="2800" dirty="0" smtClean="0"/>
              <a:t>χώρους.</a:t>
            </a:r>
            <a:endParaRPr lang="el-GR" sz="2800" dirty="0"/>
          </a:p>
          <a:p>
            <a:pPr marL="793750" defTabSz="723900"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el-GR" sz="2400" dirty="0"/>
              <a:t>Ενδοκυττάριο (30-40% ΣΒ</a:t>
            </a:r>
            <a:r>
              <a:rPr lang="el-GR" sz="2400" dirty="0" smtClean="0"/>
              <a:t>),</a:t>
            </a:r>
            <a:endParaRPr lang="el-GR" sz="2400" dirty="0"/>
          </a:p>
          <a:p>
            <a:pPr marL="793750" defTabSz="723900">
              <a:spcBef>
                <a:spcPts val="2400"/>
              </a:spcBef>
              <a:buFont typeface="Courier New" panose="02070309020205020404" pitchFamily="49" charset="0"/>
              <a:buChar char="o"/>
            </a:pPr>
            <a:r>
              <a:rPr lang="el-GR" sz="2400" dirty="0"/>
              <a:t>Εξωκυττάριο (20% ΣΒ</a:t>
            </a:r>
            <a:r>
              <a:rPr lang="el-GR" sz="2400" dirty="0" smtClean="0"/>
              <a:t>).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99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33"/>
    </mc:Choice>
    <mc:Fallback xmlns="">
      <p:transition spd="slow" advTm="3633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 smtClean="0"/>
              <a:t>Διαχωρισμός Διαμερισμάτων</a:t>
            </a:r>
            <a:r>
              <a:rPr lang="en-US" dirty="0" smtClean="0"/>
              <a:t> </a:t>
            </a:r>
            <a:r>
              <a:rPr lang="el-GR" sz="3200" b="0" dirty="0" smtClean="0"/>
              <a:t>(Χώρων)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78937" y="1988840"/>
            <a:ext cx="8229600" cy="187220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l-GR" sz="2600" dirty="0"/>
              <a:t>Ο </a:t>
            </a:r>
            <a:r>
              <a:rPr lang="el-GR" sz="2600" dirty="0" err="1"/>
              <a:t>Εξωκυττάριος</a:t>
            </a:r>
            <a:r>
              <a:rPr lang="el-GR" sz="2600" dirty="0"/>
              <a:t> χωρίζεται από τον ενδοκυττάριο </a:t>
            </a:r>
            <a:r>
              <a:rPr lang="el-GR" sz="2600" b="1" dirty="0">
                <a:solidFill>
                  <a:srgbClr val="820000"/>
                </a:solidFill>
              </a:rPr>
              <a:t>με την κυτταρική </a:t>
            </a:r>
            <a:r>
              <a:rPr lang="el-GR" sz="2600" b="1" dirty="0" smtClean="0">
                <a:solidFill>
                  <a:srgbClr val="820000"/>
                </a:solidFill>
              </a:rPr>
              <a:t>μεμβράνη. </a:t>
            </a:r>
            <a:endParaRPr lang="el-GR" sz="2600" b="1" dirty="0">
              <a:solidFill>
                <a:srgbClr val="82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35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"/>
    </mc:Choice>
    <mc:Fallback xmlns="">
      <p:transition spd="slow" advTm="4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70503733341dea281034ebd53a7c9d1d56510e2"/>
</p:tagLst>
</file>

<file path=ppt/theme/theme1.xml><?xml version="1.0" encoding="utf-8"?>
<a:theme xmlns:a="http://schemas.openxmlformats.org/drawingml/2006/main" name="template final">
  <a:themeElements>
    <a:clrScheme name="Προσαρμοσμένο 16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7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final</Template>
  <TotalTime>8</TotalTime>
  <Words>2569</Words>
  <Application>Microsoft Office PowerPoint</Application>
  <PresentationFormat>On-screen Show (4:3)</PresentationFormat>
  <Paragraphs>503</Paragraphs>
  <Slides>60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60</vt:i4>
      </vt:variant>
    </vt:vector>
  </HeadingPairs>
  <TitlesOfParts>
    <vt:vector size="62" baseType="lpstr">
      <vt:lpstr>template final</vt:lpstr>
      <vt:lpstr>OC_template_updated</vt:lpstr>
      <vt:lpstr>Χειρουργική Νοσηλευτική Ι (Θ)</vt:lpstr>
      <vt:lpstr>Σύσταση Ανθρώπινου Σώματος (1 από 2)</vt:lpstr>
      <vt:lpstr>Σύσταση Ανθρώπινου Σώματος (2 από 2)</vt:lpstr>
      <vt:lpstr>Κατανομή υγρών ανάλογα με το φύλο &amp; την ποσότητα του λίπους</vt:lpstr>
      <vt:lpstr>Χρησιμότητα Ύδατος (1 από 3)</vt:lpstr>
      <vt:lpstr>Χρησιμότητα Ύδατος (2 από 3)</vt:lpstr>
      <vt:lpstr>Χρησιμότητα Ύδατος (3 από 3)</vt:lpstr>
      <vt:lpstr>Ολικό Υγρό Σώματος</vt:lpstr>
      <vt:lpstr>Διαχωρισμός Διαμερισμάτων (Χώρων)</vt:lpstr>
      <vt:lpstr>Κατανομή του συνόλου του ύδατος του σώματος</vt:lpstr>
      <vt:lpstr>Εξωκυττάριο Υγρό</vt:lpstr>
      <vt:lpstr>Σύσταση Εξωκυττάριου Χώρου</vt:lpstr>
      <vt:lpstr>Εξωκυττάριος Χώρος</vt:lpstr>
      <vt:lpstr>Σύσταση Ενδοκυττάριου Χώρου</vt:lpstr>
      <vt:lpstr>Διατήρηση της Ζώσας Ύλης</vt:lpstr>
      <vt:lpstr>Χρήσιμοι Όροι</vt:lpstr>
      <vt:lpstr>Διάχυση </vt:lpstr>
      <vt:lpstr>Το Φαινόμενο της Διάχυσης</vt:lpstr>
      <vt:lpstr>Το Φαινόμενο της Ώσμωσης</vt:lpstr>
      <vt:lpstr>Κυτταρική Μεμβράνη (1 από 2)</vt:lpstr>
      <vt:lpstr>Κυτταρική Μεμβράνη (2 από 2)</vt:lpstr>
      <vt:lpstr>Αντλία Na – K (1 από 2)</vt:lpstr>
      <vt:lpstr>Αντλία Na – K (2 από 2)</vt:lpstr>
      <vt:lpstr>Διαταραχές της οσμωτικής πίεσης</vt:lpstr>
      <vt:lpstr>Χρησιμότητα Αντλίας</vt:lpstr>
      <vt:lpstr>Η Ανταλλαγή Υγρών και Ύλης</vt:lpstr>
      <vt:lpstr>Ωσμωτική πίεση (ΩΠ)</vt:lpstr>
      <vt:lpstr>Υδροστατική πίεση</vt:lpstr>
      <vt:lpstr>Κολλοειδωσμωτική πίεση</vt:lpstr>
      <vt:lpstr>Ισοζύγιο Υγρών</vt:lpstr>
      <vt:lpstr>Ισοζύγιο Υγρών (1 από 2) </vt:lpstr>
      <vt:lpstr>Ισοζύγιο Υγρών (2 από 2)</vt:lpstr>
      <vt:lpstr>Μέση Καθημερινή Πρόσληψη Υγρών</vt:lpstr>
      <vt:lpstr>Μέση Ημερήσια Αποβολή Υγρών</vt:lpstr>
      <vt:lpstr>Ισοζύγιο Ύδατος ή Ισορροπία Ύδατος</vt:lpstr>
      <vt:lpstr>Αρνητικό Ισοζύγιο ή Έλλειμμα  Ύδατος </vt:lpstr>
      <vt:lpstr>Θετικό Ισοζύγιο ή Περίσσεια  Ύδατος </vt:lpstr>
      <vt:lpstr>Μηχανισμοί που κινητοποιούνται  σε Αρνητικό Ανισοζύγιο </vt:lpstr>
      <vt:lpstr>Μηχανισμοί που κινητοποιούνται  σε Θετικό Ανισοζύγιο </vt:lpstr>
      <vt:lpstr>Οι Ηλεκτρολύτες</vt:lpstr>
      <vt:lpstr>Ηλεκτρολύτες </vt:lpstr>
      <vt:lpstr>Κατανομή Ηλεκτρολυτών στα σωματικά υγρά (mEq/L)</vt:lpstr>
      <vt:lpstr>Ηλεκτρολυτική σύσταση των υγρών  του γαστρεντερικού σωλήνα (mmol/L)</vt:lpstr>
      <vt:lpstr>Νάτριο</vt:lpstr>
      <vt:lpstr>Λειτουργίες Νατρίου</vt:lpstr>
      <vt:lpstr>Κάλιο</vt:lpstr>
      <vt:lpstr>Λειτουργίες Καλίου</vt:lpstr>
      <vt:lpstr>Ασβέστιο</vt:lpstr>
      <vt:lpstr>Λειτουργίες Ασβεστίου</vt:lpstr>
      <vt:lpstr>Ρύθμιση Ασβεστίου</vt:lpstr>
      <vt:lpstr>Φώσφορος</vt:lpstr>
      <vt:lpstr>Μαγνήσιο</vt:lpstr>
      <vt:lpstr>Χλώριο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Χειρουργική Νοσηλευτική Ι (Θ)</dc:title>
  <dc:creator>opencourses@teiath.gr</dc:creator>
  <cp:lastModifiedBy>alex</cp:lastModifiedBy>
  <cp:revision>6</cp:revision>
  <dcterms:created xsi:type="dcterms:W3CDTF">2014-10-15T06:24:22Z</dcterms:created>
  <dcterms:modified xsi:type="dcterms:W3CDTF">2015-04-16T08:08:20Z</dcterms:modified>
</cp:coreProperties>
</file>