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47"/>
  </p:notesMasterIdLst>
  <p:handoutMasterIdLst>
    <p:handoutMasterId r:id="rId48"/>
  </p:handoutMasterIdLst>
  <p:sldIdLst>
    <p:sldId id="256"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257" r:id="rId40"/>
    <p:sldId id="262" r:id="rId41"/>
    <p:sldId id="264" r:id="rId42"/>
    <p:sldId id="303" r:id="rId43"/>
    <p:sldId id="304" r:id="rId44"/>
    <p:sldId id="266" r:id="rId45"/>
    <p:sldId id="261" r:id="rId46"/>
  </p:sldIdLst>
  <p:sldSz cx="9144000" cy="6858000" type="screen4x3"/>
  <p:notesSz cx="7104063" cy="10234613"/>
  <p:custDataLst>
    <p:tags r:id="rId4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27/2/2015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27/2/2015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39</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41</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25376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280175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28017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048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048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11C7C7-B318-442F-A925-EEC0CC003701}" type="slidenum">
              <a:rPr lang="el-GR" smtClean="0">
                <a:solidFill>
                  <a:prstClr val="black"/>
                </a:solidFill>
              </a:rPr>
              <a:pPr/>
              <a:t>27</a:t>
            </a:fld>
            <a:endParaRPr lang="el-GR" dirty="0" smtClean="0">
              <a:solidFill>
                <a:prstClr val="black"/>
              </a:solidFill>
            </a:endParaRPr>
          </a:p>
        </p:txBody>
      </p:sp>
    </p:spTree>
    <p:extLst>
      <p:ext uri="{BB962C8B-B14F-4D97-AF65-F5344CB8AC3E}">
        <p14:creationId xmlns:p14="http://schemas.microsoft.com/office/powerpoint/2010/main" val="10636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355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355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509116-7025-45C4-BC2C-966C93933A7E}" type="slidenum">
              <a:rPr lang="el-GR" smtClean="0">
                <a:solidFill>
                  <a:prstClr val="black"/>
                </a:solidFill>
              </a:rPr>
              <a:pPr/>
              <a:t>29</a:t>
            </a:fld>
            <a:endParaRPr lang="el-GR" dirty="0" smtClean="0">
              <a:solidFill>
                <a:prstClr val="black"/>
              </a:solidFill>
            </a:endParaRPr>
          </a:p>
        </p:txBody>
      </p:sp>
    </p:spTree>
    <p:extLst>
      <p:ext uri="{BB962C8B-B14F-4D97-AF65-F5344CB8AC3E}">
        <p14:creationId xmlns:p14="http://schemas.microsoft.com/office/powerpoint/2010/main" val="43025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6627"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266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BADE63-2A50-4808-AAE6-06FA3091B3E1}" type="slidenum">
              <a:rPr lang="el-GR" smtClean="0">
                <a:solidFill>
                  <a:prstClr val="black"/>
                </a:solidFill>
              </a:rPr>
              <a:pPr/>
              <a:t>32</a:t>
            </a:fld>
            <a:endParaRPr lang="el-GR" dirty="0" smtClean="0">
              <a:solidFill>
                <a:prstClr val="black"/>
              </a:solidFill>
            </a:endParaRPr>
          </a:p>
        </p:txBody>
      </p:sp>
    </p:spTree>
    <p:extLst>
      <p:ext uri="{BB962C8B-B14F-4D97-AF65-F5344CB8AC3E}">
        <p14:creationId xmlns:p14="http://schemas.microsoft.com/office/powerpoint/2010/main" val="115110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36</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37</a:t>
            </a:fld>
            <a:endParaRPr lang="el-GR" dirty="0"/>
          </a:p>
        </p:txBody>
      </p:sp>
    </p:spTree>
    <p:extLst>
      <p:ext uri="{BB962C8B-B14F-4D97-AF65-F5344CB8AC3E}">
        <p14:creationId xmlns:p14="http://schemas.microsoft.com/office/powerpoint/2010/main" val="274972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55144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397488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823994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82558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872388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04A82"/>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730913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411662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606312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16569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752027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000704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171546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756054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69210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851224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720064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35874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9315176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115110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685201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735554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0833592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pinprick/85047424/" TargetMode="External"/><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hyperlink" Target="http://creativecommons.org/licenses/by-nc-nd/2.0/deed.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flickr.com/photos/pinprick/85047424/" TargetMode="External"/><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hyperlink" Target="http://creativecommons.org/licenses/by-nc-nd/2.0/dee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creativecommons.org/licenses/by-nc-nd/2.0/deed.en" TargetMode="External"/><Relationship Id="rId5" Type="http://schemas.openxmlformats.org/officeDocument/2006/relationships/hyperlink" Target="http://www.flickr.com/photos/limowreck666/" TargetMode="External"/><Relationship Id="rId4" Type="http://schemas.openxmlformats.org/officeDocument/2006/relationships/hyperlink" Target="http://www.flickr.com/photos/limowreck666/18838204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hyperlink" Target="http://www.youtube.com/yt/copyright/creative-commons.html" TargetMode="External"/><Relationship Id="rId3" Type="http://schemas.openxmlformats.org/officeDocument/2006/relationships/slideLayout" Target="../slideLayouts/slideLayout12.xml"/><Relationship Id="rId7" Type="http://schemas.openxmlformats.org/officeDocument/2006/relationships/hyperlink" Target="http://www.youtube.com/user/LinfieldELC?feature=watch"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youtube.com/watch?v=PS-tBKVC5CY" TargetMode="Externa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hyperlink" Target="http://www.youtube.com/yt/copyright/creative-commons.html"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youtube.com/user/LinfieldELC?feature=watch" TargetMode="External"/><Relationship Id="rId5" Type="http://schemas.openxmlformats.org/officeDocument/2006/relationships/hyperlink" Target="http://www.youtube.com/watch?v=K-pKqKO4mkA" TargetMode="External"/><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mart-nurse.blogspot.gr/2010_07_01_archive.html" TargetMode="External"/><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0-8NcpqW9cI"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commons.wikimedia.org/wiki/File:Urine_sample.JPG" TargetMode="External"/><Relationship Id="rId3" Type="http://schemas.openxmlformats.org/officeDocument/2006/relationships/image" Target="../media/image11.jpeg"/><Relationship Id="rId7" Type="http://schemas.openxmlformats.org/officeDocument/2006/relationships/hyperlink" Target="https://creativecommons.org/licenses/by-sa/3.0/deed.en" TargetMode="External"/><Relationship Id="rId12" Type="http://schemas.openxmlformats.org/officeDocument/2006/relationships/hyperlink" Target="http://commons.wikimedia.org/wiki/User:EPO"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commons.wikimedia.org/wiki/User:Jmh649" TargetMode="External"/><Relationship Id="rId11" Type="http://schemas.openxmlformats.org/officeDocument/2006/relationships/hyperlink" Target="http://en.wikipedia.org/wiki/File:Weewee.JPG" TargetMode="External"/><Relationship Id="rId5" Type="http://schemas.openxmlformats.org/officeDocument/2006/relationships/hyperlink" Target="https://commons.wikimedia.org/wiki/File:RhabdoUrine.JPG" TargetMode="External"/><Relationship Id="rId10"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hyperlink" Target="http://commons.wikimedia.org/w/index.php?title=User:Alexbrn&amp;action=edit&amp;redlink=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File:Pyuria2011.JPG" TargetMode="External"/><Relationship Id="rId3" Type="http://schemas.openxmlformats.org/officeDocument/2006/relationships/image" Target="../media/image14.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creativecommons.org/licenses/by-sa/3.0/deed.en" TargetMode="External"/><Relationship Id="rId5" Type="http://schemas.openxmlformats.org/officeDocument/2006/relationships/hyperlink" Target="http://commons.wikimedia.org/wiki/User:Polarlys" TargetMode="External"/><Relationship Id="rId4" Type="http://schemas.openxmlformats.org/officeDocument/2006/relationships/hyperlink" Target="http://commons.wikimedia.org/wiki/File:Urinbecher.jpg" TargetMode="External"/><Relationship Id="rId9" Type="http://schemas.openxmlformats.org/officeDocument/2006/relationships/hyperlink" Target="https://commons.wikimedia.org/wiki/User:Jmh64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Χειρουργική Νοσηλευτική </a:t>
            </a:r>
            <a:r>
              <a:rPr lang="el-GR" sz="3600" b="1" dirty="0" smtClean="0">
                <a:solidFill>
                  <a:schemeClr val="tx1"/>
                </a:solidFill>
                <a:latin typeface="+mn-lt"/>
              </a:rPr>
              <a:t>ΙΙ (Ε)</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32500" lnSpcReduction="20000"/>
          </a:bodyPr>
          <a:lstStyle/>
          <a:p>
            <a:pPr>
              <a:spcBef>
                <a:spcPts val="0"/>
              </a:spcBef>
              <a:spcAft>
                <a:spcPts val="1200"/>
              </a:spcAft>
            </a:pPr>
            <a:r>
              <a:rPr lang="el-GR" sz="9600" b="1" dirty="0"/>
              <a:t>Ενότητα </a:t>
            </a:r>
            <a:r>
              <a:rPr lang="el-GR" sz="9600" b="1" dirty="0" smtClean="0"/>
              <a:t>2 </a:t>
            </a:r>
            <a:r>
              <a:rPr lang="el-GR" sz="9600" b="1" dirty="0"/>
              <a:t>: </a:t>
            </a:r>
            <a:r>
              <a:rPr lang="el-GR" sz="9600" dirty="0" smtClean="0"/>
              <a:t>Ουρολοιμώξεις</a:t>
            </a:r>
            <a:endParaRPr lang="el-GR" sz="9600" dirty="0"/>
          </a:p>
          <a:p>
            <a:pPr>
              <a:spcBef>
                <a:spcPts val="0"/>
              </a:spcBef>
              <a:spcAft>
                <a:spcPts val="1200"/>
              </a:spcAft>
            </a:pPr>
            <a:endParaRPr lang="el-GR" sz="2800" dirty="0" smtClean="0"/>
          </a:p>
          <a:p>
            <a:pPr>
              <a:spcBef>
                <a:spcPts val="0"/>
              </a:spcBef>
              <a:spcAft>
                <a:spcPts val="1200"/>
              </a:spcAft>
            </a:pPr>
            <a:r>
              <a:rPr lang="el-GR" sz="8000" dirty="0" smtClean="0"/>
              <a:t>Θεοδώρα </a:t>
            </a:r>
            <a:r>
              <a:rPr lang="el-GR" sz="8000" dirty="0"/>
              <a:t>Στρουμπούκη</a:t>
            </a:r>
          </a:p>
          <a:p>
            <a:pPr>
              <a:spcBef>
                <a:spcPts val="0"/>
              </a:spcBef>
              <a:spcAft>
                <a:spcPts val="1200"/>
              </a:spcAft>
            </a:pPr>
            <a:r>
              <a:rPr lang="el-GR" sz="8000" dirty="0"/>
              <a:t>Τμήμα Νοσηλευτικής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152128"/>
          </a:xfrm>
        </p:spPr>
        <p:txBody>
          <a:bodyPr>
            <a:noAutofit/>
          </a:bodyPr>
          <a:lstStyle/>
          <a:p>
            <a:r>
              <a:rPr lang="el-GR" dirty="0" smtClean="0"/>
              <a:t>Παράγοντες κινδύνου για λοιμώξεις της ουροφόρου οδού </a:t>
            </a:r>
            <a:r>
              <a:rPr lang="el-GR" sz="3200" b="0" dirty="0" smtClean="0"/>
              <a:t>(1 από 3)</a:t>
            </a:r>
            <a:endParaRPr lang="el-GR" sz="3200" b="0" dirty="0"/>
          </a:p>
        </p:txBody>
      </p:sp>
      <p:sp>
        <p:nvSpPr>
          <p:cNvPr id="3" name="2 - Θέση περιεχομένου"/>
          <p:cNvSpPr>
            <a:spLocks noGrp="1"/>
          </p:cNvSpPr>
          <p:nvPr>
            <p:ph idx="1"/>
          </p:nvPr>
        </p:nvSpPr>
        <p:spPr>
          <a:xfrm>
            <a:off x="457200" y="1484784"/>
            <a:ext cx="8229600" cy="4752528"/>
          </a:xfrm>
        </p:spPr>
        <p:txBody>
          <a:bodyPr>
            <a:normAutofit/>
          </a:bodyPr>
          <a:lstStyle/>
          <a:p>
            <a:pPr>
              <a:lnSpc>
                <a:spcPct val="114000"/>
              </a:lnSpc>
              <a:spcBef>
                <a:spcPts val="1200"/>
              </a:spcBef>
              <a:buFont typeface="Wingdings" pitchFamily="2" charset="2"/>
              <a:buChar char="Ø"/>
            </a:pPr>
            <a:r>
              <a:rPr lang="el-GR" sz="2400" b="1" dirty="0" smtClean="0"/>
              <a:t>Γυναίκες</a:t>
            </a:r>
          </a:p>
          <a:p>
            <a:pPr>
              <a:lnSpc>
                <a:spcPct val="114000"/>
              </a:lnSpc>
              <a:spcBef>
                <a:spcPts val="1200"/>
              </a:spcBef>
            </a:pPr>
            <a:r>
              <a:rPr lang="el-GR" sz="2400" dirty="0" smtClean="0"/>
              <a:t>Βραχεία, ευθεία ουρήθρα,</a:t>
            </a:r>
          </a:p>
          <a:p>
            <a:pPr>
              <a:lnSpc>
                <a:spcPct val="114000"/>
              </a:lnSpc>
              <a:spcBef>
                <a:spcPts val="1200"/>
              </a:spcBef>
            </a:pPr>
            <a:r>
              <a:rPr lang="el-GR" sz="2400" dirty="0" smtClean="0"/>
              <a:t>Γειτνίαση του στομίου της ουρήθρας με τον κόλπο και τον πρωκτό,</a:t>
            </a:r>
          </a:p>
          <a:p>
            <a:pPr>
              <a:lnSpc>
                <a:spcPct val="114000"/>
              </a:lnSpc>
              <a:spcBef>
                <a:spcPts val="1200"/>
              </a:spcBef>
            </a:pPr>
            <a:r>
              <a:rPr lang="el-GR" sz="2400" dirty="0" smtClean="0"/>
              <a:t>Σεξουαλική πράξη,</a:t>
            </a:r>
          </a:p>
          <a:p>
            <a:pPr>
              <a:lnSpc>
                <a:spcPct val="114000"/>
              </a:lnSpc>
              <a:spcBef>
                <a:spcPts val="1200"/>
              </a:spcBef>
            </a:pPr>
            <a:r>
              <a:rPr lang="el-GR" sz="2400" dirty="0" smtClean="0"/>
              <a:t>Χρήση διαφράγματος και σπερματοκτόνων ουσιών για αντισύλληψη,</a:t>
            </a:r>
          </a:p>
          <a:p>
            <a:pPr>
              <a:lnSpc>
                <a:spcPct val="114000"/>
              </a:lnSpc>
              <a:spcBef>
                <a:spcPts val="1200"/>
              </a:spcBef>
            </a:pPr>
            <a:r>
              <a:rPr lang="el-GR" sz="2400" dirty="0" smtClean="0"/>
              <a:t>Εγκυμοσύνη.</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2120496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28800"/>
            <a:ext cx="8229600" cy="4608512"/>
          </a:xfrm>
        </p:spPr>
        <p:txBody>
          <a:bodyPr>
            <a:normAutofit/>
          </a:bodyPr>
          <a:lstStyle/>
          <a:p>
            <a:pPr>
              <a:spcBef>
                <a:spcPts val="1200"/>
              </a:spcBef>
              <a:buFont typeface="Wingdings" pitchFamily="2" charset="2"/>
              <a:buChar char="Ø"/>
            </a:pPr>
            <a:r>
              <a:rPr lang="el-GR" sz="2400" b="1" dirty="0" smtClean="0"/>
              <a:t>Άνδρες</a:t>
            </a:r>
          </a:p>
          <a:p>
            <a:pPr>
              <a:spcBef>
                <a:spcPts val="1200"/>
              </a:spcBef>
            </a:pPr>
            <a:r>
              <a:rPr lang="el-GR" sz="2400" dirty="0" smtClean="0"/>
              <a:t>Μη έχων υποστεί περιτομή,</a:t>
            </a:r>
          </a:p>
          <a:p>
            <a:pPr>
              <a:spcBef>
                <a:spcPts val="1200"/>
              </a:spcBef>
            </a:pPr>
            <a:r>
              <a:rPr lang="el-GR" sz="2400" dirty="0" smtClean="0"/>
              <a:t>Υπερτροφία του προστάτη.</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sp>
        <p:nvSpPr>
          <p:cNvPr id="6" name="1 - Τίτλος"/>
          <p:cNvSpPr>
            <a:spLocks noGrp="1"/>
          </p:cNvSpPr>
          <p:nvPr>
            <p:ph type="title"/>
          </p:nvPr>
        </p:nvSpPr>
        <p:spPr>
          <a:xfrm>
            <a:off x="467544" y="116632"/>
            <a:ext cx="8229600" cy="1152128"/>
          </a:xfrm>
        </p:spPr>
        <p:txBody>
          <a:bodyPr>
            <a:noAutofit/>
          </a:bodyPr>
          <a:lstStyle/>
          <a:p>
            <a:r>
              <a:rPr lang="el-GR" dirty="0" smtClean="0"/>
              <a:t>Παράγοντες κινδύνου για λοιμώξεις της ουροφόρου οδού </a:t>
            </a:r>
            <a:r>
              <a:rPr lang="el-GR" sz="3200" b="0" dirty="0" smtClean="0"/>
              <a:t>(2 από 3)</a:t>
            </a:r>
            <a:endParaRPr lang="el-GR" sz="3200" b="0" dirty="0"/>
          </a:p>
        </p:txBody>
      </p:sp>
    </p:spTree>
    <p:extLst>
      <p:ext uri="{BB962C8B-B14F-4D97-AF65-F5344CB8AC3E}">
        <p14:creationId xmlns:p14="http://schemas.microsoft.com/office/powerpoint/2010/main" val="1850571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28800"/>
            <a:ext cx="8229600" cy="4608512"/>
          </a:xfrm>
        </p:spPr>
        <p:txBody>
          <a:bodyPr>
            <a:normAutofit/>
          </a:bodyPr>
          <a:lstStyle/>
          <a:p>
            <a:pPr>
              <a:spcBef>
                <a:spcPts val="1200"/>
              </a:spcBef>
              <a:buFont typeface="Wingdings" pitchFamily="2" charset="2"/>
              <a:buChar char="Ø"/>
            </a:pPr>
            <a:r>
              <a:rPr lang="el-GR" sz="2400" b="1" dirty="0" smtClean="0"/>
              <a:t>Γενικά</a:t>
            </a:r>
          </a:p>
          <a:p>
            <a:pPr>
              <a:spcBef>
                <a:spcPts val="1200"/>
              </a:spcBef>
            </a:pPr>
            <a:r>
              <a:rPr lang="el-GR" sz="2400" dirty="0" smtClean="0"/>
              <a:t>Γήρανση,</a:t>
            </a:r>
          </a:p>
          <a:p>
            <a:pPr>
              <a:spcBef>
                <a:spcPts val="1200"/>
              </a:spcBef>
            </a:pPr>
            <a:r>
              <a:rPr lang="el-GR" sz="2400" dirty="0" smtClean="0"/>
              <a:t>Απόφραξη της ουροφόρου οδού,</a:t>
            </a:r>
          </a:p>
          <a:p>
            <a:pPr>
              <a:spcBef>
                <a:spcPts val="1200"/>
              </a:spcBef>
            </a:pPr>
            <a:r>
              <a:rPr lang="el-GR" sz="2400" dirty="0" smtClean="0"/>
              <a:t>Νευρογενής δυσλειτουργία της κύστης,</a:t>
            </a:r>
          </a:p>
          <a:p>
            <a:pPr>
              <a:spcBef>
                <a:spcPts val="1200"/>
              </a:spcBef>
            </a:pPr>
            <a:r>
              <a:rPr lang="el-GR" sz="2400" dirty="0" smtClean="0"/>
              <a:t>Ουρητηροκυστική παλινδρόμηση,</a:t>
            </a:r>
          </a:p>
          <a:p>
            <a:pPr>
              <a:spcBef>
                <a:spcPts val="1200"/>
              </a:spcBef>
            </a:pPr>
            <a:r>
              <a:rPr lang="el-GR" sz="2400" dirty="0" smtClean="0"/>
              <a:t>Γενετικοί παράγοντες,</a:t>
            </a:r>
          </a:p>
          <a:p>
            <a:pPr>
              <a:spcBef>
                <a:spcPts val="1200"/>
              </a:spcBef>
            </a:pPr>
            <a:r>
              <a:rPr lang="el-GR" sz="2400" dirty="0" smtClean="0"/>
              <a:t>Καθετηριασμός,</a:t>
            </a:r>
          </a:p>
          <a:p>
            <a:pPr>
              <a:spcBef>
                <a:spcPts val="1200"/>
              </a:spcBef>
            </a:pPr>
            <a:r>
              <a:rPr lang="el-GR" sz="2400" dirty="0" smtClean="0"/>
              <a:t>Πρωκτική συνουσία.</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
        <p:nvSpPr>
          <p:cNvPr id="6" name="1 - Τίτλος"/>
          <p:cNvSpPr>
            <a:spLocks noGrp="1"/>
          </p:cNvSpPr>
          <p:nvPr>
            <p:ph type="title"/>
          </p:nvPr>
        </p:nvSpPr>
        <p:spPr>
          <a:xfrm>
            <a:off x="467544" y="116632"/>
            <a:ext cx="8229600" cy="1152128"/>
          </a:xfrm>
        </p:spPr>
        <p:txBody>
          <a:bodyPr>
            <a:noAutofit/>
          </a:bodyPr>
          <a:lstStyle/>
          <a:p>
            <a:r>
              <a:rPr lang="el-GR" dirty="0" smtClean="0"/>
              <a:t>Παράγοντες κινδύνου για λοιμώξεις της ουροφόρου οδού </a:t>
            </a:r>
            <a:r>
              <a:rPr lang="el-GR" sz="3200" b="0" dirty="0" smtClean="0"/>
              <a:t>(3 από 3)</a:t>
            </a:r>
            <a:endParaRPr lang="el-GR" sz="3200" b="0" dirty="0"/>
          </a:p>
        </p:txBody>
      </p:sp>
    </p:spTree>
    <p:extLst>
      <p:ext uri="{BB962C8B-B14F-4D97-AF65-F5344CB8AC3E}">
        <p14:creationId xmlns:p14="http://schemas.microsoft.com/office/powerpoint/2010/main" val="1005951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Autofit/>
          </a:bodyPr>
          <a:lstStyle/>
          <a:p>
            <a:r>
              <a:rPr lang="el-GR" sz="3600" dirty="0" smtClean="0"/>
              <a:t>Προδιαθεσικοί παράγοντες ουρολοιμώξεων σε ασθενείς με καθετήρα κύστεως </a:t>
            </a:r>
            <a:r>
              <a:rPr lang="el-GR" sz="3200" b="0" dirty="0" smtClean="0"/>
              <a:t>(1 από 3)</a:t>
            </a:r>
            <a:endParaRPr lang="el-GR" sz="3200" b="0" dirty="0"/>
          </a:p>
        </p:txBody>
      </p:sp>
      <p:sp>
        <p:nvSpPr>
          <p:cNvPr id="3" name="2 - Θέση περιεχομένου"/>
          <p:cNvSpPr>
            <a:spLocks noGrp="1"/>
          </p:cNvSpPr>
          <p:nvPr>
            <p:ph idx="1"/>
          </p:nvPr>
        </p:nvSpPr>
        <p:spPr>
          <a:xfrm>
            <a:off x="457200" y="1412776"/>
            <a:ext cx="8229600" cy="4824536"/>
          </a:xfrm>
        </p:spPr>
        <p:txBody>
          <a:bodyPr>
            <a:normAutofit/>
          </a:bodyPr>
          <a:lstStyle/>
          <a:p>
            <a:pPr>
              <a:lnSpc>
                <a:spcPct val="114000"/>
              </a:lnSpc>
              <a:spcBef>
                <a:spcPts val="1200"/>
              </a:spcBef>
            </a:pPr>
            <a:r>
              <a:rPr lang="el-GR" sz="2400" dirty="0" smtClean="0"/>
              <a:t>Η εισαγωγή του καθετήρα μέσω της ουρήθρας παρέχει άμεση δίοδο στους μικροοργανισμούς για να μεταφερθούν ως την ουροδόχο κύστη.</a:t>
            </a:r>
            <a:endParaRPr lang="el-GR" sz="2400" b="1" dirty="0" smtClean="0"/>
          </a:p>
          <a:p>
            <a:pPr>
              <a:lnSpc>
                <a:spcPct val="114000"/>
              </a:lnSpc>
              <a:spcBef>
                <a:spcPts val="1200"/>
              </a:spcBef>
            </a:pPr>
            <a:r>
              <a:rPr lang="el-GR" sz="2400" dirty="0" smtClean="0"/>
              <a:t>Ο τοπικός ερεθισμός που προκαλεί ο καθετήρας στην ουρήθρα ή στην ουροδόχο κύστη προδιαθέτει για λοιμώξεις.</a:t>
            </a:r>
            <a:endParaRPr lang="el-GR" sz="2400" b="1"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1969430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412776"/>
            <a:ext cx="8229600" cy="4824536"/>
          </a:xfrm>
        </p:spPr>
        <p:txBody>
          <a:bodyPr>
            <a:normAutofit/>
          </a:bodyPr>
          <a:lstStyle/>
          <a:p>
            <a:pPr>
              <a:lnSpc>
                <a:spcPct val="114000"/>
              </a:lnSpc>
            </a:pPr>
            <a:r>
              <a:rPr lang="el-GR" sz="2400" dirty="0" smtClean="0"/>
              <a:t>Ο καθετήρας παρεμβαίνει στη σημαντικότερη άμυνα ενάντια στη βακτηριακή ουρολοίμωξη, στην ανεμπόδιστη ροή των ούρων μέσω της ουροφόρου οδού και τη συστηματική, πλήρη κένωση της ουροδόχου κύστης.</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
        <p:nvSpPr>
          <p:cNvPr id="6" name="1 - Τίτλος"/>
          <p:cNvSpPr>
            <a:spLocks noGrp="1"/>
          </p:cNvSpPr>
          <p:nvPr>
            <p:ph type="title"/>
          </p:nvPr>
        </p:nvSpPr>
        <p:spPr>
          <a:xfrm>
            <a:off x="0" y="116632"/>
            <a:ext cx="9144000" cy="908720"/>
          </a:xfrm>
        </p:spPr>
        <p:txBody>
          <a:bodyPr>
            <a:noAutofit/>
          </a:bodyPr>
          <a:lstStyle/>
          <a:p>
            <a:r>
              <a:rPr lang="el-GR" sz="3600" dirty="0" smtClean="0"/>
              <a:t>Προδιαθεσικοί παράγοντες ουρολοιμώξεων σε ασθενείς με καθετήρα κύστεως </a:t>
            </a:r>
            <a:r>
              <a:rPr lang="el-GR" sz="3200" b="0" dirty="0" smtClean="0"/>
              <a:t>(2 από 3)</a:t>
            </a:r>
            <a:endParaRPr lang="el-GR" sz="3200" b="0" dirty="0"/>
          </a:p>
        </p:txBody>
      </p:sp>
    </p:spTree>
    <p:extLst>
      <p:ext uri="{BB962C8B-B14F-4D97-AF65-F5344CB8AC3E}">
        <p14:creationId xmlns:p14="http://schemas.microsoft.com/office/powerpoint/2010/main" val="323600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412776"/>
            <a:ext cx="8229600" cy="4824536"/>
          </a:xfrm>
        </p:spPr>
        <p:txBody>
          <a:bodyPr>
            <a:normAutofit/>
          </a:bodyPr>
          <a:lstStyle/>
          <a:p>
            <a:pPr>
              <a:lnSpc>
                <a:spcPct val="114000"/>
              </a:lnSpc>
            </a:pPr>
            <a:r>
              <a:rPr lang="el-GR" sz="2400" dirty="0" smtClean="0"/>
              <a:t>Οι ασθενείς που χρειάζονται καθετηριασμό έχουν συχνά ασθένειες ή άλλες καταστάσεις που παρεμβαίνουν στο ανοσοποιητικό σύστημα του σώματος, μειώνοντας έτσι την αποτελεσματικότητα της αντίδρασης του ουροποιητικού συστήματος στη βακτηριουρία.</a:t>
            </a:r>
            <a:endParaRPr lang="el-GR" sz="2400" b="1"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
        <p:nvSpPr>
          <p:cNvPr id="6" name="1 - Τίτλος"/>
          <p:cNvSpPr>
            <a:spLocks noGrp="1"/>
          </p:cNvSpPr>
          <p:nvPr>
            <p:ph type="title"/>
          </p:nvPr>
        </p:nvSpPr>
        <p:spPr>
          <a:xfrm>
            <a:off x="0" y="116632"/>
            <a:ext cx="9144000" cy="908720"/>
          </a:xfrm>
        </p:spPr>
        <p:txBody>
          <a:bodyPr>
            <a:noAutofit/>
          </a:bodyPr>
          <a:lstStyle/>
          <a:p>
            <a:r>
              <a:rPr lang="el-GR" sz="3600" dirty="0" smtClean="0"/>
              <a:t>Προδιαθεσικοί παράγοντες ουρολοιμώξεων σε ασθενείς με καθετήρα κύστεως </a:t>
            </a:r>
            <a:r>
              <a:rPr lang="el-GR" sz="3200" b="0" dirty="0" smtClean="0"/>
              <a:t>(3 από 3)</a:t>
            </a:r>
            <a:endParaRPr lang="el-GR" sz="3200" b="0" dirty="0"/>
          </a:p>
        </p:txBody>
      </p:sp>
    </p:spTree>
    <p:extLst>
      <p:ext uri="{BB962C8B-B14F-4D97-AF65-F5344CB8AC3E}">
        <p14:creationId xmlns:p14="http://schemas.microsoft.com/office/powerpoint/2010/main" val="3110515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pPr eaLnBrk="1" hangingPunct="1">
              <a:defRPr/>
            </a:pPr>
            <a:r>
              <a:rPr lang="el-GR" dirty="0" smtClean="0"/>
              <a:t>Ουροκαλλιέργειες </a:t>
            </a:r>
          </a:p>
        </p:txBody>
      </p:sp>
      <p:sp>
        <p:nvSpPr>
          <p:cNvPr id="53251" name="Rectangle 3"/>
          <p:cNvSpPr>
            <a:spLocks noGrp="1" noChangeArrowheads="1"/>
          </p:cNvSpPr>
          <p:nvPr>
            <p:ph idx="1"/>
          </p:nvPr>
        </p:nvSpPr>
        <p:spPr/>
        <p:txBody>
          <a:bodyPr>
            <a:normAutofit/>
          </a:bodyPr>
          <a:lstStyle/>
          <a:p>
            <a:pPr eaLnBrk="1" hangingPunct="1">
              <a:lnSpc>
                <a:spcPct val="114000"/>
              </a:lnSpc>
              <a:spcBef>
                <a:spcPts val="1200"/>
              </a:spcBef>
              <a:defRPr/>
            </a:pPr>
            <a:r>
              <a:rPr lang="el-GR" sz="2400" dirty="0" smtClean="0"/>
              <a:t>Πρόκειται για μικροβιολογική εξέταση που απαντά στο ερώτημα εάν ο άρρωστος έχει ουρολοίμωξη ή όχι.</a:t>
            </a:r>
          </a:p>
          <a:p>
            <a:pPr eaLnBrk="1" hangingPunct="1">
              <a:lnSpc>
                <a:spcPct val="114000"/>
              </a:lnSpc>
              <a:spcBef>
                <a:spcPts val="1200"/>
              </a:spcBef>
              <a:defRPr/>
            </a:pPr>
            <a:r>
              <a:rPr lang="el-GR" sz="2400" dirty="0" smtClean="0"/>
              <a:t>Με αυτήν, αρχικά διαπιστώνεται εάν τα ούρα είναι </a:t>
            </a:r>
            <a:r>
              <a:rPr lang="el-GR" sz="2400" b="1" dirty="0" smtClean="0"/>
              <a:t>στείρα</a:t>
            </a:r>
            <a:r>
              <a:rPr lang="el-GR" sz="2400" dirty="0" smtClean="0"/>
              <a:t>, ή αυτά περιέχουν </a:t>
            </a:r>
            <a:r>
              <a:rPr lang="el-GR" sz="2400" b="1" dirty="0" smtClean="0"/>
              <a:t>μικρόβια.</a:t>
            </a:r>
          </a:p>
          <a:p>
            <a:pPr eaLnBrk="1" hangingPunct="1">
              <a:lnSpc>
                <a:spcPct val="114000"/>
              </a:lnSpc>
              <a:spcBef>
                <a:spcPts val="1200"/>
              </a:spcBef>
              <a:defRPr/>
            </a:pPr>
            <a:r>
              <a:rPr lang="el-GR" sz="2400" dirty="0" smtClean="0"/>
              <a:t>Στην 2</a:t>
            </a:r>
            <a:r>
              <a:rPr lang="el-GR" sz="2400" baseline="30000" dirty="0" smtClean="0"/>
              <a:t>η</a:t>
            </a:r>
            <a:r>
              <a:rPr lang="el-GR" sz="2400" dirty="0" smtClean="0"/>
              <a:t> περίπτωση εξετάζεται το </a:t>
            </a:r>
            <a:r>
              <a:rPr lang="el-GR" sz="2400" b="1" dirty="0" smtClean="0"/>
              <a:t>είδος, </a:t>
            </a:r>
            <a:r>
              <a:rPr lang="el-GR" sz="2400" dirty="0" smtClean="0"/>
              <a:t>ο </a:t>
            </a:r>
            <a:r>
              <a:rPr lang="el-GR" sz="2400" b="1" dirty="0" smtClean="0"/>
              <a:t>αριθμός</a:t>
            </a:r>
            <a:r>
              <a:rPr lang="el-GR" sz="2400" dirty="0" smtClean="0"/>
              <a:t> και η </a:t>
            </a:r>
            <a:r>
              <a:rPr lang="el-GR" sz="2400" b="1" dirty="0" smtClean="0"/>
              <a:t>ευαισθησία</a:t>
            </a:r>
            <a:r>
              <a:rPr lang="el-GR" sz="2400" dirty="0" smtClean="0"/>
              <a:t> των μικροβίων.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962488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0" y="116632"/>
            <a:ext cx="9144000" cy="908720"/>
          </a:xfrm>
        </p:spPr>
        <p:txBody>
          <a:bodyPr>
            <a:noAutofit/>
          </a:bodyPr>
          <a:lstStyle/>
          <a:p>
            <a:pPr eaLnBrk="1" hangingPunct="1">
              <a:defRPr/>
            </a:pPr>
            <a:r>
              <a:rPr lang="el-GR" dirty="0" smtClean="0"/>
              <a:t>Τρόποι λήψης των ούρων για καλλιέργεια</a:t>
            </a:r>
          </a:p>
        </p:txBody>
      </p:sp>
      <p:sp>
        <p:nvSpPr>
          <p:cNvPr id="54275" name="Rectangle 3"/>
          <p:cNvSpPr>
            <a:spLocks noGrp="1" noChangeArrowheads="1"/>
          </p:cNvSpPr>
          <p:nvPr>
            <p:ph idx="1"/>
          </p:nvPr>
        </p:nvSpPr>
        <p:spPr/>
        <p:txBody>
          <a:bodyPr>
            <a:normAutofit/>
          </a:bodyPr>
          <a:lstStyle/>
          <a:p>
            <a:pPr eaLnBrk="1" hangingPunct="1">
              <a:lnSpc>
                <a:spcPct val="114000"/>
              </a:lnSpc>
              <a:spcBef>
                <a:spcPts val="1200"/>
              </a:spcBef>
              <a:defRPr/>
            </a:pPr>
            <a:r>
              <a:rPr lang="el-GR" sz="2400" dirty="0" smtClean="0"/>
              <a:t>Συνήθως λαμβάνονται τα </a:t>
            </a:r>
            <a:r>
              <a:rPr lang="el-GR" sz="2400" b="1" dirty="0" smtClean="0"/>
              <a:t>πρώτα πρωινά </a:t>
            </a:r>
            <a:r>
              <a:rPr lang="el-GR" sz="2400" dirty="0" smtClean="0"/>
              <a:t>ούρα.</a:t>
            </a:r>
          </a:p>
          <a:p>
            <a:pPr eaLnBrk="1" hangingPunct="1">
              <a:lnSpc>
                <a:spcPct val="114000"/>
              </a:lnSpc>
              <a:spcBef>
                <a:spcPts val="1200"/>
              </a:spcBef>
              <a:defRPr/>
            </a:pPr>
            <a:r>
              <a:rPr lang="el-GR" sz="2400" dirty="0" smtClean="0"/>
              <a:t>Σπανιότερα μπορεί να ληφθούν από </a:t>
            </a:r>
            <a:r>
              <a:rPr lang="el-GR" sz="2400" b="1" dirty="0" smtClean="0"/>
              <a:t>καθετήρα </a:t>
            </a:r>
            <a:r>
              <a:rPr lang="el-GR" sz="2400" dirty="0" smtClean="0"/>
              <a:t>(καθετηριασμός για άλλη αιτία, ή μόνιμος καθετήρας).</a:t>
            </a:r>
          </a:p>
          <a:p>
            <a:pPr eaLnBrk="1" hangingPunct="1">
              <a:lnSpc>
                <a:spcPct val="114000"/>
              </a:lnSpc>
              <a:spcBef>
                <a:spcPts val="1200"/>
              </a:spcBef>
              <a:defRPr/>
            </a:pPr>
            <a:r>
              <a:rPr lang="el-GR" sz="2400" dirty="0" smtClean="0"/>
              <a:t>Ακόμη σπανιότερα μπορεί να απαιτηθεί </a:t>
            </a:r>
            <a:r>
              <a:rPr lang="el-GR" sz="2400" b="1" dirty="0" smtClean="0"/>
              <a:t>υπερηβική </a:t>
            </a:r>
            <a:r>
              <a:rPr lang="el-GR" sz="2400" dirty="0" smtClean="0"/>
              <a:t>παρακέντηση της κύστεως (επανειλημμένα αμφίβολα ή αντιφατικά αποτελέσματα, ή κ/α σε μικρά παιδιά).</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961412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467544" y="116632"/>
            <a:ext cx="8229600" cy="1080120"/>
          </a:xfrm>
        </p:spPr>
        <p:txBody>
          <a:bodyPr>
            <a:noAutofit/>
          </a:bodyPr>
          <a:lstStyle/>
          <a:p>
            <a:pPr eaLnBrk="1" hangingPunct="1">
              <a:defRPr/>
            </a:pPr>
            <a:r>
              <a:rPr lang="el-GR" dirty="0" smtClean="0"/>
              <a:t>Βασικοί κανόνες λήψης των ούρων για ουροκαλλιέργειες</a:t>
            </a:r>
          </a:p>
        </p:txBody>
      </p:sp>
      <p:sp>
        <p:nvSpPr>
          <p:cNvPr id="55299" name="Rectangle 3"/>
          <p:cNvSpPr>
            <a:spLocks noGrp="1" noChangeArrowheads="1"/>
          </p:cNvSpPr>
          <p:nvPr>
            <p:ph idx="1"/>
          </p:nvPr>
        </p:nvSpPr>
        <p:spPr>
          <a:xfrm>
            <a:off x="457200" y="1412776"/>
            <a:ext cx="8229600" cy="4824536"/>
          </a:xfrm>
        </p:spPr>
        <p:txBody>
          <a:bodyPr>
            <a:normAutofit/>
          </a:bodyPr>
          <a:lstStyle/>
          <a:p>
            <a:pPr algn="just" eaLnBrk="1" hangingPunct="1">
              <a:lnSpc>
                <a:spcPct val="114000"/>
              </a:lnSpc>
              <a:spcBef>
                <a:spcPts val="1200"/>
              </a:spcBef>
              <a:defRPr/>
            </a:pPr>
            <a:r>
              <a:rPr lang="el-GR" sz="2400" dirty="0" smtClean="0"/>
              <a:t>Για κ/α προτιμώνται τα </a:t>
            </a:r>
            <a:r>
              <a:rPr lang="el-GR" sz="2400" b="1" dirty="0" smtClean="0"/>
              <a:t>πρώτα πρωινά </a:t>
            </a:r>
            <a:r>
              <a:rPr lang="el-GR" sz="2400" dirty="0" smtClean="0"/>
              <a:t>ούρα από το </a:t>
            </a:r>
            <a:r>
              <a:rPr lang="el-GR" sz="2400" b="1" dirty="0" smtClean="0"/>
              <a:t>μέσο</a:t>
            </a:r>
            <a:r>
              <a:rPr lang="el-GR" sz="2400" u="sng" dirty="0" smtClean="0"/>
              <a:t> </a:t>
            </a:r>
            <a:r>
              <a:rPr lang="el-GR" sz="2400" b="1" dirty="0" smtClean="0"/>
              <a:t>ρεύμα </a:t>
            </a:r>
            <a:r>
              <a:rPr lang="el-GR" sz="2400" dirty="0" smtClean="0"/>
              <a:t>της ούρησης.</a:t>
            </a:r>
          </a:p>
          <a:p>
            <a:pPr algn="just" eaLnBrk="1" hangingPunct="1">
              <a:lnSpc>
                <a:spcPct val="114000"/>
              </a:lnSpc>
              <a:spcBef>
                <a:spcPts val="1200"/>
              </a:spcBef>
              <a:defRPr/>
            </a:pPr>
            <a:r>
              <a:rPr lang="el-GR" sz="2400" dirty="0" smtClean="0"/>
              <a:t>Το δοχείο συλλογής με τα ούρα θα πρέπει να αποσταλεί στο εργαστήριο </a:t>
            </a:r>
            <a:r>
              <a:rPr lang="el-GR" sz="2400" b="1" dirty="0" smtClean="0"/>
              <a:t>μέσα σε 10-15 λεπτά </a:t>
            </a:r>
            <a:r>
              <a:rPr lang="el-GR" sz="2400" dirty="0" smtClean="0"/>
              <a:t>από τη στιγμή της λήψης.</a:t>
            </a:r>
          </a:p>
          <a:p>
            <a:pPr algn="just" eaLnBrk="1" hangingPunct="1">
              <a:lnSpc>
                <a:spcPct val="114000"/>
              </a:lnSpc>
              <a:spcBef>
                <a:spcPts val="1200"/>
              </a:spcBef>
              <a:defRPr/>
            </a:pPr>
            <a:r>
              <a:rPr lang="el-GR" sz="2400" dirty="0" smtClean="0"/>
              <a:t>Διαφορετικά, θα πρέπει να φυλαχθούν σε </a:t>
            </a:r>
            <a:r>
              <a:rPr lang="el-GR" sz="2400" b="1" dirty="0" smtClean="0"/>
              <a:t>θερμοκρασία</a:t>
            </a:r>
            <a:r>
              <a:rPr lang="el-GR" sz="2400" u="sng" dirty="0" smtClean="0"/>
              <a:t> </a:t>
            </a:r>
            <a:r>
              <a:rPr lang="el-GR" sz="2400" b="1" dirty="0" smtClean="0"/>
              <a:t>ψυγείου (2-4</a:t>
            </a:r>
            <a:r>
              <a:rPr lang="el-GR" sz="2400" b="1" baseline="30000" dirty="0" smtClean="0"/>
              <a:t>0</a:t>
            </a:r>
            <a:r>
              <a:rPr lang="el-GR" sz="2400" b="1" dirty="0" smtClean="0"/>
              <a:t> </a:t>
            </a:r>
            <a:r>
              <a:rPr lang="en-US" sz="2400" b="1" dirty="0" smtClean="0"/>
              <a:t>C)</a:t>
            </a:r>
            <a:r>
              <a:rPr lang="el-GR" sz="2400" dirty="0" smtClean="0"/>
              <a:t>,μέχρι 24 ώρες (εξαίρεση η κ/α για </a:t>
            </a:r>
            <a:r>
              <a:rPr lang="en-US" sz="2400" dirty="0" smtClean="0"/>
              <a:t>MCV)</a:t>
            </a:r>
            <a:r>
              <a:rPr lang="el-GR" sz="2400" dirty="0" smtClean="0"/>
              <a:t>.</a:t>
            </a:r>
          </a:p>
          <a:p>
            <a:pPr algn="just">
              <a:lnSpc>
                <a:spcPct val="114000"/>
              </a:lnSpc>
              <a:spcBef>
                <a:spcPts val="1200"/>
              </a:spcBef>
              <a:defRPr/>
            </a:pPr>
            <a:r>
              <a:rPr lang="el-GR" sz="2400" dirty="0" smtClean="0"/>
              <a:t>Αναγράφεται στην ετικέτα του δοχείου τα στοιχεία του ασθενή και ο χρόνος συλλογής του δείγματος.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3568712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normAutofit/>
          </a:bodyPr>
          <a:lstStyle/>
          <a:p>
            <a:pPr eaLnBrk="1" hangingPunct="1">
              <a:defRPr/>
            </a:pPr>
            <a:r>
              <a:rPr lang="el-GR" sz="4000" dirty="0" smtClean="0"/>
              <a:t>Συλλογή δείγματος ούρων σε άνδρα</a:t>
            </a:r>
          </a:p>
        </p:txBody>
      </p:sp>
      <p:sp>
        <p:nvSpPr>
          <p:cNvPr id="56323" name="Rectangle 3"/>
          <p:cNvSpPr>
            <a:spLocks noGrp="1" noChangeArrowheads="1"/>
          </p:cNvSpPr>
          <p:nvPr>
            <p:ph idx="1"/>
          </p:nvPr>
        </p:nvSpPr>
        <p:spPr>
          <a:xfrm>
            <a:off x="457200" y="1340768"/>
            <a:ext cx="5444286" cy="4896544"/>
          </a:xfrm>
        </p:spPr>
        <p:txBody>
          <a:bodyPr>
            <a:normAutofit lnSpcReduction="10000"/>
          </a:bodyPr>
          <a:lstStyle/>
          <a:p>
            <a:pPr eaLnBrk="1" hangingPunct="1">
              <a:lnSpc>
                <a:spcPct val="114000"/>
              </a:lnSpc>
              <a:spcBef>
                <a:spcPts val="1200"/>
              </a:spcBef>
              <a:defRPr/>
            </a:pPr>
            <a:r>
              <a:rPr lang="el-GR" sz="2400" dirty="0" smtClean="0"/>
              <a:t>Σχολαστικό πλύσιμο των </a:t>
            </a:r>
            <a:r>
              <a:rPr lang="el-GR" sz="2400" b="1" dirty="0" smtClean="0"/>
              <a:t>χεριών,</a:t>
            </a:r>
          </a:p>
          <a:p>
            <a:pPr eaLnBrk="1" hangingPunct="1">
              <a:lnSpc>
                <a:spcPct val="114000"/>
              </a:lnSpc>
              <a:spcBef>
                <a:spcPts val="1200"/>
              </a:spcBef>
              <a:defRPr/>
            </a:pPr>
            <a:r>
              <a:rPr lang="el-GR" sz="2400" dirty="0" smtClean="0"/>
              <a:t>Καλός καθαρισμός των </a:t>
            </a:r>
            <a:r>
              <a:rPr lang="el-GR" sz="2400" b="1" dirty="0" smtClean="0"/>
              <a:t>έξω γεν. οργάνων</a:t>
            </a:r>
            <a:r>
              <a:rPr lang="el-GR" sz="2400" dirty="0" smtClean="0"/>
              <a:t> με σαπούνι και νερό (όχι αντισηπτικά διαλύματα),</a:t>
            </a:r>
          </a:p>
          <a:p>
            <a:pPr eaLnBrk="1" hangingPunct="1">
              <a:lnSpc>
                <a:spcPct val="114000"/>
              </a:lnSpc>
              <a:spcBef>
                <a:spcPts val="1200"/>
              </a:spcBef>
              <a:defRPr/>
            </a:pPr>
            <a:r>
              <a:rPr lang="el-GR" sz="2400" dirty="0" smtClean="0"/>
              <a:t>Απόρριψη των αρχικών 5-10</a:t>
            </a:r>
            <a:r>
              <a:rPr lang="en-US" sz="2400" dirty="0" smtClean="0"/>
              <a:t>cc</a:t>
            </a:r>
            <a:r>
              <a:rPr lang="el-GR" sz="2400" dirty="0" smtClean="0"/>
              <a:t> και συλλογή των επόμενων 5-10</a:t>
            </a:r>
            <a:r>
              <a:rPr lang="en-US" sz="2400" dirty="0" smtClean="0"/>
              <a:t>cc (</a:t>
            </a:r>
            <a:r>
              <a:rPr lang="el-GR" sz="2400" b="1" dirty="0" smtClean="0"/>
              <a:t>μέσο ρεύμα </a:t>
            </a:r>
            <a:r>
              <a:rPr lang="el-GR" sz="2400" dirty="0" smtClean="0"/>
              <a:t>ούρησης) χωρίς η ούρηση να διακοπεί,</a:t>
            </a:r>
          </a:p>
          <a:p>
            <a:pPr eaLnBrk="1" hangingPunct="1">
              <a:lnSpc>
                <a:spcPct val="114000"/>
              </a:lnSpc>
              <a:spcBef>
                <a:spcPts val="1200"/>
              </a:spcBef>
              <a:defRPr/>
            </a:pPr>
            <a:r>
              <a:rPr lang="el-GR" sz="2400" dirty="0" smtClean="0"/>
              <a:t>Σε όλη τη διάρκεια της διαδικασίας η </a:t>
            </a:r>
            <a:r>
              <a:rPr lang="el-GR" sz="2400" b="1" dirty="0" smtClean="0"/>
              <a:t>ακροποσθία </a:t>
            </a:r>
            <a:r>
              <a:rPr lang="el-GR" sz="2400" dirty="0" smtClean="0"/>
              <a:t>να είναι τραβηγμένη πίσω στη στεφανιαία αύλακα.</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06" y="1700808"/>
            <a:ext cx="3073588" cy="259814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5" name="Rectangle 2"/>
          <p:cNvSpPr/>
          <p:nvPr/>
        </p:nvSpPr>
        <p:spPr>
          <a:xfrm>
            <a:off x="5913956" y="4333689"/>
            <a:ext cx="2862887" cy="461665"/>
          </a:xfrm>
          <a:prstGeom prst="rect">
            <a:avLst/>
          </a:prstGeom>
        </p:spPr>
        <p:txBody>
          <a:bodyPr wrap="square">
            <a:spAutoFit/>
          </a:bodyPr>
          <a:lstStyle/>
          <a:p>
            <a:pPr algn="ctr"/>
            <a:r>
              <a:rPr lang="en-US" sz="1200" dirty="0" smtClean="0">
                <a:solidFill>
                  <a:prstClr val="black">
                    <a:lumMod val="65000"/>
                    <a:lumOff val="35000"/>
                  </a:prstClr>
                </a:solidFill>
                <a:latin typeface="Calibri"/>
                <a:hlinkClick r:id="rId3"/>
              </a:rPr>
              <a:t>“pee cup</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3"/>
              </a:rPr>
              <a:t>amanda</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CC BY-NC-ND </a:t>
            </a:r>
            <a:r>
              <a:rPr lang="en-US" sz="1200" dirty="0" smtClean="0">
                <a:solidFill>
                  <a:prstClr val="black">
                    <a:lumMod val="65000"/>
                    <a:lumOff val="35000"/>
                  </a:prstClr>
                </a:solidFill>
                <a:latin typeface="Calibri"/>
                <a:hlinkClick r:id="rId4"/>
              </a:rPr>
              <a:t>2.0</a:t>
            </a:r>
            <a:endParaRPr lang="en-US" sz="1200" dirty="0">
              <a:solidFill>
                <a:prstClr val="black">
                  <a:lumMod val="65000"/>
                  <a:lumOff val="3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3183469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0" y="0"/>
            <a:ext cx="9144000" cy="1268760"/>
          </a:xfrm>
        </p:spPr>
        <p:txBody>
          <a:bodyPr>
            <a:noAutofit/>
          </a:bodyPr>
          <a:lstStyle/>
          <a:p>
            <a:r>
              <a:rPr lang="el-GR" sz="4000" dirty="0"/>
              <a:t>Εργαστήριο </a:t>
            </a:r>
            <a:br>
              <a:rPr lang="el-GR" sz="4000" dirty="0"/>
            </a:br>
            <a:r>
              <a:rPr lang="el-GR" sz="4000" dirty="0"/>
              <a:t>Χειρουργική Νοσηλευτική ΙΙ</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
        <p:nvSpPr>
          <p:cNvPr id="7" name="2 - Θέση περιεχομένου"/>
          <p:cNvSpPr txBox="1">
            <a:spLocks/>
          </p:cNvSpPr>
          <p:nvPr/>
        </p:nvSpPr>
        <p:spPr>
          <a:xfrm>
            <a:off x="307746" y="1628800"/>
            <a:ext cx="8528508"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buFont typeface="Wingdings" pitchFamily="2" charset="2"/>
              <a:buNone/>
              <a:defRPr/>
            </a:pPr>
            <a:r>
              <a:rPr lang="en-GB" sz="3600" b="1" dirty="0" smtClean="0">
                <a:solidFill>
                  <a:srgbClr val="084077"/>
                </a:solidFill>
              </a:rPr>
              <a:t>«</a:t>
            </a:r>
            <a:r>
              <a:rPr lang="el-GR" sz="3600" b="1" dirty="0" smtClean="0">
                <a:solidFill>
                  <a:srgbClr val="084077"/>
                </a:solidFill>
              </a:rPr>
              <a:t>Ουρολοιμώξεις</a:t>
            </a:r>
            <a:r>
              <a:rPr lang="en-GB" sz="3600" b="1" dirty="0" smtClean="0">
                <a:solidFill>
                  <a:srgbClr val="084077"/>
                </a:solidFill>
              </a:rPr>
              <a:t>»</a:t>
            </a:r>
            <a:endParaRPr lang="el-GR" sz="3600" b="1" dirty="0">
              <a:solidFill>
                <a:srgbClr val="084077"/>
              </a:solidFill>
            </a:endParaRPr>
          </a:p>
        </p:txBody>
      </p:sp>
      <p:sp>
        <p:nvSpPr>
          <p:cNvPr id="9" name="Ορθογώνιο 5"/>
          <p:cNvSpPr/>
          <p:nvPr/>
        </p:nvSpPr>
        <p:spPr>
          <a:xfrm>
            <a:off x="695775" y="4725144"/>
            <a:ext cx="7752450" cy="1692771"/>
          </a:xfrm>
          <a:prstGeom prst="rect">
            <a:avLst/>
          </a:prstGeom>
          <a:ln>
            <a:solidFill>
              <a:srgbClr val="084077"/>
            </a:solidFill>
          </a:ln>
        </p:spPr>
        <p:txBody>
          <a:bodyPr wrap="square">
            <a:spAutoFit/>
          </a:bodyPr>
          <a:lstStyle/>
          <a:p>
            <a:pPr algn="ctr">
              <a:buFont typeface="Wingdings" pitchFamily="2" charset="2"/>
              <a:buNone/>
              <a:defRPr/>
            </a:pPr>
            <a:r>
              <a:rPr lang="el-GR" sz="2600" dirty="0">
                <a:solidFill>
                  <a:prstClr val="black"/>
                </a:solidFill>
                <a:latin typeface="Calibri"/>
              </a:rPr>
              <a:t>Διδάσκοντες:</a:t>
            </a:r>
          </a:p>
          <a:p>
            <a:pPr algn="ctr">
              <a:buFont typeface="Wingdings" pitchFamily="2" charset="2"/>
              <a:buNone/>
              <a:defRPr/>
            </a:pPr>
            <a:r>
              <a:rPr lang="el-GR" sz="2600" dirty="0">
                <a:solidFill>
                  <a:prstClr val="black"/>
                </a:solidFill>
                <a:latin typeface="Calibri"/>
              </a:rPr>
              <a:t>Στυλιανός Παρισσόπουλος, Μερόπη Μπουζίκα, Βασιλική Κουτσοπούλου, Γεωργία Τουλιά, Θεοδώρα Στρουμπούκη, Θεόδωρος Κατσούλας.</a:t>
            </a:r>
          </a:p>
        </p:txBody>
      </p:sp>
      <p:sp>
        <p:nvSpPr>
          <p:cNvPr id="10" name="Ορθογώνιο 5"/>
          <p:cNvSpPr/>
          <p:nvPr/>
        </p:nvSpPr>
        <p:spPr>
          <a:xfrm>
            <a:off x="1196752" y="3140968"/>
            <a:ext cx="6750496" cy="1200329"/>
          </a:xfrm>
          <a:prstGeom prst="rect">
            <a:avLst/>
          </a:prstGeom>
          <a:ln>
            <a:solidFill>
              <a:srgbClr val="084077"/>
            </a:solidFill>
          </a:ln>
        </p:spPr>
        <p:txBody>
          <a:bodyPr wrap="square">
            <a:spAutoFit/>
          </a:bodyPr>
          <a:lstStyle/>
          <a:p>
            <a:pPr algn="ctr"/>
            <a:r>
              <a:rPr lang="el-GR" sz="2400" dirty="0">
                <a:solidFill>
                  <a:prstClr val="black"/>
                </a:solidFill>
                <a:latin typeface="Calibri"/>
              </a:rPr>
              <a:t>Δ</a:t>
            </a:r>
            <a:r>
              <a:rPr lang="el-GR" sz="2400" dirty="0" smtClean="0">
                <a:solidFill>
                  <a:prstClr val="black"/>
                </a:solidFill>
                <a:latin typeface="Calibri"/>
              </a:rPr>
              <a:t>΄ εξάμηνο</a:t>
            </a:r>
          </a:p>
          <a:p>
            <a:pPr algn="ctr"/>
            <a:r>
              <a:rPr lang="el-GR" sz="2400" dirty="0" smtClean="0">
                <a:solidFill>
                  <a:prstClr val="black"/>
                </a:solidFill>
                <a:latin typeface="Calibri"/>
              </a:rPr>
              <a:t>Τμήμα </a:t>
            </a:r>
            <a:r>
              <a:rPr lang="en-US" sz="2400" dirty="0" smtClean="0">
                <a:solidFill>
                  <a:prstClr val="black"/>
                </a:solidFill>
                <a:latin typeface="Calibri"/>
              </a:rPr>
              <a:t> </a:t>
            </a:r>
            <a:r>
              <a:rPr lang="el-GR" sz="2400" dirty="0" smtClean="0">
                <a:solidFill>
                  <a:prstClr val="black"/>
                </a:solidFill>
                <a:latin typeface="Calibri"/>
              </a:rPr>
              <a:t>Νοσηλευτικής, ΤΕΙ Αθήνας</a:t>
            </a:r>
          </a:p>
          <a:p>
            <a:pPr algn="ctr"/>
            <a:r>
              <a:rPr lang="el-GR" sz="2400" dirty="0" smtClean="0">
                <a:solidFill>
                  <a:prstClr val="black"/>
                </a:solidFill>
                <a:latin typeface="Calibri"/>
              </a:rPr>
              <a:t>2013</a:t>
            </a:r>
          </a:p>
        </p:txBody>
      </p:sp>
    </p:spTree>
    <p:extLst>
      <p:ext uri="{BB962C8B-B14F-4D97-AF65-F5344CB8AC3E}">
        <p14:creationId xmlns:p14="http://schemas.microsoft.com/office/powerpoint/2010/main" val="4104184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normAutofit/>
          </a:bodyPr>
          <a:lstStyle/>
          <a:p>
            <a:pPr eaLnBrk="1" hangingPunct="1">
              <a:defRPr/>
            </a:pPr>
            <a:r>
              <a:rPr lang="el-GR" sz="4000" dirty="0" smtClean="0"/>
              <a:t>Συλλογή δείγματος ούρων σε γυναίκα</a:t>
            </a:r>
          </a:p>
        </p:txBody>
      </p:sp>
      <p:sp>
        <p:nvSpPr>
          <p:cNvPr id="57347" name="Rectangle 3"/>
          <p:cNvSpPr>
            <a:spLocks noGrp="1" noChangeArrowheads="1"/>
          </p:cNvSpPr>
          <p:nvPr>
            <p:ph idx="1"/>
          </p:nvPr>
        </p:nvSpPr>
        <p:spPr>
          <a:xfrm>
            <a:off x="457200" y="1340768"/>
            <a:ext cx="5266928" cy="4896544"/>
          </a:xfrm>
        </p:spPr>
        <p:txBody>
          <a:bodyPr>
            <a:normAutofit/>
          </a:bodyPr>
          <a:lstStyle/>
          <a:p>
            <a:pPr eaLnBrk="1" hangingPunct="1">
              <a:lnSpc>
                <a:spcPct val="114000"/>
              </a:lnSpc>
              <a:spcBef>
                <a:spcPts val="1200"/>
              </a:spcBef>
              <a:defRPr/>
            </a:pPr>
            <a:r>
              <a:rPr lang="el-GR" sz="2400" dirty="0" smtClean="0"/>
              <a:t>Ίδιες γενικές αρχές όπως και στον άνδρα,</a:t>
            </a:r>
          </a:p>
          <a:p>
            <a:pPr eaLnBrk="1" hangingPunct="1">
              <a:lnSpc>
                <a:spcPct val="114000"/>
              </a:lnSpc>
              <a:spcBef>
                <a:spcPts val="1200"/>
              </a:spcBef>
              <a:defRPr/>
            </a:pPr>
            <a:r>
              <a:rPr lang="el-GR" sz="2400" dirty="0" smtClean="0"/>
              <a:t>Ιδιαίτερη προσοχή στον σχολαστικό καθαρισμό των </a:t>
            </a:r>
            <a:r>
              <a:rPr lang="el-GR" sz="2400" b="1" dirty="0" smtClean="0"/>
              <a:t>έξω γεννητικών οργάνων</a:t>
            </a:r>
            <a:r>
              <a:rPr lang="el-GR" sz="2400" dirty="0" smtClean="0"/>
              <a:t> με σαπούνι και νερό. Προσεκτικό σκούπισμα με καθαρή πετσέτα,</a:t>
            </a:r>
          </a:p>
          <a:p>
            <a:pPr eaLnBrk="1" hangingPunct="1">
              <a:lnSpc>
                <a:spcPct val="114000"/>
              </a:lnSpc>
              <a:spcBef>
                <a:spcPts val="1200"/>
              </a:spcBef>
              <a:defRPr/>
            </a:pPr>
            <a:r>
              <a:rPr lang="el-GR" sz="2400" dirty="0" smtClean="0"/>
              <a:t>Διατήρηση καλά ανοιχτών των μικρών χειλέων του αιδοίου καθ’ όλη τη διάρκεια της ούρησης.</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4308" y="1700808"/>
            <a:ext cx="3073588" cy="259814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5" name="Rectangle 2"/>
          <p:cNvSpPr/>
          <p:nvPr/>
        </p:nvSpPr>
        <p:spPr>
          <a:xfrm>
            <a:off x="5929658" y="4365104"/>
            <a:ext cx="2862887" cy="461665"/>
          </a:xfrm>
          <a:prstGeom prst="rect">
            <a:avLst/>
          </a:prstGeom>
        </p:spPr>
        <p:txBody>
          <a:bodyPr wrap="square">
            <a:spAutoFit/>
          </a:bodyPr>
          <a:lstStyle/>
          <a:p>
            <a:pPr algn="ctr"/>
            <a:r>
              <a:rPr lang="en-US" sz="1200" dirty="0" smtClean="0">
                <a:solidFill>
                  <a:prstClr val="black">
                    <a:lumMod val="65000"/>
                    <a:lumOff val="35000"/>
                  </a:prstClr>
                </a:solidFill>
                <a:latin typeface="Calibri"/>
                <a:hlinkClick r:id="rId3"/>
              </a:rPr>
              <a:t>“pee cup</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3"/>
              </a:rPr>
              <a:t>amanda</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CC BY-NC-ND </a:t>
            </a:r>
            <a:r>
              <a:rPr lang="en-US" sz="1200" dirty="0" smtClean="0">
                <a:solidFill>
                  <a:prstClr val="black">
                    <a:lumMod val="65000"/>
                    <a:lumOff val="35000"/>
                  </a:prstClr>
                </a:solidFill>
                <a:latin typeface="Calibri"/>
                <a:hlinkClick r:id="rId4"/>
              </a:rPr>
              <a:t>2.0</a:t>
            </a:r>
            <a:endParaRPr lang="en-US" sz="1200" dirty="0">
              <a:solidFill>
                <a:prstClr val="black">
                  <a:lumMod val="65000"/>
                  <a:lumOff val="3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892419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80120"/>
          </a:xfrm>
        </p:spPr>
        <p:txBody>
          <a:bodyPr>
            <a:noAutofit/>
          </a:bodyPr>
          <a:lstStyle/>
          <a:p>
            <a:r>
              <a:rPr lang="el-GR" dirty="0"/>
              <a:t>Συλλογή δείγματος ούρων για ποσοτικό </a:t>
            </a:r>
            <a:r>
              <a:rPr lang="el-GR" dirty="0" smtClean="0"/>
              <a:t>προσδιορισμό - Ούρα 24ώρου </a:t>
            </a:r>
            <a:r>
              <a:rPr lang="el-GR" sz="3200" b="0" dirty="0" smtClean="0"/>
              <a:t>(1 από 2)</a:t>
            </a:r>
            <a:endParaRPr lang="el-GR" sz="3200" b="0" dirty="0"/>
          </a:p>
        </p:txBody>
      </p:sp>
      <p:sp>
        <p:nvSpPr>
          <p:cNvPr id="6" name="5 - Θέση αριθμού διαφάνειας"/>
          <p:cNvSpPr>
            <a:spLocks noGrp="1"/>
          </p:cNvSpPr>
          <p:nvPr>
            <p:ph type="sldNum" sz="quarter" idx="12"/>
          </p:nvPr>
        </p:nvSpPr>
        <p:spPr/>
        <p:txBody>
          <a:bodyPr/>
          <a:lstStyle/>
          <a:p>
            <a:pPr>
              <a:defRPr/>
            </a:pPr>
            <a:fld id="{1C56834F-A78F-4428-A4D6-60CD0E107A20}" type="slidenum">
              <a:rPr lang="el-GR" smtClean="0">
                <a:solidFill>
                  <a:prstClr val="black"/>
                </a:solidFill>
              </a:rPr>
              <a:pPr>
                <a:defRPr/>
              </a:pPr>
              <a:t>20</a:t>
            </a:fld>
            <a:endParaRPr lang="el-GR" dirty="0">
              <a:solidFill>
                <a:prstClr val="black"/>
              </a:solidFill>
            </a:endParaRPr>
          </a:p>
        </p:txBody>
      </p:sp>
      <p:sp>
        <p:nvSpPr>
          <p:cNvPr id="7" name="6 - Ορθογώνιο"/>
          <p:cNvSpPr/>
          <p:nvPr/>
        </p:nvSpPr>
        <p:spPr>
          <a:xfrm>
            <a:off x="3563888" y="1628800"/>
            <a:ext cx="5580112" cy="4715137"/>
          </a:xfrm>
          <a:prstGeom prst="rect">
            <a:avLst/>
          </a:prstGeom>
        </p:spPr>
        <p:txBody>
          <a:bodyPr wrap="square">
            <a:spAutoFit/>
          </a:bodyPr>
          <a:lstStyle/>
          <a:p>
            <a:pPr marL="342900" indent="-342900">
              <a:lnSpc>
                <a:spcPct val="110000"/>
              </a:lnSpc>
              <a:spcBef>
                <a:spcPts val="1200"/>
              </a:spcBef>
              <a:buFont typeface="Arial" panose="020B0604020202020204" pitchFamily="34" charset="0"/>
              <a:buChar char="•"/>
            </a:pPr>
            <a:r>
              <a:rPr lang="el-GR" sz="2400" dirty="0" smtClean="0">
                <a:solidFill>
                  <a:prstClr val="black"/>
                </a:solidFill>
                <a:latin typeface="Calibri"/>
              </a:rPr>
              <a:t>Ο ασθενής πρέπει να ουρήσει ώστε να αδειάσει την ουροδόχο του κύστη, κατά την έναρξη της χρονικής περιόδου των 24 ωρών (π.χ. το πρωί στις 8.00). Τα ούρα αυτά απορρίπτονται.</a:t>
            </a:r>
          </a:p>
          <a:p>
            <a:pPr marL="342900" indent="-342900">
              <a:lnSpc>
                <a:spcPct val="110000"/>
              </a:lnSpc>
              <a:spcBef>
                <a:spcPts val="1200"/>
              </a:spcBef>
              <a:buFont typeface="Arial" panose="020B0604020202020204" pitchFamily="34" charset="0"/>
              <a:buChar char="•"/>
            </a:pPr>
            <a:r>
              <a:rPr lang="el-GR" sz="2400" dirty="0" smtClean="0">
                <a:solidFill>
                  <a:prstClr val="black"/>
                </a:solidFill>
                <a:latin typeface="Calibri"/>
              </a:rPr>
              <a:t>Στη συνέχεια μαζεύονται όλα τα ούρα κάθε ούρησης κατά τη διάρκεια που ακολουθούν, καθώς και τα ούρα που λαμβάνονται κατά το τέλος της χρονικής περιόδου των 24 ωρών (δηλαδή στις 8 π.μ. της επόμενης ημέρας).</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58" y="1700808"/>
            <a:ext cx="3186354" cy="42484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2"/>
          <p:cNvSpPr/>
          <p:nvPr/>
        </p:nvSpPr>
        <p:spPr>
          <a:xfrm>
            <a:off x="428941" y="6096950"/>
            <a:ext cx="29505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Black Wednesday </a:t>
            </a:r>
            <a:r>
              <a:rPr lang="en-US" sz="1200" dirty="0" smtClean="0">
                <a:solidFill>
                  <a:prstClr val="black"/>
                </a:solidFill>
                <a:latin typeface="Calibri"/>
                <a:hlinkClick r:id="rId4"/>
              </a:rPr>
              <a:t>1</a:t>
            </a:r>
            <a:r>
              <a:rPr lang="en-US" sz="1200" dirty="0" smtClean="0">
                <a:solidFill>
                  <a:prstClr val="black"/>
                </a:solidFill>
                <a:latin typeface="Calibri"/>
              </a:rPr>
              <a:t>”</a:t>
            </a:r>
            <a:r>
              <a:rPr lang="el-GR"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limowreck666</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6"/>
              </a:rPr>
              <a:t>CC BY-NC-ND </a:t>
            </a:r>
            <a:r>
              <a:rPr lang="en-US" sz="1200" dirty="0" smtClean="0">
                <a:solidFill>
                  <a:prstClr val="black">
                    <a:lumMod val="65000"/>
                    <a:lumOff val="35000"/>
                  </a:prstClr>
                </a:solidFill>
                <a:latin typeface="Calibri"/>
                <a:hlinkClick r:id="rId6"/>
              </a:rPr>
              <a:t>2.0</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872867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556792"/>
            <a:ext cx="8229600" cy="4680520"/>
          </a:xfrm>
        </p:spPr>
        <p:txBody>
          <a:bodyPr>
            <a:normAutofit/>
          </a:bodyPr>
          <a:lstStyle/>
          <a:p>
            <a:pPr>
              <a:lnSpc>
                <a:spcPct val="114000"/>
              </a:lnSpc>
              <a:spcBef>
                <a:spcPts val="1200"/>
              </a:spcBef>
            </a:pPr>
            <a:r>
              <a:rPr lang="el-GR" sz="2400" dirty="0" smtClean="0"/>
              <a:t>Όλα τα ούρα πρέπει να μαζευτούν μέσα σε ένα καθαρό, πλατύστομο και πωματισμένο δοχείο και να διατηρηθούν σε πάγο ή σε ψυγείο όλο το χρόνο της συλλογής τους.</a:t>
            </a:r>
          </a:p>
          <a:p>
            <a:pPr>
              <a:lnSpc>
                <a:spcPct val="114000"/>
              </a:lnSpc>
              <a:spcBef>
                <a:spcPts val="1200"/>
              </a:spcBef>
            </a:pPr>
            <a:r>
              <a:rPr lang="el-GR" sz="2400" dirty="0" smtClean="0"/>
              <a:t>Στην ετικέτα του δοχείου συλλογής των ούρων αναγράφονται τα στοιχεία του ασθενούς.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
        <p:nvSpPr>
          <p:cNvPr id="6" name="Τίτλος 1"/>
          <p:cNvSpPr>
            <a:spLocks noGrp="1"/>
          </p:cNvSpPr>
          <p:nvPr>
            <p:ph type="title"/>
          </p:nvPr>
        </p:nvSpPr>
        <p:spPr>
          <a:xfrm>
            <a:off x="0" y="116632"/>
            <a:ext cx="9144000" cy="1080120"/>
          </a:xfrm>
        </p:spPr>
        <p:txBody>
          <a:bodyPr>
            <a:noAutofit/>
          </a:bodyPr>
          <a:lstStyle/>
          <a:p>
            <a:r>
              <a:rPr lang="el-GR" dirty="0"/>
              <a:t>Συλλογή δείγματος ούρων για ποσοτικό </a:t>
            </a:r>
            <a:r>
              <a:rPr lang="el-GR" dirty="0" smtClean="0"/>
              <a:t>προσδιορισμό - Ούρα 24ώρου </a:t>
            </a:r>
            <a:r>
              <a:rPr lang="el-GR" sz="3200" b="0" dirty="0" smtClean="0"/>
              <a:t>(2 από 2)</a:t>
            </a:r>
            <a:endParaRPr lang="el-GR" sz="3200" b="0" dirty="0"/>
          </a:p>
        </p:txBody>
      </p:sp>
    </p:spTree>
    <p:extLst>
      <p:ext uri="{BB962C8B-B14F-4D97-AF65-F5344CB8AC3E}">
        <p14:creationId xmlns:p14="http://schemas.microsoft.com/office/powerpoint/2010/main" val="3930691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 Τίτλος"/>
          <p:cNvSpPr>
            <a:spLocks noGrp="1"/>
          </p:cNvSpPr>
          <p:nvPr>
            <p:ph type="title"/>
          </p:nvPr>
        </p:nvSpPr>
        <p:spPr/>
        <p:txBody>
          <a:bodyPr>
            <a:noAutofit/>
          </a:bodyPr>
          <a:lstStyle/>
          <a:p>
            <a:pPr eaLnBrk="1" fontAlgn="auto" hangingPunct="1">
              <a:spcAft>
                <a:spcPts val="0"/>
              </a:spcAft>
              <a:defRPr/>
            </a:pPr>
            <a:r>
              <a:rPr lang="el-GR" dirty="0" smtClean="0"/>
              <a:t>Λήψη δείγματος ούρων με καθετηριασμό σε γυναίκα</a:t>
            </a:r>
            <a:endParaRPr lang="en-GB" dirty="0"/>
          </a:p>
        </p:txBody>
      </p:sp>
      <p:pic>
        <p:nvPicPr>
          <p:cNvPr id="3" name="Demo- Female patient, urinary catheter sterile procedu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59588" y="1412776"/>
            <a:ext cx="7424825" cy="4176464"/>
          </a:xfrm>
          <a:prstGeom prst="rect">
            <a:avLst/>
          </a:prstGeom>
        </p:spPr>
      </p:pic>
      <p:sp>
        <p:nvSpPr>
          <p:cNvPr id="4" name="TextBox 3"/>
          <p:cNvSpPr txBox="1"/>
          <p:nvPr/>
        </p:nvSpPr>
        <p:spPr>
          <a:xfrm>
            <a:off x="2231740" y="5949280"/>
            <a:ext cx="4680520" cy="461665"/>
          </a:xfrm>
          <a:prstGeom prst="rect">
            <a:avLst/>
          </a:prstGeom>
          <a:noFill/>
        </p:spPr>
        <p:txBody>
          <a:bodyPr wrap="square" rtlCol="0">
            <a:spAutoFit/>
          </a:bodyPr>
          <a:lstStyle/>
          <a:p>
            <a:pPr algn="ctr"/>
            <a:r>
              <a:rPr lang="en-US" sz="1200" dirty="0">
                <a:solidFill>
                  <a:prstClr val="black">
                    <a:lumMod val="65000"/>
                    <a:lumOff val="35000"/>
                  </a:prstClr>
                </a:solidFill>
                <a:latin typeface="Calibri"/>
                <a:hlinkClick r:id="rId6"/>
              </a:rPr>
              <a:t>Demo: Female patient, urinary catheter sterile </a:t>
            </a:r>
            <a:r>
              <a:rPr lang="en-US" sz="1200" dirty="0" smtClean="0">
                <a:solidFill>
                  <a:prstClr val="black">
                    <a:lumMod val="65000"/>
                    <a:lumOff val="35000"/>
                  </a:prstClr>
                </a:solidFill>
                <a:latin typeface="Calibri"/>
                <a:hlinkClick r:id="rId6"/>
              </a:rPr>
              <a:t>procedure</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7"/>
              </a:rPr>
              <a:t>LinfieldELC</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8"/>
              </a:rPr>
              <a:t>Creative Commons</a:t>
            </a:r>
            <a:r>
              <a:rPr lang="en-US" sz="1200" dirty="0" smtClean="0">
                <a:solidFill>
                  <a:prstClr val="black">
                    <a:lumMod val="65000"/>
                    <a:lumOff val="35000"/>
                  </a:prstClr>
                </a:solidFill>
                <a:latin typeface="Calibri"/>
              </a:rPr>
              <a:t> </a:t>
            </a:r>
            <a:endParaRPr lang="el-GR" sz="1200" dirty="0">
              <a:solidFill>
                <a:prstClr val="black">
                  <a:lumMod val="65000"/>
                  <a:lumOff val="3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4225562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 Τίτλος"/>
          <p:cNvSpPr>
            <a:spLocks noGrp="1"/>
          </p:cNvSpPr>
          <p:nvPr>
            <p:ph type="title"/>
          </p:nvPr>
        </p:nvSpPr>
        <p:spPr/>
        <p:txBody>
          <a:bodyPr>
            <a:noAutofit/>
          </a:bodyPr>
          <a:lstStyle/>
          <a:p>
            <a:pPr>
              <a:defRPr/>
            </a:pPr>
            <a:r>
              <a:rPr lang="el-GR" dirty="0"/>
              <a:t>Λήψη δείγματος ούρων με καθετηριασμό σε </a:t>
            </a:r>
            <a:r>
              <a:rPr lang="el-GR" dirty="0" smtClean="0"/>
              <a:t>άντρα</a:t>
            </a:r>
            <a:endParaRPr lang="en-GB" dirty="0"/>
          </a:p>
        </p:txBody>
      </p:sp>
      <p:sp>
        <p:nvSpPr>
          <p:cNvPr id="4" name="TextBox 3"/>
          <p:cNvSpPr txBox="1"/>
          <p:nvPr/>
        </p:nvSpPr>
        <p:spPr>
          <a:xfrm>
            <a:off x="2207098" y="6021288"/>
            <a:ext cx="4680520" cy="523220"/>
          </a:xfrm>
          <a:prstGeom prst="rect">
            <a:avLst/>
          </a:prstGeom>
          <a:noFill/>
        </p:spPr>
        <p:txBody>
          <a:bodyPr wrap="square" rtlCol="0">
            <a:spAutoFit/>
          </a:bodyPr>
          <a:lstStyle/>
          <a:p>
            <a:pPr algn="ctr"/>
            <a:r>
              <a:rPr lang="en-US" sz="1400" dirty="0">
                <a:solidFill>
                  <a:prstClr val="black">
                    <a:lumMod val="65000"/>
                    <a:lumOff val="35000"/>
                  </a:prstClr>
                </a:solidFill>
                <a:latin typeface="Calibri"/>
                <a:hlinkClick r:id="rId5"/>
              </a:rPr>
              <a:t>Demo: </a:t>
            </a:r>
            <a:r>
              <a:rPr lang="en-US" sz="1400" dirty="0" smtClean="0">
                <a:solidFill>
                  <a:prstClr val="black">
                    <a:lumMod val="65000"/>
                    <a:lumOff val="35000"/>
                  </a:prstClr>
                </a:solidFill>
                <a:latin typeface="Calibri"/>
                <a:hlinkClick r:id="rId5"/>
              </a:rPr>
              <a:t>Male </a:t>
            </a:r>
            <a:r>
              <a:rPr lang="en-US" sz="1400" dirty="0">
                <a:solidFill>
                  <a:prstClr val="black">
                    <a:lumMod val="65000"/>
                    <a:lumOff val="35000"/>
                  </a:prstClr>
                </a:solidFill>
                <a:latin typeface="Calibri"/>
                <a:hlinkClick r:id="rId5"/>
              </a:rPr>
              <a:t>patient, urinary catheter sterile </a:t>
            </a:r>
            <a:r>
              <a:rPr lang="en-US" sz="1400" dirty="0" smtClean="0">
                <a:solidFill>
                  <a:prstClr val="black">
                    <a:lumMod val="65000"/>
                    <a:lumOff val="35000"/>
                  </a:prstClr>
                </a:solidFill>
                <a:latin typeface="Calibri"/>
                <a:hlinkClick r:id="rId5"/>
              </a:rPr>
              <a:t>procedure</a:t>
            </a:r>
            <a:r>
              <a:rPr lang="en-US" sz="1400" dirty="0" smtClean="0">
                <a:solidFill>
                  <a:prstClr val="black">
                    <a:lumMod val="65000"/>
                    <a:lumOff val="35000"/>
                  </a:prstClr>
                </a:solidFill>
                <a:latin typeface="Calibri"/>
              </a:rPr>
              <a:t>, </a:t>
            </a:r>
            <a:r>
              <a:rPr lang="el-GR" sz="1400" dirty="0" smtClean="0">
                <a:solidFill>
                  <a:prstClr val="black">
                    <a:lumMod val="65000"/>
                    <a:lumOff val="35000"/>
                  </a:prstClr>
                </a:solidFill>
                <a:latin typeface="Calibri"/>
              </a:rPr>
              <a:t>από</a:t>
            </a:r>
            <a:r>
              <a:rPr lang="en-US" sz="1400" dirty="0" smtClean="0">
                <a:solidFill>
                  <a:prstClr val="black">
                    <a:lumMod val="65000"/>
                    <a:lumOff val="35000"/>
                  </a:prstClr>
                </a:solidFill>
                <a:latin typeface="Calibri"/>
              </a:rPr>
              <a:t> </a:t>
            </a:r>
            <a:r>
              <a:rPr lang="en-US" sz="1400" dirty="0" smtClean="0">
                <a:solidFill>
                  <a:prstClr val="black">
                    <a:lumMod val="65000"/>
                    <a:lumOff val="35000"/>
                  </a:prstClr>
                </a:solidFill>
                <a:latin typeface="Calibri"/>
                <a:hlinkClick r:id="rId6"/>
              </a:rPr>
              <a:t>LinfieldELC</a:t>
            </a:r>
            <a:r>
              <a:rPr lang="en-US" sz="1400" dirty="0" smtClean="0">
                <a:solidFill>
                  <a:prstClr val="black">
                    <a:lumMod val="65000"/>
                    <a:lumOff val="35000"/>
                  </a:prstClr>
                </a:solidFill>
                <a:latin typeface="Calibri"/>
              </a:rPr>
              <a:t>, </a:t>
            </a:r>
            <a:r>
              <a:rPr lang="el-GR" sz="1400" dirty="0" smtClean="0">
                <a:solidFill>
                  <a:prstClr val="black">
                    <a:lumMod val="65000"/>
                    <a:lumOff val="35000"/>
                  </a:prstClr>
                </a:solidFill>
                <a:latin typeface="Calibri"/>
              </a:rPr>
              <a:t>διαθέσιμο με άδεια</a:t>
            </a:r>
            <a:r>
              <a:rPr lang="en-US" sz="1400" dirty="0" smtClean="0">
                <a:solidFill>
                  <a:prstClr val="black">
                    <a:lumMod val="65000"/>
                    <a:lumOff val="35000"/>
                  </a:prstClr>
                </a:solidFill>
                <a:latin typeface="Calibri"/>
              </a:rPr>
              <a:t> </a:t>
            </a:r>
            <a:r>
              <a:rPr lang="en-US" sz="1400" dirty="0" smtClean="0">
                <a:solidFill>
                  <a:prstClr val="black">
                    <a:lumMod val="65000"/>
                    <a:lumOff val="35000"/>
                  </a:prstClr>
                </a:solidFill>
                <a:latin typeface="Calibri"/>
                <a:hlinkClick r:id="rId7"/>
              </a:rPr>
              <a:t>Creative Commons</a:t>
            </a:r>
            <a:r>
              <a:rPr lang="en-US" sz="1400" dirty="0" smtClean="0">
                <a:solidFill>
                  <a:prstClr val="black">
                    <a:lumMod val="65000"/>
                    <a:lumOff val="35000"/>
                  </a:prstClr>
                </a:solidFill>
                <a:latin typeface="Calibri"/>
              </a:rPr>
              <a:t> </a:t>
            </a:r>
            <a:endParaRPr lang="el-GR" sz="1400" dirty="0">
              <a:solidFill>
                <a:prstClr val="black">
                  <a:lumMod val="65000"/>
                  <a:lumOff val="35000"/>
                </a:prstClr>
              </a:solidFill>
              <a:latin typeface="Calibri"/>
            </a:endParaRPr>
          </a:p>
        </p:txBody>
      </p:sp>
      <p:pic>
        <p:nvPicPr>
          <p:cNvPr id="2" name="Demo- Male patient, urinary catheter sterile procedu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834945" y="1490002"/>
            <a:ext cx="7424826" cy="4162468"/>
          </a:xfrm>
          <a:prstGeom prst="rect">
            <a:avLst/>
          </a:prstGeo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2745057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467544" y="116632"/>
            <a:ext cx="8229600" cy="1152128"/>
          </a:xfrm>
        </p:spPr>
        <p:txBody>
          <a:bodyPr>
            <a:noAutofit/>
          </a:bodyPr>
          <a:lstStyle/>
          <a:p>
            <a:pPr eaLnBrk="1" hangingPunct="1">
              <a:defRPr/>
            </a:pPr>
            <a:r>
              <a:rPr lang="el-GR" dirty="0" smtClean="0"/>
              <a:t>Δειγματοληψία για Κ/Α ούρων από καθετήρα κύστεως</a:t>
            </a:r>
          </a:p>
        </p:txBody>
      </p:sp>
      <p:sp>
        <p:nvSpPr>
          <p:cNvPr id="60419" name="Rectangle 3"/>
          <p:cNvSpPr>
            <a:spLocks noGrp="1" noChangeArrowheads="1"/>
          </p:cNvSpPr>
          <p:nvPr>
            <p:ph idx="1"/>
          </p:nvPr>
        </p:nvSpPr>
        <p:spPr>
          <a:xfrm>
            <a:off x="457200" y="1556792"/>
            <a:ext cx="8229600" cy="4680520"/>
          </a:xfrm>
        </p:spPr>
        <p:txBody>
          <a:bodyPr>
            <a:normAutofit/>
          </a:bodyPr>
          <a:lstStyle/>
          <a:p>
            <a:pPr eaLnBrk="1" hangingPunct="1">
              <a:lnSpc>
                <a:spcPct val="114000"/>
              </a:lnSpc>
              <a:spcBef>
                <a:spcPts val="1200"/>
              </a:spcBef>
              <a:defRPr/>
            </a:pPr>
            <a:r>
              <a:rPr lang="el-GR" sz="2400" dirty="0" smtClean="0"/>
              <a:t>Κλείνουμε τον αυλό του καθετήρα για 15 λεπτά με μια αποστειρωμένη λαβίδα,</a:t>
            </a:r>
          </a:p>
          <a:p>
            <a:pPr eaLnBrk="1" hangingPunct="1">
              <a:lnSpc>
                <a:spcPct val="114000"/>
              </a:lnSpc>
              <a:spcBef>
                <a:spcPts val="1200"/>
              </a:spcBef>
              <a:defRPr/>
            </a:pPr>
            <a:r>
              <a:rPr lang="el-GR" sz="2400" dirty="0" smtClean="0"/>
              <a:t>Καθαρίζουμε τον καθετήρα πάνω από τη λαβίδα με γάζα εμποτισμένη σε αντισηπτικό,</a:t>
            </a:r>
          </a:p>
          <a:p>
            <a:pPr eaLnBrk="1" hangingPunct="1">
              <a:lnSpc>
                <a:spcPct val="114000"/>
              </a:lnSpc>
              <a:spcBef>
                <a:spcPts val="1200"/>
              </a:spcBef>
              <a:defRPr/>
            </a:pPr>
            <a:r>
              <a:rPr lang="el-GR" sz="2400" dirty="0" smtClean="0"/>
              <a:t>Παρακεντούμε με σύριγγα και αφαιρούμε 4-5</a:t>
            </a:r>
            <a:r>
              <a:rPr lang="en-US" sz="2400" dirty="0" smtClean="0"/>
              <a:t>ml </a:t>
            </a:r>
            <a:r>
              <a:rPr lang="el-GR" sz="2400" dirty="0" smtClean="0"/>
              <a:t>ούρων,</a:t>
            </a:r>
          </a:p>
          <a:p>
            <a:pPr eaLnBrk="1" hangingPunct="1">
              <a:lnSpc>
                <a:spcPct val="114000"/>
              </a:lnSpc>
              <a:spcBef>
                <a:spcPts val="1200"/>
              </a:spcBef>
              <a:defRPr/>
            </a:pPr>
            <a:r>
              <a:rPr lang="el-GR" sz="2400" dirty="0" smtClean="0"/>
              <a:t>Ουδέποτε λαμβάνονται ούρα για Κ/Α από το σάκο συλλογής ούρων σε ασθενή με ουροκαθετήρα.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3014639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Rot="1" noChangeArrowheads="1"/>
          </p:cNvSpPr>
          <p:nvPr>
            <p:ph type="title"/>
          </p:nvPr>
        </p:nvSpPr>
        <p:spPr>
          <a:xfrm>
            <a:off x="467544" y="116632"/>
            <a:ext cx="8229600" cy="1152128"/>
          </a:xfrm>
        </p:spPr>
        <p:txBody>
          <a:bodyPr>
            <a:noAutofit/>
          </a:bodyPr>
          <a:lstStyle/>
          <a:p>
            <a:pPr eaLnBrk="1" hangingPunct="1">
              <a:defRPr/>
            </a:pPr>
            <a:r>
              <a:rPr lang="el-GR" dirty="0" smtClean="0"/>
              <a:t>Λήψη δείγματος ούρων από καθετήρα κύστεως </a:t>
            </a:r>
            <a:r>
              <a:rPr lang="el-GR" sz="3200" b="0" dirty="0" smtClean="0"/>
              <a:t>(1 από 2)</a:t>
            </a:r>
          </a:p>
        </p:txBody>
      </p:sp>
      <p:pic>
        <p:nvPicPr>
          <p:cNvPr id="5" name="Picture 2" descr="Λήψη δείγματος ούρων από καθετήρα κύστεως με σύριγγα"/>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2" t="1714" r="1780" b="2215"/>
          <a:stretch/>
        </p:blipFill>
        <p:spPr bwMode="auto">
          <a:xfrm>
            <a:off x="2119313" y="1771649"/>
            <a:ext cx="4905375" cy="4324351"/>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3563888" y="6343809"/>
            <a:ext cx="2016224" cy="276999"/>
          </a:xfrm>
          <a:prstGeom prst="rect">
            <a:avLst/>
          </a:prstGeom>
        </p:spPr>
        <p:txBody>
          <a:bodyPr wrap="square">
            <a:spAutoFit/>
          </a:bodyPr>
          <a:lstStyle/>
          <a:p>
            <a:pPr algn="ctr"/>
            <a:r>
              <a:rPr lang="en-US" sz="1200" dirty="0" smtClean="0">
                <a:solidFill>
                  <a:prstClr val="black"/>
                </a:solidFill>
                <a:latin typeface="Calibri"/>
                <a:hlinkClick r:id="rId3"/>
              </a:rPr>
              <a:t>smart-nurse.blogspot.gr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2142540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52128"/>
          </a:xfrm>
        </p:spPr>
        <p:txBody>
          <a:bodyPr>
            <a:noAutofit/>
          </a:bodyPr>
          <a:lstStyle/>
          <a:p>
            <a:r>
              <a:rPr lang="el-GR" dirty="0"/>
              <a:t>Λήψη δείγματος ούρων από καθετήρα κύστεως </a:t>
            </a:r>
            <a:r>
              <a:rPr lang="el-GR" sz="3200" b="0" dirty="0" smtClean="0"/>
              <a:t>(2 </a:t>
            </a:r>
            <a:r>
              <a:rPr lang="el-GR" sz="3200" b="0" dirty="0"/>
              <a:t>από 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pic>
        <p:nvPicPr>
          <p:cNvPr id="1026" name="Picture 2" descr="C:\Users\fkaram2\Desktop\Photo-Video-Film2-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8535" y="3240651"/>
            <a:ext cx="454929" cy="454929"/>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556111" y="3144951"/>
            <a:ext cx="4572000" cy="646331"/>
          </a:xfrm>
          <a:prstGeom prst="rect">
            <a:avLst/>
          </a:prstGeom>
        </p:spPr>
        <p:txBody>
          <a:bodyPr>
            <a:spAutoFit/>
          </a:bodyPr>
          <a:lstStyle/>
          <a:p>
            <a:r>
              <a:rPr lang="en-US" dirty="0">
                <a:solidFill>
                  <a:prstClr val="black"/>
                </a:solidFill>
                <a:hlinkClick r:id="rId3"/>
              </a:rPr>
              <a:t>Sterile Urine Specimen &amp; Foley Catheter removal</a:t>
            </a:r>
            <a:endParaRPr lang="en-US" dirty="0">
              <a:solidFill>
                <a:prstClr val="black"/>
              </a:solidFill>
            </a:endParaRPr>
          </a:p>
        </p:txBody>
      </p:sp>
    </p:spTree>
    <p:extLst>
      <p:ext uri="{BB962C8B-B14F-4D97-AF65-F5344CB8AC3E}">
        <p14:creationId xmlns:p14="http://schemas.microsoft.com/office/powerpoint/2010/main" val="1997863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idx="1"/>
          </p:nvPr>
        </p:nvSpPr>
        <p:spPr/>
        <p:txBody>
          <a:bodyPr>
            <a:noAutofit/>
          </a:bodyPr>
          <a:lstStyle/>
          <a:p>
            <a:pPr marL="0" indent="0">
              <a:lnSpc>
                <a:spcPct val="114000"/>
              </a:lnSpc>
              <a:spcBef>
                <a:spcPts val="1200"/>
              </a:spcBef>
              <a:buNone/>
            </a:pPr>
            <a:r>
              <a:rPr lang="el-GR" sz="2400" dirty="0" smtClean="0"/>
              <a:t>Τα ούρα φυσιολογικά έχουν χρώμα ωχροκίτρινο έως κεχριμπαρένιο ανάλογα με την περιεκτικότητα σε χρωμ</a:t>
            </a:r>
            <a:r>
              <a:rPr lang="el-GR" sz="2400" dirty="0"/>
              <a:t>ο</a:t>
            </a:r>
            <a:r>
              <a:rPr lang="el-GR" sz="2400" dirty="0" smtClean="0"/>
              <a:t>γόνες ουσίες. Οι κύριοι χρωμογόνοι μεταβολίτες ή αλλιώς χρωμογόνες ουσίες, είναι το ουρόχρωμα, η ουροχολίνη και η ουροερυθρίνη, που συνιστούν τα αίτια της συνήθους χροιάς των ούρων καθορίζοντας το χρώμα τους.</a:t>
            </a:r>
          </a:p>
          <a:p>
            <a:pPr eaLnBrk="1" hangingPunct="1">
              <a:lnSpc>
                <a:spcPct val="114000"/>
              </a:lnSpc>
              <a:spcBef>
                <a:spcPts val="1200"/>
              </a:spcBef>
              <a:buClr>
                <a:srgbClr val="004A82"/>
              </a:buClr>
            </a:pPr>
            <a:r>
              <a:rPr lang="en-US" sz="2400" dirty="0" smtClean="0"/>
              <a:t>O</a:t>
            </a:r>
            <a:r>
              <a:rPr lang="el-GR" sz="2400" dirty="0" smtClean="0"/>
              <a:t>υρόχρωμα (κίτρινο),</a:t>
            </a:r>
          </a:p>
          <a:p>
            <a:pPr eaLnBrk="1" hangingPunct="1">
              <a:lnSpc>
                <a:spcPct val="114000"/>
              </a:lnSpc>
              <a:spcBef>
                <a:spcPts val="1200"/>
              </a:spcBef>
              <a:buClr>
                <a:srgbClr val="004A82"/>
              </a:buClr>
            </a:pPr>
            <a:r>
              <a:rPr lang="el-GR" sz="2400" dirty="0" smtClean="0"/>
              <a:t>Ουροχολίνη (κόκκινο),</a:t>
            </a:r>
          </a:p>
          <a:p>
            <a:pPr eaLnBrk="1" hangingPunct="1">
              <a:lnSpc>
                <a:spcPct val="114000"/>
              </a:lnSpc>
              <a:spcBef>
                <a:spcPts val="1200"/>
              </a:spcBef>
              <a:buClr>
                <a:srgbClr val="004A82"/>
              </a:buClr>
            </a:pPr>
            <a:r>
              <a:rPr lang="el-GR" sz="2400" dirty="0" smtClean="0"/>
              <a:t>Ουροερυθρίνη (πορτοκαλί).</a:t>
            </a:r>
          </a:p>
        </p:txBody>
      </p:sp>
      <p:sp>
        <p:nvSpPr>
          <p:cNvPr id="4" name="3 - Θέση αριθμού διαφάνειας"/>
          <p:cNvSpPr>
            <a:spLocks noGrp="1"/>
          </p:cNvSpPr>
          <p:nvPr>
            <p:ph type="sldNum" sz="quarter" idx="12"/>
          </p:nvPr>
        </p:nvSpPr>
        <p:spPr/>
        <p:txBody>
          <a:bodyPr/>
          <a:lstStyle/>
          <a:p>
            <a:pPr>
              <a:defRPr/>
            </a:pPr>
            <a:fld id="{1C56834F-A78F-4428-A4D6-60CD0E107A20}" type="slidenum">
              <a:rPr lang="el-GR" smtClean="0">
                <a:solidFill>
                  <a:prstClr val="black"/>
                </a:solidFill>
              </a:rPr>
              <a:pPr>
                <a:defRPr/>
              </a:pPr>
              <a:t>27</a:t>
            </a:fld>
            <a:endParaRPr lang="el-GR" dirty="0">
              <a:solidFill>
                <a:prstClr val="black"/>
              </a:solidFill>
            </a:endParaRPr>
          </a:p>
        </p:txBody>
      </p:sp>
      <p:sp>
        <p:nvSpPr>
          <p:cNvPr id="3" name="Τίτλος 2"/>
          <p:cNvSpPr>
            <a:spLocks noGrp="1"/>
          </p:cNvSpPr>
          <p:nvPr>
            <p:ph type="title"/>
          </p:nvPr>
        </p:nvSpPr>
        <p:spPr/>
        <p:txBody>
          <a:bodyPr/>
          <a:lstStyle/>
          <a:p>
            <a:r>
              <a:rPr lang="el-GR" dirty="0"/>
              <a:t>Χροιά των ούρων </a:t>
            </a:r>
            <a:r>
              <a:rPr lang="el-GR" sz="3200" b="0" dirty="0"/>
              <a:t>(1 από 2)</a:t>
            </a:r>
          </a:p>
        </p:txBody>
      </p:sp>
    </p:spTree>
    <p:extLst>
      <p:ext uri="{BB962C8B-B14F-4D97-AF65-F5344CB8AC3E}">
        <p14:creationId xmlns:p14="http://schemas.microsoft.com/office/powerpoint/2010/main" val="161556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Μεγάλη συγκέντρωση μεταβολιτών στα ούρα οδηγεί σε πιο έντονο χρώμα σε σχέση με τα αραιά ούρα. </a:t>
            </a:r>
          </a:p>
          <a:p>
            <a:pPr>
              <a:lnSpc>
                <a:spcPct val="114000"/>
              </a:lnSpc>
              <a:spcBef>
                <a:spcPts val="1200"/>
              </a:spcBef>
            </a:pPr>
            <a:r>
              <a:rPr lang="el-GR" sz="2400" dirty="0" smtClean="0"/>
              <a:t>Η ποσότητα των υγρών που πίνουμε επηρεάζει το χρώμα των ούρων. Όταν πίνουμε πολλά υγρά τότε το χρώμα των ούρων γίνεται πολύ ανοικτό. Τα ούρα σε αυτές τις περιπτώσεις μπορεί να είναι σχεδόν άχρωμα.</a:t>
            </a:r>
          </a:p>
          <a:p>
            <a:pPr>
              <a:lnSpc>
                <a:spcPct val="114000"/>
              </a:lnSpc>
              <a:spcBef>
                <a:spcPts val="1200"/>
              </a:spcBef>
            </a:pPr>
            <a:r>
              <a:rPr lang="el-GR" sz="2400" dirty="0" smtClean="0"/>
              <a:t>Αντίθετα, στη στέρηση υγρών και στην αφυδάτωση, τα ούρα παίρνουν ένα πολύ σκούρο κίτρινο ή πορτοκαλί χρώμα.</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
        <p:nvSpPr>
          <p:cNvPr id="5" name="Τίτλος 4"/>
          <p:cNvSpPr>
            <a:spLocks noGrp="1"/>
          </p:cNvSpPr>
          <p:nvPr>
            <p:ph type="title"/>
          </p:nvPr>
        </p:nvSpPr>
        <p:spPr/>
        <p:txBody>
          <a:bodyPr/>
          <a:lstStyle/>
          <a:p>
            <a:r>
              <a:rPr lang="el-GR" dirty="0"/>
              <a:t>Χροιά των ούρων </a:t>
            </a:r>
            <a:r>
              <a:rPr lang="el-GR" sz="3200" b="0" dirty="0" smtClean="0"/>
              <a:t>(2 </a:t>
            </a:r>
            <a:r>
              <a:rPr lang="el-GR" sz="3200" b="0" dirty="0"/>
              <a:t>από 2)</a:t>
            </a:r>
            <a:endParaRPr lang="el-GR" dirty="0"/>
          </a:p>
        </p:txBody>
      </p:sp>
    </p:spTree>
    <p:extLst>
      <p:ext uri="{BB962C8B-B14F-4D97-AF65-F5344CB8AC3E}">
        <p14:creationId xmlns:p14="http://schemas.microsoft.com/office/powerpoint/2010/main" val="4071941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Ουρολοιμώξεις </a:t>
            </a:r>
            <a:r>
              <a:rPr lang="el-GR" sz="3200" b="0" dirty="0"/>
              <a:t>(1 από 3)</a:t>
            </a:r>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Ουρολοίμωξη είναι η φλεγμονή οποιουδήποτε σημείου του ουροποιητικού συστήματος που οφείλεται στην παρουσία και πολλαπλασιασμό μικροοργανισμών.</a:t>
            </a:r>
          </a:p>
          <a:p>
            <a:pPr>
              <a:lnSpc>
                <a:spcPct val="114000"/>
              </a:lnSpc>
              <a:spcBef>
                <a:spcPts val="1200"/>
              </a:spcBef>
              <a:defRPr/>
            </a:pPr>
            <a:r>
              <a:rPr lang="el-GR" sz="2400" dirty="0" smtClean="0"/>
              <a:t>Οι νοσοκομειακές ουρολοιμώξεις είναι οι πιο συχνές νοσοκομειακές λοιμώξεις αντιπροσωπεύοντας το 40% του συνόλου.</a:t>
            </a:r>
          </a:p>
          <a:p>
            <a:pPr>
              <a:lnSpc>
                <a:spcPct val="114000"/>
              </a:lnSpc>
              <a:spcBef>
                <a:spcPts val="1200"/>
              </a:spcBef>
              <a:defRPr/>
            </a:pPr>
            <a:r>
              <a:rPr lang="el-GR" sz="2400" dirty="0" smtClean="0"/>
              <a:t>Περίπου το 80% αυτών σχετίζεται με τη χρήση ουροκαθετήρων.</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3951150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3 - TextBox"/>
          <p:cNvSpPr txBox="1">
            <a:spLocks noChangeArrowheads="1"/>
          </p:cNvSpPr>
          <p:nvPr/>
        </p:nvSpPr>
        <p:spPr bwMode="auto">
          <a:xfrm>
            <a:off x="6344597" y="6140736"/>
            <a:ext cx="1978864" cy="400110"/>
          </a:xfrm>
          <a:prstGeom prst="rect">
            <a:avLst/>
          </a:prstGeom>
          <a:noFill/>
          <a:ln w="9525">
            <a:noFill/>
            <a:miter lim="800000"/>
            <a:headEnd/>
            <a:tailEnd/>
          </a:ln>
        </p:spPr>
        <p:txBody>
          <a:bodyPr wrap="square">
            <a:spAutoFit/>
          </a:bodyPr>
          <a:lstStyle/>
          <a:p>
            <a:pPr algn="ctr"/>
            <a:r>
              <a:rPr lang="el-GR" sz="2000" dirty="0" smtClean="0">
                <a:solidFill>
                  <a:prstClr val="black"/>
                </a:solidFill>
                <a:latin typeface="Calibri"/>
              </a:rPr>
              <a:t>Κίτρινη</a:t>
            </a:r>
            <a:endParaRPr lang="el-GR" sz="2000" dirty="0">
              <a:solidFill>
                <a:prstClr val="black"/>
              </a:solidFill>
              <a:latin typeface="Calibri"/>
            </a:endParaRPr>
          </a:p>
        </p:txBody>
      </p:sp>
      <p:sp>
        <p:nvSpPr>
          <p:cNvPr id="5" name="4 - Θέση αριθμού διαφάνειας"/>
          <p:cNvSpPr>
            <a:spLocks noGrp="1"/>
          </p:cNvSpPr>
          <p:nvPr>
            <p:ph type="sldNum" sz="quarter" idx="12"/>
          </p:nvPr>
        </p:nvSpPr>
        <p:spPr/>
        <p:txBody>
          <a:bodyPr/>
          <a:lstStyle/>
          <a:p>
            <a:pPr>
              <a:defRPr/>
            </a:pPr>
            <a:fld id="{1C56834F-A78F-4428-A4D6-60CD0E107A20}" type="slidenum">
              <a:rPr lang="el-GR" smtClean="0">
                <a:solidFill>
                  <a:prstClr val="black"/>
                </a:solidFill>
              </a:rPr>
              <a:pPr>
                <a:defRPr/>
              </a:pPr>
              <a:t>29</a:t>
            </a:fld>
            <a:endParaRPr lang="el-GR" dirty="0">
              <a:solidFill>
                <a:prstClr val="black"/>
              </a:solidFill>
            </a:endParaRPr>
          </a:p>
        </p:txBody>
      </p:sp>
      <p:pic>
        <p:nvPicPr>
          <p:cNvPr id="3" name="Picture 2" descr="Δείγμα ούρω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149" y="2500379"/>
            <a:ext cx="3073761" cy="3073761"/>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4" name="Picture 4" descr="Δείγμα ούρω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5397" y="2545734"/>
            <a:ext cx="2972792" cy="3028406"/>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1" name="3 - TextBox"/>
          <p:cNvSpPr txBox="1">
            <a:spLocks noChangeArrowheads="1"/>
          </p:cNvSpPr>
          <p:nvPr/>
        </p:nvSpPr>
        <p:spPr bwMode="auto">
          <a:xfrm>
            <a:off x="3449654" y="6140736"/>
            <a:ext cx="1280581" cy="400110"/>
          </a:xfrm>
          <a:prstGeom prst="rect">
            <a:avLst/>
          </a:prstGeom>
          <a:noFill/>
          <a:ln w="9525">
            <a:noFill/>
            <a:miter lim="800000"/>
            <a:headEnd/>
            <a:tailEnd/>
          </a:ln>
        </p:spPr>
        <p:txBody>
          <a:bodyPr wrap="square">
            <a:spAutoFit/>
          </a:bodyPr>
          <a:lstStyle/>
          <a:p>
            <a:pPr algn="ctr"/>
            <a:r>
              <a:rPr lang="el-GR" sz="2000" dirty="0" smtClean="0">
                <a:solidFill>
                  <a:prstClr val="black"/>
                </a:solidFill>
                <a:latin typeface="Calibri"/>
              </a:rPr>
              <a:t>Ερυθρά</a:t>
            </a:r>
            <a:endParaRPr lang="el-GR" sz="2000" dirty="0">
              <a:solidFill>
                <a:prstClr val="black"/>
              </a:solidFill>
              <a:latin typeface="Calibri"/>
            </a:endParaRPr>
          </a:p>
        </p:txBody>
      </p:sp>
      <p:sp>
        <p:nvSpPr>
          <p:cNvPr id="12" name="Rectangle 6"/>
          <p:cNvSpPr/>
          <p:nvPr/>
        </p:nvSpPr>
        <p:spPr>
          <a:xfrm>
            <a:off x="3033029" y="5679071"/>
            <a:ext cx="256516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lumMod val="65000"/>
                    <a:lumOff val="35000"/>
                  </a:prstClr>
                </a:solidFill>
                <a:latin typeface="Calibri"/>
                <a:hlinkClick r:id="rId5"/>
              </a:rPr>
              <a:t>RhabdoUrine</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lumMod val="65000"/>
                    <a:lumOff val="35000"/>
                  </a:prstClr>
                </a:solidFill>
                <a:latin typeface="Calibri"/>
                <a:hlinkClick r:id="rId6"/>
              </a:rPr>
              <a:t>Jmh649</a:t>
            </a:r>
            <a:r>
              <a:rPr lang="el-GR"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  </a:t>
            </a:r>
            <a:r>
              <a:rPr lang="en-US" sz="1200" dirty="0">
                <a:solidFill>
                  <a:prstClr val="black">
                    <a:lumMod val="65000"/>
                    <a:lumOff val="35000"/>
                  </a:prstClr>
                </a:solidFill>
                <a:latin typeface="Calibri"/>
                <a:hlinkClick r:id="rId7"/>
              </a:rPr>
              <a:t>CC BY-SA 3.0</a:t>
            </a:r>
            <a:endParaRPr lang="en-US" sz="1200" dirty="0">
              <a:solidFill>
                <a:prstClr val="black">
                  <a:lumMod val="65000"/>
                  <a:lumOff val="35000"/>
                </a:prstClr>
              </a:solidFill>
              <a:latin typeface="Calibri"/>
            </a:endParaRPr>
          </a:p>
        </p:txBody>
      </p:sp>
      <p:sp>
        <p:nvSpPr>
          <p:cNvPr id="13" name="Rectangle 6"/>
          <p:cNvSpPr/>
          <p:nvPr/>
        </p:nvSpPr>
        <p:spPr>
          <a:xfrm>
            <a:off x="6214052" y="5679071"/>
            <a:ext cx="223995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8"/>
              </a:rPr>
              <a:t>Urine </a:t>
            </a:r>
            <a:r>
              <a:rPr lang="en-US" sz="1200" dirty="0" smtClean="0">
                <a:solidFill>
                  <a:prstClr val="black"/>
                </a:solidFill>
                <a:latin typeface="Calibri"/>
                <a:hlinkClick r:id="rId8"/>
              </a:rPr>
              <a:t>sample</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solidFill>
                <a:latin typeface="Calibri"/>
                <a:hlinkClick r:id="rId9"/>
              </a:rPr>
              <a:t>Alexbrn</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pic>
        <p:nvPicPr>
          <p:cNvPr id="6154" name="Picture 10" descr="Δείγμα ούρων"/>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536" y="1390422"/>
            <a:ext cx="1913755" cy="4183718"/>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5" name="Rectangle 6"/>
          <p:cNvSpPr/>
          <p:nvPr/>
        </p:nvSpPr>
        <p:spPr>
          <a:xfrm>
            <a:off x="232436" y="5679071"/>
            <a:ext cx="223995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lumMod val="65000"/>
                    <a:lumOff val="35000"/>
                  </a:prstClr>
                </a:solidFill>
                <a:latin typeface="Calibri"/>
                <a:hlinkClick r:id="rId11"/>
              </a:rPr>
              <a:t>Weewee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lumMod val="65000"/>
                    <a:lumOff val="35000"/>
                  </a:prstClr>
                </a:solidFill>
                <a:latin typeface="Calibri"/>
                <a:hlinkClick r:id="rId12"/>
              </a:rPr>
              <a:t>EPO</a:t>
            </a:r>
            <a:r>
              <a:rPr lang="el-GR"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17" name="3 - TextBox"/>
          <p:cNvSpPr txBox="1">
            <a:spLocks noChangeArrowheads="1"/>
          </p:cNvSpPr>
          <p:nvPr/>
        </p:nvSpPr>
        <p:spPr bwMode="auto">
          <a:xfrm>
            <a:off x="362981" y="6140736"/>
            <a:ext cx="1978864" cy="400110"/>
          </a:xfrm>
          <a:prstGeom prst="rect">
            <a:avLst/>
          </a:prstGeom>
          <a:noFill/>
          <a:ln w="9525">
            <a:noFill/>
            <a:miter lim="800000"/>
            <a:headEnd/>
            <a:tailEnd/>
          </a:ln>
        </p:spPr>
        <p:txBody>
          <a:bodyPr wrap="square">
            <a:spAutoFit/>
          </a:bodyPr>
          <a:lstStyle/>
          <a:p>
            <a:pPr algn="ctr"/>
            <a:r>
              <a:rPr lang="el-GR" sz="2000" dirty="0" smtClean="0">
                <a:solidFill>
                  <a:prstClr val="black"/>
                </a:solidFill>
                <a:latin typeface="Calibri"/>
              </a:rPr>
              <a:t>Ωχροκίτρινη</a:t>
            </a:r>
            <a:endParaRPr lang="el-GR" sz="2000" dirty="0">
              <a:solidFill>
                <a:prstClr val="black"/>
              </a:solidFill>
              <a:latin typeface="Calibri"/>
            </a:endParaRPr>
          </a:p>
        </p:txBody>
      </p:sp>
      <p:sp>
        <p:nvSpPr>
          <p:cNvPr id="7" name="Τίτλος 6"/>
          <p:cNvSpPr>
            <a:spLocks noGrp="1"/>
          </p:cNvSpPr>
          <p:nvPr>
            <p:ph type="title"/>
          </p:nvPr>
        </p:nvSpPr>
        <p:spPr>
          <a:xfrm>
            <a:off x="467544" y="116632"/>
            <a:ext cx="8229600" cy="1152128"/>
          </a:xfrm>
        </p:spPr>
        <p:txBody>
          <a:bodyPr>
            <a:noAutofit/>
          </a:bodyPr>
          <a:lstStyle/>
          <a:p>
            <a:r>
              <a:rPr lang="el-GR" dirty="0"/>
              <a:t>Φυσιολογικά και παθολογικά χρώματα </a:t>
            </a:r>
            <a:r>
              <a:rPr lang="el-GR" dirty="0" smtClean="0"/>
              <a:t>ούρων</a:t>
            </a:r>
            <a:endParaRPr lang="el-GR" dirty="0"/>
          </a:p>
        </p:txBody>
      </p:sp>
    </p:spTree>
    <p:extLst>
      <p:ext uri="{BB962C8B-B14F-4D97-AF65-F5344CB8AC3E}">
        <p14:creationId xmlns:p14="http://schemas.microsoft.com/office/powerpoint/2010/main" val="378853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Όψη των ούρων</a:t>
            </a:r>
            <a:endParaRPr lang="el-GR" dirty="0"/>
          </a:p>
        </p:txBody>
      </p:sp>
      <p:sp>
        <p:nvSpPr>
          <p:cNvPr id="3" name="2 - Θέση περιεχομένου"/>
          <p:cNvSpPr>
            <a:spLocks noGrp="1"/>
          </p:cNvSpPr>
          <p:nvPr>
            <p:ph idx="1"/>
          </p:nvPr>
        </p:nvSpPr>
        <p:spPr/>
        <p:txBody>
          <a:bodyPr>
            <a:normAutofit/>
          </a:bodyPr>
          <a:lstStyle/>
          <a:p>
            <a:pPr marL="0" indent="0">
              <a:lnSpc>
                <a:spcPct val="114000"/>
              </a:lnSpc>
              <a:spcBef>
                <a:spcPts val="1200"/>
              </a:spcBef>
              <a:buNone/>
            </a:pPr>
            <a:r>
              <a:rPr lang="el-GR" sz="2400" dirty="0" smtClean="0"/>
              <a:t>Ως </a:t>
            </a:r>
            <a:r>
              <a:rPr lang="el-GR" sz="2400" b="1" dirty="0" smtClean="0"/>
              <a:t>όψη των ούρων</a:t>
            </a:r>
            <a:r>
              <a:rPr lang="el-GR" sz="2400" dirty="0" smtClean="0"/>
              <a:t> χαρακτηρίζεται ο βαθμός διαύγειας των ούρων. Η όψη αποτελεί μία από τις παραμέτρους της γενικής εξέτασης ούρων. Συγκεκριμένα η όψη των ούρων μπορεί να είναι :</a:t>
            </a:r>
          </a:p>
          <a:p>
            <a:pPr>
              <a:lnSpc>
                <a:spcPct val="114000"/>
              </a:lnSpc>
              <a:spcBef>
                <a:spcPts val="1200"/>
              </a:spcBef>
            </a:pPr>
            <a:r>
              <a:rPr lang="el-GR" sz="2400" dirty="0" smtClean="0"/>
              <a:t>Διαυγής,</a:t>
            </a:r>
          </a:p>
          <a:p>
            <a:pPr>
              <a:lnSpc>
                <a:spcPct val="114000"/>
              </a:lnSpc>
              <a:spcBef>
                <a:spcPts val="1200"/>
              </a:spcBef>
            </a:pPr>
            <a:r>
              <a:rPr lang="el-GR" sz="2400" dirty="0" smtClean="0"/>
              <a:t>Θολή,</a:t>
            </a:r>
          </a:p>
          <a:p>
            <a:pPr>
              <a:lnSpc>
                <a:spcPct val="114000"/>
              </a:lnSpc>
              <a:spcBef>
                <a:spcPts val="1200"/>
              </a:spcBef>
            </a:pPr>
            <a:r>
              <a:rPr lang="el-GR" sz="2400" dirty="0" smtClean="0"/>
              <a:t>Έντονα θολή,</a:t>
            </a:r>
          </a:p>
          <a:p>
            <a:pPr>
              <a:lnSpc>
                <a:spcPct val="114000"/>
              </a:lnSpc>
              <a:spcBef>
                <a:spcPts val="1200"/>
              </a:spcBef>
            </a:pPr>
            <a:r>
              <a:rPr lang="el-GR" sz="2400" dirty="0" smtClean="0"/>
              <a:t>Φυσιολογικά η όψη των ούρων είναι διαυγής.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3421638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Βαθμονόμηση της όψης των ούρων</a:t>
            </a:r>
            <a:endParaRPr lang="el-GR" dirty="0"/>
          </a:p>
        </p:txBody>
      </p:sp>
      <p:sp>
        <p:nvSpPr>
          <p:cNvPr id="3" name="2 - Θέση περιεχομένου"/>
          <p:cNvSpPr>
            <a:spLocks noGrp="1"/>
          </p:cNvSpPr>
          <p:nvPr>
            <p:ph idx="1"/>
          </p:nvPr>
        </p:nvSpPr>
        <p:spPr/>
        <p:txBody>
          <a:bodyPr>
            <a:normAutofit/>
          </a:bodyPr>
          <a:lstStyle/>
          <a:p>
            <a:pPr marL="0" indent="0">
              <a:lnSpc>
                <a:spcPct val="114000"/>
              </a:lnSpc>
              <a:spcBef>
                <a:spcPts val="1200"/>
              </a:spcBef>
              <a:buNone/>
            </a:pPr>
            <a:r>
              <a:rPr lang="el-GR" sz="2400" dirty="0" smtClean="0"/>
              <a:t>Τοποθετούνται 10 – 12 ml ούρων μέσα σε ένα κωνικό σωληνάριο. Πίσω από αυτό τοποθετούμε ένα γραμμένο χαρτί και προσπαθούμε να το διαβάσουμε. Συγκεκριμένα :</a:t>
            </a:r>
          </a:p>
          <a:p>
            <a:pPr>
              <a:lnSpc>
                <a:spcPct val="114000"/>
              </a:lnSpc>
              <a:spcBef>
                <a:spcPts val="1200"/>
              </a:spcBef>
            </a:pPr>
            <a:r>
              <a:rPr lang="el-GR" sz="2400" dirty="0" smtClean="0"/>
              <a:t>Αν το κείμενο διαβάζεται, τότε η όψη χαρακτηρίζεται διαυγής.</a:t>
            </a:r>
          </a:p>
          <a:p>
            <a:pPr>
              <a:lnSpc>
                <a:spcPct val="114000"/>
              </a:lnSpc>
              <a:spcBef>
                <a:spcPts val="1200"/>
              </a:spcBef>
            </a:pPr>
            <a:r>
              <a:rPr lang="el-GR" sz="2400" dirty="0" smtClean="0"/>
              <a:t>Αν το κείμενο διακρίνεται αλλά δεν μπορεί να διαβαστεί τότε η όψη χαρακτηρίζεται ως θολή.</a:t>
            </a:r>
          </a:p>
          <a:p>
            <a:pPr>
              <a:lnSpc>
                <a:spcPct val="114000"/>
              </a:lnSpc>
              <a:spcBef>
                <a:spcPts val="1200"/>
              </a:spcBef>
            </a:pPr>
            <a:r>
              <a:rPr lang="el-GR" sz="2400" dirty="0" smtClean="0"/>
              <a:t>Αν το κείμενο δεν διακρίνεται και δεν μπορεί να διαβαστεί τότε η όψη χαρακτηρίζεται ως έντονα θολή.</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2672891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1C56834F-A78F-4428-A4D6-60CD0E107A20}" type="slidenum">
              <a:rPr lang="el-GR" smtClean="0">
                <a:solidFill>
                  <a:prstClr val="black"/>
                </a:solidFill>
              </a:rPr>
              <a:pPr>
                <a:defRPr/>
              </a:pPr>
              <a:t>32</a:t>
            </a:fld>
            <a:endParaRPr lang="el-GR" dirty="0">
              <a:solidFill>
                <a:prstClr val="black"/>
              </a:solidFill>
            </a:endParaRPr>
          </a:p>
        </p:txBody>
      </p:sp>
      <p:pic>
        <p:nvPicPr>
          <p:cNvPr id="7170" name="Picture 2" descr="Διαυγή ούρ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059" y="1193565"/>
            <a:ext cx="3240360" cy="402529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606475" y="5321436"/>
            <a:ext cx="2157527"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Urinbecher</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a:solidFill>
                  <a:prstClr val="black"/>
                </a:solidFill>
                <a:latin typeface="Calibri"/>
                <a:hlinkClick r:id="rId5"/>
              </a:rPr>
              <a:t>Polarlys</a:t>
            </a:r>
            <a:endParaRPr lang="en-US" sz="1200" dirty="0">
              <a:solidFill>
                <a:prstClr val="black"/>
              </a:solidFill>
              <a:latin typeface="Calibri"/>
            </a:endParaRPr>
          </a:p>
          <a:p>
            <a:pPr algn="ctr"/>
            <a:r>
              <a:rPr lang="el-GR" sz="1200" dirty="0" smtClean="0">
                <a:solidFill>
                  <a:prstClr val="black">
                    <a:lumMod val="65000"/>
                    <a:lumOff val="35000"/>
                  </a:prstClr>
                </a:solidFill>
                <a:latin typeface="Calibri"/>
              </a:rPr>
              <a:t>διαθέσιμο με άδεια  </a:t>
            </a:r>
            <a:r>
              <a:rPr lang="en-US" sz="1200" dirty="0">
                <a:solidFill>
                  <a:prstClr val="black"/>
                </a:solidFill>
                <a:latin typeface="Calibri"/>
                <a:hlinkClick r:id="rId6"/>
              </a:rPr>
              <a:t>CC BY-SA 3.0</a:t>
            </a:r>
            <a:endParaRPr lang="en-US" sz="1200" dirty="0">
              <a:solidFill>
                <a:prstClr val="black"/>
              </a:solidFill>
              <a:latin typeface="Calibri"/>
            </a:endParaRPr>
          </a:p>
        </p:txBody>
      </p:sp>
      <p:sp>
        <p:nvSpPr>
          <p:cNvPr id="9" name="Text Box 6"/>
          <p:cNvSpPr txBox="1">
            <a:spLocks noChangeArrowheads="1"/>
          </p:cNvSpPr>
          <p:nvPr/>
        </p:nvSpPr>
        <p:spPr bwMode="auto">
          <a:xfrm>
            <a:off x="3491880" y="4809725"/>
            <a:ext cx="1224136" cy="400110"/>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el-GR" sz="2000" dirty="0" smtClean="0">
                <a:solidFill>
                  <a:prstClr val="black"/>
                </a:solidFill>
                <a:latin typeface="Calibri"/>
              </a:rPr>
              <a:t>Διαυγή</a:t>
            </a:r>
            <a:endParaRPr lang="el-GR" sz="2000" dirty="0">
              <a:solidFill>
                <a:prstClr val="black"/>
              </a:solidFill>
              <a:latin typeface="Calibri"/>
            </a:endParaRPr>
          </a:p>
        </p:txBody>
      </p:sp>
      <p:pic>
        <p:nvPicPr>
          <p:cNvPr id="9218" name="Picture 2" descr="Θολά ούρα"/>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6543" y="1193565"/>
            <a:ext cx="3245857" cy="4025292"/>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11" name="Rectangle 6"/>
          <p:cNvSpPr/>
          <p:nvPr/>
        </p:nvSpPr>
        <p:spPr>
          <a:xfrm>
            <a:off x="5470707" y="5330038"/>
            <a:ext cx="2157527"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8"/>
              </a:rPr>
              <a:t>Pyuria2011</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smtClean="0">
                <a:solidFill>
                  <a:prstClr val="black"/>
                </a:solidFill>
                <a:latin typeface="Calibri"/>
                <a:hlinkClick r:id="rId9"/>
              </a:rPr>
              <a:t>Jmh649</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a:solidFill>
                  <a:prstClr val="black"/>
                </a:solidFill>
                <a:latin typeface="Calibri"/>
                <a:hlinkClick r:id="rId6"/>
              </a:rPr>
              <a:t>CC BY-SA 3.0</a:t>
            </a:r>
            <a:endParaRPr lang="en-US" sz="1200" dirty="0">
              <a:solidFill>
                <a:prstClr val="black"/>
              </a:solidFill>
              <a:latin typeface="Calibri"/>
            </a:endParaRPr>
          </a:p>
        </p:txBody>
      </p:sp>
      <p:sp>
        <p:nvSpPr>
          <p:cNvPr id="10" name="Text Box 6"/>
          <p:cNvSpPr txBox="1">
            <a:spLocks noChangeArrowheads="1"/>
          </p:cNvSpPr>
          <p:nvPr/>
        </p:nvSpPr>
        <p:spPr bwMode="auto">
          <a:xfrm>
            <a:off x="7662056" y="4799357"/>
            <a:ext cx="1020688" cy="400110"/>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el-GR" sz="2000" dirty="0" smtClean="0">
                <a:solidFill>
                  <a:prstClr val="black"/>
                </a:solidFill>
                <a:latin typeface="Calibri"/>
              </a:rPr>
              <a:t>Θολά</a:t>
            </a:r>
            <a:endParaRPr lang="el-GR" sz="2000" dirty="0">
              <a:solidFill>
                <a:prstClr val="black"/>
              </a:solidFill>
              <a:latin typeface="Calibri"/>
            </a:endParaRPr>
          </a:p>
        </p:txBody>
      </p:sp>
      <p:sp>
        <p:nvSpPr>
          <p:cNvPr id="5" name="Τίτλος 4"/>
          <p:cNvSpPr>
            <a:spLocks noGrp="1"/>
          </p:cNvSpPr>
          <p:nvPr>
            <p:ph type="title"/>
          </p:nvPr>
        </p:nvSpPr>
        <p:spPr/>
        <p:txBody>
          <a:bodyPr/>
          <a:lstStyle/>
          <a:p>
            <a:r>
              <a:rPr lang="el-GR" dirty="0"/>
              <a:t>Θολά και διαυγή ούρα</a:t>
            </a:r>
          </a:p>
        </p:txBody>
      </p:sp>
    </p:spTree>
    <p:extLst>
      <p:ext uri="{BB962C8B-B14F-4D97-AF65-F5344CB8AC3E}">
        <p14:creationId xmlns:p14="http://schemas.microsoft.com/office/powerpoint/2010/main" val="4232875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0" y="116632"/>
            <a:ext cx="9144000" cy="1368152"/>
          </a:xfrm>
        </p:spPr>
        <p:txBody>
          <a:bodyPr>
            <a:noAutofit/>
          </a:bodyPr>
          <a:lstStyle/>
          <a:p>
            <a:pPr eaLnBrk="1" hangingPunct="1">
              <a:defRPr/>
            </a:pPr>
            <a:r>
              <a:rPr lang="el-GR" sz="3600" dirty="0" smtClean="0"/>
              <a:t>Μικροοργανισμοί που μπορούν να θεωρηθούν παθογόνοι εάν βρεθούν στα ούρα σε επαρκή αριθμό</a:t>
            </a:r>
          </a:p>
        </p:txBody>
      </p:sp>
      <p:sp>
        <p:nvSpPr>
          <p:cNvPr id="64515" name="Rectangle 3"/>
          <p:cNvSpPr>
            <a:spLocks noGrp="1" noChangeArrowheads="1"/>
          </p:cNvSpPr>
          <p:nvPr>
            <p:ph idx="1"/>
          </p:nvPr>
        </p:nvSpPr>
        <p:spPr>
          <a:xfrm>
            <a:off x="467544" y="1772816"/>
            <a:ext cx="8229600" cy="4680520"/>
          </a:xfrm>
        </p:spPr>
        <p:txBody>
          <a:bodyPr>
            <a:normAutofit/>
          </a:bodyPr>
          <a:lstStyle/>
          <a:p>
            <a:pPr eaLnBrk="1" hangingPunct="1">
              <a:lnSpc>
                <a:spcPct val="90000"/>
              </a:lnSpc>
              <a:spcBef>
                <a:spcPts val="1200"/>
              </a:spcBef>
              <a:defRPr/>
            </a:pPr>
            <a:r>
              <a:rPr lang="el-GR" sz="2400" dirty="0" smtClean="0"/>
              <a:t>Ε</a:t>
            </a:r>
            <a:r>
              <a:rPr lang="en-US" sz="2400" dirty="0" smtClean="0"/>
              <a:t>SCHERICHIA COLI</a:t>
            </a:r>
            <a:r>
              <a:rPr lang="el-GR" sz="2400" dirty="0" smtClean="0"/>
              <a:t>,</a:t>
            </a:r>
            <a:endParaRPr lang="en-US" sz="2400" dirty="0" smtClean="0"/>
          </a:p>
          <a:p>
            <a:pPr eaLnBrk="1" hangingPunct="1">
              <a:lnSpc>
                <a:spcPct val="90000"/>
              </a:lnSpc>
              <a:spcBef>
                <a:spcPts val="1200"/>
              </a:spcBef>
              <a:defRPr/>
            </a:pPr>
            <a:r>
              <a:rPr lang="en-US" sz="2400" dirty="0" smtClean="0"/>
              <a:t>ENTEROCOCCI</a:t>
            </a:r>
            <a:r>
              <a:rPr lang="el-GR" sz="2400" dirty="0" smtClean="0"/>
              <a:t>,</a:t>
            </a:r>
            <a:endParaRPr lang="en-US" sz="2400" dirty="0" smtClean="0"/>
          </a:p>
          <a:p>
            <a:pPr eaLnBrk="1" hangingPunct="1">
              <a:lnSpc>
                <a:spcPct val="90000"/>
              </a:lnSpc>
              <a:spcBef>
                <a:spcPts val="1200"/>
              </a:spcBef>
              <a:defRPr/>
            </a:pPr>
            <a:r>
              <a:rPr lang="en-US" sz="2400" dirty="0" smtClean="0"/>
              <a:t>NEISSERIA GONORRHOEAE</a:t>
            </a:r>
            <a:r>
              <a:rPr lang="el-GR" sz="2400" dirty="0" smtClean="0"/>
              <a:t>,</a:t>
            </a:r>
            <a:endParaRPr lang="en-US" sz="2400" dirty="0" smtClean="0"/>
          </a:p>
          <a:p>
            <a:pPr eaLnBrk="1" hangingPunct="1">
              <a:lnSpc>
                <a:spcPct val="90000"/>
              </a:lnSpc>
              <a:spcBef>
                <a:spcPts val="1200"/>
              </a:spcBef>
              <a:defRPr/>
            </a:pPr>
            <a:r>
              <a:rPr lang="en-US" sz="2400" dirty="0" smtClean="0"/>
              <a:t>KLEBSIELLA-ENTEROBACTER-SERRATIA </a:t>
            </a:r>
            <a:r>
              <a:rPr lang="el-GR" sz="2400" dirty="0" smtClean="0"/>
              <a:t>,</a:t>
            </a:r>
            <a:endParaRPr lang="en-US" sz="2400" dirty="0" smtClean="0"/>
          </a:p>
          <a:p>
            <a:pPr eaLnBrk="1" hangingPunct="1">
              <a:lnSpc>
                <a:spcPct val="90000"/>
              </a:lnSpc>
              <a:spcBef>
                <a:spcPts val="1200"/>
              </a:spcBef>
              <a:defRPr/>
            </a:pPr>
            <a:r>
              <a:rPr lang="en-US" sz="2400" dirty="0" smtClean="0"/>
              <a:t>MYCOBACTERIUM TUBERCULOSIS</a:t>
            </a:r>
            <a:r>
              <a:rPr lang="el-GR" sz="2400" dirty="0" smtClean="0"/>
              <a:t>,</a:t>
            </a:r>
            <a:endParaRPr lang="en-US" sz="2400" dirty="0" smtClean="0"/>
          </a:p>
          <a:p>
            <a:pPr eaLnBrk="1" hangingPunct="1">
              <a:lnSpc>
                <a:spcPct val="90000"/>
              </a:lnSpc>
              <a:spcBef>
                <a:spcPts val="1200"/>
              </a:spcBef>
              <a:defRPr/>
            </a:pPr>
            <a:r>
              <a:rPr lang="en-US" sz="2400" dirty="0" smtClean="0"/>
              <a:t>PROTEUS –PSEUDOMONAS AERUGINOSA</a:t>
            </a:r>
            <a:r>
              <a:rPr lang="el-GR" sz="2400" dirty="0" smtClean="0"/>
              <a:t>,</a:t>
            </a:r>
            <a:endParaRPr lang="en-US" sz="2400" dirty="0" smtClean="0"/>
          </a:p>
          <a:p>
            <a:pPr eaLnBrk="1" hangingPunct="1">
              <a:lnSpc>
                <a:spcPct val="90000"/>
              </a:lnSpc>
              <a:spcBef>
                <a:spcPts val="1200"/>
              </a:spcBef>
              <a:defRPr/>
            </a:pPr>
            <a:r>
              <a:rPr lang="en-US" sz="2400" dirty="0" smtClean="0"/>
              <a:t>STAPHILOCOCCI-STREPTOCOCCI</a:t>
            </a:r>
            <a:r>
              <a:rPr lang="el-GR" sz="2400" dirty="0" smtClean="0"/>
              <a:t>,</a:t>
            </a:r>
            <a:endParaRPr lang="en-US" sz="2400" dirty="0" smtClean="0"/>
          </a:p>
          <a:p>
            <a:pPr eaLnBrk="1" hangingPunct="1">
              <a:lnSpc>
                <a:spcPct val="90000"/>
              </a:lnSpc>
              <a:spcBef>
                <a:spcPts val="1200"/>
              </a:spcBef>
              <a:defRPr/>
            </a:pPr>
            <a:r>
              <a:rPr lang="en-US" sz="2400" dirty="0" smtClean="0"/>
              <a:t>TRICHOMONAS VAGINALIS</a:t>
            </a:r>
            <a:r>
              <a:rPr lang="el-GR" sz="2400" dirty="0" smtClean="0"/>
              <a:t>,</a:t>
            </a:r>
            <a:endParaRPr lang="en-US" sz="2400" dirty="0" smtClean="0"/>
          </a:p>
          <a:p>
            <a:pPr eaLnBrk="1" hangingPunct="1">
              <a:lnSpc>
                <a:spcPct val="90000"/>
              </a:lnSpc>
              <a:spcBef>
                <a:spcPts val="1200"/>
              </a:spcBef>
              <a:defRPr/>
            </a:pPr>
            <a:r>
              <a:rPr lang="en-US" sz="2400" dirty="0" smtClean="0"/>
              <a:t>CANDIDA ALBIGANS</a:t>
            </a:r>
            <a:r>
              <a:rPr lang="el-GR" sz="2400"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3920346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defRPr/>
            </a:pPr>
            <a:r>
              <a:rPr lang="el-GR" sz="4000" dirty="0" smtClean="0"/>
              <a:t>Αξιολόγηση Κ/Α ούρων </a:t>
            </a:r>
            <a:r>
              <a:rPr lang="el-GR" sz="3200" b="0" dirty="0" smtClean="0"/>
              <a:t>(1 από 2)</a:t>
            </a:r>
          </a:p>
        </p:txBody>
      </p:sp>
      <p:sp>
        <p:nvSpPr>
          <p:cNvPr id="58371" name="Rectangle 3"/>
          <p:cNvSpPr>
            <a:spLocks noGrp="1" noChangeArrowheads="1"/>
          </p:cNvSpPr>
          <p:nvPr>
            <p:ph idx="1"/>
          </p:nvPr>
        </p:nvSpPr>
        <p:spPr/>
        <p:txBody>
          <a:bodyPr>
            <a:normAutofit/>
          </a:bodyPr>
          <a:lstStyle/>
          <a:p>
            <a:pPr eaLnBrk="1" hangingPunct="1">
              <a:lnSpc>
                <a:spcPct val="114000"/>
              </a:lnSpc>
              <a:spcBef>
                <a:spcPts val="2400"/>
              </a:spcBef>
              <a:defRPr/>
            </a:pPr>
            <a:r>
              <a:rPr lang="el-GR" sz="2400" b="1" dirty="0" smtClean="0"/>
              <a:t>ΣΤΕΙΡΑ </a:t>
            </a:r>
            <a:r>
              <a:rPr lang="en-US" sz="2400" b="1" dirty="0" smtClean="0"/>
              <a:t>: </a:t>
            </a:r>
            <a:r>
              <a:rPr lang="el-GR" sz="2400" dirty="0" smtClean="0"/>
              <a:t>καμία ανάπτυξη μικροβίων</a:t>
            </a:r>
            <a:r>
              <a:rPr lang="el-GR" sz="2400" dirty="0"/>
              <a:t>,</a:t>
            </a:r>
            <a:endParaRPr lang="el-GR" sz="2400" dirty="0" smtClean="0"/>
          </a:p>
          <a:p>
            <a:pPr eaLnBrk="1" hangingPunct="1">
              <a:lnSpc>
                <a:spcPct val="114000"/>
              </a:lnSpc>
              <a:spcBef>
                <a:spcPts val="2400"/>
              </a:spcBef>
              <a:defRPr/>
            </a:pPr>
            <a:r>
              <a:rPr lang="el-GR" sz="2400" b="1" dirty="0" smtClean="0"/>
              <a:t>ΑΡΝΗΤΙΚΗ </a:t>
            </a:r>
            <a:r>
              <a:rPr lang="en-US" sz="2400" b="1" dirty="0" smtClean="0"/>
              <a:t>:</a:t>
            </a:r>
            <a:r>
              <a:rPr lang="el-GR" sz="2400" b="1" dirty="0" smtClean="0"/>
              <a:t> </a:t>
            </a:r>
            <a:r>
              <a:rPr lang="el-GR" sz="2400" dirty="0" smtClean="0"/>
              <a:t>αριθμός μικροβίων &lt;10.000/</a:t>
            </a:r>
            <a:r>
              <a:rPr lang="en-US" sz="2400" dirty="0" smtClean="0"/>
              <a:t>cc</a:t>
            </a:r>
            <a:r>
              <a:rPr lang="el-GR" sz="2400" dirty="0" smtClean="0"/>
              <a:t>,</a:t>
            </a:r>
            <a:endParaRPr lang="en-US" sz="2400" dirty="0" smtClean="0"/>
          </a:p>
          <a:p>
            <a:pPr eaLnBrk="1" hangingPunct="1">
              <a:lnSpc>
                <a:spcPct val="114000"/>
              </a:lnSpc>
              <a:spcBef>
                <a:spcPts val="2400"/>
              </a:spcBef>
              <a:defRPr/>
            </a:pPr>
            <a:r>
              <a:rPr lang="el-GR" sz="2400" b="1" dirty="0" smtClean="0"/>
              <a:t>ΑΜΦΙΒΟΛΗ </a:t>
            </a:r>
            <a:r>
              <a:rPr lang="en-US" sz="2400" b="1" dirty="0" smtClean="0"/>
              <a:t>:</a:t>
            </a:r>
            <a:r>
              <a:rPr lang="el-GR" sz="2400" b="1" dirty="0" smtClean="0"/>
              <a:t> </a:t>
            </a:r>
            <a:r>
              <a:rPr lang="el-GR" sz="2400" dirty="0" smtClean="0"/>
              <a:t>αριθμός μικροβίων μεταξύ 10.000 και 100.000/</a:t>
            </a:r>
            <a:r>
              <a:rPr lang="en-US" sz="2400" dirty="0" smtClean="0"/>
              <a:t>cc </a:t>
            </a:r>
            <a:r>
              <a:rPr lang="en-GB" sz="2400" dirty="0" smtClean="0"/>
              <a:t>o</a:t>
            </a:r>
            <a:r>
              <a:rPr lang="el-GR" sz="2400" dirty="0" smtClean="0"/>
              <a:t>ύρων</a:t>
            </a:r>
            <a:r>
              <a:rPr lang="el-GR" sz="2400" dirty="0" smtClean="0"/>
              <a:t> </a:t>
            </a:r>
            <a:r>
              <a:rPr lang="en-US" sz="2400" dirty="0" smtClean="0"/>
              <a:t> </a:t>
            </a:r>
            <a:r>
              <a:rPr lang="el-GR" sz="2400" dirty="0" smtClean="0"/>
              <a:t> επανάληψη</a:t>
            </a:r>
            <a:r>
              <a:rPr lang="el-GR" sz="2400" dirty="0"/>
              <a:t>,</a:t>
            </a:r>
            <a:endParaRPr lang="el-GR" sz="2400" dirty="0" smtClean="0"/>
          </a:p>
          <a:p>
            <a:pPr eaLnBrk="1" hangingPunct="1">
              <a:lnSpc>
                <a:spcPct val="114000"/>
              </a:lnSpc>
              <a:spcBef>
                <a:spcPts val="2400"/>
              </a:spcBef>
              <a:defRPr/>
            </a:pPr>
            <a:r>
              <a:rPr lang="el-GR" sz="2400" b="1" dirty="0" smtClean="0"/>
              <a:t>ΘΕΤΙΚΗ </a:t>
            </a:r>
            <a:r>
              <a:rPr lang="en-US" sz="2400" b="1" dirty="0" smtClean="0"/>
              <a:t>: </a:t>
            </a:r>
            <a:r>
              <a:rPr lang="el-GR" sz="2400" dirty="0" smtClean="0"/>
              <a:t>αριθμός μικροβίων &gt;100.000/</a:t>
            </a:r>
            <a:r>
              <a:rPr lang="en-US" sz="2400" dirty="0" smtClean="0"/>
              <a:t>cc</a:t>
            </a:r>
            <a:r>
              <a:rPr lang="el-GR" sz="2400"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3154492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a:defRPr/>
            </a:pPr>
            <a:r>
              <a:rPr lang="el-GR" dirty="0"/>
              <a:t>Αξιολόγηση Κ/Α ούρων </a:t>
            </a:r>
            <a:r>
              <a:rPr lang="el-GR" sz="3200" b="0" dirty="0" smtClean="0"/>
              <a:t>(2 </a:t>
            </a:r>
            <a:r>
              <a:rPr lang="el-GR" sz="3200" b="0" dirty="0"/>
              <a:t>από 2)</a:t>
            </a:r>
            <a:endParaRPr lang="el-GR" dirty="0" smtClean="0"/>
          </a:p>
        </p:txBody>
      </p:sp>
      <p:sp>
        <p:nvSpPr>
          <p:cNvPr id="59395" name="Rectangle 3"/>
          <p:cNvSpPr>
            <a:spLocks noGrp="1" noChangeArrowheads="1"/>
          </p:cNvSpPr>
          <p:nvPr>
            <p:ph idx="1"/>
          </p:nvPr>
        </p:nvSpPr>
        <p:spPr/>
        <p:txBody>
          <a:bodyPr>
            <a:normAutofit/>
          </a:bodyPr>
          <a:lstStyle/>
          <a:p>
            <a:pPr algn="just" eaLnBrk="1" hangingPunct="1">
              <a:lnSpc>
                <a:spcPct val="114000"/>
              </a:lnSpc>
              <a:spcBef>
                <a:spcPts val="1200"/>
              </a:spcBef>
              <a:defRPr/>
            </a:pPr>
            <a:r>
              <a:rPr lang="el-GR" sz="2400" dirty="0" smtClean="0"/>
              <a:t>Στην κ/α ούρων που έχει ληφθεί με </a:t>
            </a:r>
            <a:r>
              <a:rPr lang="el-GR" sz="2400" b="1" dirty="0" smtClean="0"/>
              <a:t>καθετηριασμό ή παρακέντηση</a:t>
            </a:r>
            <a:r>
              <a:rPr lang="el-GR" sz="2400" dirty="0" smtClean="0"/>
              <a:t> της ουροδόχου κύστης, ο αριθμός των μικροβίων δεν έχει ιδιαίτερη σημασία. Η ύπαρξή τους δηλώνει μόλυνση του ουροποιητικού,</a:t>
            </a:r>
          </a:p>
          <a:p>
            <a:pPr algn="just" eaLnBrk="1" hangingPunct="1">
              <a:lnSpc>
                <a:spcPct val="114000"/>
              </a:lnSpc>
              <a:spcBef>
                <a:spcPts val="1200"/>
              </a:spcBef>
              <a:defRPr/>
            </a:pPr>
            <a:r>
              <a:rPr lang="el-GR" sz="2400" dirty="0" smtClean="0"/>
              <a:t>Ασθενείς οι οποίοι φέρουν μόνιμο καθετήρα, έχουν </a:t>
            </a:r>
            <a:r>
              <a:rPr lang="el-GR" sz="2400" b="1" dirty="0" smtClean="0"/>
              <a:t>μόνιμη ασυμπτωματική μικροβιουρία</a:t>
            </a:r>
            <a:r>
              <a:rPr lang="el-GR" sz="2400" dirty="0" smtClean="0"/>
              <a:t>, η οποία δεν απαιτεί θεραπεία.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490046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Θεοδώρα Στρουμπούκη 2014. Θεοδώρα Στρουμπούκη. </a:t>
            </a:r>
            <a:r>
              <a:rPr lang="el-GR" sz="2000" dirty="0" smtClean="0"/>
              <a:t>«Χειρουργική </a:t>
            </a:r>
            <a:r>
              <a:rPr lang="el-GR" sz="2000" dirty="0"/>
              <a:t>Νοσηλευτική </a:t>
            </a:r>
            <a:r>
              <a:rPr lang="el-GR" sz="2000" dirty="0" smtClean="0"/>
              <a:t>ΙΙ (Ε). </a:t>
            </a:r>
            <a:r>
              <a:rPr lang="el-GR" sz="2000" dirty="0" smtClean="0"/>
              <a:t>Ενότητα 2</a:t>
            </a:r>
            <a:r>
              <a:rPr lang="en-US" sz="2000" dirty="0" smtClean="0"/>
              <a:t>:</a:t>
            </a:r>
            <a:r>
              <a:rPr lang="el-GR" sz="2000" dirty="0" smtClean="0"/>
              <a:t> Ουρολοιμώξεις».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Ουρολοιμώξεις </a:t>
            </a:r>
            <a:r>
              <a:rPr lang="el-GR" sz="3200" b="0" dirty="0" smtClean="0"/>
              <a:t>(2 </a:t>
            </a:r>
            <a:r>
              <a:rPr lang="el-GR" sz="3200" b="0" dirty="0"/>
              <a:t>από 3)</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Ένας ουροκαθετήρας παρέχει στα μικρόβια πύλη εισόδου εντός του ουροποιητικού συστήματος.</a:t>
            </a:r>
          </a:p>
          <a:p>
            <a:pPr>
              <a:lnSpc>
                <a:spcPct val="114000"/>
              </a:lnSpc>
              <a:spcBef>
                <a:spcPts val="1200"/>
              </a:spcBef>
            </a:pPr>
            <a:r>
              <a:rPr lang="el-GR" sz="2400" dirty="0" smtClean="0"/>
              <a:t>Οι ουροκαθετήρες επιτρέπουν στα μικρόβια που αποικίζουν το περίνεο και το ουρηθρικό στόμιο να εισέλθουν αρχικά εντός της ουρήθρας και ακολούθως εντός της κύστης.</a:t>
            </a:r>
            <a:endParaRPr lang="el-GR" sz="2400" b="1"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1845360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a:t>
            </a:r>
            <a:r>
              <a:rPr lang="el-GR" dirty="0" smtClean="0">
                <a:solidFill>
                  <a:prstClr val="black"/>
                </a:solidFill>
                <a:latin typeface="Calibri"/>
              </a:rPr>
              <a:t>creativecommons.org/licenses/</a:t>
            </a:r>
            <a:r>
              <a:rPr lang="en-US" dirty="0" smtClean="0">
                <a:solidFill>
                  <a:prstClr val="black"/>
                </a:solidFill>
                <a:latin typeface="Calibri"/>
              </a:rPr>
              <a:t>by</a:t>
            </a:r>
            <a:r>
              <a:rPr lang="el-GR" dirty="0" smtClean="0">
                <a:solidFill>
                  <a:prstClr val="black"/>
                </a:solidFill>
                <a:latin typeface="Calibri"/>
              </a:rPr>
              <a:t>-nc-sa/4.0</a:t>
            </a:r>
            <a:r>
              <a:rPr lang="el-GR" dirty="0">
                <a:solidFill>
                  <a:prstClr val="black"/>
                </a:solidFill>
                <a:latin typeface="Calibri"/>
              </a:rPr>
              <a:t>/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4543394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3080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smtClean="0"/>
              <a:t>το</a:t>
            </a:r>
            <a:r>
              <a:rPr lang="en-US" sz="2000" dirty="0" smtClean="0"/>
              <a:t> </a:t>
            </a:r>
            <a:r>
              <a:rPr lang="el-GR" sz="2000" dirty="0" smtClean="0"/>
              <a:t>Σημείωμα</a:t>
            </a:r>
            <a:r>
              <a:rPr lang="en-US" sz="2000" dirty="0" smtClean="0"/>
              <a:t> </a:t>
            </a:r>
            <a:r>
              <a:rPr lang="en-US" sz="2000" dirty="0"/>
              <a:t>Αναφοράς</a:t>
            </a:r>
            <a:endParaRPr lang="el-GR" sz="2000" dirty="0"/>
          </a:p>
          <a:p>
            <a:pPr lvl="1">
              <a:buFont typeface="Wingdings" panose="05000000000000000000" pitchFamily="2" charset="2"/>
              <a:buChar char="§"/>
            </a:pPr>
            <a:r>
              <a:rPr lang="el-GR" sz="2000" dirty="0"/>
              <a:t>το</a:t>
            </a:r>
            <a:r>
              <a:rPr lang="en-US" sz="2000" dirty="0"/>
              <a:t> </a:t>
            </a:r>
            <a:r>
              <a:rPr lang="el-GR" sz="2000" dirty="0"/>
              <a:t>Σημείωμα</a:t>
            </a:r>
            <a:r>
              <a:rPr lang="en-US" sz="2000" dirty="0"/>
              <a:t> Αδειοδότησης</a:t>
            </a:r>
            <a:endParaRPr lang="el-GR" sz="2000" dirty="0"/>
          </a:p>
          <a:p>
            <a:pPr lvl="1">
              <a:buFont typeface="Wingdings" panose="05000000000000000000" pitchFamily="2" charset="2"/>
              <a:buChar char="§"/>
            </a:pPr>
            <a:r>
              <a:rPr lang="el-GR" sz="2000" dirty="0" smtClean="0"/>
              <a:t>Τη δήλωση Διατήρησης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smtClean="0"/>
              <a:t>υπερσυνδέσμους.</a:t>
            </a:r>
            <a:endParaRPr lang="el-GR" sz="2400" dirty="0"/>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Ουρολοιμώξεις </a:t>
            </a:r>
            <a:r>
              <a:rPr lang="el-GR" sz="3200" b="0" dirty="0" smtClean="0"/>
              <a:t>(3 </a:t>
            </a:r>
            <a:r>
              <a:rPr lang="el-GR" sz="3200" b="0" dirty="0"/>
              <a:t>από 3)</a:t>
            </a:r>
            <a:endParaRPr lang="el-GR"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Ο αποικισμός της ουροδόχου κύστης μπορεί να οδηγήσει σε λοίμωξη κατώτερου ή ανώτερου ουροποιητικού ή σήψη.</a:t>
            </a:r>
          </a:p>
          <a:p>
            <a:pPr>
              <a:lnSpc>
                <a:spcPct val="114000"/>
              </a:lnSpc>
              <a:spcBef>
                <a:spcPts val="1200"/>
              </a:spcBef>
            </a:pPr>
            <a:r>
              <a:rPr lang="el-GR" sz="2400" dirty="0" smtClean="0"/>
              <a:t>Αν και ο ασθενής μπορεί να είναι ασυμπτωματικός, το άλγος στο υπογάστριο υποδηλώνει λοίμωξη κατώτερου ουροποιητικού, ενώ ο πυρετός και το οσφυϊκό άλγος υποδηλώνουν λοίμωξη ανώτερου ουροποιητικού.</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3023817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Προφυλάξεις </a:t>
            </a:r>
            <a:r>
              <a:rPr lang="el-GR" sz="3200" b="0" dirty="0" smtClean="0"/>
              <a:t>(1 από 4)</a:t>
            </a:r>
            <a:endParaRPr lang="el-GR" sz="3200" b="0" dirty="0"/>
          </a:p>
        </p:txBody>
      </p:sp>
      <p:sp>
        <p:nvSpPr>
          <p:cNvPr id="3" name="2 - Θέση περιεχομένου"/>
          <p:cNvSpPr>
            <a:spLocks noGrp="1"/>
          </p:cNvSpPr>
          <p:nvPr>
            <p:ph idx="1"/>
          </p:nvPr>
        </p:nvSpPr>
        <p:spPr/>
        <p:txBody>
          <a:bodyPr>
            <a:normAutofit/>
          </a:bodyPr>
          <a:lstStyle/>
          <a:p>
            <a:pPr>
              <a:lnSpc>
                <a:spcPct val="114000"/>
              </a:lnSpc>
              <a:spcBef>
                <a:spcPts val="1200"/>
              </a:spcBef>
            </a:pPr>
            <a:r>
              <a:rPr lang="el-GR" sz="2400" dirty="0" smtClean="0"/>
              <a:t>Όταν υπάρχει μόνιμος καθετήρας θα πρέπει να εξασφαλίζουμε την βατότητα του (πχ. απουσία κάμψεων του σωλήνα),</a:t>
            </a:r>
          </a:p>
          <a:p>
            <a:pPr>
              <a:lnSpc>
                <a:spcPct val="114000"/>
              </a:lnSpc>
              <a:spcBef>
                <a:spcPts val="1200"/>
              </a:spcBef>
            </a:pPr>
            <a:r>
              <a:rPr lang="el-GR" sz="2400" dirty="0" smtClean="0"/>
              <a:t>Ο  σάκος συλλογής ούρων θα πρέπει να βρίσκεται κάτω από το επίπεδο της κύστης για να αποφεύγεται η παλινδρόμηση ούρων ή η στάση ούρων στη κύστη γεγονός που συμβάλλει στην αύξηση της πιθανότητας πρόκλησης ουρολοίμωξης.</a:t>
            </a:r>
            <a:endParaRPr lang="el-GR" sz="2400" b="1"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4194821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Προφυλάξεις </a:t>
            </a:r>
            <a:r>
              <a:rPr lang="el-GR" sz="3200" b="0" dirty="0" smtClean="0"/>
              <a:t>(2 </a:t>
            </a:r>
            <a:r>
              <a:rPr lang="el-GR" sz="3200" b="0" dirty="0"/>
              <a:t>από 4)</a:t>
            </a:r>
            <a:endParaRPr lang="el-GR" dirty="0"/>
          </a:p>
        </p:txBody>
      </p:sp>
      <p:sp>
        <p:nvSpPr>
          <p:cNvPr id="3" name="2 - Θέση περιεχομένου"/>
          <p:cNvSpPr>
            <a:spLocks noGrp="1"/>
          </p:cNvSpPr>
          <p:nvPr>
            <p:ph idx="1"/>
          </p:nvPr>
        </p:nvSpPr>
        <p:spPr/>
        <p:txBody>
          <a:bodyPr>
            <a:normAutofit/>
          </a:bodyPr>
          <a:lstStyle/>
          <a:p>
            <a:pPr>
              <a:lnSpc>
                <a:spcPct val="114000"/>
              </a:lnSpc>
            </a:pPr>
            <a:r>
              <a:rPr lang="el-GR" sz="2400" dirty="0" smtClean="0"/>
              <a:t>Συστήνουμε στον ασθενή να λαμβάνει πολλά υγρά στο διάστημα της ημέρας. Με τη λήψη των υγρών εξασφαλίζεται ωριαία αποβολή ούρων τουλάχιστον 50 </a:t>
            </a:r>
            <a:r>
              <a:rPr lang="en-US" sz="2400" dirty="0" smtClean="0"/>
              <a:t>ml</a:t>
            </a:r>
            <a:r>
              <a:rPr lang="el-GR" sz="2400" dirty="0" smtClean="0"/>
              <a:t> και αποφεύγεται η ανιούσα μόλυνση με τη συνεχή προς τα κάτω ροή των ούρων. Παρασύρονται επίσης και αποβάλλονται τα άλατα και προλαμβάνεται πιθανή λιθίαση του αποχετευτικού συστήματος των νεφρών.</a:t>
            </a:r>
            <a:endParaRPr lang="el-GR" sz="2400" b="1"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2094053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Προφυλάξεις </a:t>
            </a:r>
            <a:r>
              <a:rPr lang="el-GR" sz="3200" b="0" dirty="0" smtClean="0"/>
              <a:t>(3 </a:t>
            </a:r>
            <a:r>
              <a:rPr lang="el-GR" sz="3200" b="0" dirty="0"/>
              <a:t>από 4)</a:t>
            </a:r>
            <a:endParaRPr lang="el-GR" dirty="0"/>
          </a:p>
        </p:txBody>
      </p:sp>
      <p:sp>
        <p:nvSpPr>
          <p:cNvPr id="3" name="2 - Θέση περιεχομένου"/>
          <p:cNvSpPr>
            <a:spLocks noGrp="1"/>
          </p:cNvSpPr>
          <p:nvPr>
            <p:ph idx="1"/>
          </p:nvPr>
        </p:nvSpPr>
        <p:spPr/>
        <p:txBody>
          <a:bodyPr>
            <a:normAutofit/>
          </a:bodyPr>
          <a:lstStyle/>
          <a:p>
            <a:pPr>
              <a:lnSpc>
                <a:spcPct val="114000"/>
              </a:lnSpc>
            </a:pPr>
            <a:r>
              <a:rPr lang="el-GR" sz="2400" dirty="0" smtClean="0"/>
              <a:t>Φροντίζουμε ώστε τα ούρα να διατηρούνται </a:t>
            </a:r>
            <a:r>
              <a:rPr lang="el-GR" sz="2400" i="1" dirty="0" smtClean="0"/>
              <a:t>όξινα</a:t>
            </a:r>
            <a:r>
              <a:rPr lang="el-GR" sz="2400" dirty="0" smtClean="0"/>
              <a:t>, χορηγώντας στον ασθενή αυξημένες ποσότητες νερού, βιταμίνη </a:t>
            </a:r>
            <a:r>
              <a:rPr lang="en-US" sz="2400" dirty="0" smtClean="0"/>
              <a:t>C</a:t>
            </a:r>
            <a:r>
              <a:rPr lang="el-GR" sz="2400" dirty="0" smtClean="0"/>
              <a:t>, οξινοποιητική δίαιτα όπως κρέας, αυγά, τυρί, δαμάσκηνα κλπ. Η συχνή χρήση χυμού βατόμουρου μείωσε τον αριθμό των βακτηρίων και των λευκών αιμοσφαιρίων σε πληθυσμό ηλικιωμένων γυναικών (</a:t>
            </a:r>
            <a:r>
              <a:rPr lang="en-US" sz="2400" dirty="0" smtClean="0"/>
              <a:t>Avorn et al</a:t>
            </a:r>
            <a:r>
              <a:rPr lang="el-GR" sz="2400" dirty="0" smtClean="0"/>
              <a:t>. 1994).</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spTree>
    <p:extLst>
      <p:ext uri="{BB962C8B-B14F-4D97-AF65-F5344CB8AC3E}">
        <p14:creationId xmlns:p14="http://schemas.microsoft.com/office/powerpoint/2010/main" val="951171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Προφυλάξεις </a:t>
            </a:r>
            <a:r>
              <a:rPr lang="el-GR" sz="3200" b="0" dirty="0" smtClean="0"/>
              <a:t>(4 </a:t>
            </a:r>
            <a:r>
              <a:rPr lang="el-GR" sz="3200" b="0" dirty="0"/>
              <a:t>από 4)</a:t>
            </a:r>
            <a:endParaRPr lang="el-GR" dirty="0"/>
          </a:p>
        </p:txBody>
      </p:sp>
      <p:sp>
        <p:nvSpPr>
          <p:cNvPr id="3" name="2 - Θέση περιεχομένου"/>
          <p:cNvSpPr>
            <a:spLocks noGrp="1"/>
          </p:cNvSpPr>
          <p:nvPr>
            <p:ph idx="1"/>
          </p:nvPr>
        </p:nvSpPr>
        <p:spPr/>
        <p:txBody>
          <a:bodyPr>
            <a:normAutofit/>
          </a:bodyPr>
          <a:lstStyle/>
          <a:p>
            <a:pPr>
              <a:lnSpc>
                <a:spcPct val="114000"/>
              </a:lnSpc>
            </a:pPr>
            <a:r>
              <a:rPr lang="el-GR" sz="2400" dirty="0" smtClean="0"/>
              <a:t>Να αποφεύγονται ανθρακούχα ποτά, σόδα κλπ. Έχει διαπιστωθεί ότι το </a:t>
            </a:r>
            <a:r>
              <a:rPr lang="en-US" sz="2400" dirty="0" smtClean="0"/>
              <a:t>PH</a:t>
            </a:r>
            <a:r>
              <a:rPr lang="el-GR" sz="2400" dirty="0" smtClean="0"/>
              <a:t>  των ούρων έχει κάποια επίδραση στην ανάπτυξη των μικροβίων. Όταν είναι χαμηλό, ο πολλαπλασιασμός τους μειώνεται.</a:t>
            </a: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25505714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Προσαρμοσμένο 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TotalTime>
  <Words>2369</Words>
  <Application>Microsoft Office PowerPoint</Application>
  <PresentationFormat>Προβολή στην οθόνη (4:3)</PresentationFormat>
  <Paragraphs>256</Paragraphs>
  <Slides>43</Slides>
  <Notes>13</Notes>
  <HiddenSlides>0</HiddenSlides>
  <MMClips>2</MMClips>
  <ScaleCrop>false</ScaleCrop>
  <HeadingPairs>
    <vt:vector size="4" baseType="variant">
      <vt:variant>
        <vt:lpstr>Θέμα</vt:lpstr>
      </vt:variant>
      <vt:variant>
        <vt:i4>3</vt:i4>
      </vt:variant>
      <vt:variant>
        <vt:lpstr>Τίτλοι διαφανειών</vt:lpstr>
      </vt:variant>
      <vt:variant>
        <vt:i4>43</vt:i4>
      </vt:variant>
    </vt:vector>
  </HeadingPairs>
  <TitlesOfParts>
    <vt:vector size="46" baseType="lpstr">
      <vt:lpstr>OC_template_updated</vt:lpstr>
      <vt:lpstr>1_OC_template_updated</vt:lpstr>
      <vt:lpstr>2_OC_template_updated</vt:lpstr>
      <vt:lpstr>Χειρουργική Νοσηλευτική ΙΙ (Ε)</vt:lpstr>
      <vt:lpstr>Εργαστήριο  Χειρουργική Νοσηλευτική ΙΙ</vt:lpstr>
      <vt:lpstr>Ουρολοιμώξεις (1 από 3)</vt:lpstr>
      <vt:lpstr>Ουρολοιμώξεις (2 από 3)</vt:lpstr>
      <vt:lpstr>Ουρολοιμώξεις (3 από 3)</vt:lpstr>
      <vt:lpstr>Προφυλάξεις (1 από 4)</vt:lpstr>
      <vt:lpstr>Προφυλάξεις (2 από 4)</vt:lpstr>
      <vt:lpstr>Προφυλάξεις (3 από 4)</vt:lpstr>
      <vt:lpstr>Προφυλάξεις (4 από 4)</vt:lpstr>
      <vt:lpstr>Παράγοντες κινδύνου για λοιμώξεις της ουροφόρου οδού (1 από 3)</vt:lpstr>
      <vt:lpstr>Παράγοντες κινδύνου για λοιμώξεις της ουροφόρου οδού (2 από 3)</vt:lpstr>
      <vt:lpstr>Παράγοντες κινδύνου για λοιμώξεις της ουροφόρου οδού (3 από 3)</vt:lpstr>
      <vt:lpstr>Προδιαθεσικοί παράγοντες ουρολοιμώξεων σε ασθενείς με καθετήρα κύστεως (1 από 3)</vt:lpstr>
      <vt:lpstr>Προδιαθεσικοί παράγοντες ουρολοιμώξεων σε ασθενείς με καθετήρα κύστεως (2 από 3)</vt:lpstr>
      <vt:lpstr>Προδιαθεσικοί παράγοντες ουρολοιμώξεων σε ασθενείς με καθετήρα κύστεως (3 από 3)</vt:lpstr>
      <vt:lpstr>Ουροκαλλιέργειες </vt:lpstr>
      <vt:lpstr>Τρόποι λήψης των ούρων για καλλιέργεια</vt:lpstr>
      <vt:lpstr>Βασικοί κανόνες λήψης των ούρων για ουροκαλλιέργειες</vt:lpstr>
      <vt:lpstr>Συλλογή δείγματος ούρων σε άνδρα</vt:lpstr>
      <vt:lpstr>Συλλογή δείγματος ούρων σε γυναίκα</vt:lpstr>
      <vt:lpstr>Συλλογή δείγματος ούρων για ποσοτικό προσδιορισμό - Ούρα 24ώρου (1 από 2)</vt:lpstr>
      <vt:lpstr>Συλλογή δείγματος ούρων για ποσοτικό προσδιορισμό - Ούρα 24ώρου (2 από 2)</vt:lpstr>
      <vt:lpstr>Λήψη δείγματος ούρων με καθετηριασμό σε γυναίκα</vt:lpstr>
      <vt:lpstr>Λήψη δείγματος ούρων με καθετηριασμό σε άντρα</vt:lpstr>
      <vt:lpstr>Δειγματοληψία για Κ/Α ούρων από καθετήρα κύστεως</vt:lpstr>
      <vt:lpstr>Λήψη δείγματος ούρων από καθετήρα κύστεως (1 από 2)</vt:lpstr>
      <vt:lpstr>Λήψη δείγματος ούρων από καθετήρα κύστεως (2 από 2)</vt:lpstr>
      <vt:lpstr>Χροιά των ούρων (1 από 2)</vt:lpstr>
      <vt:lpstr>Χροιά των ούρων (2 από 2)</vt:lpstr>
      <vt:lpstr>Φυσιολογικά και παθολογικά χρώματα ούρων</vt:lpstr>
      <vt:lpstr>Όψη των ούρων</vt:lpstr>
      <vt:lpstr>Βαθμονόμηση της όψης των ούρων</vt:lpstr>
      <vt:lpstr>Θολά και διαυγή ούρα</vt:lpstr>
      <vt:lpstr>Μικροοργανισμοί που μπορούν να θεωρηθούν παθογόνοι εάν βρεθούν στα ούρα σε επαρκή αριθμό</vt:lpstr>
      <vt:lpstr>Αξιολόγηση Κ/Α ούρων (1 από 2)</vt:lpstr>
      <vt:lpstr>Αξιολόγηση Κ/Α ούρων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51</cp:revision>
  <dcterms:created xsi:type="dcterms:W3CDTF">2013-03-04T13:35:19Z</dcterms:created>
  <dcterms:modified xsi:type="dcterms:W3CDTF">2015-02-27T09:48:10Z</dcterms:modified>
</cp:coreProperties>
</file>