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42"/>
  </p:notesMasterIdLst>
  <p:handoutMasterIdLst>
    <p:handoutMasterId r:id="rId43"/>
  </p:handoutMasterIdLst>
  <p:sldIdLst>
    <p:sldId id="29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57" r:id="rId35"/>
    <p:sldId id="262" r:id="rId36"/>
    <p:sldId id="264" r:id="rId37"/>
    <p:sldId id="299" r:id="rId38"/>
    <p:sldId id="300" r:id="rId39"/>
    <p:sldId id="266" r:id="rId40"/>
    <p:sldId id="298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F9B15-1206-48BF-B3C0-6423D21A1445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6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6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3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6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9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1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2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1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6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2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9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8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6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0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2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7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6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3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Πίνακες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6303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Παράθεση πινάκων [Α Β] κατά γραμμές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60032" y="1361080"/>
            <a:ext cx="4104456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Πίνακες </a:t>
            </a:r>
            <a:r>
              <a:rPr lang="en-US" sz="2400" dirty="0" smtClean="0"/>
              <a:t>A</a:t>
            </a:r>
            <a:r>
              <a:rPr lang="el-GR" sz="2400" dirty="0" smtClean="0"/>
              <a:t> και Β </a:t>
            </a:r>
            <a:r>
              <a:rPr lang="el-GR" sz="2400" b="1" dirty="0" smtClean="0">
                <a:solidFill>
                  <a:srgbClr val="800000"/>
                </a:solidFill>
              </a:rPr>
              <a:t>με τον ίδιο αριθμό γραμμών </a:t>
            </a:r>
            <a:r>
              <a:rPr lang="el-GR" sz="2400" dirty="0" smtClean="0"/>
              <a:t>μπορούν να παρατεθούν ο ένας δίπλα στον άλλο και να δημιουργήσουν νέο πίνακα,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με ίδιο αριθμό γραμμών και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πλήθος στηλών όσο και το άθροισμά τους στους αρχικούς.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l-GR" sz="2400" dirty="0" smtClean="0"/>
          </a:p>
        </p:txBody>
      </p:sp>
      <p:pic>
        <p:nvPicPr>
          <p:cNvPr id="5" name="Picture 2" title="Παράθεση πινάκων [Α Β] κατά γραμμές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0000"/>
            <a:ext cx="4320000" cy="5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658044" y="1692659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Α = [1 2 3; 4 5 6; 7 8 9];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B = [1 1 1 1; 2 2 2 2; 3 3 3 3];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 = [A B]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1     2     3     1     1     1     1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4     5     6     2     2     2     2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7     8     9     3     3     3     3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size(C)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3     7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Παράθεση πινάκων [Α; Β] κατά στήλες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556792"/>
            <a:ext cx="3970784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Δημιουργία νέου πίνακα από δύο πίνακες Α και Β με </a:t>
            </a:r>
            <a:r>
              <a:rPr lang="el-GR" sz="2400" b="1" dirty="0" smtClean="0">
                <a:solidFill>
                  <a:srgbClr val="800000"/>
                </a:solidFill>
              </a:rPr>
              <a:t>ίδιο πλήθος στηλών</a:t>
            </a:r>
            <a:r>
              <a:rPr lang="el-GR" sz="2400" dirty="0" smtClean="0"/>
              <a:t>:</a:t>
            </a:r>
          </a:p>
          <a:p>
            <a:pPr>
              <a:lnSpc>
                <a:spcPct val="150000"/>
              </a:lnSpc>
            </a:pPr>
            <a:endParaRPr lang="el-GR" sz="2400" dirty="0" smtClean="0"/>
          </a:p>
        </p:txBody>
      </p:sp>
      <p:pic>
        <p:nvPicPr>
          <p:cNvPr id="6" name="Picture 2" title="Παράθεση πινάκων [Α; Β] κατά στήλες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260000"/>
            <a:ext cx="4320000" cy="5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49608" y="1844824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Α = [1 2 3; 4 5 6; 7 8 9];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B = [10 11 12; 13 14 15];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 = [A; B]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10    11    12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13    14    15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Υποπίνακας Α(</a:t>
            </a:r>
            <a:r>
              <a:rPr lang="en-US" dirty="0" smtClean="0"/>
              <a:t>x</a:t>
            </a:r>
            <a:r>
              <a:rPr lang="el-GR" dirty="0" smtClean="0"/>
              <a:t>1:</a:t>
            </a:r>
            <a:r>
              <a:rPr lang="en-US" dirty="0" smtClean="0"/>
              <a:t>x</a:t>
            </a:r>
            <a:r>
              <a:rPr lang="el-GR" dirty="0" smtClean="0"/>
              <a:t>2; </a:t>
            </a:r>
            <a:r>
              <a:rPr lang="en-US" dirty="0" smtClean="0"/>
              <a:t>y</a:t>
            </a:r>
            <a:r>
              <a:rPr lang="el-GR" dirty="0" smtClean="0"/>
              <a:t>1:</a:t>
            </a:r>
            <a:r>
              <a:rPr lang="en-US" dirty="0" smtClean="0"/>
              <a:t>y</a:t>
            </a:r>
            <a:r>
              <a:rPr lang="el-GR" dirty="0" smtClean="0"/>
              <a:t>2)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Εξαγωγή υποπίνακα από την γραμμή </a:t>
            </a:r>
            <a:r>
              <a:rPr lang="en-US" sz="2400" dirty="0" smtClean="0"/>
              <a:t>x</a:t>
            </a:r>
            <a:r>
              <a:rPr lang="el-GR" sz="2400" dirty="0" smtClean="0"/>
              <a:t>1 έως τη γραμμή </a:t>
            </a:r>
            <a:r>
              <a:rPr lang="en-US" sz="2400" dirty="0" smtClean="0"/>
              <a:t>x</a:t>
            </a:r>
            <a:r>
              <a:rPr lang="el-GR" sz="2400" dirty="0" smtClean="0"/>
              <a:t>2 και από τη στήλη </a:t>
            </a:r>
            <a:r>
              <a:rPr lang="en-US" sz="2400" dirty="0" smtClean="0"/>
              <a:t>y</a:t>
            </a:r>
            <a:r>
              <a:rPr lang="el-GR" sz="2400" dirty="0" smtClean="0"/>
              <a:t>1 έως τη στήλη </a:t>
            </a:r>
            <a:r>
              <a:rPr lang="en-US" sz="2400" dirty="0" smtClean="0"/>
              <a:t>y</a:t>
            </a:r>
            <a:r>
              <a:rPr lang="el-GR" sz="2400" dirty="0" smtClean="0"/>
              <a:t>2 από τον πίνακα Α.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Π.χ. ο υποπίνακας με τις δύο πρώτες γραμμές και στήλες του </a:t>
            </a:r>
            <a:r>
              <a:rPr lang="en-US" sz="2400" dirty="0" smtClean="0"/>
              <a:t>C</a:t>
            </a:r>
            <a:r>
              <a:rPr lang="el-GR" sz="2400" dirty="0" smtClean="0"/>
              <a:t> είναι:</a:t>
            </a:r>
          </a:p>
        </p:txBody>
      </p:sp>
      <p:pic>
        <p:nvPicPr>
          <p:cNvPr id="6" name="Picture 2" title="Υποπίνακας Α(x1:x2; y1:y2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3360043"/>
            <a:ext cx="4038600" cy="2784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2915816" y="3618875"/>
            <a:ext cx="2067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C(1:2,1:2)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Υποπίνακας </a:t>
            </a:r>
            <a:r>
              <a:rPr lang="el-GR" sz="3200" b="0" dirty="0"/>
              <a:t>(1 από </a:t>
            </a:r>
            <a:r>
              <a:rPr lang="el-GR" sz="3200" b="0" dirty="0" smtClean="0"/>
              <a:t>3)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57192" y="1556792"/>
            <a:ext cx="412960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Για όλες τις γραμμές ή όλες τις στήλες, χρησιμοποιούμε μόνο το σύμβολο ’:’</a:t>
            </a:r>
          </a:p>
        </p:txBody>
      </p:sp>
      <p:pic>
        <p:nvPicPr>
          <p:cNvPr id="6" name="Picture 2" title="Υποπίνακα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92" y="126876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99592" y="1752600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C(:,1:2)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10    11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13    14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Υποπίνακας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3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l-GR" sz="32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499994"/>
            <a:ext cx="4186808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Για όλες τις γραμμές ή όλες τις στήλες, χρησιμοποιούμε μόνο το σύμβολο ’:’</a:t>
            </a:r>
          </a:p>
        </p:txBody>
      </p:sp>
      <p:pic>
        <p:nvPicPr>
          <p:cNvPr id="6" name="Picture 2" title="Υποπίνακα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02762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781894" y="1705283"/>
            <a:ext cx="3409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C(1,:)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C(:,1)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Υποπίνακας</a:t>
            </a:r>
            <a:r>
              <a:rPr lang="el-GR" b="0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(3 </a:t>
            </a:r>
            <a:r>
              <a:rPr lang="el-GR" sz="3200" b="0" dirty="0">
                <a:solidFill>
                  <a:prstClr val="black"/>
                </a:solidFill>
              </a:rPr>
              <a:t>από 3)</a:t>
            </a:r>
            <a:r>
              <a:rPr lang="el-GR" sz="3200" dirty="0" smtClean="0"/>
              <a:t>  </a:t>
            </a:r>
            <a:endParaRPr lang="el-GR" sz="32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556792"/>
            <a:ext cx="3970784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Για όλες τις γραμμές ή όλες τις στήλες, χρησιμοποιούμε μόνο το σύμβολο ’:’</a:t>
            </a:r>
          </a:p>
        </p:txBody>
      </p:sp>
      <p:pic>
        <p:nvPicPr>
          <p:cNvPr id="6" name="Picture 2" title="Υποπίνακα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97344" y="1913771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C(1:3,:)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Υποπίνακας</a:t>
            </a:r>
            <a:r>
              <a:rPr lang="en-US" dirty="0" smtClean="0"/>
              <a:t> C(:,:)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88024" y="1560970"/>
            <a:ext cx="4172264" cy="4565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Όλες</a:t>
            </a:r>
            <a:r>
              <a:rPr lang="en-US" sz="2400" dirty="0" smtClean="0"/>
              <a:t> </a:t>
            </a:r>
            <a:r>
              <a:rPr lang="el-GR" sz="2400" dirty="0" smtClean="0"/>
              <a:t>τις γραμμές και όλες τις στήλες του πίνακα </a:t>
            </a:r>
            <a:r>
              <a:rPr lang="en-US" sz="2400" dirty="0" smtClean="0"/>
              <a:t>C</a:t>
            </a:r>
            <a:r>
              <a:rPr lang="el-GR" sz="2400" dirty="0" smtClean="0"/>
              <a:t>.</a:t>
            </a:r>
          </a:p>
        </p:txBody>
      </p:sp>
      <p:pic>
        <p:nvPicPr>
          <p:cNvPr id="6" name="Picture 2" title="Υποπίνακας C(:,: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197424" cy="5349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27584" y="1734551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10    11    12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13    14    15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C(:,:)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10    11    12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13    14    15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Υποπίνακας </a:t>
            </a:r>
            <a:r>
              <a:rPr lang="en-US" sz="3600" b="0" dirty="0" smtClean="0"/>
              <a:t>C(</a:t>
            </a:r>
            <a:r>
              <a:rPr lang="el-GR" sz="3600" b="0" dirty="0" smtClean="0"/>
              <a:t>γ</a:t>
            </a:r>
            <a:r>
              <a:rPr lang="en-US" sz="3600" b="0" dirty="0" smtClean="0"/>
              <a:t>1:</a:t>
            </a:r>
            <a:r>
              <a:rPr lang="el-GR" sz="3600" b="0" dirty="0" smtClean="0"/>
              <a:t>βγ:γ2</a:t>
            </a:r>
            <a:r>
              <a:rPr lang="en-US" sz="3600" b="0" dirty="0" smtClean="0"/>
              <a:t>,</a:t>
            </a:r>
            <a:r>
              <a:rPr lang="el-GR" sz="3600" b="0" dirty="0" smtClean="0"/>
              <a:t>σ</a:t>
            </a:r>
            <a:r>
              <a:rPr lang="en-US" sz="3600" b="0" dirty="0" smtClean="0"/>
              <a:t>1:</a:t>
            </a:r>
            <a:r>
              <a:rPr lang="el-GR" sz="3600" b="0" dirty="0" smtClean="0"/>
              <a:t>βσ:σ2</a:t>
            </a:r>
            <a:r>
              <a:rPr lang="en-US" sz="3600" b="0" dirty="0" smtClean="0"/>
              <a:t>)</a:t>
            </a:r>
            <a:r>
              <a:rPr lang="el-GR" sz="3600" b="0" dirty="0" smtClean="0"/>
              <a:t>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44008" y="1484784"/>
            <a:ext cx="4042792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Επιλογή των γραμμών από γ1 μέχρι γ2 με βήμα βγ και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επιλογή των στηλών από σ1 μέχρι σ2 με βήμα βσ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του πίνακα </a:t>
            </a:r>
            <a:r>
              <a:rPr lang="en-US" sz="2400" dirty="0" smtClean="0"/>
              <a:t>C</a:t>
            </a:r>
            <a:r>
              <a:rPr lang="el-GR" sz="2400" dirty="0" smtClean="0"/>
              <a:t>.</a:t>
            </a:r>
          </a:p>
        </p:txBody>
      </p:sp>
      <p:pic>
        <p:nvPicPr>
          <p:cNvPr id="6" name="Picture 2" title="Υποπίνακας C(γ1:βγ:γ2,σ1:βσ:σ2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27624" y="1844824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10    11    12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13    14    15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C(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2:5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2:3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7     9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13   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Άθροισμα πινάκων Α και Β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88024" y="1416240"/>
            <a:ext cx="4176464" cy="48210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Με ίδιες διαστάσεις </a:t>
            </a:r>
            <a:r>
              <a:rPr lang="en-US" sz="2400" i="1" dirty="0" smtClean="0"/>
              <a:t>m</a:t>
            </a:r>
            <a:r>
              <a:rPr lang="en-US" sz="2400" dirty="0" smtClean="0"/>
              <a:t>x</a:t>
            </a:r>
            <a:r>
              <a:rPr lang="en-US" sz="2400" i="1" dirty="0" smtClean="0"/>
              <a:t>n</a:t>
            </a:r>
            <a:r>
              <a:rPr lang="el-GR" sz="2400" i="1" dirty="0" smtClean="0"/>
              <a:t>,</a:t>
            </a:r>
            <a:r>
              <a:rPr lang="el-GR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Με στοιχεία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και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αντίστοιχα,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είναι ένας νέος πίνακας </a:t>
            </a:r>
            <a:r>
              <a:rPr lang="en-US" sz="2400" dirty="0" smtClean="0"/>
              <a:t>S</a:t>
            </a:r>
            <a:r>
              <a:rPr lang="el-GR" sz="2400" dirty="0" smtClean="0"/>
              <a:t> ,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με διαστάσεις </a:t>
            </a:r>
            <a:r>
              <a:rPr lang="en-US" sz="2400" i="1" dirty="0" smtClean="0"/>
              <a:t>m</a:t>
            </a:r>
            <a:r>
              <a:rPr lang="en-US" sz="2400" dirty="0" smtClean="0"/>
              <a:t>x</a:t>
            </a:r>
            <a:r>
              <a:rPr lang="en-US" sz="2400" i="1" dirty="0" smtClean="0"/>
              <a:t>n</a:t>
            </a:r>
            <a:r>
              <a:rPr lang="el-GR" sz="2400" dirty="0" smtClean="0"/>
              <a:t> και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στοιχεία </a:t>
            </a:r>
            <a:r>
              <a:rPr lang="en-US" sz="2400" i="1" dirty="0" smtClean="0"/>
              <a:t>s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+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.</a:t>
            </a:r>
          </a:p>
        </p:txBody>
      </p:sp>
      <p:pic>
        <p:nvPicPr>
          <p:cNvPr id="6" name="Picture 2" title="Άθροισμα πινάκων Α και 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296000"/>
            <a:ext cx="4362429" cy="5559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99592" y="1572009"/>
            <a:ext cx="365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S1 = C(1:3,:)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S1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4     5     6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S2 = C(3:5,:)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S2 =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7     8     9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10    11    12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13    14    15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 = S1 + S2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8    10    12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14    16    18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20    22    24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Διαφορά πινάκων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403576"/>
            <a:ext cx="4108648" cy="4733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Αντίστοιχα, η διαφορά των πινάκων οδηγεί σε νέο πίνακα με στοιχεία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400" i="1" dirty="0" smtClean="0"/>
              <a:t>s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–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.</a:t>
            </a:r>
          </a:p>
        </p:txBody>
      </p:sp>
      <p:pic>
        <p:nvPicPr>
          <p:cNvPr id="6" name="Picture 2" title="Διαφορά πινάκων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96584" y="1988840"/>
            <a:ext cx="3297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D = S1 – S2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-6    -6    -6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-6    -6    -6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-6    -6    -6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l-GR" dirty="0" smtClean="0"/>
              <a:t>Περιεχόμενα</a:t>
            </a:r>
            <a:endParaRPr lang="tr-T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Ορισμός πίνακα,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Προσπέλαση στοιχείων πίνακα,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Διαστάσεις πίνακα,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Παράθεση πινάκων,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Πράξεις πινάκων,</a:t>
            </a:r>
            <a:endParaRPr lang="en-US" sz="24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Πρόσθεση,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Αφαίρεση,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Πολλαπλασιασμός,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Ύψωση σε δύναμη.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Πίνακας με μηδενικά,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Πίνακας με μονάδες,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Εκτύπωση πίνακα.</a:t>
            </a:r>
            <a:endParaRPr lang="tr-T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7"/>
    </mc:Choice>
    <mc:Fallback xmlns="">
      <p:transition spd="slow" advTm="263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Πολλαπλασιασμός πινάκων </a:t>
            </a:r>
            <a:r>
              <a:rPr lang="en-US" sz="4400" dirty="0" smtClean="0"/>
              <a:t>A</a:t>
            </a:r>
            <a:r>
              <a:rPr lang="el-GR" sz="4400" dirty="0" smtClean="0"/>
              <a:t> και </a:t>
            </a:r>
            <a:r>
              <a:rPr lang="en-US" sz="4400" dirty="0" smtClean="0"/>
              <a:t>B</a:t>
            </a:r>
            <a:r>
              <a:rPr lang="el-GR" sz="4400" b="0" dirty="0">
                <a:solidFill>
                  <a:prstClr val="black"/>
                </a:solidFill>
              </a:rPr>
              <a:t> </a:t>
            </a:r>
            <a:r>
              <a:rPr lang="el-GR" sz="4400" b="0" dirty="0" smtClean="0">
                <a:solidFill>
                  <a:prstClr val="black"/>
                </a:solidFill>
              </a:rPr>
              <a:t/>
            </a:r>
            <a:br>
              <a:rPr lang="el-GR" sz="4400" b="0" dirty="0" smtClean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>
                <a:solidFill>
                  <a:prstClr val="black"/>
                </a:solidFill>
              </a:rPr>
              <a:t>1 από 3)</a:t>
            </a:r>
            <a:r>
              <a:rPr lang="el-GR" sz="3600" dirty="0" smtClean="0"/>
              <a:t>    </a:t>
            </a:r>
            <a:endParaRPr lang="el-GR" sz="36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60032" y="1484784"/>
            <a:ext cx="4032448" cy="47525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800000"/>
                </a:solidFill>
              </a:rPr>
              <a:t>Πρέπει το πλήθος των στηλών του πρώτου να είναι ίδιο με το πλήθος των γραμμών του δεύτερου πίνακα.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Π.χ. αν </a:t>
            </a:r>
            <a:r>
              <a:rPr lang="en-US" sz="2400" b="1" dirty="0" smtClean="0"/>
              <a:t>A</a:t>
            </a:r>
            <a:r>
              <a:rPr lang="el-GR" sz="2400" dirty="0" smtClean="0"/>
              <a:t> (</a:t>
            </a:r>
            <a:r>
              <a:rPr lang="en-US" sz="2400" i="1" dirty="0" smtClean="0"/>
              <a:t>m</a:t>
            </a:r>
            <a:r>
              <a:rPr lang="en-US" sz="2400" dirty="0" smtClean="0"/>
              <a:t>x</a:t>
            </a:r>
            <a:r>
              <a:rPr lang="en-US" sz="2400" i="1" dirty="0" smtClean="0"/>
              <a:t>p</a:t>
            </a:r>
            <a:r>
              <a:rPr lang="el-GR" sz="2400" dirty="0" smtClean="0"/>
              <a:t>) και </a:t>
            </a:r>
            <a:r>
              <a:rPr lang="en-US" sz="2400" b="1" dirty="0" smtClean="0"/>
              <a:t>B</a:t>
            </a:r>
            <a:r>
              <a:rPr lang="el-GR" sz="2400" dirty="0" smtClean="0"/>
              <a:t> (</a:t>
            </a:r>
            <a:r>
              <a:rPr lang="en-US" sz="2400" i="1" dirty="0" smtClean="0"/>
              <a:t>p</a:t>
            </a:r>
            <a:r>
              <a:rPr lang="en-US" sz="2400" dirty="0" smtClean="0"/>
              <a:t>x</a:t>
            </a:r>
            <a:r>
              <a:rPr lang="en-US" sz="2400" i="1" dirty="0" smtClean="0"/>
              <a:t>n</a:t>
            </a:r>
            <a:r>
              <a:rPr lang="el-GR" sz="2400" i="1" dirty="0" smtClean="0"/>
              <a:t>)</a:t>
            </a:r>
            <a:r>
              <a:rPr lang="el-GR" sz="2400" dirty="0" smtClean="0"/>
              <a:t>  τότε θα είναι </a:t>
            </a:r>
            <a:r>
              <a:rPr lang="en-US" sz="2400" b="1" dirty="0" smtClean="0"/>
              <a:t>P</a:t>
            </a:r>
            <a:r>
              <a:rPr lang="el-GR" sz="2400" dirty="0" smtClean="0"/>
              <a:t> = Α*Β (</a:t>
            </a:r>
            <a:r>
              <a:rPr lang="en-US" sz="2400" i="1" dirty="0" smtClean="0"/>
              <a:t>m</a:t>
            </a:r>
            <a:r>
              <a:rPr lang="en-US" sz="2400" dirty="0" smtClean="0"/>
              <a:t>x</a:t>
            </a:r>
            <a:r>
              <a:rPr lang="en-US" sz="2400" i="1" dirty="0" smtClean="0"/>
              <a:t>n</a:t>
            </a:r>
            <a:r>
              <a:rPr lang="el-GR" sz="2400" i="1" dirty="0" smtClean="0"/>
              <a:t>) </a:t>
            </a:r>
            <a:r>
              <a:rPr lang="el-GR" sz="2400" dirty="0" smtClean="0"/>
              <a:t> με</a:t>
            </a:r>
            <a:r>
              <a:rPr lang="el-GR" sz="2400" i="1" dirty="0" smtClean="0"/>
              <a:t> </a:t>
            </a:r>
            <a:r>
              <a:rPr lang="el-GR" sz="2400" dirty="0" smtClean="0"/>
              <a:t>στοιχεία 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ij</a:t>
            </a:r>
            <a:r>
              <a:rPr lang="el-GR" sz="2400" dirty="0" smtClean="0"/>
              <a:t>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ik</a:t>
            </a:r>
            <a:r>
              <a:rPr lang="en-US" sz="2400" dirty="0" smtClean="0"/>
              <a:t> </a:t>
            </a:r>
            <a:r>
              <a:rPr lang="el-GR" sz="2400" dirty="0" smtClean="0"/>
              <a:t>* </a:t>
            </a:r>
            <a:r>
              <a:rPr lang="en-US" sz="2400" i="1" dirty="0" err="1" smtClean="0"/>
              <a:t>b</a:t>
            </a:r>
            <a:r>
              <a:rPr lang="en-US" sz="2400" baseline="-25000" dirty="0" err="1" smtClean="0"/>
              <a:t>kj</a:t>
            </a:r>
            <a:r>
              <a:rPr lang="el-GR" sz="2400" baseline="-25000" dirty="0" smtClean="0"/>
              <a:t>3.</a:t>
            </a:r>
            <a:endParaRPr lang="el-GR" sz="2400" dirty="0" smtClean="0"/>
          </a:p>
        </p:txBody>
      </p:sp>
      <p:pic>
        <p:nvPicPr>
          <p:cNvPr id="6" name="Picture 2" title="Πολλαπλασιασμός πινάκων A και B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1043608" y="2132856"/>
            <a:ext cx="352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P = S1 * S2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P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66    72    78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156   171   186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246   270   294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tr-T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Πολλαπλασιασμός πινάκων </a:t>
            </a:r>
            <a:r>
              <a:rPr lang="en-US" sz="4400" dirty="0" smtClean="0"/>
              <a:t>A</a:t>
            </a:r>
            <a:r>
              <a:rPr lang="el-GR" sz="4400" dirty="0" smtClean="0"/>
              <a:t> και </a:t>
            </a:r>
            <a:r>
              <a:rPr lang="en-US" sz="4400" dirty="0" smtClean="0"/>
              <a:t>B</a:t>
            </a:r>
            <a:r>
              <a:rPr lang="el-GR" sz="4400" dirty="0" smtClean="0"/>
              <a:t> </a:t>
            </a:r>
            <a:br>
              <a:rPr lang="el-GR" sz="4400" dirty="0" smtClean="0"/>
            </a:br>
            <a:r>
              <a:rPr lang="el-GR" sz="3600" b="0" dirty="0" smtClean="0">
                <a:solidFill>
                  <a:prstClr val="black"/>
                </a:solidFill>
              </a:rPr>
              <a:t>(2 </a:t>
            </a:r>
            <a:r>
              <a:rPr lang="el-GR" sz="3600" b="0" dirty="0">
                <a:solidFill>
                  <a:prstClr val="black"/>
                </a:solidFill>
              </a:rPr>
              <a:t>από 3)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76056" y="1669551"/>
            <a:ext cx="3964632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Δεν ισχύει η αντιμεταθετική ιδιότητα στον πολλαπλασιασμό πινάκων.</a:t>
            </a:r>
          </a:p>
        </p:txBody>
      </p:sp>
      <p:pic>
        <p:nvPicPr>
          <p:cNvPr id="6" name="Picture 2" title="Πολλαπλασιασμός πινάκων A και B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296000"/>
            <a:ext cx="4248473" cy="5558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1110772" y="1700808"/>
            <a:ext cx="33940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P = S1 * S2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P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66    72    78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156   171   186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246   270   294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P = S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 * S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1</a:t>
            </a:r>
          </a:p>
          <a:p>
            <a:endParaRPr lang="el-GR" sz="2000" dirty="0" smtClean="0">
              <a:solidFill>
                <a:srgbClr val="C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P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b="1" dirty="0" smtClean="0">
                <a:solidFill>
                  <a:srgbClr val="386C39"/>
                </a:solidFill>
                <a:latin typeface="Calibri"/>
              </a:rPr>
              <a:t>% είναι ίσοι??????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Πολλαπλασιασμός πινάκων </a:t>
            </a:r>
            <a:r>
              <a:rPr lang="en-US" sz="4400" dirty="0" smtClean="0"/>
              <a:t>A</a:t>
            </a:r>
            <a:r>
              <a:rPr lang="el-GR" sz="4400" dirty="0" smtClean="0"/>
              <a:t> και </a:t>
            </a:r>
            <a:r>
              <a:rPr lang="en-US" sz="4400" dirty="0" smtClean="0"/>
              <a:t>B</a:t>
            </a:r>
            <a:r>
              <a:rPr lang="el-GR" sz="4400" b="0" dirty="0">
                <a:solidFill>
                  <a:prstClr val="black"/>
                </a:solidFill>
              </a:rPr>
              <a:t> </a:t>
            </a:r>
            <a:r>
              <a:rPr lang="el-GR" sz="4400" b="0" dirty="0" smtClean="0">
                <a:solidFill>
                  <a:prstClr val="black"/>
                </a:solidFill>
              </a:rPr>
              <a:t/>
            </a:r>
            <a:br>
              <a:rPr lang="el-GR" sz="4400" b="0" dirty="0" smtClean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(3 </a:t>
            </a:r>
            <a:r>
              <a:rPr lang="el-GR" sz="3600" b="0" dirty="0">
                <a:solidFill>
                  <a:prstClr val="black"/>
                </a:solidFill>
              </a:rPr>
              <a:t>από 3)</a:t>
            </a:r>
            <a:r>
              <a:rPr lang="el-GR" sz="3600" dirty="0" smtClean="0"/>
              <a:t>   </a:t>
            </a:r>
            <a:endParaRPr lang="el-GR" sz="36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60032" y="1628800"/>
            <a:ext cx="4180656" cy="4608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Ο μαθηματικός πολλαπλασιασμός πινάκων διαφέρει από τον πολλαπλασιασμό στοιχείο-στοιχείο πινάκων. </a:t>
            </a:r>
          </a:p>
        </p:txBody>
      </p:sp>
      <p:pic>
        <p:nvPicPr>
          <p:cNvPr id="6" name="Picture 2" title="Πολλαπλασιασμός πινάκων A και B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250258" cy="551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75530" y="1618236"/>
            <a:ext cx="38419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P = S1 * S2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P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66    72    78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156   171   186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246   270   294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P = S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.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* S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1</a:t>
            </a:r>
          </a:p>
          <a:p>
            <a:endParaRPr lang="el-GR" sz="2000" dirty="0" smtClean="0">
              <a:solidFill>
                <a:srgbClr val="C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P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b="1" dirty="0" smtClean="0">
                <a:solidFill>
                  <a:srgbClr val="386C39"/>
                </a:solidFill>
                <a:latin typeface="Calibri"/>
              </a:rPr>
              <a:t>% Είναι ίσοι? Τι παρατηρείτε?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Πολλαπλασιασμός τετραγωνικών πινάκων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60032" y="1556792"/>
            <a:ext cx="382676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Προφανώς, κάθε τετραγωνικός πίνακας μπορεί να πολλαπλασιαστεί με τον εαυτό του.</a:t>
            </a:r>
          </a:p>
        </p:txBody>
      </p:sp>
      <p:pic>
        <p:nvPicPr>
          <p:cNvPr id="6" name="Picture 2" title="Πολλαπλασιασμός τετραγωνικών πινάκων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971600" y="1844824"/>
            <a:ext cx="3049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S1 * S1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30    36    42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66    81    96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102   126   150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Δύναμη πίνακα </a:t>
            </a:r>
            <a:r>
              <a:rPr lang="el-GR" sz="3200" b="0" dirty="0">
                <a:solidFill>
                  <a:prstClr val="black"/>
                </a:solidFill>
              </a:rPr>
              <a:t>(1 από </a:t>
            </a:r>
            <a:r>
              <a:rPr lang="el-GR" sz="3200" b="0" dirty="0" smtClean="0">
                <a:solidFill>
                  <a:prstClr val="black"/>
                </a:solidFill>
              </a:rPr>
              <a:t>2)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94176" y="1196752"/>
            <a:ext cx="424232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Για τετραγωνικούς πίνακες, μπορούμε να χρησιμοποιήσουμε το σύμβολο ύψωσης σε δύναμη,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Α</a:t>
            </a:r>
            <a:r>
              <a:rPr lang="el-GR" sz="2400" dirty="0" smtClean="0"/>
              <a:t>^2 = </a:t>
            </a:r>
            <a:r>
              <a:rPr lang="el-GR" sz="2400" b="1" dirty="0" smtClean="0"/>
              <a:t>Α</a:t>
            </a:r>
            <a:r>
              <a:rPr lang="el-GR" sz="2400" dirty="0" smtClean="0"/>
              <a:t>*</a:t>
            </a:r>
            <a:r>
              <a:rPr lang="el-GR" sz="2400" b="1" dirty="0" smtClean="0"/>
              <a:t>Α,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Α</a:t>
            </a:r>
            <a:r>
              <a:rPr lang="el-GR" sz="2400" dirty="0" smtClean="0"/>
              <a:t>^3 = </a:t>
            </a:r>
            <a:r>
              <a:rPr lang="el-GR" sz="2400" b="1" dirty="0" smtClean="0"/>
              <a:t>Α</a:t>
            </a:r>
            <a:r>
              <a:rPr lang="el-GR" sz="2400" dirty="0" smtClean="0"/>
              <a:t>*</a:t>
            </a:r>
            <a:r>
              <a:rPr lang="el-GR" sz="2400" b="1" dirty="0" smtClean="0"/>
              <a:t>Α</a:t>
            </a:r>
            <a:r>
              <a:rPr lang="el-GR" sz="2400" dirty="0" smtClean="0"/>
              <a:t>*</a:t>
            </a:r>
            <a:r>
              <a:rPr lang="el-GR" sz="2400" b="1" dirty="0" smtClean="0"/>
              <a:t>Α,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κ.λπ.</a:t>
            </a:r>
          </a:p>
        </p:txBody>
      </p:sp>
      <p:pic>
        <p:nvPicPr>
          <p:cNvPr id="6" name="Picture 2" title="Δύναμη πίνακα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296000"/>
            <a:ext cx="4349046" cy="5542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813723" y="1712829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S1^2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30    36    42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66    81    96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102   126   150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S1^3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 468         576         684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1062        1305        1548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1656        2034        2412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Δύναμη πίνακα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88024" y="1501996"/>
            <a:ext cx="4242816" cy="482453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Αναλόγως διαμορφώνονται οι πίνακες,</a:t>
            </a:r>
          </a:p>
          <a:p>
            <a:r>
              <a:rPr lang="el-GR" sz="2400" b="1" dirty="0" smtClean="0"/>
              <a:t>Α.</a:t>
            </a:r>
            <a:r>
              <a:rPr lang="el-GR" sz="2400" dirty="0" smtClean="0"/>
              <a:t>^2,</a:t>
            </a:r>
            <a:endParaRPr lang="el-GR" sz="2400" b="1" dirty="0" smtClean="0"/>
          </a:p>
          <a:p>
            <a:r>
              <a:rPr lang="el-GR" sz="2400" b="1" dirty="0" smtClean="0"/>
              <a:t>Α.</a:t>
            </a:r>
            <a:r>
              <a:rPr lang="el-GR" sz="2400" dirty="0" smtClean="0"/>
              <a:t>^3.</a:t>
            </a:r>
            <a:endParaRPr lang="el-GR" sz="2400" b="1" dirty="0" smtClean="0"/>
          </a:p>
          <a:p>
            <a:endParaRPr lang="el-GR" sz="2400" dirty="0" smtClean="0"/>
          </a:p>
          <a:p>
            <a:endParaRPr lang="el-GR" sz="2400" dirty="0" smtClean="0"/>
          </a:p>
        </p:txBody>
      </p:sp>
      <p:pic>
        <p:nvPicPr>
          <p:cNvPr id="6" name="Picture 2" title="Δύναμη πίνακα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- TextBox"/>
          <p:cNvSpPr txBox="1"/>
          <p:nvPr/>
        </p:nvSpPr>
        <p:spPr>
          <a:xfrm>
            <a:off x="753668" y="1752599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S1^2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30    36    42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66    81    96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102   126   150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S1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.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^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2</a:t>
            </a: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	?   ?   ?</a:t>
            </a: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b="1" dirty="0" smtClean="0">
                <a:solidFill>
                  <a:srgbClr val="386C39"/>
                </a:solidFill>
                <a:latin typeface="Calibri"/>
              </a:rPr>
              <a:t>% Είναι ίσοι? Τι παρατηρείτε?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Ενσωματωμένη συνάρτηση πίνακα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4048" y="1340768"/>
            <a:ext cx="3960440" cy="5173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Όπως και στην περίπτωση των μονοδιάστατων σειρών, έτσι και στην περίπτωση των δισδιάστατων σειρών (δηλαδή, των πινάκων), μία ενσωματωμένη συνάρτηση επιδρά σε κάθε στοιχείο του πίνακα ξεχωριστά.</a:t>
            </a:r>
          </a:p>
        </p:txBody>
      </p:sp>
      <p:pic>
        <p:nvPicPr>
          <p:cNvPr id="6" name="Picture 2" title="Ενσωματωμένη συνάρτηση πίνακα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56" y="1138871"/>
            <a:ext cx="4594792" cy="55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779176" y="1447800"/>
            <a:ext cx="4368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1400" b="1" dirty="0" smtClean="0">
                <a:solidFill>
                  <a:srgbClr val="800000"/>
                </a:solidFill>
                <a:latin typeface="Calibri"/>
              </a:rPr>
              <a:t>angle = [0:10:20;</a:t>
            </a:r>
            <a:r>
              <a:rPr lang="el-GR" sz="14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srgbClr val="800000"/>
                </a:solidFill>
                <a:latin typeface="Calibri"/>
              </a:rPr>
              <a:t>30:10:50;</a:t>
            </a:r>
            <a:r>
              <a:rPr lang="el-GR" sz="14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srgbClr val="800000"/>
                </a:solidFill>
                <a:latin typeface="Calibri"/>
              </a:rPr>
              <a:t>60:10:80]</a:t>
            </a:r>
            <a:endParaRPr lang="el-GR" sz="14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angle =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0    10    20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30    40    50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60    70    80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1400" b="1" dirty="0" smtClean="0">
                <a:solidFill>
                  <a:srgbClr val="800000"/>
                </a:solidFill>
                <a:latin typeface="Calibri"/>
              </a:rPr>
              <a:t>angle = pi*angle/180</a:t>
            </a:r>
            <a:endParaRPr lang="el-GR" sz="14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angle =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    0    0.1745    0.3491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0.5236    0.6981    0.8727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1.0472    1.2217    1.3963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1400" b="1" dirty="0" smtClean="0">
                <a:solidFill>
                  <a:srgbClr val="800000"/>
                </a:solidFill>
                <a:latin typeface="Calibri"/>
              </a:rPr>
              <a:t>sin(angle)</a:t>
            </a:r>
            <a:endParaRPr lang="el-GR" sz="14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     0    0.1736    0.3420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0.5000    0.6428    0.7660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 0.8660    0.9397    0.9848</a:t>
            </a:r>
            <a:endParaRPr lang="el-GR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r-T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Ειδικοί πίνακες 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484784"/>
            <a:ext cx="3970784" cy="47525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zeros</a:t>
            </a:r>
            <a:r>
              <a:rPr lang="el-GR" sz="2400" b="1" dirty="0" smtClean="0">
                <a:solidFill>
                  <a:srgbClr val="800000"/>
                </a:solidFill>
              </a:rPr>
              <a:t>(</a:t>
            </a:r>
            <a:r>
              <a:rPr lang="en-US" sz="2400" b="1" dirty="0" smtClean="0">
                <a:solidFill>
                  <a:srgbClr val="800000"/>
                </a:solidFill>
              </a:rPr>
              <a:t>m</a:t>
            </a:r>
            <a:r>
              <a:rPr lang="el-GR" sz="2400" b="1" dirty="0" smtClean="0">
                <a:solidFill>
                  <a:srgbClr val="800000"/>
                </a:solidFill>
              </a:rPr>
              <a:t>,</a:t>
            </a:r>
            <a:r>
              <a:rPr lang="en-US" sz="2400" b="1" dirty="0" smtClean="0">
                <a:solidFill>
                  <a:srgbClr val="800000"/>
                </a:solidFill>
              </a:rPr>
              <a:t>n</a:t>
            </a:r>
            <a:r>
              <a:rPr lang="el-GR" sz="2400" b="1" dirty="0" smtClean="0">
                <a:solidFill>
                  <a:srgbClr val="800000"/>
                </a:solidFill>
              </a:rPr>
              <a:t>)</a:t>
            </a:r>
            <a:r>
              <a:rPr lang="el-GR" sz="2400" dirty="0" smtClean="0"/>
              <a:t>: ορισμός πίνακα με μηδενικά,</a:t>
            </a:r>
          </a:p>
          <a:p>
            <a:pPr>
              <a:buNone/>
            </a:pPr>
            <a:r>
              <a:rPr lang="el-GR" sz="2400" dirty="0" smtClean="0"/>
              <a:t>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ones</a:t>
            </a:r>
            <a:r>
              <a:rPr lang="el-GR" sz="2400" b="1" dirty="0" smtClean="0">
                <a:solidFill>
                  <a:srgbClr val="800000"/>
                </a:solidFill>
              </a:rPr>
              <a:t>(</a:t>
            </a:r>
            <a:r>
              <a:rPr lang="en-US" sz="2400" b="1" dirty="0" smtClean="0">
                <a:solidFill>
                  <a:srgbClr val="800000"/>
                </a:solidFill>
              </a:rPr>
              <a:t>m</a:t>
            </a:r>
            <a:r>
              <a:rPr lang="el-GR" sz="2400" b="1" dirty="0" smtClean="0">
                <a:solidFill>
                  <a:srgbClr val="800000"/>
                </a:solidFill>
              </a:rPr>
              <a:t>,</a:t>
            </a:r>
            <a:r>
              <a:rPr lang="en-US" sz="2400" b="1" dirty="0" smtClean="0">
                <a:solidFill>
                  <a:srgbClr val="800000"/>
                </a:solidFill>
              </a:rPr>
              <a:t>n</a:t>
            </a:r>
            <a:r>
              <a:rPr lang="el-GR" sz="2400" b="1" dirty="0" smtClean="0">
                <a:solidFill>
                  <a:srgbClr val="800000"/>
                </a:solidFill>
              </a:rPr>
              <a:t>)</a:t>
            </a:r>
            <a:r>
              <a:rPr lang="el-GR" sz="2400" dirty="0" smtClean="0"/>
              <a:t>: ορισμός πίνακα με μονάδες.</a:t>
            </a:r>
          </a:p>
        </p:txBody>
      </p:sp>
      <p:pic>
        <p:nvPicPr>
          <p:cNvPr id="6" name="Picture 2" title="Ειδικοί πίνακε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971600" y="1785872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ones(2,3)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zeros(2,2)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0     0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0     0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πίνακα με μονάδες </a:t>
            </a:r>
            <a:r>
              <a:rPr lang="el-GR" sz="3200" b="0" dirty="0">
                <a:solidFill>
                  <a:prstClr val="black"/>
                </a:solidFill>
              </a:rPr>
              <a:t>(1 από 2)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80112" y="1351768"/>
            <a:ext cx="4330824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Για τον ορισμό πίνακα με μονάδες που να έχει τις ίδιες διαστάσεις με δεδομενο πίνακα </a:t>
            </a:r>
            <a:r>
              <a:rPr lang="en-US" sz="2400" b="1" dirty="0" smtClean="0"/>
              <a:t>A</a:t>
            </a:r>
            <a:r>
              <a:rPr lang="el-GR" sz="2400" dirty="0" smtClean="0"/>
              <a:t>, μπορούμε να χρησιμοποιήσουμε τις διαστάσεις του από την συνάρτηση </a:t>
            </a:r>
            <a:r>
              <a:rPr lang="en-US" sz="2400" dirty="0" smtClean="0"/>
              <a:t>size</a:t>
            </a:r>
            <a:r>
              <a:rPr lang="el-GR" sz="2400" dirty="0" smtClean="0"/>
              <a:t>.</a:t>
            </a:r>
          </a:p>
        </p:txBody>
      </p:sp>
      <p:pic>
        <p:nvPicPr>
          <p:cNvPr id="6" name="Picture 2" title="Δημιουργία πίνακα με μονάδε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56" y="1148857"/>
            <a:ext cx="4460656" cy="5446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683568" y="1517557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A = [1 2 3 4; 5 6 7 8; 9 10 11 12]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5     6     7     8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9    10    11    12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[m, n] = size(A)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m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n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ones(m, n)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πίνακα με μονάδες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2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3682752" cy="4608512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ή πιο απλά ακόμη:</a:t>
            </a:r>
          </a:p>
        </p:txBody>
      </p:sp>
      <p:pic>
        <p:nvPicPr>
          <p:cNvPr id="6" name="Picture 2" title="Δημιουργία πίνακα με μονάδε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760" y="1210429"/>
            <a:ext cx="4419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4587456" y="1752600"/>
            <a:ext cx="3596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ones(size(A))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1     1     1     1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Πίνακες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Καλούνται και </a:t>
            </a:r>
            <a:r>
              <a:rPr lang="el-GR" sz="2800" b="1" dirty="0" smtClean="0"/>
              <a:t>δισδιάστατες σειρές.</a:t>
            </a:r>
          </a:p>
          <a:p>
            <a:pPr>
              <a:buNone/>
            </a:pPr>
            <a:r>
              <a:rPr lang="el-GR" sz="2800" dirty="0" smtClean="0"/>
              <a:t> </a:t>
            </a:r>
          </a:p>
          <a:p>
            <a:r>
              <a:rPr lang="el-GR" sz="2800" dirty="0" smtClean="0"/>
              <a:t>Διατεταγμένα σύνολα αριθμών που προσδιορίζονται από δύο δείκτες. </a:t>
            </a:r>
          </a:p>
          <a:p>
            <a:endParaRPr lang="el-GR" sz="2800" dirty="0" smtClean="0"/>
          </a:p>
          <a:p>
            <a:r>
              <a:rPr lang="el-GR" sz="2800" dirty="0" smtClean="0"/>
              <a:t>Στο </a:t>
            </a:r>
            <a:r>
              <a:rPr lang="en-US" sz="2800" dirty="0" smtClean="0"/>
              <a:t>Matlab</a:t>
            </a:r>
            <a:r>
              <a:rPr lang="el-GR" sz="2800" dirty="0" smtClean="0"/>
              <a:t>: </a:t>
            </a:r>
          </a:p>
          <a:p>
            <a:pPr lvl="1"/>
            <a:r>
              <a:rPr lang="el-GR" sz="2400" dirty="0" smtClean="0"/>
              <a:t>περικλείονται σε αγκύλες [  ] ,</a:t>
            </a:r>
          </a:p>
          <a:p>
            <a:pPr lvl="1"/>
            <a:r>
              <a:rPr lang="el-GR" sz="2400" dirty="0" smtClean="0"/>
              <a:t>εισάγονται με χρήση </a:t>
            </a:r>
            <a:r>
              <a:rPr lang="el-GR" sz="2400" b="1" i="1" dirty="0" smtClean="0"/>
              <a:t>κενό</a:t>
            </a:r>
            <a:r>
              <a:rPr lang="el-GR" sz="2400" b="1" dirty="0" smtClean="0"/>
              <a:t> </a:t>
            </a:r>
            <a:r>
              <a:rPr lang="el-GR" sz="2400" dirty="0" smtClean="0"/>
              <a:t>ή </a:t>
            </a:r>
            <a:r>
              <a:rPr lang="el-GR" sz="2400" b="1" i="1" dirty="0" smtClean="0"/>
              <a:t>κόμμα  </a:t>
            </a:r>
            <a:r>
              <a:rPr lang="el-GR" sz="2400" dirty="0" smtClean="0"/>
              <a:t>για τα στοιχεία γραμμής,</a:t>
            </a:r>
          </a:p>
          <a:p>
            <a:pPr lvl="1"/>
            <a:r>
              <a:rPr lang="el-GR" sz="2400" dirty="0" smtClean="0"/>
              <a:t>’ </a:t>
            </a:r>
            <a:r>
              <a:rPr lang="el-GR" sz="2400" b="1" dirty="0" smtClean="0"/>
              <a:t>; </a:t>
            </a:r>
            <a:r>
              <a:rPr lang="el-GR" sz="2400" dirty="0" smtClean="0"/>
              <a:t>’ για την αλλαγή γραμμής.</a:t>
            </a: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Εκτύπωση πίνακα</a:t>
            </a:r>
            <a:endParaRPr lang="el-GR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18888" y="1268760"/>
            <a:ext cx="3867912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Εκτύπωση πίνακα με τα ημίτονα των γωνιών 0, 10, 20, ..., 90 μοιρών,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χρήση των λειτουργιών της αναστροφής και της παράθεσης.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l-GR" sz="2400" dirty="0"/>
          </a:p>
        </p:txBody>
      </p:sp>
      <p:pic>
        <p:nvPicPr>
          <p:cNvPr id="6" name="Picture 2" title="Εκτύπωση πίνα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2488" cy="5598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762980" y="1556792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angle = 0:10:180;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sine = sin(pi*angle/180);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[angle’ sine’]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 0         0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10.0000    0.1736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20.0000    0.3420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30.0000    0.5000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  ………       ….…..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160.0000    0.3420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170.0000    0.1736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180.0000    0.0000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</a:t>
            </a:r>
            <a:r>
              <a:rPr lang="el-GR" sz="2000" dirty="0" smtClean="0"/>
              <a:t>Matlab. Ενότητα </a:t>
            </a:r>
            <a:r>
              <a:rPr lang="en-US" sz="2000" dirty="0"/>
              <a:t>3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Πίνακες».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4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Πίνακες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5)</a:t>
            </a:r>
            <a:endParaRPr lang="el-GR" dirty="0"/>
          </a:p>
        </p:txBody>
      </p:sp>
      <p:pic>
        <p:nvPicPr>
          <p:cNvPr id="1026" name="Picture 2" title="Πίνακ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6980238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716016" y="4221088"/>
            <a:ext cx="4038600" cy="2362200"/>
          </a:xfrm>
          <a:prstGeom prst="wedgeRoundRectCallout">
            <a:avLst>
              <a:gd name="adj1" fmla="val -73504"/>
              <a:gd name="adj2" fmla="val -10497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Πληκτρολογήστε:</a:t>
            </a:r>
          </a:p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Α = [1 2 3; 4 5 6; 7 8 9]</a:t>
            </a:r>
            <a:endParaRPr lang="el-GR" sz="2400" b="1" dirty="0" smtClean="0">
              <a:solidFill>
                <a:prstClr val="white"/>
              </a:solidFill>
            </a:endParaRPr>
          </a:p>
          <a:p>
            <a:pPr algn="ctr"/>
            <a:endParaRPr lang="el-GR" sz="2400" dirty="0" smtClean="0">
              <a:solidFill>
                <a:prstClr val="white"/>
              </a:solidFill>
            </a:endParaRPr>
          </a:p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στη γραμμή εντολών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04248" y="6419723"/>
            <a:ext cx="2133600" cy="365125"/>
          </a:xfrm>
        </p:spPr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Πίνακες </a:t>
            </a:r>
            <a:r>
              <a:rPr lang="el-GR" sz="3200" b="0" dirty="0" smtClean="0">
                <a:solidFill>
                  <a:prstClr val="black"/>
                </a:solidFill>
              </a:rPr>
              <a:t>(3 </a:t>
            </a:r>
            <a:r>
              <a:rPr lang="el-GR" sz="3200" b="0" dirty="0">
                <a:solidFill>
                  <a:prstClr val="black"/>
                </a:solidFill>
              </a:rPr>
              <a:t>από 5)</a:t>
            </a:r>
            <a:endParaRPr lang="el-GR" dirty="0"/>
          </a:p>
        </p:txBody>
      </p:sp>
      <p:pic>
        <p:nvPicPr>
          <p:cNvPr id="2050" name="Picture 2" title="Πίνακ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52600"/>
            <a:ext cx="8379973" cy="34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Πίνακες </a:t>
            </a:r>
            <a:r>
              <a:rPr lang="el-GR" sz="3200" b="0" dirty="0" smtClean="0">
                <a:solidFill>
                  <a:prstClr val="black"/>
                </a:solidFill>
              </a:rPr>
              <a:t>(4 </a:t>
            </a:r>
            <a:r>
              <a:rPr lang="el-GR" sz="3200" b="0" dirty="0">
                <a:solidFill>
                  <a:prstClr val="black"/>
                </a:solidFill>
              </a:rPr>
              <a:t>από 5)</a:t>
            </a:r>
            <a:endParaRPr lang="el-GR" dirty="0"/>
          </a:p>
        </p:txBody>
      </p:sp>
      <p:pic>
        <p:nvPicPr>
          <p:cNvPr id="6" name="Picture 3" title="Πίνακ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158128" cy="4063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Πίνακες </a:t>
            </a:r>
            <a:r>
              <a:rPr lang="el-GR" sz="3200" b="0" dirty="0" smtClean="0">
                <a:solidFill>
                  <a:prstClr val="black"/>
                </a:solidFill>
              </a:rPr>
              <a:t>(5 </a:t>
            </a:r>
            <a:r>
              <a:rPr lang="el-GR" sz="3200" b="0" dirty="0">
                <a:solidFill>
                  <a:prstClr val="black"/>
                </a:solidFill>
              </a:rPr>
              <a:t>από 5)</a:t>
            </a:r>
            <a:endParaRPr lang="el-GR" dirty="0"/>
          </a:p>
        </p:txBody>
      </p:sp>
      <p:pic>
        <p:nvPicPr>
          <p:cNvPr id="7" name="Picture 4" title="Πίνακες"/>
          <p:cNvPicPr>
            <a:picLocks noChangeAspect="1" noChangeArrowheads="1"/>
          </p:cNvPicPr>
          <p:nvPr/>
        </p:nvPicPr>
        <p:blipFill rotWithShape="1">
          <a:blip r:embed="rId2" cstate="print"/>
          <a:srcRect l="2578" t="1563" b="-1"/>
          <a:stretch/>
        </p:blipFill>
        <p:spPr bwMode="auto">
          <a:xfrm>
            <a:off x="4828032" y="1600200"/>
            <a:ext cx="3915918" cy="4801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28600" y="1600200"/>
            <a:ext cx="3505200" cy="2362200"/>
          </a:xfrm>
          <a:prstGeom prst="wedgeRoundRectCallout">
            <a:avLst>
              <a:gd name="adj1" fmla="val 90592"/>
              <a:gd name="adj2" fmla="val -2888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Μπορούμε επίσης να γράψουμε κάθε γραμμή ξεχωριστά, πατώντας </a:t>
            </a:r>
            <a:r>
              <a:rPr lang="en-US" sz="2400" b="1" dirty="0" smtClean="0">
                <a:solidFill>
                  <a:prstClr val="white"/>
                </a:solidFill>
              </a:rPr>
              <a:t>&lt;ENTER&gt; 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endParaRPr lang="el-GR" sz="2400" dirty="0" smtClean="0">
              <a:solidFill>
                <a:prstClr val="white"/>
              </a:solidFill>
            </a:endParaRPr>
          </a:p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στο τέλος κάθε γραμμής  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Προσπέλαση στοιχείων πίνακα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0" y="1484784"/>
            <a:ext cx="4114800" cy="47525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χρήση δύο δεικτών μέσα σε παρένθεση </a:t>
            </a:r>
            <a:r>
              <a:rPr lang="el-GR" sz="2400" b="1" dirty="0" smtClean="0">
                <a:solidFill>
                  <a:srgbClr val="800000"/>
                </a:solidFill>
              </a:rPr>
              <a:t>(</a:t>
            </a:r>
            <a:r>
              <a:rPr lang="el-GR" sz="2400" b="1" dirty="0" smtClean="0">
                <a:solidFill>
                  <a:srgbClr val="800000"/>
                </a:solidFill>
              </a:rPr>
              <a:t>χ,ψ</a:t>
            </a:r>
            <a:r>
              <a:rPr lang="el-GR" sz="2400" b="1" dirty="0" smtClean="0">
                <a:solidFill>
                  <a:srgbClr val="800000"/>
                </a:solidFill>
              </a:rPr>
              <a:t>), </a:t>
            </a:r>
            <a:r>
              <a:rPr lang="el-GR" sz="2400" dirty="0" smtClean="0"/>
              <a:t>όπου:</a:t>
            </a:r>
          </a:p>
          <a:p>
            <a:endParaRPr lang="el-GR" sz="2400" dirty="0" smtClean="0"/>
          </a:p>
          <a:p>
            <a:r>
              <a:rPr lang="el-GR" sz="2400" dirty="0" smtClean="0"/>
              <a:t>χ = γραμμή,</a:t>
            </a:r>
          </a:p>
          <a:p>
            <a:endParaRPr lang="el-GR" sz="2400" dirty="0" smtClean="0"/>
          </a:p>
          <a:p>
            <a:r>
              <a:rPr lang="el-GR" sz="2400" dirty="0" smtClean="0"/>
              <a:t>ψ = στήλη.</a:t>
            </a:r>
            <a:endParaRPr lang="el-GR" sz="2400" dirty="0"/>
          </a:p>
        </p:txBody>
      </p:sp>
      <p:grpSp>
        <p:nvGrpSpPr>
          <p:cNvPr id="5" name="Ομάδα 4" title="Προσπέλαση στοιχείων πίνακα"/>
          <p:cNvGrpSpPr/>
          <p:nvPr/>
        </p:nvGrpSpPr>
        <p:grpSpPr>
          <a:xfrm>
            <a:off x="467545" y="1365504"/>
            <a:ext cx="3885000" cy="5194323"/>
            <a:chOff x="4648201" y="1272912"/>
            <a:chExt cx="3885000" cy="5194323"/>
          </a:xfrm>
        </p:grpSpPr>
        <p:pic>
          <p:nvPicPr>
            <p:cNvPr id="4101" name="Picture 5" title="Προσπέλαση στοιχείων πίνακα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2440" r="3118"/>
            <a:stretch/>
          </p:blipFill>
          <p:spPr bwMode="auto">
            <a:xfrm>
              <a:off x="4648201" y="1272912"/>
              <a:ext cx="3885000" cy="51943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21 - Επεξήγηση με γραμμή 3"/>
            <p:cNvSpPr/>
            <p:nvPr/>
          </p:nvSpPr>
          <p:spPr>
            <a:xfrm>
              <a:off x="5305125" y="3095325"/>
              <a:ext cx="838200" cy="381000"/>
            </a:xfrm>
            <a:prstGeom prst="borderCallout3">
              <a:avLst>
                <a:gd name="adj1" fmla="val 8645"/>
                <a:gd name="adj2" fmla="val 109945"/>
                <a:gd name="adj3" fmla="val -54513"/>
                <a:gd name="adj4" fmla="val 272711"/>
                <a:gd name="adj5" fmla="val -107159"/>
                <a:gd name="adj6" fmla="val 252042"/>
                <a:gd name="adj7" fmla="val -200301"/>
                <a:gd name="adj8" fmla="val 215591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3" name="22 - Επεξήγηση με γραμμή 3"/>
            <p:cNvSpPr/>
            <p:nvPr/>
          </p:nvSpPr>
          <p:spPr>
            <a:xfrm>
              <a:off x="5334000" y="4572000"/>
              <a:ext cx="838200" cy="381000"/>
            </a:xfrm>
            <a:prstGeom prst="borderCallout3">
              <a:avLst>
                <a:gd name="adj1" fmla="val 8645"/>
                <a:gd name="adj2" fmla="val 109945"/>
                <a:gd name="adj3" fmla="val -54513"/>
                <a:gd name="adj4" fmla="val 272711"/>
                <a:gd name="adj5" fmla="val -107159"/>
                <a:gd name="adj6" fmla="val 252042"/>
                <a:gd name="adj7" fmla="val -442828"/>
                <a:gd name="adj8" fmla="val 135208"/>
              </a:avLst>
            </a:prstGeom>
            <a:noFill/>
            <a:ln w="12700">
              <a:solidFill>
                <a:srgbClr val="386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8064A2">
                    <a:lumMod val="75000"/>
                  </a:srgbClr>
                </a:solidFill>
              </a:endParaRPr>
            </a:p>
          </p:txBody>
        </p:sp>
      </p:grp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Διαστάσεις πίνακα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4330824" cy="4392488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Με τη συνάρτηση </a:t>
            </a:r>
            <a:r>
              <a:rPr lang="en-US" sz="2600" b="1" dirty="0" smtClean="0"/>
              <a:t>size</a:t>
            </a:r>
            <a:r>
              <a:rPr lang="el-GR" sz="2600" dirty="0" smtClean="0"/>
              <a:t>:</a:t>
            </a:r>
          </a:p>
          <a:p>
            <a:endParaRPr lang="el-GR" sz="2600" dirty="0" smtClean="0"/>
          </a:p>
        </p:txBody>
      </p:sp>
      <p:pic>
        <p:nvPicPr>
          <p:cNvPr id="5122" name="Picture 2" title="Διαστάσεις πίνα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20259"/>
            <a:ext cx="4069457" cy="4801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Ορθογώνιο 5"/>
          <p:cNvSpPr/>
          <p:nvPr/>
        </p:nvSpPr>
        <p:spPr>
          <a:xfrm>
            <a:off x="5148064" y="1916832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&gt;&gt; size(A)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ans =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3     3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ec4191d2c13219d33e363e5e3cf677c3381e4af"/>
</p:tagLst>
</file>

<file path=ppt/theme/theme1.xml><?xml version="1.0" encoding="utf-8"?>
<a:theme xmlns:a="http://schemas.openxmlformats.org/drawingml/2006/main" name="OC_template_updated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2109</Words>
  <Application>Microsoft Office PowerPoint</Application>
  <PresentationFormat>Προβολή στην οθόνη (4:3)</PresentationFormat>
  <Paragraphs>462</Paragraphs>
  <Slides>37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37</vt:i4>
      </vt:variant>
    </vt:vector>
  </HeadingPairs>
  <TitlesOfParts>
    <vt:vector size="41" baseType="lpstr">
      <vt:lpstr>OC_template_updated</vt:lpstr>
      <vt:lpstr>1_OC_template_updated</vt:lpstr>
      <vt:lpstr>2_OC_template_updated</vt:lpstr>
      <vt:lpstr>3_OC_template_updated</vt:lpstr>
      <vt:lpstr>Βελτιστοποίηση Ενεργειακών Συστημάτων Eργαστήριο Matlab </vt:lpstr>
      <vt:lpstr>Περιεχόμενα</vt:lpstr>
      <vt:lpstr>Πίνακες (1 από 5)</vt:lpstr>
      <vt:lpstr>Πίνακες (2 από 5)</vt:lpstr>
      <vt:lpstr>Πίνακες (3 από 5)</vt:lpstr>
      <vt:lpstr>Πίνακες (4 από 5)</vt:lpstr>
      <vt:lpstr>Πίνακες (5 από 5)</vt:lpstr>
      <vt:lpstr>Προσπέλαση στοιχείων πίνακα</vt:lpstr>
      <vt:lpstr>Διαστάσεις πίνακα</vt:lpstr>
      <vt:lpstr>Παράθεση πινάκων [Α Β] κατά γραμμές</vt:lpstr>
      <vt:lpstr>Παράθεση πινάκων [Α; Β] κατά στήλες</vt:lpstr>
      <vt:lpstr>Υποπίνακας Α(x1:x2; y1:y2) </vt:lpstr>
      <vt:lpstr>Υποπίνακας (1 από 3) </vt:lpstr>
      <vt:lpstr>Υποπίνακας (2 από 3)</vt:lpstr>
      <vt:lpstr>Υποπίνακας (3 από 3)  </vt:lpstr>
      <vt:lpstr>Υποπίνακας C(:,:) </vt:lpstr>
      <vt:lpstr>Υποπίνακας C(γ1:βγ:γ2,σ1:βσ:σ2) </vt:lpstr>
      <vt:lpstr>Άθροισμα πινάκων Α και Β</vt:lpstr>
      <vt:lpstr>Διαφορά πινάκων </vt:lpstr>
      <vt:lpstr>Πολλαπλασιασμός πινάκων A και B  (1 από 3)    </vt:lpstr>
      <vt:lpstr>Πολλαπλασιασμός πινάκων A και B  (2 από 3) </vt:lpstr>
      <vt:lpstr>Πολλαπλασιασμός πινάκων A και B  (3 από 3)   </vt:lpstr>
      <vt:lpstr>Πολλαπλασιασμός τετραγωνικών πινάκων </vt:lpstr>
      <vt:lpstr>Δύναμη πίνακα (1 από 2)</vt:lpstr>
      <vt:lpstr>Δύναμη πίνακα (2 από 2)</vt:lpstr>
      <vt:lpstr>Ενσωματωμένη συνάρτηση πίνακα </vt:lpstr>
      <vt:lpstr>Ειδικοί πίνακες </vt:lpstr>
      <vt:lpstr>Δημιουργία πίνακα με μονάδες (1 από 2)</vt:lpstr>
      <vt:lpstr>Δημιουργία πίνακα με μονάδες (2 από 2)</vt:lpstr>
      <vt:lpstr>Εκτύπωση πίνακα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40</cp:revision>
  <dcterms:created xsi:type="dcterms:W3CDTF">2013-03-04T13:35:19Z</dcterms:created>
  <dcterms:modified xsi:type="dcterms:W3CDTF">2015-06-11T07:51:31Z</dcterms:modified>
</cp:coreProperties>
</file>