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8" r:id="rId4"/>
  </p:sldMasterIdLst>
  <p:notesMasterIdLst>
    <p:notesMasterId r:id="rId63"/>
  </p:notesMasterIdLst>
  <p:handoutMasterIdLst>
    <p:handoutMasterId r:id="rId64"/>
  </p:handoutMasterIdLst>
  <p:sldIdLst>
    <p:sldId id="318"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257" r:id="rId56"/>
    <p:sldId id="262" r:id="rId57"/>
    <p:sldId id="264" r:id="rId58"/>
    <p:sldId id="320" r:id="rId59"/>
    <p:sldId id="321" r:id="rId60"/>
    <p:sldId id="266" r:id="rId61"/>
    <p:sldId id="319" r:id="rId62"/>
  </p:sldIdLst>
  <p:sldSz cx="9144000" cy="6858000" type="screen4x3"/>
  <p:notesSz cx="7104063" cy="10234613"/>
  <p:custDataLst>
    <p:tags r:id="rId6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849506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9897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15038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92915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19447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63054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23160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975397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04680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85743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063535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11118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1664582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82535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210367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889814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36103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08821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617349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448690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8604515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460338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14078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1002639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967486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611989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6210681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6959283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8058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37566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55425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811765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8973728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fontScale="90000"/>
          </a:bodyPr>
          <a:lstStyle/>
          <a:p>
            <a:pPr lvl="1" algn="ctr"/>
            <a:r>
              <a:rPr kumimoji="0" lang="el-GR" sz="3600" b="1" i="0" u="none" strike="noStrike" kern="0" cap="none" spc="0" normalizeH="0" baseline="0" noProof="0" dirty="0" smtClean="0">
                <a:ln>
                  <a:noFill/>
                </a:ln>
                <a:solidFill>
                  <a:sysClr val="windowText" lastClr="000000"/>
                </a:solidFill>
                <a:effectLst/>
                <a:uLnTx/>
                <a:uFillTx/>
                <a:latin typeface="Calibri"/>
              </a:rPr>
              <a:t>Βελτιστοποίηση Ενεργειακών Συστημάτων</a:t>
            </a:r>
            <a:r>
              <a:rPr kumimoji="0" lang="el-GR" sz="3600" b="0" i="0" u="none" strike="noStrike" kern="0" cap="none" spc="0" normalizeH="0" baseline="0" noProof="0" dirty="0" smtClean="0">
                <a:ln>
                  <a:noFill/>
                </a:ln>
                <a:solidFill>
                  <a:sysClr val="windowText" lastClr="000000"/>
                </a:solidFill>
                <a:effectLst/>
                <a:uLnTx/>
                <a:uFillTx/>
                <a:latin typeface="Calibri"/>
              </a:rPr>
              <a:t/>
            </a:r>
            <a:br>
              <a:rPr kumimoji="0" lang="el-GR" sz="3600" b="0" i="0" u="none" strike="noStrike" kern="0" cap="none" spc="0" normalizeH="0" baseline="0" noProof="0" dirty="0" smtClean="0">
                <a:ln>
                  <a:noFill/>
                </a:ln>
                <a:solidFill>
                  <a:sysClr val="windowText" lastClr="000000"/>
                </a:solidFill>
                <a:effectLst/>
                <a:uLnTx/>
                <a:uFillTx/>
                <a:latin typeface="Calibri"/>
              </a:rPr>
            </a:br>
            <a:r>
              <a:rPr kumimoji="0" lang="el-GR" sz="2800" b="0" i="0" u="none" strike="noStrike" kern="0" cap="none" spc="0" normalizeH="0" baseline="0" noProof="0" dirty="0" smtClean="0">
                <a:ln>
                  <a:noFill/>
                </a:ln>
                <a:solidFill>
                  <a:sysClr val="windowText" lastClr="000000"/>
                </a:solidFill>
                <a:effectLst/>
                <a:uLnTx/>
                <a:uFillTx/>
                <a:latin typeface="Calibri"/>
              </a:rPr>
              <a:t>Eργαστήριο Matlab </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a:t>Ενότητα </a:t>
            </a:r>
            <a:r>
              <a:rPr lang="en-US" sz="2800" b="1" dirty="0"/>
              <a:t>6</a:t>
            </a:r>
            <a:r>
              <a:rPr lang="el-GR" sz="2800" dirty="0"/>
              <a:t>:</a:t>
            </a:r>
            <a:r>
              <a:rPr lang="en-US" sz="2800" dirty="0"/>
              <a:t> Simulink</a:t>
            </a:r>
          </a:p>
          <a:p>
            <a:pPr>
              <a:spcBef>
                <a:spcPts val="0"/>
              </a:spcBef>
            </a:pPr>
            <a:r>
              <a:rPr lang="el-GR" sz="2800" dirty="0"/>
              <a:t>Μ. Σαμαράκου, Δ. Μητσούδης, Π. Πρεντάκης </a:t>
            </a:r>
          </a:p>
          <a:p>
            <a:pPr>
              <a:spcBef>
                <a:spcPts val="0"/>
              </a:spcBef>
            </a:pPr>
            <a:r>
              <a:rPr lang="el-GR" sz="2800" dirty="0" smtClean="0"/>
              <a:t>Τμήμα </a:t>
            </a:r>
            <a:r>
              <a:rPr lang="el-GR" sz="2800" dirty="0"/>
              <a:t>Μηχανικών Ενεργειακής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63143908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49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4400" dirty="0"/>
              <a:t>Simulink Library Browser (SLB) </a:t>
            </a:r>
            <a:r>
              <a:rPr lang="el-GR" sz="4400" dirty="0"/>
              <a:t/>
            </a:r>
            <a:br>
              <a:rPr lang="el-GR" sz="4400" dirty="0"/>
            </a:br>
            <a:r>
              <a:rPr lang="el-GR" sz="3600" b="0" dirty="0" smtClean="0"/>
              <a:t>(2 </a:t>
            </a:r>
            <a:r>
              <a:rPr lang="el-GR" sz="3600" b="0" dirty="0"/>
              <a:t>από </a:t>
            </a:r>
            <a:r>
              <a:rPr lang="el-GR" sz="3600" b="0" dirty="0" smtClean="0"/>
              <a:t>4)</a:t>
            </a:r>
            <a:endParaRPr lang="el-GR" sz="3600" dirty="0"/>
          </a:p>
        </p:txBody>
      </p:sp>
      <p:pic>
        <p:nvPicPr>
          <p:cNvPr id="5" name="Θέση περιεχομένου 4" title="Simulink Library Browser "/>
          <p:cNvPicPr>
            <a:picLocks noGrp="1" noChangeAspect="1"/>
          </p:cNvPicPr>
          <p:nvPr>
            <p:ph idx="1"/>
          </p:nvPr>
        </p:nvPicPr>
        <p:blipFill>
          <a:blip r:embed="rId2"/>
          <a:stretch>
            <a:fillRect/>
          </a:stretch>
        </p:blipFill>
        <p:spPr>
          <a:xfrm>
            <a:off x="4171544" y="1481842"/>
            <a:ext cx="4763312" cy="5040313"/>
          </a:xfrm>
          <a:prstGeom prst="rect">
            <a:avLst/>
          </a:prstGeom>
        </p:spPr>
      </p:pic>
      <p:sp>
        <p:nvSpPr>
          <p:cNvPr id="6" name="5 - Επεξήγηση με παραλληλόγραμμο"/>
          <p:cNvSpPr/>
          <p:nvPr/>
        </p:nvSpPr>
        <p:spPr>
          <a:xfrm>
            <a:off x="1475656" y="1340768"/>
            <a:ext cx="2438400" cy="2819400"/>
          </a:xfrm>
          <a:prstGeom prst="wedgeRectCallout">
            <a:avLst>
              <a:gd name="adj1" fmla="val 69957"/>
              <a:gd name="adj2" fmla="val 72854"/>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solidFill>
                  <a:prstClr val="black"/>
                </a:solidFill>
              </a:rPr>
              <a:t>Είναι χωρισμένα σε βιβλιοθήκες (κατηγορίες), ανάλογα με το είδος της προσομοίωσης που επιθυμείτε να δημιουργήσετε, </a:t>
            </a:r>
            <a:endParaRPr lang="el-GR" sz="20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4105050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4400" dirty="0">
                <a:solidFill>
                  <a:prstClr val="black"/>
                </a:solidFill>
              </a:rPr>
              <a:t>Simulink Library Browser (SLB) </a:t>
            </a:r>
            <a:r>
              <a:rPr lang="el-GR" dirty="0">
                <a:solidFill>
                  <a:prstClr val="black"/>
                </a:solidFill>
              </a:rPr>
              <a:t/>
            </a:r>
            <a:br>
              <a:rPr lang="el-GR" dirty="0">
                <a:solidFill>
                  <a:prstClr val="black"/>
                </a:solidFill>
              </a:rPr>
            </a:br>
            <a:r>
              <a:rPr lang="el-GR" sz="3600" b="0" dirty="0" smtClean="0">
                <a:solidFill>
                  <a:prstClr val="black"/>
                </a:solidFill>
              </a:rPr>
              <a:t>(3 </a:t>
            </a:r>
            <a:r>
              <a:rPr lang="el-GR" sz="3600" b="0" dirty="0">
                <a:solidFill>
                  <a:prstClr val="black"/>
                </a:solidFill>
              </a:rPr>
              <a:t>από </a:t>
            </a:r>
            <a:r>
              <a:rPr lang="el-GR" sz="3600" b="0" dirty="0" smtClean="0">
                <a:solidFill>
                  <a:prstClr val="black"/>
                </a:solidFill>
              </a:rPr>
              <a:t>4)</a:t>
            </a:r>
            <a:endParaRPr lang="el-GR" sz="3600" dirty="0"/>
          </a:p>
        </p:txBody>
      </p:sp>
      <p:pic>
        <p:nvPicPr>
          <p:cNvPr id="5" name="Θέση περιεχομένου 4" title="Simulink Library Browser "/>
          <p:cNvPicPr>
            <a:picLocks noGrp="1" noChangeAspect="1"/>
          </p:cNvPicPr>
          <p:nvPr>
            <p:ph idx="1"/>
          </p:nvPr>
        </p:nvPicPr>
        <p:blipFill>
          <a:blip r:embed="rId2"/>
          <a:stretch>
            <a:fillRect/>
          </a:stretch>
        </p:blipFill>
        <p:spPr>
          <a:xfrm>
            <a:off x="3995936" y="1170694"/>
            <a:ext cx="4763312" cy="5040313"/>
          </a:xfrm>
          <a:prstGeom prst="rect">
            <a:avLst/>
          </a:prstGeom>
        </p:spPr>
      </p:pic>
      <p:sp>
        <p:nvSpPr>
          <p:cNvPr id="6" name="5 - Επεξήγηση με παραλληλόγραμμο"/>
          <p:cNvSpPr/>
          <p:nvPr/>
        </p:nvSpPr>
        <p:spPr>
          <a:xfrm>
            <a:off x="1331640" y="2357350"/>
            <a:ext cx="2438400" cy="2667000"/>
          </a:xfrm>
          <a:prstGeom prst="wedgeRectCallout">
            <a:avLst>
              <a:gd name="adj1" fmla="val 73509"/>
              <a:gd name="adj2" fmla="val -49380"/>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solidFill>
                  <a:prstClr val="black"/>
                </a:solidFill>
              </a:rPr>
              <a:t>Υπάρχει και μια ειδική βιβλιοθήκη που περιλαμβάνει τα εργαλεία που χρησιμοποιούνται πιο συχνά </a:t>
            </a:r>
            <a:r>
              <a:rPr lang="el-GR" sz="2000" dirty="0" smtClean="0">
                <a:solidFill>
                  <a:srgbClr val="C00000"/>
                </a:solidFill>
              </a:rPr>
              <a:t>(</a:t>
            </a:r>
            <a:r>
              <a:rPr lang="en-US" sz="2000" dirty="0" smtClean="0">
                <a:solidFill>
                  <a:srgbClr val="C00000"/>
                </a:solidFill>
              </a:rPr>
              <a:t>Commonly Used Blocks</a:t>
            </a:r>
            <a:r>
              <a:rPr lang="el-GR" sz="2000" dirty="0" smtClean="0">
                <a:solidFill>
                  <a:srgbClr val="C00000"/>
                </a:solidFill>
              </a:rPr>
              <a:t>)</a:t>
            </a:r>
            <a:endParaRPr lang="el-GR" sz="2000" dirty="0">
              <a:solidFill>
                <a:srgbClr val="C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640010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4400" dirty="0">
                <a:solidFill>
                  <a:prstClr val="black"/>
                </a:solidFill>
              </a:rPr>
              <a:t>Simulink Library Browser (SLB) </a:t>
            </a:r>
            <a:r>
              <a:rPr lang="el-GR" sz="4400" dirty="0">
                <a:solidFill>
                  <a:prstClr val="black"/>
                </a:solidFill>
              </a:rPr>
              <a:t/>
            </a:r>
            <a:br>
              <a:rPr lang="el-GR" sz="4400" dirty="0">
                <a:solidFill>
                  <a:prstClr val="black"/>
                </a:solidFill>
              </a:rPr>
            </a:br>
            <a:r>
              <a:rPr lang="el-GR" sz="3600" b="0" dirty="0" smtClean="0">
                <a:solidFill>
                  <a:prstClr val="black"/>
                </a:solidFill>
              </a:rPr>
              <a:t>(4 </a:t>
            </a:r>
            <a:r>
              <a:rPr lang="el-GR" sz="3600" b="0" dirty="0">
                <a:solidFill>
                  <a:prstClr val="black"/>
                </a:solidFill>
              </a:rPr>
              <a:t>από </a:t>
            </a:r>
            <a:r>
              <a:rPr lang="el-GR" sz="3600" b="0" dirty="0" smtClean="0">
                <a:solidFill>
                  <a:prstClr val="black"/>
                </a:solidFill>
              </a:rPr>
              <a:t>4)</a:t>
            </a:r>
            <a:endParaRPr lang="el-GR" sz="3600" dirty="0"/>
          </a:p>
        </p:txBody>
      </p:sp>
      <p:pic>
        <p:nvPicPr>
          <p:cNvPr id="5" name="Θέση περιεχομένου 4" title="Simulink Library Browser "/>
          <p:cNvPicPr>
            <a:picLocks noGrp="1" noChangeAspect="1"/>
          </p:cNvPicPr>
          <p:nvPr>
            <p:ph idx="1"/>
          </p:nvPr>
        </p:nvPicPr>
        <p:blipFill>
          <a:blip r:embed="rId2"/>
          <a:stretch>
            <a:fillRect/>
          </a:stretch>
        </p:blipFill>
        <p:spPr>
          <a:xfrm>
            <a:off x="4171544" y="1170694"/>
            <a:ext cx="4763312" cy="5040313"/>
          </a:xfrm>
          <a:prstGeom prst="rect">
            <a:avLst/>
          </a:prstGeom>
        </p:spPr>
      </p:pic>
      <p:sp>
        <p:nvSpPr>
          <p:cNvPr id="6" name="5 - Επεξήγηση με παραλληλόγραμμο"/>
          <p:cNvSpPr/>
          <p:nvPr/>
        </p:nvSpPr>
        <p:spPr>
          <a:xfrm>
            <a:off x="1403648" y="1556792"/>
            <a:ext cx="2209800" cy="4114800"/>
          </a:xfrm>
          <a:prstGeom prst="wedgeRectCallout">
            <a:avLst>
              <a:gd name="adj1" fmla="val 114194"/>
              <a:gd name="adj2" fmla="val -4089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solidFill>
                  <a:prstClr val="black"/>
                </a:solidFill>
              </a:rPr>
              <a:t>Στη μπάρα εργαλείων που βρίσκεται κάτω από το κυρίως μενού, υπάρχει μια περιοχή άμεσης αναζήτησης ενός </a:t>
            </a:r>
            <a:r>
              <a:rPr lang="en-US" sz="2000" dirty="0" smtClean="0">
                <a:solidFill>
                  <a:prstClr val="black"/>
                </a:solidFill>
              </a:rPr>
              <a:t>block </a:t>
            </a:r>
            <a:r>
              <a:rPr lang="el-GR" sz="2000" dirty="0" smtClean="0">
                <a:solidFill>
                  <a:prstClr val="black"/>
                </a:solidFill>
              </a:rPr>
              <a:t>του οποίου γνωρίζετε ολόκληρο ή μέρος του ονόματός του</a:t>
            </a:r>
            <a:endParaRPr lang="el-GR" sz="20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65486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Δημιουργία νέου </a:t>
            </a:r>
            <a:r>
              <a:rPr lang="el-GR" sz="4400" dirty="0" smtClean="0"/>
              <a:t>μοντέλου</a:t>
            </a:r>
            <a:br>
              <a:rPr lang="el-GR" sz="4400" dirty="0" smtClean="0"/>
            </a:br>
            <a:r>
              <a:rPr lang="el-GR" sz="3600" b="0" dirty="0" smtClean="0"/>
              <a:t>(1 από 5)</a:t>
            </a:r>
            <a:endParaRPr lang="el-GR" sz="3600" b="0" dirty="0"/>
          </a:p>
        </p:txBody>
      </p:sp>
      <p:sp>
        <p:nvSpPr>
          <p:cNvPr id="3" name="Θέση περιεχομένου 2"/>
          <p:cNvSpPr>
            <a:spLocks noGrp="1"/>
          </p:cNvSpPr>
          <p:nvPr>
            <p:ph idx="1"/>
          </p:nvPr>
        </p:nvSpPr>
        <p:spPr/>
        <p:txBody>
          <a:bodyPr>
            <a:normAutofit/>
          </a:bodyPr>
          <a:lstStyle/>
          <a:p>
            <a:r>
              <a:rPr lang="en-US" sz="2800" dirty="0"/>
              <a:t>File </a:t>
            </a:r>
          </a:p>
          <a:p>
            <a:pPr lvl="1">
              <a:buFont typeface="Courier New" panose="02070309020205020404" pitchFamily="49" charset="0"/>
              <a:buChar char="o"/>
            </a:pPr>
            <a:r>
              <a:rPr lang="en-US" sz="2400" dirty="0"/>
              <a:t>New </a:t>
            </a:r>
          </a:p>
          <a:p>
            <a:pPr lvl="2"/>
            <a:r>
              <a:rPr lang="en-US" sz="2200" dirty="0"/>
              <a:t>Model </a:t>
            </a:r>
          </a:p>
          <a:p>
            <a:endParaRPr lang="el-GR" sz="2800" dirty="0"/>
          </a:p>
        </p:txBody>
      </p:sp>
      <p:cxnSp>
        <p:nvCxnSpPr>
          <p:cNvPr id="6" name="6 - Ευθύγραμμο βέλος σύνδεσης"/>
          <p:cNvCxnSpPr/>
          <p:nvPr/>
        </p:nvCxnSpPr>
        <p:spPr>
          <a:xfrm flipV="1">
            <a:off x="1475656" y="1484784"/>
            <a:ext cx="2448272" cy="8384"/>
          </a:xfrm>
          <a:prstGeom prst="straightConnector1">
            <a:avLst/>
          </a:prstGeom>
          <a:ln w="19050">
            <a:solidFill>
              <a:srgbClr val="C00000"/>
            </a:solidFill>
            <a:tailEnd type="arrow"/>
          </a:ln>
        </p:spPr>
        <p:style>
          <a:lnRef idx="1">
            <a:schemeClr val="accent6"/>
          </a:lnRef>
          <a:fillRef idx="0">
            <a:schemeClr val="accent6"/>
          </a:fillRef>
          <a:effectRef idx="0">
            <a:schemeClr val="accent6"/>
          </a:effectRef>
          <a:fontRef idx="minor">
            <a:schemeClr val="tx1"/>
          </a:fontRef>
        </p:style>
      </p:cxnSp>
      <p:pic>
        <p:nvPicPr>
          <p:cNvPr id="5" name="Εικόνα 4" title="Δημιουργία νέου μοντέλου"/>
          <p:cNvPicPr>
            <a:picLocks noChangeAspect="1"/>
          </p:cNvPicPr>
          <p:nvPr/>
        </p:nvPicPr>
        <p:blipFill>
          <a:blip r:embed="rId2"/>
          <a:stretch>
            <a:fillRect/>
          </a:stretch>
        </p:blipFill>
        <p:spPr>
          <a:xfrm>
            <a:off x="3779912" y="1025352"/>
            <a:ext cx="5130631" cy="542899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797978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Δημιουργία νέου μοντέλου</a:t>
            </a:r>
            <a:br>
              <a:rPr lang="el-GR" sz="4400" dirty="0"/>
            </a:br>
            <a:r>
              <a:rPr lang="el-GR" sz="3600" b="0" dirty="0" smtClean="0"/>
              <a:t>(2 από 5)</a:t>
            </a:r>
            <a:endParaRPr lang="el-GR" sz="3600" dirty="0"/>
          </a:p>
        </p:txBody>
      </p:sp>
      <p:sp>
        <p:nvSpPr>
          <p:cNvPr id="3" name="Θέση περιεχομένου 2"/>
          <p:cNvSpPr>
            <a:spLocks noGrp="1"/>
          </p:cNvSpPr>
          <p:nvPr>
            <p:ph idx="1"/>
          </p:nvPr>
        </p:nvSpPr>
        <p:spPr>
          <a:xfrm>
            <a:off x="179512" y="1161746"/>
            <a:ext cx="3545828" cy="5040560"/>
          </a:xfrm>
        </p:spPr>
        <p:txBody>
          <a:bodyPr/>
          <a:lstStyle/>
          <a:p>
            <a:r>
              <a:rPr lang="el-GR" sz="2400" dirty="0" smtClean="0"/>
              <a:t>Ανοίγει </a:t>
            </a:r>
            <a:r>
              <a:rPr lang="el-GR" sz="2400" dirty="0"/>
              <a:t>ένα παράθυρο για την υποδοχή του νέου μοντέλου με την προσωρινή ονομασία </a:t>
            </a:r>
            <a:r>
              <a:rPr lang="el-GR" sz="2400" b="1" dirty="0"/>
              <a:t>untitled</a:t>
            </a:r>
          </a:p>
          <a:p>
            <a:endParaRPr lang="el-GR" dirty="0"/>
          </a:p>
        </p:txBody>
      </p:sp>
      <p:pic>
        <p:nvPicPr>
          <p:cNvPr id="5" name="Εικόνα 4" title="Δημιουργία νέου μοντέλου"/>
          <p:cNvPicPr>
            <a:picLocks noChangeAspect="1"/>
          </p:cNvPicPr>
          <p:nvPr/>
        </p:nvPicPr>
        <p:blipFill>
          <a:blip r:embed="rId2"/>
          <a:stretch>
            <a:fillRect/>
          </a:stretch>
        </p:blipFill>
        <p:spPr>
          <a:xfrm>
            <a:off x="3491880" y="1040177"/>
            <a:ext cx="5474682" cy="5316173"/>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990550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prstClr val="black"/>
                </a:solidFill>
              </a:rPr>
              <a:t>Δημιουργία νέου μοντέλου</a:t>
            </a:r>
            <a:br>
              <a:rPr lang="el-GR" sz="4400" dirty="0">
                <a:solidFill>
                  <a:prstClr val="black"/>
                </a:solidFill>
              </a:rPr>
            </a:br>
            <a:r>
              <a:rPr lang="el-GR" sz="3600" b="0" dirty="0" smtClean="0">
                <a:solidFill>
                  <a:prstClr val="black"/>
                </a:solidFill>
              </a:rPr>
              <a:t>(3 </a:t>
            </a:r>
            <a:r>
              <a:rPr lang="el-GR" sz="3600" b="0" dirty="0">
                <a:solidFill>
                  <a:prstClr val="black"/>
                </a:solidFill>
              </a:rPr>
              <a:t>από </a:t>
            </a:r>
            <a:r>
              <a:rPr lang="el-GR" sz="3600" b="0" dirty="0" smtClean="0">
                <a:solidFill>
                  <a:prstClr val="black"/>
                </a:solidFill>
              </a:rPr>
              <a:t>5)</a:t>
            </a:r>
            <a:endParaRPr lang="el-GR" sz="3600" dirty="0"/>
          </a:p>
        </p:txBody>
      </p:sp>
      <p:sp>
        <p:nvSpPr>
          <p:cNvPr id="3" name="Θέση περιεχομένου 2"/>
          <p:cNvSpPr>
            <a:spLocks noGrp="1"/>
          </p:cNvSpPr>
          <p:nvPr>
            <p:ph idx="1"/>
          </p:nvPr>
        </p:nvSpPr>
        <p:spPr>
          <a:xfrm>
            <a:off x="179512" y="1214058"/>
            <a:ext cx="3672408" cy="5040560"/>
          </a:xfrm>
        </p:spPr>
        <p:txBody>
          <a:bodyPr>
            <a:normAutofit lnSpcReduction="10000"/>
          </a:bodyPr>
          <a:lstStyle/>
          <a:p>
            <a:pPr>
              <a:spcBef>
                <a:spcPts val="2400"/>
              </a:spcBef>
              <a:buFont typeface="Wingdings" panose="05000000000000000000" pitchFamily="2" charset="2"/>
              <a:buChar char="Ø"/>
            </a:pPr>
            <a:r>
              <a:rPr lang="el-GR" sz="2400" dirty="0"/>
              <a:t>Επιλέγοντας</a:t>
            </a:r>
          </a:p>
          <a:p>
            <a:pPr lvl="1">
              <a:spcBef>
                <a:spcPts val="2400"/>
              </a:spcBef>
              <a:buFont typeface="Arial" panose="020B0604020202020204" pitchFamily="34" charset="0"/>
              <a:buChar char="•"/>
            </a:pPr>
            <a:r>
              <a:rPr lang="el-GR" sz="2200" dirty="0"/>
              <a:t>File &gt; Save ή </a:t>
            </a:r>
          </a:p>
          <a:p>
            <a:pPr lvl="1">
              <a:spcBef>
                <a:spcPts val="2400"/>
              </a:spcBef>
              <a:buFont typeface="Arial" panose="020B0604020202020204" pitchFamily="34" charset="0"/>
              <a:buChar char="•"/>
            </a:pPr>
            <a:r>
              <a:rPr lang="el-GR" sz="2200" dirty="0"/>
              <a:t>File &gt; Save as…</a:t>
            </a:r>
          </a:p>
          <a:p>
            <a:pPr>
              <a:spcBef>
                <a:spcPts val="2400"/>
              </a:spcBef>
              <a:buFont typeface="Wingdings" panose="05000000000000000000" pitchFamily="2" charset="2"/>
              <a:buChar char="Ø"/>
            </a:pPr>
            <a:r>
              <a:rPr lang="el-GR" sz="2400" dirty="0"/>
              <a:t>από το μενού στο παράθυρο untitled, μπορούμε να αποθηκεύσουμε το μοντέλο αυτό σε όποιο σημείο και με όποιο όνομα θέλουμε το οποίο πλέον θα αποτελεί τον τίτλο του παραθύρου</a:t>
            </a:r>
          </a:p>
          <a:p>
            <a:endParaRPr lang="el-GR" dirty="0"/>
          </a:p>
        </p:txBody>
      </p:sp>
      <p:pic>
        <p:nvPicPr>
          <p:cNvPr id="5" name="Εικόνα 4" title="Δημιουργία νέου μοντέλου"/>
          <p:cNvPicPr>
            <a:picLocks noChangeAspect="1"/>
          </p:cNvPicPr>
          <p:nvPr/>
        </p:nvPicPr>
        <p:blipFill>
          <a:blip r:embed="rId2"/>
          <a:stretch>
            <a:fillRect/>
          </a:stretch>
        </p:blipFill>
        <p:spPr>
          <a:xfrm>
            <a:off x="3563888" y="1076251"/>
            <a:ext cx="5474682" cy="5316173"/>
          </a:xfrm>
          <a:prstGeom prst="rect">
            <a:avLst/>
          </a:prstGeom>
        </p:spPr>
      </p:pic>
      <p:cxnSp>
        <p:nvCxnSpPr>
          <p:cNvPr id="6" name="5 - Ευθύγραμμο βέλος σύνδεσης"/>
          <p:cNvCxnSpPr/>
          <p:nvPr/>
        </p:nvCxnSpPr>
        <p:spPr>
          <a:xfrm flipV="1">
            <a:off x="2483768" y="1772816"/>
            <a:ext cx="1368152" cy="288032"/>
          </a:xfrm>
          <a:prstGeom prst="straightConnector1">
            <a:avLst/>
          </a:prstGeom>
          <a:ln w="19050">
            <a:solidFill>
              <a:srgbClr val="C00000"/>
            </a:solidFill>
            <a:tailEnd type="arrow"/>
          </a:ln>
        </p:spPr>
        <p:style>
          <a:lnRef idx="1">
            <a:schemeClr val="accent6"/>
          </a:lnRef>
          <a:fillRef idx="0">
            <a:schemeClr val="accent6"/>
          </a:fillRef>
          <a:effectRef idx="0">
            <a:schemeClr val="accent6"/>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506897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prstClr val="black"/>
                </a:solidFill>
              </a:rPr>
              <a:t>Δημιουργία νέου μοντέλου</a:t>
            </a:r>
            <a:br>
              <a:rPr lang="el-GR" sz="4400" dirty="0">
                <a:solidFill>
                  <a:prstClr val="black"/>
                </a:solidFill>
              </a:rPr>
            </a:br>
            <a:r>
              <a:rPr lang="el-GR" sz="3600" b="0" dirty="0" smtClean="0">
                <a:solidFill>
                  <a:prstClr val="black"/>
                </a:solidFill>
              </a:rPr>
              <a:t>(4 </a:t>
            </a:r>
            <a:r>
              <a:rPr lang="el-GR" sz="3600" b="0" dirty="0">
                <a:solidFill>
                  <a:prstClr val="black"/>
                </a:solidFill>
              </a:rPr>
              <a:t>από </a:t>
            </a:r>
            <a:r>
              <a:rPr lang="el-GR" sz="3600" b="0" dirty="0" smtClean="0">
                <a:solidFill>
                  <a:prstClr val="black"/>
                </a:solidFill>
              </a:rPr>
              <a:t>5)</a:t>
            </a:r>
            <a:endParaRPr lang="el-GR" sz="3600" dirty="0"/>
          </a:p>
        </p:txBody>
      </p:sp>
      <p:sp>
        <p:nvSpPr>
          <p:cNvPr id="3" name="Θέση περιεχομένου 2"/>
          <p:cNvSpPr>
            <a:spLocks noGrp="1"/>
          </p:cNvSpPr>
          <p:nvPr>
            <p:ph idx="1"/>
          </p:nvPr>
        </p:nvSpPr>
        <p:spPr/>
        <p:txBody>
          <a:bodyPr/>
          <a:lstStyle/>
          <a:p>
            <a:pPr>
              <a:spcBef>
                <a:spcPts val="3000"/>
              </a:spcBef>
            </a:pPr>
            <a:r>
              <a:rPr lang="el-GR" sz="2400" dirty="0" smtClean="0"/>
              <a:t>Θα </a:t>
            </a:r>
            <a:r>
              <a:rPr lang="el-GR" sz="2400" dirty="0"/>
              <a:t>πρέπει στην συνέχεια να αντιγράψουμε τα απαραίτητα blocks (δομικά στοιχεία) από τις βιβλιοθήκες του παραθύρου </a:t>
            </a:r>
            <a:r>
              <a:rPr lang="el-GR" sz="2400" b="1" dirty="0"/>
              <a:t>Simulink Library Browser </a:t>
            </a:r>
            <a:r>
              <a:rPr lang="el-GR" sz="2400" dirty="0"/>
              <a:t>στην κενή περιοχή του παραθύρου υποδοχής μοντέλων, </a:t>
            </a:r>
          </a:p>
          <a:p>
            <a:pPr>
              <a:spcBef>
                <a:spcPts val="3000"/>
              </a:spcBef>
            </a:pPr>
            <a:r>
              <a:rPr lang="el-GR" sz="2400" dirty="0"/>
              <a:t>να τα ενώσουμε μεταξύ τους, </a:t>
            </a:r>
          </a:p>
          <a:p>
            <a:pPr>
              <a:spcBef>
                <a:spcPts val="3000"/>
              </a:spcBef>
            </a:pPr>
            <a:r>
              <a:rPr lang="el-GR" sz="2400" dirty="0"/>
              <a:t>να ρυθμίσουμε τις παραμέτρους τους και </a:t>
            </a:r>
          </a:p>
          <a:p>
            <a:pPr>
              <a:spcBef>
                <a:spcPts val="3000"/>
              </a:spcBef>
            </a:pPr>
            <a:r>
              <a:rPr lang="el-GR" sz="2400" dirty="0"/>
              <a:t>να προχωρήσουμε στην προσομοίωση του μοντέλου.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56513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prstClr val="black"/>
                </a:solidFill>
              </a:rPr>
              <a:t>Δημιουργία νέου μοντέλου</a:t>
            </a:r>
            <a:br>
              <a:rPr lang="el-GR" sz="4400" dirty="0">
                <a:solidFill>
                  <a:prstClr val="black"/>
                </a:solidFill>
              </a:rPr>
            </a:br>
            <a:r>
              <a:rPr lang="el-GR" sz="3600" b="0" dirty="0" smtClean="0">
                <a:solidFill>
                  <a:prstClr val="black"/>
                </a:solidFill>
              </a:rPr>
              <a:t>(5 </a:t>
            </a:r>
            <a:r>
              <a:rPr lang="el-GR" sz="3600" b="0" dirty="0">
                <a:solidFill>
                  <a:prstClr val="black"/>
                </a:solidFill>
              </a:rPr>
              <a:t>από </a:t>
            </a:r>
            <a:r>
              <a:rPr lang="el-GR" sz="3600" b="0" dirty="0" smtClean="0">
                <a:solidFill>
                  <a:prstClr val="black"/>
                </a:solidFill>
              </a:rPr>
              <a:t>5)</a:t>
            </a:r>
            <a:endParaRPr lang="el-GR" sz="3600" dirty="0"/>
          </a:p>
        </p:txBody>
      </p:sp>
      <p:sp>
        <p:nvSpPr>
          <p:cNvPr id="3" name="Θέση περιεχομένου 2"/>
          <p:cNvSpPr>
            <a:spLocks noGrp="1"/>
          </p:cNvSpPr>
          <p:nvPr>
            <p:ph idx="1"/>
          </p:nvPr>
        </p:nvSpPr>
        <p:spPr>
          <a:xfrm>
            <a:off x="323528" y="1099766"/>
            <a:ext cx="8373616" cy="5256584"/>
          </a:xfrm>
        </p:spPr>
        <p:txBody>
          <a:bodyPr>
            <a:normAutofit fontScale="25000" lnSpcReduction="20000"/>
          </a:bodyPr>
          <a:lstStyle/>
          <a:p>
            <a:pPr>
              <a:lnSpc>
                <a:spcPct val="170000"/>
              </a:lnSpc>
            </a:pPr>
            <a:r>
              <a:rPr lang="el-GR" sz="9600" b="1" dirty="0"/>
              <a:t>Για να αντιγράψουμε ένα block από κάποια βιβλιοθήκη στο τρέχον παράθυρο υποδοχής μοντέλων, πρέπει να ακολουθήσουμε έναν από τους παρακάτω τρόπους: </a:t>
            </a:r>
          </a:p>
          <a:p>
            <a:pPr marL="624078" lvl="0" indent="-514350">
              <a:lnSpc>
                <a:spcPct val="170000"/>
              </a:lnSpc>
              <a:buFont typeface="+mj-lt"/>
              <a:buAutoNum type="arabicPeriod"/>
            </a:pPr>
            <a:r>
              <a:rPr lang="el-GR" sz="9600" dirty="0"/>
              <a:t>κρατώντας πατημένο </a:t>
            </a:r>
            <a:r>
              <a:rPr lang="en-US" sz="9600" b="1" dirty="0">
                <a:solidFill>
                  <a:srgbClr val="800000"/>
                </a:solidFill>
              </a:rPr>
              <a:t>click</a:t>
            </a:r>
            <a:r>
              <a:rPr lang="en-US" sz="9600" dirty="0"/>
              <a:t> </a:t>
            </a:r>
            <a:r>
              <a:rPr lang="el-GR" sz="9600" dirty="0"/>
              <a:t>πάνω στο block το σύρουμε μέσα στο παράθυρο υποδοχής,  </a:t>
            </a:r>
          </a:p>
          <a:p>
            <a:pPr marL="624078" lvl="0" indent="-514350">
              <a:lnSpc>
                <a:spcPct val="170000"/>
              </a:lnSpc>
              <a:buFont typeface="+mj-lt"/>
              <a:buAutoNum type="arabicPeriod"/>
            </a:pPr>
            <a:r>
              <a:rPr lang="el-GR" sz="9600" dirty="0"/>
              <a:t>να πατήσουμε </a:t>
            </a:r>
            <a:r>
              <a:rPr lang="el-GR" sz="9600" b="1" dirty="0">
                <a:solidFill>
                  <a:srgbClr val="800000"/>
                </a:solidFill>
              </a:rPr>
              <a:t>δεξί </a:t>
            </a:r>
            <a:r>
              <a:rPr lang="en-US" sz="9600" b="1" dirty="0">
                <a:solidFill>
                  <a:srgbClr val="800000"/>
                </a:solidFill>
              </a:rPr>
              <a:t>click </a:t>
            </a:r>
            <a:r>
              <a:rPr lang="el-GR" sz="9600" dirty="0"/>
              <a:t>πάνω στο block και στη συνέχεια από το αναδυόμενο μενού που εμφανίζεται </a:t>
            </a:r>
            <a:r>
              <a:rPr lang="en-US" sz="9600" b="1" dirty="0">
                <a:solidFill>
                  <a:srgbClr val="800000"/>
                </a:solidFill>
              </a:rPr>
              <a:t>Add to </a:t>
            </a:r>
            <a:r>
              <a:rPr lang="el-GR" sz="9600" b="1" dirty="0">
                <a:solidFill>
                  <a:srgbClr val="800000"/>
                </a:solidFill>
              </a:rPr>
              <a:t>……</a:t>
            </a:r>
          </a:p>
          <a:p>
            <a:pPr marL="624078" lvl="0" indent="-514350">
              <a:lnSpc>
                <a:spcPct val="170000"/>
              </a:lnSpc>
              <a:buFont typeface="+mj-lt"/>
              <a:buAutoNum type="arabicPeriod"/>
            </a:pPr>
            <a:r>
              <a:rPr lang="el-GR" sz="9600" dirty="0"/>
              <a:t>επιλέγοντας από το </a:t>
            </a:r>
            <a:r>
              <a:rPr lang="en-US" sz="9600" dirty="0"/>
              <a:t>MENU</a:t>
            </a:r>
            <a:r>
              <a:rPr lang="en-GB" sz="9600" dirty="0"/>
              <a:t>: </a:t>
            </a:r>
            <a:r>
              <a:rPr lang="en-US" sz="9600" b="1" dirty="0">
                <a:solidFill>
                  <a:srgbClr val="800000"/>
                </a:solidFill>
              </a:rPr>
              <a:t>Edit</a:t>
            </a:r>
            <a:r>
              <a:rPr lang="en-GB" sz="9600" b="1" dirty="0">
                <a:solidFill>
                  <a:srgbClr val="800000"/>
                </a:solidFill>
              </a:rPr>
              <a:t> &gt; </a:t>
            </a:r>
            <a:r>
              <a:rPr lang="en-US" sz="9600" b="1" dirty="0">
                <a:solidFill>
                  <a:srgbClr val="800000"/>
                </a:solidFill>
              </a:rPr>
              <a:t>Add to the current model</a:t>
            </a:r>
            <a:r>
              <a:rPr lang="en-GB" sz="9600" b="1" dirty="0">
                <a:solidFill>
                  <a:srgbClr val="800000"/>
                </a:solidFill>
              </a:rPr>
              <a:t> </a:t>
            </a:r>
            <a:endParaRPr lang="el-GR" sz="9600" b="1" dirty="0">
              <a:solidFill>
                <a:srgbClr val="800000"/>
              </a:solidFill>
            </a:endParaRPr>
          </a:p>
          <a:p>
            <a:pPr marL="624078" lvl="0" indent="-514350">
              <a:lnSpc>
                <a:spcPct val="170000"/>
              </a:lnSpc>
              <a:buFont typeface="+mj-lt"/>
              <a:buAutoNum type="arabicPeriod"/>
            </a:pPr>
            <a:r>
              <a:rPr lang="el-GR" sz="9600" dirty="0"/>
              <a:t>να πατήσουμε το συνδυασμό των πλήκτρων </a:t>
            </a:r>
            <a:r>
              <a:rPr lang="en-US" sz="9600" b="1" dirty="0">
                <a:solidFill>
                  <a:srgbClr val="800000"/>
                </a:solidFill>
              </a:rPr>
              <a:t>Ctrl</a:t>
            </a:r>
            <a:r>
              <a:rPr lang="el-GR" sz="9600" b="1" dirty="0">
                <a:solidFill>
                  <a:srgbClr val="800000"/>
                </a:solidFill>
              </a:rPr>
              <a:t> + </a:t>
            </a:r>
            <a:r>
              <a:rPr lang="en-US" sz="9600" b="1" dirty="0">
                <a:solidFill>
                  <a:srgbClr val="800000"/>
                </a:solidFill>
              </a:rPr>
              <a:t>i</a:t>
            </a:r>
            <a:endParaRPr lang="el-GR" sz="9600" b="1" dirty="0">
              <a:solidFill>
                <a:srgbClr val="800000"/>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17904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Παρουσίαση </a:t>
            </a:r>
            <a:r>
              <a:rPr lang="el-GR" sz="4400" dirty="0" smtClean="0"/>
              <a:t>Μοντέλου</a:t>
            </a:r>
            <a:br>
              <a:rPr lang="el-GR" sz="4400" dirty="0" smtClean="0"/>
            </a:br>
            <a:r>
              <a:rPr lang="el-GR" sz="3600" b="0" dirty="0" smtClean="0"/>
              <a:t>(1 από 8)</a:t>
            </a:r>
            <a:endParaRPr lang="el-GR" sz="3600" b="0" dirty="0"/>
          </a:p>
        </p:txBody>
      </p:sp>
      <p:sp>
        <p:nvSpPr>
          <p:cNvPr id="3" name="Θέση περιεχομένου 2"/>
          <p:cNvSpPr>
            <a:spLocks noGrp="1"/>
          </p:cNvSpPr>
          <p:nvPr>
            <p:ph idx="1"/>
          </p:nvPr>
        </p:nvSpPr>
        <p:spPr/>
        <p:txBody>
          <a:bodyPr/>
          <a:lstStyle/>
          <a:p>
            <a:pPr>
              <a:spcBef>
                <a:spcPts val="2400"/>
              </a:spcBef>
              <a:buFont typeface="Wingdings" panose="05000000000000000000" pitchFamily="2" charset="2"/>
              <a:buChar char="Ø"/>
            </a:pPr>
            <a:r>
              <a:rPr lang="el-GR" sz="2400" dirty="0"/>
              <a:t>Ένα ενδιαφέρον παράδειγμα που υπάρχει στα μοντέλα παρουσίασης του Simulink, αφορά στην </a:t>
            </a:r>
            <a:r>
              <a:rPr lang="el-GR" sz="2400" b="1" dirty="0">
                <a:solidFill>
                  <a:srgbClr val="800000"/>
                </a:solidFill>
              </a:rPr>
              <a:t>θερμοδυναμική ενός σπιτιού. </a:t>
            </a:r>
          </a:p>
          <a:p>
            <a:pPr>
              <a:spcBef>
                <a:spcPts val="2400"/>
              </a:spcBef>
              <a:buFont typeface="Wingdings" panose="05000000000000000000" pitchFamily="2" charset="2"/>
              <a:buChar char="Ø"/>
            </a:pPr>
            <a:r>
              <a:rPr lang="el-GR" sz="2600" dirty="0"/>
              <a:t>Για να εκτελέσετε το πρόγραμμα αυτό, κάντε τα εξής: </a:t>
            </a:r>
          </a:p>
          <a:p>
            <a:pPr lvl="1">
              <a:spcBef>
                <a:spcPts val="2400"/>
              </a:spcBef>
              <a:buFont typeface="Arial" panose="020B0604020202020204" pitchFamily="34" charset="0"/>
              <a:buChar char="•"/>
            </a:pPr>
            <a:r>
              <a:rPr lang="el-GR" sz="2200" dirty="0"/>
              <a:t>Κλείστε όλα τα παράθυρα εκτός από το κύριο παράθυρο του </a:t>
            </a:r>
            <a:r>
              <a:rPr lang="el-GR" sz="2200" dirty="0" smtClean="0"/>
              <a:t>MATLAB, </a:t>
            </a:r>
            <a:endParaRPr lang="el-GR" sz="2200" dirty="0"/>
          </a:p>
          <a:p>
            <a:pPr lvl="1">
              <a:spcBef>
                <a:spcPts val="2400"/>
              </a:spcBef>
              <a:buFont typeface="Arial" panose="020B0604020202020204" pitchFamily="34" charset="0"/>
              <a:buChar char="•"/>
            </a:pPr>
            <a:r>
              <a:rPr lang="el-GR" sz="2200" dirty="0"/>
              <a:t>Στο </a:t>
            </a:r>
            <a:r>
              <a:rPr lang="el-GR" sz="2200" b="1" dirty="0"/>
              <a:t>Command Window </a:t>
            </a:r>
            <a:r>
              <a:rPr lang="el-GR" sz="2200" dirty="0"/>
              <a:t>πληκτρολογείστε: </a:t>
            </a:r>
            <a:r>
              <a:rPr lang="el-GR" sz="2200" b="1" dirty="0">
                <a:solidFill>
                  <a:srgbClr val="800000"/>
                </a:solidFill>
              </a:rPr>
              <a:t>sldemo_househeat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39719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Παρουσίαση Μοντέλου</a:t>
            </a:r>
            <a:br>
              <a:rPr lang="el-GR" sz="4400" dirty="0"/>
            </a:br>
            <a:r>
              <a:rPr lang="el-GR" sz="3600" b="0" dirty="0" smtClean="0"/>
              <a:t>(2 </a:t>
            </a:r>
            <a:r>
              <a:rPr lang="el-GR" sz="3600" b="0" dirty="0"/>
              <a:t>από </a:t>
            </a:r>
            <a:r>
              <a:rPr lang="el-GR" sz="3600" b="0" dirty="0" smtClean="0"/>
              <a:t>8)</a:t>
            </a:r>
            <a:endParaRPr lang="el-GR" sz="3600" dirty="0"/>
          </a:p>
        </p:txBody>
      </p:sp>
      <p:sp>
        <p:nvSpPr>
          <p:cNvPr id="3" name="Θέση περιεχομένου 2"/>
          <p:cNvSpPr>
            <a:spLocks noGrp="1"/>
          </p:cNvSpPr>
          <p:nvPr>
            <p:ph idx="1"/>
          </p:nvPr>
        </p:nvSpPr>
        <p:spPr/>
        <p:txBody>
          <a:bodyPr/>
          <a:lstStyle/>
          <a:p>
            <a:r>
              <a:rPr lang="el-GR" sz="2400" dirty="0"/>
              <a:t>Ξεκινά το Simulink και ανοίγει ένα παράθυρο </a:t>
            </a:r>
            <a:r>
              <a:rPr lang="el-GR" sz="2400" b="1" dirty="0">
                <a:solidFill>
                  <a:srgbClr val="800000"/>
                </a:solidFill>
              </a:rPr>
              <a:t>sldemo_househeat</a:t>
            </a:r>
            <a:r>
              <a:rPr lang="el-GR" sz="2400" dirty="0"/>
              <a:t> που περιέχει το συγκεκριμένο μοντέλο</a:t>
            </a:r>
          </a:p>
          <a:p>
            <a:endParaRPr lang="el-GR" dirty="0"/>
          </a:p>
        </p:txBody>
      </p:sp>
      <p:pic>
        <p:nvPicPr>
          <p:cNvPr id="5" name="Εικόνα 4" title="Παρουσίαση Μοντέλου"/>
          <p:cNvPicPr>
            <a:picLocks noChangeAspect="1"/>
          </p:cNvPicPr>
          <p:nvPr/>
        </p:nvPicPr>
        <p:blipFill>
          <a:blip r:embed="rId2"/>
          <a:stretch>
            <a:fillRect/>
          </a:stretch>
        </p:blipFill>
        <p:spPr>
          <a:xfrm>
            <a:off x="1547664" y="2121382"/>
            <a:ext cx="5675868" cy="4115157"/>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1799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a:t>
            </a:r>
          </a:p>
        </p:txBody>
      </p:sp>
      <p:sp>
        <p:nvSpPr>
          <p:cNvPr id="3" name="Θέση περιεχομένου 2"/>
          <p:cNvSpPr>
            <a:spLocks noGrp="1"/>
          </p:cNvSpPr>
          <p:nvPr>
            <p:ph idx="1"/>
          </p:nvPr>
        </p:nvSpPr>
        <p:spPr/>
        <p:txBody>
          <a:bodyPr/>
          <a:lstStyle/>
          <a:p>
            <a:pPr>
              <a:spcBef>
                <a:spcPts val="3600"/>
              </a:spcBef>
            </a:pPr>
            <a:r>
              <a:rPr lang="el-GR" sz="2400" dirty="0"/>
              <a:t>Εισαγωγή στο Σύστημα Δυναμικής Προσομοίωσης (Simulink</a:t>
            </a:r>
            <a:r>
              <a:rPr lang="el-GR" sz="2400" dirty="0" smtClean="0"/>
              <a:t>)</a:t>
            </a:r>
            <a:r>
              <a:rPr lang="en-US" sz="2400" dirty="0" smtClean="0"/>
              <a:t>,</a:t>
            </a:r>
            <a:endParaRPr lang="el-GR" sz="2400" dirty="0"/>
          </a:p>
          <a:p>
            <a:pPr>
              <a:spcBef>
                <a:spcPts val="3600"/>
              </a:spcBef>
            </a:pPr>
            <a:r>
              <a:rPr lang="el-GR" sz="2400" dirty="0"/>
              <a:t>Έναρξη του </a:t>
            </a:r>
            <a:r>
              <a:rPr lang="el-GR" sz="2400" dirty="0" smtClean="0"/>
              <a:t>Simulink</a:t>
            </a:r>
            <a:r>
              <a:rPr lang="en-US" sz="2400" dirty="0" smtClean="0"/>
              <a:t>,</a:t>
            </a:r>
            <a:endParaRPr lang="el-GR" sz="2400" dirty="0"/>
          </a:p>
          <a:p>
            <a:pPr>
              <a:spcBef>
                <a:spcPts val="3600"/>
              </a:spcBef>
            </a:pPr>
            <a:r>
              <a:rPr lang="el-GR" sz="2400" dirty="0"/>
              <a:t>Simulink Library Browser (SLB</a:t>
            </a:r>
            <a:r>
              <a:rPr lang="el-GR" sz="2400" dirty="0" smtClean="0"/>
              <a:t>)</a:t>
            </a:r>
            <a:r>
              <a:rPr lang="en-US" sz="2400" dirty="0" smtClean="0"/>
              <a:t>,</a:t>
            </a:r>
            <a:endParaRPr lang="el-GR" sz="2400" dirty="0"/>
          </a:p>
          <a:p>
            <a:pPr>
              <a:spcBef>
                <a:spcPts val="3600"/>
              </a:spcBef>
            </a:pPr>
            <a:r>
              <a:rPr lang="el-GR" sz="2400" dirty="0"/>
              <a:t>Δημιουργία νέου </a:t>
            </a:r>
            <a:r>
              <a:rPr lang="el-GR" sz="2400" dirty="0" smtClean="0"/>
              <a:t>μοντέλου</a:t>
            </a:r>
            <a:r>
              <a:rPr lang="en-US" sz="2400" dirty="0" smtClean="0"/>
              <a:t>,</a:t>
            </a:r>
            <a:r>
              <a:rPr lang="el-GR" sz="2400" dirty="0" smtClean="0"/>
              <a:t> </a:t>
            </a:r>
            <a:endParaRPr lang="el-GR" sz="2400" dirty="0"/>
          </a:p>
          <a:p>
            <a:pPr>
              <a:spcBef>
                <a:spcPts val="3600"/>
              </a:spcBef>
            </a:pPr>
            <a:r>
              <a:rPr lang="el-GR" sz="2400" dirty="0"/>
              <a:t>Παρουσίαση </a:t>
            </a:r>
            <a:r>
              <a:rPr lang="el-GR" sz="2400" dirty="0" smtClean="0"/>
              <a:t>μοντέλου</a:t>
            </a:r>
            <a:r>
              <a:rPr lang="en-US" sz="2400" dirty="0" smtClean="0"/>
              <a:t>,</a:t>
            </a:r>
            <a:endParaRPr lang="el-GR" sz="2400" dirty="0"/>
          </a:p>
          <a:p>
            <a:pPr>
              <a:spcBef>
                <a:spcPts val="3600"/>
              </a:spcBef>
            </a:pPr>
            <a:r>
              <a:rPr lang="el-GR" sz="2400" dirty="0"/>
              <a:t>Παράδειγμα προσομοίωσης τριγωνομετρικών </a:t>
            </a:r>
            <a:r>
              <a:rPr lang="el-GR" sz="2400" dirty="0" smtClean="0"/>
              <a:t>σημάτων</a:t>
            </a:r>
            <a:r>
              <a:rPr lang="en-US" sz="2400" dirty="0" smtClean="0"/>
              <a:t>.</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46684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prstClr val="black"/>
                </a:solidFill>
              </a:rPr>
              <a:t>Παρουσίαση Μοντέλου</a:t>
            </a:r>
            <a:br>
              <a:rPr lang="el-GR" sz="4400" dirty="0">
                <a:solidFill>
                  <a:prstClr val="black"/>
                </a:solidFill>
              </a:rPr>
            </a:br>
            <a:r>
              <a:rPr lang="el-GR" sz="3600" b="0" dirty="0" smtClean="0">
                <a:solidFill>
                  <a:prstClr val="black"/>
                </a:solidFill>
              </a:rPr>
              <a:t>(3 </a:t>
            </a:r>
            <a:r>
              <a:rPr lang="el-GR" sz="3600" b="0" dirty="0">
                <a:solidFill>
                  <a:prstClr val="black"/>
                </a:solidFill>
              </a:rPr>
              <a:t>από </a:t>
            </a:r>
            <a:r>
              <a:rPr lang="el-GR" sz="3600" b="0" dirty="0" smtClean="0">
                <a:solidFill>
                  <a:prstClr val="black"/>
                </a:solidFill>
              </a:rPr>
              <a:t>8)</a:t>
            </a:r>
            <a:endParaRPr lang="el-GR" sz="3600" dirty="0"/>
          </a:p>
        </p:txBody>
      </p:sp>
      <p:sp>
        <p:nvSpPr>
          <p:cNvPr id="3" name="Θέση περιεχομένου 2"/>
          <p:cNvSpPr>
            <a:spLocks noGrp="1"/>
          </p:cNvSpPr>
          <p:nvPr>
            <p:ph idx="1"/>
          </p:nvPr>
        </p:nvSpPr>
        <p:spPr/>
        <p:txBody>
          <a:bodyPr>
            <a:normAutofit/>
          </a:bodyPr>
          <a:lstStyle/>
          <a:p>
            <a:r>
              <a:rPr lang="el-GR" sz="2400" dirty="0"/>
              <a:t>Παρατηρείστε ότι στο μοντέλο υπάρχουν blocks (με ονομασίες σχετικές με το αντικείμενό τους) που συνδέονται μεταξύ τους </a:t>
            </a:r>
          </a:p>
          <a:p>
            <a:endParaRPr lang="el-GR" sz="2400" dirty="0"/>
          </a:p>
        </p:txBody>
      </p:sp>
      <p:pic>
        <p:nvPicPr>
          <p:cNvPr id="5" name="Εικόνα 4" title="Παρουσίαση Μοντέλου"/>
          <p:cNvPicPr>
            <a:picLocks noChangeAspect="1"/>
          </p:cNvPicPr>
          <p:nvPr/>
        </p:nvPicPr>
        <p:blipFill>
          <a:blip r:embed="rId2"/>
          <a:stretch>
            <a:fillRect/>
          </a:stretch>
        </p:blipFill>
        <p:spPr>
          <a:xfrm>
            <a:off x="1744410" y="2395921"/>
            <a:ext cx="5675868" cy="4115157"/>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43869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prstClr val="black"/>
                </a:solidFill>
              </a:rPr>
              <a:t>Παρουσίαση Μοντέλου</a:t>
            </a:r>
            <a:br>
              <a:rPr lang="el-GR" sz="4400" dirty="0">
                <a:solidFill>
                  <a:prstClr val="black"/>
                </a:solidFill>
              </a:rPr>
            </a:br>
            <a:r>
              <a:rPr lang="el-GR" sz="3600" b="0" dirty="0" smtClean="0">
                <a:solidFill>
                  <a:prstClr val="black"/>
                </a:solidFill>
              </a:rPr>
              <a:t>(4 </a:t>
            </a:r>
            <a:r>
              <a:rPr lang="el-GR" sz="3600" b="0" dirty="0">
                <a:solidFill>
                  <a:prstClr val="black"/>
                </a:solidFill>
              </a:rPr>
              <a:t>από </a:t>
            </a:r>
            <a:r>
              <a:rPr lang="el-GR" sz="3600" b="0" dirty="0" smtClean="0">
                <a:solidFill>
                  <a:prstClr val="black"/>
                </a:solidFill>
              </a:rPr>
              <a:t>8)</a:t>
            </a:r>
            <a:endParaRPr lang="el-GR" sz="3600" dirty="0"/>
          </a:p>
        </p:txBody>
      </p:sp>
      <p:pic>
        <p:nvPicPr>
          <p:cNvPr id="5" name="Θέση περιεχομένου 4" title="Παρουσίαση Μοντέλου"/>
          <p:cNvPicPr>
            <a:picLocks noGrp="1" noChangeAspect="1"/>
          </p:cNvPicPr>
          <p:nvPr>
            <p:ph idx="1"/>
          </p:nvPr>
        </p:nvPicPr>
        <p:blipFill>
          <a:blip r:embed="rId2"/>
          <a:stretch>
            <a:fillRect/>
          </a:stretch>
        </p:blipFill>
        <p:spPr>
          <a:xfrm>
            <a:off x="147435" y="1196752"/>
            <a:ext cx="6425741" cy="4651651"/>
          </a:xfrm>
          <a:prstGeom prst="rect">
            <a:avLst/>
          </a:prstGeom>
        </p:spPr>
      </p:pic>
      <p:sp>
        <p:nvSpPr>
          <p:cNvPr id="6" name="5 - Επεξήγηση με παραλληλόγραμμο"/>
          <p:cNvSpPr/>
          <p:nvPr/>
        </p:nvSpPr>
        <p:spPr>
          <a:xfrm>
            <a:off x="6573176" y="1772816"/>
            <a:ext cx="2209800" cy="3124200"/>
          </a:xfrm>
          <a:prstGeom prst="wedgeRectCallout">
            <a:avLst>
              <a:gd name="adj1" fmla="val -65790"/>
              <a:gd name="adj2" fmla="val -364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solidFill>
                  <a:prstClr val="black"/>
                </a:solidFill>
              </a:rPr>
              <a:t>Πατήστε διπλό </a:t>
            </a:r>
            <a:r>
              <a:rPr lang="en-GB" sz="2000" dirty="0" smtClean="0">
                <a:solidFill>
                  <a:prstClr val="black"/>
                </a:solidFill>
              </a:rPr>
              <a:t>click </a:t>
            </a:r>
            <a:r>
              <a:rPr lang="el-GR" sz="2000" dirty="0" smtClean="0">
                <a:solidFill>
                  <a:prstClr val="black"/>
                </a:solidFill>
              </a:rPr>
              <a:t>στον </a:t>
            </a:r>
            <a:r>
              <a:rPr lang="el-GR" sz="2000" i="1" dirty="0" smtClean="0">
                <a:solidFill>
                  <a:prstClr val="black"/>
                </a:solidFill>
              </a:rPr>
              <a:t>παλμογράφο (</a:t>
            </a:r>
            <a:r>
              <a:rPr lang="en-GB" sz="2000" i="1" dirty="0" smtClean="0">
                <a:solidFill>
                  <a:prstClr val="black"/>
                </a:solidFill>
              </a:rPr>
              <a:t>Scope block</a:t>
            </a:r>
            <a:r>
              <a:rPr lang="el-GR" sz="2000" i="1" dirty="0" smtClean="0">
                <a:solidFill>
                  <a:prstClr val="black"/>
                </a:solidFill>
              </a:rPr>
              <a:t>)</a:t>
            </a:r>
            <a:r>
              <a:rPr lang="el-GR" sz="2000" dirty="0" smtClean="0">
                <a:solidFill>
                  <a:prstClr val="black"/>
                </a:solidFill>
              </a:rPr>
              <a:t> για να εμφανιστεί το παράθυρο </a:t>
            </a:r>
            <a:r>
              <a:rPr lang="en-GB" sz="2000" b="1" dirty="0" smtClean="0">
                <a:solidFill>
                  <a:prstClr val="black"/>
                </a:solidFill>
              </a:rPr>
              <a:t>Plot</a:t>
            </a:r>
            <a:r>
              <a:rPr lang="en-US" sz="2000" b="1" dirty="0" smtClean="0">
                <a:solidFill>
                  <a:prstClr val="black"/>
                </a:solidFill>
              </a:rPr>
              <a:t>Results</a:t>
            </a:r>
            <a:r>
              <a:rPr lang="el-GR" sz="2000" dirty="0" smtClean="0">
                <a:solidFill>
                  <a:prstClr val="black"/>
                </a:solidFill>
              </a:rPr>
              <a:t> </a:t>
            </a:r>
            <a:endParaRPr lang="el-GR" sz="20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652239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prstClr val="black"/>
                </a:solidFill>
              </a:rPr>
              <a:t>Παρουσίαση Μοντέλου</a:t>
            </a:r>
            <a:br>
              <a:rPr lang="el-GR" sz="4400" dirty="0">
                <a:solidFill>
                  <a:prstClr val="black"/>
                </a:solidFill>
              </a:rPr>
            </a:br>
            <a:r>
              <a:rPr lang="el-GR" sz="3600" b="0" dirty="0" smtClean="0">
                <a:solidFill>
                  <a:prstClr val="black"/>
                </a:solidFill>
              </a:rPr>
              <a:t>(5 </a:t>
            </a:r>
            <a:r>
              <a:rPr lang="el-GR" sz="3600" b="0" dirty="0">
                <a:solidFill>
                  <a:prstClr val="black"/>
                </a:solidFill>
              </a:rPr>
              <a:t>από </a:t>
            </a:r>
            <a:r>
              <a:rPr lang="el-GR" sz="3600" b="0" dirty="0" smtClean="0">
                <a:solidFill>
                  <a:prstClr val="black"/>
                </a:solidFill>
              </a:rPr>
              <a:t>8)</a:t>
            </a:r>
            <a:endParaRPr lang="el-GR" sz="3600" dirty="0"/>
          </a:p>
        </p:txBody>
      </p:sp>
      <p:pic>
        <p:nvPicPr>
          <p:cNvPr id="5" name="Θέση περιεχομένου 4" title="Παρουσίαση Μοντέλου"/>
          <p:cNvPicPr>
            <a:picLocks noGrp="1" noChangeAspect="1"/>
          </p:cNvPicPr>
          <p:nvPr>
            <p:ph idx="1"/>
          </p:nvPr>
        </p:nvPicPr>
        <p:blipFill>
          <a:blip r:embed="rId2"/>
          <a:stretch>
            <a:fillRect/>
          </a:stretch>
        </p:blipFill>
        <p:spPr>
          <a:xfrm>
            <a:off x="0" y="1218772"/>
            <a:ext cx="5163760" cy="3743268"/>
          </a:xfrm>
          <a:prstGeom prst="rect">
            <a:avLst/>
          </a:prstGeom>
        </p:spPr>
      </p:pic>
      <p:pic>
        <p:nvPicPr>
          <p:cNvPr id="6" name="Εικόνα 5" title="Στο παράθυρο αυτό εμφανίζονται δύο διαγράμματα με τίτλους: "/>
          <p:cNvPicPr>
            <a:picLocks noChangeAspect="1"/>
          </p:cNvPicPr>
          <p:nvPr/>
        </p:nvPicPr>
        <p:blipFill>
          <a:blip r:embed="rId3"/>
          <a:stretch>
            <a:fillRect/>
          </a:stretch>
        </p:blipFill>
        <p:spPr>
          <a:xfrm>
            <a:off x="5169393" y="1218772"/>
            <a:ext cx="3841737" cy="3876193"/>
          </a:xfrm>
          <a:prstGeom prst="rect">
            <a:avLst/>
          </a:prstGeom>
        </p:spPr>
      </p:pic>
      <p:sp>
        <p:nvSpPr>
          <p:cNvPr id="7" name="5 - Επεξήγηση με παραλληλόγραμμο"/>
          <p:cNvSpPr/>
          <p:nvPr/>
        </p:nvSpPr>
        <p:spPr>
          <a:xfrm>
            <a:off x="323528" y="5100909"/>
            <a:ext cx="4724400" cy="1600200"/>
          </a:xfrm>
          <a:prstGeom prst="wedgeRectCallout">
            <a:avLst>
              <a:gd name="adj1" fmla="val 67010"/>
              <a:gd name="adj2" fmla="val -172021"/>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solidFill>
                  <a:prstClr val="black"/>
                </a:solidFill>
              </a:rPr>
              <a:t>Στο παράθυρο αυτό εμφανίζονται δύο διαγράμματα με τίτλους: </a:t>
            </a:r>
          </a:p>
          <a:p>
            <a:pPr algn="ctr"/>
            <a:r>
              <a:rPr lang="el-GR" sz="2000" dirty="0" smtClean="0">
                <a:solidFill>
                  <a:prstClr val="black"/>
                </a:solidFill>
              </a:rPr>
              <a:t>“</a:t>
            </a:r>
            <a:r>
              <a:rPr lang="en-GB" sz="2000" dirty="0" smtClean="0">
                <a:solidFill>
                  <a:prstClr val="black"/>
                </a:solidFill>
              </a:rPr>
              <a:t>Heat Cost</a:t>
            </a:r>
            <a:r>
              <a:rPr lang="el-GR" sz="2000" dirty="0" smtClean="0">
                <a:solidFill>
                  <a:prstClr val="black"/>
                </a:solidFill>
              </a:rPr>
              <a:t>”</a:t>
            </a:r>
            <a:r>
              <a:rPr lang="en-US" sz="2000" dirty="0" smtClean="0">
                <a:solidFill>
                  <a:prstClr val="black"/>
                </a:solidFill>
              </a:rPr>
              <a:t> </a:t>
            </a:r>
            <a:r>
              <a:rPr lang="el-GR" sz="2000" dirty="0" smtClean="0">
                <a:solidFill>
                  <a:prstClr val="black"/>
                </a:solidFill>
              </a:rPr>
              <a:t> και “</a:t>
            </a:r>
            <a:r>
              <a:rPr lang="en-GB" sz="2000" dirty="0" smtClean="0">
                <a:solidFill>
                  <a:prstClr val="black"/>
                </a:solidFill>
              </a:rPr>
              <a:t>Temperatures</a:t>
            </a:r>
            <a:r>
              <a:rPr lang="el-GR" sz="2000" dirty="0" smtClean="0">
                <a:solidFill>
                  <a:prstClr val="black"/>
                </a:solidFill>
              </a:rPr>
              <a:t>” </a:t>
            </a:r>
            <a:endParaRPr lang="el-GR" sz="20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067724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prstClr val="black"/>
                </a:solidFill>
              </a:rPr>
              <a:t>Παρουσίαση Μοντέλου</a:t>
            </a:r>
            <a:br>
              <a:rPr lang="el-GR" sz="4400" dirty="0">
                <a:solidFill>
                  <a:prstClr val="black"/>
                </a:solidFill>
              </a:rPr>
            </a:br>
            <a:r>
              <a:rPr lang="el-GR" sz="3600" b="0" dirty="0" smtClean="0">
                <a:solidFill>
                  <a:prstClr val="black"/>
                </a:solidFill>
              </a:rPr>
              <a:t>(6 </a:t>
            </a:r>
            <a:r>
              <a:rPr lang="el-GR" sz="3600" b="0" dirty="0">
                <a:solidFill>
                  <a:prstClr val="black"/>
                </a:solidFill>
              </a:rPr>
              <a:t>από </a:t>
            </a:r>
            <a:r>
              <a:rPr lang="el-GR" sz="3600" b="0" dirty="0" smtClean="0">
                <a:solidFill>
                  <a:prstClr val="black"/>
                </a:solidFill>
              </a:rPr>
              <a:t>8)</a:t>
            </a:r>
            <a:endParaRPr lang="el-GR" sz="3600" dirty="0"/>
          </a:p>
        </p:txBody>
      </p:sp>
      <p:pic>
        <p:nvPicPr>
          <p:cNvPr id="5" name="Θέση περιεχομένου 4" title="Παρουσίαση Μοντέλου"/>
          <p:cNvPicPr>
            <a:picLocks noGrp="1" noChangeAspect="1"/>
          </p:cNvPicPr>
          <p:nvPr>
            <p:ph idx="1"/>
          </p:nvPr>
        </p:nvPicPr>
        <p:blipFill>
          <a:blip r:embed="rId2"/>
          <a:stretch>
            <a:fillRect/>
          </a:stretch>
        </p:blipFill>
        <p:spPr>
          <a:xfrm>
            <a:off x="0" y="1124744"/>
            <a:ext cx="4968552" cy="3601760"/>
          </a:xfrm>
          <a:prstGeom prst="rect">
            <a:avLst/>
          </a:prstGeom>
        </p:spPr>
      </p:pic>
      <p:pic>
        <p:nvPicPr>
          <p:cNvPr id="6" name="Εικόνα 5" title="Παρουσίαση Μοντέλου"/>
          <p:cNvPicPr>
            <a:picLocks noChangeAspect="1"/>
          </p:cNvPicPr>
          <p:nvPr/>
        </p:nvPicPr>
        <p:blipFill>
          <a:blip r:embed="rId3"/>
          <a:stretch>
            <a:fillRect/>
          </a:stretch>
        </p:blipFill>
        <p:spPr>
          <a:xfrm>
            <a:off x="5084411" y="1025353"/>
            <a:ext cx="3952086" cy="3987532"/>
          </a:xfrm>
          <a:prstGeom prst="rect">
            <a:avLst/>
          </a:prstGeom>
        </p:spPr>
      </p:pic>
      <p:sp>
        <p:nvSpPr>
          <p:cNvPr id="7" name="7 - Επεξήγηση με γραμμή 3"/>
          <p:cNvSpPr/>
          <p:nvPr/>
        </p:nvSpPr>
        <p:spPr>
          <a:xfrm>
            <a:off x="228600" y="4953000"/>
            <a:ext cx="5638800" cy="1752600"/>
          </a:xfrm>
          <a:prstGeom prst="borderCallout3">
            <a:avLst>
              <a:gd name="adj1" fmla="val -5310"/>
              <a:gd name="adj2" fmla="val 32400"/>
              <a:gd name="adj3" fmla="val -176492"/>
              <a:gd name="adj4" fmla="val 43348"/>
              <a:gd name="adj5" fmla="val -3963"/>
              <a:gd name="adj6" fmla="val 32493"/>
              <a:gd name="adj7" fmla="val -188405"/>
              <a:gd name="adj8" fmla="val 198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rgbClr val="004A82"/>
                </a:solidFill>
              </a:rPr>
              <a:t>Επιλέγοντας από το </a:t>
            </a:r>
            <a:r>
              <a:rPr lang="en-US" sz="2000" dirty="0" smtClean="0">
                <a:solidFill>
                  <a:srgbClr val="004A82"/>
                </a:solidFill>
              </a:rPr>
              <a:t>MENU</a:t>
            </a:r>
            <a:r>
              <a:rPr lang="el-GR" sz="2000" dirty="0" smtClean="0">
                <a:solidFill>
                  <a:srgbClr val="004A82"/>
                </a:solidFill>
              </a:rPr>
              <a:t>:</a:t>
            </a:r>
            <a:r>
              <a:rPr lang="el-GR" sz="2000" b="1" dirty="0" smtClean="0">
                <a:solidFill>
                  <a:srgbClr val="004A82"/>
                </a:solidFill>
              </a:rPr>
              <a:t> </a:t>
            </a:r>
            <a:r>
              <a:rPr lang="en-US" sz="2000" b="1" dirty="0" smtClean="0">
                <a:solidFill>
                  <a:srgbClr val="004A82"/>
                </a:solidFill>
              </a:rPr>
              <a:t>Simulation</a:t>
            </a:r>
            <a:r>
              <a:rPr lang="el-GR" sz="2000" b="1" dirty="0" smtClean="0">
                <a:solidFill>
                  <a:srgbClr val="004A82"/>
                </a:solidFill>
              </a:rPr>
              <a:t> &gt; </a:t>
            </a:r>
            <a:r>
              <a:rPr lang="en-US" sz="2000" b="1" dirty="0" smtClean="0">
                <a:solidFill>
                  <a:srgbClr val="004A82"/>
                </a:solidFill>
              </a:rPr>
              <a:t>Start</a:t>
            </a:r>
            <a:r>
              <a:rPr lang="el-GR" sz="2000" b="1" dirty="0" smtClean="0">
                <a:solidFill>
                  <a:srgbClr val="004A82"/>
                </a:solidFill>
              </a:rPr>
              <a:t>,</a:t>
            </a:r>
            <a:r>
              <a:rPr lang="el-GR" sz="2000" dirty="0" smtClean="0">
                <a:solidFill>
                  <a:srgbClr val="004A82"/>
                </a:solidFill>
              </a:rPr>
              <a:t> ή εναλλακτικά πατώντας </a:t>
            </a:r>
            <a:r>
              <a:rPr lang="en-GB" sz="2000" dirty="0" smtClean="0">
                <a:solidFill>
                  <a:srgbClr val="004A82"/>
                </a:solidFill>
              </a:rPr>
              <a:t>click </a:t>
            </a:r>
            <a:r>
              <a:rPr lang="el-GR" sz="2000" dirty="0" smtClean="0">
                <a:solidFill>
                  <a:srgbClr val="004A82"/>
                </a:solidFill>
              </a:rPr>
              <a:t>στο κουμπί </a:t>
            </a:r>
            <a:r>
              <a:rPr lang="en-US" sz="2000" b="1" dirty="0" smtClean="0">
                <a:solidFill>
                  <a:srgbClr val="004A82"/>
                </a:solidFill>
              </a:rPr>
              <a:t>Start</a:t>
            </a:r>
            <a:r>
              <a:rPr lang="en-US" sz="2000" dirty="0" smtClean="0">
                <a:solidFill>
                  <a:srgbClr val="004A82"/>
                </a:solidFill>
              </a:rPr>
              <a:t> </a:t>
            </a:r>
            <a:r>
              <a:rPr lang="el-GR" sz="2000" dirty="0" smtClean="0">
                <a:solidFill>
                  <a:srgbClr val="004A82"/>
                </a:solidFill>
              </a:rPr>
              <a:t>(</a:t>
            </a:r>
            <a:r>
              <a:rPr lang="en-US" sz="2000" b="1" dirty="0" smtClean="0">
                <a:solidFill>
                  <a:srgbClr val="004A82"/>
                </a:solidFill>
                <a:sym typeface="Webdings"/>
              </a:rPr>
              <a:t></a:t>
            </a:r>
            <a:r>
              <a:rPr lang="el-GR" sz="2000" dirty="0" smtClean="0">
                <a:solidFill>
                  <a:srgbClr val="004A82"/>
                </a:solidFill>
              </a:rPr>
              <a:t>) που βρίσκεται στη μπάρα εργαλείων του παραθύρου του μοντέλου </a:t>
            </a:r>
            <a:r>
              <a:rPr lang="en-GB" sz="2000" b="1" dirty="0" smtClean="0">
                <a:solidFill>
                  <a:srgbClr val="004A82"/>
                </a:solidFill>
              </a:rPr>
              <a:t>Thermo</a:t>
            </a:r>
            <a:r>
              <a:rPr lang="el-GR" sz="2000" dirty="0" smtClean="0">
                <a:solidFill>
                  <a:srgbClr val="004A82"/>
                </a:solidFill>
              </a:rPr>
              <a:t>, μπορούμε να εκτελέσουμε την προσομοίωση.</a:t>
            </a:r>
            <a:endParaRPr lang="el-GR" sz="2000"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975449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prstClr val="black"/>
                </a:solidFill>
              </a:rPr>
              <a:t>Παρουσίαση Μοντέλου</a:t>
            </a:r>
            <a:br>
              <a:rPr lang="el-GR" sz="4400" dirty="0">
                <a:solidFill>
                  <a:prstClr val="black"/>
                </a:solidFill>
              </a:rPr>
            </a:br>
            <a:r>
              <a:rPr lang="el-GR" sz="3600" b="0" dirty="0" smtClean="0">
                <a:solidFill>
                  <a:prstClr val="black"/>
                </a:solidFill>
              </a:rPr>
              <a:t>(7 </a:t>
            </a:r>
            <a:r>
              <a:rPr lang="el-GR" sz="3600" b="0" dirty="0">
                <a:solidFill>
                  <a:prstClr val="black"/>
                </a:solidFill>
              </a:rPr>
              <a:t>από </a:t>
            </a:r>
            <a:r>
              <a:rPr lang="el-GR" sz="3600" b="0" dirty="0" smtClean="0">
                <a:solidFill>
                  <a:prstClr val="black"/>
                </a:solidFill>
              </a:rPr>
              <a:t>8)</a:t>
            </a:r>
            <a:endParaRPr lang="el-GR" sz="3600" dirty="0"/>
          </a:p>
        </p:txBody>
      </p:sp>
      <p:pic>
        <p:nvPicPr>
          <p:cNvPr id="5" name="Θέση περιεχομένου 4" title="Παρουσίαση Μοντέλου"/>
          <p:cNvPicPr>
            <a:picLocks noGrp="1" noChangeAspect="1"/>
          </p:cNvPicPr>
          <p:nvPr>
            <p:ph idx="1"/>
          </p:nvPr>
        </p:nvPicPr>
        <p:blipFill>
          <a:blip r:embed="rId2"/>
          <a:stretch>
            <a:fillRect/>
          </a:stretch>
        </p:blipFill>
        <p:spPr>
          <a:xfrm>
            <a:off x="0" y="1196752"/>
            <a:ext cx="5163760" cy="3743268"/>
          </a:xfrm>
          <a:prstGeom prst="rect">
            <a:avLst/>
          </a:prstGeom>
        </p:spPr>
      </p:pic>
      <p:pic>
        <p:nvPicPr>
          <p:cNvPr id="6" name="Εικόνα 5" title="παλμογράφος"/>
          <p:cNvPicPr>
            <a:picLocks noChangeAspect="1"/>
          </p:cNvPicPr>
          <p:nvPr/>
        </p:nvPicPr>
        <p:blipFill>
          <a:blip r:embed="rId3"/>
          <a:stretch>
            <a:fillRect/>
          </a:stretch>
        </p:blipFill>
        <p:spPr>
          <a:xfrm>
            <a:off x="5104354" y="1124744"/>
            <a:ext cx="4039646" cy="4176886"/>
          </a:xfrm>
          <a:prstGeom prst="rect">
            <a:avLst/>
          </a:prstGeom>
        </p:spPr>
      </p:pic>
      <p:sp>
        <p:nvSpPr>
          <p:cNvPr id="7" name="5 - Επεξήγηση με παραλληλόγραμμο"/>
          <p:cNvSpPr/>
          <p:nvPr/>
        </p:nvSpPr>
        <p:spPr>
          <a:xfrm>
            <a:off x="251520" y="5111420"/>
            <a:ext cx="4724400" cy="1600200"/>
          </a:xfrm>
          <a:prstGeom prst="wedgeRectCallout">
            <a:avLst>
              <a:gd name="adj1" fmla="val 58045"/>
              <a:gd name="adj2" fmla="val -147961"/>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2000" dirty="0" smtClean="0">
                <a:solidFill>
                  <a:prstClr val="black"/>
                </a:solidFill>
              </a:rPr>
              <a:t>Με την εκτέλεση του μοντέλου, εμφανίζονται τα διαγράμματα στον </a:t>
            </a:r>
            <a:r>
              <a:rPr lang="el-GR" sz="2000" i="1" dirty="0" smtClean="0">
                <a:solidFill>
                  <a:prstClr val="black"/>
                </a:solidFill>
              </a:rPr>
              <a:t>παλμογράφο</a:t>
            </a:r>
            <a:r>
              <a:rPr lang="el-GR" sz="2000" dirty="0" smtClean="0">
                <a:solidFill>
                  <a:prstClr val="black"/>
                </a:solidFill>
              </a:rPr>
              <a:t>.</a:t>
            </a:r>
            <a:endParaRPr lang="el-GR" sz="20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359557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solidFill>
                  <a:prstClr val="black"/>
                </a:solidFill>
              </a:rPr>
              <a:t>Παρουσίαση Μοντέλου</a:t>
            </a:r>
            <a:br>
              <a:rPr lang="el-GR" sz="4400" dirty="0">
                <a:solidFill>
                  <a:prstClr val="black"/>
                </a:solidFill>
              </a:rPr>
            </a:br>
            <a:r>
              <a:rPr lang="el-GR" sz="3600" b="0" dirty="0" smtClean="0">
                <a:solidFill>
                  <a:prstClr val="black"/>
                </a:solidFill>
              </a:rPr>
              <a:t>(8 </a:t>
            </a:r>
            <a:r>
              <a:rPr lang="el-GR" sz="3600" b="0" dirty="0">
                <a:solidFill>
                  <a:prstClr val="black"/>
                </a:solidFill>
              </a:rPr>
              <a:t>από </a:t>
            </a:r>
            <a:r>
              <a:rPr lang="el-GR" sz="3600" b="0" dirty="0" smtClean="0">
                <a:solidFill>
                  <a:prstClr val="black"/>
                </a:solidFill>
              </a:rPr>
              <a:t>8)</a:t>
            </a:r>
            <a:endParaRPr lang="el-GR" sz="3600" dirty="0"/>
          </a:p>
        </p:txBody>
      </p:sp>
      <p:pic>
        <p:nvPicPr>
          <p:cNvPr id="5" name="Θέση περιεχομένου 4" title="Παρουσίαση Μοντέλου"/>
          <p:cNvPicPr>
            <a:picLocks noGrp="1" noChangeAspect="1"/>
          </p:cNvPicPr>
          <p:nvPr>
            <p:ph idx="1"/>
          </p:nvPr>
        </p:nvPicPr>
        <p:blipFill>
          <a:blip r:embed="rId2"/>
          <a:stretch>
            <a:fillRect/>
          </a:stretch>
        </p:blipFill>
        <p:spPr>
          <a:xfrm>
            <a:off x="170378" y="1124744"/>
            <a:ext cx="4668676" cy="3384376"/>
          </a:xfrm>
          <a:prstGeom prst="rect">
            <a:avLst/>
          </a:prstGeom>
        </p:spPr>
      </p:pic>
      <p:pic>
        <p:nvPicPr>
          <p:cNvPr id="6" name="Εικόνα 5" title="παλμογράφος"/>
          <p:cNvPicPr>
            <a:picLocks noChangeAspect="1"/>
          </p:cNvPicPr>
          <p:nvPr/>
        </p:nvPicPr>
        <p:blipFill>
          <a:blip r:embed="rId3"/>
          <a:stretch>
            <a:fillRect/>
          </a:stretch>
        </p:blipFill>
        <p:spPr>
          <a:xfrm>
            <a:off x="4860032" y="1124744"/>
            <a:ext cx="4127350" cy="4267570"/>
          </a:xfrm>
          <a:prstGeom prst="rect">
            <a:avLst/>
          </a:prstGeom>
        </p:spPr>
      </p:pic>
      <p:sp>
        <p:nvSpPr>
          <p:cNvPr id="7" name="5 - Επεξήγηση με παραλληλόγραμμο"/>
          <p:cNvSpPr/>
          <p:nvPr/>
        </p:nvSpPr>
        <p:spPr>
          <a:xfrm>
            <a:off x="90134" y="4911555"/>
            <a:ext cx="4724400" cy="1600200"/>
          </a:xfrm>
          <a:prstGeom prst="wedgeRectCallout">
            <a:avLst>
              <a:gd name="adj1" fmla="val 56823"/>
              <a:gd name="adj2" fmla="val -13232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solidFill>
                  <a:prstClr val="black"/>
                </a:solidFill>
              </a:rPr>
              <a:t>Όταν ολοκληρώσετε την εργασία σας, για να κλείσετε το μοντέλο </a:t>
            </a:r>
            <a:r>
              <a:rPr lang="en-GB" b="1" dirty="0" smtClean="0">
                <a:solidFill>
                  <a:prstClr val="black"/>
                </a:solidFill>
              </a:rPr>
              <a:t>Thermo</a:t>
            </a:r>
            <a:r>
              <a:rPr lang="el-GR" b="1" dirty="0" smtClean="0">
                <a:solidFill>
                  <a:prstClr val="black"/>
                </a:solidFill>
              </a:rPr>
              <a:t>, </a:t>
            </a:r>
            <a:r>
              <a:rPr lang="el-GR" dirty="0" smtClean="0">
                <a:solidFill>
                  <a:prstClr val="black"/>
                </a:solidFill>
              </a:rPr>
              <a:t>επιλέξτε από το </a:t>
            </a:r>
            <a:r>
              <a:rPr lang="en-US" dirty="0" smtClean="0">
                <a:solidFill>
                  <a:prstClr val="black"/>
                </a:solidFill>
              </a:rPr>
              <a:t>MENU</a:t>
            </a:r>
            <a:r>
              <a:rPr lang="el-GR" dirty="0" smtClean="0">
                <a:solidFill>
                  <a:prstClr val="black"/>
                </a:solidFill>
              </a:rPr>
              <a:t>:</a:t>
            </a:r>
            <a:r>
              <a:rPr lang="el-GR" b="1" dirty="0" smtClean="0">
                <a:solidFill>
                  <a:prstClr val="black"/>
                </a:solidFill>
              </a:rPr>
              <a:t> </a:t>
            </a:r>
            <a:r>
              <a:rPr lang="en-US" b="1" dirty="0" smtClean="0">
                <a:solidFill>
                  <a:prstClr val="black"/>
                </a:solidFill>
              </a:rPr>
              <a:t>File</a:t>
            </a:r>
            <a:r>
              <a:rPr lang="el-GR" b="1" dirty="0" smtClean="0">
                <a:solidFill>
                  <a:prstClr val="black"/>
                </a:solidFill>
              </a:rPr>
              <a:t> &gt; </a:t>
            </a:r>
            <a:r>
              <a:rPr lang="en-US" b="1" dirty="0" smtClean="0">
                <a:solidFill>
                  <a:prstClr val="black"/>
                </a:solidFill>
              </a:rPr>
              <a:t>Close</a:t>
            </a:r>
            <a:r>
              <a:rPr lang="el-GR" b="1" dirty="0" smtClean="0">
                <a:solidFill>
                  <a:prstClr val="black"/>
                </a:solidFill>
              </a:rPr>
              <a:t>,</a:t>
            </a:r>
            <a:r>
              <a:rPr lang="el-GR" dirty="0" smtClean="0">
                <a:solidFill>
                  <a:prstClr val="black"/>
                </a:solidFill>
              </a:rPr>
              <a:t> ή εναλλακτικά πατώντας </a:t>
            </a:r>
            <a:r>
              <a:rPr lang="en-US" b="1" dirty="0" smtClean="0">
                <a:solidFill>
                  <a:prstClr val="black"/>
                </a:solidFill>
              </a:rPr>
              <a:t>Ctrl</a:t>
            </a:r>
            <a:r>
              <a:rPr lang="el-GR" b="1" dirty="0" smtClean="0">
                <a:solidFill>
                  <a:prstClr val="black"/>
                </a:solidFill>
              </a:rPr>
              <a:t> + </a:t>
            </a:r>
            <a:r>
              <a:rPr lang="en-US" b="1" dirty="0" smtClean="0">
                <a:solidFill>
                  <a:prstClr val="black"/>
                </a:solidFill>
              </a:rPr>
              <a:t>W</a:t>
            </a: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105446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Προσομοίωση Τριγωνομετρικών </a:t>
            </a:r>
            <a:r>
              <a:rPr lang="el-GR" sz="4400" dirty="0" smtClean="0"/>
              <a:t>Σημάτων</a:t>
            </a:r>
            <a:br>
              <a:rPr lang="el-GR" sz="4400" dirty="0" smtClean="0"/>
            </a:br>
            <a:r>
              <a:rPr lang="el-GR" sz="3600" b="0" dirty="0" smtClean="0"/>
              <a:t>(1 από 8) </a:t>
            </a:r>
            <a:endParaRPr lang="el-GR" sz="3600" b="0" dirty="0"/>
          </a:p>
        </p:txBody>
      </p:sp>
      <p:sp>
        <p:nvSpPr>
          <p:cNvPr id="3" name="Θέση περιεχομένου 2"/>
          <p:cNvSpPr>
            <a:spLocks noGrp="1"/>
          </p:cNvSpPr>
          <p:nvPr>
            <p:ph idx="1"/>
          </p:nvPr>
        </p:nvSpPr>
        <p:spPr/>
        <p:txBody>
          <a:bodyPr>
            <a:normAutofit/>
          </a:bodyPr>
          <a:lstStyle/>
          <a:p>
            <a:pPr>
              <a:spcBef>
                <a:spcPts val="1200"/>
              </a:spcBef>
              <a:buFont typeface="Wingdings" panose="05000000000000000000" pitchFamily="2" charset="2"/>
              <a:buChar char="Ø"/>
            </a:pPr>
            <a:r>
              <a:rPr lang="el-GR" sz="2600" dirty="0" smtClean="0"/>
              <a:t>Αντιγράψτε </a:t>
            </a:r>
            <a:r>
              <a:rPr lang="el-GR" sz="2600" dirty="0"/>
              <a:t>τα παρακάτω </a:t>
            </a:r>
            <a:r>
              <a:rPr lang="en-US" sz="2600" dirty="0"/>
              <a:t>blocks </a:t>
            </a:r>
            <a:r>
              <a:rPr lang="el-GR" sz="2600" dirty="0"/>
              <a:t>από τις βιβλιοθήκες:</a:t>
            </a:r>
          </a:p>
          <a:p>
            <a:pPr lvl="1">
              <a:spcBef>
                <a:spcPts val="1200"/>
              </a:spcBef>
              <a:buFont typeface="Courier New" panose="02070309020205020404" pitchFamily="49" charset="0"/>
              <a:buChar char="o"/>
            </a:pPr>
            <a:r>
              <a:rPr lang="en-US" sz="2200" i="1" dirty="0"/>
              <a:t>Sources </a:t>
            </a:r>
            <a:r>
              <a:rPr lang="en-US" sz="2200" dirty="0"/>
              <a:t>library</a:t>
            </a:r>
          </a:p>
          <a:p>
            <a:pPr lvl="2">
              <a:spcBef>
                <a:spcPts val="1200"/>
              </a:spcBef>
            </a:pPr>
            <a:r>
              <a:rPr lang="en-US" sz="2000" i="1" dirty="0"/>
              <a:t>Sine Wave </a:t>
            </a:r>
            <a:r>
              <a:rPr lang="en-US" sz="2000" dirty="0"/>
              <a:t>block </a:t>
            </a:r>
          </a:p>
          <a:p>
            <a:pPr lvl="1">
              <a:spcBef>
                <a:spcPts val="1200"/>
              </a:spcBef>
              <a:buFont typeface="Courier New" panose="02070309020205020404" pitchFamily="49" charset="0"/>
              <a:buChar char="o"/>
            </a:pPr>
            <a:r>
              <a:rPr lang="en-US" sz="2200" i="1" dirty="0"/>
              <a:t>Sinks</a:t>
            </a:r>
            <a:r>
              <a:rPr lang="en-US" sz="2200" dirty="0"/>
              <a:t> library </a:t>
            </a:r>
          </a:p>
          <a:p>
            <a:pPr lvl="2">
              <a:spcBef>
                <a:spcPts val="1200"/>
              </a:spcBef>
            </a:pPr>
            <a:r>
              <a:rPr lang="en-US" sz="2000" i="1" dirty="0"/>
              <a:t>Scope</a:t>
            </a:r>
            <a:r>
              <a:rPr lang="en-US" sz="2000" dirty="0"/>
              <a:t> block </a:t>
            </a:r>
          </a:p>
          <a:p>
            <a:pPr lvl="1">
              <a:spcBef>
                <a:spcPts val="1200"/>
              </a:spcBef>
              <a:buFont typeface="Courier New" panose="02070309020205020404" pitchFamily="49" charset="0"/>
              <a:buChar char="o"/>
            </a:pPr>
            <a:r>
              <a:rPr lang="en-US" sz="2200" i="1" dirty="0"/>
              <a:t>Math </a:t>
            </a:r>
            <a:r>
              <a:rPr lang="en-US" sz="2200" dirty="0"/>
              <a:t>Operations </a:t>
            </a:r>
          </a:p>
          <a:p>
            <a:pPr lvl="2">
              <a:spcBef>
                <a:spcPts val="1200"/>
              </a:spcBef>
            </a:pPr>
            <a:r>
              <a:rPr lang="en-US" sz="2000" i="1" dirty="0"/>
              <a:t>Sum </a:t>
            </a:r>
            <a:r>
              <a:rPr lang="en-US" sz="2000" dirty="0"/>
              <a:t>block</a:t>
            </a:r>
          </a:p>
          <a:p>
            <a:pPr lvl="1">
              <a:spcBef>
                <a:spcPts val="1200"/>
              </a:spcBef>
              <a:buFont typeface="Courier New" panose="02070309020205020404" pitchFamily="49" charset="0"/>
              <a:buChar char="o"/>
            </a:pPr>
            <a:r>
              <a:rPr lang="en-US" sz="2200" i="1" dirty="0"/>
              <a:t>Signal Routing </a:t>
            </a:r>
            <a:r>
              <a:rPr lang="en-US" sz="2200" dirty="0"/>
              <a:t>library </a:t>
            </a:r>
          </a:p>
          <a:p>
            <a:pPr lvl="1">
              <a:spcBef>
                <a:spcPts val="1200"/>
              </a:spcBef>
              <a:buFont typeface="Courier New" panose="02070309020205020404" pitchFamily="49" charset="0"/>
              <a:buChar char="o"/>
            </a:pPr>
            <a:r>
              <a:rPr lang="en-US" sz="2200" i="1" dirty="0"/>
              <a:t>Mux</a:t>
            </a:r>
            <a:r>
              <a:rPr lang="en-US" sz="2200" dirty="0"/>
              <a:t> block</a:t>
            </a:r>
          </a:p>
          <a:p>
            <a:endParaRPr lang="el-GR" dirty="0"/>
          </a:p>
        </p:txBody>
      </p:sp>
      <p:pic>
        <p:nvPicPr>
          <p:cNvPr id="5" name="Εικόνα 4" title="Προσομοίωση Τριγωνομετρικών Σημάτων"/>
          <p:cNvPicPr>
            <a:picLocks noChangeAspect="1"/>
          </p:cNvPicPr>
          <p:nvPr/>
        </p:nvPicPr>
        <p:blipFill>
          <a:blip r:embed="rId2"/>
          <a:stretch>
            <a:fillRect/>
          </a:stretch>
        </p:blipFill>
        <p:spPr>
          <a:xfrm>
            <a:off x="4139952" y="1844824"/>
            <a:ext cx="4302224" cy="3645953"/>
          </a:xfrm>
          <a:prstGeom prst="rect">
            <a:avLst/>
          </a:prstGeom>
        </p:spPr>
      </p:pic>
      <p:cxnSp>
        <p:nvCxnSpPr>
          <p:cNvPr id="6" name="7 - Ευθύγραμμο βέλος σύνδεσης"/>
          <p:cNvCxnSpPr/>
          <p:nvPr/>
        </p:nvCxnSpPr>
        <p:spPr>
          <a:xfrm>
            <a:off x="3419872" y="2420888"/>
            <a:ext cx="100811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3419872" y="2420888"/>
            <a:ext cx="1008112"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774719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Προσομοίωση Τριγωνομετρικών </a:t>
            </a:r>
            <a:r>
              <a:rPr lang="el-GR" sz="4400" dirty="0" smtClean="0"/>
              <a:t>Σημάτων</a:t>
            </a:r>
            <a:br>
              <a:rPr lang="el-GR" sz="4400" dirty="0" smtClean="0"/>
            </a:br>
            <a:r>
              <a:rPr lang="el-GR" sz="3600" b="0" dirty="0" smtClean="0"/>
              <a:t>(2 από 8) </a:t>
            </a:r>
            <a:endParaRPr lang="el-GR" sz="3600" b="0" dirty="0"/>
          </a:p>
        </p:txBody>
      </p:sp>
      <p:sp>
        <p:nvSpPr>
          <p:cNvPr id="3" name="Θέση περιεχομένου 2"/>
          <p:cNvSpPr>
            <a:spLocks noGrp="1"/>
          </p:cNvSpPr>
          <p:nvPr>
            <p:ph idx="1"/>
          </p:nvPr>
        </p:nvSpPr>
        <p:spPr/>
        <p:txBody>
          <a:bodyPr>
            <a:normAutofit/>
          </a:bodyPr>
          <a:lstStyle/>
          <a:p>
            <a:pPr>
              <a:spcBef>
                <a:spcPts val="1200"/>
              </a:spcBef>
              <a:buFont typeface="Wingdings" panose="05000000000000000000" pitchFamily="2" charset="2"/>
              <a:buChar char="Ø"/>
            </a:pPr>
            <a:r>
              <a:rPr lang="el-GR" sz="2600" dirty="0" smtClean="0"/>
              <a:t>Αντιγράψτε </a:t>
            </a:r>
            <a:r>
              <a:rPr lang="el-GR" sz="2600" dirty="0"/>
              <a:t>τα παρακάτω </a:t>
            </a:r>
            <a:r>
              <a:rPr lang="en-US" sz="2600" dirty="0"/>
              <a:t>blocks </a:t>
            </a:r>
            <a:r>
              <a:rPr lang="el-GR" sz="2600" dirty="0"/>
              <a:t>από τις βιβλιοθήκες:</a:t>
            </a:r>
          </a:p>
          <a:p>
            <a:pPr lvl="1">
              <a:spcBef>
                <a:spcPts val="1200"/>
              </a:spcBef>
              <a:buFont typeface="Courier New" panose="02070309020205020404" pitchFamily="49" charset="0"/>
              <a:buChar char="o"/>
            </a:pPr>
            <a:r>
              <a:rPr lang="en-US" sz="2200" i="1" dirty="0"/>
              <a:t>Sources </a:t>
            </a:r>
            <a:r>
              <a:rPr lang="en-US" sz="2200" dirty="0"/>
              <a:t>library</a:t>
            </a:r>
          </a:p>
          <a:p>
            <a:pPr lvl="2">
              <a:spcBef>
                <a:spcPts val="1200"/>
              </a:spcBef>
            </a:pPr>
            <a:r>
              <a:rPr lang="en-US" sz="2000" i="1" dirty="0"/>
              <a:t>Sine Wave </a:t>
            </a:r>
            <a:r>
              <a:rPr lang="en-US" sz="2000" dirty="0"/>
              <a:t>block </a:t>
            </a:r>
          </a:p>
          <a:p>
            <a:pPr lvl="1">
              <a:spcBef>
                <a:spcPts val="1200"/>
              </a:spcBef>
              <a:buFont typeface="Courier New" panose="02070309020205020404" pitchFamily="49" charset="0"/>
              <a:buChar char="o"/>
            </a:pPr>
            <a:r>
              <a:rPr lang="en-US" sz="2200" i="1" dirty="0"/>
              <a:t>Sinks</a:t>
            </a:r>
            <a:r>
              <a:rPr lang="en-US" sz="2200" dirty="0"/>
              <a:t> library </a:t>
            </a:r>
          </a:p>
          <a:p>
            <a:pPr lvl="2">
              <a:spcBef>
                <a:spcPts val="1200"/>
              </a:spcBef>
            </a:pPr>
            <a:r>
              <a:rPr lang="en-US" sz="2000" i="1" dirty="0"/>
              <a:t>Scope</a:t>
            </a:r>
            <a:r>
              <a:rPr lang="en-US" sz="2000" dirty="0"/>
              <a:t> block </a:t>
            </a:r>
          </a:p>
          <a:p>
            <a:pPr lvl="1">
              <a:spcBef>
                <a:spcPts val="1200"/>
              </a:spcBef>
              <a:buFont typeface="Courier New" panose="02070309020205020404" pitchFamily="49" charset="0"/>
              <a:buChar char="o"/>
            </a:pPr>
            <a:r>
              <a:rPr lang="en-US" sz="2200" i="1" dirty="0"/>
              <a:t>Math </a:t>
            </a:r>
            <a:r>
              <a:rPr lang="en-US" sz="2200" dirty="0"/>
              <a:t>Operations </a:t>
            </a:r>
          </a:p>
          <a:p>
            <a:pPr lvl="2">
              <a:spcBef>
                <a:spcPts val="1200"/>
              </a:spcBef>
            </a:pPr>
            <a:r>
              <a:rPr lang="en-US" sz="2000" i="1" dirty="0"/>
              <a:t>Sum </a:t>
            </a:r>
            <a:r>
              <a:rPr lang="en-US" sz="2000" dirty="0"/>
              <a:t>block</a:t>
            </a:r>
          </a:p>
          <a:p>
            <a:pPr lvl="1">
              <a:spcBef>
                <a:spcPts val="1200"/>
              </a:spcBef>
              <a:buFont typeface="Courier New" panose="02070309020205020404" pitchFamily="49" charset="0"/>
              <a:buChar char="o"/>
            </a:pPr>
            <a:r>
              <a:rPr lang="en-US" sz="2200" i="1" dirty="0"/>
              <a:t>Signal Routing </a:t>
            </a:r>
            <a:r>
              <a:rPr lang="en-US" sz="2200" dirty="0"/>
              <a:t>library </a:t>
            </a:r>
          </a:p>
          <a:p>
            <a:pPr lvl="1">
              <a:spcBef>
                <a:spcPts val="1200"/>
              </a:spcBef>
              <a:buFont typeface="Courier New" panose="02070309020205020404" pitchFamily="49" charset="0"/>
              <a:buChar char="o"/>
            </a:pPr>
            <a:r>
              <a:rPr lang="en-US" sz="2200" i="1" dirty="0"/>
              <a:t>Mux</a:t>
            </a:r>
            <a:r>
              <a:rPr lang="en-US" sz="2200" dirty="0"/>
              <a:t> block</a:t>
            </a:r>
          </a:p>
          <a:p>
            <a:endParaRPr lang="el-GR" dirty="0"/>
          </a:p>
        </p:txBody>
      </p:sp>
      <p:pic>
        <p:nvPicPr>
          <p:cNvPr id="5" name="Εικόνα 4" title="Προσομοίωση Τριγωνομετρικών Σημάτων"/>
          <p:cNvPicPr>
            <a:picLocks noChangeAspect="1"/>
          </p:cNvPicPr>
          <p:nvPr/>
        </p:nvPicPr>
        <p:blipFill>
          <a:blip r:embed="rId2"/>
          <a:stretch>
            <a:fillRect/>
          </a:stretch>
        </p:blipFill>
        <p:spPr>
          <a:xfrm>
            <a:off x="4139952" y="1844824"/>
            <a:ext cx="4302224" cy="3645953"/>
          </a:xfrm>
          <a:prstGeom prst="rect">
            <a:avLst/>
          </a:prstGeom>
        </p:spPr>
      </p:pic>
      <p:cxnSp>
        <p:nvCxnSpPr>
          <p:cNvPr id="6" name="7 - Ευθύγραμμο βέλος σύνδεσης"/>
          <p:cNvCxnSpPr/>
          <p:nvPr/>
        </p:nvCxnSpPr>
        <p:spPr>
          <a:xfrm flipV="1">
            <a:off x="2903737" y="2924349"/>
            <a:ext cx="2820391" cy="4389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2903737" y="3373760"/>
            <a:ext cx="2820391" cy="1135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7 - Ευθύγραμμο βέλος σύνδεσης"/>
          <p:cNvCxnSpPr/>
          <p:nvPr/>
        </p:nvCxnSpPr>
        <p:spPr>
          <a:xfrm>
            <a:off x="2903737" y="3366815"/>
            <a:ext cx="4548583" cy="710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7 - Ευθύγραμμο βέλος σύνδεσης"/>
          <p:cNvCxnSpPr/>
          <p:nvPr/>
        </p:nvCxnSpPr>
        <p:spPr>
          <a:xfrm>
            <a:off x="2903737" y="3373760"/>
            <a:ext cx="2820391" cy="271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7 - Ευθύγραμμο βέλος σύνδεσης"/>
          <p:cNvCxnSpPr/>
          <p:nvPr/>
        </p:nvCxnSpPr>
        <p:spPr>
          <a:xfrm flipV="1">
            <a:off x="2903737" y="3212976"/>
            <a:ext cx="4548583" cy="1607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937659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Προσομοίωση Τριγωνομετρικών </a:t>
            </a:r>
            <a:r>
              <a:rPr lang="el-GR" sz="4400" dirty="0" smtClean="0"/>
              <a:t>Σημάτων</a:t>
            </a:r>
            <a:br>
              <a:rPr lang="el-GR" sz="4400" dirty="0" smtClean="0"/>
            </a:br>
            <a:r>
              <a:rPr lang="el-GR" sz="3600" b="0" dirty="0" smtClean="0"/>
              <a:t>(3 από 8) </a:t>
            </a:r>
            <a:endParaRPr lang="el-GR" sz="3600" b="0" dirty="0"/>
          </a:p>
        </p:txBody>
      </p:sp>
      <p:sp>
        <p:nvSpPr>
          <p:cNvPr id="3" name="Θέση περιεχομένου 2"/>
          <p:cNvSpPr>
            <a:spLocks noGrp="1"/>
          </p:cNvSpPr>
          <p:nvPr>
            <p:ph idx="1"/>
          </p:nvPr>
        </p:nvSpPr>
        <p:spPr/>
        <p:txBody>
          <a:bodyPr>
            <a:normAutofit/>
          </a:bodyPr>
          <a:lstStyle/>
          <a:p>
            <a:pPr>
              <a:spcBef>
                <a:spcPts val="1200"/>
              </a:spcBef>
              <a:buFont typeface="Wingdings" panose="05000000000000000000" pitchFamily="2" charset="2"/>
              <a:buChar char="Ø"/>
            </a:pPr>
            <a:r>
              <a:rPr lang="el-GR" sz="2600" dirty="0" smtClean="0"/>
              <a:t>Αντιγράψτε </a:t>
            </a:r>
            <a:r>
              <a:rPr lang="el-GR" sz="2600" dirty="0"/>
              <a:t>τα παρακάτω </a:t>
            </a:r>
            <a:r>
              <a:rPr lang="en-US" sz="2600" dirty="0"/>
              <a:t>blocks </a:t>
            </a:r>
            <a:r>
              <a:rPr lang="el-GR" sz="2600" dirty="0"/>
              <a:t>από τις βιβλιοθήκες:</a:t>
            </a:r>
          </a:p>
          <a:p>
            <a:pPr lvl="1">
              <a:spcBef>
                <a:spcPts val="1200"/>
              </a:spcBef>
              <a:buFont typeface="Courier New" panose="02070309020205020404" pitchFamily="49" charset="0"/>
              <a:buChar char="o"/>
            </a:pPr>
            <a:r>
              <a:rPr lang="en-US" sz="2200" i="1" dirty="0"/>
              <a:t>Sources </a:t>
            </a:r>
            <a:r>
              <a:rPr lang="en-US" sz="2200" dirty="0"/>
              <a:t>library</a:t>
            </a:r>
          </a:p>
          <a:p>
            <a:pPr lvl="2">
              <a:spcBef>
                <a:spcPts val="1200"/>
              </a:spcBef>
            </a:pPr>
            <a:r>
              <a:rPr lang="en-US" sz="2000" i="1" dirty="0"/>
              <a:t>Sine Wave </a:t>
            </a:r>
            <a:r>
              <a:rPr lang="en-US" sz="2000" dirty="0"/>
              <a:t>block </a:t>
            </a:r>
          </a:p>
          <a:p>
            <a:pPr lvl="1">
              <a:spcBef>
                <a:spcPts val="1200"/>
              </a:spcBef>
              <a:buFont typeface="Courier New" panose="02070309020205020404" pitchFamily="49" charset="0"/>
              <a:buChar char="o"/>
            </a:pPr>
            <a:r>
              <a:rPr lang="en-US" sz="2200" i="1" dirty="0"/>
              <a:t>Sinks</a:t>
            </a:r>
            <a:r>
              <a:rPr lang="en-US" sz="2200" dirty="0"/>
              <a:t> library </a:t>
            </a:r>
          </a:p>
          <a:p>
            <a:pPr lvl="2">
              <a:spcBef>
                <a:spcPts val="1200"/>
              </a:spcBef>
            </a:pPr>
            <a:r>
              <a:rPr lang="en-US" sz="2000" i="1" dirty="0"/>
              <a:t>Scope</a:t>
            </a:r>
            <a:r>
              <a:rPr lang="en-US" sz="2000" dirty="0"/>
              <a:t> block </a:t>
            </a:r>
          </a:p>
          <a:p>
            <a:pPr lvl="1">
              <a:spcBef>
                <a:spcPts val="1200"/>
              </a:spcBef>
              <a:buFont typeface="Courier New" panose="02070309020205020404" pitchFamily="49" charset="0"/>
              <a:buChar char="o"/>
            </a:pPr>
            <a:r>
              <a:rPr lang="en-US" sz="2200" i="1" dirty="0"/>
              <a:t>Math </a:t>
            </a:r>
            <a:r>
              <a:rPr lang="en-US" sz="2200" dirty="0"/>
              <a:t>Operations </a:t>
            </a:r>
          </a:p>
          <a:p>
            <a:pPr lvl="2">
              <a:spcBef>
                <a:spcPts val="1200"/>
              </a:spcBef>
            </a:pPr>
            <a:r>
              <a:rPr lang="en-US" sz="2000" i="1" dirty="0"/>
              <a:t>Sum </a:t>
            </a:r>
            <a:r>
              <a:rPr lang="en-US" sz="2000" dirty="0"/>
              <a:t>block</a:t>
            </a:r>
          </a:p>
          <a:p>
            <a:pPr lvl="1">
              <a:spcBef>
                <a:spcPts val="1200"/>
              </a:spcBef>
              <a:buFont typeface="Courier New" panose="02070309020205020404" pitchFamily="49" charset="0"/>
              <a:buChar char="o"/>
            </a:pPr>
            <a:r>
              <a:rPr lang="en-US" sz="2200" i="1" dirty="0"/>
              <a:t>Signal Routing </a:t>
            </a:r>
            <a:r>
              <a:rPr lang="en-US" sz="2200" dirty="0"/>
              <a:t>library </a:t>
            </a:r>
          </a:p>
          <a:p>
            <a:pPr lvl="1">
              <a:spcBef>
                <a:spcPts val="1200"/>
              </a:spcBef>
              <a:buFont typeface="Courier New" panose="02070309020205020404" pitchFamily="49" charset="0"/>
              <a:buChar char="o"/>
            </a:pPr>
            <a:r>
              <a:rPr lang="en-US" sz="2200" i="1" dirty="0"/>
              <a:t>Mux</a:t>
            </a:r>
            <a:r>
              <a:rPr lang="en-US" sz="2200" dirty="0"/>
              <a:t> block</a:t>
            </a:r>
          </a:p>
          <a:p>
            <a:endParaRPr lang="el-GR" dirty="0"/>
          </a:p>
        </p:txBody>
      </p:sp>
      <p:pic>
        <p:nvPicPr>
          <p:cNvPr id="5" name="Εικόνα 4" title="Προσομοίωση Τριγωνομετρικών Σημάτων"/>
          <p:cNvPicPr>
            <a:picLocks noChangeAspect="1"/>
          </p:cNvPicPr>
          <p:nvPr/>
        </p:nvPicPr>
        <p:blipFill>
          <a:blip r:embed="rId2"/>
          <a:stretch>
            <a:fillRect/>
          </a:stretch>
        </p:blipFill>
        <p:spPr>
          <a:xfrm>
            <a:off x="4139952" y="1844824"/>
            <a:ext cx="4302224" cy="3645953"/>
          </a:xfrm>
          <a:prstGeom prst="rect">
            <a:avLst/>
          </a:prstGeom>
        </p:spPr>
      </p:pic>
      <p:cxnSp>
        <p:nvCxnSpPr>
          <p:cNvPr id="8" name="7 - Ευθύγραμμο βέλος σύνδεσης"/>
          <p:cNvCxnSpPr/>
          <p:nvPr/>
        </p:nvCxnSpPr>
        <p:spPr>
          <a:xfrm flipV="1">
            <a:off x="2843808" y="4149080"/>
            <a:ext cx="38884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7 - Ευθύγραμμο βέλος σύνδεσης"/>
          <p:cNvCxnSpPr/>
          <p:nvPr/>
        </p:nvCxnSpPr>
        <p:spPr>
          <a:xfrm flipV="1">
            <a:off x="2843808" y="3212976"/>
            <a:ext cx="3888432"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139339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Προσομοίωση Τριγωνομετρικών </a:t>
            </a:r>
            <a:r>
              <a:rPr lang="el-GR" sz="4400" dirty="0" smtClean="0"/>
              <a:t>Σημάτων</a:t>
            </a:r>
            <a:br>
              <a:rPr lang="el-GR" sz="4400" dirty="0" smtClean="0"/>
            </a:br>
            <a:r>
              <a:rPr lang="el-GR" sz="3600" b="0" dirty="0" smtClean="0"/>
              <a:t>(4 από 8) </a:t>
            </a:r>
            <a:endParaRPr lang="el-GR" sz="3600" b="0" dirty="0"/>
          </a:p>
        </p:txBody>
      </p:sp>
      <p:sp>
        <p:nvSpPr>
          <p:cNvPr id="3" name="Θέση περιεχομένου 2"/>
          <p:cNvSpPr>
            <a:spLocks noGrp="1"/>
          </p:cNvSpPr>
          <p:nvPr>
            <p:ph idx="1"/>
          </p:nvPr>
        </p:nvSpPr>
        <p:spPr/>
        <p:txBody>
          <a:bodyPr>
            <a:normAutofit/>
          </a:bodyPr>
          <a:lstStyle/>
          <a:p>
            <a:pPr>
              <a:spcBef>
                <a:spcPts val="1200"/>
              </a:spcBef>
              <a:buFont typeface="Wingdings" panose="05000000000000000000" pitchFamily="2" charset="2"/>
              <a:buChar char="Ø"/>
            </a:pPr>
            <a:r>
              <a:rPr lang="el-GR" sz="2600" dirty="0" smtClean="0"/>
              <a:t>Αντιγράψτε </a:t>
            </a:r>
            <a:r>
              <a:rPr lang="el-GR" sz="2600" dirty="0"/>
              <a:t>τα παρακάτω </a:t>
            </a:r>
            <a:r>
              <a:rPr lang="en-US" sz="2600" dirty="0"/>
              <a:t>blocks </a:t>
            </a:r>
            <a:r>
              <a:rPr lang="el-GR" sz="2600" dirty="0"/>
              <a:t>από τις βιβλιοθήκες:</a:t>
            </a:r>
          </a:p>
          <a:p>
            <a:pPr lvl="1">
              <a:spcBef>
                <a:spcPts val="1200"/>
              </a:spcBef>
              <a:buFont typeface="Courier New" panose="02070309020205020404" pitchFamily="49" charset="0"/>
              <a:buChar char="o"/>
            </a:pPr>
            <a:r>
              <a:rPr lang="en-US" sz="2200" i="1" dirty="0"/>
              <a:t>Sources </a:t>
            </a:r>
            <a:r>
              <a:rPr lang="en-US" sz="2200" dirty="0"/>
              <a:t>library</a:t>
            </a:r>
          </a:p>
          <a:p>
            <a:pPr lvl="2">
              <a:spcBef>
                <a:spcPts val="1200"/>
              </a:spcBef>
            </a:pPr>
            <a:r>
              <a:rPr lang="en-US" sz="2000" i="1" dirty="0"/>
              <a:t>Sine Wave </a:t>
            </a:r>
            <a:r>
              <a:rPr lang="en-US" sz="2000" dirty="0"/>
              <a:t>block </a:t>
            </a:r>
          </a:p>
          <a:p>
            <a:pPr lvl="1">
              <a:spcBef>
                <a:spcPts val="1200"/>
              </a:spcBef>
              <a:buFont typeface="Courier New" panose="02070309020205020404" pitchFamily="49" charset="0"/>
              <a:buChar char="o"/>
            </a:pPr>
            <a:r>
              <a:rPr lang="en-US" sz="2200" i="1" dirty="0"/>
              <a:t>Sinks</a:t>
            </a:r>
            <a:r>
              <a:rPr lang="en-US" sz="2200" dirty="0"/>
              <a:t> library </a:t>
            </a:r>
          </a:p>
          <a:p>
            <a:pPr lvl="2">
              <a:spcBef>
                <a:spcPts val="1200"/>
              </a:spcBef>
            </a:pPr>
            <a:r>
              <a:rPr lang="en-US" sz="2000" i="1" dirty="0"/>
              <a:t>Scope</a:t>
            </a:r>
            <a:r>
              <a:rPr lang="en-US" sz="2000" dirty="0"/>
              <a:t> block </a:t>
            </a:r>
          </a:p>
          <a:p>
            <a:pPr lvl="1">
              <a:spcBef>
                <a:spcPts val="1200"/>
              </a:spcBef>
              <a:buFont typeface="Courier New" panose="02070309020205020404" pitchFamily="49" charset="0"/>
              <a:buChar char="o"/>
            </a:pPr>
            <a:r>
              <a:rPr lang="en-US" sz="2200" i="1" dirty="0"/>
              <a:t>Math </a:t>
            </a:r>
            <a:r>
              <a:rPr lang="en-US" sz="2200" dirty="0"/>
              <a:t>Operations </a:t>
            </a:r>
          </a:p>
          <a:p>
            <a:pPr lvl="2">
              <a:spcBef>
                <a:spcPts val="1200"/>
              </a:spcBef>
            </a:pPr>
            <a:r>
              <a:rPr lang="en-US" sz="2000" i="1" dirty="0"/>
              <a:t>Sum </a:t>
            </a:r>
            <a:r>
              <a:rPr lang="en-US" sz="2000" dirty="0"/>
              <a:t>block</a:t>
            </a:r>
          </a:p>
          <a:p>
            <a:pPr lvl="1">
              <a:spcBef>
                <a:spcPts val="1200"/>
              </a:spcBef>
              <a:buFont typeface="Courier New" panose="02070309020205020404" pitchFamily="49" charset="0"/>
              <a:buChar char="o"/>
            </a:pPr>
            <a:r>
              <a:rPr lang="en-US" sz="2200" i="1" dirty="0"/>
              <a:t>Signal Routing </a:t>
            </a:r>
            <a:r>
              <a:rPr lang="en-US" sz="2200" dirty="0"/>
              <a:t>library </a:t>
            </a:r>
          </a:p>
          <a:p>
            <a:pPr lvl="1">
              <a:spcBef>
                <a:spcPts val="1200"/>
              </a:spcBef>
              <a:buFont typeface="Courier New" panose="02070309020205020404" pitchFamily="49" charset="0"/>
              <a:buChar char="o"/>
            </a:pPr>
            <a:r>
              <a:rPr lang="en-US" sz="2200" i="1" dirty="0"/>
              <a:t>Mux</a:t>
            </a:r>
            <a:r>
              <a:rPr lang="en-US" sz="2200" dirty="0"/>
              <a:t> block</a:t>
            </a:r>
          </a:p>
          <a:p>
            <a:endParaRPr lang="el-GR" dirty="0"/>
          </a:p>
        </p:txBody>
      </p:sp>
      <p:pic>
        <p:nvPicPr>
          <p:cNvPr id="5" name="Εικόνα 4" title="Προσομοίωση Τριγωνομετρικών Σημάτων"/>
          <p:cNvPicPr>
            <a:picLocks noChangeAspect="1"/>
          </p:cNvPicPr>
          <p:nvPr/>
        </p:nvPicPr>
        <p:blipFill>
          <a:blip r:embed="rId2"/>
          <a:stretch>
            <a:fillRect/>
          </a:stretch>
        </p:blipFill>
        <p:spPr>
          <a:xfrm>
            <a:off x="4139952" y="1844824"/>
            <a:ext cx="4302224" cy="3645953"/>
          </a:xfrm>
          <a:prstGeom prst="rect">
            <a:avLst/>
          </a:prstGeom>
        </p:spPr>
      </p:pic>
      <p:cxnSp>
        <p:nvCxnSpPr>
          <p:cNvPr id="8" name="7 - Ευθύγραμμο βέλος σύνδεσης"/>
          <p:cNvCxnSpPr/>
          <p:nvPr/>
        </p:nvCxnSpPr>
        <p:spPr>
          <a:xfrm flipV="1">
            <a:off x="2483768" y="3645024"/>
            <a:ext cx="2664296"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698525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08504" cy="908720"/>
          </a:xfrm>
        </p:spPr>
        <p:txBody>
          <a:bodyPr>
            <a:noAutofit/>
          </a:bodyPr>
          <a:lstStyle/>
          <a:p>
            <a:r>
              <a:rPr lang="el-GR" sz="3600" dirty="0"/>
              <a:t>Σύστημα Δυναμικής Προσομοίωσης (</a:t>
            </a:r>
            <a:r>
              <a:rPr lang="en-US" sz="3600" dirty="0"/>
              <a:t>Simulink</a:t>
            </a:r>
            <a:r>
              <a:rPr lang="en-US" sz="3600" dirty="0" smtClean="0"/>
              <a:t>)</a:t>
            </a:r>
            <a:br>
              <a:rPr lang="en-US" sz="3600" dirty="0" smtClean="0"/>
            </a:br>
            <a:r>
              <a:rPr lang="en-US" sz="3200" b="0" dirty="0" smtClean="0"/>
              <a:t>(1 </a:t>
            </a:r>
            <a:r>
              <a:rPr lang="el-GR" sz="3200" b="0" dirty="0" smtClean="0"/>
              <a:t>από 4)</a:t>
            </a:r>
            <a:endParaRPr lang="el-GR" sz="3200" b="0" dirty="0"/>
          </a:p>
        </p:txBody>
      </p:sp>
      <p:sp>
        <p:nvSpPr>
          <p:cNvPr id="3" name="Θέση περιεχομένου 2"/>
          <p:cNvSpPr>
            <a:spLocks noGrp="1"/>
          </p:cNvSpPr>
          <p:nvPr>
            <p:ph idx="1"/>
          </p:nvPr>
        </p:nvSpPr>
        <p:spPr/>
        <p:txBody>
          <a:bodyPr>
            <a:normAutofit/>
          </a:bodyPr>
          <a:lstStyle/>
          <a:p>
            <a:pPr>
              <a:buFont typeface="Wingdings" panose="05000000000000000000" pitchFamily="2" charset="2"/>
              <a:buChar char="Ø"/>
            </a:pPr>
            <a:r>
              <a:rPr lang="el-GR" sz="2400" dirty="0" smtClean="0"/>
              <a:t>Πακέτο </a:t>
            </a:r>
            <a:r>
              <a:rPr lang="el-GR" sz="2400" dirty="0"/>
              <a:t>λογισμικού δυναμικών συστημάτων που χρησιμοποιείται </a:t>
            </a:r>
            <a:r>
              <a:rPr lang="el-GR" sz="2400" dirty="0" smtClean="0"/>
              <a:t>για</a:t>
            </a:r>
            <a:r>
              <a:rPr lang="en-US" sz="2400" dirty="0" smtClean="0"/>
              <a:t>:</a:t>
            </a:r>
            <a:endParaRPr lang="el-GR" sz="2400" dirty="0"/>
          </a:p>
          <a:p>
            <a:pPr lvl="1">
              <a:buFont typeface="Arial" panose="020B0604020202020204" pitchFamily="34" charset="0"/>
              <a:buChar char="•"/>
            </a:pPr>
            <a:r>
              <a:rPr lang="el-GR" sz="2200" dirty="0"/>
              <a:t>Τ</a:t>
            </a:r>
            <a:r>
              <a:rPr lang="el-GR" sz="2200" dirty="0" smtClean="0"/>
              <a:t>ην μοντελοποίηση</a:t>
            </a:r>
            <a:r>
              <a:rPr lang="en-US" sz="2200" dirty="0" smtClean="0"/>
              <a:t>,</a:t>
            </a:r>
            <a:r>
              <a:rPr lang="el-GR" sz="2200" dirty="0" smtClean="0"/>
              <a:t> </a:t>
            </a:r>
            <a:endParaRPr lang="el-GR" sz="2200" dirty="0"/>
          </a:p>
          <a:p>
            <a:pPr lvl="1">
              <a:buFont typeface="Arial" panose="020B0604020202020204" pitchFamily="34" charset="0"/>
              <a:buChar char="•"/>
            </a:pPr>
            <a:r>
              <a:rPr lang="el-GR" sz="2200" dirty="0" smtClean="0"/>
              <a:t>Την προσομοίωση</a:t>
            </a:r>
            <a:r>
              <a:rPr lang="en-US" sz="2200" dirty="0" smtClean="0"/>
              <a:t>,</a:t>
            </a:r>
            <a:r>
              <a:rPr lang="el-GR" sz="2200" dirty="0" smtClean="0"/>
              <a:t>  </a:t>
            </a:r>
            <a:endParaRPr lang="el-GR" sz="2200" dirty="0"/>
          </a:p>
          <a:p>
            <a:pPr lvl="1">
              <a:buFont typeface="Arial" panose="020B0604020202020204" pitchFamily="34" charset="0"/>
              <a:buChar char="•"/>
            </a:pPr>
            <a:r>
              <a:rPr lang="el-GR" sz="2200" dirty="0" smtClean="0"/>
              <a:t>Την ανάλυση</a:t>
            </a:r>
            <a:r>
              <a:rPr lang="en-US" sz="2200" dirty="0" smtClean="0"/>
              <a:t>.</a:t>
            </a:r>
            <a:endParaRPr lang="el-GR" sz="2200" dirty="0"/>
          </a:p>
          <a:p>
            <a:pPr>
              <a:buFont typeface="Wingdings" panose="05000000000000000000" pitchFamily="2" charset="2"/>
              <a:buChar char="Ø"/>
            </a:pPr>
            <a:r>
              <a:rPr lang="el-GR" sz="2400" dirty="0"/>
              <a:t>Υποστηρίζει  συστήματα μοντελοποίησης</a:t>
            </a:r>
          </a:p>
          <a:p>
            <a:pPr lvl="1">
              <a:buFont typeface="Arial" panose="020B0604020202020204" pitchFamily="34" charset="0"/>
              <a:buChar char="•"/>
            </a:pPr>
            <a:r>
              <a:rPr lang="el-GR" sz="2200" dirty="0" smtClean="0"/>
              <a:t>Γραμμικά</a:t>
            </a:r>
            <a:r>
              <a:rPr lang="en-US" sz="2200" dirty="0" smtClean="0"/>
              <a:t>,</a:t>
            </a:r>
            <a:r>
              <a:rPr lang="el-GR" sz="2200" dirty="0" smtClean="0"/>
              <a:t>  </a:t>
            </a:r>
            <a:endParaRPr lang="el-GR" sz="2200" dirty="0"/>
          </a:p>
          <a:p>
            <a:pPr lvl="1">
              <a:buFont typeface="Arial" panose="020B0604020202020204" pitchFamily="34" charset="0"/>
              <a:buChar char="•"/>
            </a:pPr>
            <a:r>
              <a:rPr lang="el-GR" sz="2200" dirty="0"/>
              <a:t>Μη </a:t>
            </a:r>
            <a:r>
              <a:rPr lang="el-GR" sz="2200" dirty="0" smtClean="0"/>
              <a:t>γραμμικά</a:t>
            </a:r>
            <a:r>
              <a:rPr lang="en-US" sz="2200" dirty="0" smtClean="0"/>
              <a:t>.</a:t>
            </a:r>
            <a:r>
              <a:rPr lang="el-GR" sz="2200" dirty="0" smtClean="0"/>
              <a:t>  </a:t>
            </a:r>
            <a:endParaRPr lang="el-GR" sz="2200" dirty="0"/>
          </a:p>
          <a:p>
            <a:pPr>
              <a:buFont typeface="Wingdings" panose="05000000000000000000" pitchFamily="2" charset="2"/>
              <a:buChar char="Ø"/>
            </a:pPr>
            <a:r>
              <a:rPr lang="el-GR" sz="2400" dirty="0"/>
              <a:t>Χρόνου </a:t>
            </a:r>
          </a:p>
          <a:p>
            <a:pPr lvl="1">
              <a:buFont typeface="Arial" panose="020B0604020202020204" pitchFamily="34" charset="0"/>
              <a:buChar char="•"/>
            </a:pPr>
            <a:r>
              <a:rPr lang="el-GR" sz="2200" dirty="0" smtClean="0"/>
              <a:t>Συνεχούς</a:t>
            </a:r>
            <a:r>
              <a:rPr lang="en-US" sz="2200" dirty="0" smtClean="0"/>
              <a:t>,</a:t>
            </a:r>
            <a:r>
              <a:rPr lang="el-GR" sz="2200" dirty="0" smtClean="0"/>
              <a:t> </a:t>
            </a:r>
            <a:endParaRPr lang="el-GR" sz="2200" dirty="0"/>
          </a:p>
          <a:p>
            <a:pPr lvl="1">
              <a:buFont typeface="Arial" panose="020B0604020202020204" pitchFamily="34" charset="0"/>
              <a:buChar char="•"/>
            </a:pPr>
            <a:r>
              <a:rPr lang="el-GR" sz="2200" dirty="0" smtClean="0"/>
              <a:t>Διακριτού</a:t>
            </a:r>
            <a:r>
              <a:rPr lang="en-US" sz="2200" dirty="0" smtClean="0"/>
              <a:t>,</a:t>
            </a:r>
            <a:r>
              <a:rPr lang="el-GR" sz="2200" dirty="0" smtClean="0"/>
              <a:t> </a:t>
            </a:r>
            <a:endParaRPr lang="el-GR" sz="2200" dirty="0"/>
          </a:p>
          <a:p>
            <a:pPr lvl="1">
              <a:buFont typeface="Arial" panose="020B0604020202020204" pitchFamily="34" charset="0"/>
              <a:buChar char="•"/>
            </a:pPr>
            <a:r>
              <a:rPr lang="el-GR" sz="2200" dirty="0" smtClean="0"/>
              <a:t>Συνδυασμένου</a:t>
            </a:r>
            <a:r>
              <a:rPr lang="en-US" sz="2200" dirty="0" smtClean="0"/>
              <a:t>.</a:t>
            </a:r>
            <a:endParaRPr lang="el-GR" sz="22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211716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Προσομοίωση Τριγωνομετρικών Σημάτων</a:t>
            </a:r>
            <a:br>
              <a:rPr lang="el-GR" sz="4400" dirty="0"/>
            </a:br>
            <a:r>
              <a:rPr lang="el-GR" sz="3600" b="0" dirty="0" smtClean="0"/>
              <a:t>(5 </a:t>
            </a:r>
            <a:r>
              <a:rPr lang="el-GR" sz="3600" b="0" dirty="0"/>
              <a:t>από </a:t>
            </a:r>
            <a:r>
              <a:rPr lang="el-GR" sz="3600" b="0" dirty="0" smtClean="0"/>
              <a:t>8) </a:t>
            </a:r>
            <a:endParaRPr lang="el-GR" sz="3600" dirty="0"/>
          </a:p>
        </p:txBody>
      </p:sp>
      <p:sp>
        <p:nvSpPr>
          <p:cNvPr id="3" name="Θέση περιεχομένου 2"/>
          <p:cNvSpPr>
            <a:spLocks noGrp="1"/>
          </p:cNvSpPr>
          <p:nvPr>
            <p:ph idx="1"/>
          </p:nvPr>
        </p:nvSpPr>
        <p:spPr/>
        <p:txBody>
          <a:bodyPr>
            <a:normAutofit/>
          </a:bodyPr>
          <a:lstStyle/>
          <a:p>
            <a:r>
              <a:rPr lang="el-GR" sz="2400" dirty="0" smtClean="0"/>
              <a:t>Μπορείτε </a:t>
            </a:r>
            <a:r>
              <a:rPr lang="el-GR" sz="2400" dirty="0"/>
              <a:t>να κινήσετε ένα block από μια θέση στο παράθυρο σε μια άλλη επιλέγοντάς το με αριστερό click και σύροντάς το με το ποντίκι στην νέα θέση ή εναλλακτικά επιλέγοντάς το και κατόπιν με τα βέλη του πληκτρολογίου</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049954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Προσομοίωση Τριγωνομετρικών Σημάτων</a:t>
            </a:r>
            <a:r>
              <a:rPr lang="el-GR" dirty="0"/>
              <a:t/>
            </a:r>
            <a:br>
              <a:rPr lang="el-GR" dirty="0"/>
            </a:br>
            <a:r>
              <a:rPr lang="el-GR" sz="3600" b="0" dirty="0" smtClean="0"/>
              <a:t>(6 </a:t>
            </a:r>
            <a:r>
              <a:rPr lang="el-GR" sz="3600" b="0" dirty="0"/>
              <a:t>από </a:t>
            </a:r>
            <a:r>
              <a:rPr lang="el-GR" sz="3600" b="0" dirty="0" smtClean="0"/>
              <a:t>8) </a:t>
            </a:r>
            <a:endParaRPr lang="el-GR" sz="3600" dirty="0"/>
          </a:p>
        </p:txBody>
      </p:sp>
      <p:sp>
        <p:nvSpPr>
          <p:cNvPr id="3" name="Θέση περιεχομένου 2"/>
          <p:cNvSpPr>
            <a:spLocks noGrp="1"/>
          </p:cNvSpPr>
          <p:nvPr>
            <p:ph idx="1"/>
          </p:nvPr>
        </p:nvSpPr>
        <p:spPr/>
        <p:txBody>
          <a:bodyPr/>
          <a:lstStyle/>
          <a:p>
            <a:pPr>
              <a:spcBef>
                <a:spcPts val="3000"/>
              </a:spcBef>
            </a:pPr>
            <a:r>
              <a:rPr lang="el-GR" sz="2400" dirty="0"/>
              <a:t>H επισήμανση “&gt;” σε ένα block σημαίνει θύρα του block (θύρα εξόδου εάν δείχνει έξω από το block και θύρα εισόδου εάν δείχνει προς το block). </a:t>
            </a:r>
          </a:p>
          <a:p>
            <a:pPr>
              <a:spcBef>
                <a:spcPts val="3000"/>
              </a:spcBef>
            </a:pPr>
            <a:r>
              <a:rPr lang="el-GR" sz="2400" dirty="0"/>
              <a:t>Τα σήματα οδεύουν από μια έξοδο σε μια είσοδο. </a:t>
            </a:r>
          </a:p>
          <a:p>
            <a:pPr>
              <a:spcBef>
                <a:spcPts val="3000"/>
              </a:spcBef>
            </a:pPr>
            <a:r>
              <a:rPr lang="el-GR" sz="2400" dirty="0"/>
              <a:t>Όταν συνδεθούν όλα τα blocks τα σημάδια των θυρών τους εξαφανίζονται.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756942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Προσομοίωση Τριγωνομετρικών Σημάτων</a:t>
            </a:r>
            <a:br>
              <a:rPr lang="el-GR" sz="4400" dirty="0"/>
            </a:br>
            <a:r>
              <a:rPr lang="el-GR" sz="3600" b="0" dirty="0" smtClean="0"/>
              <a:t>(7 </a:t>
            </a:r>
            <a:r>
              <a:rPr lang="el-GR" sz="3600" b="0" dirty="0"/>
              <a:t>από </a:t>
            </a:r>
            <a:r>
              <a:rPr lang="el-GR" sz="3600" b="0" dirty="0" smtClean="0"/>
              <a:t>8) </a:t>
            </a:r>
            <a:endParaRPr lang="el-GR" sz="3600" dirty="0"/>
          </a:p>
        </p:txBody>
      </p:sp>
      <p:sp>
        <p:nvSpPr>
          <p:cNvPr id="3" name="Θέση περιεχομένου 2"/>
          <p:cNvSpPr>
            <a:spLocks noGrp="1"/>
          </p:cNvSpPr>
          <p:nvPr>
            <p:ph idx="1"/>
          </p:nvPr>
        </p:nvSpPr>
        <p:spPr/>
        <p:txBody>
          <a:bodyPr>
            <a:normAutofit/>
          </a:bodyPr>
          <a:lstStyle/>
          <a:p>
            <a:r>
              <a:rPr lang="el-GR" sz="2400" dirty="0"/>
              <a:t>Για να συνδέσουμε τα διάφορα blocks του μοντέλου τοποθετούμε τον δείκτη του ποντικιού σε μια θύρα ενός block (o δείκτης γίνεται σταυρός) και στην συνέχεια με πατημένο το αριστερό κλικ μεταβαίνουμε στην επιθυμητή θύρα (o δείκτης γίνεται διπλός σταυρός) και απελευθερώνουμε τον δείκτη, οπότε εμφανίζεται ένα βέλος με κατεύθυνση από θύρα εξόδου σε θύρα εισόδου ή από μια θύρα σε κάποιο σημείο σύνδεσης εάν απελευθερώσουμε τον δείκτη πάνω σε κάποια άλλη σύνδεση.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334711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Προσομοίωση Τριγωνομετρικών Σημάτων</a:t>
            </a:r>
            <a:br>
              <a:rPr lang="el-GR" sz="4400" dirty="0"/>
            </a:br>
            <a:r>
              <a:rPr lang="el-GR" sz="3600" b="0" dirty="0" smtClean="0"/>
              <a:t>(8 </a:t>
            </a:r>
            <a:r>
              <a:rPr lang="el-GR" sz="3600" b="0" dirty="0"/>
              <a:t>από </a:t>
            </a:r>
            <a:r>
              <a:rPr lang="el-GR" sz="3600" b="0" dirty="0" smtClean="0"/>
              <a:t>8) </a:t>
            </a:r>
            <a:endParaRPr lang="el-GR" sz="3600" dirty="0"/>
          </a:p>
        </p:txBody>
      </p:sp>
      <p:sp>
        <p:nvSpPr>
          <p:cNvPr id="3" name="Θέση περιεχομένου 2"/>
          <p:cNvSpPr>
            <a:spLocks noGrp="1"/>
          </p:cNvSpPr>
          <p:nvPr>
            <p:ph idx="1"/>
          </p:nvPr>
        </p:nvSpPr>
        <p:spPr/>
        <p:txBody>
          <a:bodyPr>
            <a:normAutofit/>
          </a:bodyPr>
          <a:lstStyle/>
          <a:p>
            <a:r>
              <a:rPr lang="el-GR" sz="2400" dirty="0"/>
              <a:t>Μετά τις συνδέσεις των blocks του μοντέλου μας, θα προκύψει το σχήμα:</a:t>
            </a:r>
          </a:p>
          <a:p>
            <a:endParaRPr lang="el-GR" sz="2400" dirty="0"/>
          </a:p>
        </p:txBody>
      </p:sp>
      <p:pic>
        <p:nvPicPr>
          <p:cNvPr id="5" name="Εικόνα 4" title="Προσομοίωση Τριγωνομετρικών Σημάτων"/>
          <p:cNvPicPr>
            <a:picLocks noChangeAspect="1"/>
          </p:cNvPicPr>
          <p:nvPr/>
        </p:nvPicPr>
        <p:blipFill>
          <a:blip r:embed="rId2"/>
          <a:stretch>
            <a:fillRect/>
          </a:stretch>
        </p:blipFill>
        <p:spPr>
          <a:xfrm>
            <a:off x="2010980" y="2136885"/>
            <a:ext cx="5122039" cy="4402027"/>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9752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των </a:t>
            </a:r>
            <a:r>
              <a:rPr lang="en-US" sz="4400" dirty="0" smtClean="0"/>
              <a:t>blocks</a:t>
            </a:r>
            <a:r>
              <a:rPr lang="el-GR" sz="4400" dirty="0" smtClean="0"/>
              <a:t/>
            </a:r>
            <a:br>
              <a:rPr lang="el-GR" sz="4400" dirty="0" smtClean="0"/>
            </a:br>
            <a:r>
              <a:rPr lang="el-GR" sz="3600" b="0" dirty="0" smtClean="0"/>
              <a:t>(1 από 8)</a:t>
            </a:r>
            <a:endParaRPr lang="el-GR" sz="3600" b="0" dirty="0"/>
          </a:p>
        </p:txBody>
      </p:sp>
      <p:sp>
        <p:nvSpPr>
          <p:cNvPr id="3" name="Θέση περιεχομένου 2"/>
          <p:cNvSpPr>
            <a:spLocks noGrp="1"/>
          </p:cNvSpPr>
          <p:nvPr>
            <p:ph idx="1"/>
          </p:nvPr>
        </p:nvSpPr>
        <p:spPr/>
        <p:txBody>
          <a:bodyPr/>
          <a:lstStyle/>
          <a:p>
            <a:pPr>
              <a:spcBef>
                <a:spcPts val="2400"/>
              </a:spcBef>
              <a:buFont typeface="Wingdings" panose="05000000000000000000" pitchFamily="2" charset="2"/>
              <a:buChar char="Ø"/>
            </a:pPr>
            <a:r>
              <a:rPr lang="el-GR" sz="2400" dirty="0"/>
              <a:t>Για την ρύθμιση των παραμέτρων ενός block </a:t>
            </a:r>
          </a:p>
          <a:p>
            <a:pPr lvl="1">
              <a:spcBef>
                <a:spcPts val="2400"/>
              </a:spcBef>
              <a:buFont typeface="Arial" panose="020B0604020202020204" pitchFamily="34" charset="0"/>
              <a:buChar char="•"/>
            </a:pPr>
            <a:r>
              <a:rPr lang="el-GR" sz="2200" dirty="0"/>
              <a:t>το επιλέγουμε και πατάμε Enter ή </a:t>
            </a:r>
          </a:p>
          <a:p>
            <a:pPr lvl="1">
              <a:spcBef>
                <a:spcPts val="2400"/>
              </a:spcBef>
              <a:buFont typeface="Arial" panose="020B0604020202020204" pitchFamily="34" charset="0"/>
              <a:buChar char="•"/>
            </a:pPr>
            <a:r>
              <a:rPr lang="el-GR" sz="2200" dirty="0"/>
              <a:t>πατάμε διπλό κλικ πάνω </a:t>
            </a:r>
            <a:r>
              <a:rPr lang="el-GR" sz="2200" dirty="0" smtClean="0"/>
              <a:t>του. </a:t>
            </a:r>
            <a:endParaRPr lang="el-GR" sz="2200" dirty="0"/>
          </a:p>
          <a:p>
            <a:pPr>
              <a:spcBef>
                <a:spcPts val="2400"/>
              </a:spcBef>
              <a:buFont typeface="Wingdings" panose="05000000000000000000" pitchFamily="2" charset="2"/>
              <a:buChar char="Ø"/>
            </a:pPr>
            <a:r>
              <a:rPr lang="el-GR" sz="2400" dirty="0" smtClean="0"/>
              <a:t>Οπότε </a:t>
            </a:r>
            <a:r>
              <a:rPr lang="el-GR" sz="2400" dirty="0"/>
              <a:t>εμφανίζεται ένα παράθυρο που περιέχει </a:t>
            </a:r>
          </a:p>
          <a:p>
            <a:pPr lvl="1">
              <a:spcBef>
                <a:spcPts val="2400"/>
              </a:spcBef>
              <a:buFont typeface="Arial" panose="020B0604020202020204" pitchFamily="34" charset="0"/>
              <a:buChar char="•"/>
            </a:pPr>
            <a:r>
              <a:rPr lang="el-GR" sz="2200" dirty="0"/>
              <a:t>μια περιοχή περιγραφής του block και </a:t>
            </a:r>
          </a:p>
          <a:p>
            <a:pPr lvl="1">
              <a:spcBef>
                <a:spcPts val="2400"/>
              </a:spcBef>
              <a:buFont typeface="Arial" panose="020B0604020202020204" pitchFamily="34" charset="0"/>
              <a:buChar char="•"/>
            </a:pPr>
            <a:r>
              <a:rPr lang="el-GR" sz="2200" dirty="0"/>
              <a:t>μια περιοχή ρύθμισης των παραμέτρων του με default </a:t>
            </a:r>
            <a:r>
              <a:rPr lang="el-GR" sz="2200" dirty="0" smtClean="0"/>
              <a:t>τιμές.</a:t>
            </a:r>
            <a:endParaRPr lang="el-GR" sz="22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305484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των </a:t>
            </a:r>
            <a:r>
              <a:rPr lang="en-US" sz="4400" dirty="0"/>
              <a:t>blocks</a:t>
            </a:r>
            <a:r>
              <a:rPr lang="el-GR" sz="4400" dirty="0"/>
              <a:t/>
            </a:r>
            <a:br>
              <a:rPr lang="el-GR" sz="4400" dirty="0"/>
            </a:br>
            <a:r>
              <a:rPr lang="el-GR" sz="3600" b="0" dirty="0" smtClean="0"/>
              <a:t>(2 </a:t>
            </a:r>
            <a:r>
              <a:rPr lang="el-GR" sz="3600" b="0" dirty="0"/>
              <a:t>από </a:t>
            </a:r>
            <a:r>
              <a:rPr lang="el-GR" sz="3600" b="0" dirty="0" smtClean="0"/>
              <a:t>8)</a:t>
            </a:r>
            <a:endParaRPr lang="el-GR" sz="3600" dirty="0"/>
          </a:p>
        </p:txBody>
      </p:sp>
      <p:pic>
        <p:nvPicPr>
          <p:cNvPr id="5" name="Θέση περιεχομένου 4" title="Ρύθμιση των blocks"/>
          <p:cNvPicPr>
            <a:picLocks noGrp="1" noChangeAspect="1"/>
          </p:cNvPicPr>
          <p:nvPr>
            <p:ph idx="1"/>
          </p:nvPr>
        </p:nvPicPr>
        <p:blipFill>
          <a:blip r:embed="rId2"/>
          <a:stretch>
            <a:fillRect/>
          </a:stretch>
        </p:blipFill>
        <p:spPr>
          <a:xfrm>
            <a:off x="2987824" y="1316037"/>
            <a:ext cx="5937020" cy="5040313"/>
          </a:xfrm>
          <a:prstGeom prst="rect">
            <a:avLst/>
          </a:prstGeom>
        </p:spPr>
      </p:pic>
      <p:sp>
        <p:nvSpPr>
          <p:cNvPr id="6" name="7 - Επεξήγηση με παραλληλόγραμμο"/>
          <p:cNvSpPr/>
          <p:nvPr/>
        </p:nvSpPr>
        <p:spPr>
          <a:xfrm>
            <a:off x="228600" y="2057400"/>
            <a:ext cx="2438400" cy="3962400"/>
          </a:xfrm>
          <a:prstGeom prst="wedgeRectCallout">
            <a:avLst>
              <a:gd name="adj1" fmla="val 86931"/>
              <a:gd name="adj2" fmla="val -15081"/>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l-GR" sz="2000" dirty="0" smtClean="0">
                <a:solidFill>
                  <a:prstClr val="black"/>
                </a:solidFill>
              </a:rPr>
              <a:t>Για να αλλάξει η ονομασία του </a:t>
            </a:r>
            <a:r>
              <a:rPr lang="en-US" sz="2000" dirty="0" smtClean="0">
                <a:solidFill>
                  <a:prstClr val="black"/>
                </a:solidFill>
              </a:rPr>
              <a:t>block </a:t>
            </a:r>
            <a:r>
              <a:rPr lang="el-GR" sz="2000" dirty="0" smtClean="0">
                <a:solidFill>
                  <a:prstClr val="black"/>
                </a:solidFill>
              </a:rPr>
              <a:t>στο μοντέλο πατάμε διπλό κλικ στο πλαίσιο κειμένου κάτω από το </a:t>
            </a:r>
            <a:r>
              <a:rPr lang="en-US" sz="2000" dirty="0" smtClean="0">
                <a:solidFill>
                  <a:prstClr val="black"/>
                </a:solidFill>
              </a:rPr>
              <a:t>block</a:t>
            </a:r>
            <a:r>
              <a:rPr lang="el-GR" sz="2000" dirty="0" smtClean="0">
                <a:solidFill>
                  <a:prstClr val="black"/>
                </a:solidFill>
              </a:rPr>
              <a:t> που περιέχει την </a:t>
            </a:r>
            <a:r>
              <a:rPr lang="en-US" sz="2000" dirty="0" smtClean="0">
                <a:solidFill>
                  <a:prstClr val="black"/>
                </a:solidFill>
              </a:rPr>
              <a:t>default</a:t>
            </a:r>
            <a:r>
              <a:rPr lang="el-GR" sz="2000" dirty="0" smtClean="0">
                <a:solidFill>
                  <a:prstClr val="black"/>
                </a:solidFill>
              </a:rPr>
              <a:t> ονομασία του και την τροποποιούμε</a:t>
            </a:r>
            <a:endParaRPr lang="el-GR" sz="20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900270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των </a:t>
            </a:r>
            <a:r>
              <a:rPr lang="en-US" sz="4400" dirty="0"/>
              <a:t>blocks</a:t>
            </a:r>
            <a:r>
              <a:rPr lang="el-GR" sz="4400" dirty="0"/>
              <a:t/>
            </a:r>
            <a:br>
              <a:rPr lang="el-GR" sz="4400" dirty="0"/>
            </a:br>
            <a:r>
              <a:rPr lang="el-GR" sz="3600" b="0" dirty="0" smtClean="0"/>
              <a:t>(3 </a:t>
            </a:r>
            <a:r>
              <a:rPr lang="el-GR" sz="3600" b="0" dirty="0"/>
              <a:t>από </a:t>
            </a:r>
            <a:r>
              <a:rPr lang="el-GR" sz="3600" b="0" dirty="0" smtClean="0"/>
              <a:t>8)</a:t>
            </a:r>
            <a:endParaRPr lang="el-GR" sz="3600" dirty="0"/>
          </a:p>
        </p:txBody>
      </p:sp>
      <p:pic>
        <p:nvPicPr>
          <p:cNvPr id="5" name="Θέση περιεχομένου 4" title="Ρύθμιση των blocks"/>
          <p:cNvPicPr>
            <a:picLocks noGrp="1" noChangeAspect="1"/>
          </p:cNvPicPr>
          <p:nvPr>
            <p:ph idx="1"/>
          </p:nvPr>
        </p:nvPicPr>
        <p:blipFill>
          <a:blip r:embed="rId2"/>
          <a:stretch>
            <a:fillRect/>
          </a:stretch>
        </p:blipFill>
        <p:spPr>
          <a:xfrm>
            <a:off x="3131840" y="1351224"/>
            <a:ext cx="5919370" cy="5040313"/>
          </a:xfrm>
          <a:prstGeom prst="rect">
            <a:avLst/>
          </a:prstGeom>
        </p:spPr>
      </p:pic>
      <p:sp>
        <p:nvSpPr>
          <p:cNvPr id="6" name="7 - Επεξήγηση με παραλληλόγραμμο"/>
          <p:cNvSpPr/>
          <p:nvPr/>
        </p:nvSpPr>
        <p:spPr>
          <a:xfrm>
            <a:off x="228600" y="3962400"/>
            <a:ext cx="2438400" cy="2057400"/>
          </a:xfrm>
          <a:prstGeom prst="wedgeRectCallout">
            <a:avLst>
              <a:gd name="adj1" fmla="val 88509"/>
              <a:gd name="adj2" fmla="val -12151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l-GR" sz="2000" dirty="0" smtClean="0">
                <a:solidFill>
                  <a:prstClr val="black"/>
                </a:solidFill>
              </a:rPr>
              <a:t>Με διπλό κλικ σε κάποιο σημείο του παραθύρου του μοντέλου εισάγουμε σχόλια στο σημείο αυτό.</a:t>
            </a:r>
            <a:endParaRPr lang="el-GR" sz="20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1801854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των </a:t>
            </a:r>
            <a:r>
              <a:rPr lang="en-US" sz="4400" dirty="0"/>
              <a:t>blocks</a:t>
            </a:r>
            <a:r>
              <a:rPr lang="el-GR" sz="4400" dirty="0"/>
              <a:t/>
            </a:r>
            <a:br>
              <a:rPr lang="el-GR" sz="4400" dirty="0"/>
            </a:br>
            <a:r>
              <a:rPr lang="el-GR" sz="3600" b="0" dirty="0" smtClean="0"/>
              <a:t>(4 </a:t>
            </a:r>
            <a:r>
              <a:rPr lang="el-GR" sz="3600" b="0" dirty="0"/>
              <a:t>από </a:t>
            </a:r>
            <a:r>
              <a:rPr lang="el-GR" sz="3600" b="0" dirty="0" smtClean="0"/>
              <a:t>8)</a:t>
            </a:r>
            <a:endParaRPr lang="el-GR" sz="3600" dirty="0"/>
          </a:p>
        </p:txBody>
      </p:sp>
      <p:pic>
        <p:nvPicPr>
          <p:cNvPr id="5" name="Θέση περιεχομένου 4" title="Ρύθμιση των blocks"/>
          <p:cNvPicPr>
            <a:picLocks noGrp="1" noChangeAspect="1"/>
          </p:cNvPicPr>
          <p:nvPr>
            <p:ph idx="1"/>
          </p:nvPr>
        </p:nvPicPr>
        <p:blipFill>
          <a:blip r:embed="rId2"/>
          <a:stretch>
            <a:fillRect/>
          </a:stretch>
        </p:blipFill>
        <p:spPr>
          <a:xfrm>
            <a:off x="3779912" y="1124744"/>
            <a:ext cx="5194242" cy="4419983"/>
          </a:xfrm>
          <a:prstGeom prst="rect">
            <a:avLst/>
          </a:prstGeom>
        </p:spPr>
      </p:pic>
      <p:sp>
        <p:nvSpPr>
          <p:cNvPr id="6" name="7 - Επεξήγηση με παραλληλόγραμμο"/>
          <p:cNvSpPr/>
          <p:nvPr/>
        </p:nvSpPr>
        <p:spPr>
          <a:xfrm>
            <a:off x="1115616" y="1412776"/>
            <a:ext cx="2438400" cy="2057400"/>
          </a:xfrm>
          <a:prstGeom prst="wedgeRectCallout">
            <a:avLst>
              <a:gd name="adj1" fmla="val 120089"/>
              <a:gd name="adj2" fmla="val 46440"/>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l-GR" sz="2000" dirty="0" smtClean="0">
                <a:solidFill>
                  <a:prstClr val="black"/>
                </a:solidFill>
              </a:rPr>
              <a:t>Οι ρυθμίσεις για τον πολυπλέκτη (</a:t>
            </a:r>
            <a:r>
              <a:rPr lang="en-US" sz="2000" i="1" dirty="0" smtClean="0">
                <a:solidFill>
                  <a:prstClr val="black"/>
                </a:solidFill>
              </a:rPr>
              <a:t>Mux</a:t>
            </a:r>
            <a:r>
              <a:rPr lang="el-GR" sz="2000" dirty="0" smtClean="0">
                <a:solidFill>
                  <a:prstClr val="black"/>
                </a:solidFill>
              </a:rPr>
              <a:t>), το μόνο που απαιτούν είναι ο αριθμός των εισόδων</a:t>
            </a:r>
            <a:endParaRPr lang="el-GR" sz="2000" dirty="0">
              <a:solidFill>
                <a:prstClr val="black"/>
              </a:solidFill>
            </a:endParaRPr>
          </a:p>
        </p:txBody>
      </p:sp>
      <p:pic>
        <p:nvPicPr>
          <p:cNvPr id="7" name="Picture 3" title="Ρύθμιση των blocks"/>
          <p:cNvPicPr>
            <a:picLocks noChangeAspect="1" noChangeArrowheads="1"/>
          </p:cNvPicPr>
          <p:nvPr/>
        </p:nvPicPr>
        <p:blipFill>
          <a:blip r:embed="rId3" cstate="print"/>
          <a:srcRect/>
          <a:stretch>
            <a:fillRect/>
          </a:stretch>
        </p:blipFill>
        <p:spPr bwMode="auto">
          <a:xfrm>
            <a:off x="179512" y="3863186"/>
            <a:ext cx="4505325" cy="2705100"/>
          </a:xfrm>
          <a:prstGeom prst="rect">
            <a:avLst/>
          </a:prstGeom>
          <a:noFill/>
          <a:ln w="9525">
            <a:no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566287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a:t>
            </a:r>
            <a:r>
              <a:rPr lang="en-US" sz="4400" dirty="0"/>
              <a:t>block Sine </a:t>
            </a:r>
            <a:r>
              <a:rPr lang="en-US" sz="4400" dirty="0" smtClean="0"/>
              <a:t>Wave</a:t>
            </a:r>
            <a:r>
              <a:rPr lang="el-GR" sz="4400" dirty="0" smtClean="0"/>
              <a:t/>
            </a:r>
            <a:br>
              <a:rPr lang="el-GR" sz="4400" dirty="0" smtClean="0"/>
            </a:br>
            <a:r>
              <a:rPr lang="el-GR" sz="3600" b="0" dirty="0" smtClean="0"/>
              <a:t>(1 από 3)</a:t>
            </a:r>
            <a:endParaRPr lang="el-GR" sz="3600" b="0" dirty="0"/>
          </a:p>
        </p:txBody>
      </p:sp>
      <p:sp>
        <p:nvSpPr>
          <p:cNvPr id="3" name="Θέση περιεχομένου 2"/>
          <p:cNvSpPr>
            <a:spLocks noGrp="1"/>
          </p:cNvSpPr>
          <p:nvPr>
            <p:ph idx="1"/>
          </p:nvPr>
        </p:nvSpPr>
        <p:spPr/>
        <p:txBody>
          <a:bodyPr>
            <a:normAutofit/>
          </a:bodyPr>
          <a:lstStyle/>
          <a:p>
            <a:pPr>
              <a:lnSpc>
                <a:spcPct val="150000"/>
              </a:lnSpc>
              <a:buFont typeface="Wingdings" panose="05000000000000000000" pitchFamily="2" charset="2"/>
              <a:buChar char="Ø"/>
            </a:pPr>
            <a:r>
              <a:rPr lang="el-GR" sz="2400" dirty="0"/>
              <a:t>Σε </a:t>
            </a:r>
            <a:r>
              <a:rPr lang="en-GB" sz="2400" b="1" dirty="0"/>
              <a:t>time based</a:t>
            </a:r>
            <a:r>
              <a:rPr lang="el-GR" sz="2400" dirty="0"/>
              <a:t> λειτουργία το </a:t>
            </a:r>
            <a:r>
              <a:rPr lang="el-GR" sz="2400" b="1" dirty="0"/>
              <a:t>ημιτονοειδές σήμα</a:t>
            </a:r>
            <a:r>
              <a:rPr lang="el-GR" sz="2400" dirty="0"/>
              <a:t> καθορίζεται από την σχέση: </a:t>
            </a:r>
            <a:r>
              <a:rPr lang="el-GR" sz="2400" b="1" dirty="0">
                <a:solidFill>
                  <a:srgbClr val="800000"/>
                </a:solidFill>
              </a:rPr>
              <a:t>Sout(t)=A*sin(ω*t+φ)+Voffset</a:t>
            </a:r>
            <a:r>
              <a:rPr lang="el-GR" sz="2400" dirty="0">
                <a:solidFill>
                  <a:srgbClr val="800000"/>
                </a:solidFill>
              </a:rPr>
              <a:t>  </a:t>
            </a:r>
          </a:p>
          <a:p>
            <a:pPr>
              <a:lnSpc>
                <a:spcPct val="150000"/>
              </a:lnSpc>
              <a:buFont typeface="Wingdings" panose="05000000000000000000" pitchFamily="2" charset="2"/>
              <a:buChar char="Ø"/>
            </a:pPr>
            <a:r>
              <a:rPr lang="el-GR" sz="2400" dirty="0"/>
              <a:t>όπου</a:t>
            </a:r>
          </a:p>
          <a:p>
            <a:pPr lvl="1">
              <a:lnSpc>
                <a:spcPct val="150000"/>
              </a:lnSpc>
              <a:buFont typeface="Arial" panose="020B0604020202020204" pitchFamily="34" charset="0"/>
              <a:buChar char="•"/>
            </a:pPr>
            <a:r>
              <a:rPr lang="el-GR" sz="2200" dirty="0"/>
              <a:t>Α = πλάτος (Amplitute), </a:t>
            </a:r>
          </a:p>
          <a:p>
            <a:pPr lvl="1">
              <a:lnSpc>
                <a:spcPct val="150000"/>
              </a:lnSpc>
              <a:buFont typeface="Arial" panose="020B0604020202020204" pitchFamily="34" charset="0"/>
              <a:buChar char="•"/>
            </a:pPr>
            <a:r>
              <a:rPr lang="el-GR" sz="2200" dirty="0"/>
              <a:t>ω = 2*pi*f = κυκλική συχνότητα (Frequency σε rad/sec), </a:t>
            </a:r>
          </a:p>
          <a:p>
            <a:pPr lvl="1">
              <a:lnSpc>
                <a:spcPct val="150000"/>
              </a:lnSpc>
              <a:buFont typeface="Arial" panose="020B0604020202020204" pitchFamily="34" charset="0"/>
              <a:buChar char="•"/>
            </a:pPr>
            <a:r>
              <a:rPr lang="el-GR" sz="2200" dirty="0"/>
              <a:t>φ = αρχική φάση  (Phase σε rad), και </a:t>
            </a:r>
          </a:p>
          <a:p>
            <a:pPr lvl="1">
              <a:lnSpc>
                <a:spcPct val="150000"/>
              </a:lnSpc>
              <a:buFont typeface="Arial" panose="020B0604020202020204" pitchFamily="34" charset="0"/>
              <a:buChar char="•"/>
            </a:pPr>
            <a:r>
              <a:rPr lang="el-GR" sz="2200" dirty="0"/>
              <a:t>Voffset = DC τιμή (Bias)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202387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a:t>
            </a:r>
            <a:r>
              <a:rPr lang="en-US" sz="4400" dirty="0"/>
              <a:t>block Sine </a:t>
            </a:r>
            <a:r>
              <a:rPr lang="en-US" sz="4400" dirty="0" smtClean="0"/>
              <a:t>Wave</a:t>
            </a:r>
            <a:r>
              <a:rPr lang="el-GR" sz="4400" dirty="0" smtClean="0"/>
              <a:t/>
            </a:r>
            <a:br>
              <a:rPr lang="el-GR" sz="4400" dirty="0" smtClean="0"/>
            </a:br>
            <a:r>
              <a:rPr lang="el-GR" sz="3600" b="0" dirty="0" smtClean="0"/>
              <a:t>(2 από 3)</a:t>
            </a:r>
            <a:endParaRPr lang="el-GR" sz="3600" b="0" dirty="0"/>
          </a:p>
        </p:txBody>
      </p:sp>
      <p:sp>
        <p:nvSpPr>
          <p:cNvPr id="3" name="Θέση περιεχομένου 2"/>
          <p:cNvSpPr>
            <a:spLocks noGrp="1"/>
          </p:cNvSpPr>
          <p:nvPr>
            <p:ph idx="1"/>
          </p:nvPr>
        </p:nvSpPr>
        <p:spPr/>
        <p:txBody>
          <a:bodyPr>
            <a:normAutofit/>
          </a:bodyPr>
          <a:lstStyle/>
          <a:p>
            <a:pPr>
              <a:spcBef>
                <a:spcPts val="1200"/>
              </a:spcBef>
              <a:buFont typeface="Wingdings" panose="05000000000000000000" pitchFamily="2" charset="2"/>
              <a:buChar char="Ø"/>
            </a:pPr>
            <a:r>
              <a:rPr lang="el-GR" sz="2400" dirty="0"/>
              <a:t>O χρόνος δειγματοληψίας (Sample time) θα πρέπει να είναι τέτοιος ώστε να λαμβάνονται αρκετά δείγματα του σήματος σε χρόνο μιας περιόδου του </a:t>
            </a:r>
          </a:p>
          <a:p>
            <a:pPr marL="742950" lvl="2" indent="-342900">
              <a:spcBef>
                <a:spcPts val="1200"/>
              </a:spcBef>
            </a:pPr>
            <a:r>
              <a:rPr lang="el-GR" sz="2200" dirty="0"/>
              <a:t>π.χ. εάν θέλουμε να έχουμε 100 δείγματα ανά περίοδο για ημιτονικό σήμα συχνότητας 100Hz, θα πρέπει ο χρόνος δειγματοληψίας να είναι: </a:t>
            </a:r>
            <a:r>
              <a:rPr lang="en-GB" sz="2200" b="1" dirty="0">
                <a:solidFill>
                  <a:srgbClr val="800000"/>
                </a:solidFill>
              </a:rPr>
              <a:t>Sample</a:t>
            </a:r>
            <a:r>
              <a:rPr lang="el-GR" sz="2200" b="1" dirty="0">
                <a:solidFill>
                  <a:srgbClr val="800000"/>
                </a:solidFill>
              </a:rPr>
              <a:t>_</a:t>
            </a:r>
            <a:r>
              <a:rPr lang="en-GB" sz="2200" b="1" dirty="0">
                <a:solidFill>
                  <a:srgbClr val="800000"/>
                </a:solidFill>
              </a:rPr>
              <a:t>time</a:t>
            </a:r>
            <a:r>
              <a:rPr lang="el-GR" sz="2200" b="1" dirty="0">
                <a:solidFill>
                  <a:srgbClr val="800000"/>
                </a:solidFill>
              </a:rPr>
              <a:t>=1/[(</a:t>
            </a:r>
            <a:r>
              <a:rPr lang="en-GB" sz="2200" b="1" dirty="0">
                <a:solidFill>
                  <a:srgbClr val="800000"/>
                </a:solidFill>
              </a:rPr>
              <a:t>Samles per period</a:t>
            </a:r>
            <a:r>
              <a:rPr lang="el-GR" sz="2200" b="1" dirty="0">
                <a:solidFill>
                  <a:srgbClr val="800000"/>
                </a:solidFill>
              </a:rPr>
              <a:t>)*100]=1/10000 </a:t>
            </a:r>
          </a:p>
          <a:p>
            <a:pPr>
              <a:lnSpc>
                <a:spcPct val="110000"/>
              </a:lnSpc>
              <a:spcBef>
                <a:spcPts val="1200"/>
              </a:spcBef>
              <a:buFont typeface="Wingdings" panose="05000000000000000000" pitchFamily="2" charset="2"/>
              <a:buChar char="Ø"/>
            </a:pPr>
            <a:r>
              <a:rPr lang="el-GR" sz="2400" dirty="0"/>
              <a:t>Εάν ο χρόνος δειγματοληψίας είναι 0 (default τιμή) τότε το block </a:t>
            </a:r>
            <a:r>
              <a:rPr lang="el-GR" sz="2400" i="1" dirty="0"/>
              <a:t>Sine Wave</a:t>
            </a:r>
            <a:r>
              <a:rPr lang="el-GR" sz="2400" dirty="0"/>
              <a:t> λειτουργεί σε συνεχή τρόπο και μπορεί να μην είναι ακριβές σε πολύ μεγάλους χρόνους. </a:t>
            </a:r>
          </a:p>
          <a:p>
            <a:pPr>
              <a:lnSpc>
                <a:spcPct val="110000"/>
              </a:lnSpc>
              <a:spcBef>
                <a:spcPts val="1200"/>
              </a:spcBef>
              <a:buFont typeface="Wingdings" panose="05000000000000000000" pitchFamily="2" charset="2"/>
              <a:buChar char="Ø"/>
            </a:pPr>
            <a:r>
              <a:rPr lang="el-GR" sz="2400" dirty="0"/>
              <a:t>Εάν ο χρόνος δειγματοληψίας είναι &gt;0 τότε το block </a:t>
            </a:r>
            <a:r>
              <a:rPr lang="el-GR" sz="2400" i="1" dirty="0"/>
              <a:t>Sine Wave</a:t>
            </a:r>
            <a:r>
              <a:rPr lang="el-GR" sz="2400" dirty="0"/>
              <a:t> λειτουργεί με διακριτό τρόπο. </a:t>
            </a:r>
          </a:p>
          <a:p>
            <a:pPr>
              <a:buFont typeface="Wingdings" panose="05000000000000000000" pitchFamily="2" charset="2"/>
              <a:buChar char="Ø"/>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925020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Σύστημα Δυναμικής Προσομοίωσης (</a:t>
            </a:r>
            <a:r>
              <a:rPr lang="en-US" dirty="0"/>
              <a:t>Simulink)</a:t>
            </a:r>
            <a:br>
              <a:rPr lang="en-US" dirty="0"/>
            </a:br>
            <a:r>
              <a:rPr lang="en-US" sz="3600" b="0" dirty="0" smtClean="0"/>
              <a:t>(</a:t>
            </a:r>
            <a:r>
              <a:rPr lang="el-GR" sz="3600" b="0" dirty="0" smtClean="0"/>
              <a:t>2</a:t>
            </a:r>
            <a:r>
              <a:rPr lang="en-US" sz="3600" b="0" dirty="0" smtClean="0"/>
              <a:t>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p:txBody>
          <a:bodyPr/>
          <a:lstStyle/>
          <a:p>
            <a:pPr>
              <a:buFont typeface="Wingdings" panose="05000000000000000000" pitchFamily="2" charset="2"/>
              <a:buChar char="Ø"/>
            </a:pPr>
            <a:r>
              <a:rPr lang="el-GR" sz="2400" dirty="0"/>
              <a:t>Υποστηρίζει</a:t>
            </a:r>
          </a:p>
          <a:p>
            <a:pPr lvl="1">
              <a:spcBef>
                <a:spcPts val="3000"/>
              </a:spcBef>
              <a:buFont typeface="Courier New" panose="02070309020205020404" pitchFamily="49" charset="0"/>
              <a:buChar char="o"/>
            </a:pPr>
            <a:r>
              <a:rPr lang="el-GR" sz="2200" dirty="0"/>
              <a:t>Δημιουργία μοντέλου από το </a:t>
            </a:r>
            <a:r>
              <a:rPr lang="el-GR" sz="2200" dirty="0" smtClean="0"/>
              <a:t>μηδέν, </a:t>
            </a:r>
            <a:endParaRPr lang="el-GR" sz="2200" dirty="0"/>
          </a:p>
          <a:p>
            <a:pPr lvl="1">
              <a:spcBef>
                <a:spcPts val="3000"/>
              </a:spcBef>
              <a:buFont typeface="Courier New" panose="02070309020205020404" pitchFamily="49" charset="0"/>
              <a:buChar char="o"/>
            </a:pPr>
            <a:r>
              <a:rPr lang="el-GR" sz="2200" dirty="0"/>
              <a:t>Προσθήκη υπάρχοντος στο μοντέλο </a:t>
            </a:r>
            <a:r>
              <a:rPr lang="el-GR" sz="2200" dirty="0" smtClean="0"/>
              <a:t>σας,</a:t>
            </a:r>
            <a:endParaRPr lang="el-GR" sz="2200" dirty="0"/>
          </a:p>
          <a:p>
            <a:pPr lvl="1">
              <a:spcBef>
                <a:spcPts val="3000"/>
              </a:spcBef>
              <a:buFont typeface="Courier New" panose="02070309020205020404" pitchFamily="49" charset="0"/>
              <a:buChar char="o"/>
            </a:pPr>
            <a:r>
              <a:rPr lang="el-GR" sz="2200" dirty="0"/>
              <a:t>Πρόσβαση σε όλα τα εργαλεία ανάλυσης του </a:t>
            </a:r>
            <a:r>
              <a:rPr lang="el-GR" sz="2200" dirty="0" smtClean="0"/>
              <a:t>MATLAB.</a:t>
            </a:r>
            <a:endParaRPr lang="el-GR" sz="2200" dirty="0"/>
          </a:p>
          <a:p>
            <a:pPr lvl="2">
              <a:spcBef>
                <a:spcPts val="1800"/>
              </a:spcBef>
            </a:pPr>
            <a:r>
              <a:rPr lang="el-GR" sz="2000" i="1" dirty="0"/>
              <a:t>συνεπώς μπορείτε να παίρνετε αποτελέσματα να τα αναλύετε και στη συνέχεια να τα χρησιμοποιείτε σε κάποιο μοντέλο </a:t>
            </a:r>
            <a:r>
              <a:rPr lang="el-GR" sz="2000" i="1" dirty="0" smtClean="0"/>
              <a:t>προσομοίωσης.</a:t>
            </a:r>
            <a:endParaRPr lang="el-GR" sz="2000" i="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016671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a:t>
            </a:r>
            <a:r>
              <a:rPr lang="en-US" sz="4400" dirty="0"/>
              <a:t>block Sine Wave</a:t>
            </a:r>
            <a:r>
              <a:rPr lang="el-GR" sz="4400" dirty="0"/>
              <a:t/>
            </a:r>
            <a:br>
              <a:rPr lang="el-GR" sz="4400" dirty="0"/>
            </a:b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p:txBody>
          <a:bodyPr>
            <a:normAutofit/>
          </a:bodyPr>
          <a:lstStyle/>
          <a:p>
            <a:r>
              <a:rPr lang="el-GR" sz="2400" dirty="0"/>
              <a:t>Για να παραστήσουμε ένα συνημιτονικό σήμα θα πρέπει να δώσουμε στην παράμετρο </a:t>
            </a:r>
            <a:r>
              <a:rPr lang="en-GB" sz="2400" b="1" dirty="0">
                <a:solidFill>
                  <a:srgbClr val="800000"/>
                </a:solidFill>
              </a:rPr>
              <a:t>Phase</a:t>
            </a:r>
            <a:r>
              <a:rPr lang="el-GR" sz="2400" b="1" dirty="0">
                <a:solidFill>
                  <a:srgbClr val="800000"/>
                </a:solidFill>
              </a:rPr>
              <a:t> </a:t>
            </a:r>
            <a:r>
              <a:rPr lang="el-GR" sz="2400" dirty="0"/>
              <a:t>την τιμή </a:t>
            </a:r>
            <a:r>
              <a:rPr lang="el-GR" sz="2400" b="1" dirty="0">
                <a:solidFill>
                  <a:srgbClr val="800000"/>
                </a:solidFill>
              </a:rPr>
              <a:t>π/2 (pi/2), </a:t>
            </a:r>
            <a:r>
              <a:rPr lang="el-GR" sz="2400" dirty="0"/>
              <a:t>εφόσον sin(a + π/2) = cos(a).</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146608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των </a:t>
            </a:r>
            <a:r>
              <a:rPr lang="en-US" sz="4400" dirty="0"/>
              <a:t>blocks</a:t>
            </a:r>
            <a:r>
              <a:rPr lang="el-GR" sz="4400" dirty="0"/>
              <a:t/>
            </a:r>
            <a:br>
              <a:rPr lang="el-GR" sz="4400" dirty="0"/>
            </a:br>
            <a:r>
              <a:rPr lang="el-GR" sz="3600" b="0" dirty="0" smtClean="0"/>
              <a:t>(5 </a:t>
            </a:r>
            <a:r>
              <a:rPr lang="el-GR" sz="3600" b="0" dirty="0"/>
              <a:t>από </a:t>
            </a:r>
            <a:r>
              <a:rPr lang="el-GR" sz="3600" b="0" dirty="0" smtClean="0"/>
              <a:t>8)</a:t>
            </a:r>
            <a:endParaRPr lang="el-GR" sz="3600" dirty="0"/>
          </a:p>
        </p:txBody>
      </p:sp>
      <p:pic>
        <p:nvPicPr>
          <p:cNvPr id="5" name="Θέση περιεχομένου 4" title="Ρύθμιση των blocks"/>
          <p:cNvPicPr>
            <a:picLocks noGrp="1" noChangeAspect="1"/>
          </p:cNvPicPr>
          <p:nvPr>
            <p:ph idx="1"/>
          </p:nvPr>
        </p:nvPicPr>
        <p:blipFill>
          <a:blip r:embed="rId2"/>
          <a:stretch>
            <a:fillRect/>
          </a:stretch>
        </p:blipFill>
        <p:spPr>
          <a:xfrm>
            <a:off x="179512" y="1340768"/>
            <a:ext cx="5188146" cy="4419983"/>
          </a:xfrm>
          <a:prstGeom prst="rect">
            <a:avLst/>
          </a:prstGeom>
        </p:spPr>
      </p:pic>
      <p:pic>
        <p:nvPicPr>
          <p:cNvPr id="6" name="Εικόνα 5" title="Ρύθμιση των blocks"/>
          <p:cNvPicPr>
            <a:picLocks noChangeAspect="1"/>
          </p:cNvPicPr>
          <p:nvPr/>
        </p:nvPicPr>
        <p:blipFill>
          <a:blip r:embed="rId3"/>
          <a:stretch>
            <a:fillRect/>
          </a:stretch>
        </p:blipFill>
        <p:spPr>
          <a:xfrm>
            <a:off x="5367658" y="976146"/>
            <a:ext cx="3776342" cy="5438578"/>
          </a:xfrm>
          <a:prstGeom prst="rect">
            <a:avLst/>
          </a:prstGeom>
        </p:spPr>
      </p:pic>
      <p:sp>
        <p:nvSpPr>
          <p:cNvPr id="7" name="7 - Επεξήγηση με παραλληλόγραμμο"/>
          <p:cNvSpPr/>
          <p:nvPr/>
        </p:nvSpPr>
        <p:spPr>
          <a:xfrm>
            <a:off x="621456" y="5121275"/>
            <a:ext cx="2971800" cy="1600200"/>
          </a:xfrm>
          <a:prstGeom prst="wedgeRectCallout">
            <a:avLst>
              <a:gd name="adj1" fmla="val -40873"/>
              <a:gd name="adj2" fmla="val -161078"/>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l-GR" sz="2000" dirty="0" smtClean="0">
                <a:solidFill>
                  <a:prstClr val="black"/>
                </a:solidFill>
              </a:rPr>
              <a:t>Οι ρυθμίσεις για το ημιτονικό σήμα </a:t>
            </a:r>
            <a:r>
              <a:rPr lang="en-US" sz="2000" dirty="0" smtClean="0">
                <a:solidFill>
                  <a:prstClr val="black"/>
                </a:solidFill>
              </a:rPr>
              <a:t>x</a:t>
            </a:r>
            <a:r>
              <a:rPr lang="el-GR" sz="2000" dirty="0" smtClean="0">
                <a:solidFill>
                  <a:prstClr val="black"/>
                </a:solidFill>
              </a:rPr>
              <a:t>(</a:t>
            </a:r>
            <a:r>
              <a:rPr lang="en-US" sz="2000" dirty="0" smtClean="0">
                <a:solidFill>
                  <a:prstClr val="black"/>
                </a:solidFill>
              </a:rPr>
              <a:t>t</a:t>
            </a:r>
            <a:r>
              <a:rPr lang="el-GR" sz="2000" dirty="0" smtClean="0">
                <a:solidFill>
                  <a:prstClr val="black"/>
                </a:solidFill>
              </a:rPr>
              <a:t>)=5*</a:t>
            </a:r>
            <a:r>
              <a:rPr lang="en-US" sz="2000" dirty="0" smtClean="0">
                <a:solidFill>
                  <a:prstClr val="black"/>
                </a:solidFill>
              </a:rPr>
              <a:t>sin</a:t>
            </a:r>
            <a:r>
              <a:rPr lang="el-GR" sz="2000" dirty="0" smtClean="0">
                <a:solidFill>
                  <a:prstClr val="black"/>
                </a:solidFill>
              </a:rPr>
              <a:t>(2*</a:t>
            </a:r>
            <a:r>
              <a:rPr lang="en-US" sz="2000" dirty="0" smtClean="0">
                <a:solidFill>
                  <a:prstClr val="black"/>
                </a:solidFill>
              </a:rPr>
              <a:t>pi</a:t>
            </a:r>
            <a:r>
              <a:rPr lang="el-GR" sz="2000" dirty="0" smtClean="0">
                <a:solidFill>
                  <a:prstClr val="black"/>
                </a:solidFill>
              </a:rPr>
              <a:t>*100*</a:t>
            </a:r>
            <a:r>
              <a:rPr lang="en-US" sz="2000" dirty="0" smtClean="0">
                <a:solidFill>
                  <a:prstClr val="black"/>
                </a:solidFill>
              </a:rPr>
              <a:t>t</a:t>
            </a:r>
            <a:r>
              <a:rPr lang="el-GR" sz="2000" dirty="0" smtClean="0">
                <a:solidFill>
                  <a:prstClr val="black"/>
                </a:solidFill>
              </a:rPr>
              <a:t>) </a:t>
            </a:r>
            <a:endParaRPr lang="el-GR" sz="2000" dirty="0">
              <a:solidFill>
                <a:prstClr val="black"/>
              </a:solidFill>
            </a:endParaRPr>
          </a:p>
        </p:txBody>
      </p:sp>
      <p:cxnSp>
        <p:nvCxnSpPr>
          <p:cNvPr id="8" name="10 - Ευθύγραμμο βέλος σύνδεσης"/>
          <p:cNvCxnSpPr/>
          <p:nvPr/>
        </p:nvCxnSpPr>
        <p:spPr>
          <a:xfrm flipV="1">
            <a:off x="971600" y="2060848"/>
            <a:ext cx="4680520" cy="10081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388088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των </a:t>
            </a:r>
            <a:r>
              <a:rPr lang="en-US" sz="4400" dirty="0"/>
              <a:t>blocks</a:t>
            </a:r>
            <a:r>
              <a:rPr lang="el-GR" sz="4400" dirty="0"/>
              <a:t/>
            </a:r>
            <a:br>
              <a:rPr lang="el-GR" sz="4400" dirty="0"/>
            </a:br>
            <a:r>
              <a:rPr lang="el-GR" sz="3600" b="0" dirty="0" smtClean="0"/>
              <a:t>(6 </a:t>
            </a:r>
            <a:r>
              <a:rPr lang="el-GR" sz="3600" b="0" dirty="0"/>
              <a:t>από </a:t>
            </a:r>
            <a:r>
              <a:rPr lang="el-GR" sz="3600" b="0" dirty="0" smtClean="0"/>
              <a:t>8)</a:t>
            </a:r>
            <a:endParaRPr lang="el-GR" sz="3600" dirty="0"/>
          </a:p>
        </p:txBody>
      </p:sp>
      <p:pic>
        <p:nvPicPr>
          <p:cNvPr id="5" name="Θέση περιεχομένου 4" title="Ρύθμιση των blocks"/>
          <p:cNvPicPr>
            <a:picLocks noGrp="1" noChangeAspect="1"/>
          </p:cNvPicPr>
          <p:nvPr>
            <p:ph idx="1"/>
          </p:nvPr>
        </p:nvPicPr>
        <p:blipFill>
          <a:blip r:embed="rId2"/>
          <a:stretch>
            <a:fillRect/>
          </a:stretch>
        </p:blipFill>
        <p:spPr>
          <a:xfrm>
            <a:off x="107504" y="1268760"/>
            <a:ext cx="4733259" cy="4032447"/>
          </a:xfrm>
          <a:prstGeom prst="rect">
            <a:avLst/>
          </a:prstGeom>
        </p:spPr>
      </p:pic>
      <p:pic>
        <p:nvPicPr>
          <p:cNvPr id="6" name="Picture 2" title="Ρύθμιση των blocks"/>
          <p:cNvPicPr>
            <a:picLocks noChangeAspect="1" noChangeArrowheads="1"/>
          </p:cNvPicPr>
          <p:nvPr/>
        </p:nvPicPr>
        <p:blipFill>
          <a:blip r:embed="rId3" cstate="print"/>
          <a:srcRect/>
          <a:stretch>
            <a:fillRect/>
          </a:stretch>
        </p:blipFill>
        <p:spPr bwMode="auto">
          <a:xfrm>
            <a:off x="5425752" y="1129614"/>
            <a:ext cx="3261048" cy="5122474"/>
          </a:xfrm>
          <a:prstGeom prst="rect">
            <a:avLst/>
          </a:prstGeom>
          <a:noFill/>
          <a:ln w="9525">
            <a:noFill/>
            <a:miter lim="800000"/>
            <a:headEnd/>
            <a:tailEnd/>
          </a:ln>
        </p:spPr>
      </p:pic>
      <p:sp>
        <p:nvSpPr>
          <p:cNvPr id="7" name="7 - Επεξήγηση με παραλληλόγραμμο"/>
          <p:cNvSpPr/>
          <p:nvPr/>
        </p:nvSpPr>
        <p:spPr>
          <a:xfrm>
            <a:off x="228600" y="5105400"/>
            <a:ext cx="2971800" cy="1600200"/>
          </a:xfrm>
          <a:prstGeom prst="wedgeRectCallout">
            <a:avLst>
              <a:gd name="adj1" fmla="val -30509"/>
              <a:gd name="adj2" fmla="val -10273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l-GR" sz="2000" dirty="0" smtClean="0">
                <a:solidFill>
                  <a:prstClr val="black"/>
                </a:solidFill>
              </a:rPr>
              <a:t>Οι ρυθμίσεις για το συνημιτονικό σήμα </a:t>
            </a:r>
            <a:r>
              <a:rPr lang="en-US" sz="2000" dirty="0" smtClean="0">
                <a:solidFill>
                  <a:prstClr val="black"/>
                </a:solidFill>
              </a:rPr>
              <a:t>y</a:t>
            </a:r>
            <a:r>
              <a:rPr lang="el-GR" sz="2000" dirty="0" smtClean="0">
                <a:solidFill>
                  <a:prstClr val="black"/>
                </a:solidFill>
              </a:rPr>
              <a:t>(</a:t>
            </a:r>
            <a:r>
              <a:rPr lang="en-US" sz="2000" dirty="0" smtClean="0">
                <a:solidFill>
                  <a:prstClr val="black"/>
                </a:solidFill>
              </a:rPr>
              <a:t>t</a:t>
            </a:r>
            <a:r>
              <a:rPr lang="el-GR" sz="2000" dirty="0" smtClean="0">
                <a:solidFill>
                  <a:prstClr val="black"/>
                </a:solidFill>
              </a:rPr>
              <a:t>)=10*</a:t>
            </a:r>
            <a:r>
              <a:rPr lang="en-US" sz="2000" dirty="0" smtClean="0">
                <a:solidFill>
                  <a:prstClr val="black"/>
                </a:solidFill>
              </a:rPr>
              <a:t>cos</a:t>
            </a:r>
            <a:r>
              <a:rPr lang="el-GR" sz="2000" dirty="0" smtClean="0">
                <a:solidFill>
                  <a:prstClr val="black"/>
                </a:solidFill>
              </a:rPr>
              <a:t>(2*</a:t>
            </a:r>
            <a:r>
              <a:rPr lang="en-US" sz="2000" dirty="0" smtClean="0">
                <a:solidFill>
                  <a:prstClr val="black"/>
                </a:solidFill>
              </a:rPr>
              <a:t>pi</a:t>
            </a:r>
            <a:r>
              <a:rPr lang="el-GR" sz="2000" dirty="0" smtClean="0">
                <a:solidFill>
                  <a:prstClr val="black"/>
                </a:solidFill>
              </a:rPr>
              <a:t>*100*</a:t>
            </a:r>
            <a:r>
              <a:rPr lang="en-US" sz="2000" dirty="0" smtClean="0">
                <a:solidFill>
                  <a:prstClr val="black"/>
                </a:solidFill>
              </a:rPr>
              <a:t>t</a:t>
            </a:r>
            <a:r>
              <a:rPr lang="el-GR" sz="2000" dirty="0" smtClean="0">
                <a:solidFill>
                  <a:prstClr val="black"/>
                </a:solidFill>
              </a:rPr>
              <a:t>) </a:t>
            </a:r>
            <a:endParaRPr lang="el-GR" sz="2000" dirty="0">
              <a:solidFill>
                <a:prstClr val="black"/>
              </a:solidFill>
            </a:endParaRPr>
          </a:p>
        </p:txBody>
      </p:sp>
      <p:cxnSp>
        <p:nvCxnSpPr>
          <p:cNvPr id="8" name="10 - Ευθύγραμμο βέλος σύνδεσης"/>
          <p:cNvCxnSpPr/>
          <p:nvPr/>
        </p:nvCxnSpPr>
        <p:spPr>
          <a:xfrm flipV="1">
            <a:off x="827584" y="2060848"/>
            <a:ext cx="4752528" cy="1905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534643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Ρύθμιση </a:t>
            </a:r>
            <a:r>
              <a:rPr lang="en-US" dirty="0"/>
              <a:t>block Sum</a:t>
            </a:r>
            <a:endParaRPr lang="el-GR" dirty="0"/>
          </a:p>
        </p:txBody>
      </p:sp>
      <p:sp>
        <p:nvSpPr>
          <p:cNvPr id="3" name="Θέση περιεχομένου 2"/>
          <p:cNvSpPr>
            <a:spLocks noGrp="1"/>
          </p:cNvSpPr>
          <p:nvPr>
            <p:ph idx="1"/>
          </p:nvPr>
        </p:nvSpPr>
        <p:spPr/>
        <p:txBody>
          <a:bodyPr>
            <a:normAutofit fontScale="92500"/>
          </a:bodyPr>
          <a:lstStyle/>
          <a:p>
            <a:pPr>
              <a:spcBef>
                <a:spcPts val="1200"/>
              </a:spcBef>
              <a:buFont typeface="Wingdings" panose="05000000000000000000" pitchFamily="2" charset="2"/>
              <a:buChar char="Ø"/>
            </a:pPr>
            <a:r>
              <a:rPr lang="el-GR" sz="2400" dirty="0"/>
              <a:t>Ο αθροιστής παράγει πρόσθεση ή αφαίρεση στις εισόδους του. </a:t>
            </a:r>
          </a:p>
          <a:p>
            <a:pPr>
              <a:spcBef>
                <a:spcPts val="1200"/>
              </a:spcBef>
              <a:buFont typeface="Wingdings" panose="05000000000000000000" pitchFamily="2" charset="2"/>
              <a:buChar char="Ø"/>
            </a:pPr>
            <a:r>
              <a:rPr lang="el-GR" sz="2400" dirty="0"/>
              <a:t>Οι λειτουργίες αυτές καθορίζονται από την παράμετρο List of Signs, όπου </a:t>
            </a:r>
          </a:p>
          <a:p>
            <a:pPr lvl="1">
              <a:spcBef>
                <a:spcPts val="600"/>
              </a:spcBef>
              <a:buFont typeface="Arial" panose="020B0604020202020204" pitchFamily="34" charset="0"/>
              <a:buChar char="•"/>
            </a:pPr>
            <a:r>
              <a:rPr lang="el-GR" sz="2400" dirty="0"/>
              <a:t>ο χαρακτήρας «+» σημαίνει πρόσθεση της αντίστοιχης εισόδου, </a:t>
            </a:r>
          </a:p>
          <a:p>
            <a:pPr lvl="1">
              <a:spcBef>
                <a:spcPts val="600"/>
              </a:spcBef>
              <a:buFont typeface="Arial" panose="020B0604020202020204" pitchFamily="34" charset="0"/>
              <a:buChar char="•"/>
            </a:pPr>
            <a:r>
              <a:rPr lang="el-GR" sz="2400" dirty="0"/>
              <a:t>ο χαρακτήρας «-» σημαίνει αφαίρεση της αντίστοιχης εισόδου, και </a:t>
            </a:r>
          </a:p>
          <a:p>
            <a:pPr lvl="1">
              <a:spcBef>
                <a:spcPts val="600"/>
              </a:spcBef>
              <a:buFont typeface="Arial" panose="020B0604020202020204" pitchFamily="34" charset="0"/>
              <a:buChar char="•"/>
            </a:pPr>
            <a:r>
              <a:rPr lang="el-GR" sz="2400" dirty="0"/>
              <a:t>ο χαρακτήρας «|» δημιουργεί επιπλέον χώρο ανάμεσα στις πόρτες του block. </a:t>
            </a:r>
          </a:p>
          <a:p>
            <a:pPr>
              <a:spcBef>
                <a:spcPts val="1200"/>
              </a:spcBef>
              <a:buFont typeface="Wingdings" panose="05000000000000000000" pitchFamily="2" charset="2"/>
              <a:buChar char="Ø"/>
            </a:pPr>
            <a:r>
              <a:rPr lang="el-GR" sz="2600" dirty="0"/>
              <a:t>Ο αριθμός των χαρακτήρων «+» και «-» ισοδυναμεί με τον αριθμό των εισόδων του αθροιστή, </a:t>
            </a:r>
          </a:p>
          <a:p>
            <a:pPr>
              <a:spcBef>
                <a:spcPts val="1200"/>
              </a:spcBef>
              <a:buFont typeface="Wingdings" panose="05000000000000000000" pitchFamily="2" charset="2"/>
              <a:buChar char="Ø"/>
            </a:pPr>
            <a:r>
              <a:rPr lang="el-GR" sz="2600" dirty="0"/>
              <a:t>μπορεί να έχει σχήμα κύκλου (round) ή ορθογωνίου (rectangular).</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603929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των </a:t>
            </a:r>
            <a:r>
              <a:rPr lang="en-US" sz="4400" dirty="0"/>
              <a:t>blocks</a:t>
            </a:r>
            <a:r>
              <a:rPr lang="el-GR" sz="4400" dirty="0"/>
              <a:t/>
            </a:r>
            <a:br>
              <a:rPr lang="el-GR" sz="4400" dirty="0"/>
            </a:br>
            <a:r>
              <a:rPr lang="el-GR" sz="3600" b="0" dirty="0" smtClean="0"/>
              <a:t>(7 </a:t>
            </a:r>
            <a:r>
              <a:rPr lang="el-GR" sz="3600" b="0" dirty="0"/>
              <a:t>από </a:t>
            </a:r>
            <a:r>
              <a:rPr lang="el-GR" sz="3600" b="0" dirty="0" smtClean="0"/>
              <a:t>8)</a:t>
            </a:r>
            <a:endParaRPr lang="el-GR" sz="3600" dirty="0"/>
          </a:p>
        </p:txBody>
      </p:sp>
      <p:pic>
        <p:nvPicPr>
          <p:cNvPr id="5" name="Θέση περιεχομένου 4" title="Ρύθμιση των blocks"/>
          <p:cNvPicPr>
            <a:picLocks noGrp="1" noChangeAspect="1"/>
          </p:cNvPicPr>
          <p:nvPr>
            <p:ph idx="1"/>
          </p:nvPr>
        </p:nvPicPr>
        <p:blipFill>
          <a:blip r:embed="rId2"/>
          <a:stretch>
            <a:fillRect/>
          </a:stretch>
        </p:blipFill>
        <p:spPr>
          <a:xfrm>
            <a:off x="179512" y="1340768"/>
            <a:ext cx="5188146" cy="4419983"/>
          </a:xfrm>
          <a:prstGeom prst="rect">
            <a:avLst/>
          </a:prstGeom>
        </p:spPr>
      </p:pic>
      <p:sp>
        <p:nvSpPr>
          <p:cNvPr id="6" name="7 - Επεξήγηση με παραλληλόγραμμο"/>
          <p:cNvSpPr/>
          <p:nvPr/>
        </p:nvSpPr>
        <p:spPr>
          <a:xfrm>
            <a:off x="5868144" y="2420888"/>
            <a:ext cx="2971800" cy="1600200"/>
          </a:xfrm>
          <a:prstGeom prst="wedgeRectCallout">
            <a:avLst>
              <a:gd name="adj1" fmla="val -120549"/>
              <a:gd name="adj2" fmla="val -11305"/>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l-GR" sz="2000" dirty="0" smtClean="0">
                <a:solidFill>
                  <a:prstClr val="black"/>
                </a:solidFill>
              </a:rPr>
              <a:t>Ο αθροιστής παραμένει με τις εξ ορισμού τιμές του</a:t>
            </a:r>
            <a:endParaRPr lang="el-GR" sz="20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338147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των </a:t>
            </a:r>
            <a:r>
              <a:rPr lang="en-US" sz="4400" dirty="0"/>
              <a:t>blocks</a:t>
            </a:r>
            <a:r>
              <a:rPr lang="el-GR" sz="4400" dirty="0"/>
              <a:t/>
            </a:r>
            <a:br>
              <a:rPr lang="el-GR" sz="4400" dirty="0"/>
            </a:br>
            <a:r>
              <a:rPr lang="el-GR" sz="3600" b="0" dirty="0" smtClean="0"/>
              <a:t>(8 </a:t>
            </a:r>
            <a:r>
              <a:rPr lang="el-GR" sz="3600" b="0" dirty="0"/>
              <a:t>από </a:t>
            </a:r>
            <a:r>
              <a:rPr lang="el-GR" sz="3600" b="0" dirty="0" smtClean="0"/>
              <a:t>8)</a:t>
            </a:r>
            <a:endParaRPr lang="el-GR" sz="3600" dirty="0"/>
          </a:p>
        </p:txBody>
      </p:sp>
      <p:pic>
        <p:nvPicPr>
          <p:cNvPr id="5" name="Θέση περιεχομένου 4" title="Ρύθμιση των blocks"/>
          <p:cNvPicPr>
            <a:picLocks noGrp="1" noChangeAspect="1"/>
          </p:cNvPicPr>
          <p:nvPr>
            <p:ph idx="1"/>
          </p:nvPr>
        </p:nvPicPr>
        <p:blipFill>
          <a:blip r:embed="rId2"/>
          <a:stretch>
            <a:fillRect/>
          </a:stretch>
        </p:blipFill>
        <p:spPr>
          <a:xfrm>
            <a:off x="179512" y="1340768"/>
            <a:ext cx="5188146" cy="4419983"/>
          </a:xfrm>
          <a:prstGeom prst="rect">
            <a:avLst/>
          </a:prstGeom>
        </p:spPr>
      </p:pic>
      <p:pic>
        <p:nvPicPr>
          <p:cNvPr id="7" name="Εικόνα 6" title="Ρύθμιση των blocks"/>
          <p:cNvPicPr>
            <a:picLocks noChangeAspect="1"/>
          </p:cNvPicPr>
          <p:nvPr/>
        </p:nvPicPr>
        <p:blipFill>
          <a:blip r:embed="rId3"/>
          <a:stretch>
            <a:fillRect/>
          </a:stretch>
        </p:blipFill>
        <p:spPr>
          <a:xfrm>
            <a:off x="5498801" y="2430186"/>
            <a:ext cx="3566469" cy="3926164"/>
          </a:xfrm>
          <a:prstGeom prst="rect">
            <a:avLst/>
          </a:prstGeom>
        </p:spPr>
      </p:pic>
      <p:sp>
        <p:nvSpPr>
          <p:cNvPr id="6" name="7 - Επεξήγηση με παραλληλόγραμμο"/>
          <p:cNvSpPr/>
          <p:nvPr/>
        </p:nvSpPr>
        <p:spPr>
          <a:xfrm>
            <a:off x="5796136" y="1124744"/>
            <a:ext cx="2971800" cy="1143000"/>
          </a:xfrm>
          <a:prstGeom prst="wedgeRectCallout">
            <a:avLst>
              <a:gd name="adj1" fmla="val -118930"/>
              <a:gd name="adj2" fmla="val 19320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l-GR" sz="2000" dirty="0" smtClean="0">
                <a:solidFill>
                  <a:prstClr val="black"/>
                </a:solidFill>
              </a:rPr>
              <a:t>Ο αθροιστής μετατρέπεται σε διαφορά των σημάτων</a:t>
            </a:r>
            <a:endParaRPr lang="el-GR" sz="2000" dirty="0">
              <a:solidFill>
                <a:prstClr val="black"/>
              </a:solidFill>
            </a:endParaRPr>
          </a:p>
        </p:txBody>
      </p:sp>
      <p:sp>
        <p:nvSpPr>
          <p:cNvPr id="8" name="8 - Έλλειψη"/>
          <p:cNvSpPr/>
          <p:nvPr/>
        </p:nvSpPr>
        <p:spPr>
          <a:xfrm>
            <a:off x="5567536" y="4437112"/>
            <a:ext cx="457200" cy="45720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41098705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Ρύθμιση </a:t>
            </a:r>
            <a:r>
              <a:rPr lang="en-US" dirty="0"/>
              <a:t>Floating Scope block </a:t>
            </a:r>
            <a:endParaRPr lang="el-GR" dirty="0"/>
          </a:p>
        </p:txBody>
      </p:sp>
      <p:sp>
        <p:nvSpPr>
          <p:cNvPr id="3" name="Θέση περιεχομένου 2"/>
          <p:cNvSpPr>
            <a:spLocks noGrp="1"/>
          </p:cNvSpPr>
          <p:nvPr>
            <p:ph idx="1"/>
          </p:nvPr>
        </p:nvSpPr>
        <p:spPr/>
        <p:txBody>
          <a:bodyPr>
            <a:normAutofit/>
          </a:bodyPr>
          <a:lstStyle/>
          <a:p>
            <a:pPr>
              <a:spcBef>
                <a:spcPts val="3000"/>
              </a:spcBef>
            </a:pPr>
            <a:r>
              <a:rPr lang="el-GR" sz="2400" dirty="0"/>
              <a:t>χρησιμοποιείται για την απεικόνιση σημάτων σε μια ή περισσότερες γραμμές του μοντέλου. </a:t>
            </a:r>
          </a:p>
          <a:p>
            <a:pPr>
              <a:spcBef>
                <a:spcPts val="3000"/>
              </a:spcBef>
            </a:pPr>
            <a:r>
              <a:rPr lang="el-GR" sz="2400" dirty="0"/>
              <a:t>Η επιλογή των σημάτων που θα απεικονιστούν γίνεται μέσω του παραθύρου </a:t>
            </a:r>
            <a:r>
              <a:rPr lang="el-GR" sz="2400" b="1" dirty="0"/>
              <a:t>Signal Selector </a:t>
            </a:r>
            <a:r>
              <a:rPr lang="el-GR" sz="2400" dirty="0"/>
              <a:t>που ενεργοποιείται με δεξί click πάνω στο παράθυρο απεικόνισης του </a:t>
            </a:r>
            <a:r>
              <a:rPr lang="el-GR" sz="2400" i="1" dirty="0"/>
              <a:t>Floating Scope </a:t>
            </a:r>
            <a:r>
              <a:rPr lang="el-GR" sz="2400" dirty="0"/>
              <a:t>block μετά από μια προσομοίωση.</a:t>
            </a:r>
          </a:p>
          <a:p>
            <a:pPr>
              <a:spcBef>
                <a:spcPts val="30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4177530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Ρύθμιση παραμέτρων </a:t>
            </a:r>
            <a:r>
              <a:rPr lang="el-GR" sz="4400" dirty="0" smtClean="0"/>
              <a:t>προσομοίωσης</a:t>
            </a:r>
            <a:r>
              <a:rPr lang="el-GR" dirty="0" smtClean="0"/>
              <a:t/>
            </a:r>
            <a:br>
              <a:rPr lang="el-GR" dirty="0" smtClean="0"/>
            </a:br>
            <a:r>
              <a:rPr lang="el-GR" sz="3600" b="0" dirty="0" smtClean="0"/>
              <a:t>(1 από 4)</a:t>
            </a:r>
            <a:endParaRPr lang="el-GR" sz="3600" b="0" dirty="0"/>
          </a:p>
        </p:txBody>
      </p:sp>
      <p:sp>
        <p:nvSpPr>
          <p:cNvPr id="3" name="Θέση περιεχομένου 2"/>
          <p:cNvSpPr>
            <a:spLocks noGrp="1"/>
          </p:cNvSpPr>
          <p:nvPr>
            <p:ph idx="1"/>
          </p:nvPr>
        </p:nvSpPr>
        <p:spPr/>
        <p:txBody>
          <a:bodyPr>
            <a:normAutofit/>
          </a:bodyPr>
          <a:lstStyle/>
          <a:p>
            <a:pPr>
              <a:spcBef>
                <a:spcPts val="2400"/>
              </a:spcBef>
              <a:buFont typeface="Wingdings" panose="05000000000000000000" pitchFamily="2" charset="2"/>
              <a:buChar char="Ø"/>
            </a:pPr>
            <a:r>
              <a:rPr lang="el-GR" sz="2400" dirty="0"/>
              <a:t>Με επιλογή: </a:t>
            </a:r>
            <a:r>
              <a:rPr lang="el-GR" sz="2400" b="1" dirty="0"/>
              <a:t>Simulation &gt; Configuration Parameters </a:t>
            </a:r>
            <a:r>
              <a:rPr lang="el-GR" sz="2400" dirty="0"/>
              <a:t>ή εναλλακτικά πατώντας </a:t>
            </a:r>
            <a:r>
              <a:rPr lang="el-GR" sz="2400" b="1" dirty="0"/>
              <a:t>Ctrl-E </a:t>
            </a:r>
            <a:r>
              <a:rPr lang="el-GR" sz="2400" dirty="0"/>
              <a:t>στο παράθυρο του μοντέλου, </a:t>
            </a:r>
          </a:p>
          <a:p>
            <a:pPr>
              <a:spcBef>
                <a:spcPts val="2400"/>
              </a:spcBef>
              <a:buFont typeface="Wingdings" panose="05000000000000000000" pitchFamily="2" charset="2"/>
              <a:buChar char="Ø"/>
            </a:pPr>
            <a:r>
              <a:rPr lang="el-GR" sz="2400" dirty="0"/>
              <a:t>Εμφανίζεται το παράθυρο </a:t>
            </a:r>
            <a:r>
              <a:rPr lang="el-GR" sz="2400" b="1" dirty="0"/>
              <a:t>Simulation parameters: όνομα_μοντέλου/Configuration, </a:t>
            </a:r>
          </a:p>
          <a:p>
            <a:pPr lvl="1">
              <a:spcBef>
                <a:spcPts val="1800"/>
              </a:spcBef>
              <a:buFont typeface="Arial" panose="020B0604020202020204" pitchFamily="34" charset="0"/>
              <a:buChar char="•"/>
            </a:pPr>
            <a:r>
              <a:rPr lang="el-GR" sz="2200" dirty="0"/>
              <a:t>στο οποίο ρυθμίζουμε τις παραμέτρους προσομοίωσης και </a:t>
            </a:r>
          </a:p>
          <a:p>
            <a:pPr lvl="1">
              <a:spcBef>
                <a:spcPts val="1800"/>
              </a:spcBef>
              <a:buFont typeface="Arial" panose="020B0604020202020204" pitchFamily="34" charset="0"/>
              <a:buChar char="•"/>
            </a:pPr>
            <a:r>
              <a:rPr lang="el-GR" sz="2200" dirty="0"/>
              <a:t>πατάμε </a:t>
            </a:r>
            <a:r>
              <a:rPr lang="el-GR" sz="2200" b="1" dirty="0"/>
              <a:t>Apply</a:t>
            </a:r>
            <a:r>
              <a:rPr lang="el-GR" sz="2200" dirty="0"/>
              <a:t> για αποδοχή των ρυθμίσεων ή </a:t>
            </a:r>
          </a:p>
          <a:p>
            <a:pPr lvl="1">
              <a:spcBef>
                <a:spcPts val="1800"/>
              </a:spcBef>
              <a:buFont typeface="Arial" panose="020B0604020202020204" pitchFamily="34" charset="0"/>
              <a:buChar char="•"/>
            </a:pPr>
            <a:r>
              <a:rPr lang="el-GR" sz="2200" b="1" dirty="0"/>
              <a:t>Ok</a:t>
            </a:r>
            <a:r>
              <a:rPr lang="el-GR" sz="2200" dirty="0"/>
              <a:t> για αποδοχή των ρυθμίσεων και κλείσιμο του παραθύρου.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699635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παραμέτρων προσομοίωσης</a:t>
            </a:r>
            <a:r>
              <a:rPr lang="el-GR" dirty="0"/>
              <a:t/>
            </a:r>
            <a:br>
              <a:rPr lang="el-GR" dirty="0"/>
            </a:br>
            <a:r>
              <a:rPr lang="el-GR" sz="3600" b="0" dirty="0" smtClean="0"/>
              <a:t>(2 </a:t>
            </a:r>
            <a:r>
              <a:rPr lang="el-GR" sz="3600" b="0" dirty="0"/>
              <a:t>από </a:t>
            </a:r>
            <a:r>
              <a:rPr lang="el-GR" sz="3600" b="0" dirty="0" smtClean="0"/>
              <a:t>4)</a:t>
            </a:r>
            <a:endParaRPr lang="el-GR" sz="3600" dirty="0"/>
          </a:p>
        </p:txBody>
      </p:sp>
      <p:sp>
        <p:nvSpPr>
          <p:cNvPr id="3" name="Θέση περιεχομένου 2"/>
          <p:cNvSpPr>
            <a:spLocks noGrp="1"/>
          </p:cNvSpPr>
          <p:nvPr>
            <p:ph idx="1"/>
          </p:nvPr>
        </p:nvSpPr>
        <p:spPr/>
        <p:txBody>
          <a:bodyPr>
            <a:normAutofit/>
          </a:bodyPr>
          <a:lstStyle/>
          <a:p>
            <a:pPr>
              <a:spcBef>
                <a:spcPts val="3000"/>
              </a:spcBef>
              <a:buFont typeface="Wingdings" panose="05000000000000000000" pitchFamily="2" charset="2"/>
              <a:buChar char="Ø"/>
            </a:pPr>
            <a:r>
              <a:rPr lang="el-GR" sz="2400" dirty="0"/>
              <a:t>Στην καρτέλα </a:t>
            </a:r>
            <a:r>
              <a:rPr lang="el-GR" sz="2400" b="1" dirty="0"/>
              <a:t>Solver</a:t>
            </a:r>
            <a:r>
              <a:rPr lang="el-GR" sz="2400" dirty="0"/>
              <a:t> του παραθύρου αυτού στην οποία διακρίνουμε δύο περιοχές:</a:t>
            </a:r>
          </a:p>
          <a:p>
            <a:pPr lvl="1">
              <a:spcBef>
                <a:spcPts val="3000"/>
              </a:spcBef>
              <a:buFont typeface="Arial" panose="020B0604020202020204" pitchFamily="34" charset="0"/>
              <a:buChar char="•"/>
            </a:pPr>
            <a:r>
              <a:rPr lang="el-GR" sz="2200" dirty="0"/>
              <a:t>Στην περιοχή </a:t>
            </a:r>
            <a:r>
              <a:rPr lang="el-GR" sz="2200" b="1" dirty="0"/>
              <a:t>Simulation time </a:t>
            </a:r>
            <a:r>
              <a:rPr lang="el-GR" sz="2200" dirty="0"/>
              <a:t>εισάγουμε τιμές για την έναρξη και την λήξη του χρόνου προσομοίωσης, και</a:t>
            </a:r>
          </a:p>
          <a:p>
            <a:pPr lvl="1">
              <a:spcBef>
                <a:spcPts val="3000"/>
              </a:spcBef>
              <a:buFont typeface="Arial" panose="020B0604020202020204" pitchFamily="34" charset="0"/>
              <a:buChar char="•"/>
            </a:pPr>
            <a:r>
              <a:rPr lang="el-GR" sz="2200" dirty="0"/>
              <a:t>Στην περιοχή </a:t>
            </a:r>
            <a:r>
              <a:rPr lang="el-GR" sz="2200" b="1" dirty="0"/>
              <a:t>Solver options </a:t>
            </a:r>
            <a:r>
              <a:rPr lang="el-GR" sz="2200" dirty="0"/>
              <a:t>επιλέγουμε την κατάλληλη μέθοδο επίλυσης για το μοντέλο που εξετάζουμε, και </a:t>
            </a:r>
          </a:p>
          <a:p>
            <a:pPr>
              <a:spcBef>
                <a:spcPts val="30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28925908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παραμέτρων προσομοίωσης</a:t>
            </a:r>
            <a:br>
              <a:rPr lang="el-GR" sz="4400" dirty="0"/>
            </a:br>
            <a:r>
              <a:rPr lang="el-GR" sz="3600" b="0" dirty="0" smtClean="0"/>
              <a:t>(3 </a:t>
            </a:r>
            <a:r>
              <a:rPr lang="el-GR" sz="3600" b="0" dirty="0"/>
              <a:t>από </a:t>
            </a:r>
            <a:r>
              <a:rPr lang="el-GR" sz="3600" b="0" dirty="0" smtClean="0"/>
              <a:t>4)</a:t>
            </a:r>
            <a:endParaRPr lang="el-GR" sz="3600" dirty="0"/>
          </a:p>
        </p:txBody>
      </p:sp>
      <p:sp>
        <p:nvSpPr>
          <p:cNvPr id="3" name="Θέση περιεχομένου 2"/>
          <p:cNvSpPr>
            <a:spLocks noGrp="1"/>
          </p:cNvSpPr>
          <p:nvPr>
            <p:ph idx="1"/>
          </p:nvPr>
        </p:nvSpPr>
        <p:spPr/>
        <p:txBody>
          <a:bodyPr>
            <a:normAutofit/>
          </a:bodyPr>
          <a:lstStyle/>
          <a:p>
            <a:pPr>
              <a:spcBef>
                <a:spcPts val="1200"/>
              </a:spcBef>
            </a:pPr>
            <a:r>
              <a:rPr lang="el-GR" sz="2400" dirty="0"/>
              <a:t>Με την καρτέλα Data Import/Export του παραθύρου Simulation parameters μπορούμε να λάβουμε είσοδο ή τιμές αρχικών καταστάσεων ή να κατευθύνουμε την έξοδο προσομοίωσης σε μεταβλητές του Workspace (χώρου εργασίας) του MATLAB.</a:t>
            </a:r>
          </a:p>
          <a:p>
            <a:pPr>
              <a:spcBef>
                <a:spcPts val="1200"/>
              </a:spcBef>
            </a:pPr>
            <a:r>
              <a:rPr lang="el-GR" sz="2400" dirty="0"/>
              <a:t>Με την καρτέλα Diagnostics μπορούμε να δείξουμε την επιθυμητή δράση για πολλούς τύπους γεγονότων ή συνθηκών που μπορούν να αντιμετωπιστούν κατά τη διάρκεια μιας προσομοίωσης.</a:t>
            </a:r>
          </a:p>
          <a:p>
            <a:pPr>
              <a:spcBef>
                <a:spcPts val="1200"/>
              </a:spcBef>
            </a:pPr>
            <a:r>
              <a:rPr lang="el-GR" sz="2400" dirty="0"/>
              <a:t>Με τις επιλογές της καρτέλας Real-Time Workshop ρυθμίζουμε παραμέτρους που επιδρούν άμεσα στην δημιουργία και στην βελτιστοποίηση κώδικα.</a:t>
            </a:r>
          </a:p>
          <a:p>
            <a:pPr>
              <a:spcBef>
                <a:spcPts val="12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367860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Σύστημα Δυναμικής Προσομοίωσης (</a:t>
            </a:r>
            <a:r>
              <a:rPr lang="en-US" dirty="0"/>
              <a:t>Simulink)</a:t>
            </a:r>
            <a:br>
              <a:rPr lang="en-US" dirty="0"/>
            </a:br>
            <a:r>
              <a:rPr lang="en-US" sz="3600" b="0" dirty="0" smtClean="0"/>
              <a:t>(</a:t>
            </a:r>
            <a:r>
              <a:rPr lang="el-GR" sz="3600" b="0" dirty="0" smtClean="0"/>
              <a:t>3</a:t>
            </a:r>
            <a:r>
              <a:rPr lang="en-US" sz="3600" b="0" dirty="0" smtClean="0"/>
              <a:t>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p:txBody>
          <a:bodyPr>
            <a:normAutofit/>
          </a:bodyPr>
          <a:lstStyle/>
          <a:p>
            <a:r>
              <a:rPr lang="el-GR" sz="2400" dirty="0"/>
              <a:t>Η πρακτικότητα του Simulink, καθιστά απλή την χρήση του στην  μοντελοποίηση και την επίλυση πραγματικών προβλημάτων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37321386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Ρύθμιση παραμέτρων προσομοίωσης</a:t>
            </a:r>
            <a:br>
              <a:rPr lang="el-GR" sz="4400" dirty="0"/>
            </a:br>
            <a:r>
              <a:rPr lang="el-GR" sz="3600" b="0" dirty="0" smtClean="0"/>
              <a:t>(4 </a:t>
            </a:r>
            <a:r>
              <a:rPr lang="el-GR" sz="3600" b="0" dirty="0"/>
              <a:t>από </a:t>
            </a:r>
            <a:r>
              <a:rPr lang="el-GR" sz="3600" b="0" dirty="0" smtClean="0"/>
              <a:t>4)</a:t>
            </a:r>
            <a:endParaRPr lang="el-GR" sz="3600" dirty="0"/>
          </a:p>
        </p:txBody>
      </p:sp>
      <p:pic>
        <p:nvPicPr>
          <p:cNvPr id="5" name="Θέση περιεχομένου 4" title="Ρύθμιση παραμέτρων προσομοίωσης"/>
          <p:cNvPicPr>
            <a:picLocks noGrp="1" noChangeAspect="1"/>
          </p:cNvPicPr>
          <p:nvPr>
            <p:ph idx="1"/>
          </p:nvPr>
        </p:nvPicPr>
        <p:blipFill>
          <a:blip r:embed="rId2"/>
          <a:stretch>
            <a:fillRect/>
          </a:stretch>
        </p:blipFill>
        <p:spPr>
          <a:xfrm>
            <a:off x="179512" y="1484784"/>
            <a:ext cx="6582469" cy="4706578"/>
          </a:xfrm>
          <a:prstGeom prst="rect">
            <a:avLst/>
          </a:prstGeom>
        </p:spPr>
      </p:pic>
      <p:sp>
        <p:nvSpPr>
          <p:cNvPr id="6" name="5 - Επεξήγηση με παραλληλόγραμμο"/>
          <p:cNvSpPr/>
          <p:nvPr/>
        </p:nvSpPr>
        <p:spPr>
          <a:xfrm>
            <a:off x="7380312" y="1785851"/>
            <a:ext cx="1524000" cy="3810000"/>
          </a:xfrm>
          <a:prstGeom prst="wedgeRectCallout">
            <a:avLst>
              <a:gd name="adj1" fmla="val -205732"/>
              <a:gd name="adj2" fmla="val -43341"/>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el-GR" sz="2000" dirty="0" smtClean="0">
                <a:solidFill>
                  <a:prstClr val="black"/>
                </a:solidFill>
              </a:rPr>
              <a:t>Αλλαγή του </a:t>
            </a:r>
            <a:r>
              <a:rPr lang="en-US" sz="2000" dirty="0" smtClean="0">
                <a:solidFill>
                  <a:prstClr val="black"/>
                </a:solidFill>
              </a:rPr>
              <a:t>stop time </a:t>
            </a:r>
            <a:r>
              <a:rPr lang="el-GR" sz="2000" dirty="0" smtClean="0">
                <a:solidFill>
                  <a:prstClr val="black"/>
                </a:solidFill>
              </a:rPr>
              <a:t>σε 5/100</a:t>
            </a:r>
            <a:endParaRPr lang="el-GR" sz="2000" dirty="0">
              <a:solidFill>
                <a:prstClr val="black"/>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40358601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Εκτέλεση της προσομοίωσης</a:t>
            </a:r>
          </a:p>
        </p:txBody>
      </p:sp>
      <p:pic>
        <p:nvPicPr>
          <p:cNvPr id="5" name="Θέση περιεχομένου 4" title="Εκτέλεση της προσομοίωσης"/>
          <p:cNvPicPr>
            <a:picLocks noGrp="1" noChangeAspect="1"/>
          </p:cNvPicPr>
          <p:nvPr>
            <p:ph idx="1"/>
          </p:nvPr>
        </p:nvPicPr>
        <p:blipFill>
          <a:blip r:embed="rId2"/>
          <a:stretch>
            <a:fillRect/>
          </a:stretch>
        </p:blipFill>
        <p:spPr>
          <a:xfrm>
            <a:off x="395536" y="1218068"/>
            <a:ext cx="8229600" cy="4945566"/>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835172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 Σαμαράκου, Δ. Μητσούδης, Π. Πρεντάκης 2014. Μ. Σαμαράκου, Δ. Μητσούδης, Π. </a:t>
            </a:r>
            <a:r>
              <a:rPr lang="el-GR" sz="2000" dirty="0" smtClean="0"/>
              <a:t>Πρεντάκης. </a:t>
            </a:r>
            <a:r>
              <a:rPr lang="el-GR" sz="2000" dirty="0"/>
              <a:t>«Βελτιστοποίηση Ενεργειακών Συστημάτων</a:t>
            </a:r>
            <a:br>
              <a:rPr lang="el-GR" sz="2000" dirty="0"/>
            </a:br>
            <a:r>
              <a:rPr lang="el-GR" sz="2000" dirty="0"/>
              <a:t>Eργαστήριο Matlab . </a:t>
            </a:r>
            <a:r>
              <a:rPr lang="el-GR" sz="2000" dirty="0" smtClean="0"/>
              <a:t>Ενότητα </a:t>
            </a:r>
            <a:r>
              <a:rPr lang="en-US" sz="2000" dirty="0" smtClean="0"/>
              <a:t>6:</a:t>
            </a:r>
            <a:r>
              <a:rPr lang="el-GR" sz="2000" dirty="0" smtClean="0"/>
              <a:t> </a:t>
            </a:r>
            <a:r>
              <a:rPr lang="en-US" sz="2000" dirty="0" smtClean="0"/>
              <a:t>Simulink</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996907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04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216298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Σύστημα Δυναμικής Προσομοίωσης (</a:t>
            </a:r>
            <a:r>
              <a:rPr lang="en-US" dirty="0"/>
              <a:t>Simulink)</a:t>
            </a:r>
            <a:br>
              <a:rPr lang="en-US" dirty="0"/>
            </a:br>
            <a:r>
              <a:rPr lang="en-US" sz="3600" b="0" dirty="0" smtClean="0"/>
              <a:t>(</a:t>
            </a:r>
            <a:r>
              <a:rPr lang="el-GR" sz="3600" b="0" dirty="0" smtClean="0"/>
              <a:t>4</a:t>
            </a:r>
            <a:r>
              <a:rPr lang="en-US" sz="3600" b="0" dirty="0" smtClean="0"/>
              <a:t>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p:txBody>
          <a:bodyPr/>
          <a:lstStyle/>
          <a:p>
            <a:pPr>
              <a:spcBef>
                <a:spcPts val="1800"/>
              </a:spcBef>
            </a:pPr>
            <a:r>
              <a:rPr lang="el-GR" sz="2400" dirty="0"/>
              <a:t>Επίσης, μπορείτε να επεκτείνετε ιδανικά γραμμικά μοντέλα για να εξετάσετε πιο ρεαλιστικά μη γραμμικά μοντέλα, </a:t>
            </a:r>
          </a:p>
          <a:p>
            <a:pPr lvl="1">
              <a:spcBef>
                <a:spcPts val="1800"/>
              </a:spcBef>
            </a:pPr>
            <a:r>
              <a:rPr lang="el-GR" sz="2200" dirty="0"/>
              <a:t>π.χ. τριβής, αντίστασης αέρα και άλλα, που χαρακτηρίζουν φαινόμενα του πραγματικού </a:t>
            </a:r>
            <a:r>
              <a:rPr lang="el-GR" sz="2200" dirty="0" smtClean="0"/>
              <a:t>κόσμου. </a:t>
            </a:r>
            <a:endParaRPr lang="el-GR" sz="22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204841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Έναρξη του </a:t>
            </a:r>
            <a:r>
              <a:rPr lang="en-US" dirty="0"/>
              <a:t>Simulink</a:t>
            </a:r>
            <a:endParaRPr lang="el-GR" dirty="0"/>
          </a:p>
        </p:txBody>
      </p:sp>
      <p:pic>
        <p:nvPicPr>
          <p:cNvPr id="5" name="Θέση περιεχομένου 4" title="Έναρξη του Simulink"/>
          <p:cNvPicPr>
            <a:picLocks noGrp="1" noChangeAspect="1"/>
          </p:cNvPicPr>
          <p:nvPr>
            <p:ph idx="1"/>
          </p:nvPr>
        </p:nvPicPr>
        <p:blipFill>
          <a:blip r:embed="rId2"/>
          <a:stretch>
            <a:fillRect/>
          </a:stretch>
        </p:blipFill>
        <p:spPr>
          <a:xfrm>
            <a:off x="449745" y="935118"/>
            <a:ext cx="8433635" cy="5424277"/>
          </a:xfrm>
          <a:prstGeom prst="rect">
            <a:avLst/>
          </a:prstGeom>
        </p:spPr>
      </p:pic>
      <p:sp>
        <p:nvSpPr>
          <p:cNvPr id="6" name="6 - Επεξήγηση με στρογγυλεμένο παραλληλόγραμμο"/>
          <p:cNvSpPr/>
          <p:nvPr/>
        </p:nvSpPr>
        <p:spPr>
          <a:xfrm>
            <a:off x="1979712" y="3429000"/>
            <a:ext cx="3456384" cy="2664296"/>
          </a:xfrm>
          <a:prstGeom prst="wedgeRoundRectCallout">
            <a:avLst>
              <a:gd name="adj1" fmla="val -38850"/>
              <a:gd name="adj2" fmla="val -113467"/>
              <a:gd name="adj3" fmla="val 1666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el-GR" dirty="0" smtClean="0">
                <a:solidFill>
                  <a:prstClr val="black"/>
                </a:solidFill>
              </a:rPr>
              <a:t>πατώντας διπλό </a:t>
            </a:r>
            <a:r>
              <a:rPr lang="en-GB" dirty="0" smtClean="0">
                <a:solidFill>
                  <a:prstClr val="black"/>
                </a:solidFill>
              </a:rPr>
              <a:t>click</a:t>
            </a:r>
            <a:r>
              <a:rPr lang="el-GR" dirty="0" smtClean="0">
                <a:solidFill>
                  <a:prstClr val="black"/>
                </a:solidFill>
              </a:rPr>
              <a:t> στο εικονίδιο του </a:t>
            </a:r>
            <a:r>
              <a:rPr lang="en-US" dirty="0" smtClean="0">
                <a:solidFill>
                  <a:prstClr val="black"/>
                </a:solidFill>
              </a:rPr>
              <a:t>Simulink</a:t>
            </a:r>
            <a:r>
              <a:rPr lang="el-GR" dirty="0" smtClean="0">
                <a:solidFill>
                  <a:prstClr val="black"/>
                </a:solidFill>
              </a:rPr>
              <a:t> που βρίσκεται στην μπάρα εργαλείων της επιφάνειας εργασίας του MATLAB</a:t>
            </a:r>
            <a:endParaRPr lang="el-GR" dirty="0">
              <a:solidFill>
                <a:prstClr val="black"/>
              </a:solidFill>
            </a:endParaRPr>
          </a:p>
        </p:txBody>
      </p:sp>
      <p:pic>
        <p:nvPicPr>
          <p:cNvPr id="7" name="Εικόνα 6" title="εικονίδιο του Simulink "/>
          <p:cNvPicPr>
            <a:picLocks noChangeAspect="1"/>
          </p:cNvPicPr>
          <p:nvPr/>
        </p:nvPicPr>
        <p:blipFill>
          <a:blip r:embed="rId3"/>
          <a:stretch>
            <a:fillRect/>
          </a:stretch>
        </p:blipFill>
        <p:spPr>
          <a:xfrm>
            <a:off x="2985465" y="4781468"/>
            <a:ext cx="1444877" cy="1444877"/>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455853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Έναρξη του </a:t>
            </a:r>
            <a:r>
              <a:rPr lang="en-US" sz="4400" dirty="0"/>
              <a:t>Simulink </a:t>
            </a:r>
            <a:r>
              <a:rPr lang="el-GR" sz="4400" dirty="0" smtClean="0"/>
              <a:t/>
            </a:r>
            <a:br>
              <a:rPr lang="el-GR" sz="4400" dirty="0" smtClean="0"/>
            </a:br>
            <a:r>
              <a:rPr lang="en-US" sz="3600" b="0" dirty="0" smtClean="0"/>
              <a:t>(</a:t>
            </a:r>
            <a:r>
              <a:rPr lang="el-GR" sz="3600" b="0" dirty="0"/>
              <a:t>β’τρόπος)</a:t>
            </a:r>
          </a:p>
        </p:txBody>
      </p:sp>
      <p:pic>
        <p:nvPicPr>
          <p:cNvPr id="5" name="Θέση περιεχομένου 4" title="Έναρξη του Simulink "/>
          <p:cNvPicPr>
            <a:picLocks noGrp="1" noChangeAspect="1"/>
          </p:cNvPicPr>
          <p:nvPr>
            <p:ph idx="1"/>
          </p:nvPr>
        </p:nvPicPr>
        <p:blipFill>
          <a:blip r:embed="rId2"/>
          <a:stretch>
            <a:fillRect/>
          </a:stretch>
        </p:blipFill>
        <p:spPr>
          <a:xfrm>
            <a:off x="653674" y="1196975"/>
            <a:ext cx="8043470" cy="5173333"/>
          </a:xfrm>
          <a:prstGeom prst="rect">
            <a:avLst/>
          </a:prstGeom>
          <a:solidFill>
            <a:schemeClr val="bg1"/>
          </a:solidFill>
          <a:ln>
            <a:solidFill>
              <a:schemeClr val="bg1"/>
            </a:solidFill>
          </a:ln>
        </p:spPr>
      </p:pic>
      <p:sp>
        <p:nvSpPr>
          <p:cNvPr id="6" name="7 - Ορθογώνιο"/>
          <p:cNvSpPr/>
          <p:nvPr/>
        </p:nvSpPr>
        <p:spPr>
          <a:xfrm>
            <a:off x="3203848" y="2348880"/>
            <a:ext cx="851515" cy="323165"/>
          </a:xfrm>
          <a:prstGeom prst="rect">
            <a:avLst/>
          </a:prstGeom>
          <a:noFill/>
        </p:spPr>
        <p:txBody>
          <a:bodyPr wrap="none">
            <a:spAutoFit/>
          </a:bodyPr>
          <a:lstStyle/>
          <a:p>
            <a:r>
              <a:rPr lang="en-US" sz="1500" dirty="0" smtClean="0">
                <a:solidFill>
                  <a:prstClr val="black"/>
                </a:solidFill>
                <a:latin typeface="Calibri"/>
              </a:rPr>
              <a:t>Simulink</a:t>
            </a:r>
            <a:endParaRPr lang="el-GR" sz="1500" dirty="0">
              <a:solidFill>
                <a:prstClr val="black"/>
              </a:solidFill>
              <a:latin typeface="Calibri"/>
            </a:endParaRPr>
          </a:p>
        </p:txBody>
      </p:sp>
      <p:sp>
        <p:nvSpPr>
          <p:cNvPr id="7" name="6 - Επεξήγηση με στρογγυλεμένο παραλληλόγραμμο"/>
          <p:cNvSpPr/>
          <p:nvPr/>
        </p:nvSpPr>
        <p:spPr>
          <a:xfrm>
            <a:off x="1835696" y="4511675"/>
            <a:ext cx="4038600" cy="2209800"/>
          </a:xfrm>
          <a:prstGeom prst="wedgeRoundRectCallout">
            <a:avLst>
              <a:gd name="adj1" fmla="val -6763"/>
              <a:gd name="adj2" fmla="val -130580"/>
              <a:gd name="adj3" fmla="val 1666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t" anchorCtr="0"/>
          <a:lstStyle/>
          <a:p>
            <a:r>
              <a:rPr lang="el-GR" sz="2000" dirty="0" smtClean="0">
                <a:solidFill>
                  <a:prstClr val="black"/>
                </a:solidFill>
              </a:rPr>
              <a:t>εναλλακτικά (</a:t>
            </a:r>
            <a:r>
              <a:rPr lang="el-GR" sz="2000" i="1" dirty="0" smtClean="0">
                <a:solidFill>
                  <a:prstClr val="black"/>
                </a:solidFill>
              </a:rPr>
              <a:t>αν για κάποιο λόγο δεν υπάρχει η συντόμευση</a:t>
            </a:r>
            <a:r>
              <a:rPr lang="el-GR" sz="2000" dirty="0" smtClean="0">
                <a:solidFill>
                  <a:prstClr val="black"/>
                </a:solidFill>
              </a:rPr>
              <a:t>), πληκτρολογούμε στο </a:t>
            </a:r>
            <a:r>
              <a:rPr lang="en-US" sz="2000" dirty="0" smtClean="0">
                <a:solidFill>
                  <a:prstClr val="black"/>
                </a:solidFill>
              </a:rPr>
              <a:t>Command Window</a:t>
            </a:r>
            <a:r>
              <a:rPr lang="el-GR" sz="2000" dirty="0" smtClean="0">
                <a:solidFill>
                  <a:prstClr val="black"/>
                </a:solidFill>
              </a:rPr>
              <a:t>:  </a:t>
            </a:r>
          </a:p>
          <a:p>
            <a:endParaRPr lang="el-GR" sz="2000" dirty="0" smtClean="0">
              <a:solidFill>
                <a:prstClr val="black"/>
              </a:solidFill>
            </a:endParaRPr>
          </a:p>
          <a:p>
            <a:r>
              <a:rPr lang="el-GR" sz="2000" b="1" dirty="0" smtClean="0">
                <a:solidFill>
                  <a:prstClr val="black"/>
                </a:solidFill>
              </a:rPr>
              <a:t>&gt;&gt; </a:t>
            </a:r>
            <a:r>
              <a:rPr lang="en-US" sz="2000" b="1" dirty="0" smtClean="0">
                <a:solidFill>
                  <a:prstClr val="black"/>
                </a:solidFill>
              </a:rPr>
              <a:t>simulink</a:t>
            </a:r>
            <a:r>
              <a:rPr lang="el-GR" sz="2000" b="1" dirty="0" smtClean="0">
                <a:solidFill>
                  <a:prstClr val="black"/>
                </a:solidFill>
              </a:rPr>
              <a:t>              </a:t>
            </a:r>
            <a:endParaRPr lang="el-GR" sz="2000" b="1" dirty="0">
              <a:solidFill>
                <a:prstClr val="black"/>
              </a:solidFill>
            </a:endParaRPr>
          </a:p>
        </p:txBody>
      </p:sp>
      <p:grpSp>
        <p:nvGrpSpPr>
          <p:cNvPr id="10" name="Ομάδα 9"/>
          <p:cNvGrpSpPr/>
          <p:nvPr/>
        </p:nvGrpSpPr>
        <p:grpSpPr>
          <a:xfrm>
            <a:off x="3127867" y="2391782"/>
            <a:ext cx="1084093" cy="226692"/>
            <a:chOff x="3127867" y="2391782"/>
            <a:chExt cx="1084093" cy="226692"/>
          </a:xfrm>
        </p:grpSpPr>
        <p:sp>
          <p:nvSpPr>
            <p:cNvPr id="3" name="Ορθογώνιο 2"/>
            <p:cNvSpPr/>
            <p:nvPr/>
          </p:nvSpPr>
          <p:spPr>
            <a:xfrm>
              <a:off x="3203848" y="2402450"/>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Ορθογώνιο 8"/>
            <p:cNvSpPr/>
            <p:nvPr/>
          </p:nvSpPr>
          <p:spPr>
            <a:xfrm>
              <a:off x="3127867" y="2391782"/>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prstClr val="black"/>
                  </a:solidFill>
                </a:rPr>
                <a:t>simulink</a:t>
              </a:r>
              <a:endParaRPr lang="el-GR" sz="1400" dirty="0">
                <a:solidFill>
                  <a:prstClr val="black"/>
                </a:solidFill>
              </a:endParaRP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431646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4400" dirty="0"/>
              <a:t>Simulink Library Browser (SLB) </a:t>
            </a:r>
            <a:r>
              <a:rPr lang="el-GR" sz="4400" dirty="0" smtClean="0"/>
              <a:t/>
            </a:r>
            <a:br>
              <a:rPr lang="el-GR" sz="4400" dirty="0" smtClean="0"/>
            </a:br>
            <a:r>
              <a:rPr lang="el-GR" sz="3600" b="0" dirty="0" smtClean="0"/>
              <a:t>(1 από 4)</a:t>
            </a:r>
            <a:endParaRPr lang="el-GR" sz="3600" b="0" dirty="0"/>
          </a:p>
        </p:txBody>
      </p:sp>
      <p:sp>
        <p:nvSpPr>
          <p:cNvPr id="3" name="Θέση περιεχομένου 2"/>
          <p:cNvSpPr>
            <a:spLocks noGrp="1"/>
          </p:cNvSpPr>
          <p:nvPr>
            <p:ph idx="1"/>
          </p:nvPr>
        </p:nvSpPr>
        <p:spPr/>
        <p:txBody>
          <a:bodyPr/>
          <a:lstStyle/>
          <a:p>
            <a:pPr>
              <a:spcBef>
                <a:spcPts val="3600"/>
              </a:spcBef>
            </a:pPr>
            <a:r>
              <a:rPr lang="el-GR" sz="2400" dirty="0" smtClean="0"/>
              <a:t>Περιέχει </a:t>
            </a:r>
            <a:r>
              <a:rPr lang="el-GR" sz="2400" dirty="0"/>
              <a:t>το σύνολο των δομικών στοιχείων (Βlocks), </a:t>
            </a:r>
          </a:p>
          <a:p>
            <a:pPr>
              <a:spcBef>
                <a:spcPts val="3600"/>
              </a:spcBef>
            </a:pPr>
            <a:r>
              <a:rPr lang="el-GR" sz="2400" dirty="0"/>
              <a:t>που υποστηρίζει το Simulink, </a:t>
            </a:r>
          </a:p>
          <a:p>
            <a:pPr>
              <a:spcBef>
                <a:spcPts val="3600"/>
              </a:spcBef>
            </a:pPr>
            <a:r>
              <a:rPr lang="el-GR" sz="2400" dirty="0"/>
              <a:t>για την δημιουργία των μοντέλων προσομοίωσης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4570762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ab37c062e590d0c176e4d4beb8f19bd777ea5b"/>
</p:tagLst>
</file>

<file path=ppt/theme/theme1.xml><?xml version="1.0" encoding="utf-8"?>
<a:theme xmlns:a="http://schemas.openxmlformats.org/drawingml/2006/main" name="OC_template_updated">
  <a:themeElements>
    <a:clrScheme name="Προσαρμοσμένο 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C_template_updated">
  <a:themeElements>
    <a:clrScheme name="Προσαρμοσμένο 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TotalTime>
  <Words>2378</Words>
  <Application>Microsoft Office PowerPoint</Application>
  <PresentationFormat>Προβολή στην οθόνη (4:3)</PresentationFormat>
  <Paragraphs>319</Paragraphs>
  <Slides>58</Slides>
  <Notes>7</Notes>
  <HiddenSlides>0</HiddenSlides>
  <MMClips>0</MMClips>
  <ScaleCrop>false</ScaleCrop>
  <HeadingPairs>
    <vt:vector size="4" baseType="variant">
      <vt:variant>
        <vt:lpstr>Θέμα</vt:lpstr>
      </vt:variant>
      <vt:variant>
        <vt:i4>4</vt:i4>
      </vt:variant>
      <vt:variant>
        <vt:lpstr>Τίτλοι διαφανειών</vt:lpstr>
      </vt:variant>
      <vt:variant>
        <vt:i4>58</vt:i4>
      </vt:variant>
    </vt:vector>
  </HeadingPairs>
  <TitlesOfParts>
    <vt:vector size="62" baseType="lpstr">
      <vt:lpstr>OC_template_updated</vt:lpstr>
      <vt:lpstr>1_OC_template_updated</vt:lpstr>
      <vt:lpstr>3_OC_template_updated</vt:lpstr>
      <vt:lpstr>4_OC_template_updated</vt:lpstr>
      <vt:lpstr>Βελτιστοποίηση Ενεργειακών Συστημάτων Eργαστήριο Matlab </vt:lpstr>
      <vt:lpstr>Περιεχόμενα</vt:lpstr>
      <vt:lpstr>Σύστημα Δυναμικής Προσομοίωσης (Simulink) (1 από 4)</vt:lpstr>
      <vt:lpstr>Σύστημα Δυναμικής Προσομοίωσης (Simulink) (2 από 4)</vt:lpstr>
      <vt:lpstr>Σύστημα Δυναμικής Προσομοίωσης (Simulink) (3 από 4)</vt:lpstr>
      <vt:lpstr>Σύστημα Δυναμικής Προσομοίωσης (Simulink) (4 από 4)</vt:lpstr>
      <vt:lpstr>Έναρξη του Simulink</vt:lpstr>
      <vt:lpstr>Έναρξη του Simulink  (β’τρόπος)</vt:lpstr>
      <vt:lpstr>Simulink Library Browser (SLB)  (1 από 4)</vt:lpstr>
      <vt:lpstr>Simulink Library Browser (SLB)  (2 από 4)</vt:lpstr>
      <vt:lpstr>Simulink Library Browser (SLB)  (3 από 4)</vt:lpstr>
      <vt:lpstr>Simulink Library Browser (SLB)  (4 από 4)</vt:lpstr>
      <vt:lpstr>Δημιουργία νέου μοντέλου (1 από 5)</vt:lpstr>
      <vt:lpstr>Δημιουργία νέου μοντέλου (2 από 5)</vt:lpstr>
      <vt:lpstr>Δημιουργία νέου μοντέλου (3 από 5)</vt:lpstr>
      <vt:lpstr>Δημιουργία νέου μοντέλου (4 από 5)</vt:lpstr>
      <vt:lpstr>Δημιουργία νέου μοντέλου (5 από 5)</vt:lpstr>
      <vt:lpstr>Παρουσίαση Μοντέλου (1 από 8)</vt:lpstr>
      <vt:lpstr>Παρουσίαση Μοντέλου (2 από 8)</vt:lpstr>
      <vt:lpstr>Παρουσίαση Μοντέλου (3 από 8)</vt:lpstr>
      <vt:lpstr>Παρουσίαση Μοντέλου (4 από 8)</vt:lpstr>
      <vt:lpstr>Παρουσίαση Μοντέλου (5 από 8)</vt:lpstr>
      <vt:lpstr>Παρουσίαση Μοντέλου (6 από 8)</vt:lpstr>
      <vt:lpstr>Παρουσίαση Μοντέλου (7 από 8)</vt:lpstr>
      <vt:lpstr>Παρουσίαση Μοντέλου (8 από 8)</vt:lpstr>
      <vt:lpstr>Προσομοίωση Τριγωνομετρικών Σημάτων (1 από 8) </vt:lpstr>
      <vt:lpstr>Προσομοίωση Τριγωνομετρικών Σημάτων (2 από 8) </vt:lpstr>
      <vt:lpstr>Προσομοίωση Τριγωνομετρικών Σημάτων (3 από 8) </vt:lpstr>
      <vt:lpstr>Προσομοίωση Τριγωνομετρικών Σημάτων (4 από 8) </vt:lpstr>
      <vt:lpstr>Προσομοίωση Τριγωνομετρικών Σημάτων (5 από 8) </vt:lpstr>
      <vt:lpstr>Προσομοίωση Τριγωνομετρικών Σημάτων (6 από 8) </vt:lpstr>
      <vt:lpstr>Προσομοίωση Τριγωνομετρικών Σημάτων (7 από 8) </vt:lpstr>
      <vt:lpstr>Προσομοίωση Τριγωνομετρικών Σημάτων (8 από 8) </vt:lpstr>
      <vt:lpstr>Ρύθμιση των blocks (1 από 8)</vt:lpstr>
      <vt:lpstr>Ρύθμιση των blocks (2 από 8)</vt:lpstr>
      <vt:lpstr>Ρύθμιση των blocks (3 από 8)</vt:lpstr>
      <vt:lpstr>Ρύθμιση των blocks (4 από 8)</vt:lpstr>
      <vt:lpstr>Ρύθμιση block Sine Wave (1 από 3)</vt:lpstr>
      <vt:lpstr>Ρύθμιση block Sine Wave (2 από 3)</vt:lpstr>
      <vt:lpstr>Ρύθμιση block Sine Wave (3 από 3)</vt:lpstr>
      <vt:lpstr>Ρύθμιση των blocks (5 από 8)</vt:lpstr>
      <vt:lpstr>Ρύθμιση των blocks (6 από 8)</vt:lpstr>
      <vt:lpstr>Ρύθμιση block Sum</vt:lpstr>
      <vt:lpstr>Ρύθμιση των blocks (7 από 8)</vt:lpstr>
      <vt:lpstr>Ρύθμιση των blocks (8 από 8)</vt:lpstr>
      <vt:lpstr>Ρύθμιση Floating Scope block </vt:lpstr>
      <vt:lpstr>Ρύθμιση παραμέτρων προσομοίωσης (1 από 4)</vt:lpstr>
      <vt:lpstr>Ρύθμιση παραμέτρων προσομοίωσης (2 από 4)</vt:lpstr>
      <vt:lpstr>Ρύθμιση παραμέτρων προσομοίωσης (3 από 4)</vt:lpstr>
      <vt:lpstr>Ρύθμιση παραμέτρων προσομοίωσης (4 από 4)</vt:lpstr>
      <vt:lpstr>Εκτέλεση της προσομοίωσης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40</cp:revision>
  <dcterms:created xsi:type="dcterms:W3CDTF">2013-03-04T13:35:19Z</dcterms:created>
  <dcterms:modified xsi:type="dcterms:W3CDTF">2015-06-11T08:19:48Z</dcterms:modified>
</cp:coreProperties>
</file>