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8" r:id="rId1"/>
    <p:sldMasterId id="2147484060" r:id="rId2"/>
  </p:sldMasterIdLst>
  <p:notesMasterIdLst>
    <p:notesMasterId r:id="rId177"/>
  </p:notesMasterIdLst>
  <p:sldIdLst>
    <p:sldId id="780" r:id="rId3"/>
    <p:sldId id="684" r:id="rId4"/>
    <p:sldId id="695" r:id="rId5"/>
    <p:sldId id="532" r:id="rId6"/>
    <p:sldId id="533" r:id="rId7"/>
    <p:sldId id="534" r:id="rId8"/>
    <p:sldId id="696" r:id="rId9"/>
    <p:sldId id="256" r:id="rId10"/>
    <p:sldId id="510" r:id="rId11"/>
    <p:sldId id="511" r:id="rId12"/>
    <p:sldId id="509" r:id="rId13"/>
    <p:sldId id="535" r:id="rId14"/>
    <p:sldId id="258" r:id="rId15"/>
    <p:sldId id="697" r:id="rId16"/>
    <p:sldId id="259" r:id="rId17"/>
    <p:sldId id="536" r:id="rId18"/>
    <p:sldId id="537" r:id="rId19"/>
    <p:sldId id="260" r:id="rId20"/>
    <p:sldId id="754" r:id="rId21"/>
    <p:sldId id="261" r:id="rId22"/>
    <p:sldId id="724" r:id="rId23"/>
    <p:sldId id="721" r:id="rId24"/>
    <p:sldId id="617" r:id="rId25"/>
    <p:sldId id="654" r:id="rId26"/>
    <p:sldId id="266" r:id="rId27"/>
    <p:sldId id="618" r:id="rId28"/>
    <p:sldId id="614" r:id="rId29"/>
    <p:sldId id="615" r:id="rId30"/>
    <p:sldId id="616" r:id="rId31"/>
    <p:sldId id="388" r:id="rId32"/>
    <p:sldId id="385" r:id="rId33"/>
    <p:sldId id="386" r:id="rId34"/>
    <p:sldId id="387" r:id="rId35"/>
    <p:sldId id="722" r:id="rId36"/>
    <p:sldId id="263" r:id="rId37"/>
    <p:sldId id="723" r:id="rId38"/>
    <p:sldId id="264" r:id="rId39"/>
    <p:sldId id="389" r:id="rId40"/>
    <p:sldId id="267" r:id="rId41"/>
    <p:sldId id="328" r:id="rId42"/>
    <p:sldId id="726" r:id="rId43"/>
    <p:sldId id="268" r:id="rId44"/>
    <p:sldId id="744" r:id="rId45"/>
    <p:sldId id="745" r:id="rId46"/>
    <p:sldId id="269" r:id="rId47"/>
    <p:sldId id="274" r:id="rId48"/>
    <p:sldId id="273" r:id="rId49"/>
    <p:sldId id="272" r:id="rId50"/>
    <p:sldId id="271" r:id="rId51"/>
    <p:sldId id="276" r:id="rId52"/>
    <p:sldId id="278" r:id="rId53"/>
    <p:sldId id="280" r:id="rId54"/>
    <p:sldId id="290" r:id="rId55"/>
    <p:sldId id="746" r:id="rId56"/>
    <p:sldId id="282" r:id="rId57"/>
    <p:sldId id="284" r:id="rId58"/>
    <p:sldId id="286" r:id="rId59"/>
    <p:sldId id="749" r:id="rId60"/>
    <p:sldId id="748" r:id="rId61"/>
    <p:sldId id="288" r:id="rId62"/>
    <p:sldId id="327" r:id="rId63"/>
    <p:sldId id="291" r:id="rId64"/>
    <p:sldId id="296" r:id="rId65"/>
    <p:sldId id="300" r:id="rId66"/>
    <p:sldId id="292" r:id="rId67"/>
    <p:sldId id="294" r:id="rId68"/>
    <p:sldId id="295" r:id="rId69"/>
    <p:sldId id="297" r:id="rId70"/>
    <p:sldId id="298" r:id="rId71"/>
    <p:sldId id="316" r:id="rId72"/>
    <p:sldId id="299" r:id="rId73"/>
    <p:sldId id="530" r:id="rId74"/>
    <p:sldId id="531" r:id="rId75"/>
    <p:sldId id="698" r:id="rId76"/>
    <p:sldId id="750" r:id="rId77"/>
    <p:sldId id="619" r:id="rId78"/>
    <p:sldId id="620" r:id="rId79"/>
    <p:sldId id="624" r:id="rId80"/>
    <p:sldId id="621" r:id="rId81"/>
    <p:sldId id="623" r:id="rId82"/>
    <p:sldId id="622" r:id="rId83"/>
    <p:sldId id="626" r:id="rId84"/>
    <p:sldId id="625" r:id="rId85"/>
    <p:sldId id="627" r:id="rId86"/>
    <p:sldId id="304" r:id="rId87"/>
    <p:sldId id="308" r:id="rId88"/>
    <p:sldId id="700" r:id="rId89"/>
    <p:sldId id="309" r:id="rId90"/>
    <p:sldId id="751" r:id="rId91"/>
    <p:sldId id="310" r:id="rId92"/>
    <p:sldId id="743" r:id="rId93"/>
    <p:sldId id="653" r:id="rId94"/>
    <p:sldId id="752" r:id="rId95"/>
    <p:sldId id="529" r:id="rId96"/>
    <p:sldId id="701" r:id="rId97"/>
    <p:sldId id="702" r:id="rId98"/>
    <p:sldId id="640" r:id="rId99"/>
    <p:sldId id="703" r:id="rId100"/>
    <p:sldId id="704" r:id="rId101"/>
    <p:sldId id="629" r:id="rId102"/>
    <p:sldId id="318" r:id="rId103"/>
    <p:sldId id="705" r:id="rId104"/>
    <p:sldId id="650" r:id="rId105"/>
    <p:sldId id="651" r:id="rId106"/>
    <p:sldId id="652" r:id="rId107"/>
    <p:sldId id="644" r:id="rId108"/>
    <p:sldId id="312" r:id="rId109"/>
    <p:sldId id="647" r:id="rId110"/>
    <p:sldId id="646" r:id="rId111"/>
    <p:sldId id="648" r:id="rId112"/>
    <p:sldId id="649" r:id="rId113"/>
    <p:sldId id="714" r:id="rId114"/>
    <p:sldId id="313" r:id="rId115"/>
    <p:sldId id="322" r:id="rId116"/>
    <p:sldId id="321" r:id="rId117"/>
    <p:sldId id="326" r:id="rId118"/>
    <p:sldId id="713" r:id="rId119"/>
    <p:sldId id="706" r:id="rId120"/>
    <p:sldId id="707" r:id="rId121"/>
    <p:sldId id="708" r:id="rId122"/>
    <p:sldId id="709" r:id="rId123"/>
    <p:sldId id="710" r:id="rId124"/>
    <p:sldId id="711" r:id="rId125"/>
    <p:sldId id="712" r:id="rId126"/>
    <p:sldId id="715" r:id="rId127"/>
    <p:sldId id="325" r:id="rId128"/>
    <p:sldId id="323" r:id="rId129"/>
    <p:sldId id="324" r:id="rId130"/>
    <p:sldId id="314" r:id="rId131"/>
    <p:sldId id="719" r:id="rId132"/>
    <p:sldId id="336" r:id="rId133"/>
    <p:sldId id="330" r:id="rId134"/>
    <p:sldId id="331" r:id="rId135"/>
    <p:sldId id="335" r:id="rId136"/>
    <p:sldId id="338" r:id="rId137"/>
    <p:sldId id="340" r:id="rId138"/>
    <p:sldId id="717" r:id="rId139"/>
    <p:sldId id="716" r:id="rId140"/>
    <p:sldId id="718" r:id="rId141"/>
    <p:sldId id="341" r:id="rId142"/>
    <p:sldId id="741" r:id="rId143"/>
    <p:sldId id="342" r:id="rId144"/>
    <p:sldId id="742" r:id="rId145"/>
    <p:sldId id="343" r:id="rId146"/>
    <p:sldId id="740" r:id="rId147"/>
    <p:sldId id="333" r:id="rId148"/>
    <p:sldId id="445" r:id="rId149"/>
    <p:sldId id="753" r:id="rId150"/>
    <p:sldId id="422" r:id="rId151"/>
    <p:sldId id="416" r:id="rId152"/>
    <p:sldId id="417" r:id="rId153"/>
    <p:sldId id="418" r:id="rId154"/>
    <p:sldId id="488" r:id="rId155"/>
    <p:sldId id="489" r:id="rId156"/>
    <p:sldId id="490" r:id="rId157"/>
    <p:sldId id="419" r:id="rId158"/>
    <p:sldId id="420" r:id="rId159"/>
    <p:sldId id="421" r:id="rId160"/>
    <p:sldId id="423" r:id="rId161"/>
    <p:sldId id="425" r:id="rId162"/>
    <p:sldId id="426" r:id="rId163"/>
    <p:sldId id="427" r:id="rId164"/>
    <p:sldId id="428" r:id="rId165"/>
    <p:sldId id="429" r:id="rId166"/>
    <p:sldId id="720" r:id="rId167"/>
    <p:sldId id="781" r:id="rId168"/>
    <p:sldId id="782" r:id="rId169"/>
    <p:sldId id="783" r:id="rId170"/>
    <p:sldId id="784" r:id="rId171"/>
    <p:sldId id="785" r:id="rId172"/>
    <p:sldId id="786" r:id="rId173"/>
    <p:sldId id="787" r:id="rId174"/>
    <p:sldId id="789" r:id="rId175"/>
    <p:sldId id="788" r:id="rId176"/>
  </p:sldIdLst>
  <p:sldSz cx="9144000" cy="6858000" type="screen4x3"/>
  <p:notesSz cx="6858000" cy="9144000"/>
  <p:custDataLst>
    <p:tags r:id="rId1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1" autoAdjust="0"/>
    <p:restoredTop sz="94675" autoAdjust="0"/>
  </p:normalViewPr>
  <p:slideViewPr>
    <p:cSldViewPr snapToGrid="0" snapToObjects="1">
      <p:cViewPr>
        <p:scale>
          <a:sx n="70" d="100"/>
          <a:sy n="70" d="100"/>
        </p:scale>
        <p:origin x="-130" y="-8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tableStyles" Target="tableStyle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notesMaster" Target="notesMasters/notesMaster1.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ags" Target="tags/tag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328BD7-8DA9-8B45-8723-200C58738EA4}" type="datetimeFigureOut">
              <a:rPr lang="en-US" smtClean="0"/>
              <a:t>11/18/2015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816FB-21E9-3945-80DB-D094DA25F987}" type="slidenum">
              <a:rPr lang="en-US" smtClean="0"/>
              <a:t>‹#›</a:t>
            </a:fld>
            <a:endParaRPr lang="en-US"/>
          </a:p>
        </p:txBody>
      </p:sp>
    </p:spTree>
    <p:extLst>
      <p:ext uri="{BB962C8B-B14F-4D97-AF65-F5344CB8AC3E}">
        <p14:creationId xmlns:p14="http://schemas.microsoft.com/office/powerpoint/2010/main" val="21371978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174</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816FB-21E9-3945-80DB-D094DA25F987}" type="slidenum">
              <a:rPr lang="en-US" smtClean="0"/>
              <a:t>8</a:t>
            </a:fld>
            <a:endParaRPr lang="en-US"/>
          </a:p>
        </p:txBody>
      </p:sp>
    </p:spTree>
    <p:extLst>
      <p:ext uri="{BB962C8B-B14F-4D97-AF65-F5344CB8AC3E}">
        <p14:creationId xmlns:p14="http://schemas.microsoft.com/office/powerpoint/2010/main" val="91193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166</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167</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168</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169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171</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172</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173</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606327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687941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755870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035205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8296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676988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247201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096389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662703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294576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A2F0292D-1797-49A5-8D2D-8D50C72EF3CC}" type="datetimeFigureOut">
              <a:rPr lang="en-US" smtClean="0"/>
              <a:t>11/18/2015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A2F0292D-1797-49A5-8D2D-8D50C72EF3CC}" type="datetimeFigureOut">
              <a:rPr lang="en-US" smtClean="0"/>
              <a:t>11/18/2015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A2F0292D-1797-49A5-8D2D-8D50C72EF3CC}" type="datetimeFigureOut">
              <a:rPr lang="en-US" smtClean="0"/>
              <a:t>11/18/2015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A2F0292D-1797-49A5-8D2D-8D50C72EF3CC}" type="datetimeFigureOut">
              <a:rPr lang="en-US" smtClean="0"/>
              <a:t>11/18/2015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0292D-1797-49A5-8D2D-8D50C72EF3CC}" type="datetimeFigureOut">
              <a:rPr lang="en-US" smtClean="0"/>
              <a:t>11/18/2015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11/18/2015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11/18/2015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0292D-1797-49A5-8D2D-8D50C72EF3CC}" type="datetimeFigureOut">
              <a:rPr lang="en-US" smtClean="0"/>
              <a:t>11/18/2015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C888B-D9F9-4E54-B722-F151A9F45E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193891672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4.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gif"/><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3.png"/><Relationship Id="rId2" Type="http://schemas.openxmlformats.org/officeDocument/2006/relationships/image" Target="../media/image106.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09.pn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97105" y="1340768"/>
            <a:ext cx="8149790" cy="1470025"/>
          </a:xfrm>
        </p:spPr>
        <p:txBody>
          <a:bodyPr>
            <a:normAutofit/>
          </a:bodyPr>
          <a:lstStyle/>
          <a:p>
            <a:pPr lvl="1" algn="ctr"/>
            <a:r>
              <a:rPr lang="el-GR" sz="3600" b="1" dirty="0" smtClean="0">
                <a:solidFill>
                  <a:schemeClr val="tx1"/>
                </a:solidFill>
                <a:latin typeface="+mn-lt"/>
              </a:rPr>
              <a:t>Εικαστικές συνθέσεις - Χρώμα στο χώρο</a:t>
            </a:r>
          </a:p>
        </p:txBody>
      </p:sp>
      <p:sp>
        <p:nvSpPr>
          <p:cNvPr id="3" name="Υπότιτλος 2"/>
          <p:cNvSpPr>
            <a:spLocks noGrp="1"/>
          </p:cNvSpPr>
          <p:nvPr>
            <p:ph type="subTitle" idx="1"/>
          </p:nvPr>
        </p:nvSpPr>
        <p:spPr>
          <a:xfrm>
            <a:off x="953808" y="3096542"/>
            <a:ext cx="7236385" cy="2161257"/>
          </a:xfrm>
        </p:spPr>
        <p:txBody>
          <a:bodyPr>
            <a:normAutofit fontScale="92500" lnSpcReduction="10000"/>
          </a:bodyPr>
          <a:lstStyle/>
          <a:p>
            <a:pPr lvl="0">
              <a:spcBef>
                <a:spcPts val="0"/>
              </a:spcBef>
              <a:spcAft>
                <a:spcPts val="1200"/>
              </a:spcAft>
            </a:pPr>
            <a:r>
              <a:rPr lang="el-GR" sz="2800" b="1" dirty="0" smtClean="0"/>
              <a:t>Ενότητα 6</a:t>
            </a:r>
            <a:r>
              <a:rPr lang="el-GR" sz="2800" dirty="0" smtClean="0"/>
              <a:t>:</a:t>
            </a:r>
            <a:r>
              <a:rPr lang="en-US" sz="2800" dirty="0" smtClean="0"/>
              <a:t> </a:t>
            </a:r>
            <a:r>
              <a:rPr lang="el-GR" sz="2800" dirty="0" smtClean="0"/>
              <a:t>Εικαστικές παρεμβάσεις σπουδαστών                                        σε χώρους μνήμης – α’ μέρος</a:t>
            </a:r>
          </a:p>
          <a:p>
            <a:pPr>
              <a:spcBef>
                <a:spcPts val="0"/>
              </a:spcBef>
              <a:spcAft>
                <a:spcPts val="1200"/>
              </a:spcAft>
            </a:pPr>
            <a:r>
              <a:rPr lang="el-GR" sz="2400" dirty="0" smtClean="0"/>
              <a:t>Φρύνη </a:t>
            </a:r>
            <a:r>
              <a:rPr lang="el-GR" sz="2400" dirty="0" err="1" smtClean="0"/>
              <a:t>Μουζακίτου</a:t>
            </a:r>
            <a:endParaRPr lang="el-GR" sz="2400" dirty="0" smtClean="0"/>
          </a:p>
          <a:p>
            <a:pPr>
              <a:spcBef>
                <a:spcPts val="0"/>
              </a:spcBef>
            </a:pPr>
            <a:r>
              <a:rPr lang="el-GR" sz="2400" dirty="0" smtClean="0"/>
              <a:t>Τμήμα </a:t>
            </a:r>
            <a:r>
              <a:rPr lang="el-GR" sz="2400" dirty="0"/>
              <a:t>Εσωτερικής Αρχιτεκτονικής, Διακόσμησης και Σχεδιασμού </a:t>
            </a:r>
            <a:r>
              <a:rPr lang="el-GR" sz="2400" dirty="0" err="1"/>
              <a:t>Αντικειμένωνίων</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fontAlgn="base">
              <a:spcBef>
                <a:spcPct val="0"/>
              </a:spcBef>
              <a:spcAft>
                <a:spcPct val="0"/>
              </a:spcAft>
            </a:pPr>
            <a:r>
              <a:rPr lang="el-GR" sz="1600" dirty="0">
                <a:solidFill>
                  <a:prstClr val="black"/>
                </a:solidFill>
              </a:rPr>
              <a:t>Ανοικτά Ακαδημαϊκά </a:t>
            </a:r>
            <a:r>
              <a:rPr lang="el-GR" sz="1600" dirty="0" smtClean="0">
                <a:solidFill>
                  <a:prstClr val="black"/>
                </a:solidFill>
              </a:rPr>
              <a:t>Μαθήματα στο ΤΕΙ Αθήνας</a:t>
            </a:r>
            <a:endParaRPr lang="el-GR" sz="1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5644530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5625"/>
          <a:stretch/>
        </p:blipFill>
        <p:spPr bwMode="auto">
          <a:xfrm>
            <a:off x="4044034" y="5367126"/>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4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03C6u03C9u03C4u03BF 5.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9414" y="1094678"/>
            <a:ext cx="6367956" cy="4779712"/>
          </a:xfrm>
          <a:prstGeom prst="rect">
            <a:avLst/>
          </a:prstGeom>
        </p:spPr>
      </p:pic>
    </p:spTree>
    <p:extLst>
      <p:ext uri="{BB962C8B-B14F-4D97-AF65-F5344CB8AC3E}">
        <p14:creationId xmlns:p14="http://schemas.microsoft.com/office/powerpoint/2010/main" val="3888827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951" y="253269"/>
            <a:ext cx="4441082" cy="308655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308" y="3499272"/>
            <a:ext cx="2178841" cy="2875303"/>
          </a:xfrm>
          <a:prstGeom prst="rect">
            <a:avLst/>
          </a:prstGeom>
        </p:spPr>
      </p:pic>
      <p:pic>
        <p:nvPicPr>
          <p:cNvPr id="4" name="Picture 3"/>
          <p:cNvPicPr>
            <a:picLocks noChangeAspect="1"/>
          </p:cNvPicPr>
          <p:nvPr/>
        </p:nvPicPr>
        <p:blipFill>
          <a:blip r:embed="rId4"/>
          <a:stretch>
            <a:fillRect/>
          </a:stretch>
        </p:blipFill>
        <p:spPr>
          <a:xfrm>
            <a:off x="238950" y="3499272"/>
            <a:ext cx="3350343" cy="275685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4771" y="3499272"/>
            <a:ext cx="2579438" cy="2933063"/>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5898" y="253269"/>
            <a:ext cx="2868311" cy="3086552"/>
          </a:xfrm>
          <a:prstGeom prst="rect">
            <a:avLst/>
          </a:prstGeom>
        </p:spPr>
      </p:pic>
    </p:spTree>
    <p:extLst>
      <p:ext uri="{BB962C8B-B14F-4D97-AF65-F5344CB8AC3E}">
        <p14:creationId xmlns:p14="http://schemas.microsoft.com/office/powerpoint/2010/main" val="42238386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08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136" y="707081"/>
            <a:ext cx="2342635" cy="3123513"/>
          </a:xfrm>
          <a:prstGeom prst="rect">
            <a:avLst/>
          </a:prstGeom>
        </p:spPr>
      </p:pic>
      <p:pic>
        <p:nvPicPr>
          <p:cNvPr id="4" name="Picture 3" descr="DSC010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11593"/>
            <a:ext cx="3528541" cy="2646406"/>
          </a:xfrm>
          <a:prstGeom prst="rect">
            <a:avLst/>
          </a:prstGeom>
        </p:spPr>
      </p:pic>
      <p:pic>
        <p:nvPicPr>
          <p:cNvPr id="6" name="Picture 5" descr="DSC0109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7331" y="0"/>
            <a:ext cx="5111750" cy="6815666"/>
          </a:xfrm>
          <a:prstGeom prst="rect">
            <a:avLst/>
          </a:prstGeom>
        </p:spPr>
      </p:pic>
      <p:pic>
        <p:nvPicPr>
          <p:cNvPr id="7" name="Picture 6" descr="DSC0108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87137" y="641864"/>
            <a:ext cx="3446162" cy="2584622"/>
          </a:xfrm>
          <a:prstGeom prst="rect">
            <a:avLst/>
          </a:prstGeom>
        </p:spPr>
      </p:pic>
      <p:pic>
        <p:nvPicPr>
          <p:cNvPr id="8" name="Picture 7" descr="DSC0109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7137" y="3418703"/>
            <a:ext cx="1575486" cy="2100648"/>
          </a:xfrm>
          <a:prstGeom prst="rect">
            <a:avLst/>
          </a:prstGeom>
        </p:spPr>
      </p:pic>
      <p:pic>
        <p:nvPicPr>
          <p:cNvPr id="9" name="Picture 8" descr="DSC0109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6738" y="3350053"/>
            <a:ext cx="2275703" cy="3034271"/>
          </a:xfrm>
          <a:prstGeom prst="rect">
            <a:avLst/>
          </a:prstGeom>
        </p:spPr>
      </p:pic>
    </p:spTree>
    <p:extLst>
      <p:ext uri="{BB962C8B-B14F-4D97-AF65-F5344CB8AC3E}">
        <p14:creationId xmlns:p14="http://schemas.microsoft.com/office/powerpoint/2010/main" val="7715718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471" y="1305342"/>
            <a:ext cx="7351058" cy="2585323"/>
          </a:xfrm>
          <a:prstGeom prst="rect">
            <a:avLst/>
          </a:prstGeom>
        </p:spPr>
        <p:txBody>
          <a:bodyPr wrap="square">
            <a:spAutoFit/>
          </a:bodyPr>
          <a:lstStyle/>
          <a:p>
            <a:pPr algn="just"/>
            <a:r>
              <a:rPr lang="el-GR" dirty="0">
                <a:latin typeface="Arial Narrow"/>
                <a:cs typeface="Arial Narrow"/>
              </a:rPr>
              <a:t>Παρά τις μεταβολές του περιβάλλοντος  γύρω του, το μνημείο του </a:t>
            </a:r>
            <a:r>
              <a:rPr lang="el-GR" dirty="0" err="1">
                <a:latin typeface="Arial Narrow"/>
                <a:cs typeface="Arial Narrow"/>
              </a:rPr>
              <a:t>Λυσικράτη</a:t>
            </a:r>
            <a:r>
              <a:rPr lang="el-GR" dirty="0">
                <a:latin typeface="Arial Narrow"/>
                <a:cs typeface="Arial Narrow"/>
              </a:rPr>
              <a:t> παρέμεινε σταθερό στο ίδιο σημείο στο οποίο χτίστηκε, μέχρι σήμερα. Όλα γύρω του άλλαξαν, οι δρόμοι, οι άνθρωποι, οι συνθήκες, οι ιδιοκτήτες του  και τώρα μένει σαν ανάμνηση και σύνδεση της καθημερινότητας του τότε και του σήμερα.  </a:t>
            </a:r>
            <a:endParaRPr lang="en-US" dirty="0">
              <a:latin typeface="Arial Narrow"/>
              <a:cs typeface="Arial Narrow"/>
            </a:endParaRPr>
          </a:p>
          <a:p>
            <a:pPr algn="just"/>
            <a:endParaRPr lang="el-GR" dirty="0" smtClean="0">
              <a:latin typeface="Arial Narrow"/>
              <a:cs typeface="Arial Narrow"/>
            </a:endParaRPr>
          </a:p>
          <a:p>
            <a:pPr algn="just"/>
            <a:r>
              <a:rPr lang="el-GR" dirty="0" smtClean="0">
                <a:latin typeface="Arial Narrow"/>
                <a:cs typeface="Arial Narrow"/>
              </a:rPr>
              <a:t>Θα </a:t>
            </a:r>
            <a:r>
              <a:rPr lang="el-GR" dirty="0">
                <a:latin typeface="Arial Narrow"/>
                <a:cs typeface="Arial Narrow"/>
              </a:rPr>
              <a:t>επιχειρήσουμε λοιπόν, αυτή τη φορά να μεταβάλλουμε το ίδιο το μνημείο, να ενσωματώσουμε τις συνθήκες του σήμερα μέσα στο κέλυφος του μνημείου και να το μορφοποιήσουμε σε μια  «σύγχρονη» εκδοχή του, εντάσσοντάς το σε μια τελείως διαφορετική κουλτούρα.  </a:t>
            </a:r>
            <a:endParaRPr lang="en-US" dirty="0">
              <a:latin typeface="Arial Narrow"/>
              <a:cs typeface="Arial Narrow"/>
            </a:endParaRPr>
          </a:p>
        </p:txBody>
      </p:sp>
    </p:spTree>
    <p:extLst>
      <p:ext uri="{BB962C8B-B14F-4D97-AF65-F5344CB8AC3E}">
        <p14:creationId xmlns:p14="http://schemas.microsoft.com/office/powerpoint/2010/main" val="1678927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ggg109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0412" y="0"/>
            <a:ext cx="5143500" cy="6858000"/>
          </a:xfrm>
          <a:prstGeom prst="rect">
            <a:avLst/>
          </a:prstGeom>
        </p:spPr>
      </p:pic>
    </p:spTree>
    <p:extLst>
      <p:ext uri="{BB962C8B-B14F-4D97-AF65-F5344CB8AC3E}">
        <p14:creationId xmlns:p14="http://schemas.microsoft.com/office/powerpoint/2010/main" val="21496850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88[7403] (3)ghost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8577" y="0"/>
            <a:ext cx="7168465" cy="6858000"/>
          </a:xfrm>
          <a:prstGeom prst="rect">
            <a:avLst/>
          </a:prstGeom>
        </p:spPr>
      </p:pic>
    </p:spTree>
    <p:extLst>
      <p:ext uri="{BB962C8B-B14F-4D97-AF65-F5344CB8AC3E}">
        <p14:creationId xmlns:p14="http://schemas.microsoft.com/office/powerpoint/2010/main" val="1803531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int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6884" y="0"/>
            <a:ext cx="4560570" cy="6858000"/>
          </a:xfrm>
          <a:prstGeom prst="rect">
            <a:avLst/>
          </a:prstGeom>
        </p:spPr>
      </p:pic>
    </p:spTree>
    <p:extLst>
      <p:ext uri="{BB962C8B-B14F-4D97-AF65-F5344CB8AC3E}">
        <p14:creationId xmlns:p14="http://schemas.microsoft.com/office/powerpoint/2010/main" val="40473274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7064" y="-7942"/>
            <a:ext cx="4921249" cy="6914748"/>
          </a:xfrm>
          <a:prstGeom prst="rect">
            <a:avLst/>
          </a:prstGeom>
        </p:spPr>
      </p:pic>
    </p:spTree>
    <p:extLst>
      <p:ext uri="{BB962C8B-B14F-4D97-AF65-F5344CB8AC3E}">
        <p14:creationId xmlns:p14="http://schemas.microsoft.com/office/powerpoint/2010/main" val="1527632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k0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6628" y="313462"/>
            <a:ext cx="4516575" cy="6022100"/>
          </a:xfrm>
          <a:prstGeom prst="rect">
            <a:avLst/>
          </a:prstGeom>
        </p:spPr>
      </p:pic>
    </p:spTree>
    <p:extLst>
      <p:ext uri="{BB962C8B-B14F-4D97-AF65-F5344CB8AC3E}">
        <p14:creationId xmlns:p14="http://schemas.microsoft.com/office/powerpoint/2010/main" val="41871745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09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8105" y="209163"/>
            <a:ext cx="4851958" cy="6469275"/>
          </a:xfrm>
          <a:prstGeom prst="rect">
            <a:avLst/>
          </a:prstGeom>
        </p:spPr>
      </p:pic>
    </p:spTree>
    <p:extLst>
      <p:ext uri="{BB962C8B-B14F-4D97-AF65-F5344CB8AC3E}">
        <p14:creationId xmlns:p14="http://schemas.microsoft.com/office/powerpoint/2010/main" val="39088627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09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3582" y="186462"/>
            <a:ext cx="4445668" cy="6402600"/>
          </a:xfrm>
          <a:prstGeom prst="rect">
            <a:avLst/>
          </a:prstGeom>
        </p:spPr>
      </p:pic>
    </p:spTree>
    <p:extLst>
      <p:ext uri="{BB962C8B-B14F-4D97-AF65-F5344CB8AC3E}">
        <p14:creationId xmlns:p14="http://schemas.microsoft.com/office/powerpoint/2010/main" val="2241171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03C6u03C9u03C4u03BF 2.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813" y="319127"/>
            <a:ext cx="7921623" cy="5945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3593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065" y="1593137"/>
            <a:ext cx="8686790" cy="3502738"/>
          </a:xfrm>
          <a:prstGeom prst="rect">
            <a:avLst/>
          </a:prstGeom>
        </p:spPr>
      </p:pic>
    </p:spTree>
    <p:extLst>
      <p:ext uri="{BB962C8B-B14F-4D97-AF65-F5344CB8AC3E}">
        <p14:creationId xmlns:p14="http://schemas.microsoft.com/office/powerpoint/2010/main" val="18362849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λαμπα.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9000" y="280526"/>
            <a:ext cx="4730750" cy="6307665"/>
          </a:xfrm>
          <a:prstGeom prst="rect">
            <a:avLst/>
          </a:prstGeom>
        </p:spPr>
      </p:pic>
    </p:spTree>
    <p:extLst>
      <p:ext uri="{BB962C8B-B14F-4D97-AF65-F5344CB8AC3E}">
        <p14:creationId xmlns:p14="http://schemas.microsoft.com/office/powerpoint/2010/main" val="10762874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1059" y="1028343"/>
            <a:ext cx="7388412" cy="3139321"/>
          </a:xfrm>
          <a:prstGeom prst="rect">
            <a:avLst/>
          </a:prstGeom>
        </p:spPr>
        <p:txBody>
          <a:bodyPr wrap="square">
            <a:spAutoFit/>
          </a:bodyPr>
          <a:lstStyle/>
          <a:p>
            <a:pPr algn="just"/>
            <a:r>
              <a:rPr lang="el-GR" dirty="0">
                <a:latin typeface="Arial Narrow"/>
                <a:cs typeface="Arial Narrow"/>
              </a:rPr>
              <a:t>Μετά από πολλούς πειραματισμούς καταλήξαμε να ανακατασκευάσουμε το μνημείο από φώτα </a:t>
            </a:r>
            <a:r>
              <a:rPr lang="en-US" dirty="0">
                <a:latin typeface="Arial Narrow"/>
                <a:cs typeface="Arial Narrow"/>
              </a:rPr>
              <a:t>neo, π</a:t>
            </a:r>
            <a:r>
              <a:rPr lang="en-US" dirty="0" err="1">
                <a:latin typeface="Arial Narrow"/>
                <a:cs typeface="Arial Narrow"/>
              </a:rPr>
              <a:t>ροτείνοντ</a:t>
            </a:r>
            <a:r>
              <a:rPr lang="en-US" dirty="0">
                <a:latin typeface="Arial Narrow"/>
                <a:cs typeface="Arial Narrow"/>
              </a:rPr>
              <a:t>ας δύο εκδοχές. </a:t>
            </a:r>
            <a:r>
              <a:rPr lang="el-GR" dirty="0">
                <a:latin typeface="Arial Narrow"/>
                <a:cs typeface="Arial Narrow"/>
              </a:rPr>
              <a:t>Στη μία εκδοχή προτείνουμε την κατασκευή  ενός διάτρητου καλουπιού που περιγράφει τη μορφή και τη δομή του μνημείου,  το οποίο θα τοποθετήσουμε δίπλα </a:t>
            </a:r>
            <a:r>
              <a:rPr lang="el-GR" dirty="0" smtClean="0">
                <a:latin typeface="Arial Narrow"/>
                <a:cs typeface="Arial Narrow"/>
              </a:rPr>
              <a:t>στο </a:t>
            </a:r>
            <a:r>
              <a:rPr lang="el-GR" dirty="0">
                <a:latin typeface="Arial Narrow"/>
                <a:cs typeface="Arial Narrow"/>
              </a:rPr>
              <a:t>μνημείο.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Στη </a:t>
            </a:r>
            <a:r>
              <a:rPr lang="el-GR" dirty="0">
                <a:latin typeface="Arial Narrow"/>
                <a:cs typeface="Arial Narrow"/>
              </a:rPr>
              <a:t>δεύτερη εκδοχή θα παρέμβουμε στο ίδιο το μνημείο με νέον τονίζοντας τα κατασκευαστικά του χαρακτηριστικά ( κολώνες , </a:t>
            </a:r>
            <a:r>
              <a:rPr lang="el-GR" dirty="0" smtClean="0">
                <a:latin typeface="Arial Narrow"/>
                <a:cs typeface="Arial Narrow"/>
              </a:rPr>
              <a:t>βάση, στέγη </a:t>
            </a:r>
            <a:r>
              <a:rPr lang="el-GR" dirty="0">
                <a:latin typeface="Arial Narrow"/>
                <a:cs typeface="Arial Narrow"/>
              </a:rPr>
              <a:t>), δημιουργώντας ένα ενιαίο μνημείο του τότε και του σήμερα, από υλικά αρχαία και σύγχρονα.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Με </a:t>
            </a:r>
            <a:r>
              <a:rPr lang="el-GR" dirty="0">
                <a:latin typeface="Arial Narrow"/>
                <a:cs typeface="Arial Narrow"/>
              </a:rPr>
              <a:t>αυτές τις δύο εκδοχές  το μνημείο μεταμορφώνεται σε ένα σύγχρονο  αστικό γλυπτό, συμμετέχοντας στην αλλαγή που υφίσταται ο περιβάλλον χώρος. </a:t>
            </a:r>
            <a:endParaRPr lang="en-US" dirty="0">
              <a:latin typeface="Arial Narrow"/>
              <a:cs typeface="Arial Narrow"/>
            </a:endParaRPr>
          </a:p>
        </p:txBody>
      </p:sp>
    </p:spTree>
    <p:extLst>
      <p:ext uri="{BB962C8B-B14F-4D97-AF65-F5344CB8AC3E}">
        <p14:creationId xmlns:p14="http://schemas.microsoft.com/office/powerpoint/2010/main" val="3609773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n.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5565" y="754420"/>
            <a:ext cx="3697997" cy="4931903"/>
          </a:xfrm>
          <a:prstGeom prst="rect">
            <a:avLst/>
          </a:prstGeom>
        </p:spPr>
      </p:pic>
      <p:pic>
        <p:nvPicPr>
          <p:cNvPr id="6" name="Picture 5" descr="neon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729" y="754421"/>
            <a:ext cx="3680891" cy="4909091"/>
          </a:xfrm>
          <a:prstGeom prst="rect">
            <a:avLst/>
          </a:prstGeom>
        </p:spPr>
      </p:pic>
    </p:spTree>
    <p:extLst>
      <p:ext uri="{BB962C8B-B14F-4D97-AF65-F5344CB8AC3E}">
        <p14:creationId xmlns:p14="http://schemas.microsoft.com/office/powerpoint/2010/main" val="3955536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Τελικο(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946" y="-297978"/>
            <a:ext cx="5786554" cy="8108706"/>
          </a:xfrm>
          <a:prstGeom prst="rect">
            <a:avLst/>
          </a:prstGeom>
        </p:spPr>
      </p:pic>
    </p:spTree>
    <p:extLst>
      <p:ext uri="{BB962C8B-B14F-4D97-AF65-F5344CB8AC3E}">
        <p14:creationId xmlns:p14="http://schemas.microsoft.com/office/powerpoint/2010/main" val="15581126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Τελικο(2).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18" y="0"/>
            <a:ext cx="9098882" cy="6858000"/>
          </a:xfrm>
          <a:prstGeom prst="rect">
            <a:avLst/>
          </a:prstGeom>
        </p:spPr>
      </p:pic>
      <p:pic>
        <p:nvPicPr>
          <p:cNvPr id="3" name="Picture 2" descr="Τελικο(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9691"/>
            <a:ext cx="4304270" cy="6239390"/>
          </a:xfrm>
          <a:prstGeom prst="rect">
            <a:avLst/>
          </a:prstGeom>
        </p:spPr>
      </p:pic>
    </p:spTree>
    <p:extLst>
      <p:ext uri="{BB962C8B-B14F-4D97-AF65-F5344CB8AC3E}">
        <p14:creationId xmlns:p14="http://schemas.microsoft.com/office/powerpoint/2010/main" val="22386251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9899" y="0"/>
            <a:ext cx="5225529" cy="6858000"/>
          </a:xfrm>
          <a:prstGeom prst="rect">
            <a:avLst/>
          </a:prstGeom>
        </p:spPr>
      </p:pic>
    </p:spTree>
    <p:extLst>
      <p:ext uri="{BB962C8B-B14F-4D97-AF65-F5344CB8AC3E}">
        <p14:creationId xmlns:p14="http://schemas.microsoft.com/office/powerpoint/2010/main" val="8523255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8964884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3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3697095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3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39678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2611" y="0"/>
            <a:ext cx="6720868" cy="7792909"/>
          </a:xfrm>
          <a:prstGeom prst="rect">
            <a:avLst/>
          </a:prstGeom>
        </p:spPr>
      </p:pic>
    </p:spTree>
    <p:extLst>
      <p:ext uri="{BB962C8B-B14F-4D97-AF65-F5344CB8AC3E}">
        <p14:creationId xmlns:p14="http://schemas.microsoft.com/office/powerpoint/2010/main" val="21447381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3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4000"/>
            <a:ext cx="9144000" cy="6096000"/>
          </a:xfrm>
          <a:prstGeom prst="rect">
            <a:avLst/>
          </a:prstGeom>
        </p:spPr>
      </p:pic>
    </p:spTree>
    <p:extLst>
      <p:ext uri="{BB962C8B-B14F-4D97-AF65-F5344CB8AC3E}">
        <p14:creationId xmlns:p14="http://schemas.microsoft.com/office/powerpoint/2010/main" val="26557474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7053583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41487245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2359720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2852076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765" y="1028343"/>
            <a:ext cx="7739529" cy="3139321"/>
          </a:xfrm>
          <a:prstGeom prst="rect">
            <a:avLst/>
          </a:prstGeom>
        </p:spPr>
        <p:txBody>
          <a:bodyPr wrap="square">
            <a:spAutoFit/>
          </a:bodyPr>
          <a:lstStyle/>
          <a:p>
            <a:pPr algn="just"/>
            <a:r>
              <a:rPr lang="el-GR" dirty="0">
                <a:latin typeface="Arial Narrow"/>
                <a:cs typeface="Arial Narrow"/>
              </a:rPr>
              <a:t>Ρίχνοντας μια ματιά στην γειτονιά της σημερινής Πλάκας, θα δούμε ότι παρόλο που έχει κρατήσει τα τυπολογικά χαρακτηριστικά μιας γειτονιάς της παλιάς Αθήνας, η τουριστική της εκδοχή ανακατεύει άναρθρα στοιχεία από το ιστορικό   παρελθόν της πόλης, ξεπερνώντας τις περισσότερες φορές τα όρια της κακογουστιάς και της ασύδοτης πολιτισμικής εκμετάλλευσης.</a:t>
            </a:r>
            <a:endParaRPr lang="en-US" dirty="0">
              <a:latin typeface="Arial Narrow"/>
              <a:cs typeface="Arial Narrow"/>
            </a:endParaRPr>
          </a:p>
          <a:p>
            <a:pPr algn="just"/>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Η </a:t>
            </a:r>
            <a:r>
              <a:rPr lang="el-GR" dirty="0">
                <a:latin typeface="Arial Narrow"/>
                <a:cs typeface="Arial Narrow"/>
              </a:rPr>
              <a:t>πρότασή μας δεν αλλοιώνει το μνημείο για αισθητικούς λόγους.  Στόχος μας είναι να προσεγγίσουμε με ζητήματα όπως η φθορά, η αλλαγή του αστικού τοπίου,  το κιτς, καθώς και να θέσουμε ερωτήματα, μέσω μιας ακραίας και ιερόσυλης παρέμβασης, για την πολιτιστική μας ταυτότητά σε σχέση με το παρελθόν και το μέλλον μας.  </a:t>
            </a:r>
            <a:endParaRPr lang="en-US" dirty="0">
              <a:latin typeface="Arial Narrow"/>
              <a:cs typeface="Arial Narrow"/>
            </a:endParaRPr>
          </a:p>
        </p:txBody>
      </p:sp>
    </p:spTree>
    <p:extLst>
      <p:ext uri="{BB962C8B-B14F-4D97-AF65-F5344CB8AC3E}">
        <p14:creationId xmlns:p14="http://schemas.microsoft.com/office/powerpoint/2010/main" val="380251895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nakida (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7470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akida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666056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πινακιδα4megaliteragram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7965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πινακιδα4megaliteragramta.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643" y="0"/>
            <a:ext cx="9569782" cy="6933514"/>
          </a:xfrm>
          <a:prstGeom prst="rect">
            <a:avLst/>
          </a:prstGeom>
        </p:spPr>
      </p:pic>
    </p:spTree>
    <p:extLst>
      <p:ext uri="{BB962C8B-B14F-4D97-AF65-F5344CB8AC3E}">
        <p14:creationId xmlns:p14="http://schemas.microsoft.com/office/powerpoint/2010/main" val="2933009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ada oikos.psd"/>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0" y="1600200"/>
            <a:ext cx="8229600" cy="4525963"/>
          </a:xfrm>
        </p:spPr>
      </p:pic>
      <p:pic>
        <p:nvPicPr>
          <p:cNvPr id="5" name="Picture 4" descr="monada oikos.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3994" y="1985263"/>
            <a:ext cx="5914571" cy="6858000"/>
          </a:xfrm>
          <a:prstGeom prst="rect">
            <a:avLst/>
          </a:prstGeom>
          <a:ln>
            <a:noFill/>
          </a:ln>
          <a:effectLst>
            <a:outerShdw blurRad="292100" dist="139700" dir="2700000" algn="tl" rotWithShape="0">
              <a:srgbClr val="333333">
                <a:alpha val="65000"/>
              </a:srgbClr>
            </a:outerShdw>
          </a:effectLst>
        </p:spPr>
      </p:pic>
      <p:pic>
        <p:nvPicPr>
          <p:cNvPr id="6" name="Picture 5" descr="u03C6u03C9u03C4u03BF 6.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982" y="3363297"/>
            <a:ext cx="4655952" cy="3494703"/>
          </a:xfrm>
          <a:prstGeom prst="rect">
            <a:avLst/>
          </a:prstGeom>
        </p:spPr>
      </p:pic>
      <p:pic>
        <p:nvPicPr>
          <p:cNvPr id="9" name="Picture 8" descr="OIKOS.psd"/>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0127" y="0"/>
            <a:ext cx="7563568" cy="3538511"/>
          </a:xfrm>
          <a:prstGeom prst="rect">
            <a:avLst/>
          </a:prstGeom>
        </p:spPr>
      </p:pic>
      <p:pic>
        <p:nvPicPr>
          <p:cNvPr id="10" name="Picture 9" descr="u03C6u03C9u03C4u03BF 1.psd"/>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6853" y="3552181"/>
            <a:ext cx="5397500" cy="4051300"/>
          </a:xfrm>
          <a:prstGeom prst="rect">
            <a:avLst/>
          </a:prstGeom>
        </p:spPr>
      </p:pic>
    </p:spTree>
    <p:extLst>
      <p:ext uri="{BB962C8B-B14F-4D97-AF65-F5344CB8AC3E}">
        <p14:creationId xmlns:p14="http://schemas.microsoft.com/office/powerpoint/2010/main" val="7488263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1529" y="1916756"/>
            <a:ext cx="7455647" cy="3693319"/>
          </a:xfrm>
          <a:prstGeom prst="rect">
            <a:avLst/>
          </a:prstGeom>
        </p:spPr>
        <p:txBody>
          <a:bodyPr wrap="square">
            <a:spAutoFit/>
          </a:bodyPr>
          <a:lstStyle/>
          <a:p>
            <a:pPr algn="just"/>
            <a:r>
              <a:rPr lang="el-GR" dirty="0">
                <a:latin typeface="Arial Narrow"/>
                <a:cs typeface="Arial Narrow"/>
              </a:rPr>
              <a:t>Ο χώρος του παλαιού μηχανουργείου μεταλλευμάτων του Λαυρίου είναι ένας χώρος ιστορικής μνήμης. Το Λαύριο οφείλει την ύπαρξη του αποκλειστικά στην εκμετάλλευση των μεταλλείων της περιοχής και αποτελεί μοναδικό παράδειγμα βιομηχανικής πόλης του 19 αιώνα στον ελληνικό χώρο. </a:t>
            </a:r>
          </a:p>
          <a:p>
            <a:pPr algn="just"/>
            <a:endParaRPr lang="el-GR" dirty="0">
              <a:latin typeface="Arial Narrow"/>
              <a:cs typeface="Arial Narrow"/>
            </a:endParaRPr>
          </a:p>
          <a:p>
            <a:pPr algn="just"/>
            <a:r>
              <a:rPr lang="el-GR" dirty="0">
                <a:latin typeface="Arial Narrow"/>
                <a:cs typeface="Arial Narrow"/>
              </a:rPr>
              <a:t>Το 1867 απασχολούσε 1200 εργάτες τεράστιο αριθμό για τα μεγέθη της απασχόλησης σε εθνικό επίπεδο. Σημαντικός κοινωνικός </a:t>
            </a:r>
            <a:r>
              <a:rPr lang="el-GR" dirty="0" smtClean="0">
                <a:latin typeface="Arial Narrow"/>
                <a:cs typeface="Arial Narrow"/>
              </a:rPr>
              <a:t>παράγοντας </a:t>
            </a:r>
            <a:r>
              <a:rPr lang="el-GR" dirty="0">
                <a:latin typeface="Arial Narrow"/>
                <a:cs typeface="Arial Narrow"/>
              </a:rPr>
              <a:t>στο χώρο αυτό είναι το γεγονός ότι  μεταξύ του εργατικού δυναμικού υπήρχαν παιδιά τα οποία δούλευαν, υπό άθλιες συνθήκες.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Βασικό </a:t>
            </a:r>
            <a:r>
              <a:rPr lang="el-GR" dirty="0">
                <a:latin typeface="Arial Narrow"/>
                <a:cs typeface="Arial Narrow"/>
              </a:rPr>
              <a:t>πρόβλημα των εργατών εκτός από την στέγαση, τον υποσιτισμό και τα εξαντλητικά ωράρια, ήταν η έλλειψη του νερού </a:t>
            </a:r>
            <a:r>
              <a:rPr lang="el-GR" dirty="0" smtClean="0">
                <a:latin typeface="Arial Narrow"/>
                <a:cs typeface="Arial Narrow"/>
              </a:rPr>
              <a:t>το οποίο σε </a:t>
            </a:r>
            <a:r>
              <a:rPr lang="el-GR" dirty="0">
                <a:latin typeface="Arial Narrow"/>
                <a:cs typeface="Arial Narrow"/>
              </a:rPr>
              <a:t>μεγάλες ποσότητες ήταν </a:t>
            </a:r>
            <a:r>
              <a:rPr lang="el-GR" dirty="0" smtClean="0">
                <a:latin typeface="Arial Narrow"/>
                <a:cs typeface="Arial Narrow"/>
              </a:rPr>
              <a:t>απαραίτητο </a:t>
            </a:r>
            <a:r>
              <a:rPr lang="el-GR" dirty="0">
                <a:latin typeface="Arial Narrow"/>
                <a:cs typeface="Arial Narrow"/>
              </a:rPr>
              <a:t>για την λειτουργία των </a:t>
            </a:r>
            <a:r>
              <a:rPr lang="el-GR" dirty="0" smtClean="0">
                <a:latin typeface="Arial Narrow"/>
                <a:cs typeface="Arial Narrow"/>
              </a:rPr>
              <a:t>πλυντηρίων των  μεταλλευμάτων</a:t>
            </a:r>
            <a:r>
              <a:rPr lang="el-GR" dirty="0">
                <a:latin typeface="Arial Narrow"/>
                <a:cs typeface="Arial Narrow"/>
              </a:rPr>
              <a:t>. </a:t>
            </a:r>
          </a:p>
        </p:txBody>
      </p:sp>
      <p:sp>
        <p:nvSpPr>
          <p:cNvPr id="5" name="Rectangle 4"/>
          <p:cNvSpPr/>
          <p:nvPr/>
        </p:nvSpPr>
        <p:spPr>
          <a:xfrm>
            <a:off x="1292412" y="889000"/>
            <a:ext cx="7044763" cy="400110"/>
          </a:xfrm>
          <a:prstGeom prst="rect">
            <a:avLst/>
          </a:prstGeom>
        </p:spPr>
        <p:txBody>
          <a:bodyPr wrap="square">
            <a:spAutoFit/>
          </a:bodyPr>
          <a:lstStyle/>
          <a:p>
            <a:r>
              <a:rPr lang="el-GR" sz="2000" dirty="0">
                <a:latin typeface="Arial Narrow"/>
                <a:cs typeface="Arial Narrow"/>
              </a:rPr>
              <a:t>Εικαστικές εγκαταστάσεις στα  παλαιά μεταλλουργία Λαυρίου </a:t>
            </a:r>
            <a:endParaRPr lang="en-US" sz="2000" dirty="0"/>
          </a:p>
        </p:txBody>
      </p:sp>
    </p:spTree>
    <p:extLst>
      <p:ext uri="{BB962C8B-B14F-4D97-AF65-F5344CB8AC3E}">
        <p14:creationId xmlns:p14="http://schemas.microsoft.com/office/powerpoint/2010/main" val="24944175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00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601" y="749470"/>
            <a:ext cx="7880688" cy="5574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050999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808"/>
            <a:ext cx="4900728" cy="6904808"/>
          </a:xfrm>
          <a:prstGeom prst="rect">
            <a:avLst/>
          </a:prstGeom>
        </p:spPr>
      </p:pic>
      <p:pic>
        <p:nvPicPr>
          <p:cNvPr id="3" name="Picture 2" descr="DSC_009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7971" y="-46808"/>
            <a:ext cx="4586029" cy="6904808"/>
          </a:xfrm>
          <a:prstGeom prst="rect">
            <a:avLst/>
          </a:prstGeom>
        </p:spPr>
      </p:pic>
    </p:spTree>
    <p:extLst>
      <p:ext uri="{BB962C8B-B14F-4D97-AF65-F5344CB8AC3E}">
        <p14:creationId xmlns:p14="http://schemas.microsoft.com/office/powerpoint/2010/main" val="39427131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1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4673464" cy="6612948"/>
          </a:xfrm>
          <a:prstGeom prst="rect">
            <a:avLst/>
          </a:prstGeom>
        </p:spPr>
      </p:pic>
      <p:pic>
        <p:nvPicPr>
          <p:cNvPr id="3" name="Picture 2" descr="DSC_01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5460" y="1000352"/>
            <a:ext cx="5568539" cy="4891550"/>
          </a:xfrm>
          <a:prstGeom prst="rect">
            <a:avLst/>
          </a:prstGeom>
        </p:spPr>
      </p:pic>
    </p:spTree>
    <p:extLst>
      <p:ext uri="{BB962C8B-B14F-4D97-AF65-F5344CB8AC3E}">
        <p14:creationId xmlns:p14="http://schemas.microsoft.com/office/powerpoint/2010/main" val="383464511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0682" y="1049236"/>
            <a:ext cx="184666" cy="369332"/>
          </a:xfrm>
          <a:prstGeom prst="rect">
            <a:avLst/>
          </a:prstGeom>
          <a:noFill/>
        </p:spPr>
        <p:txBody>
          <a:bodyPr wrap="none" rtlCol="0">
            <a:spAutoFit/>
          </a:bodyPr>
          <a:lstStyle/>
          <a:p>
            <a:endParaRPr lang="en-US" dirty="0"/>
          </a:p>
        </p:txBody>
      </p:sp>
      <p:pic>
        <p:nvPicPr>
          <p:cNvPr id="8" name="Picture 7" descr="DSC_00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3161" y="851112"/>
            <a:ext cx="4637053" cy="4097456"/>
          </a:xfrm>
          <a:prstGeom prst="rect">
            <a:avLst/>
          </a:prstGeom>
        </p:spPr>
      </p:pic>
      <p:pic>
        <p:nvPicPr>
          <p:cNvPr id="10" name="Picture 9" descr="DSC_0087.JPG"/>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rot="5400000">
            <a:off x="-852578" y="1201095"/>
            <a:ext cx="6146795" cy="4082573"/>
          </a:xfrm>
          <a:prstGeom prst="rect">
            <a:avLst/>
          </a:prstGeom>
        </p:spPr>
      </p:pic>
    </p:spTree>
    <p:extLst>
      <p:ext uri="{BB962C8B-B14F-4D97-AF65-F5344CB8AC3E}">
        <p14:creationId xmlns:p14="http://schemas.microsoft.com/office/powerpoint/2010/main" val="1686429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j.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817" y="485143"/>
            <a:ext cx="6941037" cy="3904333"/>
          </a:xfrm>
          <a:prstGeom prst="rect">
            <a:avLst/>
          </a:prstGeom>
        </p:spPr>
      </p:pic>
      <p:pic>
        <p:nvPicPr>
          <p:cNvPr id="5" name="Picture 4" descr="DSC_11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15" y="2833256"/>
            <a:ext cx="5565603" cy="3696557"/>
          </a:xfrm>
          <a:prstGeom prst="rect">
            <a:avLst/>
          </a:prstGeom>
        </p:spPr>
      </p:pic>
    </p:spTree>
    <p:extLst>
      <p:ext uri="{BB962C8B-B14F-4D97-AF65-F5344CB8AC3E}">
        <p14:creationId xmlns:p14="http://schemas.microsoft.com/office/powerpoint/2010/main" val="11994449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in_condensation_raindrops_on_glass_desktop_1920x1080_hd-wallpaper-986484.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995148"/>
            <a:ext cx="8229600" cy="5131016"/>
          </a:xfrm>
        </p:spPr>
      </p:pic>
    </p:spTree>
    <p:extLst>
      <p:ext uri="{BB962C8B-B14F-4D97-AF65-F5344CB8AC3E}">
        <p14:creationId xmlns:p14="http://schemas.microsoft.com/office/powerpoint/2010/main" val="27362676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8882" y="1720840"/>
            <a:ext cx="6805706" cy="2862323"/>
          </a:xfrm>
          <a:prstGeom prst="rect">
            <a:avLst/>
          </a:prstGeom>
        </p:spPr>
        <p:txBody>
          <a:bodyPr wrap="square">
            <a:spAutoFit/>
          </a:bodyPr>
          <a:lstStyle/>
          <a:p>
            <a:pPr algn="just"/>
            <a:r>
              <a:rPr lang="el-GR" dirty="0">
                <a:latin typeface="Arial Narrow"/>
                <a:cs typeface="Arial Narrow"/>
              </a:rPr>
              <a:t>Η  μνήμη δεν περιορίζεται στην ανάμνηση απλώς και την ανάκληση του παρελθόντος, αλλά περιλαμβάνει ένα πλέγμα εξωτερικών και εσωτερικών σχέσεων, μορφών και αντικειμένων που στηρίζουν, διατηρούν και διερευνούν το παρελθόν. </a:t>
            </a:r>
          </a:p>
          <a:p>
            <a:pPr algn="just"/>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Η </a:t>
            </a:r>
            <a:r>
              <a:rPr lang="el-GR" dirty="0" err="1">
                <a:latin typeface="Arial Narrow"/>
                <a:cs typeface="Arial Narrow"/>
              </a:rPr>
              <a:t>μνήνη</a:t>
            </a:r>
            <a:r>
              <a:rPr lang="el-GR" dirty="0">
                <a:latin typeface="Arial Narrow"/>
                <a:cs typeface="Arial Narrow"/>
              </a:rPr>
              <a:t> αποτελεί ένα από τα κυριότερα στοιχεία μετασχηματισμού της εθνικής ταυτότητας, της πολιτιστικής και κοινωνικής συνείδησης ενός λαού, μιας πόλης, ενός κοινωνικού συνόλου. Η μνήμη γίνεται το νήμα που ενώνει το παρόν με το παρελθόν. </a:t>
            </a:r>
          </a:p>
        </p:txBody>
      </p:sp>
    </p:spTree>
    <p:extLst>
      <p:ext uri="{BB962C8B-B14F-4D97-AF65-F5344CB8AC3E}">
        <p14:creationId xmlns:p14="http://schemas.microsoft.com/office/powerpoint/2010/main" val="9374419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385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0544" y="1315319"/>
            <a:ext cx="6477030" cy="4857773"/>
          </a:xfrm>
          <a:prstGeom prst="rect">
            <a:avLst/>
          </a:prstGeom>
        </p:spPr>
      </p:pic>
    </p:spTree>
    <p:extLst>
      <p:ext uri="{BB962C8B-B14F-4D97-AF65-F5344CB8AC3E}">
        <p14:creationId xmlns:p14="http://schemas.microsoft.com/office/powerpoint/2010/main" val="250833630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8411" y="645075"/>
            <a:ext cx="7179235" cy="4247317"/>
          </a:xfrm>
          <a:prstGeom prst="rect">
            <a:avLst/>
          </a:prstGeom>
        </p:spPr>
        <p:txBody>
          <a:bodyPr wrap="square">
            <a:spAutoFit/>
          </a:bodyPr>
          <a:lstStyle/>
          <a:p>
            <a:pPr algn="just"/>
            <a:r>
              <a:rPr lang="el-GR" dirty="0">
                <a:latin typeface="Arial Narrow"/>
                <a:cs typeface="Arial Narrow"/>
              </a:rPr>
              <a:t>Οι γραπτές μαρτυρίες ανθρώπων που εργάστηκαν  εκεί, καθώς και η ανάδειξη του θλιβερού παρελθόντος του χώρου  μέσα από φωτογραφικό υλικό  αποτελούν τα στοιχεία που προσπαθήσαμε να εντάξουμε στους χώρους του μηχανουργείου μέσω </a:t>
            </a:r>
            <a:r>
              <a:rPr lang="el-GR" dirty="0" smtClean="0">
                <a:latin typeface="Arial Narrow"/>
                <a:cs typeface="Arial Narrow"/>
              </a:rPr>
              <a:t> μιας εγκατάστασης με προβολές  </a:t>
            </a:r>
            <a:r>
              <a:rPr lang="el-GR" dirty="0">
                <a:latin typeface="Arial Narrow"/>
                <a:cs typeface="Arial Narrow"/>
              </a:rPr>
              <a:t>σε ημιδιαφανή </a:t>
            </a:r>
            <a:r>
              <a:rPr lang="el-GR" dirty="0" smtClean="0">
                <a:latin typeface="Arial Narrow"/>
                <a:cs typeface="Arial Narrow"/>
              </a:rPr>
              <a:t>πάνελ αλλά και στο πάτωμα του εσωτερικού χώρου του εργοστασίου. </a:t>
            </a:r>
          </a:p>
          <a:p>
            <a:pPr algn="just"/>
            <a:endParaRPr lang="el-GR" dirty="0">
              <a:latin typeface="Arial Narrow"/>
              <a:cs typeface="Arial Narrow"/>
            </a:endParaRPr>
          </a:p>
          <a:p>
            <a:pPr algn="just"/>
            <a:r>
              <a:rPr lang="el-GR" dirty="0" smtClean="0">
                <a:latin typeface="Arial Narrow"/>
                <a:cs typeface="Arial Narrow"/>
              </a:rPr>
              <a:t>Στην τελική εκδοχή της η εγκατάσταση εστιάζεται περισσότερο  στο στοιχείο του νερού που ήταν πολύτιμο για την επιβίωση των εργατών.</a:t>
            </a:r>
          </a:p>
          <a:p>
            <a:pPr algn="just"/>
            <a:r>
              <a:rPr lang="el-GR" dirty="0" smtClean="0">
                <a:latin typeface="Arial Narrow"/>
                <a:cs typeface="Arial Narrow"/>
              </a:rPr>
              <a:t>Έτσι σε ημιδιαφανή </a:t>
            </a:r>
            <a:r>
              <a:rPr lang="el-GR" dirty="0">
                <a:latin typeface="Arial Narrow"/>
                <a:cs typeface="Arial Narrow"/>
              </a:rPr>
              <a:t>πάνελ αλλά και στο πάτωμα του εσωτερικού χώρου του </a:t>
            </a:r>
            <a:r>
              <a:rPr lang="el-GR" dirty="0" smtClean="0">
                <a:latin typeface="Arial Narrow"/>
                <a:cs typeface="Arial Narrow"/>
              </a:rPr>
              <a:t>εργοστασίου θα προβάλλεται  </a:t>
            </a:r>
            <a:r>
              <a:rPr lang="el-GR" dirty="0">
                <a:latin typeface="Arial Narrow"/>
                <a:cs typeface="Arial Narrow"/>
              </a:rPr>
              <a:t>γραπτό </a:t>
            </a:r>
            <a:r>
              <a:rPr lang="el-GR" dirty="0" smtClean="0">
                <a:latin typeface="Arial Narrow"/>
                <a:cs typeface="Arial Narrow"/>
              </a:rPr>
              <a:t>υλικό που διασώζεται από την μεγάλη απεργία του 1929, καθώς και προβολές με </a:t>
            </a:r>
            <a:r>
              <a:rPr lang="el-GR" dirty="0">
                <a:latin typeface="Arial Narrow"/>
                <a:cs typeface="Arial Narrow"/>
              </a:rPr>
              <a:t>το στοιχείο του νερού σαν </a:t>
            </a:r>
            <a:r>
              <a:rPr lang="el-GR" dirty="0" smtClean="0">
                <a:latin typeface="Arial Narrow"/>
                <a:cs typeface="Arial Narrow"/>
              </a:rPr>
              <a:t>υπόμνηση αλλά και σαν στοιχείο </a:t>
            </a:r>
            <a:r>
              <a:rPr lang="el-GR" dirty="0">
                <a:latin typeface="Arial Narrow"/>
                <a:cs typeface="Arial Narrow"/>
              </a:rPr>
              <a:t>κάθαρσης μιας εφιαλτικής μνήμης.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Στόχος </a:t>
            </a:r>
            <a:r>
              <a:rPr lang="el-GR" dirty="0">
                <a:latin typeface="Arial Narrow"/>
                <a:cs typeface="Arial Narrow"/>
              </a:rPr>
              <a:t>της εικαστικής μας παρέμβασης  είναι η ανάδειξη της ιστορικότητας και της συναισθηματικής φόρτισης που φέρει ο χώρος.</a:t>
            </a:r>
          </a:p>
        </p:txBody>
      </p:sp>
    </p:spTree>
    <p:extLst>
      <p:ext uri="{BB962C8B-B14F-4D97-AF65-F5344CB8AC3E}">
        <p14:creationId xmlns:p14="http://schemas.microsoft.com/office/powerpoint/2010/main" val="362918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5776" y="2523286"/>
            <a:ext cx="6950635" cy="1143000"/>
          </a:xfrm>
        </p:spPr>
        <p:txBody>
          <a:bodyPr>
            <a:noAutofit/>
          </a:bodyPr>
          <a:lstStyle/>
          <a:p>
            <a:pPr algn="just"/>
            <a:r>
              <a:rPr lang="el-GR" sz="2000" dirty="0">
                <a:latin typeface="Arial Narrow"/>
                <a:cs typeface="Arial Narrow"/>
              </a:rPr>
              <a:t>Η συνύπαρξη του κενού και του πλήρους, του υλικού και του </a:t>
            </a:r>
            <a:r>
              <a:rPr lang="el-GR" sz="2000" dirty="0" err="1">
                <a:latin typeface="Arial Narrow"/>
                <a:cs typeface="Arial Narrow"/>
              </a:rPr>
              <a:t>άϋλου</a:t>
            </a:r>
            <a:r>
              <a:rPr lang="el-GR" sz="2000" dirty="0">
                <a:latin typeface="Arial Narrow"/>
                <a:cs typeface="Arial Narrow"/>
              </a:rPr>
              <a:t>, η υποδήλωση της απουσίας και της παρουσίας είναι ζητήματα που εστιάζονται στην εικαστική μας πρόταση.</a:t>
            </a:r>
            <a:r>
              <a:rPr lang="en-US" sz="2000" dirty="0">
                <a:latin typeface="Arial Narrow"/>
                <a:cs typeface="Arial Narrow"/>
              </a:rPr>
              <a:t/>
            </a:r>
            <a:br>
              <a:rPr lang="en-US" sz="2000" dirty="0">
                <a:latin typeface="Arial Narrow"/>
                <a:cs typeface="Arial Narrow"/>
              </a:rPr>
            </a:br>
            <a:r>
              <a:rPr lang="el-GR" sz="2000" dirty="0" smtClean="0">
                <a:latin typeface="Arial Narrow"/>
                <a:cs typeface="Arial Narrow"/>
              </a:rPr>
              <a:t/>
            </a:r>
            <a:br>
              <a:rPr lang="el-GR" sz="2000" dirty="0" smtClean="0">
                <a:latin typeface="Arial Narrow"/>
                <a:cs typeface="Arial Narrow"/>
              </a:rPr>
            </a:br>
            <a:r>
              <a:rPr lang="el-GR" sz="2000" dirty="0" smtClean="0">
                <a:latin typeface="Arial Narrow"/>
                <a:cs typeface="Arial Narrow"/>
              </a:rPr>
              <a:t>Προσπαθήσαμε </a:t>
            </a:r>
            <a:r>
              <a:rPr lang="el-GR" sz="2000" dirty="0">
                <a:latin typeface="Arial Narrow"/>
                <a:cs typeface="Arial Narrow"/>
              </a:rPr>
              <a:t>να προσεγγίσουμε νοητικά την σημασία του χώρου με βάση την παρελθούσα λειτουργία του,  εντάσσοντας σε αυτόν μία διάτρητη κατασκευή η οποία προέρχεται από πολλαπλούς σχηματισμούς της αρχετυπικής φόρμας του οίκου σε διαφορετικές κλίμακες.</a:t>
            </a:r>
            <a:r>
              <a:rPr lang="en-US" sz="2000" dirty="0">
                <a:latin typeface="Arial Narrow"/>
                <a:cs typeface="Arial Narrow"/>
              </a:rPr>
              <a:t/>
            </a:r>
            <a:br>
              <a:rPr lang="en-US" sz="2000" dirty="0">
                <a:latin typeface="Arial Narrow"/>
                <a:cs typeface="Arial Narrow"/>
              </a:rPr>
            </a:br>
            <a:r>
              <a:rPr lang="el-GR" sz="2000" dirty="0" smtClean="0">
                <a:latin typeface="Arial Narrow"/>
                <a:cs typeface="Arial Narrow"/>
              </a:rPr>
              <a:t/>
            </a:r>
            <a:br>
              <a:rPr lang="el-GR" sz="2000" dirty="0" smtClean="0">
                <a:latin typeface="Arial Narrow"/>
                <a:cs typeface="Arial Narrow"/>
              </a:rPr>
            </a:br>
            <a:r>
              <a:rPr lang="el-GR" sz="2000" dirty="0" smtClean="0">
                <a:latin typeface="Arial Narrow"/>
                <a:cs typeface="Arial Narrow"/>
              </a:rPr>
              <a:t>Στόχος </a:t>
            </a:r>
            <a:r>
              <a:rPr lang="el-GR" sz="2000" dirty="0">
                <a:latin typeface="Arial Narrow"/>
                <a:cs typeface="Arial Narrow"/>
              </a:rPr>
              <a:t>μας είναι, η πρότασή μας, να αναδεικνύει σε πρώτη φάση τα μνημεία και να φέρνει στο θεατή τη μνήμη του αρχαίου νεκροταφείου.</a:t>
            </a:r>
            <a:r>
              <a:rPr lang="en-US" sz="2000" dirty="0">
                <a:latin typeface="Arial Narrow"/>
                <a:cs typeface="Arial Narrow"/>
              </a:rPr>
              <a:t/>
            </a:r>
            <a:br>
              <a:rPr lang="en-US" sz="2000" dirty="0">
                <a:latin typeface="Arial Narrow"/>
                <a:cs typeface="Arial Narrow"/>
              </a:rPr>
            </a:br>
            <a:endParaRPr lang="en-US" sz="2000" dirty="0">
              <a:latin typeface="Arial Narrow"/>
              <a:cs typeface="Arial Narrow"/>
            </a:endParaRPr>
          </a:p>
        </p:txBody>
      </p:sp>
    </p:spTree>
    <p:extLst>
      <p:ext uri="{BB962C8B-B14F-4D97-AF65-F5344CB8AC3E}">
        <p14:creationId xmlns:p14="http://schemas.microsoft.com/office/powerpoint/2010/main" val="137552578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12νν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417" y="772546"/>
            <a:ext cx="7925273" cy="5263801"/>
          </a:xfrm>
          <a:prstGeom prst="rect">
            <a:avLst/>
          </a:prstGeom>
        </p:spPr>
      </p:pic>
    </p:spTree>
    <p:extLst>
      <p:ext uri="{BB962C8B-B14F-4D97-AF65-F5344CB8AC3E}">
        <p14:creationId xmlns:p14="http://schemas.microsoft.com/office/powerpoint/2010/main" val="294853840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16273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yrio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886754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30" y="2351461"/>
            <a:ext cx="8229600" cy="1143000"/>
          </a:xfrm>
        </p:spPr>
        <p:txBody>
          <a:bodyPr>
            <a:normAutofit/>
          </a:bodyPr>
          <a:lstStyle/>
          <a:p>
            <a:r>
              <a:rPr lang="el-GR" sz="2800" dirty="0" smtClean="0">
                <a:latin typeface="Arial Narrow"/>
                <a:cs typeface="Arial Narrow"/>
              </a:rPr>
              <a:t>ΤΕΛΙΚΗ ΠΡΟΤΑΣΗ</a:t>
            </a:r>
            <a:endParaRPr lang="en-US" sz="2800" dirty="0">
              <a:latin typeface="Arial Narrow"/>
              <a:cs typeface="Arial Narrow"/>
            </a:endParaRPr>
          </a:p>
        </p:txBody>
      </p:sp>
    </p:spTree>
    <p:extLst>
      <p:ext uri="{BB962C8B-B14F-4D97-AF65-F5344CB8AC3E}">
        <p14:creationId xmlns:p14="http://schemas.microsoft.com/office/powerpoint/2010/main" val="37284176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ro.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25470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552421"/>
          </a:xfrm>
        </p:spPr>
        <p:txBody>
          <a:bodyPr>
            <a:normAutofit/>
          </a:bodyPr>
          <a:lstStyle/>
          <a:p>
            <a:pPr algn="just"/>
            <a:r>
              <a:rPr lang="el-GR" sz="1600" dirty="0" smtClean="0">
                <a:latin typeface="Arial Narrow"/>
                <a:cs typeface="Arial Narrow"/>
              </a:rPr>
              <a:t>Η τελική πρόταση εντάσσει το στοιχείο του νερού που έλειπε τον καιρό που λειτουργούσε ο χώρος σαν εργοστάσιο.</a:t>
            </a:r>
            <a:br>
              <a:rPr lang="el-GR" sz="1600" dirty="0" smtClean="0">
                <a:latin typeface="Arial Narrow"/>
                <a:cs typeface="Arial Narrow"/>
              </a:rPr>
            </a:br>
            <a:r>
              <a:rPr lang="el-GR" sz="1600" dirty="0" smtClean="0">
                <a:latin typeface="Arial Narrow"/>
                <a:cs typeface="Arial Narrow"/>
              </a:rPr>
              <a:t>Με μια σειρά από προβολές νερού που τρέχει, νερού που λαμπυρίζει από τις αντανακλάσεις του φωτός πάνω στην επιφάνειά του, η εγκατάσταση αυτή ενεργοποιεί τον χώρο που πια δεν υπάρχει ως αυτό που πραγματικά ήταν. Ένα κάτεργο και μια εστία ενός τεράστιου πολιτικού σκανδάλου στην εποχή  του. </a:t>
            </a:r>
            <a:br>
              <a:rPr lang="el-GR" sz="1600" dirty="0" smtClean="0">
                <a:latin typeface="Arial Narrow"/>
                <a:cs typeface="Arial Narrow"/>
              </a:rPr>
            </a:br>
            <a:r>
              <a:rPr lang="el-GR" sz="1600" dirty="0" smtClean="0">
                <a:latin typeface="Arial Narrow"/>
                <a:cs typeface="Arial Narrow"/>
              </a:rPr>
              <a:t>Το νερό καθαρίζει τον χώρο από τις άσχημες μνήμες και εισάγει το στοιχείο της ζωής και της κίνησης σε έναν μουσειακό πια περιβάλλον. Η διαφάνεια λειτουργεί πολλαπλά σαν εργαλείο αισθητικό και παράλληλα δίνει νόημα και υπόσταση στην εγκατάσταση. Ξεκινώντας από μια συγκεχυμένη δομή στις προτάσεις που προηγήθηκαν, η ομάδα ανασυνθέτει τον χώρο, δημιουργεί διαδρομές μέσα σε αυτόν και καταλήγει σε ένα ενδιαφέρον αισθητικό αποτέλεσμα. </a:t>
            </a:r>
            <a:endParaRPr lang="en-US" sz="1600" dirty="0">
              <a:latin typeface="Arial Narrow"/>
              <a:cs typeface="Arial Narrow"/>
            </a:endParaRPr>
          </a:p>
        </p:txBody>
      </p:sp>
    </p:spTree>
    <p:extLst>
      <p:ext uri="{BB962C8B-B14F-4D97-AF65-F5344CB8AC3E}">
        <p14:creationId xmlns:p14="http://schemas.microsoft.com/office/powerpoint/2010/main" val="43589177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AKIDA LAYRIOY.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85460"/>
          </a:xfrm>
          <a:prstGeom prst="rect">
            <a:avLst/>
          </a:prstGeom>
        </p:spPr>
      </p:pic>
    </p:spTree>
    <p:extLst>
      <p:ext uri="{BB962C8B-B14F-4D97-AF65-F5344CB8AC3E}">
        <p14:creationId xmlns:p14="http://schemas.microsoft.com/office/powerpoint/2010/main" val="17880258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2950"/>
            <a:ext cx="8229600" cy="1143000"/>
          </a:xfrm>
        </p:spPr>
        <p:txBody>
          <a:bodyPr>
            <a:normAutofit/>
          </a:bodyPr>
          <a:lstStyle/>
          <a:p>
            <a:r>
              <a:rPr lang="el-GR" sz="2800" dirty="0" smtClean="0"/>
              <a:t>ΕΙΚΑΣΤΙΚΗ ΕΚΓΚΑΤΑΣΤΑΣΗ ΣΤΟ ΑΕΡΟΔΡΟΜΙΟ ΤΟΥ ΕΛΛΗΝΙΚΟΥ</a:t>
            </a:r>
            <a:endParaRPr lang="en-US" sz="2800" dirty="0"/>
          </a:p>
        </p:txBody>
      </p:sp>
    </p:spTree>
    <p:extLst>
      <p:ext uri="{BB962C8B-B14F-4D97-AF65-F5344CB8AC3E}">
        <p14:creationId xmlns:p14="http://schemas.microsoft.com/office/powerpoint/2010/main" val="79639014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470" y="1434610"/>
            <a:ext cx="7097059" cy="2062103"/>
          </a:xfrm>
          <a:prstGeom prst="rect">
            <a:avLst/>
          </a:prstGeom>
        </p:spPr>
        <p:txBody>
          <a:bodyPr wrap="square">
            <a:spAutoFit/>
          </a:bodyPr>
          <a:lstStyle/>
          <a:p>
            <a:r>
              <a:rPr lang="el-GR" sz="1600" dirty="0" err="1" smtClean="0">
                <a:latin typeface="Arial Narrow"/>
                <a:cs typeface="Arial Narrow"/>
              </a:rPr>
              <a:t>Τo</a:t>
            </a:r>
            <a:r>
              <a:rPr lang="el-GR" sz="1600" dirty="0" smtClean="0">
                <a:latin typeface="Arial Narrow"/>
                <a:cs typeface="Arial Narrow"/>
              </a:rPr>
              <a:t> </a:t>
            </a:r>
            <a:r>
              <a:rPr lang="el-GR" sz="1600" dirty="0">
                <a:latin typeface="Arial Narrow"/>
                <a:cs typeface="Arial Narrow"/>
              </a:rPr>
              <a:t>Διεθνές Αεροδρόμιο Ελληνικού ή απλά Ελληνικό ήταν το διεθνές αεροδρόμιο της Αθήνας για πάνω από 60 χρόνια. Οι διάδρομοί του κάποτε </a:t>
            </a:r>
            <a:r>
              <a:rPr lang="el-GR" sz="1600" dirty="0" err="1">
                <a:latin typeface="Arial Narrow"/>
                <a:cs typeface="Arial Narrow"/>
              </a:rPr>
              <a:t>έσφιζαν</a:t>
            </a:r>
            <a:r>
              <a:rPr lang="el-GR" sz="1600" dirty="0">
                <a:latin typeface="Arial Narrow"/>
                <a:cs typeface="Arial Narrow"/>
              </a:rPr>
              <a:t> από ζωή και υποδεχόντουσαν τουρίστες από κάθε μεριά του πλανήτη που ήθελαν να θαυμάσουν την Ελλάδα.</a:t>
            </a:r>
          </a:p>
          <a:p>
            <a:endParaRPr lang="el-GR" sz="1600" dirty="0">
              <a:latin typeface="Arial Narrow"/>
              <a:cs typeface="Arial Narrow"/>
            </a:endParaRPr>
          </a:p>
          <a:p>
            <a:r>
              <a:rPr lang="el-GR" sz="1600" dirty="0">
                <a:latin typeface="Arial Narrow"/>
                <a:cs typeface="Arial Narrow"/>
              </a:rPr>
              <a:t>Το 2001 έγινε η τελευταία προσγείωση στο αεροδρόμιο</a:t>
            </a:r>
            <a:r>
              <a:rPr lang="el-GR" sz="1600" dirty="0" smtClean="0">
                <a:latin typeface="Arial Narrow"/>
                <a:cs typeface="Arial Narrow"/>
              </a:rPr>
              <a:t>. Από </a:t>
            </a:r>
            <a:r>
              <a:rPr lang="el-GR" sz="1600" dirty="0">
                <a:latin typeface="Arial Narrow"/>
                <a:cs typeface="Arial Narrow"/>
              </a:rPr>
              <a:t>τότε παραμένει κλειστό, αν και ορισμένοι από τους χώρους του χρησιμοποιούνται </a:t>
            </a:r>
            <a:r>
              <a:rPr lang="el-GR" sz="1600" dirty="0" smtClean="0">
                <a:latin typeface="Arial Narrow"/>
                <a:cs typeface="Arial Narrow"/>
              </a:rPr>
              <a:t>ακόμη για άλλες όμως λειτουργίες. Παρά τα σχέδια για αξιοποίηση του, το Ελληνικό, παραμένει ένα αεροδρόμιο φάντασμα, λες και ο χρόνος σταμάτησε την ώρα της τελευταίας προσγείωσης .</a:t>
            </a:r>
            <a:endParaRPr lang="en-US" sz="1600" dirty="0">
              <a:latin typeface="Arial Narrow"/>
              <a:cs typeface="Arial Narrow"/>
            </a:endParaRPr>
          </a:p>
        </p:txBody>
      </p:sp>
    </p:spTree>
    <p:extLst>
      <p:ext uri="{BB962C8B-B14F-4D97-AF65-F5344CB8AC3E}">
        <p14:creationId xmlns:p14="http://schemas.microsoft.com/office/powerpoint/2010/main" val="339632571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0436" y="274638"/>
            <a:ext cx="8229600" cy="1143000"/>
          </a:xfrm>
        </p:spPr>
        <p:txBody>
          <a:bodyPr>
            <a:normAutofit/>
          </a:bodyPr>
          <a:lstStyle/>
          <a:p>
            <a:r>
              <a:rPr lang="el-GR" sz="3600" dirty="0" smtClean="0">
                <a:latin typeface="Arial Narrow"/>
                <a:cs typeface="Arial Narrow"/>
              </a:rPr>
              <a:t>ΚΕΝΤΡΙΚΗ ΙΔΕΑ ΜΑΚΕΤΑΣ</a:t>
            </a:r>
            <a:endParaRPr lang="el-GR" sz="3600" dirty="0">
              <a:latin typeface="Arial Narrow"/>
              <a:cs typeface="Arial Narrow"/>
            </a:endParaRPr>
          </a:p>
        </p:txBody>
      </p:sp>
      <p:sp>
        <p:nvSpPr>
          <p:cNvPr id="3" name="Θέση περιεχομένου 2"/>
          <p:cNvSpPr>
            <a:spLocks noGrp="1"/>
          </p:cNvSpPr>
          <p:nvPr>
            <p:ph idx="1"/>
          </p:nvPr>
        </p:nvSpPr>
        <p:spPr>
          <a:xfrm>
            <a:off x="337671" y="1600200"/>
            <a:ext cx="8229600" cy="4525963"/>
          </a:xfrm>
        </p:spPr>
        <p:txBody>
          <a:bodyPr>
            <a:normAutofit/>
          </a:bodyPr>
          <a:lstStyle/>
          <a:p>
            <a:pPr algn="just"/>
            <a:r>
              <a:rPr lang="el-GR" sz="1600" dirty="0">
                <a:latin typeface="Arial Narrow"/>
                <a:cs typeface="Arial Narrow"/>
              </a:rPr>
              <a:t> Η κατασκευή μας θα έχει άμεση αλληλεπίδραση με τις επιφάνειες </a:t>
            </a:r>
            <a:r>
              <a:rPr lang="el-GR" sz="1600" dirty="0" smtClean="0">
                <a:latin typeface="Arial Narrow"/>
                <a:cs typeface="Arial Narrow"/>
              </a:rPr>
              <a:t>του εσωτερικού χώρου του </a:t>
            </a:r>
            <a:r>
              <a:rPr lang="el-GR" sz="1600" dirty="0">
                <a:latin typeface="Arial Narrow"/>
                <a:cs typeface="Arial Narrow"/>
              </a:rPr>
              <a:t>αεροδρομίου. Χρησιμοποιήσαμε ποικιλία </a:t>
            </a:r>
            <a:r>
              <a:rPr lang="el-GR" sz="1600" dirty="0" smtClean="0">
                <a:latin typeface="Arial Narrow"/>
                <a:cs typeface="Arial Narrow"/>
              </a:rPr>
              <a:t>υλικών που δημιουργούν διαφάνεια, αντανάκλαση και σκιά, όπως, </a:t>
            </a:r>
            <a:r>
              <a:rPr lang="el-GR" sz="1600" dirty="0">
                <a:latin typeface="Arial Narrow"/>
                <a:cs typeface="Arial Narrow"/>
              </a:rPr>
              <a:t>γυαλί, καθρέπτες, αμμοβολή</a:t>
            </a:r>
            <a:r>
              <a:rPr lang="el-GR" sz="1600" dirty="0" smtClean="0">
                <a:latin typeface="Arial Narrow"/>
                <a:cs typeface="Arial Narrow"/>
              </a:rPr>
              <a:t>, </a:t>
            </a:r>
            <a:r>
              <a:rPr lang="el-GR" sz="1600" dirty="0">
                <a:latin typeface="Arial Narrow"/>
                <a:cs typeface="Arial Narrow"/>
              </a:rPr>
              <a:t>κολλάζ </a:t>
            </a:r>
            <a:r>
              <a:rPr lang="el-GR" sz="1600" dirty="0" smtClean="0">
                <a:latin typeface="Arial Narrow"/>
                <a:cs typeface="Arial Narrow"/>
              </a:rPr>
              <a:t>φωτογραφιών, </a:t>
            </a:r>
            <a:r>
              <a:rPr lang="el-GR" sz="1600" dirty="0">
                <a:latin typeface="Arial Narrow"/>
                <a:cs typeface="Arial Narrow"/>
              </a:rPr>
              <a:t>τεχνικές </a:t>
            </a:r>
            <a:r>
              <a:rPr lang="el-GR" sz="1600" dirty="0" smtClean="0">
                <a:latin typeface="Arial Narrow"/>
                <a:cs typeface="Arial Narrow"/>
              </a:rPr>
              <a:t>προβολής.  </a:t>
            </a:r>
          </a:p>
          <a:p>
            <a:pPr algn="just"/>
            <a:r>
              <a:rPr lang="el-GR" sz="1600" dirty="0" smtClean="0">
                <a:latin typeface="Arial Narrow"/>
                <a:cs typeface="Arial Narrow"/>
              </a:rPr>
              <a:t>Η </a:t>
            </a:r>
            <a:r>
              <a:rPr lang="el-GR" sz="1600" dirty="0">
                <a:latin typeface="Arial Narrow"/>
                <a:cs typeface="Arial Narrow"/>
              </a:rPr>
              <a:t>κεντρική ιδέα της μακέτας μας είναι το ταξίδι στον χρόνο. Κύριο ζήτημά μας ήταν να μεταβιβάσουμε τον θεατή από την τωρινή κατάσταση του κτηρίου του Ελληνικού στην μορφή που είχε κατά την διάρκεια της λειτουργίας του</a:t>
            </a:r>
            <a:r>
              <a:rPr lang="el-GR" sz="1600" dirty="0" smtClean="0">
                <a:latin typeface="Arial Narrow"/>
                <a:cs typeface="Arial Narrow"/>
              </a:rPr>
              <a:t>.</a:t>
            </a:r>
          </a:p>
          <a:p>
            <a:pPr algn="just"/>
            <a:r>
              <a:rPr lang="el-GR" sz="1600" dirty="0" smtClean="0">
                <a:latin typeface="Arial Narrow"/>
                <a:cs typeface="Arial Narrow"/>
              </a:rPr>
              <a:t> </a:t>
            </a:r>
            <a:r>
              <a:rPr lang="el-GR" sz="1600" dirty="0">
                <a:latin typeface="Arial Narrow"/>
                <a:cs typeface="Arial Narrow"/>
              </a:rPr>
              <a:t>Αξιοποιήσαμε </a:t>
            </a:r>
            <a:r>
              <a:rPr lang="el-GR" sz="1600" dirty="0" smtClean="0">
                <a:latin typeface="Arial Narrow"/>
                <a:cs typeface="Arial Narrow"/>
              </a:rPr>
              <a:t>τα </a:t>
            </a:r>
            <a:r>
              <a:rPr lang="el-GR" sz="1600" dirty="0">
                <a:latin typeface="Arial Narrow"/>
                <a:cs typeface="Arial Narrow"/>
              </a:rPr>
              <a:t>χαρακτηριστικά του μαίανδρού, τον διάδρομο που συμβολίζει το πέρασμα από το παρόν στο </a:t>
            </a:r>
            <a:r>
              <a:rPr lang="el-GR" sz="1600" dirty="0" smtClean="0">
                <a:latin typeface="Arial Narrow"/>
                <a:cs typeface="Arial Narrow"/>
              </a:rPr>
              <a:t>παρελθόν, </a:t>
            </a:r>
            <a:r>
              <a:rPr lang="el-GR" sz="1600" dirty="0">
                <a:latin typeface="Arial Narrow"/>
                <a:cs typeface="Arial Narrow"/>
              </a:rPr>
              <a:t>με </a:t>
            </a:r>
            <a:r>
              <a:rPr lang="el-GR" sz="1600" dirty="0" smtClean="0">
                <a:latin typeface="Arial Narrow"/>
                <a:cs typeface="Arial Narrow"/>
              </a:rPr>
              <a:t>στόχο την διαμόρφωση μιας τέτοιας διαδρομήσ. Μέσα </a:t>
            </a:r>
            <a:r>
              <a:rPr lang="el-GR" sz="1600" dirty="0">
                <a:latin typeface="Arial Narrow"/>
                <a:cs typeface="Arial Narrow"/>
              </a:rPr>
              <a:t>από τις συνθήκες εγκατάλειψης και </a:t>
            </a:r>
            <a:r>
              <a:rPr lang="el-GR" sz="1600" dirty="0" smtClean="0">
                <a:latin typeface="Arial Narrow"/>
                <a:cs typeface="Arial Narrow"/>
              </a:rPr>
              <a:t>παρακμής που χαρακτηρίζουν την τωρινή κατάσταση του Ελληνικού, </a:t>
            </a:r>
            <a:r>
              <a:rPr lang="el-GR" sz="1600" dirty="0">
                <a:latin typeface="Arial Narrow"/>
                <a:cs typeface="Arial Narrow"/>
              </a:rPr>
              <a:t>θέλουμε να τονίσουμε την αντίθεση που υπάρχει ανάμεσα στο σημερινό «σκοτάδι» και στο μελλοντικό «φως» που θα έρθει από τη σύγχρονη αξιοποίηση του </a:t>
            </a:r>
            <a:r>
              <a:rPr lang="el-GR" sz="1600" dirty="0" smtClean="0">
                <a:latin typeface="Arial Narrow"/>
                <a:cs typeface="Arial Narrow"/>
              </a:rPr>
              <a:t>αεροδρομίου.</a:t>
            </a:r>
            <a:endParaRPr lang="el-GR" sz="1600" dirty="0">
              <a:latin typeface="Arial Narrow"/>
              <a:cs typeface="Arial Narrow"/>
            </a:endParaRPr>
          </a:p>
        </p:txBody>
      </p:sp>
    </p:spTree>
    <p:extLst>
      <p:ext uri="{BB962C8B-B14F-4D97-AF65-F5344CB8AC3E}">
        <p14:creationId xmlns:p14="http://schemas.microsoft.com/office/powerpoint/2010/main" val="3841083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03C4u03B5u03BBu03B9u03BAu03B7 u03C0u03C1u03BFu03C4u03B1u03C3u03B7.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78277"/>
            <a:ext cx="9611029" cy="6779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783083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1800" dirty="0" smtClean="0">
                <a:latin typeface="Arial Narrow"/>
                <a:cs typeface="Arial Narrow"/>
              </a:rPr>
              <a:t>ΜΑΚΕΤΑ ΕΓΚΑΤΑΣΤΑΣΗΣ ΣΤΟΝ ΕΣΩΤΕΡΙΚΟ ΧΩΡΟ ΤΟΥ ΑΕΡΟΔΡΟΜΙΟΥ</a:t>
            </a:r>
            <a:endParaRPr lang="en-US" sz="1800" dirty="0">
              <a:latin typeface="Arial Narrow"/>
              <a:cs typeface="Arial Narrow"/>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05999"/>
            <a:ext cx="9144000" cy="6858000"/>
          </a:xfrm>
          <a:prstGeom prst="rect">
            <a:avLst/>
          </a:prstGeom>
        </p:spPr>
      </p:pic>
    </p:spTree>
    <p:extLst>
      <p:ext uri="{BB962C8B-B14F-4D97-AF65-F5344CB8AC3E}">
        <p14:creationId xmlns:p14="http://schemas.microsoft.com/office/powerpoint/2010/main" val="26049460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49" y="0"/>
            <a:ext cx="11115796" cy="6945313"/>
          </a:xfrm>
          <a:prstGeom prst="rect">
            <a:avLst/>
          </a:prstGeom>
        </p:spPr>
      </p:pic>
      <p:sp>
        <p:nvSpPr>
          <p:cNvPr id="3" name="Rectangle 2"/>
          <p:cNvSpPr/>
          <p:nvPr/>
        </p:nvSpPr>
        <p:spPr>
          <a:xfrm>
            <a:off x="103188" y="3796398"/>
            <a:ext cx="4572000" cy="2862323"/>
          </a:xfrm>
          <a:prstGeom prst="rect">
            <a:avLst/>
          </a:prstGeom>
        </p:spPr>
        <p:txBody>
          <a:bodyPr>
            <a:spAutoFit/>
          </a:bodyPr>
          <a:lstStyle/>
          <a:p>
            <a:endParaRPr lang="el-GR" dirty="0" smtClean="0">
              <a:latin typeface="Arial Narrow"/>
              <a:cs typeface="Arial Narrow"/>
            </a:endParaRPr>
          </a:p>
          <a:p>
            <a:endParaRPr lang="el-GR" dirty="0">
              <a:latin typeface="Arial Narrow"/>
              <a:cs typeface="Arial Narrow"/>
            </a:endParaRPr>
          </a:p>
          <a:p>
            <a:endParaRPr lang="el-GR" dirty="0" smtClean="0">
              <a:latin typeface="Arial Narrow"/>
              <a:cs typeface="Arial Narrow"/>
            </a:endParaRPr>
          </a:p>
          <a:p>
            <a:endParaRPr lang="el-GR" dirty="0">
              <a:latin typeface="Arial Narrow"/>
              <a:cs typeface="Arial Narrow"/>
            </a:endParaRPr>
          </a:p>
          <a:p>
            <a:endParaRPr lang="el-GR" dirty="0" smtClean="0">
              <a:latin typeface="Arial Narrow"/>
              <a:cs typeface="Arial Narrow"/>
            </a:endParaRPr>
          </a:p>
          <a:p>
            <a:endParaRPr lang="el-GR" dirty="0">
              <a:latin typeface="Arial Narrow"/>
              <a:cs typeface="Arial Narrow"/>
            </a:endParaRPr>
          </a:p>
          <a:p>
            <a:endParaRPr lang="el-GR" dirty="0" smtClean="0">
              <a:latin typeface="Arial Narrow"/>
              <a:cs typeface="Arial Narrow"/>
            </a:endParaRPr>
          </a:p>
          <a:p>
            <a:endParaRPr lang="el-GR" dirty="0">
              <a:latin typeface="Arial Narrow"/>
              <a:cs typeface="Arial Narrow"/>
            </a:endParaRPr>
          </a:p>
          <a:p>
            <a:endParaRPr lang="el-GR" dirty="0" smtClean="0">
              <a:latin typeface="Arial Narrow"/>
              <a:cs typeface="Arial Narrow"/>
            </a:endParaRPr>
          </a:p>
          <a:p>
            <a:r>
              <a:rPr lang="el-GR" dirty="0" smtClean="0">
                <a:latin typeface="Arial Narrow"/>
                <a:cs typeface="Arial Narrow"/>
              </a:rPr>
              <a:t>Ο ΠΕΡΙΒΑΛΛΟΝ  ΧΩΡΟΣ</a:t>
            </a:r>
            <a:endParaRPr lang="en-US" dirty="0">
              <a:latin typeface="Arial Narrow"/>
              <a:cs typeface="Arial Narrow"/>
            </a:endParaRPr>
          </a:p>
        </p:txBody>
      </p:sp>
    </p:spTree>
    <p:extLst>
      <p:ext uri="{BB962C8B-B14F-4D97-AF65-F5344CB8AC3E}">
        <p14:creationId xmlns:p14="http://schemas.microsoft.com/office/powerpoint/2010/main" val="7418829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067" y="455875"/>
            <a:ext cx="8387796" cy="5591863"/>
          </a:xfrm>
          <a:prstGeom prst="rect">
            <a:avLst/>
          </a:prstGeom>
        </p:spPr>
      </p:pic>
    </p:spTree>
    <p:extLst>
      <p:ext uri="{BB962C8B-B14F-4D97-AF65-F5344CB8AC3E}">
        <p14:creationId xmlns:p14="http://schemas.microsoft.com/office/powerpoint/2010/main" val="331745245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ΚΟΛΑΖ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 y="1885414"/>
            <a:ext cx="9162180" cy="2290545"/>
          </a:xfrm>
          <a:prstGeom prst="rect">
            <a:avLst/>
          </a:prstGeom>
        </p:spPr>
      </p:pic>
    </p:spTree>
    <p:extLst>
      <p:ext uri="{BB962C8B-B14F-4D97-AF65-F5344CB8AC3E}">
        <p14:creationId xmlns:p14="http://schemas.microsoft.com/office/powerpoint/2010/main" val="365941412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Κολαζ(αρχικό).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6" y="2071925"/>
            <a:ext cx="9128613" cy="2283226"/>
          </a:xfrm>
          <a:prstGeom prst="rect">
            <a:avLst/>
          </a:prstGeom>
        </p:spPr>
      </p:pic>
    </p:spTree>
    <p:extLst>
      <p:ext uri="{BB962C8B-B14F-4D97-AF65-F5344CB8AC3E}">
        <p14:creationId xmlns:p14="http://schemas.microsoft.com/office/powerpoint/2010/main" val="386831841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ΚΟΛΑΖ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59" y="2111352"/>
            <a:ext cx="9105438" cy="2276360"/>
          </a:xfrm>
          <a:prstGeom prst="rect">
            <a:avLst/>
          </a:prstGeom>
        </p:spPr>
      </p:pic>
    </p:spTree>
    <p:extLst>
      <p:ext uri="{BB962C8B-B14F-4D97-AF65-F5344CB8AC3E}">
        <p14:creationId xmlns:p14="http://schemas.microsoft.com/office/powerpoint/2010/main" val="28512762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562" y="2164384"/>
            <a:ext cx="7588673" cy="4478908"/>
          </a:xfrm>
          <a:prstGeom prst="rect">
            <a:avLst/>
          </a:prstGeom>
        </p:spPr>
      </p:pic>
      <p:sp>
        <p:nvSpPr>
          <p:cNvPr id="3" name="Rectangle 2"/>
          <p:cNvSpPr/>
          <p:nvPr/>
        </p:nvSpPr>
        <p:spPr>
          <a:xfrm>
            <a:off x="325437" y="430590"/>
            <a:ext cx="4572000" cy="1600438"/>
          </a:xfrm>
          <a:prstGeom prst="rect">
            <a:avLst/>
          </a:prstGeom>
        </p:spPr>
        <p:txBody>
          <a:bodyPr>
            <a:spAutoFit/>
          </a:bodyPr>
          <a:lstStyle/>
          <a:p>
            <a:pPr algn="just"/>
            <a:r>
              <a:rPr lang="el-GR" sz="1400" b="1" dirty="0">
                <a:latin typeface="Arial Narrow"/>
                <a:cs typeface="Arial Narrow"/>
              </a:rPr>
              <a:t>1ος διάδρομος</a:t>
            </a:r>
            <a:r>
              <a:rPr lang="el-GR" sz="1400" dirty="0">
                <a:latin typeface="Arial Narrow"/>
                <a:cs typeface="Arial Narrow"/>
              </a:rPr>
              <a:t>:  </a:t>
            </a:r>
            <a:r>
              <a:rPr lang="el-GR" sz="1400" dirty="0" smtClean="0">
                <a:latin typeface="Arial Narrow"/>
                <a:cs typeface="Arial Narrow"/>
              </a:rPr>
              <a:t>Τζάμι </a:t>
            </a:r>
            <a:r>
              <a:rPr lang="el-GR" sz="1400" dirty="0">
                <a:latin typeface="Arial Narrow"/>
                <a:cs typeface="Arial Narrow"/>
              </a:rPr>
              <a:t>για την πλήρη ορατότητα στο εξωτερικό χώρο της κατασκευής που είναι παράλληλα το εσωτερικό του ελληνικού. Ο χώρος αυτός  θα είναι φωτισμένος ώστε να υπάρχει δυνατότητα οπτικής επαφής. Επιλέξαμε μαύρο χρώμα στον τοίχο ώστε να επικεντρώνετε το βλέμμα έξω από το τζάμι αλλά και επειδή είναι το χρώμα που χαρακτηρίζει την τωρινή κατάσταση του κτηρίου. </a:t>
            </a:r>
            <a:endParaRPr lang="en-US" sz="1400" dirty="0">
              <a:latin typeface="Arial Narrow"/>
              <a:cs typeface="Arial Narrow"/>
            </a:endParaRPr>
          </a:p>
        </p:txBody>
      </p:sp>
    </p:spTree>
    <p:extLst>
      <p:ext uri="{BB962C8B-B14F-4D97-AF65-F5344CB8AC3E}">
        <p14:creationId xmlns:p14="http://schemas.microsoft.com/office/powerpoint/2010/main" val="26382406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210" y="1353961"/>
            <a:ext cx="5691742" cy="5373522"/>
          </a:xfrm>
          <a:prstGeom prst="rect">
            <a:avLst/>
          </a:prstGeom>
        </p:spPr>
      </p:pic>
      <p:sp>
        <p:nvSpPr>
          <p:cNvPr id="3" name="Rectangle 2"/>
          <p:cNvSpPr/>
          <p:nvPr/>
        </p:nvSpPr>
        <p:spPr>
          <a:xfrm>
            <a:off x="471132" y="183087"/>
            <a:ext cx="4572000" cy="954107"/>
          </a:xfrm>
          <a:prstGeom prst="rect">
            <a:avLst/>
          </a:prstGeom>
        </p:spPr>
        <p:txBody>
          <a:bodyPr>
            <a:spAutoFit/>
          </a:bodyPr>
          <a:lstStyle/>
          <a:p>
            <a:pPr algn="just"/>
            <a:r>
              <a:rPr lang="el-GR" sz="1400" b="1" dirty="0">
                <a:latin typeface="Arial Narrow"/>
                <a:cs typeface="Arial Narrow"/>
              </a:rPr>
              <a:t>2ος , 3ος διάδρομος: </a:t>
            </a:r>
            <a:r>
              <a:rPr lang="el-GR" sz="1400" dirty="0" smtClean="0">
                <a:latin typeface="Arial Narrow"/>
                <a:cs typeface="Arial Narrow"/>
              </a:rPr>
              <a:t>κολλάζ </a:t>
            </a:r>
            <a:r>
              <a:rPr lang="el-GR" sz="1400" dirty="0">
                <a:latin typeface="Arial Narrow"/>
                <a:cs typeface="Arial Narrow"/>
              </a:rPr>
              <a:t>λεπτομερειών του </a:t>
            </a:r>
            <a:r>
              <a:rPr lang="el-GR" sz="1400" dirty="0" smtClean="0">
                <a:latin typeface="Arial Narrow"/>
                <a:cs typeface="Arial Narrow"/>
              </a:rPr>
              <a:t>κτηρίου </a:t>
            </a:r>
            <a:r>
              <a:rPr lang="el-GR" sz="1400" dirty="0">
                <a:latin typeface="Arial Narrow"/>
                <a:cs typeface="Arial Narrow"/>
              </a:rPr>
              <a:t>εξωτερικά και </a:t>
            </a:r>
            <a:r>
              <a:rPr lang="el-GR" sz="1400" dirty="0" smtClean="0">
                <a:latin typeface="Arial Narrow"/>
                <a:cs typeface="Arial Narrow"/>
              </a:rPr>
              <a:t>εσωτερικά </a:t>
            </a:r>
            <a:r>
              <a:rPr lang="el-GR" sz="1400" dirty="0">
                <a:latin typeface="Arial Narrow"/>
                <a:cs typeface="Arial Narrow"/>
              </a:rPr>
              <a:t>κατά μήκος </a:t>
            </a:r>
            <a:r>
              <a:rPr lang="el-GR" sz="1400" dirty="0" smtClean="0">
                <a:latin typeface="Arial Narrow"/>
                <a:cs typeface="Arial Narrow"/>
              </a:rPr>
              <a:t>των εσωτερικών </a:t>
            </a:r>
            <a:r>
              <a:rPr lang="el-GR" sz="1400" dirty="0">
                <a:latin typeface="Arial Narrow"/>
                <a:cs typeface="Arial Narrow"/>
              </a:rPr>
              <a:t>διαδρόμων. </a:t>
            </a:r>
            <a:endParaRPr lang="el-GR" sz="1400" dirty="0" smtClean="0">
              <a:latin typeface="Arial Narrow"/>
              <a:cs typeface="Arial Narrow"/>
            </a:endParaRPr>
          </a:p>
          <a:p>
            <a:pPr algn="just"/>
            <a:r>
              <a:rPr lang="el-GR" sz="1400" dirty="0" smtClean="0">
                <a:latin typeface="Arial Narrow"/>
                <a:cs typeface="Arial Narrow"/>
              </a:rPr>
              <a:t>Τζάμι </a:t>
            </a:r>
            <a:r>
              <a:rPr lang="el-GR" sz="1400" dirty="0">
                <a:latin typeface="Arial Narrow"/>
                <a:cs typeface="Arial Narrow"/>
              </a:rPr>
              <a:t>στους εξωτερικούς </a:t>
            </a:r>
            <a:r>
              <a:rPr lang="el-GR" sz="1400" dirty="0" smtClean="0">
                <a:latin typeface="Arial Narrow"/>
                <a:cs typeface="Arial Narrow"/>
              </a:rPr>
              <a:t>διαδρόμους </a:t>
            </a:r>
            <a:r>
              <a:rPr lang="el-GR" sz="1400" dirty="0">
                <a:latin typeface="Arial Narrow"/>
                <a:cs typeface="Arial Narrow"/>
              </a:rPr>
              <a:t>με σκοπό την </a:t>
            </a:r>
            <a:r>
              <a:rPr lang="el-GR" sz="1400" dirty="0" smtClean="0">
                <a:latin typeface="Arial Narrow"/>
                <a:cs typeface="Arial Narrow"/>
              </a:rPr>
              <a:t>παράλληλη </a:t>
            </a:r>
            <a:r>
              <a:rPr lang="el-GR" sz="1400" dirty="0">
                <a:latin typeface="Arial Narrow"/>
                <a:cs typeface="Arial Narrow"/>
              </a:rPr>
              <a:t>οπτική επαφή </a:t>
            </a:r>
            <a:r>
              <a:rPr lang="el-GR" sz="1400" dirty="0" smtClean="0">
                <a:latin typeface="Arial Narrow"/>
                <a:cs typeface="Arial Narrow"/>
              </a:rPr>
              <a:t>με </a:t>
            </a:r>
            <a:r>
              <a:rPr lang="el-GR" sz="1400" dirty="0">
                <a:latin typeface="Arial Narrow"/>
                <a:cs typeface="Arial Narrow"/>
              </a:rPr>
              <a:t>το κτήριο.</a:t>
            </a:r>
            <a:endParaRPr lang="en-US" sz="1400" dirty="0">
              <a:latin typeface="Arial Narrow"/>
              <a:cs typeface="Arial Narrow"/>
            </a:endParaRPr>
          </a:p>
        </p:txBody>
      </p:sp>
    </p:spTree>
    <p:extLst>
      <p:ext uri="{BB962C8B-B14F-4D97-AF65-F5344CB8AC3E}">
        <p14:creationId xmlns:p14="http://schemas.microsoft.com/office/powerpoint/2010/main" val="24512201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238" y="2371017"/>
            <a:ext cx="7315200" cy="4300365"/>
          </a:xfrm>
          <a:prstGeom prst="rect">
            <a:avLst/>
          </a:prstGeom>
        </p:spPr>
      </p:pic>
      <p:sp>
        <p:nvSpPr>
          <p:cNvPr id="3" name="Rectangle 2"/>
          <p:cNvSpPr/>
          <p:nvPr/>
        </p:nvSpPr>
        <p:spPr>
          <a:xfrm>
            <a:off x="503238" y="248841"/>
            <a:ext cx="4572000" cy="2031325"/>
          </a:xfrm>
          <a:prstGeom prst="rect">
            <a:avLst/>
          </a:prstGeom>
        </p:spPr>
        <p:txBody>
          <a:bodyPr>
            <a:spAutoFit/>
          </a:bodyPr>
          <a:lstStyle/>
          <a:p>
            <a:pPr algn="just"/>
            <a:r>
              <a:rPr lang="el-GR" sz="1400" b="1" dirty="0">
                <a:latin typeface="Arial Narrow"/>
                <a:cs typeface="Arial Narrow"/>
              </a:rPr>
              <a:t>4ος διάδρομος</a:t>
            </a:r>
            <a:r>
              <a:rPr lang="el-GR" sz="1400" dirty="0">
                <a:latin typeface="Arial Narrow"/>
                <a:cs typeface="Arial Narrow"/>
              </a:rPr>
              <a:t>: χάνεται η καθαρή οπτική </a:t>
            </a:r>
            <a:r>
              <a:rPr lang="el-GR" sz="1400" dirty="0" smtClean="0">
                <a:latin typeface="Arial Narrow"/>
                <a:cs typeface="Arial Narrow"/>
              </a:rPr>
              <a:t>επαφή θεατή</a:t>
            </a:r>
            <a:r>
              <a:rPr lang="el-GR" sz="1400" dirty="0">
                <a:latin typeface="Arial Narrow"/>
                <a:cs typeface="Arial Narrow"/>
              </a:rPr>
              <a:t>-κτήριο στον εξωτερικό τοίχο με την χρήση της τεχνικής της αμμοβολής. Αυτή η τεχνική καταφέρνει να χαρίζει μόνο μια μικρή γεύση του τι υπάρχει από πίσω και μας βοηθάει στη ομαλή μετάβαση του θεατή. Στον εσωτερικό τοίχο έχουμε αποδώσει ελπιδοφόρα μηνύματα με την χρήση χρωμάτων. Για να διεγείρουμε τα </a:t>
            </a:r>
            <a:r>
              <a:rPr lang="el-GR" sz="1400" dirty="0" smtClean="0">
                <a:latin typeface="Arial Narrow"/>
                <a:cs typeface="Arial Narrow"/>
              </a:rPr>
              <a:t>συναισθήματα, </a:t>
            </a:r>
            <a:r>
              <a:rPr lang="el-GR" sz="1400" dirty="0">
                <a:latin typeface="Arial Narrow"/>
                <a:cs typeface="Arial Narrow"/>
              </a:rPr>
              <a:t>να ξυπνήσουμε τυχών αναμνήσεις ώστε να μαγέψουμε τον θεατή και να μπορέσουμε να τον πείσουμε για αυτό το ταξίδι στον χρόνο.</a:t>
            </a:r>
            <a:endParaRPr lang="en-US" sz="1400" dirty="0">
              <a:latin typeface="Arial Narrow"/>
              <a:cs typeface="Arial Narrow"/>
            </a:endParaRPr>
          </a:p>
        </p:txBody>
      </p:sp>
    </p:spTree>
    <p:extLst>
      <p:ext uri="{BB962C8B-B14F-4D97-AF65-F5344CB8AC3E}">
        <p14:creationId xmlns:p14="http://schemas.microsoft.com/office/powerpoint/2010/main" val="30378830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657" y="2204843"/>
            <a:ext cx="6937967" cy="4492821"/>
          </a:xfrm>
          <a:prstGeom prst="rect">
            <a:avLst/>
          </a:prstGeom>
        </p:spPr>
      </p:pic>
      <p:sp>
        <p:nvSpPr>
          <p:cNvPr id="3" name="Rectangle 2"/>
          <p:cNvSpPr/>
          <p:nvPr/>
        </p:nvSpPr>
        <p:spPr>
          <a:xfrm>
            <a:off x="388938" y="319465"/>
            <a:ext cx="4572000" cy="1815882"/>
          </a:xfrm>
          <a:prstGeom prst="rect">
            <a:avLst/>
          </a:prstGeom>
        </p:spPr>
        <p:txBody>
          <a:bodyPr>
            <a:spAutoFit/>
          </a:bodyPr>
          <a:lstStyle/>
          <a:p>
            <a:pPr algn="just"/>
            <a:r>
              <a:rPr lang="el-GR" sz="1400" b="1" dirty="0">
                <a:latin typeface="Arial Narrow"/>
                <a:cs typeface="Arial Narrow"/>
              </a:rPr>
              <a:t>5ος διάδρομος </a:t>
            </a:r>
            <a:r>
              <a:rPr lang="el-GR" sz="1400" dirty="0">
                <a:latin typeface="Arial Narrow"/>
                <a:cs typeface="Arial Narrow"/>
              </a:rPr>
              <a:t>: τοποθετήσαμε κατά μήκος του εξωτερικού τοίχου καθρέπτη </a:t>
            </a:r>
            <a:r>
              <a:rPr lang="el-GR" sz="1400" dirty="0" smtClean="0">
                <a:latin typeface="Arial Narrow"/>
                <a:cs typeface="Arial Narrow"/>
              </a:rPr>
              <a:t>και </a:t>
            </a:r>
            <a:r>
              <a:rPr lang="el-GR" sz="1400" dirty="0">
                <a:latin typeface="Arial Narrow"/>
                <a:cs typeface="Arial Narrow"/>
              </a:rPr>
              <a:t>στον εσωτερικό </a:t>
            </a:r>
            <a:r>
              <a:rPr lang="el-GR" sz="1400" dirty="0" smtClean="0">
                <a:latin typeface="Arial Narrow"/>
                <a:cs typeface="Arial Narrow"/>
              </a:rPr>
              <a:t>φωτογραφίες από διαδρόμους </a:t>
            </a:r>
            <a:r>
              <a:rPr lang="el-GR" sz="1400" dirty="0" err="1" smtClean="0">
                <a:latin typeface="Arial Narrow"/>
                <a:cs typeface="Arial Narrow"/>
              </a:rPr>
              <a:t>αεροδρομείων</a:t>
            </a:r>
            <a:r>
              <a:rPr lang="el-GR" sz="1400" dirty="0" smtClean="0">
                <a:latin typeface="Arial Narrow"/>
                <a:cs typeface="Arial Narrow"/>
              </a:rPr>
              <a:t> </a:t>
            </a:r>
            <a:r>
              <a:rPr lang="el-GR" sz="1400" dirty="0">
                <a:latin typeface="Arial Narrow"/>
                <a:cs typeface="Arial Narrow"/>
              </a:rPr>
              <a:t>με φιγούρες ανθρώπων εν </a:t>
            </a:r>
            <a:r>
              <a:rPr lang="el-GR" sz="1400" dirty="0" smtClean="0">
                <a:latin typeface="Arial Narrow"/>
                <a:cs typeface="Arial Narrow"/>
              </a:rPr>
              <a:t>κινήσει. Με </a:t>
            </a:r>
            <a:r>
              <a:rPr lang="el-GR" sz="1400" dirty="0">
                <a:latin typeface="Arial Narrow"/>
                <a:cs typeface="Arial Narrow"/>
              </a:rPr>
              <a:t>την συγκεκριμένη τοποθέτηση έχουμε ως αποτέλεσμα να δώσουμε στον θεατή την ψευδαίσθηση ότι περπατάει κατά μήκος του </a:t>
            </a:r>
            <a:r>
              <a:rPr lang="el-GR" sz="1400" dirty="0" smtClean="0">
                <a:latin typeface="Arial Narrow"/>
                <a:cs typeface="Arial Narrow"/>
              </a:rPr>
              <a:t>αεροδρομίου </a:t>
            </a:r>
            <a:r>
              <a:rPr lang="el-GR" sz="1400" dirty="0">
                <a:latin typeface="Arial Narrow"/>
                <a:cs typeface="Arial Narrow"/>
              </a:rPr>
              <a:t>βλέποντας παράλληλα τον ίδιο του τον εαυτό </a:t>
            </a:r>
            <a:r>
              <a:rPr lang="el-GR" sz="1400" dirty="0" smtClean="0">
                <a:latin typeface="Arial Narrow"/>
                <a:cs typeface="Arial Narrow"/>
              </a:rPr>
              <a:t>ανάμεσα </a:t>
            </a:r>
            <a:r>
              <a:rPr lang="el-GR" sz="1400" dirty="0">
                <a:latin typeface="Arial Narrow"/>
                <a:cs typeface="Arial Narrow"/>
              </a:rPr>
              <a:t>σε </a:t>
            </a:r>
            <a:r>
              <a:rPr lang="el-GR" sz="1400" dirty="0" smtClean="0">
                <a:latin typeface="Arial Narrow"/>
                <a:cs typeface="Arial Narrow"/>
              </a:rPr>
              <a:t>επιβάτες.</a:t>
            </a:r>
            <a:r>
              <a:rPr lang="el-GR" sz="1400" dirty="0">
                <a:latin typeface="Arial Narrow"/>
                <a:cs typeface="Arial Narrow"/>
              </a:rPr>
              <a:t/>
            </a:r>
            <a:br>
              <a:rPr lang="el-GR" sz="1400" dirty="0">
                <a:latin typeface="Arial Narrow"/>
                <a:cs typeface="Arial Narrow"/>
              </a:rPr>
            </a:br>
            <a:endParaRPr lang="en-US" sz="1400" dirty="0">
              <a:latin typeface="Arial Narrow"/>
              <a:cs typeface="Arial Narrow"/>
            </a:endParaRPr>
          </a:p>
        </p:txBody>
      </p:sp>
    </p:spTree>
    <p:extLst>
      <p:ext uri="{BB962C8B-B14F-4D97-AF65-F5344CB8AC3E}">
        <p14:creationId xmlns:p14="http://schemas.microsoft.com/office/powerpoint/2010/main" val="279239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03C4u03B5u03BBu03B9u03BAu03BF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19492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737" y="2006378"/>
            <a:ext cx="7088758" cy="4629372"/>
          </a:xfrm>
          <a:prstGeom prst="rect">
            <a:avLst/>
          </a:prstGeom>
        </p:spPr>
      </p:pic>
      <p:sp>
        <p:nvSpPr>
          <p:cNvPr id="3" name="Rectangle 2"/>
          <p:cNvSpPr/>
          <p:nvPr/>
        </p:nvSpPr>
        <p:spPr>
          <a:xfrm>
            <a:off x="566737" y="453589"/>
            <a:ext cx="4572000" cy="1384995"/>
          </a:xfrm>
          <a:prstGeom prst="rect">
            <a:avLst/>
          </a:prstGeom>
        </p:spPr>
        <p:txBody>
          <a:bodyPr>
            <a:spAutoFit/>
          </a:bodyPr>
          <a:lstStyle/>
          <a:p>
            <a:pPr algn="just"/>
            <a:r>
              <a:rPr lang="el-GR" sz="1400" b="1" dirty="0">
                <a:latin typeface="Arial Narrow"/>
                <a:cs typeface="Arial Narrow"/>
              </a:rPr>
              <a:t>6</a:t>
            </a:r>
            <a:r>
              <a:rPr lang="el-GR" sz="1400" b="1" baseline="30000" dirty="0">
                <a:latin typeface="Arial Narrow"/>
                <a:cs typeface="Arial Narrow"/>
              </a:rPr>
              <a:t>ος</a:t>
            </a:r>
            <a:r>
              <a:rPr lang="el-GR" sz="1400" b="1" dirty="0">
                <a:latin typeface="Arial Narrow"/>
                <a:cs typeface="Arial Narrow"/>
              </a:rPr>
              <a:t> διάδρομος: </a:t>
            </a:r>
            <a:r>
              <a:rPr lang="el-GR" sz="1400" dirty="0">
                <a:latin typeface="Arial Narrow"/>
                <a:cs typeface="Arial Narrow"/>
              </a:rPr>
              <a:t>σε αυτό το διάδρομο με την βοήθεια φωτός (μίας λάμπας μέσα σε ένα κύβο διαφανές με αδιαφανή γράμματα) τοποθετώντας λέξεις σε διάφορα ύψη και αποστάσεις θα καταφέρουμε να υπάρχει ένας διάδρομος πνιγμένος από λέξεις σε μορφή σκιάς. Οι λέξεις είναι εμπνευσμένες από το Ελληνικό αεροδρόμιο κατά την διάρκεια λειτουργίας του.</a:t>
            </a:r>
            <a:endParaRPr lang="en-US" sz="1400" dirty="0">
              <a:latin typeface="Arial Narrow"/>
              <a:cs typeface="Arial Narrow"/>
            </a:endParaRPr>
          </a:p>
        </p:txBody>
      </p:sp>
    </p:spTree>
    <p:extLst>
      <p:ext uri="{BB962C8B-B14F-4D97-AF65-F5344CB8AC3E}">
        <p14:creationId xmlns:p14="http://schemas.microsoft.com/office/powerpoint/2010/main" val="414116801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 y="2155214"/>
            <a:ext cx="6799263" cy="4584554"/>
          </a:xfrm>
          <a:prstGeom prst="rect">
            <a:avLst/>
          </a:prstGeom>
        </p:spPr>
      </p:pic>
      <p:sp>
        <p:nvSpPr>
          <p:cNvPr id="3" name="Rectangle 2"/>
          <p:cNvSpPr/>
          <p:nvPr/>
        </p:nvSpPr>
        <p:spPr>
          <a:xfrm>
            <a:off x="495300" y="525027"/>
            <a:ext cx="4572000" cy="1384995"/>
          </a:xfrm>
          <a:prstGeom prst="rect">
            <a:avLst/>
          </a:prstGeom>
        </p:spPr>
        <p:txBody>
          <a:bodyPr>
            <a:spAutoFit/>
          </a:bodyPr>
          <a:lstStyle/>
          <a:p>
            <a:pPr algn="just"/>
            <a:r>
              <a:rPr lang="el-GR" sz="1400" b="1" dirty="0">
                <a:latin typeface="Arial Narrow"/>
                <a:cs typeface="Arial Narrow"/>
              </a:rPr>
              <a:t>7</a:t>
            </a:r>
            <a:r>
              <a:rPr lang="el-GR" sz="1400" b="1" baseline="30000" dirty="0">
                <a:latin typeface="Arial Narrow"/>
                <a:cs typeface="Arial Narrow"/>
              </a:rPr>
              <a:t>ος</a:t>
            </a:r>
            <a:r>
              <a:rPr lang="el-GR" sz="1400" b="1" dirty="0">
                <a:latin typeface="Arial Narrow"/>
                <a:cs typeface="Arial Narrow"/>
              </a:rPr>
              <a:t> διάδρομος: </a:t>
            </a:r>
            <a:r>
              <a:rPr lang="el-GR" sz="1400" dirty="0">
                <a:latin typeface="Arial Narrow"/>
                <a:cs typeface="Arial Narrow"/>
              </a:rPr>
              <a:t>ένας απλός διάδρομος ο οποίος και στους δύο τοίχους του απεικονίζει έναν ουρανό με λίγα σύννεφα. Αυτός ο διάδρομος δημιουργήθηκε με στόχο να ηρεμήσει τον θεατή ώστε ο καθένας να πραγματοποιήσει το δικό του προσωπικό «ταξίδι» χαμένος στις σκέψεις στους προβληματισμούς και στα συναισθήματα που του έχουν δημιουργηθεί ως τώρα.</a:t>
            </a:r>
            <a:endParaRPr lang="en-US" sz="1400" dirty="0">
              <a:latin typeface="Arial Narrow"/>
              <a:cs typeface="Arial Narrow"/>
            </a:endParaRPr>
          </a:p>
        </p:txBody>
      </p:sp>
    </p:spTree>
    <p:extLst>
      <p:ext uri="{BB962C8B-B14F-4D97-AF65-F5344CB8AC3E}">
        <p14:creationId xmlns:p14="http://schemas.microsoft.com/office/powerpoint/2010/main" val="291204007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851" y="2097243"/>
            <a:ext cx="7206064" cy="4703738"/>
          </a:xfrm>
          <a:prstGeom prst="rect">
            <a:avLst/>
          </a:prstGeom>
        </p:spPr>
      </p:pic>
      <p:sp>
        <p:nvSpPr>
          <p:cNvPr id="3" name="Rectangle 2"/>
          <p:cNvSpPr/>
          <p:nvPr/>
        </p:nvSpPr>
        <p:spPr>
          <a:xfrm>
            <a:off x="468312" y="496838"/>
            <a:ext cx="4572000" cy="1384995"/>
          </a:xfrm>
          <a:prstGeom prst="rect">
            <a:avLst/>
          </a:prstGeom>
        </p:spPr>
        <p:txBody>
          <a:bodyPr>
            <a:spAutoFit/>
          </a:bodyPr>
          <a:lstStyle/>
          <a:p>
            <a:pPr algn="just"/>
            <a:r>
              <a:rPr lang="el-GR" sz="1400" b="1" dirty="0">
                <a:latin typeface="Arial Narrow"/>
                <a:cs typeface="Arial Narrow"/>
              </a:rPr>
              <a:t>8</a:t>
            </a:r>
            <a:r>
              <a:rPr lang="el-GR" sz="1400" b="1" baseline="30000" dirty="0">
                <a:latin typeface="Arial Narrow"/>
                <a:cs typeface="Arial Narrow"/>
              </a:rPr>
              <a:t>ος</a:t>
            </a:r>
            <a:r>
              <a:rPr lang="el-GR" sz="1400" b="1" dirty="0">
                <a:latin typeface="Arial Narrow"/>
                <a:cs typeface="Arial Narrow"/>
              </a:rPr>
              <a:t> διάδρομος</a:t>
            </a:r>
            <a:r>
              <a:rPr lang="el-GR" sz="1400" dirty="0">
                <a:latin typeface="Arial Narrow"/>
                <a:cs typeface="Arial Narrow"/>
              </a:rPr>
              <a:t>: στο πάτωμα με την ίδια τεχνική των λέξεων θα απαθανατίζονται σκιές αεροπλάνων. Με αυτόν τον τρόπο θέλουμε να  περάσουμε στον θεατή το μήνυμα ότι υπάρχει ζωή και να νιώσει σαν να είναι μέσα στον ενεργό χώρο όπου τα αεροπλάνα λειτουργούν.</a:t>
            </a:r>
            <a:br>
              <a:rPr lang="el-GR" sz="1400" dirty="0">
                <a:latin typeface="Arial Narrow"/>
                <a:cs typeface="Arial Narrow"/>
              </a:rPr>
            </a:br>
            <a:endParaRPr lang="en-US" sz="1400" dirty="0">
              <a:latin typeface="Arial Narrow"/>
              <a:cs typeface="Arial Narrow"/>
            </a:endParaRPr>
          </a:p>
        </p:txBody>
      </p:sp>
    </p:spTree>
    <p:extLst>
      <p:ext uri="{BB962C8B-B14F-4D97-AF65-F5344CB8AC3E}">
        <p14:creationId xmlns:p14="http://schemas.microsoft.com/office/powerpoint/2010/main" val="408373591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738" y="1639662"/>
            <a:ext cx="7315200" cy="5045524"/>
          </a:xfrm>
          <a:prstGeom prst="rect">
            <a:avLst/>
          </a:prstGeom>
        </p:spPr>
      </p:pic>
      <p:sp>
        <p:nvSpPr>
          <p:cNvPr id="3" name="Rectangle 2"/>
          <p:cNvSpPr/>
          <p:nvPr/>
        </p:nvSpPr>
        <p:spPr>
          <a:xfrm>
            <a:off x="439738" y="346026"/>
            <a:ext cx="4572000" cy="1169551"/>
          </a:xfrm>
          <a:prstGeom prst="rect">
            <a:avLst/>
          </a:prstGeom>
        </p:spPr>
        <p:txBody>
          <a:bodyPr>
            <a:spAutoFit/>
          </a:bodyPr>
          <a:lstStyle/>
          <a:p>
            <a:pPr algn="just"/>
            <a:r>
              <a:rPr lang="el-GR" sz="1400" b="1" dirty="0">
                <a:latin typeface="Arial Narrow"/>
                <a:cs typeface="Arial Narrow"/>
              </a:rPr>
              <a:t>9</a:t>
            </a:r>
            <a:r>
              <a:rPr lang="el-GR" sz="1400" b="1" baseline="30000" dirty="0">
                <a:latin typeface="Arial Narrow"/>
                <a:cs typeface="Arial Narrow"/>
              </a:rPr>
              <a:t>ος</a:t>
            </a:r>
            <a:r>
              <a:rPr lang="el-GR" sz="1400" b="1" dirty="0">
                <a:latin typeface="Arial Narrow"/>
                <a:cs typeface="Arial Narrow"/>
              </a:rPr>
              <a:t> διάδρομος-δωμάτιο</a:t>
            </a:r>
            <a:r>
              <a:rPr lang="el-GR" sz="1400" dirty="0">
                <a:latin typeface="Arial Narrow"/>
                <a:cs typeface="Arial Narrow"/>
              </a:rPr>
              <a:t>: βρίσκεσαι επιτέλους στο λευκό πάτωμα περιτριγυρισμένος από εικόνες του Ελληνικού αεροδρομίου κατά την διάρκεια της λειτουργίας του. το ταξίδι στον χρόνο κάπου εδώ έχει φτάσει στο τέλος του και ο θεατής έχει μια πλήρης εικόνα του «ζωντανού» αεροδρομίου μπροστά στα μάτια του. </a:t>
            </a:r>
            <a:endParaRPr lang="en-US" sz="1400" dirty="0">
              <a:latin typeface="Arial Narrow"/>
              <a:cs typeface="Arial Narrow"/>
            </a:endParaRPr>
          </a:p>
        </p:txBody>
      </p:sp>
    </p:spTree>
    <p:extLst>
      <p:ext uri="{BB962C8B-B14F-4D97-AF65-F5344CB8AC3E}">
        <p14:creationId xmlns:p14="http://schemas.microsoft.com/office/powerpoint/2010/main" val="9168662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17170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94" y="0"/>
            <a:ext cx="9196294" cy="6858000"/>
          </a:xfrm>
          <a:prstGeom prst="rect">
            <a:avLst/>
          </a:prstGeom>
        </p:spPr>
      </p:pic>
    </p:spTree>
    <p:extLst>
      <p:ext uri="{BB962C8B-B14F-4D97-AF65-F5344CB8AC3E}">
        <p14:creationId xmlns:p14="http://schemas.microsoft.com/office/powerpoint/2010/main" val="71974080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9641"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5625"/>
          <a:stretch/>
        </p:blipFill>
        <p:spPr bwMode="auto">
          <a:xfrm>
            <a:off x="3995936" y="5931169"/>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16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351441241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Φρύνη </a:t>
            </a:r>
            <a:r>
              <a:rPr lang="el-GR" sz="2000" dirty="0" err="1"/>
              <a:t>Μουζακίτου</a:t>
            </a:r>
            <a:r>
              <a:rPr lang="el-GR" sz="2000" dirty="0"/>
              <a:t> 2014. Φρύνη </a:t>
            </a:r>
            <a:r>
              <a:rPr lang="el-GR" sz="2000" dirty="0" err="1"/>
              <a:t>Μουζακίτου</a:t>
            </a:r>
            <a:r>
              <a:rPr lang="el-GR" sz="2000" dirty="0"/>
              <a:t>. «Εικαστικές συνθέσεις - Χρώμα στο χώρο. Ενότητα 6: Εικαστικές παρεμβάσεις σπουδαστών </a:t>
            </a:r>
            <a:r>
              <a:rPr lang="el-GR" sz="2000" dirty="0" smtClean="0"/>
              <a:t>σε </a:t>
            </a:r>
            <a:r>
              <a:rPr lang="el-GR" sz="2000" dirty="0"/>
              <a:t>χώρους μνήμης </a:t>
            </a:r>
            <a:r>
              <a:rPr lang="el-GR" sz="2000" dirty="0" smtClean="0"/>
              <a:t>- </a:t>
            </a:r>
            <a:r>
              <a:rPr lang="el-GR" sz="2000" dirty="0"/>
              <a:t>α’ </a:t>
            </a:r>
            <a:r>
              <a:rPr lang="el-GR" sz="2000" dirty="0" smtClean="0"/>
              <a:t>μέρος».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24917807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base">
              <a:spcBef>
                <a:spcPts val="60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ts val="600"/>
              </a:spcBef>
              <a:spcAft>
                <a:spcPct val="0"/>
              </a:spcAft>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fontAlgn="base">
              <a:spcBef>
                <a:spcPts val="60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270562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03C4u03B5u03BBu03B9u03BAu03BF 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8454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170</a:t>
            </a:fld>
            <a:endParaRPr lang="el-GR">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914631"/>
            <a:ext cx="399468" cy="400110"/>
          </a:xfrm>
          <a:prstGeom prst="rect">
            <a:avLst/>
          </a:prstGeom>
        </p:spPr>
        <p:txBody>
          <a:bodyPr wrap="none">
            <a:spAutoFit/>
          </a:bodyPr>
          <a:lstStyle/>
          <a:p>
            <a:pPr algn="r" fontAlgn="base">
              <a:spcBef>
                <a:spcPct val="0"/>
              </a:spcBef>
              <a:spcAft>
                <a:spcPct val="0"/>
              </a:spcAft>
            </a:pP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2" y="1360947"/>
            <a:ext cx="142167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2" y="1945722"/>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3829842"/>
            <a:ext cx="1882011"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3132000"/>
            <a:ext cx="1826986"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404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980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3168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3752897"/>
            <a:ext cx="6624736" cy="738664"/>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pPr fontAlgn="base">
              <a:spcBef>
                <a:spcPct val="0"/>
              </a:spcBef>
              <a:spcAft>
                <a:spcPct val="0"/>
              </a:spcAft>
            </a:pPr>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2" y="2530497"/>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2561274"/>
            <a:ext cx="6624736" cy="523220"/>
          </a:xfrm>
          <a:prstGeom prst="rect">
            <a:avLst/>
          </a:prstGeom>
        </p:spPr>
        <p:txBody>
          <a:bodyPr wrap="square">
            <a:spAutoFit/>
          </a:bodyPr>
          <a:lstStyle/>
          <a:p>
            <a:pPr fontAlgn="base">
              <a:spcBef>
                <a:spcPct val="0"/>
              </a:spcBef>
              <a:spcAft>
                <a:spcPct val="0"/>
              </a:spcAft>
            </a:pPr>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pPr fontAlgn="base">
              <a:spcBef>
                <a:spcPct val="0"/>
              </a:spcBef>
              <a:spcAft>
                <a:spcPct val="0"/>
              </a:spcAft>
            </a:pPr>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4" y="4513900"/>
            <a:ext cx="1682277"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4544678"/>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0" y="5112000"/>
            <a:ext cx="2088231" cy="584775"/>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fontAlgn="base">
              <a:spcBef>
                <a:spcPct val="0"/>
              </a:spcBef>
              <a:spcAft>
                <a:spcPct val="0"/>
              </a:spcAft>
            </a:pP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0" y="5791105"/>
            <a:ext cx="2088231" cy="307777"/>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5112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5688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0" y="6334511"/>
            <a:ext cx="2088231" cy="307777"/>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6334512"/>
            <a:ext cx="7062962" cy="307777"/>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1093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1798260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57200" y="1196752"/>
            <a:ext cx="8229600" cy="5661248"/>
          </a:xfrm>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lvl="0"/>
            <a:r>
              <a:rPr lang="el-GR" sz="2000" b="1" dirty="0"/>
              <a:t>Εικαστική εγκατάσταση σε ταφικά μνημεία του 4</a:t>
            </a:r>
            <a:r>
              <a:rPr lang="el-GR" sz="2000" b="1" baseline="30000" dirty="0"/>
              <a:t>ου</a:t>
            </a:r>
            <a:r>
              <a:rPr lang="el-GR" sz="2000" b="1" dirty="0"/>
              <a:t> αιώνα </a:t>
            </a:r>
            <a:r>
              <a:rPr lang="el-GR" sz="2000" b="1" dirty="0" err="1"/>
              <a:t>π.Χ.</a:t>
            </a:r>
            <a:r>
              <a:rPr lang="el-GR" sz="2000" b="1" dirty="0"/>
              <a:t> στην </a:t>
            </a:r>
            <a:r>
              <a:rPr lang="el-GR" sz="2000" b="1" dirty="0" smtClean="0"/>
              <a:t>Βάρη</a:t>
            </a:r>
            <a:r>
              <a:rPr lang="el-GR" sz="2000" dirty="0" smtClean="0"/>
              <a:t>, Ευγενία </a:t>
            </a:r>
            <a:r>
              <a:rPr lang="el-GR" sz="2000" dirty="0"/>
              <a:t>Σταθακοπούλου-Βασιλική </a:t>
            </a:r>
            <a:r>
              <a:rPr lang="el-GR" sz="2000" dirty="0" err="1" smtClean="0"/>
              <a:t>Κοσμοπουλου</a:t>
            </a:r>
            <a:endParaRPr lang="el-GR" sz="2000" dirty="0"/>
          </a:p>
          <a:p>
            <a:r>
              <a:rPr lang="el-GR" sz="2000" b="1" dirty="0" smtClean="0"/>
              <a:t>Εικαστική </a:t>
            </a:r>
            <a:r>
              <a:rPr lang="el-GR" sz="2000" b="1" dirty="0"/>
              <a:t>εγκατάσταση στην Πύλη </a:t>
            </a:r>
            <a:r>
              <a:rPr lang="el-GR" sz="2000" b="1" dirty="0" err="1" smtClean="0"/>
              <a:t>Ανδριανού</a:t>
            </a:r>
            <a:r>
              <a:rPr lang="el-GR" sz="2000" b="1" dirty="0" smtClean="0"/>
              <a:t>, </a:t>
            </a:r>
            <a:r>
              <a:rPr lang="el-GR" sz="2000" dirty="0" err="1" smtClean="0"/>
              <a:t>Τιτσιάνα</a:t>
            </a:r>
            <a:r>
              <a:rPr lang="el-GR" sz="2000" dirty="0" smtClean="0"/>
              <a:t> </a:t>
            </a:r>
            <a:r>
              <a:rPr lang="el-GR" sz="2000" dirty="0" err="1" smtClean="0"/>
              <a:t>Λεκάϊ</a:t>
            </a:r>
            <a:r>
              <a:rPr lang="el-GR" sz="2000" dirty="0" smtClean="0"/>
              <a:t>-</a:t>
            </a:r>
            <a:r>
              <a:rPr lang="el-GR" sz="2000" dirty="0" err="1" smtClean="0"/>
              <a:t>Μιλίτσα</a:t>
            </a:r>
            <a:r>
              <a:rPr lang="el-GR" sz="2000" dirty="0" smtClean="0"/>
              <a:t> </a:t>
            </a:r>
            <a:r>
              <a:rPr lang="el-GR" sz="2000" dirty="0" err="1" smtClean="0"/>
              <a:t>Μιλένκοβα</a:t>
            </a:r>
            <a:endParaRPr lang="el-GR" sz="2000" dirty="0"/>
          </a:p>
          <a:p>
            <a:r>
              <a:rPr lang="el-GR" sz="2000" b="1" dirty="0" smtClean="0"/>
              <a:t>Εικαστική </a:t>
            </a:r>
            <a:r>
              <a:rPr lang="el-GR" sz="2000" b="1" dirty="0"/>
              <a:t>πρόταση για ένα πρώην εργοστάσιο </a:t>
            </a:r>
            <a:r>
              <a:rPr lang="el-GR" sz="2000" b="1" dirty="0" smtClean="0"/>
              <a:t>Κεραμοποιίας, </a:t>
            </a:r>
            <a:r>
              <a:rPr lang="el-GR" sz="2000" dirty="0" smtClean="0"/>
              <a:t>Νεφέλη </a:t>
            </a:r>
            <a:r>
              <a:rPr lang="el-GR" sz="2000" dirty="0"/>
              <a:t>Βούλγαρη- Κωνσταντίνα </a:t>
            </a:r>
            <a:r>
              <a:rPr lang="el-GR" sz="2000" dirty="0" err="1" smtClean="0"/>
              <a:t>Παλπατζή</a:t>
            </a:r>
            <a:endParaRPr lang="el-GR" sz="2000" dirty="0" smtClean="0"/>
          </a:p>
          <a:p>
            <a:pPr lvl="0"/>
            <a:r>
              <a:rPr lang="el-GR" sz="2000" b="1" dirty="0"/>
              <a:t>Εικαστικές παρεμβάσεις στο πρώην Σανατόριο της </a:t>
            </a:r>
            <a:r>
              <a:rPr lang="el-GR" sz="2000" b="1" dirty="0" smtClean="0"/>
              <a:t>Πάρνηθας, </a:t>
            </a:r>
            <a:r>
              <a:rPr lang="el-GR" sz="2000" dirty="0" smtClean="0"/>
              <a:t>Ευαγγελία </a:t>
            </a:r>
            <a:r>
              <a:rPr lang="el-GR" sz="2000" dirty="0" err="1"/>
              <a:t>Μπάμπαλη</a:t>
            </a:r>
            <a:r>
              <a:rPr lang="el-GR" sz="2000" dirty="0"/>
              <a:t>- Κλεοπάτρα </a:t>
            </a:r>
            <a:r>
              <a:rPr lang="el-GR" sz="2000" dirty="0" err="1" smtClean="0"/>
              <a:t>Τριτάκη</a:t>
            </a:r>
            <a:endParaRPr lang="el-GR" sz="2000" dirty="0"/>
          </a:p>
          <a:p>
            <a:pPr lvl="0"/>
            <a:r>
              <a:rPr lang="el-GR" sz="2000" b="1" dirty="0"/>
              <a:t>Εικαστική παρέμβαση στον χώρο μνήμης της οδού </a:t>
            </a:r>
            <a:r>
              <a:rPr lang="el-GR" sz="2000" b="1" dirty="0" err="1" smtClean="0"/>
              <a:t>Μέρλιν</a:t>
            </a:r>
            <a:r>
              <a:rPr lang="el-GR" sz="2000" b="1" dirty="0" smtClean="0"/>
              <a:t>, </a:t>
            </a:r>
            <a:r>
              <a:rPr lang="el-GR" sz="2000" dirty="0" smtClean="0"/>
              <a:t>Ελισάβετ </a:t>
            </a:r>
            <a:r>
              <a:rPr lang="el-GR" sz="2000" dirty="0" err="1"/>
              <a:t>Μπατμάνι</a:t>
            </a:r>
            <a:r>
              <a:rPr lang="el-GR" sz="2000" dirty="0"/>
              <a:t>- </a:t>
            </a:r>
            <a:r>
              <a:rPr lang="el-GR" sz="2000" dirty="0" err="1"/>
              <a:t>Λυρατζάκη</a:t>
            </a:r>
            <a:r>
              <a:rPr lang="el-GR" sz="2000" dirty="0"/>
              <a:t> Ελευθερία. </a:t>
            </a:r>
          </a:p>
          <a:p>
            <a:pPr lvl="0"/>
            <a:r>
              <a:rPr lang="el-GR" sz="2000" b="1" dirty="0"/>
              <a:t>Μνημείο </a:t>
            </a:r>
            <a:r>
              <a:rPr lang="el-GR" sz="2000" b="1" dirty="0" smtClean="0"/>
              <a:t>Λυσικράτη, </a:t>
            </a:r>
            <a:r>
              <a:rPr lang="el-GR" sz="2000" dirty="0" smtClean="0"/>
              <a:t>Γεωργία </a:t>
            </a:r>
            <a:r>
              <a:rPr lang="el-GR" sz="2000" dirty="0" err="1" smtClean="0"/>
              <a:t>Γιανούλη</a:t>
            </a:r>
            <a:r>
              <a:rPr lang="el-GR" sz="2000" dirty="0" smtClean="0"/>
              <a:t>-Σοφία Ραφτοπούλου</a:t>
            </a:r>
          </a:p>
          <a:p>
            <a:pPr lvl="0"/>
            <a:r>
              <a:rPr lang="el-GR" sz="2000" b="1" dirty="0" smtClean="0"/>
              <a:t>Εικαστική </a:t>
            </a:r>
            <a:r>
              <a:rPr lang="el-GR" sz="2000" b="1" dirty="0"/>
              <a:t>εγκατάσταση στα παλαιά μεταλλουργία </a:t>
            </a:r>
            <a:r>
              <a:rPr lang="el-GR" sz="2000" b="1" dirty="0" smtClean="0"/>
              <a:t>Λαυρίου, </a:t>
            </a:r>
            <a:r>
              <a:rPr lang="el-GR" sz="2000" dirty="0" err="1" smtClean="0"/>
              <a:t>Σελίμη</a:t>
            </a:r>
            <a:r>
              <a:rPr lang="el-GR" sz="2000" dirty="0" smtClean="0"/>
              <a:t> Δέσποινα-Βαλεντίνη </a:t>
            </a:r>
            <a:r>
              <a:rPr lang="el-GR" sz="2000" dirty="0" err="1" smtClean="0"/>
              <a:t>Χρυσίνα</a:t>
            </a:r>
            <a:endParaRPr lang="el-GR" sz="2000" dirty="0"/>
          </a:p>
          <a:p>
            <a:r>
              <a:rPr lang="el-GR" sz="2000" b="1" dirty="0"/>
              <a:t>Εικαστική εγκατάσταση στο πρώην Αεροδρόμιο Ελληνικού, </a:t>
            </a:r>
            <a:r>
              <a:rPr lang="el-GR" sz="2000" dirty="0" err="1"/>
              <a:t>Στέφανη</a:t>
            </a:r>
            <a:r>
              <a:rPr lang="el-GR" sz="2000" dirty="0"/>
              <a:t> </a:t>
            </a:r>
            <a:r>
              <a:rPr lang="el-GR" sz="2000" dirty="0" err="1"/>
              <a:t>Βέρδε</a:t>
            </a:r>
            <a:r>
              <a:rPr lang="el-GR" sz="2000" dirty="0"/>
              <a:t>-Σταματία Σπανού</a:t>
            </a:r>
          </a:p>
          <a:p>
            <a:pPr marL="0" lvl="0" indent="0">
              <a:buNone/>
            </a:pPr>
            <a:endParaRPr lang="el-GR" sz="2000" dirty="0"/>
          </a:p>
          <a:p>
            <a:pPr marL="457200" indent="-457200">
              <a:buFont typeface="+mj-lt"/>
              <a:buAutoNum type="arabicPeriod"/>
            </a:pPr>
            <a:endParaRPr lang="el-GR" sz="2000" dirty="0"/>
          </a:p>
        </p:txBody>
      </p:sp>
    </p:spTree>
    <p:extLst>
      <p:ext uri="{BB962C8B-B14F-4D97-AF65-F5344CB8AC3E}">
        <p14:creationId xmlns:p14="http://schemas.microsoft.com/office/powerpoint/2010/main" val="22260667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57200" y="1196752"/>
            <a:ext cx="8229600" cy="5661248"/>
          </a:xfrm>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0" lvl="0" indent="0">
              <a:buNone/>
            </a:pPr>
            <a:r>
              <a:rPr lang="en-US" sz="2000" dirty="0" smtClean="0"/>
              <a:t>ough.gr/</a:t>
            </a:r>
            <a:r>
              <a:rPr lang="en-US" sz="2000" dirty="0" err="1" smtClean="0"/>
              <a:t>index.php?mod</a:t>
            </a:r>
            <a:r>
              <a:rPr lang="en-US" sz="2000" dirty="0" smtClean="0"/>
              <a:t>=</a:t>
            </a:r>
            <a:r>
              <a:rPr lang="en-US" sz="2000" dirty="0" err="1" smtClean="0"/>
              <a:t>articles&amp;op</a:t>
            </a:r>
            <a:r>
              <a:rPr lang="en-US" sz="2000" dirty="0" smtClean="0"/>
              <a:t>=</a:t>
            </a:r>
            <a:r>
              <a:rPr lang="en-US" sz="2000" dirty="0" err="1" smtClean="0"/>
              <a:t>view&amp;id</a:t>
            </a:r>
            <a:r>
              <a:rPr lang="en-US" sz="2000" dirty="0" smtClean="0"/>
              <a:t>=1138</a:t>
            </a:r>
            <a:endParaRPr lang="el-GR" sz="2000" dirty="0"/>
          </a:p>
        </p:txBody>
      </p:sp>
    </p:spTree>
    <p:extLst>
      <p:ext uri="{BB962C8B-B14F-4D97-AF65-F5344CB8AC3E}">
        <p14:creationId xmlns:p14="http://schemas.microsoft.com/office/powerpoint/2010/main" val="18663558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729702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lik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405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65" y="999284"/>
            <a:ext cx="8229600" cy="4364598"/>
          </a:xfrm>
        </p:spPr>
        <p:txBody>
          <a:bodyPr>
            <a:noAutofit/>
          </a:bodyPr>
          <a:lstStyle/>
          <a:p>
            <a:pPr algn="just"/>
            <a:r>
              <a:rPr lang="el-GR" sz="1600" dirty="0" smtClean="0">
                <a:latin typeface="Arial Narrow"/>
                <a:cs typeface="Arial Narrow"/>
              </a:rPr>
              <a:t>Η διάτρητη κατασκευή που προτείνει  η ομάδα </a:t>
            </a:r>
            <a:r>
              <a:rPr lang="el-GR" sz="1600" dirty="0" err="1" smtClean="0">
                <a:latin typeface="Arial Narrow"/>
                <a:cs typeface="Arial Narrow"/>
              </a:rPr>
              <a:t>νοηματοδοτείται</a:t>
            </a:r>
            <a:r>
              <a:rPr lang="el-GR" sz="1600" dirty="0" smtClean="0">
                <a:latin typeface="Arial Narrow"/>
                <a:cs typeface="Arial Narrow"/>
              </a:rPr>
              <a:t>  από το </a:t>
            </a:r>
            <a:r>
              <a:rPr lang="el-GR" sz="1600" dirty="0" err="1" smtClean="0">
                <a:latin typeface="Arial Narrow"/>
                <a:cs typeface="Arial Narrow"/>
              </a:rPr>
              <a:t>αρχετυπικό</a:t>
            </a:r>
            <a:r>
              <a:rPr lang="el-GR" sz="1600" dirty="0" smtClean="0">
                <a:latin typeface="Arial Narrow"/>
                <a:cs typeface="Arial Narrow"/>
              </a:rPr>
              <a:t> σχήμα του οίκου. Θα μπορούσε να έχει τα χαρακτηριστικά ενός μνημείου αφιερωμένου στην μετάβαση από την ζωή στον θάνατο. Ξεκινάει από μια μονάδα που πολλαπλασιάζεται και εξελίσσεται</a:t>
            </a:r>
            <a:r>
              <a:rPr lang="el-GR" sz="1600" dirty="0">
                <a:latin typeface="Arial Narrow"/>
                <a:cs typeface="Arial Narrow"/>
              </a:rPr>
              <a:t>,</a:t>
            </a:r>
            <a:r>
              <a:rPr lang="el-GR" sz="1600" dirty="0" smtClean="0">
                <a:latin typeface="Arial Narrow"/>
                <a:cs typeface="Arial Narrow"/>
              </a:rPr>
              <a:t> παράγοντας διαφορετικούς σχηματισμούς  οι οποίοι καταλήγουν στο να σχηματίζουν ένα χαοτικό πλέγμα. Μέσα σε αυτό το πλέγμα η ατομικότητα εξαφανίζεται, με τον ίδιο τρόπο που εξαφανίζεται και η ανθρώπινη ύπαρξη.  Αυτή η μετάβαση από κάτι συγκεκριμένο, απτό σε κάτι απροσδιόριστο, χαοτικό, δίνει στην συγκεκριμένη εικαστική πρόταση ιδιαίτερο ενδιαφέρον.</a:t>
            </a:r>
            <a:br>
              <a:rPr lang="el-GR" sz="1600" dirty="0" smtClean="0">
                <a:latin typeface="Arial Narrow"/>
                <a:cs typeface="Arial Narrow"/>
              </a:rPr>
            </a:br>
            <a:r>
              <a:rPr lang="el-GR" sz="1600" dirty="0" smtClean="0">
                <a:latin typeface="Arial Narrow"/>
                <a:cs typeface="Arial Narrow"/>
              </a:rPr>
              <a:t/>
            </a:r>
            <a:br>
              <a:rPr lang="el-GR" sz="1600" dirty="0" smtClean="0">
                <a:latin typeface="Arial Narrow"/>
                <a:cs typeface="Arial Narrow"/>
              </a:rPr>
            </a:br>
            <a:r>
              <a:rPr lang="el-GR" sz="1600" dirty="0" smtClean="0">
                <a:latin typeface="Arial Narrow"/>
                <a:cs typeface="Arial Narrow"/>
              </a:rPr>
              <a:t>Η </a:t>
            </a:r>
            <a:r>
              <a:rPr lang="el-GR" sz="1600" dirty="0">
                <a:latin typeface="Arial Narrow"/>
                <a:cs typeface="Arial Narrow"/>
              </a:rPr>
              <a:t>σύνδεση της διαφάνειας με την  άυλη μετάβαση στη </a:t>
            </a:r>
            <a:r>
              <a:rPr lang="el-GR" sz="1600" dirty="0" err="1">
                <a:latin typeface="Arial Narrow"/>
                <a:cs typeface="Arial Narrow"/>
              </a:rPr>
              <a:t>μεταθάνατον</a:t>
            </a:r>
            <a:r>
              <a:rPr lang="el-GR" sz="1600" dirty="0">
                <a:latin typeface="Arial Narrow"/>
                <a:cs typeface="Arial Narrow"/>
              </a:rPr>
              <a:t> ζωή αποκτά </a:t>
            </a:r>
            <a:r>
              <a:rPr lang="el-GR" sz="1600" dirty="0" smtClean="0">
                <a:latin typeface="Arial Narrow"/>
                <a:cs typeface="Arial Narrow"/>
              </a:rPr>
              <a:t>την δική της υπόσταση μέσα από την δομή της σύνθεσης.  Η πύκνωση και η αραίωση του πλέγματος στο κέντρο και στα άκρα του, δίνει διαφορετικές διαβαθμίσεις διαφάνειας, </a:t>
            </a:r>
            <a:r>
              <a:rPr lang="el-GR" sz="1600" dirty="0" err="1" smtClean="0">
                <a:latin typeface="Arial Narrow"/>
                <a:cs typeface="Arial Narrow"/>
              </a:rPr>
              <a:t>ημιδιαφάνειας</a:t>
            </a:r>
            <a:r>
              <a:rPr lang="el-GR" sz="1600" dirty="0" smtClean="0">
                <a:latin typeface="Arial Narrow"/>
                <a:cs typeface="Arial Narrow"/>
              </a:rPr>
              <a:t>, αλλά και διαφορετικές σκιές. </a:t>
            </a:r>
            <a:br>
              <a:rPr lang="el-GR" sz="1600" dirty="0" smtClean="0">
                <a:latin typeface="Arial Narrow"/>
                <a:cs typeface="Arial Narrow"/>
              </a:rPr>
            </a:br>
            <a:r>
              <a:rPr lang="el-GR" sz="1600" dirty="0" smtClean="0">
                <a:latin typeface="Arial Narrow"/>
                <a:cs typeface="Arial Narrow"/>
              </a:rPr>
              <a:t/>
            </a:r>
            <a:br>
              <a:rPr lang="el-GR" sz="1600" dirty="0" smtClean="0">
                <a:latin typeface="Arial Narrow"/>
                <a:cs typeface="Arial Narrow"/>
              </a:rPr>
            </a:br>
            <a:r>
              <a:rPr lang="el-GR" sz="1600" dirty="0" smtClean="0">
                <a:latin typeface="Arial Narrow"/>
                <a:cs typeface="Arial Narrow"/>
              </a:rPr>
              <a:t>Η οπτική αντίληψη </a:t>
            </a:r>
            <a:r>
              <a:rPr lang="el-GR" sz="1600" dirty="0" err="1" smtClean="0">
                <a:latin typeface="Arial Narrow"/>
                <a:cs typeface="Arial Narrow"/>
              </a:rPr>
              <a:t>μεταβάλεται</a:t>
            </a:r>
            <a:r>
              <a:rPr lang="el-GR" sz="1600" dirty="0" smtClean="0">
                <a:latin typeface="Arial Narrow"/>
                <a:cs typeface="Arial Narrow"/>
              </a:rPr>
              <a:t> ανάλογα με την θέση του παρατηρητή. Ως ένα σημείο μπορεί να εισχωρήσει στην κατασκευή, από ένα σημείο και ύστερα, όταν το πλέγμα γίνεται πιο πυκνό, η είσοδος σε αυτό καθίσταται αδύνατη. Σε αυτή την σχέση υπάρχει και μια αντίστιξη με το αιώνιο ερώτημα, τι υπάρχει μετά τον θάνατο, το μυστήριο που μας προκαλεί.</a:t>
            </a:r>
            <a:br>
              <a:rPr lang="el-GR" sz="1600" dirty="0" smtClean="0">
                <a:latin typeface="Arial Narrow"/>
                <a:cs typeface="Arial Narrow"/>
              </a:rPr>
            </a:br>
            <a:endParaRPr lang="en-US" sz="1600" dirty="0">
              <a:latin typeface="Arial Narrow"/>
              <a:cs typeface="Arial Narrow"/>
            </a:endParaRPr>
          </a:p>
        </p:txBody>
      </p:sp>
    </p:spTree>
    <p:extLst>
      <p:ext uri="{BB962C8B-B14F-4D97-AF65-F5344CB8AC3E}">
        <p14:creationId xmlns:p14="http://schemas.microsoft.com/office/powerpoint/2010/main" val="4039946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3638"/>
            <a:ext cx="8229600" cy="1143000"/>
          </a:xfrm>
        </p:spPr>
        <p:txBody>
          <a:bodyPr>
            <a:normAutofit/>
          </a:bodyPr>
          <a:lstStyle/>
          <a:p>
            <a:r>
              <a:rPr lang="el-GR" sz="2800" dirty="0" smtClean="0">
                <a:latin typeface="Arial Narrow"/>
                <a:cs typeface="Arial Narrow"/>
              </a:rPr>
              <a:t>ΕΙΚΑΣΤΙΚΕΣ ΠΡΟΤΑΣΕΙΣ ΣΠΟΥΔΑΣΤΩΝ</a:t>
            </a:r>
            <a:endParaRPr lang="en-US" sz="2800" dirty="0">
              <a:latin typeface="Arial Narrow"/>
              <a:cs typeface="Arial Narrow"/>
            </a:endParaRPr>
          </a:p>
        </p:txBody>
      </p:sp>
    </p:spTree>
    <p:extLst>
      <p:ext uri="{BB962C8B-B14F-4D97-AF65-F5344CB8AC3E}">
        <p14:creationId xmlns:p14="http://schemas.microsoft.com/office/powerpoint/2010/main" val="1846644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mnimio teliko.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98" y="84969"/>
            <a:ext cx="9548906" cy="6708731"/>
          </a:xfrm>
          <a:prstGeom prst="rect">
            <a:avLst/>
          </a:prstGeom>
        </p:spPr>
      </p:pic>
    </p:spTree>
    <p:extLst>
      <p:ext uri="{BB962C8B-B14F-4D97-AF65-F5344CB8AC3E}">
        <p14:creationId xmlns:p14="http://schemas.microsoft.com/office/powerpoint/2010/main" val="1127131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17" y="2396285"/>
            <a:ext cx="8229600" cy="1143000"/>
          </a:xfrm>
        </p:spPr>
        <p:txBody>
          <a:bodyPr>
            <a:normAutofit/>
          </a:bodyPr>
          <a:lstStyle/>
          <a:p>
            <a:r>
              <a:rPr lang="el-GR" sz="2400" dirty="0" smtClean="0">
                <a:latin typeface="Arial Narrow"/>
                <a:cs typeface="Arial Narrow"/>
              </a:rPr>
              <a:t>ΕΙΚΑΣΤΙΚΗ ΕΓΚΑΤΑΣΤΑΣΗ ΣΤΗΝ ΠΥΛΗ ΤΟΥ ΑΔΡΙΑΝΟΥ</a:t>
            </a:r>
            <a:endParaRPr lang="en-US" sz="2400" dirty="0">
              <a:latin typeface="Arial Narrow"/>
              <a:cs typeface="Arial Narrow"/>
            </a:endParaRPr>
          </a:p>
        </p:txBody>
      </p:sp>
    </p:spTree>
    <p:extLst>
      <p:ext uri="{BB962C8B-B14F-4D97-AF65-F5344CB8AC3E}">
        <p14:creationId xmlns:p14="http://schemas.microsoft.com/office/powerpoint/2010/main" val="3444484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588" y="828904"/>
            <a:ext cx="7492999" cy="3046988"/>
          </a:xfrm>
          <a:prstGeom prst="rect">
            <a:avLst/>
          </a:prstGeom>
        </p:spPr>
        <p:txBody>
          <a:bodyPr wrap="square">
            <a:spAutoFit/>
          </a:bodyPr>
          <a:lstStyle/>
          <a:p>
            <a:pPr algn="just"/>
            <a:r>
              <a:rPr lang="el-GR" sz="1600" dirty="0">
                <a:latin typeface="Arial Narrow"/>
                <a:cs typeface="Arial Narrow"/>
              </a:rPr>
              <a:t>Το 131-132 </a:t>
            </a:r>
            <a:r>
              <a:rPr lang="el-GR" sz="1600" dirty="0" err="1">
                <a:latin typeface="Arial Narrow"/>
                <a:cs typeface="Arial Narrow"/>
              </a:rPr>
              <a:t>μ.Χ</a:t>
            </a:r>
            <a:r>
              <a:rPr lang="el-GR" sz="1600" dirty="0">
                <a:latin typeface="Arial Narrow"/>
                <a:cs typeface="Arial Narrow"/>
              </a:rPr>
              <a:t>. </a:t>
            </a:r>
            <a:r>
              <a:rPr lang="el-GR" sz="1600" dirty="0" smtClean="0">
                <a:latin typeface="Arial Narrow"/>
                <a:cs typeface="Arial Narrow"/>
              </a:rPr>
              <a:t>κατασκευάστηκε </a:t>
            </a:r>
            <a:r>
              <a:rPr lang="el-GR" sz="1600" dirty="0">
                <a:latin typeface="Arial Narrow"/>
                <a:cs typeface="Arial Narrow"/>
              </a:rPr>
              <a:t>από τους Αθηναίους, έξω από τον περίβολο του </a:t>
            </a:r>
            <a:r>
              <a:rPr lang="el-GR" sz="1600" dirty="0" err="1">
                <a:latin typeface="Arial Narrow"/>
                <a:cs typeface="Arial Narrow"/>
              </a:rPr>
              <a:t>Ολυμπιείου</a:t>
            </a:r>
            <a:r>
              <a:rPr lang="el-GR" sz="1600" dirty="0">
                <a:latin typeface="Arial Narrow"/>
                <a:cs typeface="Arial Narrow"/>
              </a:rPr>
              <a:t> στα </a:t>
            </a:r>
            <a:r>
              <a:rPr lang="el-GR" sz="1600" dirty="0" smtClean="0">
                <a:latin typeface="Arial Narrow"/>
                <a:cs typeface="Arial Narrow"/>
              </a:rPr>
              <a:t>ΒΔ, </a:t>
            </a:r>
            <a:r>
              <a:rPr lang="el-GR" sz="1600" dirty="0">
                <a:latin typeface="Arial Narrow"/>
                <a:cs typeface="Arial Narrow"/>
              </a:rPr>
              <a:t>μια θριαμβική αψίδα, σε ένδειξη ευγνωμοσύνης προς τον αυτοκράτορα Αδριανό για τα πολυάριθμα έργα του στην Αθήνα. Ήταν κτισμένη πάνω σε ένα αρχαιότερο δρόμο που συνέδεε την πόλη με τα </a:t>
            </a:r>
            <a:r>
              <a:rPr lang="el-GR" sz="1600" dirty="0" err="1">
                <a:latin typeface="Arial Narrow"/>
                <a:cs typeface="Arial Narrow"/>
              </a:rPr>
              <a:t>Παριλίσια</a:t>
            </a:r>
            <a:r>
              <a:rPr lang="el-GR" sz="1600" dirty="0">
                <a:latin typeface="Arial Narrow"/>
                <a:cs typeface="Arial Narrow"/>
              </a:rPr>
              <a:t> Ιερά και αποτελούσε ορόσημο μεταξύ της </a:t>
            </a:r>
            <a:r>
              <a:rPr lang="el-GR" sz="1600" dirty="0">
                <a:solidFill>
                  <a:srgbClr val="FF0000"/>
                </a:solidFill>
                <a:latin typeface="Arial Narrow"/>
                <a:cs typeface="Arial Narrow"/>
              </a:rPr>
              <a:t>παλαιάς</a:t>
            </a:r>
            <a:r>
              <a:rPr lang="el-GR" sz="1600" dirty="0">
                <a:latin typeface="Arial Narrow"/>
                <a:cs typeface="Arial Narrow"/>
              </a:rPr>
              <a:t> και της </a:t>
            </a:r>
            <a:r>
              <a:rPr lang="el-GR" sz="1600" dirty="0">
                <a:solidFill>
                  <a:srgbClr val="FF0000"/>
                </a:solidFill>
                <a:latin typeface="Arial Narrow"/>
                <a:cs typeface="Arial Narrow"/>
              </a:rPr>
              <a:t>νέας </a:t>
            </a:r>
            <a:r>
              <a:rPr lang="el-GR" sz="1600" dirty="0">
                <a:latin typeface="Arial Narrow"/>
                <a:cs typeface="Arial Narrow"/>
              </a:rPr>
              <a:t>πόλης. </a:t>
            </a:r>
          </a:p>
          <a:p>
            <a:pPr algn="just"/>
            <a:endParaRPr lang="el-GR" sz="1600" dirty="0">
              <a:latin typeface="Arial Narrow"/>
              <a:cs typeface="Arial Narrow"/>
            </a:endParaRPr>
          </a:p>
          <a:p>
            <a:pPr algn="just"/>
            <a:r>
              <a:rPr lang="el-GR" sz="1600" dirty="0">
                <a:latin typeface="Arial Narrow"/>
                <a:cs typeface="Arial Narrow"/>
              </a:rPr>
              <a:t>Το μνημείο, ύψους 18 μ. πλάτους 13 μ., έχει δύο ίδιες προσόψεις και αρθρώνεται καθ' ύψος σε δύο σαφώς διακριτά τμήματα. Το κάτω μέρος ακολουθεί </a:t>
            </a:r>
            <a:r>
              <a:rPr lang="el-GR" sz="1600" dirty="0">
                <a:solidFill>
                  <a:srgbClr val="FF0000"/>
                </a:solidFill>
                <a:latin typeface="Arial Narrow"/>
                <a:cs typeface="Arial Narrow"/>
              </a:rPr>
              <a:t>το ρωμαϊκό </a:t>
            </a:r>
            <a:r>
              <a:rPr lang="el-GR" sz="1600" dirty="0" smtClean="0">
                <a:latin typeface="Arial Narrow"/>
                <a:cs typeface="Arial Narrow"/>
              </a:rPr>
              <a:t>πρότυπο </a:t>
            </a:r>
            <a:r>
              <a:rPr lang="el-GR" sz="1600" dirty="0">
                <a:latin typeface="Arial Narrow"/>
                <a:cs typeface="Arial Narrow"/>
              </a:rPr>
              <a:t>της τιμητικής αψίδας, ενώ το επάνω </a:t>
            </a:r>
            <a:r>
              <a:rPr lang="el-GR" sz="1600" dirty="0" smtClean="0">
                <a:latin typeface="Arial Narrow"/>
                <a:cs typeface="Arial Narrow"/>
              </a:rPr>
              <a:t>τμήμα ακολουθεί την τυπολογία του ελληνικού </a:t>
            </a:r>
            <a:r>
              <a:rPr lang="el-GR" sz="1600" dirty="0" err="1" smtClean="0">
                <a:latin typeface="Arial Narrow"/>
                <a:cs typeface="Arial Narrow"/>
              </a:rPr>
              <a:t>προπύλου</a:t>
            </a:r>
            <a:r>
              <a:rPr lang="el-GR" sz="1600" dirty="0" smtClean="0">
                <a:latin typeface="Arial Narrow"/>
                <a:cs typeface="Arial Narrow"/>
              </a:rPr>
              <a:t>, με κολώνες κορινθιακού ρυθμού. </a:t>
            </a:r>
            <a:endParaRPr lang="el-GR" sz="1600" dirty="0">
              <a:latin typeface="Arial Narrow"/>
              <a:cs typeface="Arial Narrow"/>
            </a:endParaRPr>
          </a:p>
          <a:p>
            <a:pPr algn="just"/>
            <a:endParaRPr lang="el-GR" sz="1600" dirty="0">
              <a:latin typeface="Arial Narrow"/>
              <a:cs typeface="Arial Narrow"/>
            </a:endParaRPr>
          </a:p>
          <a:p>
            <a:pPr algn="just"/>
            <a:r>
              <a:rPr lang="el-GR" sz="1600" dirty="0">
                <a:latin typeface="Arial Narrow"/>
                <a:cs typeface="Arial Narrow"/>
              </a:rPr>
              <a:t>Στο επιστύλιο επάνω από την τοξωτή δίοδο υπάρχουν οι επιγραφές, στη δυτική: ''</a:t>
            </a:r>
            <a:r>
              <a:rPr lang="el-GR" sz="1600" dirty="0" err="1">
                <a:latin typeface="Arial Narrow"/>
                <a:cs typeface="Arial Narrow"/>
              </a:rPr>
              <a:t>Αιδ</a:t>
            </a:r>
            <a:r>
              <a:rPr lang="el-GR" sz="1600" dirty="0">
                <a:latin typeface="Arial Narrow"/>
                <a:cs typeface="Arial Narrow"/>
              </a:rPr>
              <a:t>' εισ' Αθήναι, Θησέως η πριν πόλις'' και στην ανατολική: ''</a:t>
            </a:r>
            <a:r>
              <a:rPr lang="el-GR" sz="1600" dirty="0" err="1">
                <a:latin typeface="Arial Narrow"/>
                <a:cs typeface="Arial Narrow"/>
              </a:rPr>
              <a:t>αιδ</a:t>
            </a:r>
            <a:r>
              <a:rPr lang="el-GR" sz="1600" dirty="0">
                <a:latin typeface="Arial Narrow"/>
                <a:cs typeface="Arial Narrow"/>
              </a:rPr>
              <a:t>' εισ' Αδριανού και ουχί Θησέως πόλις''</a:t>
            </a:r>
            <a:endParaRPr lang="en-US" sz="1600" dirty="0">
              <a:latin typeface="Arial Narrow"/>
              <a:cs typeface="Arial Narrow"/>
            </a:endParaRPr>
          </a:p>
        </p:txBody>
      </p:sp>
    </p:spTree>
    <p:extLst>
      <p:ext uri="{BB962C8B-B14F-4D97-AF65-F5344CB8AC3E}">
        <p14:creationId xmlns:p14="http://schemas.microsoft.com/office/powerpoint/2010/main" val="4011043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0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1739917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5.  ΠΑΝΟΡΑΜΙΚΗ  ΖΑΠΠΕΙΟΥ  ΚΑΙ  ΟΛΥΜΠΙΕΙΟΥ  1   1870  ( Μωραϊτίδης  Πέτρος) .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388470" y="434805"/>
            <a:ext cx="6895353" cy="369332"/>
          </a:xfrm>
          <a:prstGeom prst="rect">
            <a:avLst/>
          </a:prstGeom>
        </p:spPr>
        <p:txBody>
          <a:bodyPr wrap="square">
            <a:spAutoFit/>
          </a:bodyPr>
          <a:lstStyle/>
          <a:p>
            <a:r>
              <a:rPr lang="el-GR" dirty="0">
                <a:solidFill>
                  <a:schemeClr val="bg1"/>
                </a:solidFill>
              </a:rPr>
              <a:t>Η </a:t>
            </a:r>
            <a:r>
              <a:rPr lang="el-GR" b="1" dirty="0">
                <a:solidFill>
                  <a:schemeClr val="bg1"/>
                </a:solidFill>
              </a:rPr>
              <a:t>Πύλη του </a:t>
            </a:r>
            <a:r>
              <a:rPr lang="el-GR" b="1" dirty="0" smtClean="0">
                <a:solidFill>
                  <a:schemeClr val="bg1"/>
                </a:solidFill>
              </a:rPr>
              <a:t>Αδριανού</a:t>
            </a:r>
            <a:r>
              <a:rPr lang="el-GR" dirty="0" smtClean="0">
                <a:solidFill>
                  <a:schemeClr val="bg1"/>
                </a:solidFill>
              </a:rPr>
              <a:t> </a:t>
            </a:r>
            <a:r>
              <a:rPr lang="el-GR" dirty="0">
                <a:solidFill>
                  <a:schemeClr val="bg1"/>
                </a:solidFill>
              </a:rPr>
              <a:t>δ</a:t>
            </a:r>
            <a:r>
              <a:rPr lang="el-GR" dirty="0" smtClean="0">
                <a:solidFill>
                  <a:schemeClr val="bg1"/>
                </a:solidFill>
              </a:rPr>
              <a:t>ίνει </a:t>
            </a:r>
            <a:r>
              <a:rPr lang="el-GR" dirty="0">
                <a:solidFill>
                  <a:schemeClr val="bg1"/>
                </a:solidFill>
              </a:rPr>
              <a:t>πρόσβαση στο Ναό του Ολυμπίου </a:t>
            </a:r>
            <a:r>
              <a:rPr lang="el-GR" dirty="0" smtClean="0">
                <a:solidFill>
                  <a:schemeClr val="bg1"/>
                </a:solidFill>
              </a:rPr>
              <a:t>Διός.</a:t>
            </a:r>
            <a:endParaRPr lang="en-US" dirty="0">
              <a:solidFill>
                <a:schemeClr val="bg1"/>
              </a:solidFill>
            </a:endParaRPr>
          </a:p>
        </p:txBody>
      </p:sp>
    </p:spTree>
    <p:extLst>
      <p:ext uri="{BB962C8B-B14F-4D97-AF65-F5344CB8AC3E}">
        <p14:creationId xmlns:p14="http://schemas.microsoft.com/office/powerpoint/2010/main" val="1541623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12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031" y="0"/>
            <a:ext cx="10286999" cy="6857999"/>
          </a:xfrm>
          <a:prstGeom prst="rect">
            <a:avLst/>
          </a:prstGeom>
        </p:spPr>
      </p:pic>
    </p:spTree>
    <p:extLst>
      <p:ext uri="{BB962C8B-B14F-4D97-AF65-F5344CB8AC3E}">
        <p14:creationId xmlns:p14="http://schemas.microsoft.com/office/powerpoint/2010/main" val="29229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1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43002" y="1142999"/>
            <a:ext cx="6858003" cy="4572002"/>
          </a:xfrm>
          <a:prstGeom prst="rect">
            <a:avLst/>
          </a:prstGeom>
        </p:spPr>
      </p:pic>
      <p:pic>
        <p:nvPicPr>
          <p:cNvPr id="3" name="Picture 2" descr="IMG_25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500436" y="1103314"/>
            <a:ext cx="6905628" cy="4603751"/>
          </a:xfrm>
          <a:prstGeom prst="rect">
            <a:avLst/>
          </a:prstGeom>
        </p:spPr>
      </p:pic>
    </p:spTree>
    <p:extLst>
      <p:ext uri="{BB962C8B-B14F-4D97-AF65-F5344CB8AC3E}">
        <p14:creationId xmlns:p14="http://schemas.microsoft.com/office/powerpoint/2010/main" val="610604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0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69937" y="1277950"/>
            <a:ext cx="7762875" cy="5175250"/>
          </a:xfrm>
          <a:prstGeom prst="rect">
            <a:avLst/>
          </a:prstGeom>
          <a:noFill/>
          <a:ln>
            <a:noFill/>
          </a:ln>
        </p:spPr>
      </p:pic>
    </p:spTree>
    <p:extLst>
      <p:ext uri="{BB962C8B-B14F-4D97-AF65-F5344CB8AC3E}">
        <p14:creationId xmlns:p14="http://schemas.microsoft.com/office/powerpoint/2010/main" val="3735864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11671" y="1196578"/>
            <a:ext cx="7179470" cy="4786313"/>
          </a:xfrm>
          <a:prstGeom prst="rect">
            <a:avLst/>
          </a:prstGeom>
        </p:spPr>
      </p:pic>
    </p:spTree>
    <p:extLst>
      <p:ext uri="{BB962C8B-B14F-4D97-AF65-F5344CB8AC3E}">
        <p14:creationId xmlns:p14="http://schemas.microsoft.com/office/powerpoint/2010/main" val="12651154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38187" y="277808"/>
            <a:ext cx="8143875" cy="5429250"/>
          </a:xfrm>
          <a:prstGeom prst="rect">
            <a:avLst/>
          </a:prstGeom>
        </p:spPr>
      </p:pic>
    </p:spTree>
    <p:extLst>
      <p:ext uri="{BB962C8B-B14F-4D97-AF65-F5344CB8AC3E}">
        <p14:creationId xmlns:p14="http://schemas.microsoft.com/office/powerpoint/2010/main" val="3325975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9647" y="1028343"/>
            <a:ext cx="7134411" cy="4247317"/>
          </a:xfrm>
          <a:prstGeom prst="rect">
            <a:avLst/>
          </a:prstGeom>
        </p:spPr>
        <p:txBody>
          <a:bodyPr wrap="square">
            <a:spAutoFit/>
          </a:bodyPr>
          <a:lstStyle/>
          <a:p>
            <a:pPr algn="just"/>
            <a:r>
              <a:rPr lang="el-GR" dirty="0">
                <a:latin typeface="Arial Narrow"/>
                <a:cs typeface="Arial Narrow"/>
              </a:rPr>
              <a:t>Ταφικά Μνημεία του 4</a:t>
            </a:r>
            <a:r>
              <a:rPr lang="el-GR" baseline="30000" dirty="0">
                <a:latin typeface="Arial Narrow"/>
                <a:cs typeface="Arial Narrow"/>
              </a:rPr>
              <a:t>ου</a:t>
            </a:r>
            <a:r>
              <a:rPr lang="el-GR" dirty="0">
                <a:latin typeface="Arial Narrow"/>
                <a:cs typeface="Arial Narrow"/>
              </a:rPr>
              <a:t> Αιώνα </a:t>
            </a:r>
            <a:r>
              <a:rPr lang="el-GR" dirty="0" err="1">
                <a:latin typeface="Arial Narrow"/>
                <a:cs typeface="Arial Narrow"/>
              </a:rPr>
              <a:t>π.Χ</a:t>
            </a:r>
            <a:r>
              <a:rPr lang="el-GR" dirty="0">
                <a:latin typeface="Arial Narrow"/>
                <a:cs typeface="Arial Narrow"/>
              </a:rPr>
              <a:t>.</a:t>
            </a:r>
            <a:endParaRPr lang="en-US" dirty="0">
              <a:latin typeface="Arial Narrow"/>
              <a:cs typeface="Arial Narrow"/>
            </a:endParaRPr>
          </a:p>
          <a:p>
            <a:pPr algn="just"/>
            <a:r>
              <a:rPr lang="el-GR" dirty="0">
                <a:latin typeface="Arial Narrow"/>
                <a:cs typeface="Arial Narrow"/>
              </a:rPr>
              <a:t> </a:t>
            </a:r>
            <a:endParaRPr lang="en-US" dirty="0">
              <a:latin typeface="Arial Narrow"/>
              <a:cs typeface="Arial Narrow"/>
            </a:endParaRPr>
          </a:p>
          <a:p>
            <a:pPr algn="just"/>
            <a:r>
              <a:rPr lang="el-GR" dirty="0">
                <a:latin typeface="Arial Narrow"/>
                <a:cs typeface="Arial Narrow"/>
              </a:rPr>
              <a:t>Στην περιοχή της </a:t>
            </a:r>
            <a:r>
              <a:rPr lang="el-GR" dirty="0" err="1">
                <a:latin typeface="Arial Narrow"/>
                <a:cs typeface="Arial Narrow"/>
              </a:rPr>
              <a:t>Βάρης</a:t>
            </a:r>
            <a:r>
              <a:rPr lang="el-GR" dirty="0">
                <a:latin typeface="Arial Narrow"/>
                <a:cs typeface="Arial Narrow"/>
              </a:rPr>
              <a:t>, πρώην δήμου Αναγυρούντος, συναντάμε ένα σύνολο ταφικών μνημείων, τα οποία είναι διασκορπισμένα σε όλη την έκτασή της. Εκεί τον 4</a:t>
            </a:r>
            <a:r>
              <a:rPr lang="el-GR" baseline="30000" dirty="0">
                <a:latin typeface="Arial Narrow"/>
                <a:cs typeface="Arial Narrow"/>
              </a:rPr>
              <a:t>ο</a:t>
            </a:r>
            <a:r>
              <a:rPr lang="el-GR" dirty="0">
                <a:latin typeface="Arial Narrow"/>
                <a:cs typeface="Arial Narrow"/>
              </a:rPr>
              <a:t> αιώνα </a:t>
            </a:r>
            <a:r>
              <a:rPr lang="el-GR" dirty="0" err="1">
                <a:latin typeface="Arial Narrow"/>
                <a:cs typeface="Arial Narrow"/>
              </a:rPr>
              <a:t>π.Χ</a:t>
            </a:r>
            <a:r>
              <a:rPr lang="el-GR" dirty="0">
                <a:latin typeface="Arial Narrow"/>
                <a:cs typeface="Arial Narrow"/>
              </a:rPr>
              <a:t>. δημιουργήθηκε ένα από τα σημαντικότερα σε έκταση νεκροταφεία της </a:t>
            </a:r>
            <a:r>
              <a:rPr lang="el-GR" dirty="0" smtClean="0">
                <a:latin typeface="Arial Narrow"/>
                <a:cs typeface="Arial Narrow"/>
              </a:rPr>
              <a:t>Αττικής.</a:t>
            </a:r>
          </a:p>
          <a:p>
            <a:pPr algn="just"/>
            <a:endParaRPr lang="el-GR" dirty="0" smtClean="0">
              <a:latin typeface="Arial Narrow"/>
              <a:cs typeface="Arial Narrow"/>
            </a:endParaRPr>
          </a:p>
          <a:p>
            <a:pPr algn="just"/>
            <a:r>
              <a:rPr lang="el-GR" dirty="0" smtClean="0">
                <a:latin typeface="Arial Narrow"/>
                <a:cs typeface="Arial Narrow"/>
              </a:rPr>
              <a:t>Ο </a:t>
            </a:r>
            <a:r>
              <a:rPr lang="el-GR" dirty="0">
                <a:latin typeface="Arial Narrow"/>
                <a:cs typeface="Arial Narrow"/>
              </a:rPr>
              <a:t>λόγος που επιλέξαμε να ασχοληθούμε με το συγκεκριμένο </a:t>
            </a:r>
            <a:r>
              <a:rPr lang="el-GR" dirty="0" smtClean="0">
                <a:latin typeface="Arial Narrow"/>
                <a:cs typeface="Arial Narrow"/>
              </a:rPr>
              <a:t>χώρο </a:t>
            </a:r>
            <a:r>
              <a:rPr lang="el-GR" dirty="0">
                <a:latin typeface="Arial Narrow"/>
                <a:cs typeface="Arial Narrow"/>
              </a:rPr>
              <a:t>είναι διότι λίγοι αποτελούν γνώστες της ύπαρξής του και επιπλέον η σύνδεση της διαφάνειας και της άυλης μετάβασης στη </a:t>
            </a:r>
            <a:r>
              <a:rPr lang="el-GR" dirty="0" err="1">
                <a:latin typeface="Arial Narrow"/>
                <a:cs typeface="Arial Narrow"/>
              </a:rPr>
              <a:t>μεταθάνατον</a:t>
            </a:r>
            <a:r>
              <a:rPr lang="el-GR" dirty="0">
                <a:latin typeface="Arial Narrow"/>
                <a:cs typeface="Arial Narrow"/>
              </a:rPr>
              <a:t> ζωή μας φάνηκε ιδιαίτερα ενδιαφέρουσα</a:t>
            </a:r>
            <a:r>
              <a:rPr lang="el-GR" dirty="0" smtClean="0">
                <a:latin typeface="Arial Narrow"/>
                <a:cs typeface="Arial Narrow"/>
              </a:rPr>
              <a:t>.</a:t>
            </a:r>
            <a:r>
              <a:rPr lang="el-GR" dirty="0"/>
              <a:t> </a:t>
            </a:r>
            <a:endParaRPr lang="el-GR" dirty="0" smtClean="0"/>
          </a:p>
          <a:p>
            <a:pPr algn="just"/>
            <a:endParaRPr lang="el-GR" dirty="0"/>
          </a:p>
          <a:p>
            <a:pPr algn="just"/>
            <a:r>
              <a:rPr lang="el-GR" dirty="0" smtClean="0"/>
              <a:t>Αρχικά φωτογραφίσαμε </a:t>
            </a:r>
            <a:r>
              <a:rPr lang="el-GR" dirty="0"/>
              <a:t>ένα τμήμα του χώρου, την περιοχή </a:t>
            </a:r>
            <a:r>
              <a:rPr lang="el-GR" dirty="0" err="1"/>
              <a:t>Χέρωμα</a:t>
            </a:r>
            <a:r>
              <a:rPr lang="el-GR" dirty="0"/>
              <a:t>, στην οποία βρίσκονται </a:t>
            </a:r>
            <a:r>
              <a:rPr lang="el-GR" dirty="0" err="1" smtClean="0"/>
              <a:t>παρατεταγμένες</a:t>
            </a:r>
            <a:r>
              <a:rPr lang="el-GR" dirty="0" smtClean="0"/>
              <a:t> </a:t>
            </a:r>
            <a:r>
              <a:rPr lang="el-GR" dirty="0"/>
              <a:t>σαρκοφάγοι εμφανείς στην επιφάνεια της γης.</a:t>
            </a:r>
            <a:endParaRPr lang="en-US" dirty="0"/>
          </a:p>
          <a:p>
            <a:pPr algn="just"/>
            <a:endParaRPr lang="en-US" dirty="0">
              <a:latin typeface="Arial Narrow"/>
              <a:cs typeface="Arial Narrow"/>
            </a:endParaRPr>
          </a:p>
        </p:txBody>
      </p:sp>
    </p:spTree>
    <p:extLst>
      <p:ext uri="{BB962C8B-B14F-4D97-AF65-F5344CB8AC3E}">
        <p14:creationId xmlns:p14="http://schemas.microsoft.com/office/powerpoint/2010/main" val="3119238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14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6031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3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7803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694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16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6641" y="65688"/>
            <a:ext cx="9144000" cy="6858000"/>
          </a:xfrm>
          <a:prstGeom prst="rect">
            <a:avLst/>
          </a:prstGeom>
        </p:spPr>
      </p:pic>
      <p:pic>
        <p:nvPicPr>
          <p:cNvPr id="4" name="Picture 3" descr="IMG_41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797025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563" y="422265"/>
            <a:ext cx="7067177" cy="4801315"/>
          </a:xfrm>
          <a:prstGeom prst="rect">
            <a:avLst/>
          </a:prstGeom>
        </p:spPr>
        <p:txBody>
          <a:bodyPr wrap="square">
            <a:spAutoFit/>
          </a:bodyPr>
          <a:lstStyle/>
          <a:p>
            <a:r>
              <a:rPr lang="el-GR" dirty="0">
                <a:latin typeface="Arial Narrow"/>
                <a:cs typeface="Arial Narrow"/>
              </a:rPr>
              <a:t/>
            </a:r>
            <a:br>
              <a:rPr lang="el-GR" dirty="0">
                <a:latin typeface="Arial Narrow"/>
                <a:cs typeface="Arial Narrow"/>
              </a:rPr>
            </a:br>
            <a:r>
              <a:rPr lang="el-GR" dirty="0">
                <a:latin typeface="Arial Narrow"/>
                <a:cs typeface="Arial Narrow"/>
              </a:rPr>
              <a:t>Μελετώντας την αψίδα, τα τυπολογικά της χαρακτηριστικά, και τον λόγο για τον οποίο κτίστηκε, καταλήξαμε σε κάποια συμπεράσματα.</a:t>
            </a:r>
            <a:br>
              <a:rPr lang="el-GR" dirty="0">
                <a:latin typeface="Arial Narrow"/>
                <a:cs typeface="Arial Narrow"/>
              </a:rPr>
            </a:br>
            <a:endParaRPr lang="el-GR" dirty="0" smtClean="0">
              <a:latin typeface="Arial Narrow"/>
              <a:cs typeface="Arial Narrow"/>
            </a:endParaRPr>
          </a:p>
          <a:p>
            <a:endParaRPr lang="el-GR" dirty="0">
              <a:latin typeface="Arial Narrow"/>
              <a:cs typeface="Arial Narrow"/>
            </a:endParaRPr>
          </a:p>
          <a:p>
            <a:r>
              <a:rPr lang="el-GR" dirty="0" smtClean="0">
                <a:latin typeface="Arial Narrow"/>
                <a:cs typeface="Arial Narrow"/>
              </a:rPr>
              <a:t>1.  Η </a:t>
            </a:r>
            <a:r>
              <a:rPr lang="el-GR" dirty="0">
                <a:latin typeface="Arial Narrow"/>
                <a:cs typeface="Arial Narrow"/>
              </a:rPr>
              <a:t>αψίδα συνδέει τον αρχαίο ελληνικό με τον αρχαίο ρωμαϊκό κόσμο. </a:t>
            </a:r>
            <a:br>
              <a:rPr lang="el-GR" dirty="0">
                <a:latin typeface="Arial Narrow"/>
                <a:cs typeface="Arial Narrow"/>
              </a:rPr>
            </a:br>
            <a:r>
              <a:rPr lang="el-GR" dirty="0">
                <a:latin typeface="Arial Narrow"/>
                <a:cs typeface="Arial Narrow"/>
              </a:rPr>
              <a:t>Την πόλη του Θησέα με την νέα πόλη του Αδριανού.</a:t>
            </a:r>
            <a:br>
              <a:rPr lang="el-GR" dirty="0">
                <a:latin typeface="Arial Narrow"/>
                <a:cs typeface="Arial Narrow"/>
              </a:rPr>
            </a:br>
            <a:endParaRPr lang="el-GR" dirty="0" smtClean="0">
              <a:latin typeface="Arial Narrow"/>
              <a:cs typeface="Arial Narrow"/>
            </a:endParaRPr>
          </a:p>
          <a:p>
            <a:r>
              <a:rPr lang="el-GR" dirty="0" smtClean="0">
                <a:latin typeface="Arial Narrow"/>
                <a:cs typeface="Arial Narrow"/>
              </a:rPr>
              <a:t>2.  Λειτουργούσε </a:t>
            </a:r>
            <a:r>
              <a:rPr lang="el-GR" dirty="0">
                <a:latin typeface="Arial Narrow"/>
                <a:cs typeface="Arial Narrow"/>
              </a:rPr>
              <a:t>σημειολογικά σαν εισαγωγή του σύγχρονου στο παρελθόν, χωρίς όμως το παρελθόν να αναιρείται.</a:t>
            </a:r>
            <a:br>
              <a:rPr lang="el-GR" dirty="0">
                <a:latin typeface="Arial Narrow"/>
                <a:cs typeface="Arial Narrow"/>
              </a:rPr>
            </a:br>
            <a:endParaRPr lang="el-GR" dirty="0" smtClean="0">
              <a:latin typeface="Arial Narrow"/>
              <a:cs typeface="Arial Narrow"/>
            </a:endParaRPr>
          </a:p>
          <a:p>
            <a:r>
              <a:rPr lang="el-GR" dirty="0" smtClean="0">
                <a:latin typeface="Arial Narrow"/>
                <a:cs typeface="Arial Narrow"/>
              </a:rPr>
              <a:t>3.  Ήταν </a:t>
            </a:r>
            <a:r>
              <a:rPr lang="el-GR" dirty="0">
                <a:latin typeface="Arial Narrow"/>
                <a:cs typeface="Arial Narrow"/>
              </a:rPr>
              <a:t>στην εποχή της μια πύλη που ατένιζε το μέλλον με σεβασμό και θαυμασμό στο παρελθόν.</a:t>
            </a:r>
            <a:br>
              <a:rPr lang="el-GR" dirty="0">
                <a:latin typeface="Arial Narrow"/>
                <a:cs typeface="Arial Narrow"/>
              </a:rPr>
            </a:br>
            <a:endParaRPr lang="el-GR" dirty="0" smtClean="0">
              <a:latin typeface="Arial Narrow"/>
              <a:cs typeface="Arial Narrow"/>
            </a:endParaRPr>
          </a:p>
          <a:p>
            <a:r>
              <a:rPr lang="el-GR" dirty="0" smtClean="0">
                <a:latin typeface="Arial Narrow"/>
                <a:cs typeface="Arial Narrow"/>
              </a:rPr>
              <a:t>4.  Από </a:t>
            </a:r>
            <a:r>
              <a:rPr lang="el-GR" dirty="0">
                <a:latin typeface="Arial Narrow"/>
                <a:cs typeface="Arial Narrow"/>
              </a:rPr>
              <a:t>την δομή της συμπεραίνουμε ότι τα στοιχεία που αντιστοιχούν στον  αρχαίο ελληνικό τύπο </a:t>
            </a:r>
            <a:r>
              <a:rPr lang="el-GR" dirty="0" err="1" smtClean="0">
                <a:latin typeface="Arial Narrow"/>
                <a:cs typeface="Arial Narrow"/>
              </a:rPr>
              <a:t>προπυλείου</a:t>
            </a:r>
            <a:r>
              <a:rPr lang="el-GR" dirty="0" smtClean="0">
                <a:latin typeface="Arial Narrow"/>
                <a:cs typeface="Arial Narrow"/>
              </a:rPr>
              <a:t> </a:t>
            </a:r>
            <a:r>
              <a:rPr lang="el-GR" dirty="0">
                <a:latin typeface="Arial Narrow"/>
                <a:cs typeface="Arial Narrow"/>
              </a:rPr>
              <a:t>τοποθετούνται σαν κορωνίδα πάνω στην ρωμαϊκή αψίδα, η οποία φέρει και όλο το βάρος της κατασκευής</a:t>
            </a:r>
            <a:endParaRPr lang="en-US" dirty="0"/>
          </a:p>
        </p:txBody>
      </p:sp>
    </p:spTree>
    <p:extLst>
      <p:ext uri="{BB962C8B-B14F-4D97-AF65-F5344CB8AC3E}">
        <p14:creationId xmlns:p14="http://schemas.microsoft.com/office/powerpoint/2010/main" val="698223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4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647" y="642471"/>
            <a:ext cx="8807824" cy="5871882"/>
          </a:xfrm>
          <a:prstGeom prst="rect">
            <a:avLst/>
          </a:prstGeom>
        </p:spPr>
      </p:pic>
      <p:sp>
        <p:nvSpPr>
          <p:cNvPr id="3" name="Title 2"/>
          <p:cNvSpPr>
            <a:spLocks noGrp="1"/>
          </p:cNvSpPr>
          <p:nvPr>
            <p:ph type="title"/>
          </p:nvPr>
        </p:nvSpPr>
        <p:spPr>
          <a:xfrm>
            <a:off x="457200" y="274638"/>
            <a:ext cx="8229600" cy="2242950"/>
          </a:xfrm>
        </p:spPr>
        <p:txBody>
          <a:bodyPr>
            <a:noAutofit/>
          </a:bodyPr>
          <a:lstStyle/>
          <a:p>
            <a:pPr algn="just"/>
            <a:r>
              <a:rPr lang="el-GR" sz="1600" dirty="0" smtClean="0">
                <a:latin typeface="Arial Narrow"/>
                <a:cs typeface="Arial Narrow"/>
              </a:rPr>
              <a:t>.</a:t>
            </a:r>
            <a:endParaRPr lang="en-US" sz="1600" dirty="0">
              <a:latin typeface="Arial Narrow"/>
              <a:cs typeface="Arial Narrow"/>
            </a:endParaRPr>
          </a:p>
        </p:txBody>
      </p:sp>
    </p:spTree>
    <p:extLst>
      <p:ext uri="{BB962C8B-B14F-4D97-AF65-F5344CB8AC3E}">
        <p14:creationId xmlns:p14="http://schemas.microsoft.com/office/powerpoint/2010/main" val="25391243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71" y="1225176"/>
            <a:ext cx="7908364" cy="3533589"/>
          </a:xfrm>
        </p:spPr>
        <p:txBody>
          <a:bodyPr>
            <a:normAutofit/>
          </a:bodyPr>
          <a:lstStyle/>
          <a:p>
            <a:pPr algn="just"/>
            <a:r>
              <a:rPr lang="el-GR" sz="1600" dirty="0" smtClean="0">
                <a:latin typeface="Arial Narrow"/>
                <a:cs typeface="Arial Narrow"/>
              </a:rPr>
              <a:t>Η εικαστική μας παρέμβαση, διαμορφώνεται ακριβώς από αυτή την ιδέα. Να εντάξει σε αυτό που αποτελεί σήμερα ένα ένδοξο μνημείο του παρελθόντος, μια σύγχρονη εικαστική εγκατάσταση, η οποία θα συνομιλεί με την ίδια την αψίδα.</a:t>
            </a:r>
            <a:br>
              <a:rPr lang="el-GR" sz="1600" dirty="0" smtClean="0">
                <a:latin typeface="Arial Narrow"/>
                <a:cs typeface="Arial Narrow"/>
              </a:rPr>
            </a:br>
            <a:r>
              <a:rPr lang="el-GR" sz="1600" dirty="0" smtClean="0">
                <a:latin typeface="Arial Narrow"/>
                <a:cs typeface="Arial Narrow"/>
              </a:rPr>
              <a:t/>
            </a:r>
            <a:br>
              <a:rPr lang="el-GR" sz="1600" dirty="0" smtClean="0">
                <a:latin typeface="Arial Narrow"/>
                <a:cs typeface="Arial Narrow"/>
              </a:rPr>
            </a:br>
            <a:r>
              <a:rPr lang="el-GR" sz="1600" dirty="0" smtClean="0">
                <a:latin typeface="Arial Narrow"/>
                <a:cs typeface="Arial Narrow"/>
              </a:rPr>
              <a:t>Ακολουθώντας την σκιά δημιουργήσαμε έναν </a:t>
            </a:r>
            <a:r>
              <a:rPr lang="el-GR" sz="1600" dirty="0" err="1" smtClean="0">
                <a:latin typeface="Arial Narrow"/>
                <a:cs typeface="Arial Narrow"/>
              </a:rPr>
              <a:t>κάναβο</a:t>
            </a:r>
            <a:r>
              <a:rPr lang="el-GR" sz="1600" dirty="0" smtClean="0">
                <a:latin typeface="Arial Narrow"/>
                <a:cs typeface="Arial Narrow"/>
              </a:rPr>
              <a:t> στο σχήμα της αψίδας, προεκτείνοντας νοητά την αψίδα στο μέλλον. Ο </a:t>
            </a:r>
            <a:r>
              <a:rPr lang="el-GR" sz="1600" dirty="0" err="1" smtClean="0">
                <a:latin typeface="Arial Narrow"/>
                <a:cs typeface="Arial Narrow"/>
              </a:rPr>
              <a:t>κάναβος</a:t>
            </a:r>
            <a:r>
              <a:rPr lang="el-GR" sz="1600" dirty="0" smtClean="0">
                <a:latin typeface="Arial Narrow"/>
                <a:cs typeface="Arial Narrow"/>
              </a:rPr>
              <a:t>  πλέκεται λίγο πάνω από το έδαφος μπροστά από την αψίδα, θυμίζει γεωμετρικές χαράξεις, και θα είναι κατασκευασμένος από οπτικές ίνες διαφόρων χρωμάτων. </a:t>
            </a:r>
            <a:br>
              <a:rPr lang="el-GR" sz="1600" dirty="0" smtClean="0">
                <a:latin typeface="Arial Narrow"/>
                <a:cs typeface="Arial Narrow"/>
              </a:rPr>
            </a:br>
            <a:r>
              <a:rPr lang="el-GR" sz="1600" dirty="0" smtClean="0">
                <a:latin typeface="Arial Narrow"/>
                <a:cs typeface="Arial Narrow"/>
              </a:rPr>
              <a:t/>
            </a:r>
            <a:br>
              <a:rPr lang="el-GR" sz="1600" dirty="0" smtClean="0">
                <a:latin typeface="Arial Narrow"/>
                <a:cs typeface="Arial Narrow"/>
              </a:rPr>
            </a:br>
            <a:r>
              <a:rPr lang="el-GR" sz="1600" dirty="0" smtClean="0">
                <a:latin typeface="Arial Narrow"/>
                <a:cs typeface="Arial Narrow"/>
              </a:rPr>
              <a:t>Ταυτόχρονα η πρότασή μας  ακολουθεί την πορεία μετάβασης από κάτι υλικό όπως το παρόν μνημείο, σε κάτι </a:t>
            </a:r>
            <a:r>
              <a:rPr lang="el-GR" sz="1600" dirty="0" err="1" smtClean="0">
                <a:latin typeface="Arial Narrow"/>
                <a:cs typeface="Arial Narrow"/>
              </a:rPr>
              <a:t>άϋλο</a:t>
            </a:r>
            <a:r>
              <a:rPr lang="el-GR" sz="1600" dirty="0" smtClean="0">
                <a:latin typeface="Arial Narrow"/>
                <a:cs typeface="Arial Narrow"/>
              </a:rPr>
              <a:t>  όπως η σκιά του. Ακριβώς αυτή η μετάβαση από το υλικό στο </a:t>
            </a:r>
            <a:r>
              <a:rPr lang="el-GR" sz="1600" dirty="0" err="1" smtClean="0">
                <a:latin typeface="Arial Narrow"/>
                <a:cs typeface="Arial Narrow"/>
              </a:rPr>
              <a:t>άϋλο</a:t>
            </a:r>
            <a:r>
              <a:rPr lang="el-GR" sz="1600" dirty="0" smtClean="0">
                <a:latin typeface="Arial Narrow"/>
                <a:cs typeface="Arial Narrow"/>
              </a:rPr>
              <a:t> συσχετίζει το ‘παρόν’ με το ‘</a:t>
            </a:r>
            <a:r>
              <a:rPr lang="el-GR" sz="1600" dirty="0" err="1" smtClean="0">
                <a:latin typeface="Arial Narrow"/>
                <a:cs typeface="Arial Narrow"/>
              </a:rPr>
              <a:t>μελοντικό</a:t>
            </a:r>
            <a:r>
              <a:rPr lang="el-GR" sz="1600" dirty="0" smtClean="0">
                <a:latin typeface="Arial Narrow"/>
                <a:cs typeface="Arial Narrow"/>
              </a:rPr>
              <a:t>’.  </a:t>
            </a:r>
            <a:br>
              <a:rPr lang="el-GR" sz="1600" dirty="0" smtClean="0">
                <a:latin typeface="Arial Narrow"/>
                <a:cs typeface="Arial Narrow"/>
              </a:rPr>
            </a:br>
            <a:r>
              <a:rPr lang="el-GR" sz="1600" dirty="0">
                <a:latin typeface="Arial Narrow"/>
                <a:cs typeface="Arial Narrow"/>
              </a:rPr>
              <a:t/>
            </a:r>
            <a:br>
              <a:rPr lang="el-GR" sz="1600" dirty="0">
                <a:latin typeface="Arial Narrow"/>
                <a:cs typeface="Arial Narrow"/>
              </a:rPr>
            </a:br>
            <a:endParaRPr lang="en-US" sz="1600" dirty="0">
              <a:latin typeface="Arial Narrow"/>
              <a:cs typeface="Arial Narrow"/>
            </a:endParaRPr>
          </a:p>
        </p:txBody>
      </p:sp>
    </p:spTree>
    <p:extLst>
      <p:ext uri="{BB962C8B-B14F-4D97-AF65-F5344CB8AC3E}">
        <p14:creationId xmlns:p14="http://schemas.microsoft.com/office/powerpoint/2010/main" val="3778258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49.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39025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0" y="0"/>
            <a:ext cx="2671486" cy="3180864"/>
          </a:xfrm>
          <a:prstGeom prst="rect">
            <a:avLst/>
          </a:prstGeom>
        </p:spPr>
      </p:pic>
    </p:spTree>
    <p:extLst>
      <p:ext uri="{BB962C8B-B14F-4D97-AF65-F5344CB8AC3E}">
        <p14:creationId xmlns:p14="http://schemas.microsoft.com/office/powerpoint/2010/main" val="3885551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tsiana te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0"/>
            <a:ext cx="8817429" cy="6858000"/>
          </a:xfrm>
          <a:prstGeom prst="rect">
            <a:avLst/>
          </a:prstGeom>
        </p:spPr>
      </p:pic>
    </p:spTree>
    <p:extLst>
      <p:ext uri="{BB962C8B-B14F-4D97-AF65-F5344CB8AC3E}">
        <p14:creationId xmlns:p14="http://schemas.microsoft.com/office/powerpoint/2010/main" val="1965665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968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kasitki paremvasi me optikes ines-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9592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90953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388517" cy="6858000"/>
          </a:xfrm>
          <a:prstGeom prst="rect">
            <a:avLst/>
          </a:prstGeom>
        </p:spPr>
      </p:pic>
      <p:pic>
        <p:nvPicPr>
          <p:cNvPr id="3" name="3 - Εικόνα" descr="IMG_17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517505" y="1153787"/>
            <a:ext cx="6818297" cy="4545531"/>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9199419" cy="7077035"/>
          </a:xfrm>
          <a:prstGeom prst="rect">
            <a:avLst/>
          </a:prstGeom>
        </p:spPr>
      </p:pic>
    </p:spTree>
    <p:extLst>
      <p:ext uri="{BB962C8B-B14F-4D97-AF65-F5344CB8AC3E}">
        <p14:creationId xmlns:p14="http://schemas.microsoft.com/office/powerpoint/2010/main" val="33986953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529" y="1042737"/>
            <a:ext cx="7784353" cy="4257574"/>
          </a:xfrm>
          <a:prstGeom prst="rect">
            <a:avLst/>
          </a:prstGeom>
        </p:spPr>
        <p:txBody>
          <a:bodyPr wrap="square" anchor="ctr">
            <a:spAutoFit/>
          </a:bodyPr>
          <a:lstStyle/>
          <a:p>
            <a:pPr algn="just">
              <a:buNone/>
            </a:pPr>
            <a:r>
              <a:rPr lang="el-GR" sz="2800" dirty="0">
                <a:latin typeface="Arial Narrow"/>
                <a:cs typeface="Arial Narrow"/>
              </a:rPr>
              <a:t> </a:t>
            </a:r>
            <a:r>
              <a:rPr lang="el-GR" sz="2800" baseline="-25000" dirty="0">
                <a:latin typeface="Arial Narrow"/>
                <a:cs typeface="Arial Narrow"/>
              </a:rPr>
              <a:t>Το θέμα με το οποίο θα ασχοληθούμε είναι η εικαστική επέμβαση σε </a:t>
            </a:r>
            <a:r>
              <a:rPr lang="el-GR" sz="2800" baseline="-25000" dirty="0" smtClean="0">
                <a:latin typeface="Arial Narrow"/>
                <a:cs typeface="Arial Narrow"/>
              </a:rPr>
              <a:t>ένα χώρο</a:t>
            </a:r>
            <a:r>
              <a:rPr lang="en-US" sz="2800" baseline="-25000" dirty="0" smtClean="0">
                <a:latin typeface="Arial Narrow"/>
                <a:cs typeface="Arial Narrow"/>
              </a:rPr>
              <a:t> </a:t>
            </a:r>
            <a:r>
              <a:rPr lang="el-GR" sz="2800" baseline="-25000" dirty="0">
                <a:latin typeface="Arial Narrow"/>
                <a:cs typeface="Arial Narrow"/>
              </a:rPr>
              <a:t>μνήμης. </a:t>
            </a:r>
            <a:endParaRPr lang="el-GR" sz="2800" baseline="-25000" dirty="0" smtClean="0">
              <a:latin typeface="Arial Narrow"/>
              <a:cs typeface="Arial Narrow"/>
            </a:endParaRPr>
          </a:p>
          <a:p>
            <a:pPr algn="just">
              <a:buNone/>
            </a:pPr>
            <a:r>
              <a:rPr lang="el-GR" sz="2800" baseline="-25000" dirty="0" smtClean="0">
                <a:latin typeface="Arial Narrow"/>
                <a:cs typeface="Arial Narrow"/>
              </a:rPr>
              <a:t>Ο </a:t>
            </a:r>
            <a:r>
              <a:rPr lang="el-GR" sz="2800" baseline="-25000" dirty="0">
                <a:latin typeface="Arial Narrow"/>
                <a:cs typeface="Arial Narrow"/>
              </a:rPr>
              <a:t>χώρος αυτός βρίσκεται στη Ραφήνα και ήταν </a:t>
            </a:r>
            <a:r>
              <a:rPr lang="el-GR" sz="2800" baseline="-25000" dirty="0" smtClean="0">
                <a:latin typeface="Arial Narrow"/>
                <a:cs typeface="Arial Narrow"/>
              </a:rPr>
              <a:t>εργοστάσιο κεραμικής</a:t>
            </a:r>
            <a:r>
              <a:rPr lang="el-GR" sz="2800" baseline="-25000" dirty="0">
                <a:latin typeface="Arial Narrow"/>
                <a:cs typeface="Arial Narrow"/>
              </a:rPr>
              <a:t>,</a:t>
            </a:r>
            <a:r>
              <a:rPr lang="en-US" sz="2800" baseline="-25000" dirty="0">
                <a:latin typeface="Arial Narrow"/>
                <a:cs typeface="Arial Narrow"/>
              </a:rPr>
              <a:t> </a:t>
            </a:r>
            <a:r>
              <a:rPr lang="el-GR" sz="2800" baseline="-25000" dirty="0">
                <a:latin typeface="Arial Narrow"/>
                <a:cs typeface="Arial Narrow"/>
              </a:rPr>
              <a:t>περίπου μέχρι το 1990. </a:t>
            </a:r>
            <a:endParaRPr lang="el-GR" sz="2800" baseline="-25000" dirty="0" smtClean="0">
              <a:latin typeface="Arial Narrow"/>
              <a:cs typeface="Arial Narrow"/>
            </a:endParaRPr>
          </a:p>
          <a:p>
            <a:pPr algn="just">
              <a:buNone/>
            </a:pPr>
            <a:endParaRPr lang="el-GR" sz="2800" baseline="-25000" dirty="0">
              <a:latin typeface="Arial Narrow"/>
              <a:cs typeface="Arial Narrow"/>
            </a:endParaRPr>
          </a:p>
          <a:p>
            <a:pPr algn="just">
              <a:buNone/>
            </a:pPr>
            <a:r>
              <a:rPr lang="el-GR" sz="2800" baseline="-25000" dirty="0" smtClean="0">
                <a:latin typeface="Arial Narrow"/>
                <a:cs typeface="Arial Narrow"/>
              </a:rPr>
              <a:t>Καθώς </a:t>
            </a:r>
            <a:r>
              <a:rPr lang="el-GR" sz="2800" baseline="-25000" dirty="0">
                <a:latin typeface="Arial Narrow"/>
                <a:cs typeface="Arial Narrow"/>
              </a:rPr>
              <a:t>μπήκαμε στο</a:t>
            </a:r>
            <a:r>
              <a:rPr lang="en-US" sz="2800" baseline="-25000" dirty="0">
                <a:latin typeface="Arial Narrow"/>
                <a:cs typeface="Arial Narrow"/>
              </a:rPr>
              <a:t> </a:t>
            </a:r>
            <a:r>
              <a:rPr lang="el-GR" sz="2800" baseline="-25000" dirty="0">
                <a:latin typeface="Arial Narrow"/>
                <a:cs typeface="Arial Narrow"/>
              </a:rPr>
              <a:t>χώρο για να τον δούμε καταλήξαμε να </a:t>
            </a:r>
            <a:r>
              <a:rPr lang="el-GR" sz="2800" baseline="-25000" dirty="0" smtClean="0">
                <a:latin typeface="Arial Narrow"/>
                <a:cs typeface="Arial Narrow"/>
              </a:rPr>
              <a:t>κάνουμε εξερεύνηση</a:t>
            </a:r>
            <a:r>
              <a:rPr lang="el-GR" sz="2800" baseline="-25000" dirty="0">
                <a:latin typeface="Arial Narrow"/>
                <a:cs typeface="Arial Narrow"/>
              </a:rPr>
              <a:t>,</a:t>
            </a:r>
            <a:r>
              <a:rPr lang="en-US" sz="2800" baseline="-25000" dirty="0">
                <a:latin typeface="Arial Narrow"/>
                <a:cs typeface="Arial Narrow"/>
              </a:rPr>
              <a:t> </a:t>
            </a:r>
            <a:r>
              <a:rPr lang="el-GR" sz="2800" baseline="-25000" dirty="0">
                <a:latin typeface="Arial Narrow"/>
                <a:cs typeface="Arial Narrow"/>
              </a:rPr>
              <a:t>ξεδιπλώνοντας έτσι ένα θησαυρό</a:t>
            </a:r>
            <a:r>
              <a:rPr lang="en-US" sz="2800" baseline="-25000" dirty="0">
                <a:latin typeface="Arial Narrow"/>
                <a:cs typeface="Arial Narrow"/>
              </a:rPr>
              <a:t> </a:t>
            </a:r>
            <a:r>
              <a:rPr lang="el-GR" sz="2800" baseline="-25000" dirty="0">
                <a:latin typeface="Arial Narrow"/>
                <a:cs typeface="Arial Narrow"/>
              </a:rPr>
              <a:t>μεγαλύτερο των </a:t>
            </a:r>
            <a:r>
              <a:rPr lang="el-GR" sz="2800" baseline="-25000" dirty="0" smtClean="0">
                <a:latin typeface="Arial Narrow"/>
                <a:cs typeface="Arial Narrow"/>
              </a:rPr>
              <a:t>προσδοκιών μας</a:t>
            </a:r>
            <a:r>
              <a:rPr lang="el-GR" sz="2800" baseline="-25000" dirty="0">
                <a:latin typeface="Arial Narrow"/>
                <a:cs typeface="Arial Narrow"/>
              </a:rPr>
              <a:t>. Περιμένοντας</a:t>
            </a:r>
            <a:r>
              <a:rPr lang="en-US" sz="2800" baseline="-25000" dirty="0">
                <a:latin typeface="Arial Narrow"/>
                <a:cs typeface="Arial Narrow"/>
              </a:rPr>
              <a:t> </a:t>
            </a:r>
            <a:r>
              <a:rPr lang="el-GR" sz="2800" baseline="-25000" dirty="0" smtClean="0">
                <a:latin typeface="Arial Narrow"/>
                <a:cs typeface="Arial Narrow"/>
              </a:rPr>
              <a:t> </a:t>
            </a:r>
            <a:r>
              <a:rPr lang="el-GR" sz="2800" baseline="-25000" dirty="0">
                <a:latin typeface="Arial Narrow"/>
                <a:cs typeface="Arial Narrow"/>
              </a:rPr>
              <a:t>να αντικρίσουμε έναν ερειπωμένο,</a:t>
            </a:r>
            <a:r>
              <a:rPr lang="en-US" sz="2800" baseline="-25000" dirty="0">
                <a:latin typeface="Arial Narrow"/>
                <a:cs typeface="Arial Narrow"/>
              </a:rPr>
              <a:t> </a:t>
            </a:r>
            <a:r>
              <a:rPr lang="el-GR" sz="2800" baseline="-25000" dirty="0">
                <a:latin typeface="Arial Narrow"/>
                <a:cs typeface="Arial Narrow"/>
              </a:rPr>
              <a:t>άδειο χώρο</a:t>
            </a:r>
            <a:r>
              <a:rPr lang="el-GR" sz="2800" baseline="-25000" dirty="0" smtClean="0">
                <a:latin typeface="Arial Narrow"/>
                <a:cs typeface="Arial Narrow"/>
              </a:rPr>
              <a:t>, βρεθήκαμε </a:t>
            </a:r>
            <a:r>
              <a:rPr lang="el-GR" sz="2800" baseline="-25000" dirty="0">
                <a:latin typeface="Arial Narrow"/>
                <a:cs typeface="Arial Narrow"/>
              </a:rPr>
              <a:t>μπροστά </a:t>
            </a:r>
            <a:r>
              <a:rPr lang="el-GR" sz="2800" baseline="-25000" dirty="0" smtClean="0">
                <a:latin typeface="Arial Narrow"/>
                <a:cs typeface="Arial Narrow"/>
              </a:rPr>
              <a:t>σε στοίβες με</a:t>
            </a:r>
            <a:r>
              <a:rPr lang="en-US" sz="2800" baseline="-25000" dirty="0" smtClean="0">
                <a:latin typeface="Arial Narrow"/>
                <a:cs typeface="Arial Narrow"/>
              </a:rPr>
              <a:t> </a:t>
            </a:r>
            <a:r>
              <a:rPr lang="el-GR" sz="2800" baseline="-25000" dirty="0">
                <a:latin typeface="Arial Narrow"/>
                <a:cs typeface="Arial Narrow"/>
              </a:rPr>
              <a:t>τούβλα, πλακάκια, μηχανήματα </a:t>
            </a:r>
            <a:r>
              <a:rPr lang="el-GR" sz="2800" baseline="-25000" dirty="0" smtClean="0">
                <a:latin typeface="Arial Narrow"/>
                <a:cs typeface="Arial Narrow"/>
              </a:rPr>
              <a:t>που χρησιμοποιούνταν  </a:t>
            </a:r>
            <a:r>
              <a:rPr lang="el-GR" sz="2800" baseline="-25000" dirty="0">
                <a:latin typeface="Arial Narrow"/>
                <a:cs typeface="Arial Narrow"/>
              </a:rPr>
              <a:t>για</a:t>
            </a:r>
            <a:r>
              <a:rPr lang="en-US" sz="2800" baseline="-25000" dirty="0">
                <a:latin typeface="Arial Narrow"/>
                <a:cs typeface="Arial Narrow"/>
              </a:rPr>
              <a:t> </a:t>
            </a:r>
            <a:r>
              <a:rPr lang="el-GR" sz="2800" baseline="-25000" dirty="0">
                <a:latin typeface="Arial Narrow"/>
                <a:cs typeface="Arial Narrow"/>
              </a:rPr>
              <a:t>τη παραγωγή τους, αλλά</a:t>
            </a:r>
            <a:r>
              <a:rPr lang="en-US" sz="2800" baseline="-25000" dirty="0">
                <a:latin typeface="Arial Narrow"/>
                <a:cs typeface="Arial Narrow"/>
              </a:rPr>
              <a:t> </a:t>
            </a:r>
            <a:r>
              <a:rPr lang="el-GR" sz="2800" baseline="-25000" dirty="0">
                <a:latin typeface="Arial Narrow"/>
                <a:cs typeface="Arial Narrow"/>
              </a:rPr>
              <a:t>και ανταλλακτικά </a:t>
            </a:r>
            <a:r>
              <a:rPr lang="el-GR" sz="2800" baseline="-25000" dirty="0" smtClean="0">
                <a:latin typeface="Arial Narrow"/>
                <a:cs typeface="Arial Narrow"/>
              </a:rPr>
              <a:t>των μηχανημάτων </a:t>
            </a:r>
            <a:r>
              <a:rPr lang="el-GR" sz="2800" baseline="-25000" dirty="0">
                <a:latin typeface="Arial Narrow"/>
                <a:cs typeface="Arial Narrow"/>
              </a:rPr>
              <a:t>αυτών. </a:t>
            </a:r>
            <a:endParaRPr lang="el-GR" sz="2800" baseline="-25000" dirty="0" smtClean="0">
              <a:latin typeface="Arial Narrow"/>
              <a:cs typeface="Arial Narrow"/>
            </a:endParaRPr>
          </a:p>
          <a:p>
            <a:pPr algn="just">
              <a:buNone/>
            </a:pPr>
            <a:endParaRPr lang="el-GR" sz="2800" baseline="-25000" dirty="0">
              <a:latin typeface="Arial Narrow"/>
              <a:cs typeface="Arial Narrow"/>
            </a:endParaRPr>
          </a:p>
          <a:p>
            <a:pPr algn="just">
              <a:buNone/>
            </a:pPr>
            <a:r>
              <a:rPr lang="el-GR" sz="2800" baseline="-25000" dirty="0" smtClean="0">
                <a:latin typeface="Arial Narrow"/>
                <a:cs typeface="Arial Narrow"/>
              </a:rPr>
              <a:t>Με έκπληξη ανακαλύψαμε  </a:t>
            </a:r>
            <a:r>
              <a:rPr lang="el-GR" sz="2800" baseline="-25000" dirty="0">
                <a:latin typeface="Arial Narrow"/>
                <a:cs typeface="Arial Narrow"/>
              </a:rPr>
              <a:t>ότι</a:t>
            </a:r>
            <a:r>
              <a:rPr lang="en-US" sz="2800" baseline="-25000" dirty="0">
                <a:latin typeface="Arial Narrow"/>
                <a:cs typeface="Arial Narrow"/>
              </a:rPr>
              <a:t> </a:t>
            </a:r>
            <a:r>
              <a:rPr lang="el-GR" sz="2800" baseline="-25000" dirty="0">
                <a:latin typeface="Arial Narrow"/>
                <a:cs typeface="Arial Narrow"/>
              </a:rPr>
              <a:t>υπήρχαν ακόμη οι φούρνοι </a:t>
            </a:r>
            <a:r>
              <a:rPr lang="el-GR" sz="2800" baseline="-25000" dirty="0" smtClean="0">
                <a:latin typeface="Arial Narrow"/>
                <a:cs typeface="Arial Narrow"/>
              </a:rPr>
              <a:t>των κεραμικών  </a:t>
            </a:r>
            <a:r>
              <a:rPr lang="el-GR" sz="2800" baseline="-25000" dirty="0">
                <a:latin typeface="Arial Narrow"/>
                <a:cs typeface="Arial Narrow"/>
              </a:rPr>
              <a:t>χωρίς καμία αλλοίωση </a:t>
            </a:r>
            <a:r>
              <a:rPr lang="el-GR" sz="2800" baseline="-25000" dirty="0" smtClean="0">
                <a:latin typeface="Arial Narrow"/>
                <a:cs typeface="Arial Narrow"/>
              </a:rPr>
              <a:t>από το </a:t>
            </a:r>
            <a:r>
              <a:rPr lang="el-GR" sz="2800" baseline="-25000" dirty="0">
                <a:latin typeface="Arial Narrow"/>
                <a:cs typeface="Arial Narrow"/>
              </a:rPr>
              <a:t>πέρασμα </a:t>
            </a:r>
            <a:r>
              <a:rPr lang="el-GR" sz="2800" baseline="-25000" dirty="0" smtClean="0">
                <a:latin typeface="Arial Narrow"/>
                <a:cs typeface="Arial Narrow"/>
              </a:rPr>
              <a:t>του</a:t>
            </a:r>
            <a:r>
              <a:rPr lang="en-US" sz="2800" baseline="-25000" dirty="0" smtClean="0">
                <a:latin typeface="Arial Narrow"/>
                <a:cs typeface="Arial Narrow"/>
              </a:rPr>
              <a:t> </a:t>
            </a:r>
            <a:r>
              <a:rPr lang="el-GR" sz="2800" baseline="-25000" dirty="0" smtClean="0">
                <a:latin typeface="Arial Narrow"/>
                <a:cs typeface="Arial Narrow"/>
              </a:rPr>
              <a:t>χρόνου. Στον εξωτερικό χώρο υπάρχουν ακόμα</a:t>
            </a:r>
            <a:r>
              <a:rPr lang="en-US" sz="2800" baseline="-25000" dirty="0" smtClean="0">
                <a:latin typeface="Arial Narrow"/>
                <a:cs typeface="Arial Narrow"/>
              </a:rPr>
              <a:t> </a:t>
            </a:r>
            <a:r>
              <a:rPr lang="el-GR" sz="2800" baseline="-25000" dirty="0" smtClean="0">
                <a:latin typeface="Arial Narrow"/>
                <a:cs typeface="Arial Narrow"/>
              </a:rPr>
              <a:t> τα φορτηγά </a:t>
            </a:r>
            <a:r>
              <a:rPr lang="el-GR" sz="2800" baseline="-25000" dirty="0">
                <a:latin typeface="Arial Narrow"/>
                <a:cs typeface="Arial Narrow"/>
              </a:rPr>
              <a:t>που μετέφεραν πρώτες ύλες και παραγόμενα</a:t>
            </a:r>
            <a:r>
              <a:rPr lang="en-US" sz="2800" baseline="-25000" dirty="0">
                <a:latin typeface="Arial Narrow"/>
                <a:cs typeface="Arial Narrow"/>
              </a:rPr>
              <a:t> </a:t>
            </a:r>
            <a:r>
              <a:rPr lang="el-GR" sz="2800" baseline="-25000" dirty="0">
                <a:latin typeface="Arial Narrow"/>
                <a:cs typeface="Arial Narrow"/>
              </a:rPr>
              <a:t>αντικείμενα. </a:t>
            </a:r>
            <a:endParaRPr lang="en-US" sz="2800" baseline="-25000" dirty="0">
              <a:latin typeface="Arial Narrow"/>
              <a:cs typeface="Arial Narrow"/>
            </a:endParaRPr>
          </a:p>
        </p:txBody>
      </p:sp>
    </p:spTree>
    <p:extLst>
      <p:ext uri="{BB962C8B-B14F-4D97-AF65-F5344CB8AC3E}">
        <p14:creationId xmlns:p14="http://schemas.microsoft.com/office/powerpoint/2010/main" val="437492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30" y="2351461"/>
            <a:ext cx="8229600" cy="1143000"/>
          </a:xfrm>
        </p:spPr>
        <p:txBody>
          <a:bodyPr>
            <a:normAutofit/>
          </a:bodyPr>
          <a:lstStyle/>
          <a:p>
            <a:r>
              <a:rPr lang="el-GR" sz="2800" dirty="0" smtClean="0">
                <a:latin typeface="Arial Narrow"/>
                <a:cs typeface="Arial Narrow"/>
              </a:rPr>
              <a:t>ΤΕΛΙΚΗ ΠΡΟΤΑΣΗ</a:t>
            </a:r>
            <a:endParaRPr lang="en-US" sz="2800" dirty="0">
              <a:latin typeface="Arial Narrow"/>
              <a:cs typeface="Arial Narrow"/>
            </a:endParaRPr>
          </a:p>
        </p:txBody>
      </p:sp>
    </p:spTree>
    <p:extLst>
      <p:ext uri="{BB962C8B-B14F-4D97-AF65-F5344CB8AC3E}">
        <p14:creationId xmlns:p14="http://schemas.microsoft.com/office/powerpoint/2010/main" val="1772371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50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034" y="1142984"/>
            <a:ext cx="4429156" cy="2952771"/>
          </a:xfrm>
          <a:prstGeom prst="rect">
            <a:avLst/>
          </a:prstGeom>
          <a:effectLst>
            <a:outerShdw blurRad="50800" dist="38100" dir="8100000" algn="tr" rotWithShape="0">
              <a:prstClr val="black">
                <a:alpha val="40000"/>
              </a:prstClr>
            </a:outerShdw>
          </a:effectLst>
        </p:spPr>
      </p:pic>
      <p:sp>
        <p:nvSpPr>
          <p:cNvPr id="4" name="3 - TextBox"/>
          <p:cNvSpPr txBox="1"/>
          <p:nvPr/>
        </p:nvSpPr>
        <p:spPr>
          <a:xfrm>
            <a:off x="357159" y="285730"/>
            <a:ext cx="4536018" cy="584776"/>
          </a:xfrm>
          <a:prstGeom prst="rect">
            <a:avLst/>
          </a:prstGeom>
          <a:noFill/>
        </p:spPr>
        <p:txBody>
          <a:bodyPr wrap="none" rtlCol="0">
            <a:spAutoFit/>
          </a:bodyPr>
          <a:lstStyle/>
          <a:p>
            <a:r>
              <a:rPr lang="el-GR" sz="3200" dirty="0" smtClean="0">
                <a:latin typeface="Constantia" pitchFamily="18" charset="0"/>
              </a:rPr>
              <a:t>Φωτογραφίες του χώρου</a:t>
            </a:r>
            <a:endParaRPr lang="el-GR" sz="3200" dirty="0">
              <a:latin typeface="Constantia" pitchFamily="18" charset="0"/>
            </a:endParaRPr>
          </a:p>
        </p:txBody>
      </p:sp>
      <p:pic>
        <p:nvPicPr>
          <p:cNvPr id="6" name="5 - Εικόνα" descr="IMG_168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405311" y="1976426"/>
            <a:ext cx="5000661" cy="3333774"/>
          </a:xfrm>
          <a:prstGeom prst="rect">
            <a:avLst/>
          </a:prstGeom>
          <a:effectLst>
            <a:outerShdw blurRad="50800" dist="38100" dir="8100000" algn="tr" rotWithShape="0">
              <a:prstClr val="black">
                <a:alpha val="40000"/>
              </a:prstClr>
            </a:outerShdw>
          </a:effectLst>
        </p:spPr>
      </p:pic>
      <p:pic>
        <p:nvPicPr>
          <p:cNvPr id="8" name="7 - Εικόνα" descr="IMG_168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036" y="4214817"/>
            <a:ext cx="2893239" cy="192882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30939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5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472" y="571480"/>
            <a:ext cx="4143372" cy="2762248"/>
          </a:xfrm>
          <a:prstGeom prst="rect">
            <a:avLst/>
          </a:prstGeom>
          <a:effectLst>
            <a:outerShdw blurRad="50800" dist="38100" dir="8100000" algn="tr" rotWithShape="0">
              <a:prstClr val="black">
                <a:alpha val="40000"/>
              </a:prstClr>
            </a:outerShdw>
          </a:effectLst>
        </p:spPr>
      </p:pic>
      <p:pic>
        <p:nvPicPr>
          <p:cNvPr id="6" name="5 - Εικόνα" descr="IMG_16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4" y="3452834"/>
            <a:ext cx="4143372" cy="2762249"/>
          </a:xfrm>
          <a:prstGeom prst="rect">
            <a:avLst/>
          </a:prstGeom>
          <a:effectLst>
            <a:outerShdw blurRad="50800" dist="38100" dir="8100000" algn="tr" rotWithShape="0">
              <a:prstClr val="black">
                <a:alpha val="40000"/>
              </a:prstClr>
            </a:outerShdw>
          </a:effectLst>
        </p:spPr>
      </p:pic>
      <p:pic>
        <p:nvPicPr>
          <p:cNvPr id="7" name="6 - Εικόνα" descr="IMG_160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940991" y="1512075"/>
            <a:ext cx="5643571" cy="37623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03055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57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066" y="3500440"/>
            <a:ext cx="4143372" cy="2762249"/>
          </a:xfrm>
          <a:prstGeom prst="rect">
            <a:avLst/>
          </a:prstGeom>
          <a:effectLst>
            <a:outerShdw blurRad="50800" dist="38100" dir="8100000" algn="tr" rotWithShape="0">
              <a:prstClr val="black">
                <a:alpha val="40000"/>
              </a:prstClr>
            </a:outerShdw>
          </a:effectLst>
        </p:spPr>
      </p:pic>
      <p:pic>
        <p:nvPicPr>
          <p:cNvPr id="5" name="4 - Εικόνα" descr="IMG_16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037" y="571480"/>
            <a:ext cx="4143403" cy="2762269"/>
          </a:xfrm>
          <a:prstGeom prst="rect">
            <a:avLst/>
          </a:prstGeom>
          <a:effectLst>
            <a:outerShdw blurRad="50800" dist="38100" dir="8100000" algn="tr" rotWithShape="0">
              <a:prstClr val="black">
                <a:alpha val="40000"/>
              </a:prstClr>
            </a:outerShdw>
          </a:effectLst>
        </p:spPr>
      </p:pic>
      <p:pic>
        <p:nvPicPr>
          <p:cNvPr id="6" name="5 - Εικόνα" descr="IMG_179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869532" y="1512083"/>
            <a:ext cx="5643597" cy="37623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85711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53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034" y="571480"/>
            <a:ext cx="4071966" cy="2714645"/>
          </a:xfrm>
          <a:prstGeom prst="rect">
            <a:avLst/>
          </a:prstGeom>
          <a:effectLst>
            <a:outerShdw blurRad="50800" dist="38100" dir="8100000" algn="tr" rotWithShape="0">
              <a:prstClr val="black">
                <a:alpha val="40000"/>
              </a:prstClr>
            </a:outerShdw>
          </a:effectLst>
        </p:spPr>
      </p:pic>
      <p:pic>
        <p:nvPicPr>
          <p:cNvPr id="5" name="4 - Εικόνα" descr="IMG_16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034" y="3500440"/>
            <a:ext cx="4071966" cy="2714643"/>
          </a:xfrm>
          <a:prstGeom prst="rect">
            <a:avLst/>
          </a:prstGeom>
          <a:effectLst>
            <a:outerShdw blurRad="50800" dist="38100" dir="8100000" algn="tr" rotWithShape="0">
              <a:prstClr val="black">
                <a:alpha val="40000"/>
              </a:prstClr>
            </a:outerShdw>
          </a:effectLst>
        </p:spPr>
      </p:pic>
      <p:pic>
        <p:nvPicPr>
          <p:cNvPr id="6" name="5 - Εικόνα" descr="IMG_16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839763" y="1482316"/>
            <a:ext cx="5679321" cy="378621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193854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66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878" y="3429001"/>
            <a:ext cx="4107684" cy="2738457"/>
          </a:xfrm>
          <a:prstGeom prst="rect">
            <a:avLst/>
          </a:prstGeom>
          <a:effectLst>
            <a:outerShdw blurRad="50800" dist="38100" dir="8100000" algn="tr" rotWithShape="0">
              <a:prstClr val="black">
                <a:alpha val="40000"/>
              </a:prstClr>
            </a:outerShdw>
          </a:effectLst>
        </p:spPr>
      </p:pic>
      <p:pic>
        <p:nvPicPr>
          <p:cNvPr id="5" name="4 - Εικόνα" descr="IMG_15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881" y="571480"/>
            <a:ext cx="4107683" cy="2738456"/>
          </a:xfrm>
          <a:prstGeom prst="rect">
            <a:avLst/>
          </a:prstGeom>
          <a:effectLst>
            <a:outerShdw blurRad="50800" dist="38100" dir="8100000" algn="tr" rotWithShape="0">
              <a:prstClr val="black">
                <a:alpha val="40000"/>
              </a:prstClr>
            </a:outerShdw>
          </a:effectLst>
        </p:spPr>
      </p:pic>
      <p:pic>
        <p:nvPicPr>
          <p:cNvPr id="10" name="9 - Εικόνα" descr="IMG_165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3470" y="3429000"/>
            <a:ext cx="4107686" cy="2738459"/>
          </a:xfrm>
          <a:prstGeom prst="rect">
            <a:avLst/>
          </a:prstGeom>
          <a:effectLst>
            <a:outerShdw blurRad="50800" dist="38100" dir="8100000" algn="tr" rotWithShape="0">
              <a:prstClr val="black">
                <a:alpha val="40000"/>
              </a:prstClr>
            </a:outerShdw>
          </a:effectLst>
        </p:spPr>
      </p:pic>
      <p:pic>
        <p:nvPicPr>
          <p:cNvPr id="11" name="10 - Εικόνα" descr="IMG_153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3438" y="571481"/>
            <a:ext cx="4071966" cy="27146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69568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6182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5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472" y="523876"/>
            <a:ext cx="4143404" cy="2762269"/>
          </a:xfrm>
          <a:prstGeom prst="rect">
            <a:avLst/>
          </a:prstGeom>
          <a:effectLst>
            <a:outerShdw blurRad="50800" dist="38100" dir="8100000" algn="tr" rotWithShape="0">
              <a:prstClr val="black">
                <a:alpha val="40000"/>
              </a:prstClr>
            </a:outerShdw>
          </a:effectLst>
        </p:spPr>
      </p:pic>
      <p:pic>
        <p:nvPicPr>
          <p:cNvPr id="6" name="5 - Εικόνα" descr="IMG_159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5" y="3429000"/>
            <a:ext cx="4143372" cy="2762248"/>
          </a:xfrm>
          <a:prstGeom prst="rect">
            <a:avLst/>
          </a:prstGeom>
          <a:effectLst>
            <a:outerShdw blurRad="50800" dist="38100" dir="8100000" algn="tr" rotWithShape="0">
              <a:prstClr val="black">
                <a:alpha val="40000"/>
              </a:prstClr>
            </a:outerShdw>
          </a:effectLst>
        </p:spPr>
      </p:pic>
      <p:pic>
        <p:nvPicPr>
          <p:cNvPr id="7" name="6 - Εικόνα" descr="IMG_175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952873" y="1452550"/>
            <a:ext cx="5715039" cy="381002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669495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IMG_180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598" y="500043"/>
            <a:ext cx="4179123" cy="2786083"/>
          </a:xfrm>
          <a:prstGeom prst="rect">
            <a:avLst/>
          </a:prstGeom>
          <a:effectLst>
            <a:outerShdw blurRad="50800" dist="38100" dir="8100000" algn="tr" rotWithShape="0">
              <a:prstClr val="black">
                <a:alpha val="40000"/>
              </a:prstClr>
            </a:outerShdw>
          </a:effectLst>
        </p:spPr>
      </p:pic>
      <p:pic>
        <p:nvPicPr>
          <p:cNvPr id="4" name="3 - Εικόνα" descr="IMG_15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598" y="3429001"/>
            <a:ext cx="4178507" cy="2738457"/>
          </a:xfrm>
          <a:prstGeom prst="rect">
            <a:avLst/>
          </a:prstGeom>
          <a:effectLst>
            <a:outerShdw blurRad="50800" dist="38100" dir="8100000" algn="tr" rotWithShape="0">
              <a:prstClr val="black">
                <a:alpha val="40000"/>
              </a:prstClr>
            </a:outerShdw>
          </a:effectLst>
        </p:spPr>
      </p:pic>
      <p:pic>
        <p:nvPicPr>
          <p:cNvPr id="5" name="4 - Εικόνα" descr="IMG_162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893365" y="1440667"/>
            <a:ext cx="5643575" cy="37623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7141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62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597" y="500042"/>
            <a:ext cx="4250529" cy="2833687"/>
          </a:xfrm>
          <a:prstGeom prst="rect">
            <a:avLst/>
          </a:prstGeom>
          <a:effectLst>
            <a:outerShdw blurRad="50800" dist="38100" dir="8100000" algn="tr" rotWithShape="0">
              <a:prstClr val="black">
                <a:alpha val="40000"/>
              </a:prstClr>
            </a:outerShdw>
          </a:effectLst>
        </p:spPr>
      </p:pic>
      <p:pic>
        <p:nvPicPr>
          <p:cNvPr id="3" name="2 - Εικόνα" descr="IMG_173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598" y="3452834"/>
            <a:ext cx="4250529" cy="2833687"/>
          </a:xfrm>
          <a:prstGeom prst="rect">
            <a:avLst/>
          </a:prstGeom>
          <a:effectLst>
            <a:outerShdw blurRad="50800" dist="38100" dir="8100000" algn="tr" rotWithShape="0">
              <a:prstClr val="black">
                <a:alpha val="40000"/>
              </a:prstClr>
            </a:outerShdw>
          </a:effectLst>
        </p:spPr>
      </p:pic>
      <p:pic>
        <p:nvPicPr>
          <p:cNvPr id="4" name="3 - Εικόνα" descr="IMG_170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893340" y="1464454"/>
            <a:ext cx="5786479" cy="385765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104138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IMG_178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596" y="3500437"/>
            <a:ext cx="4179122" cy="2786083"/>
          </a:xfrm>
          <a:prstGeom prst="rect">
            <a:avLst/>
          </a:prstGeom>
          <a:effectLst>
            <a:outerShdw blurRad="50800" dist="38100" dir="8100000" algn="tr" rotWithShape="0">
              <a:prstClr val="black">
                <a:alpha val="40000"/>
              </a:prstClr>
            </a:outerShdw>
          </a:effectLst>
        </p:spPr>
      </p:pic>
      <p:pic>
        <p:nvPicPr>
          <p:cNvPr id="8" name="7 - Εικόνα" descr="IMG_179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821908" y="1464482"/>
            <a:ext cx="5786447" cy="3857631"/>
          </a:xfrm>
          <a:prstGeom prst="rect">
            <a:avLst/>
          </a:prstGeom>
          <a:effectLst>
            <a:outerShdw blurRad="50800" dist="38100" dir="8100000" algn="tr" rotWithShape="0">
              <a:prstClr val="black">
                <a:alpha val="40000"/>
              </a:prstClr>
            </a:outerShdw>
          </a:effectLst>
        </p:spPr>
      </p:pic>
      <p:pic>
        <p:nvPicPr>
          <p:cNvPr id="9" name="8 - Εικόνα" descr="IMG_154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596" y="523856"/>
            <a:ext cx="4143404" cy="276226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260020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4882" y="1044377"/>
            <a:ext cx="8172824" cy="4247317"/>
          </a:xfrm>
          <a:prstGeom prst="rect">
            <a:avLst/>
          </a:prstGeom>
        </p:spPr>
        <p:txBody>
          <a:bodyPr wrap="square">
            <a:spAutoFit/>
          </a:bodyPr>
          <a:lstStyle/>
          <a:p>
            <a:pPr algn="just">
              <a:buNone/>
            </a:pPr>
            <a:r>
              <a:rPr lang="el-GR" dirty="0">
                <a:latin typeface="Arial Narrow"/>
                <a:cs typeface="Arial Narrow"/>
              </a:rPr>
              <a:t> </a:t>
            </a:r>
            <a:r>
              <a:rPr lang="el-GR" dirty="0" smtClean="0">
                <a:latin typeface="Arial Narrow"/>
                <a:cs typeface="Arial Narrow"/>
              </a:rPr>
              <a:t>Συνδέοντας την εγκατάλειψη  του εργοστασίου, </a:t>
            </a:r>
            <a:r>
              <a:rPr lang="el-GR" dirty="0">
                <a:latin typeface="Arial Narrow"/>
                <a:cs typeface="Arial Narrow"/>
              </a:rPr>
              <a:t>με την </a:t>
            </a:r>
            <a:r>
              <a:rPr lang="el-GR" dirty="0" smtClean="0">
                <a:latin typeface="Arial Narrow"/>
                <a:cs typeface="Arial Narrow"/>
              </a:rPr>
              <a:t>εποχή </a:t>
            </a:r>
            <a:r>
              <a:rPr lang="el-GR" dirty="0">
                <a:latin typeface="Arial Narrow"/>
                <a:cs typeface="Arial Narrow"/>
              </a:rPr>
              <a:t>της </a:t>
            </a:r>
            <a:r>
              <a:rPr lang="el-GR" dirty="0" smtClean="0">
                <a:latin typeface="Arial Narrow"/>
                <a:cs typeface="Arial Narrow"/>
              </a:rPr>
              <a:t>κρίσης που </a:t>
            </a:r>
            <a:r>
              <a:rPr lang="el-GR" dirty="0">
                <a:latin typeface="Arial Narrow"/>
                <a:cs typeface="Arial Narrow"/>
              </a:rPr>
              <a:t>βιώνουμε </a:t>
            </a:r>
            <a:r>
              <a:rPr lang="el-GR" dirty="0" smtClean="0">
                <a:latin typeface="Arial Narrow"/>
                <a:cs typeface="Arial Narrow"/>
              </a:rPr>
              <a:t>σήμερα, μοιραία αναλογιζόμαστε τις βιομηχανίες</a:t>
            </a:r>
            <a:r>
              <a:rPr lang="el-GR" dirty="0">
                <a:latin typeface="Arial Narrow"/>
                <a:cs typeface="Arial Narrow"/>
              </a:rPr>
              <a:t>, </a:t>
            </a:r>
            <a:r>
              <a:rPr lang="el-GR" dirty="0" smtClean="0">
                <a:latin typeface="Arial Narrow"/>
                <a:cs typeface="Arial Narrow"/>
              </a:rPr>
              <a:t>τα </a:t>
            </a:r>
            <a:r>
              <a:rPr lang="el-GR" dirty="0">
                <a:latin typeface="Arial Narrow"/>
                <a:cs typeface="Arial Narrow"/>
              </a:rPr>
              <a:t>εργοστάσια </a:t>
            </a:r>
            <a:r>
              <a:rPr lang="el-GR" dirty="0" smtClean="0">
                <a:latin typeface="Arial Narrow"/>
                <a:cs typeface="Arial Narrow"/>
              </a:rPr>
              <a:t>και τα καταστήματα που  </a:t>
            </a:r>
            <a:r>
              <a:rPr lang="el-GR" dirty="0">
                <a:latin typeface="Arial Narrow"/>
                <a:cs typeface="Arial Narrow"/>
              </a:rPr>
              <a:t>έχουν οδηγηθεί </a:t>
            </a:r>
            <a:r>
              <a:rPr lang="el-GR" dirty="0" smtClean="0">
                <a:latin typeface="Arial Narrow"/>
                <a:cs typeface="Arial Narrow"/>
              </a:rPr>
              <a:t>σε κλείσιμο</a:t>
            </a:r>
            <a:r>
              <a:rPr lang="el-GR" dirty="0">
                <a:latin typeface="Arial Narrow"/>
                <a:cs typeface="Arial Narrow"/>
              </a:rPr>
              <a:t>. </a:t>
            </a:r>
            <a:endParaRPr lang="el-GR" dirty="0" smtClean="0">
              <a:latin typeface="Arial Narrow"/>
              <a:cs typeface="Arial Narrow"/>
            </a:endParaRPr>
          </a:p>
          <a:p>
            <a:pPr algn="just">
              <a:buNone/>
            </a:pPr>
            <a:r>
              <a:rPr lang="el-GR" dirty="0" smtClean="0">
                <a:latin typeface="Arial Narrow"/>
                <a:cs typeface="Arial Narrow"/>
              </a:rPr>
              <a:t>Αποτέλεσμα </a:t>
            </a:r>
            <a:r>
              <a:rPr lang="el-GR" dirty="0">
                <a:latin typeface="Arial Narrow"/>
                <a:cs typeface="Arial Narrow"/>
              </a:rPr>
              <a:t>αυτού, </a:t>
            </a:r>
            <a:r>
              <a:rPr lang="el-GR" dirty="0" smtClean="0">
                <a:latin typeface="Arial Narrow"/>
                <a:cs typeface="Arial Narrow"/>
              </a:rPr>
              <a:t>είναι το στοιχείο της εγκατάλειψης που αποτυπώνεται στην πόλη αλλά και στην επαρχία. Άπειρα ερείπια πρώην βιομηχανικών χώρων, ρημαγμένες βιτρίνες πρώην καταστημάτων, κατεβασμένα ρολά και λουκέτα.</a:t>
            </a:r>
          </a:p>
          <a:p>
            <a:pPr algn="just">
              <a:buNone/>
            </a:pPr>
            <a:r>
              <a:rPr lang="el-GR" dirty="0" smtClean="0">
                <a:latin typeface="Arial Narrow"/>
                <a:cs typeface="Arial Narrow"/>
              </a:rPr>
              <a:t> Το οξύμωρο είναι πως ενώ φαινομενικά όλα δείχνουν </a:t>
            </a:r>
            <a:r>
              <a:rPr lang="el-GR" dirty="0">
                <a:latin typeface="Arial Narrow"/>
                <a:cs typeface="Arial Narrow"/>
              </a:rPr>
              <a:t>πως κάτι έχει τελειώσει, μέσα από </a:t>
            </a:r>
            <a:r>
              <a:rPr lang="el-GR" dirty="0" smtClean="0">
                <a:latin typeface="Arial Narrow"/>
                <a:cs typeface="Arial Narrow"/>
              </a:rPr>
              <a:t>αυτά όλα  τα ‘πρώην’, αναδύεται </a:t>
            </a:r>
            <a:r>
              <a:rPr lang="el-GR" dirty="0">
                <a:latin typeface="Arial Narrow"/>
                <a:cs typeface="Arial Narrow"/>
              </a:rPr>
              <a:t>μια νέα δυναμική και δημιουργία.</a:t>
            </a:r>
          </a:p>
          <a:p>
            <a:pPr algn="just">
              <a:buNone/>
            </a:pPr>
            <a:r>
              <a:rPr lang="el-GR" dirty="0" smtClean="0">
                <a:latin typeface="Arial Narrow"/>
                <a:cs typeface="Arial Narrow"/>
              </a:rPr>
              <a:t>Παρατηρώντας το σκονισμένο σύμπαν του εργοστασίου, </a:t>
            </a:r>
            <a:r>
              <a:rPr lang="el-GR" dirty="0">
                <a:latin typeface="Arial Narrow"/>
                <a:cs typeface="Arial Narrow"/>
              </a:rPr>
              <a:t>αρχίσαμε να φωτογραφίζουμε το κάθε </a:t>
            </a:r>
            <a:r>
              <a:rPr lang="el-GR" dirty="0" err="1" smtClean="0">
                <a:latin typeface="Arial Narrow"/>
                <a:cs typeface="Arial Narrow"/>
              </a:rPr>
              <a:t>τί</a:t>
            </a:r>
            <a:r>
              <a:rPr lang="el-GR" dirty="0" smtClean="0">
                <a:latin typeface="Arial Narrow"/>
                <a:cs typeface="Arial Narrow"/>
              </a:rPr>
              <a:t>. Με </a:t>
            </a:r>
            <a:r>
              <a:rPr lang="el-GR" dirty="0">
                <a:latin typeface="Arial Narrow"/>
                <a:cs typeface="Arial Narrow"/>
              </a:rPr>
              <a:t>μια δεύτερη ματιά στις φωτογραφίες, εντύπωση μας έκανε πως </a:t>
            </a:r>
            <a:r>
              <a:rPr lang="el-GR" dirty="0" smtClean="0">
                <a:latin typeface="Arial Narrow"/>
                <a:cs typeface="Arial Narrow"/>
              </a:rPr>
              <a:t>τα τυχαία </a:t>
            </a:r>
            <a:r>
              <a:rPr lang="el-GR" dirty="0">
                <a:latin typeface="Arial Narrow"/>
                <a:cs typeface="Arial Narrow"/>
              </a:rPr>
              <a:t>ακουμπισμένα υλικά και μηχανήματα, είχαν τη δύναμη </a:t>
            </a:r>
            <a:r>
              <a:rPr lang="el-GR" dirty="0" smtClean="0">
                <a:latin typeface="Arial Narrow"/>
                <a:cs typeface="Arial Narrow"/>
              </a:rPr>
              <a:t>να λειτουργήσουν </a:t>
            </a:r>
            <a:r>
              <a:rPr lang="el-GR" dirty="0">
                <a:latin typeface="Arial Narrow"/>
                <a:cs typeface="Arial Narrow"/>
              </a:rPr>
              <a:t>ως έργα τέχνης μέσα σ΄ αυτόν τον ερειπωμένο </a:t>
            </a:r>
            <a:r>
              <a:rPr lang="el-GR" dirty="0" smtClean="0">
                <a:latin typeface="Arial Narrow"/>
                <a:cs typeface="Arial Narrow"/>
              </a:rPr>
              <a:t>και ξεχασμένο </a:t>
            </a:r>
            <a:r>
              <a:rPr lang="el-GR" dirty="0">
                <a:latin typeface="Arial Narrow"/>
                <a:cs typeface="Arial Narrow"/>
              </a:rPr>
              <a:t>χώρο. </a:t>
            </a:r>
            <a:endParaRPr lang="el-GR" dirty="0" smtClean="0">
              <a:latin typeface="Arial Narrow"/>
              <a:cs typeface="Arial Narrow"/>
            </a:endParaRPr>
          </a:p>
          <a:p>
            <a:pPr algn="just">
              <a:buNone/>
            </a:pPr>
            <a:r>
              <a:rPr lang="el-GR" dirty="0" smtClean="0">
                <a:latin typeface="Arial Narrow"/>
                <a:cs typeface="Arial Narrow"/>
              </a:rPr>
              <a:t>Αυτός </a:t>
            </a:r>
            <a:r>
              <a:rPr lang="el-GR" dirty="0">
                <a:latin typeface="Arial Narrow"/>
                <a:cs typeface="Arial Narrow"/>
              </a:rPr>
              <a:t>ο αναπάντεχος θησαυρός, λοιπόν, είναι </a:t>
            </a:r>
            <a:r>
              <a:rPr lang="el-GR" dirty="0" smtClean="0">
                <a:latin typeface="Arial Narrow"/>
                <a:cs typeface="Arial Narrow"/>
              </a:rPr>
              <a:t>που μας </a:t>
            </a:r>
            <a:r>
              <a:rPr lang="el-GR" dirty="0">
                <a:latin typeface="Arial Narrow"/>
                <a:cs typeface="Arial Narrow"/>
              </a:rPr>
              <a:t>κέντρισε το ενδιαφέρον και αποτέλεσε πηγή έμπνευσης για εμάς. </a:t>
            </a:r>
            <a:r>
              <a:rPr lang="el-GR" dirty="0" smtClean="0">
                <a:latin typeface="Arial Narrow"/>
                <a:cs typeface="Arial Narrow"/>
              </a:rPr>
              <a:t>Έτσι αποφασίσαμε </a:t>
            </a:r>
            <a:r>
              <a:rPr lang="el-GR" dirty="0">
                <a:latin typeface="Arial Narrow"/>
                <a:cs typeface="Arial Narrow"/>
              </a:rPr>
              <a:t>να δημιουργήσουμε μία σειρά από ουτοπικές </a:t>
            </a:r>
            <a:r>
              <a:rPr lang="el-GR" dirty="0" smtClean="0">
                <a:latin typeface="Arial Narrow"/>
                <a:cs typeface="Arial Narrow"/>
              </a:rPr>
              <a:t>παρεμβάσεις μέσα </a:t>
            </a:r>
            <a:r>
              <a:rPr lang="el-GR" dirty="0">
                <a:latin typeface="Arial Narrow"/>
                <a:cs typeface="Arial Narrow"/>
              </a:rPr>
              <a:t>στο χώρο με τα ίδια του τα υλικά.</a:t>
            </a:r>
            <a:endParaRPr lang="en-US" dirty="0">
              <a:latin typeface="Arial Narrow"/>
              <a:cs typeface="Arial Narrow"/>
            </a:endParaRPr>
          </a:p>
        </p:txBody>
      </p:sp>
    </p:spTree>
    <p:extLst>
      <p:ext uri="{BB962C8B-B14F-4D97-AF65-F5344CB8AC3E}">
        <p14:creationId xmlns:p14="http://schemas.microsoft.com/office/powerpoint/2010/main" val="23686831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γποθπ.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6314" y="428605"/>
            <a:ext cx="3857652" cy="5786479"/>
          </a:xfrm>
          <a:prstGeom prst="rect">
            <a:avLst/>
          </a:prstGeom>
          <a:effectLst>
            <a:outerShdw blurRad="50800" dist="38100" dir="8100000" algn="tr" rotWithShape="0">
              <a:prstClr val="black">
                <a:alpha val="40000"/>
              </a:prstClr>
            </a:outerShdw>
          </a:effectLst>
        </p:spPr>
      </p:pic>
      <p:sp>
        <p:nvSpPr>
          <p:cNvPr id="2" name="Title 1"/>
          <p:cNvSpPr>
            <a:spLocks noGrp="1"/>
          </p:cNvSpPr>
          <p:nvPr>
            <p:ph type="title"/>
          </p:nvPr>
        </p:nvSpPr>
        <p:spPr>
          <a:xfrm>
            <a:off x="457200" y="20638"/>
            <a:ext cx="8229600" cy="1143000"/>
          </a:xfrm>
        </p:spPr>
        <p:txBody>
          <a:bodyPr>
            <a:normAutofit/>
          </a:bodyPr>
          <a:lstStyle/>
          <a:p>
            <a:r>
              <a:rPr lang="el-GR" sz="1600" dirty="0" smtClean="0">
                <a:latin typeface="Arial Narrow"/>
                <a:cs typeface="Arial Narrow"/>
              </a:rPr>
              <a:t>Ένα, ξεχασμένο  τρύπιο καλάθι, ένα ημιδιαφανές σκέπαστρο από υαλοβάμβακα, και μια είσοδος που θυμίζει την δομή αρχαίου ναού, ήταν μερικά από τα πολλά στοιχεία του χώρου που επέλεξε η ομάδα να μεταμορφώσει, αναδεικνύοντας την ποιητική του τυχαίου, την ποιητική του τίποτα.</a:t>
            </a:r>
            <a:endParaRPr lang="en-US" sz="1600" dirty="0">
              <a:latin typeface="Arial Narrow"/>
              <a:cs typeface="Arial Narrow"/>
            </a:endParaRPr>
          </a:p>
        </p:txBody>
      </p:sp>
      <p:pic>
        <p:nvPicPr>
          <p:cNvPr id="8" name="5 - Εικόνα" descr="IMG_18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377" y="4048125"/>
            <a:ext cx="4214810" cy="2809875"/>
          </a:xfrm>
          <a:prstGeom prst="rect">
            <a:avLst/>
          </a:prstGeom>
          <a:effectLst>
            <a:outerShdw blurRad="50800" dist="38100" dir="8100000" algn="tr" rotWithShape="0">
              <a:prstClr val="black">
                <a:alpha val="40000"/>
              </a:prstClr>
            </a:outerShdw>
          </a:effectLst>
        </p:spPr>
      </p:pic>
      <p:pic>
        <p:nvPicPr>
          <p:cNvPr id="9" name="4 - Εικόνα" descr="IMG_174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840" y="976427"/>
            <a:ext cx="4657474" cy="310498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0887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ρολό.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17" y="285728"/>
            <a:ext cx="9858408" cy="657227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57514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γυαλιά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567" y="-355661"/>
            <a:ext cx="4655095" cy="6954455"/>
          </a:xfrm>
          <a:prstGeom prst="rect">
            <a:avLst/>
          </a:prstGeom>
          <a:effectLst>
            <a:outerShdw blurRad="50800" dist="38100" dir="8100000" algn="tr" rotWithShape="0">
              <a:prstClr val="black">
                <a:alpha val="40000"/>
              </a:prstClr>
            </a:outerShdw>
          </a:effectLst>
        </p:spPr>
      </p:pic>
      <p:pic>
        <p:nvPicPr>
          <p:cNvPr id="5" name="4 - Εικόνα" descr="γυαλιά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6990" y="-352619"/>
            <a:ext cx="4627010" cy="695141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407075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30" y="2351461"/>
            <a:ext cx="8229600" cy="1143000"/>
          </a:xfrm>
        </p:spPr>
        <p:txBody>
          <a:bodyPr>
            <a:normAutofit/>
          </a:bodyPr>
          <a:lstStyle/>
          <a:p>
            <a:r>
              <a:rPr lang="el-GR" sz="2800" dirty="0" smtClean="0">
                <a:latin typeface="Arial Narrow"/>
                <a:cs typeface="Arial Narrow"/>
              </a:rPr>
              <a:t>ΤΕΛΙΚΗ ΠΡΟΤΑΣΗ</a:t>
            </a:r>
            <a:endParaRPr lang="en-US" sz="2800" dirty="0">
              <a:latin typeface="Arial Narrow"/>
              <a:cs typeface="Arial Narrow"/>
            </a:endParaRPr>
          </a:p>
        </p:txBody>
      </p:sp>
    </p:spTree>
    <p:extLst>
      <p:ext uri="{BB962C8B-B14F-4D97-AF65-F5344CB8AC3E}">
        <p14:creationId xmlns:p14="http://schemas.microsoft.com/office/powerpoint/2010/main" val="26073289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22538"/>
          </a:xfrm>
        </p:spPr>
        <p:txBody>
          <a:bodyPr>
            <a:normAutofit/>
          </a:bodyPr>
          <a:lstStyle/>
          <a:p>
            <a:pPr algn="just"/>
            <a:r>
              <a:rPr lang="el-GR" sz="1600" dirty="0" smtClean="0">
                <a:latin typeface="Arial Narrow"/>
                <a:cs typeface="Arial Narrow"/>
              </a:rPr>
              <a:t>Η τελική  πρόταση της ομάδας εστιάζεται στην έννοια του κτίσματος  και στα μέσα παραγωγής του. </a:t>
            </a:r>
            <a:br>
              <a:rPr lang="el-GR" sz="1600" dirty="0" smtClean="0">
                <a:latin typeface="Arial Narrow"/>
                <a:cs typeface="Arial Narrow"/>
              </a:rPr>
            </a:br>
            <a:r>
              <a:rPr lang="el-GR" sz="1600" dirty="0" smtClean="0">
                <a:latin typeface="Arial Narrow"/>
                <a:cs typeface="Arial Narrow"/>
              </a:rPr>
              <a:t>Το εργοστάσιο λειτουργούσε σαν ένας χώρος παραγωγής υλικών κατασκευής κτιρίων ενώ τα εναπομείναντα φορτηγά μετέφεραν αυτά τα υλικά, και τα δύο λοιπόν ανήκουν στην αλυσίδα παραγωγής της οικιστικής έκρηξης που συντελέστηκε στην μεταπολεμική Ελλάδα.  Όλο αυτό το ένδοξο –άδοξο αλλά παραγωγικό παρελθόν έλαβε τέλος, αφήνοντας πίσω του χώρους σαν και αυτόν.  </a:t>
            </a:r>
            <a:br>
              <a:rPr lang="el-GR" sz="1600" dirty="0" smtClean="0">
                <a:latin typeface="Arial Narrow"/>
                <a:cs typeface="Arial Narrow"/>
              </a:rPr>
            </a:br>
            <a:r>
              <a:rPr lang="el-GR" sz="1600" dirty="0">
                <a:latin typeface="Arial Narrow"/>
                <a:cs typeface="Arial Narrow"/>
              </a:rPr>
              <a:t/>
            </a:r>
            <a:br>
              <a:rPr lang="el-GR" sz="1600" dirty="0">
                <a:latin typeface="Arial Narrow"/>
                <a:cs typeface="Arial Narrow"/>
              </a:rPr>
            </a:br>
            <a:r>
              <a:rPr lang="el-GR" sz="1600" dirty="0" smtClean="0">
                <a:latin typeface="Arial Narrow"/>
                <a:cs typeface="Arial Narrow"/>
              </a:rPr>
              <a:t>Το φορτηγό της φωτογραφίας έχει ξεπεραστεί από τον χρόνο, και όχι μόνο έχει χάσει την λειτουργία του αλλά φαίνεται στην φωτογραφία να προσπαθεί να ξαναβρεί τον ζωτικό του χώρο </a:t>
            </a:r>
            <a:r>
              <a:rPr lang="el-GR" sz="1600" dirty="0" err="1" smtClean="0">
                <a:latin typeface="Arial Narrow"/>
                <a:cs typeface="Arial Narrow"/>
              </a:rPr>
              <a:t>μισο</a:t>
            </a:r>
            <a:r>
              <a:rPr lang="el-GR" sz="1600" dirty="0" smtClean="0">
                <a:latin typeface="Arial Narrow"/>
                <a:cs typeface="Arial Narrow"/>
              </a:rPr>
              <a:t>-χωμένο κάτω από το έδαφος.   Η ομάδα αναγνωρίζει στο φορτηγό τον προηγούμενο λειτουργικό του ρόλο σαν μεταφορέα της πρώτης ύλης για το χτίσιμο, ταυτόχρονα το φαντάζεται στην τωρινή μορφή του, να λειτουργεί σαν ένα καταφύγιο, ένα κατάλυμα για πρόσφυγες και αστέγους.  Σύμφωνα με την πρόταση τους, το κουφάρι του φορτηγού προεκτείνεται νοητά και παράγει όγκους που θυμίζουν κτίρια, κατασκευασμένα από υλικά στοιχεία που βρέθηκαν μέσα στην κεραμοποιεία. Η πρόταση της ομάδας ανήκει στον χώρο της ποιητικής ουτοπίας, μέσα από την θλιβερή πραγματικότητα οι συσχετισμοί αλλάζουν και όπως λένε και οι ίδιες ....μέσα </a:t>
            </a:r>
            <a:r>
              <a:rPr lang="el-GR" sz="1600" dirty="0">
                <a:latin typeface="Arial Narrow"/>
                <a:cs typeface="Arial Narrow"/>
              </a:rPr>
              <a:t>από αυτά όλα  τα ‘πρώην’, αναδύεται μια νέα δυναμική και δημιουργία.</a:t>
            </a:r>
            <a:br>
              <a:rPr lang="el-GR" sz="1600" dirty="0">
                <a:latin typeface="Arial Narrow"/>
                <a:cs typeface="Arial Narrow"/>
              </a:rPr>
            </a:br>
            <a:endParaRPr lang="en-US" sz="1600" dirty="0">
              <a:latin typeface="Arial Narrow"/>
              <a:cs typeface="Arial Narrow"/>
            </a:endParaRPr>
          </a:p>
        </p:txBody>
      </p:sp>
    </p:spTree>
    <p:extLst>
      <p:ext uri="{BB962C8B-B14F-4D97-AF65-F5344CB8AC3E}">
        <p14:creationId xmlns:p14="http://schemas.microsoft.com/office/powerpoint/2010/main" val="4106068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4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614212" cy="6857999"/>
          </a:xfrm>
          <a:prstGeom prst="rect">
            <a:avLst/>
          </a:prstGeom>
        </p:spPr>
      </p:pic>
    </p:spTree>
    <p:extLst>
      <p:ext uri="{BB962C8B-B14F-4D97-AF65-F5344CB8AC3E}">
        <p14:creationId xmlns:p14="http://schemas.microsoft.com/office/powerpoint/2010/main" val="41931234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28840" y="274639"/>
            <a:ext cx="8229600" cy="1143000"/>
          </a:xfrm>
        </p:spPr>
        <p:txBody>
          <a:bodyPr>
            <a:normAutofit/>
          </a:bodyPr>
          <a:lstStyle/>
          <a:p>
            <a:r>
              <a:rPr lang="el-GR" sz="3200" dirty="0" smtClean="0">
                <a:latin typeface="Constantia" pitchFamily="18" charset="0"/>
              </a:rPr>
              <a:t>Τελική πρόταση</a:t>
            </a:r>
            <a:endParaRPr lang="el-GR" sz="3200" dirty="0">
              <a:latin typeface="Constantia"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285941" cy="6858000"/>
          </a:xfrm>
          <a:prstGeom prst="rect">
            <a:avLst/>
          </a:prstGeom>
        </p:spPr>
      </p:pic>
    </p:spTree>
    <p:extLst>
      <p:ext uri="{BB962C8B-B14F-4D97-AF65-F5344CB8AC3E}">
        <p14:creationId xmlns:p14="http://schemas.microsoft.com/office/powerpoint/2010/main" val="4156209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Τελική πινακίδα.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09401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εργοστάσιο κεραμικής.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7112191"/>
          </a:xfrm>
          <a:prstGeom prst="rect">
            <a:avLst/>
          </a:prstGeom>
        </p:spPr>
      </p:pic>
    </p:spTree>
    <p:extLst>
      <p:ext uri="{BB962C8B-B14F-4D97-AF65-F5344CB8AC3E}">
        <p14:creationId xmlns:p14="http://schemas.microsoft.com/office/powerpoint/2010/main" val="1894658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7526" y="-93578"/>
            <a:ext cx="10808368" cy="743278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64" y="-46789"/>
            <a:ext cx="9311106" cy="1115568"/>
          </a:xfrm>
          <a:prstGeom prst="rect">
            <a:avLst/>
          </a:prstGeom>
        </p:spPr>
      </p:pic>
    </p:spTree>
    <p:extLst>
      <p:ext uri="{BB962C8B-B14F-4D97-AF65-F5344CB8AC3E}">
        <p14:creationId xmlns:p14="http://schemas.microsoft.com/office/powerpoint/2010/main" val="2008246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106" y="787125"/>
            <a:ext cx="6414162" cy="5197314"/>
          </a:xfrm>
          <a:prstGeom prst="rect">
            <a:avLst/>
          </a:prstGeom>
        </p:spPr>
      </p:pic>
    </p:spTree>
    <p:extLst>
      <p:ext uri="{BB962C8B-B14F-4D97-AF65-F5344CB8AC3E}">
        <p14:creationId xmlns:p14="http://schemas.microsoft.com/office/powerpoint/2010/main" val="40338862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senia9.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699020" cy="6858000"/>
          </a:xfrm>
          <a:prstGeom prst="rect">
            <a:avLst/>
          </a:prstGeom>
        </p:spPr>
      </p:pic>
    </p:spTree>
    <p:extLst>
      <p:ext uri="{BB962C8B-B14F-4D97-AF65-F5344CB8AC3E}">
        <p14:creationId xmlns:p14="http://schemas.microsoft.com/office/powerpoint/2010/main" val="35146082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senia1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7226" y="497940"/>
            <a:ext cx="4364523" cy="581936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243016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senia7.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7833" y="462826"/>
            <a:ext cx="3834797" cy="5854652"/>
          </a:xfrm>
          <a:prstGeom prst="rect">
            <a:avLst/>
          </a:prstGeom>
        </p:spPr>
      </p:pic>
    </p:spTree>
    <p:extLst>
      <p:ext uri="{BB962C8B-B14F-4D97-AF65-F5344CB8AC3E}">
        <p14:creationId xmlns:p14="http://schemas.microsoft.com/office/powerpoint/2010/main" val="28240126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300" y="304800"/>
            <a:ext cx="8638032" cy="6239256"/>
          </a:xfrm>
          <a:prstGeom prst="rect">
            <a:avLst/>
          </a:prstGeom>
        </p:spPr>
      </p:pic>
    </p:spTree>
    <p:extLst>
      <p:ext uri="{BB962C8B-B14F-4D97-AF65-F5344CB8AC3E}">
        <p14:creationId xmlns:p14="http://schemas.microsoft.com/office/powerpoint/2010/main" val="24578974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393700"/>
            <a:ext cx="8205216" cy="6059424"/>
          </a:xfrm>
          <a:prstGeom prst="rect">
            <a:avLst/>
          </a:prstGeom>
        </p:spPr>
      </p:pic>
    </p:spTree>
    <p:extLst>
      <p:ext uri="{BB962C8B-B14F-4D97-AF65-F5344CB8AC3E}">
        <p14:creationId xmlns:p14="http://schemas.microsoft.com/office/powerpoint/2010/main" val="3327354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7059" y="2274838"/>
            <a:ext cx="7478059" cy="2677656"/>
          </a:xfrm>
          <a:prstGeom prst="rect">
            <a:avLst/>
          </a:prstGeom>
        </p:spPr>
        <p:txBody>
          <a:bodyPr wrap="square">
            <a:spAutoFit/>
          </a:bodyPr>
          <a:lstStyle/>
          <a:p>
            <a:pPr algn="just"/>
            <a:r>
              <a:rPr lang="el-GR" sz="2400" dirty="0">
                <a:latin typeface="Arial Narrow"/>
                <a:cs typeface="Arial Narrow"/>
              </a:rPr>
              <a:t>Κάναμε μία εκτενή ανάλυση των εικόνων και απομονώσαμε τα περιγράμματα των σαρκοφάγων για να τονίσουμε την τάση και την ανάγκη </a:t>
            </a:r>
            <a:r>
              <a:rPr lang="el-GR" sz="2400" dirty="0" smtClean="0">
                <a:latin typeface="Arial Narrow"/>
                <a:cs typeface="Arial Narrow"/>
              </a:rPr>
              <a:t>του ανθρώπου από την αρχαιότητα έως σήμερα </a:t>
            </a:r>
            <a:r>
              <a:rPr lang="el-GR" sz="2400" dirty="0">
                <a:latin typeface="Arial Narrow"/>
                <a:cs typeface="Arial Narrow"/>
              </a:rPr>
              <a:t>να </a:t>
            </a:r>
            <a:r>
              <a:rPr lang="el-GR" sz="2400" dirty="0" smtClean="0">
                <a:latin typeface="Arial Narrow"/>
                <a:cs typeface="Arial Narrow"/>
              </a:rPr>
              <a:t>βρίσκεται </a:t>
            </a:r>
            <a:r>
              <a:rPr lang="el-GR" sz="2400" dirty="0">
                <a:latin typeface="Arial Narrow"/>
                <a:cs typeface="Arial Narrow"/>
              </a:rPr>
              <a:t>σε οικείους χώρους και μετά θάνατον. </a:t>
            </a:r>
            <a:endParaRPr lang="el-GR" sz="2400" dirty="0" smtClean="0">
              <a:latin typeface="Arial Narrow"/>
              <a:cs typeface="Arial Narrow"/>
            </a:endParaRPr>
          </a:p>
          <a:p>
            <a:pPr algn="just"/>
            <a:r>
              <a:rPr lang="el-GR" sz="2400" dirty="0" smtClean="0">
                <a:latin typeface="Arial Narrow"/>
                <a:cs typeface="Arial Narrow"/>
              </a:rPr>
              <a:t>Το </a:t>
            </a:r>
            <a:r>
              <a:rPr lang="el-GR" sz="2400" dirty="0" err="1">
                <a:latin typeface="Arial Narrow"/>
                <a:cs typeface="Arial Narrow"/>
              </a:rPr>
              <a:t>αρχετυπικό</a:t>
            </a:r>
            <a:r>
              <a:rPr lang="el-GR" sz="2400" dirty="0">
                <a:latin typeface="Arial Narrow"/>
                <a:cs typeface="Arial Narrow"/>
              </a:rPr>
              <a:t> σχήμα του </a:t>
            </a:r>
            <a:r>
              <a:rPr lang="el-GR" sz="2400" dirty="0">
                <a:solidFill>
                  <a:srgbClr val="FF0000"/>
                </a:solidFill>
                <a:latin typeface="Arial Narrow"/>
                <a:cs typeface="Arial Narrow"/>
              </a:rPr>
              <a:t>οίκου</a:t>
            </a:r>
            <a:r>
              <a:rPr lang="el-GR" sz="2400" dirty="0">
                <a:latin typeface="Arial Narrow"/>
                <a:cs typeface="Arial Narrow"/>
              </a:rPr>
              <a:t>, του σπιτιού είναι σχήμα </a:t>
            </a:r>
            <a:r>
              <a:rPr lang="el-GR" sz="2400" dirty="0" err="1">
                <a:latin typeface="Arial Narrow"/>
                <a:cs typeface="Arial Narrow"/>
              </a:rPr>
              <a:t>αναλοιωτο</a:t>
            </a:r>
            <a:r>
              <a:rPr lang="el-GR" sz="2400" dirty="0">
                <a:latin typeface="Arial Narrow"/>
                <a:cs typeface="Arial Narrow"/>
              </a:rPr>
              <a:t> </a:t>
            </a:r>
            <a:r>
              <a:rPr lang="el-GR" sz="2400" dirty="0" err="1">
                <a:latin typeface="Arial Narrow"/>
                <a:cs typeface="Arial Narrow"/>
              </a:rPr>
              <a:t>μεσα</a:t>
            </a:r>
            <a:r>
              <a:rPr lang="el-GR" sz="2400" dirty="0">
                <a:latin typeface="Arial Narrow"/>
                <a:cs typeface="Arial Narrow"/>
              </a:rPr>
              <a:t> στους αιώνες, είναι χώρος ιδιωτικός και παγκόσμιος. </a:t>
            </a:r>
            <a:endParaRPr lang="en-US" sz="2400" dirty="0">
              <a:latin typeface="Arial Narrow"/>
              <a:cs typeface="Arial Narrow"/>
            </a:endParaRPr>
          </a:p>
        </p:txBody>
      </p:sp>
    </p:spTree>
    <p:extLst>
      <p:ext uri="{BB962C8B-B14F-4D97-AF65-F5344CB8AC3E}">
        <p14:creationId xmlns:p14="http://schemas.microsoft.com/office/powerpoint/2010/main" val="5529207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2601"/>
            <a:ext cx="9144000" cy="6067399"/>
          </a:xfrm>
          <a:prstGeom prst="rect">
            <a:avLst/>
          </a:prstGeom>
        </p:spPr>
      </p:pic>
    </p:spTree>
    <p:extLst>
      <p:ext uri="{BB962C8B-B14F-4D97-AF65-F5344CB8AC3E}">
        <p14:creationId xmlns:p14="http://schemas.microsoft.com/office/powerpoint/2010/main" val="21542899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6700"/>
            <a:ext cx="9144000" cy="6313283"/>
          </a:xfrm>
          <a:prstGeom prst="rect">
            <a:avLst/>
          </a:prstGeom>
        </p:spPr>
      </p:pic>
    </p:spTree>
    <p:extLst>
      <p:ext uri="{BB962C8B-B14F-4D97-AF65-F5344CB8AC3E}">
        <p14:creationId xmlns:p14="http://schemas.microsoft.com/office/powerpoint/2010/main" val="14032555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τελικη πινακιδα Σανατοριο project-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817429" cy="6858000"/>
          </a:xfrm>
          <a:prstGeom prst="rect">
            <a:avLst/>
          </a:prstGeom>
        </p:spPr>
      </p:pic>
    </p:spTree>
    <p:extLst>
      <p:ext uri="{BB962C8B-B14F-4D97-AF65-F5344CB8AC3E}">
        <p14:creationId xmlns:p14="http://schemas.microsoft.com/office/powerpoint/2010/main" val="31424275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42" y="0"/>
            <a:ext cx="8991600" cy="6858000"/>
          </a:xfrm>
          <a:prstGeom prst="rect">
            <a:avLst/>
          </a:prstGeom>
        </p:spPr>
      </p:pic>
    </p:spTree>
    <p:extLst>
      <p:ext uri="{BB962C8B-B14F-4D97-AF65-F5344CB8AC3E}">
        <p14:creationId xmlns:p14="http://schemas.microsoft.com/office/powerpoint/2010/main" val="2275201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883" y="1720840"/>
            <a:ext cx="7097058" cy="2585323"/>
          </a:xfrm>
          <a:prstGeom prst="rect">
            <a:avLst/>
          </a:prstGeom>
        </p:spPr>
        <p:txBody>
          <a:bodyPr wrap="square">
            <a:spAutoFit/>
          </a:bodyPr>
          <a:lstStyle/>
          <a:p>
            <a:pPr algn="just"/>
            <a:endParaRPr lang="el-GR" dirty="0">
              <a:latin typeface="Arial Narrow"/>
              <a:cs typeface="Arial Narrow"/>
            </a:endParaRPr>
          </a:p>
          <a:p>
            <a:pPr marL="285750" indent="-285750" algn="just">
              <a:buFontTx/>
              <a:buChar char="•"/>
            </a:pPr>
            <a:r>
              <a:rPr lang="en-US" dirty="0" smtClean="0">
                <a:latin typeface="Arial Narrow"/>
                <a:cs typeface="Arial Narrow"/>
              </a:rPr>
              <a:t>ιστορικός </a:t>
            </a:r>
            <a:r>
              <a:rPr lang="en-US" dirty="0">
                <a:latin typeface="Arial Narrow"/>
                <a:cs typeface="Arial Narrow"/>
              </a:rPr>
              <a:t>χώρος που επ</a:t>
            </a:r>
            <a:r>
              <a:rPr lang="en-US" dirty="0" err="1">
                <a:latin typeface="Arial Narrow"/>
                <a:cs typeface="Arial Narrow"/>
              </a:rPr>
              <a:t>ιλέξ</a:t>
            </a:r>
            <a:r>
              <a:rPr lang="en-US" dirty="0">
                <a:latin typeface="Arial Narrow"/>
                <a:cs typeface="Arial Narrow"/>
              </a:rPr>
              <a:t>αμε β</a:t>
            </a:r>
            <a:r>
              <a:rPr lang="en-US" dirty="0" err="1">
                <a:latin typeface="Arial Narrow"/>
                <a:cs typeface="Arial Narrow"/>
              </a:rPr>
              <a:t>ρίσκετ</a:t>
            </a:r>
            <a:r>
              <a:rPr lang="en-US" dirty="0">
                <a:latin typeface="Arial Narrow"/>
                <a:cs typeface="Arial Narrow"/>
              </a:rPr>
              <a:t>αι στην οδό </a:t>
            </a:r>
            <a:r>
              <a:rPr lang="en-US" dirty="0" err="1">
                <a:latin typeface="Arial Narrow"/>
                <a:cs typeface="Arial Narrow"/>
              </a:rPr>
              <a:t>Μέρλιν</a:t>
            </a:r>
            <a:r>
              <a:rPr lang="en-US" dirty="0">
                <a:latin typeface="Arial Narrow"/>
                <a:cs typeface="Arial Narrow"/>
              </a:rPr>
              <a:t>, στο Κολωνάκι και </a:t>
            </a:r>
            <a:r>
              <a:rPr lang="el-GR" dirty="0" smtClean="0">
                <a:latin typeface="Arial Narrow"/>
                <a:cs typeface="Arial Narrow"/>
              </a:rPr>
              <a:t>εκεί στεγαζόταν</a:t>
            </a:r>
            <a:r>
              <a:rPr lang="en-US" dirty="0" smtClean="0">
                <a:latin typeface="Arial Narrow"/>
                <a:cs typeface="Arial Narrow"/>
              </a:rPr>
              <a:t> </a:t>
            </a:r>
            <a:r>
              <a:rPr lang="en-US" dirty="0">
                <a:latin typeface="Arial Narrow"/>
                <a:cs typeface="Arial Narrow"/>
              </a:rPr>
              <a:t>το κεντρικό α</a:t>
            </a:r>
            <a:r>
              <a:rPr lang="en-US" dirty="0" err="1">
                <a:latin typeface="Arial Narrow"/>
                <a:cs typeface="Arial Narrow"/>
              </a:rPr>
              <a:t>ρχηγείο</a:t>
            </a:r>
            <a:r>
              <a:rPr lang="en-US" dirty="0">
                <a:latin typeface="Arial Narrow"/>
                <a:cs typeface="Arial Narrow"/>
              </a:rPr>
              <a:t> της </a:t>
            </a:r>
            <a:r>
              <a:rPr lang="en-US" dirty="0" err="1">
                <a:latin typeface="Arial Narrow"/>
                <a:cs typeface="Arial Narrow"/>
              </a:rPr>
              <a:t>Γκεστά</a:t>
            </a:r>
            <a:r>
              <a:rPr lang="en-US" dirty="0">
                <a:latin typeface="Arial Narrow"/>
                <a:cs typeface="Arial Narrow"/>
              </a:rPr>
              <a:t>πο κα</a:t>
            </a:r>
            <a:r>
              <a:rPr lang="en-US" dirty="0" err="1">
                <a:latin typeface="Arial Narrow"/>
                <a:cs typeface="Arial Narrow"/>
              </a:rPr>
              <a:t>τά</a:t>
            </a:r>
            <a:r>
              <a:rPr lang="en-US" dirty="0">
                <a:latin typeface="Arial Narrow"/>
                <a:cs typeface="Arial Narrow"/>
              </a:rPr>
              <a:t> την π</a:t>
            </a:r>
            <a:r>
              <a:rPr lang="en-US" dirty="0" err="1">
                <a:latin typeface="Arial Narrow"/>
                <a:cs typeface="Arial Narrow"/>
              </a:rPr>
              <a:t>ερίοδο</a:t>
            </a:r>
            <a:r>
              <a:rPr lang="en-US" dirty="0">
                <a:latin typeface="Arial Narrow"/>
                <a:cs typeface="Arial Narrow"/>
              </a:rPr>
              <a:t> του Β΄ Παγκοσμίου πολέμου. Κα</a:t>
            </a:r>
            <a:r>
              <a:rPr lang="en-US" dirty="0" err="1">
                <a:latin typeface="Arial Narrow"/>
                <a:cs typeface="Arial Narrow"/>
              </a:rPr>
              <a:t>θ΄όλη</a:t>
            </a:r>
            <a:r>
              <a:rPr lang="en-US" dirty="0">
                <a:latin typeface="Arial Narrow"/>
                <a:cs typeface="Arial Narrow"/>
              </a:rPr>
              <a:t> τη </a:t>
            </a:r>
            <a:r>
              <a:rPr lang="en-US" dirty="0" err="1">
                <a:latin typeface="Arial Narrow"/>
                <a:cs typeface="Arial Narrow"/>
              </a:rPr>
              <a:t>διάρκει</a:t>
            </a:r>
            <a:r>
              <a:rPr lang="en-US" dirty="0">
                <a:latin typeface="Arial Narrow"/>
                <a:cs typeface="Arial Narrow"/>
              </a:rPr>
              <a:t>α της </a:t>
            </a:r>
            <a:r>
              <a:rPr lang="en-US" dirty="0" err="1">
                <a:latin typeface="Arial Narrow"/>
                <a:cs typeface="Arial Narrow"/>
              </a:rPr>
              <a:t>γερμ</a:t>
            </a:r>
            <a:r>
              <a:rPr lang="en-US" dirty="0">
                <a:latin typeface="Arial Narrow"/>
                <a:cs typeface="Arial Narrow"/>
              </a:rPr>
              <a:t>α</a:t>
            </a:r>
            <a:r>
              <a:rPr lang="en-US" dirty="0" err="1">
                <a:latin typeface="Arial Narrow"/>
                <a:cs typeface="Arial Narrow"/>
              </a:rPr>
              <a:t>νικής</a:t>
            </a:r>
            <a:r>
              <a:rPr lang="en-US" dirty="0">
                <a:latin typeface="Arial Narrow"/>
                <a:cs typeface="Arial Narrow"/>
              </a:rPr>
              <a:t> κα</a:t>
            </a:r>
            <a:r>
              <a:rPr lang="en-US" dirty="0" err="1">
                <a:latin typeface="Arial Narrow"/>
                <a:cs typeface="Arial Narrow"/>
              </a:rPr>
              <a:t>τοχής</a:t>
            </a:r>
            <a:r>
              <a:rPr lang="en-US" dirty="0">
                <a:latin typeface="Arial Narrow"/>
                <a:cs typeface="Arial Narrow"/>
              </a:rPr>
              <a:t> 1942-1944, στο  </a:t>
            </a:r>
            <a:r>
              <a:rPr lang="en-US" dirty="0" err="1">
                <a:latin typeface="Arial Narrow"/>
                <a:cs typeface="Arial Narrow"/>
              </a:rPr>
              <a:t>υ</a:t>
            </a:r>
            <a:r>
              <a:rPr lang="en-US" dirty="0">
                <a:latin typeface="Arial Narrow"/>
                <a:cs typeface="Arial Narrow"/>
              </a:rPr>
              <a:t>π</a:t>
            </a:r>
            <a:r>
              <a:rPr lang="en-US" dirty="0" err="1">
                <a:latin typeface="Arial Narrow"/>
                <a:cs typeface="Arial Narrow"/>
              </a:rPr>
              <a:t>όγειο</a:t>
            </a:r>
            <a:r>
              <a:rPr lang="en-US" dirty="0">
                <a:latin typeface="Arial Narrow"/>
                <a:cs typeface="Arial Narrow"/>
              </a:rPr>
              <a:t> του α</a:t>
            </a:r>
            <a:r>
              <a:rPr lang="en-US" dirty="0" err="1">
                <a:latin typeface="Arial Narrow"/>
                <a:cs typeface="Arial Narrow"/>
              </a:rPr>
              <a:t>ρχηγείου</a:t>
            </a:r>
            <a:r>
              <a:rPr lang="en-US" dirty="0">
                <a:latin typeface="Arial Narrow"/>
                <a:cs typeface="Arial Narrow"/>
              </a:rPr>
              <a:t> π</a:t>
            </a:r>
            <a:r>
              <a:rPr lang="en-US" dirty="0" err="1">
                <a:latin typeface="Arial Narrow"/>
                <a:cs typeface="Arial Narrow"/>
              </a:rPr>
              <a:t>ρ</a:t>
            </a:r>
            <a:r>
              <a:rPr lang="en-US" dirty="0">
                <a:latin typeface="Arial Narrow"/>
                <a:cs typeface="Arial Narrow"/>
              </a:rPr>
              <a:t>α</a:t>
            </a:r>
            <a:r>
              <a:rPr lang="en-US" dirty="0" err="1">
                <a:latin typeface="Arial Narrow"/>
                <a:cs typeface="Arial Narrow"/>
              </a:rPr>
              <a:t>γμ</a:t>
            </a:r>
            <a:r>
              <a:rPr lang="en-US" dirty="0">
                <a:latin typeface="Arial Narrow"/>
                <a:cs typeface="Arial Narrow"/>
              </a:rPr>
              <a:t>ατοπ</a:t>
            </a:r>
            <a:r>
              <a:rPr lang="en-US" dirty="0" err="1">
                <a:latin typeface="Arial Narrow"/>
                <a:cs typeface="Arial Narrow"/>
              </a:rPr>
              <a:t>οιούντ</a:t>
            </a:r>
            <a:r>
              <a:rPr lang="en-US" dirty="0">
                <a:latin typeface="Arial Narrow"/>
                <a:cs typeface="Arial Narrow"/>
              </a:rPr>
              <a:t>αν ανακρίσεις, βασα</a:t>
            </a:r>
            <a:r>
              <a:rPr lang="en-US" dirty="0" err="1">
                <a:latin typeface="Arial Narrow"/>
                <a:cs typeface="Arial Narrow"/>
              </a:rPr>
              <a:t>νιστήρι</a:t>
            </a:r>
            <a:r>
              <a:rPr lang="en-US" dirty="0">
                <a:latin typeface="Arial Narrow"/>
                <a:cs typeface="Arial Narrow"/>
              </a:rPr>
              <a:t>α και εκτελέσεις πα</a:t>
            </a:r>
            <a:r>
              <a:rPr lang="en-US" dirty="0" err="1">
                <a:latin typeface="Arial Narrow"/>
                <a:cs typeface="Arial Narrow"/>
              </a:rPr>
              <a:t>τριωτών</a:t>
            </a:r>
            <a:r>
              <a:rPr lang="en-US" dirty="0">
                <a:latin typeface="Arial Narrow"/>
                <a:cs typeface="Arial Narrow"/>
              </a:rPr>
              <a:t>. </a:t>
            </a:r>
          </a:p>
          <a:p>
            <a:pPr marL="285750" indent="-285750" algn="just">
              <a:buFontTx/>
              <a:buChar char="•"/>
            </a:pPr>
            <a:r>
              <a:rPr lang="en-US" dirty="0" err="1" smtClean="0">
                <a:latin typeface="Arial Narrow"/>
                <a:cs typeface="Arial Narrow"/>
              </a:rPr>
              <a:t>Σήμερ</a:t>
            </a:r>
            <a:r>
              <a:rPr lang="en-US" dirty="0" smtClean="0">
                <a:latin typeface="Arial Narrow"/>
                <a:cs typeface="Arial Narrow"/>
              </a:rPr>
              <a:t>α </a:t>
            </a:r>
            <a:r>
              <a:rPr lang="en-US" dirty="0">
                <a:latin typeface="Arial Narrow"/>
                <a:cs typeface="Arial Narrow"/>
              </a:rPr>
              <a:t>το κτίριο αυτό δεν </a:t>
            </a:r>
            <a:r>
              <a:rPr lang="en-US" dirty="0" err="1">
                <a:latin typeface="Arial Narrow"/>
                <a:cs typeface="Arial Narrow"/>
              </a:rPr>
              <a:t>υ</a:t>
            </a:r>
            <a:r>
              <a:rPr lang="en-US" dirty="0">
                <a:latin typeface="Arial Narrow"/>
                <a:cs typeface="Arial Narrow"/>
              </a:rPr>
              <a:t>πάρχει ενώ </a:t>
            </a:r>
            <a:r>
              <a:rPr lang="en-US" dirty="0" smtClean="0">
                <a:latin typeface="Arial Narrow"/>
                <a:cs typeface="Arial Narrow"/>
              </a:rPr>
              <a:t>τη </a:t>
            </a:r>
            <a:r>
              <a:rPr lang="en-US" dirty="0">
                <a:latin typeface="Arial Narrow"/>
                <a:cs typeface="Arial Narrow"/>
              </a:rPr>
              <a:t>θέση του έχει πάρει μια π</a:t>
            </a:r>
            <a:r>
              <a:rPr lang="en-US" dirty="0" err="1">
                <a:latin typeface="Arial Narrow"/>
                <a:cs typeface="Arial Narrow"/>
              </a:rPr>
              <a:t>ολυκ</a:t>
            </a:r>
            <a:r>
              <a:rPr lang="en-US" dirty="0">
                <a:latin typeface="Arial Narrow"/>
                <a:cs typeface="Arial Narrow"/>
              </a:rPr>
              <a:t>α</a:t>
            </a:r>
            <a:r>
              <a:rPr lang="en-US" dirty="0" err="1">
                <a:latin typeface="Arial Narrow"/>
                <a:cs typeface="Arial Narrow"/>
              </a:rPr>
              <a:t>τοικί</a:t>
            </a:r>
            <a:r>
              <a:rPr lang="en-US" dirty="0">
                <a:latin typeface="Arial Narrow"/>
                <a:cs typeface="Arial Narrow"/>
              </a:rPr>
              <a:t>α στο ισόγειο της οπ</a:t>
            </a:r>
            <a:r>
              <a:rPr lang="en-US" dirty="0" err="1">
                <a:latin typeface="Arial Narrow"/>
                <a:cs typeface="Arial Narrow"/>
              </a:rPr>
              <a:t>οί</a:t>
            </a:r>
            <a:r>
              <a:rPr lang="en-US" dirty="0">
                <a:latin typeface="Arial Narrow"/>
                <a:cs typeface="Arial Narrow"/>
              </a:rPr>
              <a:t>ας,  </a:t>
            </a:r>
            <a:r>
              <a:rPr lang="en-US" dirty="0" err="1">
                <a:latin typeface="Arial Narrow"/>
                <a:cs typeface="Arial Narrow"/>
              </a:rPr>
              <a:t>στεγάζετ</a:t>
            </a:r>
            <a:r>
              <a:rPr lang="en-US" dirty="0">
                <a:latin typeface="Arial Narrow"/>
                <a:cs typeface="Arial Narrow"/>
              </a:rPr>
              <a:t>αι  το κα</a:t>
            </a:r>
            <a:r>
              <a:rPr lang="en-US" dirty="0" err="1">
                <a:latin typeface="Arial Narrow"/>
                <a:cs typeface="Arial Narrow"/>
              </a:rPr>
              <a:t>τάστημ</a:t>
            </a:r>
            <a:r>
              <a:rPr lang="en-US" dirty="0">
                <a:latin typeface="Arial Narrow"/>
                <a:cs typeface="Arial Narrow"/>
              </a:rPr>
              <a:t>α  Hondo’s Center. </a:t>
            </a:r>
            <a:endParaRPr lang="el-GR" dirty="0" smtClean="0">
              <a:latin typeface="Arial Narrow"/>
              <a:cs typeface="Arial Narrow"/>
            </a:endParaRPr>
          </a:p>
        </p:txBody>
      </p:sp>
      <p:sp>
        <p:nvSpPr>
          <p:cNvPr id="4" name="Title 3"/>
          <p:cNvSpPr>
            <a:spLocks noGrp="1"/>
          </p:cNvSpPr>
          <p:nvPr>
            <p:ph type="title"/>
          </p:nvPr>
        </p:nvSpPr>
        <p:spPr>
          <a:xfrm>
            <a:off x="382494" y="961932"/>
            <a:ext cx="8229600" cy="1143000"/>
          </a:xfrm>
        </p:spPr>
        <p:txBody>
          <a:bodyPr>
            <a:normAutofit/>
          </a:bodyPr>
          <a:lstStyle/>
          <a:p>
            <a:r>
              <a:rPr lang="en-US" b="1" dirty="0"/>
              <a:t> </a:t>
            </a:r>
            <a:r>
              <a:rPr lang="en-US" sz="2400" b="1" dirty="0">
                <a:latin typeface="Arial Narrow"/>
                <a:cs typeface="Arial Narrow"/>
              </a:rPr>
              <a:t>Το </a:t>
            </a:r>
            <a:r>
              <a:rPr lang="en-US" sz="2400" b="1" dirty="0" err="1">
                <a:latin typeface="Arial Narrow"/>
                <a:cs typeface="Arial Narrow"/>
              </a:rPr>
              <a:t>κολ</a:t>
            </a:r>
            <a:r>
              <a:rPr lang="en-US" sz="2400" b="1" dirty="0">
                <a:latin typeface="Arial Narrow"/>
                <a:cs typeface="Arial Narrow"/>
              </a:rPr>
              <a:t>α</a:t>
            </a:r>
            <a:r>
              <a:rPr lang="en-US" sz="2400" b="1" dirty="0" err="1">
                <a:latin typeface="Arial Narrow"/>
                <a:cs typeface="Arial Narrow"/>
              </a:rPr>
              <a:t>στήριο</a:t>
            </a:r>
            <a:r>
              <a:rPr lang="en-US" sz="2400" b="1" dirty="0">
                <a:latin typeface="Arial Narrow"/>
                <a:cs typeface="Arial Narrow"/>
              </a:rPr>
              <a:t> του  Hondo’s Center</a:t>
            </a:r>
            <a:endParaRPr lang="en-US" sz="2400" dirty="0">
              <a:latin typeface="Arial Narrow"/>
              <a:cs typeface="Arial Narrow"/>
            </a:endParaRPr>
          </a:p>
        </p:txBody>
      </p:sp>
    </p:spTree>
    <p:extLst>
      <p:ext uri="{BB962C8B-B14F-4D97-AF65-F5344CB8AC3E}">
        <p14:creationId xmlns:p14="http://schemas.microsoft.com/office/powerpoint/2010/main" val="4751160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637-gestapo.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0277" y="2320257"/>
            <a:ext cx="3207082" cy="4243432"/>
          </a:xfrm>
          <a:prstGeom prst="rect">
            <a:avLst/>
          </a:prstGeom>
        </p:spPr>
      </p:pic>
      <p:pic>
        <p:nvPicPr>
          <p:cNvPr id="3" name="Picture 2" descr="EKTELESI2_563_3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0207" y="343454"/>
            <a:ext cx="2861456" cy="1804293"/>
          </a:xfrm>
          <a:prstGeom prst="rect">
            <a:avLst/>
          </a:prstGeom>
        </p:spPr>
      </p:pic>
      <p:pic>
        <p:nvPicPr>
          <p:cNvPr id="5" name="Picture 4" descr="lel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6909" y="3448089"/>
            <a:ext cx="3295497" cy="2807763"/>
          </a:xfrm>
          <a:prstGeom prst="rect">
            <a:avLst/>
          </a:prstGeom>
        </p:spPr>
      </p:pic>
      <p:pic>
        <p:nvPicPr>
          <p:cNvPr id="6" name="Picture 5" descr="_.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6909" y="343454"/>
            <a:ext cx="3351043" cy="2763237"/>
          </a:xfrm>
          <a:prstGeom prst="rect">
            <a:avLst/>
          </a:prstGeom>
        </p:spPr>
      </p:pic>
    </p:spTree>
    <p:extLst>
      <p:ext uri="{BB962C8B-B14F-4D97-AF65-F5344CB8AC3E}">
        <p14:creationId xmlns:p14="http://schemas.microsoft.com/office/powerpoint/2010/main" val="7684067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8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40473242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1421952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707966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653538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03C6u03C9u03C4u03BF 3.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324" y="796331"/>
            <a:ext cx="7230275" cy="5426958"/>
          </a:xfrm>
          <a:prstGeom prst="rect">
            <a:avLst/>
          </a:prstGeom>
        </p:spPr>
      </p:pic>
    </p:spTree>
    <p:extLst>
      <p:ext uri="{BB962C8B-B14F-4D97-AF65-F5344CB8AC3E}">
        <p14:creationId xmlns:p14="http://schemas.microsoft.com/office/powerpoint/2010/main" val="4523057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3063964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21663456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5176" y="2413338"/>
            <a:ext cx="6544236" cy="1477328"/>
          </a:xfrm>
          <a:prstGeom prst="rect">
            <a:avLst/>
          </a:prstGeom>
        </p:spPr>
        <p:txBody>
          <a:bodyPr wrap="square">
            <a:spAutoFit/>
          </a:bodyPr>
          <a:lstStyle/>
          <a:p>
            <a:pPr algn="just"/>
            <a:r>
              <a:rPr lang="en-US" dirty="0" err="1">
                <a:latin typeface="Arial Narrow"/>
                <a:cs typeface="Arial Narrow"/>
              </a:rPr>
              <a:t>Φτάνοντ</a:t>
            </a:r>
            <a:r>
              <a:rPr lang="en-US" dirty="0">
                <a:latin typeface="Arial Narrow"/>
                <a:cs typeface="Arial Narrow"/>
              </a:rPr>
              <a:t>ας στο χώρο </a:t>
            </a:r>
            <a:r>
              <a:rPr lang="en-US" dirty="0" err="1">
                <a:latin typeface="Arial Narrow"/>
                <a:cs typeface="Arial Narrow"/>
              </a:rPr>
              <a:t>σήμερ</a:t>
            </a:r>
            <a:r>
              <a:rPr lang="en-US" dirty="0">
                <a:latin typeface="Arial Narrow"/>
                <a:cs typeface="Arial Narrow"/>
              </a:rPr>
              <a:t>α, πα</a:t>
            </a:r>
            <a:r>
              <a:rPr lang="en-US" dirty="0" err="1">
                <a:latin typeface="Arial Narrow"/>
                <a:cs typeface="Arial Narrow"/>
              </a:rPr>
              <a:t>ρ</a:t>
            </a:r>
            <a:r>
              <a:rPr lang="en-US" dirty="0">
                <a:latin typeface="Arial Narrow"/>
                <a:cs typeface="Arial Narrow"/>
              </a:rPr>
              <a:t>ατηρεί κα</a:t>
            </a:r>
            <a:r>
              <a:rPr lang="en-US" dirty="0" err="1">
                <a:latin typeface="Arial Narrow"/>
                <a:cs typeface="Arial Narrow"/>
              </a:rPr>
              <a:t>νείς</a:t>
            </a:r>
            <a:r>
              <a:rPr lang="en-US" dirty="0">
                <a:latin typeface="Arial Narrow"/>
                <a:cs typeface="Arial Narrow"/>
              </a:rPr>
              <a:t> , </a:t>
            </a:r>
            <a:r>
              <a:rPr lang="en-US" dirty="0" err="1">
                <a:latin typeface="Arial Narrow"/>
                <a:cs typeface="Arial Narrow"/>
              </a:rPr>
              <a:t>οτι</a:t>
            </a:r>
            <a:r>
              <a:rPr lang="en-US" dirty="0">
                <a:latin typeface="Arial Narrow"/>
                <a:cs typeface="Arial Narrow"/>
              </a:rPr>
              <a:t> το </a:t>
            </a:r>
            <a:r>
              <a:rPr lang="en-US" dirty="0" err="1">
                <a:latin typeface="Arial Narrow"/>
                <a:cs typeface="Arial Narrow"/>
              </a:rPr>
              <a:t>μον</a:t>
            </a:r>
            <a:r>
              <a:rPr lang="en-US" dirty="0">
                <a:latin typeface="Arial Narrow"/>
                <a:cs typeface="Arial Narrow"/>
              </a:rPr>
              <a:t>αδικό στοιχειό </a:t>
            </a:r>
            <a:r>
              <a:rPr lang="en-US" dirty="0" err="1">
                <a:latin typeface="Arial Narrow"/>
                <a:cs typeface="Arial Narrow"/>
              </a:rPr>
              <a:t>υ</a:t>
            </a:r>
            <a:r>
              <a:rPr lang="en-US" dirty="0">
                <a:latin typeface="Arial Narrow"/>
                <a:cs typeface="Arial Narrow"/>
              </a:rPr>
              <a:t>π</a:t>
            </a:r>
            <a:r>
              <a:rPr lang="en-US" dirty="0" err="1">
                <a:latin typeface="Arial Narrow"/>
                <a:cs typeface="Arial Narrow"/>
              </a:rPr>
              <a:t>όμνησης</a:t>
            </a:r>
            <a:r>
              <a:rPr lang="en-US" dirty="0">
                <a:latin typeface="Arial Narrow"/>
                <a:cs typeface="Arial Narrow"/>
              </a:rPr>
              <a:t> α</a:t>
            </a:r>
            <a:r>
              <a:rPr lang="en-US" dirty="0" err="1">
                <a:latin typeface="Arial Narrow"/>
                <a:cs typeface="Arial Narrow"/>
              </a:rPr>
              <a:t>υτού</a:t>
            </a:r>
            <a:r>
              <a:rPr lang="en-US" dirty="0">
                <a:latin typeface="Arial Narrow"/>
                <a:cs typeface="Arial Narrow"/>
              </a:rPr>
              <a:t> του κτιρίου της </a:t>
            </a:r>
            <a:r>
              <a:rPr lang="en-US" dirty="0" err="1">
                <a:latin typeface="Arial Narrow"/>
                <a:cs typeface="Arial Narrow"/>
              </a:rPr>
              <a:t>Γκεστά</a:t>
            </a:r>
            <a:r>
              <a:rPr lang="en-US" dirty="0">
                <a:latin typeface="Arial Narrow"/>
                <a:cs typeface="Arial Narrow"/>
              </a:rPr>
              <a:t>πο, </a:t>
            </a:r>
            <a:r>
              <a:rPr lang="en-US" dirty="0" err="1">
                <a:latin typeface="Arial Narrow"/>
                <a:cs typeface="Arial Narrow"/>
              </a:rPr>
              <a:t>είν</a:t>
            </a:r>
            <a:r>
              <a:rPr lang="en-US" dirty="0">
                <a:latin typeface="Arial Narrow"/>
                <a:cs typeface="Arial Narrow"/>
              </a:rPr>
              <a:t>αι η π</a:t>
            </a:r>
            <a:r>
              <a:rPr lang="en-US" dirty="0" err="1">
                <a:latin typeface="Arial Narrow"/>
                <a:cs typeface="Arial Narrow"/>
              </a:rPr>
              <a:t>όρτ</a:t>
            </a:r>
            <a:r>
              <a:rPr lang="en-US" dirty="0">
                <a:latin typeface="Arial Narrow"/>
                <a:cs typeface="Arial Narrow"/>
              </a:rPr>
              <a:t>α που οδηγούσε στο </a:t>
            </a:r>
            <a:r>
              <a:rPr lang="en-US" dirty="0" err="1">
                <a:latin typeface="Arial Narrow"/>
                <a:cs typeface="Arial Narrow"/>
              </a:rPr>
              <a:t>υ</a:t>
            </a:r>
            <a:r>
              <a:rPr lang="en-US" dirty="0">
                <a:latin typeface="Arial Narrow"/>
                <a:cs typeface="Arial Narrow"/>
              </a:rPr>
              <a:t>π</a:t>
            </a:r>
            <a:r>
              <a:rPr lang="en-US" dirty="0" err="1">
                <a:latin typeface="Arial Narrow"/>
                <a:cs typeface="Arial Narrow"/>
              </a:rPr>
              <a:t>όγειο</a:t>
            </a:r>
            <a:r>
              <a:rPr lang="en-US" dirty="0">
                <a:latin typeface="Arial Narrow"/>
                <a:cs typeface="Arial Narrow"/>
              </a:rPr>
              <a:t> των βασα</a:t>
            </a:r>
            <a:r>
              <a:rPr lang="en-US" dirty="0" err="1">
                <a:latin typeface="Arial Narrow"/>
                <a:cs typeface="Arial Narrow"/>
              </a:rPr>
              <a:t>νιστηρίων</a:t>
            </a:r>
            <a:r>
              <a:rPr lang="en-US" dirty="0">
                <a:latin typeface="Arial Narrow"/>
                <a:cs typeface="Arial Narrow"/>
              </a:rPr>
              <a:t>. Η π</a:t>
            </a:r>
            <a:r>
              <a:rPr lang="en-US" dirty="0" err="1">
                <a:latin typeface="Arial Narrow"/>
                <a:cs typeface="Arial Narrow"/>
              </a:rPr>
              <a:t>όρτ</a:t>
            </a:r>
            <a:r>
              <a:rPr lang="en-US" dirty="0">
                <a:latin typeface="Arial Narrow"/>
                <a:cs typeface="Arial Narrow"/>
              </a:rPr>
              <a:t>α </a:t>
            </a:r>
            <a:r>
              <a:rPr lang="en-US" dirty="0" err="1">
                <a:latin typeface="Arial Narrow"/>
                <a:cs typeface="Arial Narrow"/>
              </a:rPr>
              <a:t>στηρίζετ</a:t>
            </a:r>
            <a:r>
              <a:rPr lang="en-US" dirty="0">
                <a:latin typeface="Arial Narrow"/>
                <a:cs typeface="Arial Narrow"/>
              </a:rPr>
              <a:t>αι με σιδερένιες </a:t>
            </a:r>
            <a:r>
              <a:rPr lang="en-US" dirty="0" err="1">
                <a:latin typeface="Arial Narrow"/>
                <a:cs typeface="Arial Narrow"/>
              </a:rPr>
              <a:t>ρά</a:t>
            </a:r>
            <a:r>
              <a:rPr lang="en-US" dirty="0">
                <a:latin typeface="Arial Narrow"/>
                <a:cs typeface="Arial Narrow"/>
              </a:rPr>
              <a:t>β</a:t>
            </a:r>
            <a:r>
              <a:rPr lang="en-US" dirty="0" err="1">
                <a:latin typeface="Arial Narrow"/>
                <a:cs typeface="Arial Narrow"/>
              </a:rPr>
              <a:t>δους</a:t>
            </a:r>
            <a:r>
              <a:rPr lang="en-US" dirty="0">
                <a:latin typeface="Arial Narrow"/>
                <a:cs typeface="Arial Narrow"/>
              </a:rPr>
              <a:t>  ενώ π</a:t>
            </a:r>
            <a:r>
              <a:rPr lang="en-US" dirty="0" err="1">
                <a:latin typeface="Arial Narrow"/>
                <a:cs typeface="Arial Narrow"/>
              </a:rPr>
              <a:t>ίσω</a:t>
            </a:r>
            <a:r>
              <a:rPr lang="en-US" dirty="0">
                <a:latin typeface="Arial Narrow"/>
                <a:cs typeface="Arial Narrow"/>
              </a:rPr>
              <a:t> της έχει τοπ</a:t>
            </a:r>
            <a:r>
              <a:rPr lang="en-US" dirty="0" err="1">
                <a:latin typeface="Arial Narrow"/>
                <a:cs typeface="Arial Narrow"/>
              </a:rPr>
              <a:t>οθετηθεί</a:t>
            </a:r>
            <a:r>
              <a:rPr lang="en-US" dirty="0">
                <a:latin typeface="Arial Narrow"/>
                <a:cs typeface="Arial Narrow"/>
              </a:rPr>
              <a:t> ένα </a:t>
            </a:r>
            <a:r>
              <a:rPr lang="el-GR" dirty="0" smtClean="0">
                <a:latin typeface="Arial Narrow"/>
                <a:cs typeface="Arial Narrow"/>
              </a:rPr>
              <a:t>μνημείο</a:t>
            </a:r>
            <a:r>
              <a:rPr lang="en-US" dirty="0" smtClean="0">
                <a:latin typeface="Arial Narrow"/>
                <a:cs typeface="Arial Narrow"/>
              </a:rPr>
              <a:t>, </a:t>
            </a:r>
            <a:r>
              <a:rPr lang="en-US" dirty="0">
                <a:latin typeface="Arial Narrow"/>
                <a:cs typeface="Arial Narrow"/>
              </a:rPr>
              <a:t>π</a:t>
            </a:r>
            <a:r>
              <a:rPr lang="en-US" dirty="0" err="1">
                <a:latin typeface="Arial Narrow"/>
                <a:cs typeface="Arial Narrow"/>
              </a:rPr>
              <a:t>ρος</a:t>
            </a:r>
            <a:r>
              <a:rPr lang="en-US" dirty="0">
                <a:latin typeface="Arial Narrow"/>
                <a:cs typeface="Arial Narrow"/>
              </a:rPr>
              <a:t> τιμήν όλων των ψυχών που μα</a:t>
            </a:r>
            <a:r>
              <a:rPr lang="en-US" dirty="0" err="1">
                <a:latin typeface="Arial Narrow"/>
                <a:cs typeface="Arial Narrow"/>
              </a:rPr>
              <a:t>ρτύρησ</a:t>
            </a:r>
            <a:r>
              <a:rPr lang="en-US" dirty="0">
                <a:latin typeface="Arial Narrow"/>
                <a:cs typeface="Arial Narrow"/>
              </a:rPr>
              <a:t>αν και βασα</a:t>
            </a:r>
            <a:r>
              <a:rPr lang="en-US" dirty="0" err="1">
                <a:latin typeface="Arial Narrow"/>
                <a:cs typeface="Arial Narrow"/>
              </a:rPr>
              <a:t>νίστηκ</a:t>
            </a:r>
            <a:r>
              <a:rPr lang="en-US" dirty="0">
                <a:latin typeface="Arial Narrow"/>
                <a:cs typeface="Arial Narrow"/>
              </a:rPr>
              <a:t>αν.</a:t>
            </a:r>
          </a:p>
        </p:txBody>
      </p:sp>
    </p:spTree>
    <p:extLst>
      <p:ext uri="{BB962C8B-B14F-4D97-AF65-F5344CB8AC3E}">
        <p14:creationId xmlns:p14="http://schemas.microsoft.com/office/powerpoint/2010/main" val="27957023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9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32736332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235" y="1305342"/>
            <a:ext cx="7074647" cy="2862323"/>
          </a:xfrm>
          <a:prstGeom prst="rect">
            <a:avLst/>
          </a:prstGeom>
        </p:spPr>
        <p:txBody>
          <a:bodyPr wrap="square">
            <a:spAutoFit/>
          </a:bodyPr>
          <a:lstStyle/>
          <a:p>
            <a:pPr algn="just"/>
            <a:r>
              <a:rPr lang="en-US" dirty="0">
                <a:latin typeface="Arial Narrow"/>
                <a:cs typeface="Arial Narrow"/>
              </a:rPr>
              <a:t>Επ</a:t>
            </a:r>
            <a:r>
              <a:rPr lang="en-US" dirty="0" err="1">
                <a:latin typeface="Arial Narrow"/>
                <a:cs typeface="Arial Narrow"/>
              </a:rPr>
              <a:t>ιλέξ</a:t>
            </a:r>
            <a:r>
              <a:rPr lang="en-US" dirty="0">
                <a:latin typeface="Arial Narrow"/>
                <a:cs typeface="Arial Narrow"/>
              </a:rPr>
              <a:t>αμε αυτό το χώρο μνήμης, επειδή β</a:t>
            </a:r>
            <a:r>
              <a:rPr lang="en-US" dirty="0" err="1">
                <a:latin typeface="Arial Narrow"/>
                <a:cs typeface="Arial Narrow"/>
              </a:rPr>
              <a:t>ιώνουμε</a:t>
            </a:r>
            <a:r>
              <a:rPr lang="en-US" dirty="0">
                <a:latin typeface="Arial Narrow"/>
                <a:cs typeface="Arial Narrow"/>
              </a:rPr>
              <a:t> α</a:t>
            </a:r>
            <a:r>
              <a:rPr lang="en-US" dirty="0" err="1">
                <a:latin typeface="Arial Narrow"/>
                <a:cs typeface="Arial Narrow"/>
              </a:rPr>
              <a:t>ισθητά</a:t>
            </a:r>
            <a:r>
              <a:rPr lang="en-US" dirty="0">
                <a:latin typeface="Arial Narrow"/>
                <a:cs typeface="Arial Narrow"/>
              </a:rPr>
              <a:t> την α</a:t>
            </a:r>
            <a:r>
              <a:rPr lang="en-US" dirty="0" err="1">
                <a:latin typeface="Arial Narrow"/>
                <a:cs typeface="Arial Narrow"/>
              </a:rPr>
              <a:t>ντίθεση</a:t>
            </a:r>
            <a:r>
              <a:rPr lang="en-US" dirty="0">
                <a:latin typeface="Arial Narrow"/>
                <a:cs typeface="Arial Narrow"/>
              </a:rPr>
              <a:t> του α</a:t>
            </a:r>
            <a:r>
              <a:rPr lang="en-US" dirty="0" err="1">
                <a:latin typeface="Arial Narrow"/>
                <a:cs typeface="Arial Narrow"/>
              </a:rPr>
              <a:t>ιμ</a:t>
            </a:r>
            <a:r>
              <a:rPr lang="en-US" dirty="0">
                <a:latin typeface="Arial Narrow"/>
                <a:cs typeface="Arial Narrow"/>
              </a:rPr>
              <a:t>α</a:t>
            </a:r>
            <a:r>
              <a:rPr lang="en-US" dirty="0" err="1">
                <a:latin typeface="Arial Narrow"/>
                <a:cs typeface="Arial Narrow"/>
              </a:rPr>
              <a:t>τηρού</a:t>
            </a:r>
            <a:r>
              <a:rPr lang="en-US" dirty="0">
                <a:latin typeface="Arial Narrow"/>
                <a:cs typeface="Arial Narrow"/>
              </a:rPr>
              <a:t> και ηρωικού  πα</a:t>
            </a:r>
            <a:r>
              <a:rPr lang="en-US" dirty="0" err="1">
                <a:latin typeface="Arial Narrow"/>
                <a:cs typeface="Arial Narrow"/>
              </a:rPr>
              <a:t>ρελθόντος</a:t>
            </a:r>
            <a:r>
              <a:rPr lang="en-US" dirty="0">
                <a:latin typeface="Arial Narrow"/>
                <a:cs typeface="Arial Narrow"/>
              </a:rPr>
              <a:t> με ένα σημερινό  κατανα</a:t>
            </a:r>
            <a:r>
              <a:rPr lang="en-US" dirty="0" err="1">
                <a:latin typeface="Arial Narrow"/>
                <a:cs typeface="Arial Narrow"/>
              </a:rPr>
              <a:t>λωτικό</a:t>
            </a:r>
            <a:r>
              <a:rPr lang="en-US" dirty="0">
                <a:latin typeface="Arial Narrow"/>
                <a:cs typeface="Arial Narrow"/>
              </a:rPr>
              <a:t> </a:t>
            </a:r>
            <a:r>
              <a:rPr lang="en-US" dirty="0" err="1">
                <a:latin typeface="Arial Narrow"/>
                <a:cs typeface="Arial Narrow"/>
              </a:rPr>
              <a:t>γίγνεσθ</a:t>
            </a:r>
            <a:r>
              <a:rPr lang="en-US" dirty="0">
                <a:latin typeface="Arial Narrow"/>
                <a:cs typeface="Arial Narrow"/>
              </a:rPr>
              <a:t>αι το οποίο α</a:t>
            </a:r>
            <a:r>
              <a:rPr lang="en-US" dirty="0" err="1">
                <a:latin typeface="Arial Narrow"/>
                <a:cs typeface="Arial Narrow"/>
              </a:rPr>
              <a:t>νθίζει</a:t>
            </a:r>
            <a:r>
              <a:rPr lang="en-US" dirty="0">
                <a:latin typeface="Arial Narrow"/>
                <a:cs typeface="Arial Narrow"/>
              </a:rPr>
              <a:t> </a:t>
            </a:r>
            <a:r>
              <a:rPr lang="en-US" dirty="0" err="1">
                <a:latin typeface="Arial Narrow"/>
                <a:cs typeface="Arial Narrow"/>
              </a:rPr>
              <a:t>ιδι</a:t>
            </a:r>
            <a:r>
              <a:rPr lang="en-US" dirty="0">
                <a:latin typeface="Arial Narrow"/>
                <a:cs typeface="Arial Narrow"/>
              </a:rPr>
              <a:t>α</a:t>
            </a:r>
            <a:r>
              <a:rPr lang="en-US" dirty="0" err="1">
                <a:latin typeface="Arial Narrow"/>
                <a:cs typeface="Arial Narrow"/>
              </a:rPr>
              <a:t>ίτερ</a:t>
            </a:r>
            <a:r>
              <a:rPr lang="en-US" dirty="0">
                <a:latin typeface="Arial Narrow"/>
                <a:cs typeface="Arial Narrow"/>
              </a:rPr>
              <a:t>α σε χώρους </a:t>
            </a:r>
            <a:r>
              <a:rPr lang="en-US" dirty="0" err="1">
                <a:latin typeface="Arial Narrow"/>
                <a:cs typeface="Arial Narrow"/>
              </a:rPr>
              <a:t>ό</a:t>
            </a:r>
            <a:r>
              <a:rPr lang="en-US" dirty="0">
                <a:latin typeface="Arial Narrow"/>
                <a:cs typeface="Arial Narrow"/>
              </a:rPr>
              <a:t>που </a:t>
            </a:r>
            <a:r>
              <a:rPr lang="en-US" dirty="0" err="1">
                <a:latin typeface="Arial Narrow"/>
                <a:cs typeface="Arial Narrow"/>
              </a:rPr>
              <a:t>στεγάζοντ</a:t>
            </a:r>
            <a:r>
              <a:rPr lang="en-US" dirty="0">
                <a:latin typeface="Arial Narrow"/>
                <a:cs typeface="Arial Narrow"/>
              </a:rPr>
              <a:t>αι π</a:t>
            </a:r>
            <a:r>
              <a:rPr lang="en-US" dirty="0" err="1">
                <a:latin typeface="Arial Narrow"/>
                <a:cs typeface="Arial Narrow"/>
              </a:rPr>
              <a:t>ολυκ</a:t>
            </a:r>
            <a:r>
              <a:rPr lang="en-US" dirty="0">
                <a:latin typeface="Arial Narrow"/>
                <a:cs typeface="Arial Narrow"/>
              </a:rPr>
              <a:t>ατα</a:t>
            </a:r>
            <a:r>
              <a:rPr lang="en-US" dirty="0" err="1">
                <a:latin typeface="Arial Narrow"/>
                <a:cs typeface="Arial Narrow"/>
              </a:rPr>
              <a:t>στήμ</a:t>
            </a:r>
            <a:r>
              <a:rPr lang="en-US" dirty="0">
                <a:latin typeface="Arial Narrow"/>
                <a:cs typeface="Arial Narrow"/>
              </a:rPr>
              <a:t>ατα. </a:t>
            </a:r>
          </a:p>
          <a:p>
            <a:pPr algn="just"/>
            <a:endParaRPr lang="el-GR" dirty="0" smtClean="0">
              <a:latin typeface="Arial Narrow"/>
              <a:cs typeface="Arial Narrow"/>
            </a:endParaRPr>
          </a:p>
          <a:p>
            <a:pPr algn="just"/>
            <a:endParaRPr lang="el-GR" dirty="0">
              <a:latin typeface="Arial Narrow"/>
              <a:cs typeface="Arial Narrow"/>
            </a:endParaRPr>
          </a:p>
          <a:p>
            <a:pPr algn="just"/>
            <a:r>
              <a:rPr lang="en-US" dirty="0" smtClean="0">
                <a:latin typeface="Arial Narrow"/>
                <a:cs typeface="Arial Narrow"/>
              </a:rPr>
              <a:t>Σε </a:t>
            </a:r>
            <a:r>
              <a:rPr lang="en-US" dirty="0">
                <a:latin typeface="Arial Narrow"/>
                <a:cs typeface="Arial Narrow"/>
              </a:rPr>
              <a:t>α</a:t>
            </a:r>
            <a:r>
              <a:rPr lang="en-US" dirty="0" err="1">
                <a:latin typeface="Arial Narrow"/>
                <a:cs typeface="Arial Narrow"/>
              </a:rPr>
              <a:t>ντιδι</a:t>
            </a:r>
            <a:r>
              <a:rPr lang="en-US" dirty="0">
                <a:latin typeface="Arial Narrow"/>
                <a:cs typeface="Arial Narrow"/>
              </a:rPr>
              <a:t>αστολή με τα σημάδια που έχουν χα</a:t>
            </a:r>
            <a:r>
              <a:rPr lang="en-US" dirty="0" err="1">
                <a:latin typeface="Arial Narrow"/>
                <a:cs typeface="Arial Narrow"/>
              </a:rPr>
              <a:t>ρ</a:t>
            </a:r>
            <a:r>
              <a:rPr lang="en-US" dirty="0">
                <a:latin typeface="Arial Narrow"/>
                <a:cs typeface="Arial Narrow"/>
              </a:rPr>
              <a:t>α</a:t>
            </a:r>
            <a:r>
              <a:rPr lang="en-US" dirty="0" err="1">
                <a:latin typeface="Arial Narrow"/>
                <a:cs typeface="Arial Narrow"/>
              </a:rPr>
              <a:t>χτεί</a:t>
            </a:r>
            <a:r>
              <a:rPr lang="en-US" dirty="0">
                <a:latin typeface="Arial Narrow"/>
                <a:cs typeface="Arial Narrow"/>
              </a:rPr>
              <a:t> στην </a:t>
            </a:r>
            <a:r>
              <a:rPr lang="en-US" dirty="0" err="1">
                <a:latin typeface="Arial Narrow"/>
                <a:cs typeface="Arial Narrow"/>
              </a:rPr>
              <a:t>ξυλινη</a:t>
            </a:r>
            <a:r>
              <a:rPr lang="en-US" dirty="0">
                <a:latin typeface="Arial Narrow"/>
                <a:cs typeface="Arial Narrow"/>
              </a:rPr>
              <a:t> π</a:t>
            </a:r>
            <a:r>
              <a:rPr lang="en-US" dirty="0" err="1">
                <a:latin typeface="Arial Narrow"/>
                <a:cs typeface="Arial Narrow"/>
              </a:rPr>
              <a:t>όρτ</a:t>
            </a:r>
            <a:r>
              <a:rPr lang="en-US" dirty="0">
                <a:latin typeface="Arial Narrow"/>
                <a:cs typeface="Arial Narrow"/>
              </a:rPr>
              <a:t>α απ</a:t>
            </a:r>
            <a:r>
              <a:rPr lang="en-US" dirty="0" err="1">
                <a:latin typeface="Arial Narrow"/>
                <a:cs typeface="Arial Narrow"/>
              </a:rPr>
              <a:t>ό</a:t>
            </a:r>
            <a:r>
              <a:rPr lang="en-US" dirty="0">
                <a:latin typeface="Arial Narrow"/>
                <a:cs typeface="Arial Narrow"/>
              </a:rPr>
              <a:t> τα χεριά των </a:t>
            </a:r>
            <a:r>
              <a:rPr lang="en-US" dirty="0" err="1">
                <a:latin typeface="Arial Narrow"/>
                <a:cs typeface="Arial Narrow"/>
              </a:rPr>
              <a:t>κρ</a:t>
            </a:r>
            <a:r>
              <a:rPr lang="en-US" dirty="0">
                <a:latin typeface="Arial Narrow"/>
                <a:cs typeface="Arial Narrow"/>
              </a:rPr>
              <a:t>α</a:t>
            </a:r>
            <a:r>
              <a:rPr lang="en-US" dirty="0" err="1">
                <a:latin typeface="Arial Narrow"/>
                <a:cs typeface="Arial Narrow"/>
              </a:rPr>
              <a:t>τούμενων</a:t>
            </a:r>
            <a:r>
              <a:rPr lang="en-US" dirty="0">
                <a:latin typeface="Arial Narrow"/>
                <a:cs typeface="Arial Narrow"/>
              </a:rPr>
              <a:t> και τη συνα</a:t>
            </a:r>
            <a:r>
              <a:rPr lang="en-US" dirty="0" err="1">
                <a:latin typeface="Arial Narrow"/>
                <a:cs typeface="Arial Narrow"/>
              </a:rPr>
              <a:t>ισθημ</a:t>
            </a:r>
            <a:r>
              <a:rPr lang="en-US" dirty="0">
                <a:latin typeface="Arial Narrow"/>
                <a:cs typeface="Arial Narrow"/>
              </a:rPr>
              <a:t>α</a:t>
            </a:r>
            <a:r>
              <a:rPr lang="en-US" dirty="0" err="1">
                <a:latin typeface="Arial Narrow"/>
                <a:cs typeface="Arial Narrow"/>
              </a:rPr>
              <a:t>τική</a:t>
            </a:r>
            <a:r>
              <a:rPr lang="en-US" dirty="0">
                <a:latin typeface="Arial Narrow"/>
                <a:cs typeface="Arial Narrow"/>
              </a:rPr>
              <a:t> φόρτιση που προκα</a:t>
            </a:r>
            <a:r>
              <a:rPr lang="en-US" dirty="0" err="1">
                <a:latin typeface="Arial Narrow"/>
                <a:cs typeface="Arial Narrow"/>
              </a:rPr>
              <a:t>λεί</a:t>
            </a:r>
            <a:r>
              <a:rPr lang="en-US" dirty="0">
                <a:latin typeface="Arial Narrow"/>
                <a:cs typeface="Arial Narrow"/>
              </a:rPr>
              <a:t> η ιστορική τους μνήμη, η σύγχρονη ελληνική π</a:t>
            </a:r>
            <a:r>
              <a:rPr lang="en-US" dirty="0" err="1">
                <a:latin typeface="Arial Narrow"/>
                <a:cs typeface="Arial Narrow"/>
              </a:rPr>
              <a:t>ρ</a:t>
            </a:r>
            <a:r>
              <a:rPr lang="en-US" dirty="0">
                <a:latin typeface="Arial Narrow"/>
                <a:cs typeface="Arial Narrow"/>
              </a:rPr>
              <a:t>α</a:t>
            </a:r>
            <a:r>
              <a:rPr lang="en-US" dirty="0" err="1">
                <a:latin typeface="Arial Narrow"/>
                <a:cs typeface="Arial Narrow"/>
              </a:rPr>
              <a:t>γμ</a:t>
            </a:r>
            <a:r>
              <a:rPr lang="en-US" dirty="0">
                <a:latin typeface="Arial Narrow"/>
                <a:cs typeface="Arial Narrow"/>
              </a:rPr>
              <a:t>α</a:t>
            </a:r>
            <a:r>
              <a:rPr lang="en-US" dirty="0" err="1">
                <a:latin typeface="Arial Narrow"/>
                <a:cs typeface="Arial Narrow"/>
              </a:rPr>
              <a:t>τικότητ</a:t>
            </a:r>
            <a:r>
              <a:rPr lang="en-US" dirty="0">
                <a:latin typeface="Arial Narrow"/>
                <a:cs typeface="Arial Narrow"/>
              </a:rPr>
              <a:t>α π</a:t>
            </a:r>
            <a:r>
              <a:rPr lang="en-US" dirty="0" err="1">
                <a:latin typeface="Arial Narrow"/>
                <a:cs typeface="Arial Narrow"/>
              </a:rPr>
              <a:t>ροσ</a:t>
            </a:r>
            <a:r>
              <a:rPr lang="en-US" dirty="0">
                <a:latin typeface="Arial Narrow"/>
                <a:cs typeface="Arial Narrow"/>
              </a:rPr>
              <a:t>πα</a:t>
            </a:r>
            <a:r>
              <a:rPr lang="en-US" dirty="0" err="1">
                <a:latin typeface="Arial Narrow"/>
                <a:cs typeface="Arial Narrow"/>
              </a:rPr>
              <a:t>θεί</a:t>
            </a:r>
            <a:r>
              <a:rPr lang="en-US" dirty="0">
                <a:latin typeface="Arial Narrow"/>
                <a:cs typeface="Arial Narrow"/>
              </a:rPr>
              <a:t> να </a:t>
            </a:r>
            <a:r>
              <a:rPr lang="en-US" dirty="0" err="1" smtClean="0">
                <a:latin typeface="Arial Narrow"/>
                <a:cs typeface="Arial Narrow"/>
              </a:rPr>
              <a:t>συμ</a:t>
            </a:r>
            <a:r>
              <a:rPr lang="en-US" dirty="0" smtClean="0">
                <a:latin typeface="Arial Narrow"/>
                <a:cs typeface="Arial Narrow"/>
              </a:rPr>
              <a:t>πτ</a:t>
            </a:r>
            <a:r>
              <a:rPr lang="el-GR" dirty="0" smtClean="0">
                <a:latin typeface="Arial Narrow"/>
                <a:cs typeface="Arial Narrow"/>
              </a:rPr>
              <a:t>ύ</a:t>
            </a:r>
            <a:r>
              <a:rPr lang="en-US" dirty="0" err="1" smtClean="0">
                <a:latin typeface="Arial Narrow"/>
                <a:cs typeface="Arial Narrow"/>
              </a:rPr>
              <a:t>ξει</a:t>
            </a:r>
            <a:r>
              <a:rPr lang="en-US" dirty="0" smtClean="0">
                <a:latin typeface="Arial Narrow"/>
                <a:cs typeface="Arial Narrow"/>
              </a:rPr>
              <a:t> </a:t>
            </a:r>
            <a:r>
              <a:rPr lang="en-US" dirty="0">
                <a:latin typeface="Arial Narrow"/>
                <a:cs typeface="Arial Narrow"/>
              </a:rPr>
              <a:t>το </a:t>
            </a:r>
            <a:r>
              <a:rPr lang="en-US" dirty="0" err="1">
                <a:latin typeface="Arial Narrow"/>
                <a:cs typeface="Arial Narrow"/>
              </a:rPr>
              <a:t>τρ</a:t>
            </a:r>
            <a:r>
              <a:rPr lang="en-US" dirty="0">
                <a:latin typeface="Arial Narrow"/>
                <a:cs typeface="Arial Narrow"/>
              </a:rPr>
              <a:t>α</a:t>
            </a:r>
            <a:r>
              <a:rPr lang="en-US" dirty="0" err="1">
                <a:latin typeface="Arial Narrow"/>
                <a:cs typeface="Arial Narrow"/>
              </a:rPr>
              <a:t>γικό</a:t>
            </a:r>
            <a:r>
              <a:rPr lang="en-US" dirty="0">
                <a:latin typeface="Arial Narrow"/>
                <a:cs typeface="Arial Narrow"/>
              </a:rPr>
              <a:t> πα</a:t>
            </a:r>
            <a:r>
              <a:rPr lang="en-US" dirty="0" err="1">
                <a:latin typeface="Arial Narrow"/>
                <a:cs typeface="Arial Narrow"/>
              </a:rPr>
              <a:t>ρελθόν</a:t>
            </a:r>
            <a:r>
              <a:rPr lang="en-US" dirty="0">
                <a:latin typeface="Arial Narrow"/>
                <a:cs typeface="Arial Narrow"/>
              </a:rPr>
              <a:t> </a:t>
            </a:r>
            <a:r>
              <a:rPr lang="en-US" dirty="0" err="1">
                <a:latin typeface="Arial Narrow"/>
                <a:cs typeface="Arial Narrow"/>
              </a:rPr>
              <a:t>στριμ</a:t>
            </a:r>
            <a:r>
              <a:rPr lang="el-GR" dirty="0" err="1">
                <a:latin typeface="Arial Narrow"/>
                <a:cs typeface="Arial Narrow"/>
              </a:rPr>
              <a:t>ώ</a:t>
            </a:r>
            <a:r>
              <a:rPr lang="en-US" dirty="0" err="1">
                <a:latin typeface="Arial Narrow"/>
                <a:cs typeface="Arial Narrow"/>
              </a:rPr>
              <a:t>χνοντ</a:t>
            </a:r>
            <a:r>
              <a:rPr lang="en-US" dirty="0">
                <a:latin typeface="Arial Narrow"/>
                <a:cs typeface="Arial Narrow"/>
              </a:rPr>
              <a:t>ας ένα μνημείο στην είσοδο της π</a:t>
            </a:r>
            <a:r>
              <a:rPr lang="en-US" dirty="0" err="1">
                <a:latin typeface="Arial Narrow"/>
                <a:cs typeface="Arial Narrow"/>
              </a:rPr>
              <a:t>ολυκ</a:t>
            </a:r>
            <a:r>
              <a:rPr lang="en-US" dirty="0">
                <a:latin typeface="Arial Narrow"/>
                <a:cs typeface="Arial Narrow"/>
              </a:rPr>
              <a:t>α</a:t>
            </a:r>
            <a:r>
              <a:rPr lang="en-US" dirty="0" err="1">
                <a:latin typeface="Arial Narrow"/>
                <a:cs typeface="Arial Narrow"/>
              </a:rPr>
              <a:t>τοικί</a:t>
            </a:r>
            <a:r>
              <a:rPr lang="en-US" dirty="0">
                <a:latin typeface="Arial Narrow"/>
                <a:cs typeface="Arial Narrow"/>
              </a:rPr>
              <a:t>ας α</a:t>
            </a:r>
            <a:r>
              <a:rPr lang="en-US" dirty="0" err="1">
                <a:latin typeface="Arial Narrow"/>
                <a:cs typeface="Arial Narrow"/>
              </a:rPr>
              <a:t>κρι</a:t>
            </a:r>
            <a:r>
              <a:rPr lang="en-US" dirty="0">
                <a:latin typeface="Arial Narrow"/>
                <a:cs typeface="Arial Narrow"/>
              </a:rPr>
              <a:t>β</a:t>
            </a:r>
            <a:r>
              <a:rPr lang="en-US" dirty="0" err="1">
                <a:latin typeface="Arial Narrow"/>
                <a:cs typeface="Arial Narrow"/>
              </a:rPr>
              <a:t>ώς</a:t>
            </a:r>
            <a:r>
              <a:rPr lang="en-US" dirty="0">
                <a:latin typeface="Arial Narrow"/>
                <a:cs typeface="Arial Narrow"/>
              </a:rPr>
              <a:t> </a:t>
            </a:r>
            <a:r>
              <a:rPr lang="en-US" dirty="0" err="1">
                <a:latin typeface="Arial Narrow"/>
                <a:cs typeface="Arial Narrow"/>
              </a:rPr>
              <a:t>δί</a:t>
            </a:r>
            <a:r>
              <a:rPr lang="en-US" dirty="0">
                <a:latin typeface="Arial Narrow"/>
                <a:cs typeface="Arial Narrow"/>
              </a:rPr>
              <a:t>πλα σε ένα χώρο π</a:t>
            </a:r>
            <a:r>
              <a:rPr lang="en-US" dirty="0" err="1">
                <a:latin typeface="Arial Narrow"/>
                <a:cs typeface="Arial Narrow"/>
              </a:rPr>
              <a:t>ολυκ</a:t>
            </a:r>
            <a:r>
              <a:rPr lang="en-US" dirty="0">
                <a:latin typeface="Arial Narrow"/>
                <a:cs typeface="Arial Narrow"/>
              </a:rPr>
              <a:t>ατα</a:t>
            </a:r>
            <a:r>
              <a:rPr lang="en-US" dirty="0" err="1">
                <a:latin typeface="Arial Narrow"/>
                <a:cs typeface="Arial Narrow"/>
              </a:rPr>
              <a:t>στήμ</a:t>
            </a:r>
            <a:r>
              <a:rPr lang="en-US" dirty="0">
                <a:latin typeface="Arial Narrow"/>
                <a:cs typeface="Arial Narrow"/>
              </a:rPr>
              <a:t>ατος.  </a:t>
            </a:r>
          </a:p>
        </p:txBody>
      </p:sp>
    </p:spTree>
    <p:extLst>
      <p:ext uri="{BB962C8B-B14F-4D97-AF65-F5344CB8AC3E}">
        <p14:creationId xmlns:p14="http://schemas.microsoft.com/office/powerpoint/2010/main" val="11237555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751" y="2628008"/>
            <a:ext cx="3641094" cy="2887803"/>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751" y="517967"/>
            <a:ext cx="2696045" cy="202203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1534" y="1074446"/>
            <a:ext cx="1674621" cy="137064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4891999" y="674140"/>
            <a:ext cx="2560398" cy="1572907"/>
          </a:xfrm>
          <a:prstGeom prst="rect">
            <a:avLst/>
          </a:prstGeom>
          <a:ln>
            <a:noFill/>
          </a:ln>
          <a:effectLst>
            <a:outerShdw blurRad="190500" algn="tl" rotWithShape="0">
              <a:srgbClr val="000000">
                <a:alpha val="70000"/>
              </a:srgbClr>
            </a:outerShdw>
          </a:effectLst>
        </p:spPr>
      </p:pic>
      <p:pic>
        <p:nvPicPr>
          <p:cNvPr id="6" name="Content Placeholder 3"/>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1549292" y="4334162"/>
            <a:ext cx="2651065" cy="162822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4490115" y="2906679"/>
            <a:ext cx="2703182" cy="178000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tretch>
            <a:fillRect/>
          </a:stretch>
        </p:blipFill>
        <p:spPr>
          <a:xfrm rot="5400000">
            <a:off x="5652472" y="3136330"/>
            <a:ext cx="4533073" cy="23746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2" cstate="email">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tretch>
            <a:fillRect/>
          </a:stretch>
        </p:blipFill>
        <p:spPr>
          <a:xfrm>
            <a:off x="4716155" y="5219524"/>
            <a:ext cx="2586908" cy="1370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34658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stapodoo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604" y="450100"/>
            <a:ext cx="8094063" cy="5399537"/>
          </a:xfrm>
          <a:prstGeom prst="rect">
            <a:avLst/>
          </a:prstGeom>
        </p:spPr>
      </p:pic>
      <p:pic>
        <p:nvPicPr>
          <p:cNvPr id="3" name="Picture 2" descr="arman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0161" y="4948409"/>
            <a:ext cx="1927135" cy="1387151"/>
          </a:xfrm>
          <a:prstGeom prst="rect">
            <a:avLst/>
          </a:prstGeom>
        </p:spPr>
      </p:pic>
      <p:pic>
        <p:nvPicPr>
          <p:cNvPr id="4" name="Picture 3" descr="53b0bafa578227096c8b9a3282c4b8e5_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8303" y="4110053"/>
            <a:ext cx="3802951" cy="2281771"/>
          </a:xfrm>
          <a:prstGeom prst="rect">
            <a:avLst/>
          </a:prstGeom>
        </p:spPr>
      </p:pic>
      <p:pic>
        <p:nvPicPr>
          <p:cNvPr id="5" name="Picture 4" descr="1964486_ori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9232" y="4948410"/>
            <a:ext cx="1564013" cy="1387151"/>
          </a:xfrm>
          <a:prstGeom prst="rect">
            <a:avLst/>
          </a:prstGeom>
        </p:spPr>
      </p:pic>
      <p:pic>
        <p:nvPicPr>
          <p:cNvPr id="6" name="Picture 5" descr="Merli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4536" y="1036837"/>
            <a:ext cx="4126718" cy="2764901"/>
          </a:xfrm>
          <a:prstGeom prst="rect">
            <a:avLst/>
          </a:prstGeom>
        </p:spPr>
      </p:pic>
    </p:spTree>
    <p:extLst>
      <p:ext uri="{BB962C8B-B14F-4D97-AF65-F5344CB8AC3E}">
        <p14:creationId xmlns:p14="http://schemas.microsoft.com/office/powerpoint/2010/main" val="14466688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8412" y="1305342"/>
            <a:ext cx="7291294" cy="1754327"/>
          </a:xfrm>
          <a:prstGeom prst="rect">
            <a:avLst/>
          </a:prstGeom>
        </p:spPr>
        <p:txBody>
          <a:bodyPr wrap="square">
            <a:spAutoFit/>
          </a:bodyPr>
          <a:lstStyle/>
          <a:p>
            <a:pPr algn="just"/>
            <a:r>
              <a:rPr lang="en-US" dirty="0">
                <a:latin typeface="Arial Narrow"/>
                <a:cs typeface="Arial Narrow"/>
              </a:rPr>
              <a:t>Αυτήν η α</a:t>
            </a:r>
            <a:r>
              <a:rPr lang="en-US" dirty="0" err="1">
                <a:latin typeface="Arial Narrow"/>
                <a:cs typeface="Arial Narrow"/>
              </a:rPr>
              <a:t>ντίφ</a:t>
            </a:r>
            <a:r>
              <a:rPr lang="en-US" dirty="0">
                <a:latin typeface="Arial Narrow"/>
                <a:cs typeface="Arial Narrow"/>
              </a:rPr>
              <a:t>α</a:t>
            </a:r>
            <a:r>
              <a:rPr lang="en-US" dirty="0" err="1">
                <a:latin typeface="Arial Narrow"/>
                <a:cs typeface="Arial Narrow"/>
              </a:rPr>
              <a:t>ση</a:t>
            </a:r>
            <a:r>
              <a:rPr lang="en-US" dirty="0">
                <a:latin typeface="Arial Narrow"/>
                <a:cs typeface="Arial Narrow"/>
              </a:rPr>
              <a:t> απ</a:t>
            </a:r>
            <a:r>
              <a:rPr lang="en-US" dirty="0" err="1">
                <a:latin typeface="Arial Narrow"/>
                <a:cs typeface="Arial Narrow"/>
              </a:rPr>
              <a:t>οδεικνύει</a:t>
            </a:r>
            <a:r>
              <a:rPr lang="en-US" dirty="0">
                <a:latin typeface="Arial Narrow"/>
                <a:cs typeface="Arial Narrow"/>
              </a:rPr>
              <a:t> την π</a:t>
            </a:r>
            <a:r>
              <a:rPr lang="en-US" dirty="0" err="1">
                <a:latin typeface="Arial Narrow"/>
                <a:cs typeface="Arial Narrow"/>
              </a:rPr>
              <a:t>ροχειρότητ</a:t>
            </a:r>
            <a:r>
              <a:rPr lang="en-US" dirty="0">
                <a:latin typeface="Arial Narrow"/>
                <a:cs typeface="Arial Narrow"/>
              </a:rPr>
              <a:t>α με την οπ</a:t>
            </a:r>
            <a:r>
              <a:rPr lang="en-US" dirty="0" err="1">
                <a:latin typeface="Arial Narrow"/>
                <a:cs typeface="Arial Narrow"/>
              </a:rPr>
              <a:t>οί</a:t>
            </a:r>
            <a:r>
              <a:rPr lang="en-US" dirty="0">
                <a:latin typeface="Arial Narrow"/>
                <a:cs typeface="Arial Narrow"/>
              </a:rPr>
              <a:t>α α</a:t>
            </a:r>
            <a:r>
              <a:rPr lang="en-US" dirty="0" err="1">
                <a:latin typeface="Arial Narrow"/>
                <a:cs typeface="Arial Narrow"/>
              </a:rPr>
              <a:t>ντιμετω</a:t>
            </a:r>
            <a:r>
              <a:rPr lang="en-US" dirty="0">
                <a:latin typeface="Arial Narrow"/>
                <a:cs typeface="Arial Narrow"/>
              </a:rPr>
              <a:t>π</a:t>
            </a:r>
            <a:r>
              <a:rPr lang="en-US" dirty="0" err="1">
                <a:latin typeface="Arial Narrow"/>
                <a:cs typeface="Arial Narrow"/>
              </a:rPr>
              <a:t>ίζουμε</a:t>
            </a:r>
            <a:r>
              <a:rPr lang="en-US" dirty="0">
                <a:latin typeface="Arial Narrow"/>
                <a:cs typeface="Arial Narrow"/>
              </a:rPr>
              <a:t> την </a:t>
            </a:r>
            <a:r>
              <a:rPr lang="en-US" dirty="0" err="1">
                <a:latin typeface="Arial Narrow"/>
                <a:cs typeface="Arial Narrow"/>
              </a:rPr>
              <a:t>ιστορί</a:t>
            </a:r>
            <a:r>
              <a:rPr lang="en-US" dirty="0">
                <a:latin typeface="Arial Narrow"/>
                <a:cs typeface="Arial Narrow"/>
              </a:rPr>
              <a:t>α μας.</a:t>
            </a:r>
          </a:p>
          <a:p>
            <a:pPr algn="just"/>
            <a:r>
              <a:rPr lang="el-GR" dirty="0" smtClean="0">
                <a:latin typeface="Arial Narrow"/>
                <a:cs typeface="Arial Narrow"/>
              </a:rPr>
              <a:t>Με την</a:t>
            </a:r>
            <a:r>
              <a:rPr lang="en-US" dirty="0" smtClean="0">
                <a:latin typeface="Arial Narrow"/>
                <a:cs typeface="Arial Narrow"/>
              </a:rPr>
              <a:t> </a:t>
            </a:r>
            <a:r>
              <a:rPr lang="en-US" dirty="0">
                <a:latin typeface="Arial Narrow"/>
                <a:cs typeface="Arial Narrow"/>
              </a:rPr>
              <a:t>επ</a:t>
            </a:r>
            <a:r>
              <a:rPr lang="en-US" dirty="0" err="1">
                <a:latin typeface="Arial Narrow"/>
                <a:cs typeface="Arial Narrow"/>
              </a:rPr>
              <a:t>έμ</a:t>
            </a:r>
            <a:r>
              <a:rPr lang="en-US" dirty="0">
                <a:latin typeface="Arial Narrow"/>
                <a:cs typeface="Arial Narrow"/>
              </a:rPr>
              <a:t>βα</a:t>
            </a:r>
            <a:r>
              <a:rPr lang="en-US" dirty="0" err="1">
                <a:latin typeface="Arial Narrow"/>
                <a:cs typeface="Arial Narrow"/>
              </a:rPr>
              <a:t>σή</a:t>
            </a:r>
            <a:r>
              <a:rPr lang="en-US" dirty="0">
                <a:latin typeface="Arial Narrow"/>
                <a:cs typeface="Arial Narrow"/>
              </a:rPr>
              <a:t> μας στο </a:t>
            </a:r>
            <a:r>
              <a:rPr lang="el-GR" dirty="0" smtClean="0">
                <a:latin typeface="Arial Narrow"/>
                <a:cs typeface="Arial Narrow"/>
              </a:rPr>
              <a:t>συγκεκριμένο </a:t>
            </a:r>
            <a:r>
              <a:rPr lang="en-US" dirty="0" smtClean="0">
                <a:latin typeface="Arial Narrow"/>
                <a:cs typeface="Arial Narrow"/>
              </a:rPr>
              <a:t>χώρο</a:t>
            </a:r>
            <a:r>
              <a:rPr lang="el-GR" dirty="0" smtClean="0">
                <a:latin typeface="Arial Narrow"/>
                <a:cs typeface="Arial Narrow"/>
              </a:rPr>
              <a:t>,</a:t>
            </a:r>
            <a:r>
              <a:rPr lang="en-US" dirty="0" smtClean="0">
                <a:latin typeface="Arial Narrow"/>
                <a:cs typeface="Arial Narrow"/>
              </a:rPr>
              <a:t> </a:t>
            </a:r>
            <a:r>
              <a:rPr lang="en-US" dirty="0">
                <a:latin typeface="Arial Narrow"/>
                <a:cs typeface="Arial Narrow"/>
              </a:rPr>
              <a:t>στόχος μας </a:t>
            </a:r>
            <a:r>
              <a:rPr lang="en-US" dirty="0" err="1">
                <a:latin typeface="Arial Narrow"/>
                <a:cs typeface="Arial Narrow"/>
              </a:rPr>
              <a:t>είν</a:t>
            </a:r>
            <a:r>
              <a:rPr lang="en-US" dirty="0">
                <a:latin typeface="Arial Narrow"/>
                <a:cs typeface="Arial Narrow"/>
              </a:rPr>
              <a:t>αι να μην αναπα</a:t>
            </a:r>
            <a:r>
              <a:rPr lang="en-US" dirty="0" err="1">
                <a:latin typeface="Arial Narrow"/>
                <a:cs typeface="Arial Narrow"/>
              </a:rPr>
              <a:t>ράγουμε</a:t>
            </a:r>
            <a:r>
              <a:rPr lang="en-US" dirty="0">
                <a:latin typeface="Arial Narrow"/>
                <a:cs typeface="Arial Narrow"/>
              </a:rPr>
              <a:t> ένα α</a:t>
            </a:r>
            <a:r>
              <a:rPr lang="en-US" dirty="0" err="1">
                <a:latin typeface="Arial Narrow"/>
                <a:cs typeface="Arial Narrow"/>
              </a:rPr>
              <a:t>κόμ</a:t>
            </a:r>
            <a:r>
              <a:rPr lang="en-US" dirty="0">
                <a:latin typeface="Arial Narrow"/>
                <a:cs typeface="Arial Narrow"/>
              </a:rPr>
              <a:t>α μνημείο α</a:t>
            </a:r>
            <a:r>
              <a:rPr lang="en-US" dirty="0" err="1">
                <a:latin typeface="Arial Narrow"/>
                <a:cs typeface="Arial Narrow"/>
              </a:rPr>
              <a:t>λλά</a:t>
            </a:r>
            <a:r>
              <a:rPr lang="en-US" dirty="0">
                <a:latin typeface="Arial Narrow"/>
                <a:cs typeface="Arial Narrow"/>
              </a:rPr>
              <a:t> να συνενώσουμε </a:t>
            </a:r>
            <a:r>
              <a:rPr lang="en-US" dirty="0" err="1">
                <a:latin typeface="Arial Narrow"/>
                <a:cs typeface="Arial Narrow"/>
              </a:rPr>
              <a:t>μορφο</a:t>
            </a:r>
            <a:r>
              <a:rPr lang="en-US" dirty="0">
                <a:latin typeface="Arial Narrow"/>
                <a:cs typeface="Arial Narrow"/>
              </a:rPr>
              <a:t>πλα</a:t>
            </a:r>
            <a:r>
              <a:rPr lang="en-US" dirty="0" err="1">
                <a:latin typeface="Arial Narrow"/>
                <a:cs typeface="Arial Narrow"/>
              </a:rPr>
              <a:t>στικά</a:t>
            </a:r>
            <a:r>
              <a:rPr lang="en-US" dirty="0">
                <a:latin typeface="Arial Narrow"/>
                <a:cs typeface="Arial Narrow"/>
              </a:rPr>
              <a:t> και εννοιολογικά την πα</a:t>
            </a:r>
            <a:r>
              <a:rPr lang="en-US" dirty="0" err="1">
                <a:latin typeface="Arial Narrow"/>
                <a:cs typeface="Arial Narrow"/>
              </a:rPr>
              <a:t>ρ</a:t>
            </a:r>
            <a:r>
              <a:rPr lang="en-US" dirty="0">
                <a:latin typeface="Arial Narrow"/>
                <a:cs typeface="Arial Narrow"/>
              </a:rPr>
              <a:t>απάνω α</a:t>
            </a:r>
            <a:r>
              <a:rPr lang="en-US" dirty="0" err="1">
                <a:latin typeface="Arial Narrow"/>
                <a:cs typeface="Arial Narrow"/>
              </a:rPr>
              <a:t>ντίφ</a:t>
            </a:r>
            <a:r>
              <a:rPr lang="en-US" dirty="0">
                <a:latin typeface="Arial Narrow"/>
                <a:cs typeface="Arial Narrow"/>
              </a:rPr>
              <a:t>α</a:t>
            </a:r>
            <a:r>
              <a:rPr lang="en-US" dirty="0" err="1">
                <a:latin typeface="Arial Narrow"/>
                <a:cs typeface="Arial Narrow"/>
              </a:rPr>
              <a:t>ση</a:t>
            </a:r>
            <a:r>
              <a:rPr lang="en-US" dirty="0">
                <a:latin typeface="Arial Narrow"/>
                <a:cs typeface="Arial Narrow"/>
              </a:rPr>
              <a:t>.</a:t>
            </a:r>
          </a:p>
          <a:p>
            <a:pPr algn="just"/>
            <a:endParaRPr lang="el-GR" dirty="0" smtClean="0">
              <a:latin typeface="Arial Narrow"/>
              <a:cs typeface="Arial Narrow"/>
            </a:endParaRPr>
          </a:p>
        </p:txBody>
      </p:sp>
    </p:spTree>
    <p:extLst>
      <p:ext uri="{BB962C8B-B14F-4D97-AF65-F5344CB8AC3E}">
        <p14:creationId xmlns:p14="http://schemas.microsoft.com/office/powerpoint/2010/main" val="20780208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530770"/>
          </a:xfrm>
          <a:prstGeom prst="rect">
            <a:avLst/>
          </a:prstGeom>
        </p:spPr>
      </p:pic>
    </p:spTree>
    <p:extLst>
      <p:ext uri="{BB962C8B-B14F-4D97-AF65-F5344CB8AC3E}">
        <p14:creationId xmlns:p14="http://schemas.microsoft.com/office/powerpoint/2010/main" val="17530346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3353" y="2413338"/>
            <a:ext cx="7007412" cy="1200329"/>
          </a:xfrm>
          <a:prstGeom prst="rect">
            <a:avLst/>
          </a:prstGeom>
        </p:spPr>
        <p:txBody>
          <a:bodyPr wrap="square">
            <a:spAutoFit/>
          </a:bodyPr>
          <a:lstStyle/>
          <a:p>
            <a:pPr algn="just"/>
            <a:r>
              <a:rPr lang="en-US" dirty="0">
                <a:latin typeface="Arial Narrow"/>
                <a:cs typeface="Arial Narrow"/>
              </a:rPr>
              <a:t>Η π</a:t>
            </a:r>
            <a:r>
              <a:rPr lang="en-US" dirty="0" err="1">
                <a:latin typeface="Arial Narrow"/>
                <a:cs typeface="Arial Narrow"/>
              </a:rPr>
              <a:t>ρισμ</a:t>
            </a:r>
            <a:r>
              <a:rPr lang="en-US" dirty="0">
                <a:latin typeface="Arial Narrow"/>
                <a:cs typeface="Arial Narrow"/>
              </a:rPr>
              <a:t>α</a:t>
            </a:r>
            <a:r>
              <a:rPr lang="en-US" dirty="0" err="1">
                <a:latin typeface="Arial Narrow"/>
                <a:cs typeface="Arial Narrow"/>
              </a:rPr>
              <a:t>τική</a:t>
            </a:r>
            <a:r>
              <a:rPr lang="en-US" dirty="0">
                <a:latin typeface="Arial Narrow"/>
                <a:cs typeface="Arial Narrow"/>
              </a:rPr>
              <a:t> κατασκευή απ</a:t>
            </a:r>
            <a:r>
              <a:rPr lang="en-US" dirty="0" err="1">
                <a:latin typeface="Arial Narrow"/>
                <a:cs typeface="Arial Narrow"/>
              </a:rPr>
              <a:t>ό</a:t>
            </a:r>
            <a:r>
              <a:rPr lang="en-US" dirty="0">
                <a:latin typeface="Arial Narrow"/>
                <a:cs typeface="Arial Narrow"/>
              </a:rPr>
              <a:t> π</a:t>
            </a:r>
            <a:r>
              <a:rPr lang="en-US" dirty="0" err="1">
                <a:latin typeface="Arial Narrow"/>
                <a:cs typeface="Arial Narrow"/>
              </a:rPr>
              <a:t>λεξιγκλάς</a:t>
            </a:r>
            <a:r>
              <a:rPr lang="en-US" dirty="0">
                <a:latin typeface="Arial Narrow"/>
                <a:cs typeface="Arial Narrow"/>
              </a:rPr>
              <a:t> που π</a:t>
            </a:r>
            <a:r>
              <a:rPr lang="en-US" dirty="0" err="1">
                <a:latin typeface="Arial Narrow"/>
                <a:cs typeface="Arial Narrow"/>
              </a:rPr>
              <a:t>ροτείνουμε</a:t>
            </a:r>
            <a:r>
              <a:rPr lang="en-US" dirty="0">
                <a:latin typeface="Arial Narrow"/>
                <a:cs typeface="Arial Narrow"/>
              </a:rPr>
              <a:t> θυμίζει ένα π</a:t>
            </a:r>
            <a:r>
              <a:rPr lang="en-US" dirty="0" err="1">
                <a:latin typeface="Arial Narrow"/>
                <a:cs typeface="Arial Narrow"/>
              </a:rPr>
              <a:t>ροϊόν</a:t>
            </a:r>
            <a:r>
              <a:rPr lang="en-US" dirty="0">
                <a:latin typeface="Arial Narrow"/>
                <a:cs typeface="Arial Narrow"/>
              </a:rPr>
              <a:t> που έχει β</a:t>
            </a:r>
            <a:r>
              <a:rPr lang="en-US" dirty="0" err="1">
                <a:latin typeface="Arial Narrow"/>
                <a:cs typeface="Arial Narrow"/>
              </a:rPr>
              <a:t>γει</a:t>
            </a:r>
            <a:r>
              <a:rPr lang="en-US" dirty="0">
                <a:latin typeface="Arial Narrow"/>
                <a:cs typeface="Arial Narrow"/>
              </a:rPr>
              <a:t> κα</a:t>
            </a:r>
            <a:r>
              <a:rPr lang="en-US" dirty="0" err="1">
                <a:latin typeface="Arial Narrow"/>
                <a:cs typeface="Arial Narrow"/>
              </a:rPr>
              <a:t>τευθεί</a:t>
            </a:r>
            <a:r>
              <a:rPr lang="en-US" dirty="0">
                <a:latin typeface="Arial Narrow"/>
                <a:cs typeface="Arial Narrow"/>
              </a:rPr>
              <a:t>αν απ</a:t>
            </a:r>
            <a:r>
              <a:rPr lang="en-US" dirty="0" err="1">
                <a:latin typeface="Arial Narrow"/>
                <a:cs typeface="Arial Narrow"/>
              </a:rPr>
              <a:t>ό</a:t>
            </a:r>
            <a:r>
              <a:rPr lang="en-US" dirty="0">
                <a:latin typeface="Arial Narrow"/>
                <a:cs typeface="Arial Narrow"/>
              </a:rPr>
              <a:t> το Hondo’s Center, ίσως μπ</a:t>
            </a:r>
            <a:r>
              <a:rPr lang="en-US" dirty="0" err="1">
                <a:latin typeface="Arial Narrow"/>
                <a:cs typeface="Arial Narrow"/>
              </a:rPr>
              <a:t>ουκάλι</a:t>
            </a:r>
            <a:r>
              <a:rPr lang="en-US" dirty="0">
                <a:latin typeface="Arial Narrow"/>
                <a:cs typeface="Arial Narrow"/>
              </a:rPr>
              <a:t> ενός α</a:t>
            </a:r>
            <a:r>
              <a:rPr lang="en-US" dirty="0" err="1">
                <a:latin typeface="Arial Narrow"/>
                <a:cs typeface="Arial Narrow"/>
              </a:rPr>
              <a:t>ρώμ</a:t>
            </a:r>
            <a:r>
              <a:rPr lang="en-US" dirty="0">
                <a:latin typeface="Arial Narrow"/>
                <a:cs typeface="Arial Narrow"/>
              </a:rPr>
              <a:t>ατος ή π</a:t>
            </a:r>
            <a:r>
              <a:rPr lang="en-US" dirty="0" err="1">
                <a:latin typeface="Arial Narrow"/>
                <a:cs typeface="Arial Narrow"/>
              </a:rPr>
              <a:t>ολυτιμος</a:t>
            </a:r>
            <a:r>
              <a:rPr lang="en-US" dirty="0">
                <a:latin typeface="Arial Narrow"/>
                <a:cs typeface="Arial Narrow"/>
              </a:rPr>
              <a:t> λίθος, ενώ τα</a:t>
            </a:r>
            <a:r>
              <a:rPr lang="en-US" dirty="0" err="1">
                <a:latin typeface="Arial Narrow"/>
                <a:cs typeface="Arial Narrow"/>
              </a:rPr>
              <a:t>υτόχρον</a:t>
            </a:r>
            <a:r>
              <a:rPr lang="en-US" dirty="0">
                <a:latin typeface="Arial Narrow"/>
                <a:cs typeface="Arial Narrow"/>
              </a:rPr>
              <a:t>α οι φράσεις που προβ</a:t>
            </a:r>
            <a:r>
              <a:rPr lang="en-US" dirty="0" err="1">
                <a:latin typeface="Arial Narrow"/>
                <a:cs typeface="Arial Narrow"/>
              </a:rPr>
              <a:t>άλλοντ</a:t>
            </a:r>
            <a:r>
              <a:rPr lang="en-US" dirty="0">
                <a:latin typeface="Arial Narrow"/>
                <a:cs typeface="Arial Narrow"/>
              </a:rPr>
              <a:t>αι πάνω του λειτουργούν σαν </a:t>
            </a:r>
            <a:r>
              <a:rPr lang="en-US" dirty="0" err="1">
                <a:latin typeface="Arial Narrow"/>
                <a:cs typeface="Arial Narrow"/>
              </a:rPr>
              <a:t>υ</a:t>
            </a:r>
            <a:r>
              <a:rPr lang="en-US" dirty="0">
                <a:latin typeface="Arial Narrow"/>
                <a:cs typeface="Arial Narrow"/>
              </a:rPr>
              <a:t>π</a:t>
            </a:r>
            <a:r>
              <a:rPr lang="en-US" dirty="0" err="1">
                <a:latin typeface="Arial Narrow"/>
                <a:cs typeface="Arial Narrow"/>
              </a:rPr>
              <a:t>όμνηση</a:t>
            </a:r>
            <a:r>
              <a:rPr lang="en-US" dirty="0">
                <a:latin typeface="Arial Narrow"/>
                <a:cs typeface="Arial Narrow"/>
              </a:rPr>
              <a:t> του ιστορικού πα</a:t>
            </a:r>
            <a:r>
              <a:rPr lang="en-US" dirty="0" err="1">
                <a:latin typeface="Arial Narrow"/>
                <a:cs typeface="Arial Narrow"/>
              </a:rPr>
              <a:t>ρελθόντος</a:t>
            </a:r>
            <a:r>
              <a:rPr lang="en-US" dirty="0">
                <a:latin typeface="Arial Narrow"/>
                <a:cs typeface="Arial Narrow"/>
              </a:rPr>
              <a:t> του χώρου.</a:t>
            </a:r>
          </a:p>
        </p:txBody>
      </p:sp>
    </p:spTree>
    <p:extLst>
      <p:ext uri="{BB962C8B-B14F-4D97-AF65-F5344CB8AC3E}">
        <p14:creationId xmlns:p14="http://schemas.microsoft.com/office/powerpoint/2010/main" val="1912851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03C6u03C9u03C4u03BF 4.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3550" y="1114110"/>
            <a:ext cx="6632701" cy="4978428"/>
          </a:xfrm>
          <a:prstGeom prst="rect">
            <a:avLst/>
          </a:prstGeom>
        </p:spPr>
      </p:pic>
    </p:spTree>
    <p:extLst>
      <p:ext uri="{BB962C8B-B14F-4D97-AF65-F5344CB8AC3E}">
        <p14:creationId xmlns:p14="http://schemas.microsoft.com/office/powerpoint/2010/main" val="41213543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5710"/>
            <a:ext cx="9144000" cy="6532290"/>
          </a:xfrm>
          <a:prstGeom prst="rect">
            <a:avLst/>
          </a:prstGeom>
        </p:spPr>
      </p:pic>
    </p:spTree>
    <p:extLst>
      <p:ext uri="{BB962C8B-B14F-4D97-AF65-F5344CB8AC3E}">
        <p14:creationId xmlns:p14="http://schemas.microsoft.com/office/powerpoint/2010/main" val="38084479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smtClean="0">
                <a:latin typeface="Arial Narrow"/>
                <a:cs typeface="Arial Narrow"/>
              </a:rPr>
              <a:t>ΤΕΛΙΚΗ ΠΡΟΤΑΣΗ</a:t>
            </a:r>
            <a:endParaRPr lang="en-US" sz="2800" dirty="0">
              <a:latin typeface="Arial Narrow"/>
              <a:cs typeface="Arial Narrow"/>
            </a:endParaRPr>
          </a:p>
        </p:txBody>
      </p:sp>
    </p:spTree>
    <p:extLst>
      <p:ext uri="{BB962C8B-B14F-4D97-AF65-F5344CB8AC3E}">
        <p14:creationId xmlns:p14="http://schemas.microsoft.com/office/powerpoint/2010/main" val="17723718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ik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646021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2494" y="790109"/>
            <a:ext cx="8229600" cy="5134068"/>
          </a:xfrm>
        </p:spPr>
        <p:txBody>
          <a:bodyPr>
            <a:normAutofit fontScale="90000"/>
          </a:bodyPr>
          <a:lstStyle/>
          <a:p>
            <a:pPr algn="just"/>
            <a:r>
              <a:rPr lang="el-GR" sz="1800" dirty="0" smtClean="0">
                <a:latin typeface="Arial Narrow"/>
                <a:cs typeface="Arial Narrow"/>
              </a:rPr>
              <a:t>Η ομάδα στην αρχή γοητεύτηκε από την κρυμμένη ιστορικότητα του χώρου. Θέλησε να δημιουργήσει ένα νέο μνημείο με στόχο την ανάδειξη της ιστορικής μνήμης. Κάτι τέτοιο όμως δεν θα είχε νόημα αφού το μνημείο έτσι και αλλιώς υπάρχει. Το πρόβλημα δεν είναι η ανάδειξη </a:t>
            </a:r>
            <a:r>
              <a:rPr lang="el-GR" sz="1800" dirty="0">
                <a:latin typeface="Arial Narrow"/>
                <a:cs typeface="Arial Narrow"/>
              </a:rPr>
              <a:t>της ιστορικής </a:t>
            </a:r>
            <a:r>
              <a:rPr lang="el-GR" sz="1800" dirty="0" smtClean="0">
                <a:latin typeface="Arial Narrow"/>
                <a:cs typeface="Arial Narrow"/>
              </a:rPr>
              <a:t>μνήμης αλλά πως αυτή εξαφανίζεται και </a:t>
            </a:r>
            <a:r>
              <a:rPr lang="el-GR" sz="1800" dirty="0" err="1" smtClean="0">
                <a:latin typeface="Arial Narrow"/>
                <a:cs typeface="Arial Narrow"/>
              </a:rPr>
              <a:t>συμπτήσεται</a:t>
            </a:r>
            <a:r>
              <a:rPr lang="el-GR" sz="1800" dirty="0" smtClean="0">
                <a:latin typeface="Arial Narrow"/>
                <a:cs typeface="Arial Narrow"/>
              </a:rPr>
              <a:t>  κυριολεκτικά, ανάμεσα σε μια είσοδο γκαράζ και μια είσοδο πολυκαταστήματος. </a:t>
            </a:r>
            <a:br>
              <a:rPr lang="el-GR" sz="1800" dirty="0" smtClean="0">
                <a:latin typeface="Arial Narrow"/>
                <a:cs typeface="Arial Narrow"/>
              </a:rPr>
            </a:br>
            <a:r>
              <a:rPr lang="el-GR" sz="1800" dirty="0" smtClean="0">
                <a:latin typeface="Arial Narrow"/>
                <a:cs typeface="Arial Narrow"/>
              </a:rPr>
              <a:t> </a:t>
            </a:r>
            <a:r>
              <a:rPr lang="el-GR" sz="1800" dirty="0">
                <a:latin typeface="Arial Narrow"/>
                <a:cs typeface="Arial Narrow"/>
              </a:rPr>
              <a:t>Αυτοί που βίωσαν τον τρόμο και το δράμα του παρελθόντος δεν υπάρχουν πια, και όσοι έχουν απομείνει ζωντανοί σιωπούν με </a:t>
            </a:r>
            <a:r>
              <a:rPr lang="el-GR" sz="1800" dirty="0" smtClean="0">
                <a:latin typeface="Arial Narrow"/>
                <a:cs typeface="Arial Narrow"/>
              </a:rPr>
              <a:t>αξιοπρέπεια ή θέλουν να ξεχάσουν. </a:t>
            </a:r>
            <a:r>
              <a:rPr lang="el-GR" sz="1800" dirty="0">
                <a:latin typeface="Arial Narrow"/>
                <a:cs typeface="Arial Narrow"/>
              </a:rPr>
              <a:t>Η είσοδος προς την μνήμη και το παρελθόν δεν βρίσκει τον δικό της χώρο, αφού αναιρείται από την ίδια την σημερινή πραγματικότητα.</a:t>
            </a:r>
            <a:r>
              <a:rPr lang="el-GR" sz="1800" dirty="0" smtClean="0">
                <a:latin typeface="Arial Narrow"/>
                <a:cs typeface="Arial Narrow"/>
              </a:rPr>
              <a:t> Η εικαστική εγκατάσταση που τελικά προτάθηκε εστιάζεται ακριβώς σε αυτό.</a:t>
            </a:r>
            <a:br>
              <a:rPr lang="el-GR" sz="1800" dirty="0" smtClean="0">
                <a:latin typeface="Arial Narrow"/>
                <a:cs typeface="Arial Narrow"/>
              </a:rPr>
            </a:br>
            <a:r>
              <a:rPr lang="el-GR" sz="1800" dirty="0" smtClean="0">
                <a:latin typeface="Arial Narrow"/>
                <a:cs typeface="Arial Narrow"/>
              </a:rPr>
              <a:t> Η κρυστάλλινη κατασκευή που σχεδίασε η ομάδα, μοιάζει σαν κάτι ξένο με τον χώρο, σαν ένας μετεωρίτης που έπεσε στην συγκεκριμένη γωνιά της Αθήνας τυχαία και ξαφνικά. Αυτό όμως είναι ακριβώς το αίσθημα που προκαλείται στον επισκέπτη του καταστήματος, όταν πλησιάζει το μάλλον αμήχανο μνημείο και διαβάζει για το τραγικό παρελθόν του χώρου πριν την ανοικοδόμησή του. </a:t>
            </a:r>
            <a:br>
              <a:rPr lang="el-GR" sz="1800" dirty="0" smtClean="0">
                <a:latin typeface="Arial Narrow"/>
                <a:cs typeface="Arial Narrow"/>
              </a:rPr>
            </a:br>
            <a:r>
              <a:rPr lang="el-GR" sz="1800" dirty="0" smtClean="0">
                <a:latin typeface="Arial Narrow"/>
                <a:cs typeface="Arial Narrow"/>
              </a:rPr>
              <a:t>Το διαφανές υλικό της κατασκευής και ο φωτισμός της με την </a:t>
            </a:r>
            <a:r>
              <a:rPr lang="el-GR" sz="1800" dirty="0" err="1" smtClean="0">
                <a:latin typeface="Arial Narrow"/>
                <a:cs typeface="Arial Narrow"/>
              </a:rPr>
              <a:t>βιντεοπροβολή</a:t>
            </a:r>
            <a:r>
              <a:rPr lang="el-GR" sz="1800" dirty="0" smtClean="0">
                <a:latin typeface="Arial Narrow"/>
                <a:cs typeface="Arial Narrow"/>
              </a:rPr>
              <a:t> παραπέμπουν  στις ονειρικές διαφημίσεις αρωμάτων  και προϊόντων που χαϊδεύουν την γυναικεία φιλαρέσκεια,</a:t>
            </a:r>
            <a:r>
              <a:rPr lang="el-GR" sz="1800" dirty="0">
                <a:latin typeface="Arial Narrow"/>
                <a:cs typeface="Arial Narrow"/>
              </a:rPr>
              <a:t> </a:t>
            </a:r>
            <a:r>
              <a:rPr lang="el-GR" sz="1800" dirty="0" smtClean="0">
                <a:latin typeface="Arial Narrow"/>
                <a:cs typeface="Arial Narrow"/>
              </a:rPr>
              <a:t>προϊόντων που πωλούνται μέσα στο κατάστημα.</a:t>
            </a:r>
            <a:br>
              <a:rPr lang="el-GR" sz="1800" dirty="0" smtClean="0">
                <a:latin typeface="Arial Narrow"/>
                <a:cs typeface="Arial Narrow"/>
              </a:rPr>
            </a:br>
            <a:r>
              <a:rPr lang="el-GR" sz="1800" dirty="0" smtClean="0">
                <a:latin typeface="Arial Narrow"/>
                <a:cs typeface="Arial Narrow"/>
              </a:rPr>
              <a:t> Σε αντίστιξη με το ευχάριστο περιτύλιγμα, </a:t>
            </a:r>
            <a:r>
              <a:rPr lang="el-GR" sz="1800" dirty="0">
                <a:latin typeface="Arial Narrow"/>
                <a:cs typeface="Arial Narrow"/>
              </a:rPr>
              <a:t>ο</a:t>
            </a:r>
            <a:r>
              <a:rPr lang="el-GR" sz="1800" dirty="0" smtClean="0">
                <a:latin typeface="Arial Narrow"/>
                <a:cs typeface="Arial Narrow"/>
              </a:rPr>
              <a:t>ι φράσεις που προβάλλονται πάνω της ενεργοποιούν μνήμες από το φοβερό παρελθόν και επαναφέρουν το θέμα της ιστορικότητας που έχει βάναυσα τσαλακωθεί. Η εικαστική αυτή εγκατάσταση συνδέει το ευτελές με το σημαντικό, το παρόν με την ιστορία μας και  με εύστοχο χιούμορ αναδεικνύει την ανεπάρκεια  μας να διαφυλάξουμε την ιστορική μας μνήμη. </a:t>
            </a:r>
            <a:br>
              <a:rPr lang="el-GR" sz="1800" dirty="0" smtClean="0">
                <a:latin typeface="Arial Narrow"/>
                <a:cs typeface="Arial Narrow"/>
              </a:rPr>
            </a:br>
            <a:endParaRPr lang="en-US" sz="1800" dirty="0">
              <a:latin typeface="Arial Narrow"/>
              <a:cs typeface="Arial Narrow"/>
            </a:endParaRPr>
          </a:p>
        </p:txBody>
      </p:sp>
    </p:spTree>
    <p:extLst>
      <p:ext uri="{BB962C8B-B14F-4D97-AF65-F5344CB8AC3E}">
        <p14:creationId xmlns:p14="http://schemas.microsoft.com/office/powerpoint/2010/main" val="14567240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ini.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7495093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411" y="585310"/>
            <a:ext cx="7821705" cy="4247317"/>
          </a:xfrm>
          <a:prstGeom prst="rect">
            <a:avLst/>
          </a:prstGeom>
        </p:spPr>
        <p:txBody>
          <a:bodyPr wrap="square">
            <a:spAutoFit/>
          </a:bodyPr>
          <a:lstStyle/>
          <a:p>
            <a:pPr algn="just"/>
            <a:r>
              <a:rPr lang="el-GR" b="1" dirty="0" smtClean="0">
                <a:latin typeface="Arial Narrow"/>
                <a:cs typeface="Arial Narrow"/>
              </a:rPr>
              <a:t>                         ΜΝΗΜΕΙΟ ΛΥΣΙΚΡΑΤΗ</a:t>
            </a:r>
            <a:endParaRPr lang="en-US" dirty="0">
              <a:latin typeface="Arial Narrow"/>
              <a:cs typeface="Arial Narrow"/>
            </a:endParaRPr>
          </a:p>
          <a:p>
            <a:pPr algn="just"/>
            <a:endParaRPr lang="el-GR" dirty="0" smtClean="0">
              <a:latin typeface="Arial Narrow"/>
              <a:cs typeface="Arial Narrow"/>
            </a:endParaRPr>
          </a:p>
          <a:p>
            <a:pPr algn="just"/>
            <a:r>
              <a:rPr lang="el-GR" dirty="0" smtClean="0">
                <a:latin typeface="Arial Narrow"/>
                <a:cs typeface="Arial Narrow"/>
              </a:rPr>
              <a:t>Το </a:t>
            </a:r>
            <a:r>
              <a:rPr lang="el-GR" dirty="0">
                <a:latin typeface="Arial Narrow"/>
                <a:cs typeface="Arial Narrow"/>
              </a:rPr>
              <a:t>Μνημείο του </a:t>
            </a:r>
            <a:r>
              <a:rPr lang="el-GR" dirty="0" err="1">
                <a:latin typeface="Arial Narrow"/>
                <a:cs typeface="Arial Narrow"/>
              </a:rPr>
              <a:t>Λυσικράτη</a:t>
            </a:r>
            <a:r>
              <a:rPr lang="el-GR" dirty="0">
                <a:latin typeface="Arial Narrow"/>
                <a:cs typeface="Arial Narrow"/>
              </a:rPr>
              <a:t> είναι μνημείο της Αθήνας, γνωστό και ως Φανάρι του Διογένους. Βρίσκεται στο κάτω άκρο του ανατολικού κλίτους της Ακρόπολης, στη σημερινή πλατεία του </a:t>
            </a:r>
            <a:r>
              <a:rPr lang="el-GR" dirty="0" err="1">
                <a:latin typeface="Arial Narrow"/>
                <a:cs typeface="Arial Narrow"/>
              </a:rPr>
              <a:t>Λυσικράτη</a:t>
            </a:r>
            <a:r>
              <a:rPr lang="el-GR" dirty="0">
                <a:latin typeface="Arial Narrow"/>
                <a:cs typeface="Arial Narrow"/>
              </a:rPr>
              <a:t> και κατά τους αρχαίους επί της οδού των Τριπόδων. Πρόκειται για χορηγικό μνημείο, δηλαδή μνημείο πάνω στο οποίο φερόταν ο τρίποδας που δινόταν ως τιμητικό έπαθλο στον χορηγό, που αναλάμβανε τα έξοδα διεξαγωγής χορευτικών αγώνων κατά τις επίσημες τελετές. </a:t>
            </a:r>
            <a:endParaRPr lang="el-GR" dirty="0" smtClean="0">
              <a:latin typeface="Arial Narrow"/>
              <a:cs typeface="Arial Narrow"/>
            </a:endParaRPr>
          </a:p>
          <a:p>
            <a:pPr algn="just"/>
            <a:endParaRPr lang="el-GR" dirty="0" smtClean="0">
              <a:latin typeface="Arial Narrow"/>
              <a:cs typeface="Arial Narrow"/>
            </a:endParaRPr>
          </a:p>
          <a:p>
            <a:pPr algn="just"/>
            <a:r>
              <a:rPr lang="el-GR" dirty="0" smtClean="0">
                <a:latin typeface="Arial Narrow"/>
                <a:cs typeface="Arial Narrow"/>
              </a:rPr>
              <a:t>Το </a:t>
            </a:r>
            <a:r>
              <a:rPr lang="el-GR" dirty="0">
                <a:latin typeface="Arial Narrow"/>
                <a:cs typeface="Arial Narrow"/>
              </a:rPr>
              <a:t>μνημείο αποτελείται από ψηλό τετράγωνο βάθρο από πωρόλιθο (ύψους 4μ. και πλάτους 3μ), από μαρμάρινο </a:t>
            </a:r>
            <a:r>
              <a:rPr lang="el-GR" dirty="0" err="1">
                <a:latin typeface="Arial Narrow"/>
                <a:cs typeface="Arial Narrow"/>
              </a:rPr>
              <a:t>επ</a:t>
            </a:r>
            <a:r>
              <a:rPr lang="el-GR" dirty="0">
                <a:latin typeface="Arial Narrow"/>
                <a:cs typeface="Arial Narrow"/>
              </a:rPr>
              <a:t>' αυτού πεντελίσιο κυκλικό οικοδόμημα, σε σχήμα κυκλικού </a:t>
            </a:r>
            <a:r>
              <a:rPr lang="el-GR" dirty="0" err="1">
                <a:latin typeface="Arial Narrow"/>
                <a:cs typeface="Arial Narrow"/>
              </a:rPr>
              <a:t>ναΐσκου</a:t>
            </a:r>
            <a:r>
              <a:rPr lang="el-GR" dirty="0">
                <a:latin typeface="Arial Narrow"/>
                <a:cs typeface="Arial Narrow"/>
              </a:rPr>
              <a:t>, </a:t>
            </a:r>
            <a:r>
              <a:rPr lang="el-GR" dirty="0" err="1">
                <a:latin typeface="Arial Narrow"/>
                <a:cs typeface="Arial Narrow"/>
              </a:rPr>
              <a:t>περιβαλλόμενο</a:t>
            </a:r>
            <a:r>
              <a:rPr lang="el-GR" dirty="0">
                <a:latin typeface="Arial Narrow"/>
                <a:cs typeface="Arial Narrow"/>
              </a:rPr>
              <a:t> από έξι ημικίονες </a:t>
            </a:r>
            <a:r>
              <a:rPr lang="el-GR" dirty="0" err="1">
                <a:latin typeface="Arial Narrow"/>
                <a:cs typeface="Arial Narrow"/>
              </a:rPr>
              <a:t>αττικο</a:t>
            </a:r>
            <a:r>
              <a:rPr lang="el-GR" dirty="0">
                <a:latin typeface="Arial Narrow"/>
                <a:cs typeface="Arial Narrow"/>
              </a:rPr>
              <a:t>-κορινθιακού ρυθμού με θολωτή στέγη. Τα ενδιάμεσα των κιονόκρανων κοσμούνται με ανάγλυφους τρίποδες. </a:t>
            </a:r>
            <a:endParaRPr lang="en-US" dirty="0">
              <a:latin typeface="Arial Narrow"/>
              <a:cs typeface="Arial Narrow"/>
            </a:endParaRPr>
          </a:p>
          <a:p>
            <a:pPr algn="just"/>
            <a:r>
              <a:rPr lang="el-GR" dirty="0">
                <a:latin typeface="Arial Narrow"/>
                <a:cs typeface="Arial Narrow"/>
              </a:rPr>
              <a:t>Σύμφωνα με την επιγραφή του, το μνημείο  ανήγειρε ο Λυσικράτης του </a:t>
            </a:r>
            <a:r>
              <a:rPr lang="el-GR" dirty="0" err="1">
                <a:latin typeface="Arial Narrow"/>
                <a:cs typeface="Arial Narrow"/>
              </a:rPr>
              <a:t>Λυσιθείδη</a:t>
            </a:r>
            <a:r>
              <a:rPr lang="el-GR" dirty="0">
                <a:latin typeface="Arial Narrow"/>
                <a:cs typeface="Arial Narrow"/>
              </a:rPr>
              <a:t> κατά την 111η Ολυμπιάδα </a:t>
            </a:r>
            <a:r>
              <a:rPr lang="el-GR" dirty="0" err="1">
                <a:latin typeface="Arial Narrow"/>
                <a:cs typeface="Arial Narrow"/>
              </a:rPr>
              <a:t>δηλ</a:t>
            </a:r>
            <a:r>
              <a:rPr lang="el-GR" dirty="0">
                <a:latin typeface="Arial Narrow"/>
                <a:cs typeface="Arial Narrow"/>
              </a:rPr>
              <a:t>. (335-334π.Χ.).</a:t>
            </a:r>
            <a:r>
              <a:rPr lang="en-US" dirty="0">
                <a:latin typeface="Arial Narrow"/>
                <a:cs typeface="Arial Narrow"/>
              </a:rPr>
              <a:t> </a:t>
            </a:r>
          </a:p>
        </p:txBody>
      </p:sp>
    </p:spTree>
    <p:extLst>
      <p:ext uri="{BB962C8B-B14F-4D97-AF65-F5344CB8AC3E}">
        <p14:creationId xmlns:p14="http://schemas.microsoft.com/office/powerpoint/2010/main" val="23191805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588" y="1157692"/>
            <a:ext cx="7881471" cy="2585323"/>
          </a:xfrm>
          <a:prstGeom prst="rect">
            <a:avLst/>
          </a:prstGeom>
        </p:spPr>
        <p:txBody>
          <a:bodyPr wrap="square">
            <a:spAutoFit/>
          </a:bodyPr>
          <a:lstStyle/>
          <a:p>
            <a:pPr algn="just"/>
            <a:r>
              <a:rPr lang="el-GR" dirty="0">
                <a:latin typeface="Arial Narrow"/>
                <a:cs typeface="Arial Narrow"/>
              </a:rPr>
              <a:t>Όταν, λοιπόν, το έργο που είχε χορηγήσει ο Λυσικράτης νίκησε σε θεατρικούς αγώνες, έκτισε αυτό το μνημείο όπου έστησε </a:t>
            </a:r>
            <a:r>
              <a:rPr lang="el-GR" dirty="0" smtClean="0">
                <a:latin typeface="Arial Narrow"/>
                <a:cs typeface="Arial Narrow"/>
              </a:rPr>
              <a:t>πάνω  </a:t>
            </a:r>
            <a:r>
              <a:rPr lang="el-GR" dirty="0">
                <a:latin typeface="Arial Narrow"/>
                <a:cs typeface="Arial Narrow"/>
              </a:rPr>
              <a:t>τον δικό του τρίποδα</a:t>
            </a:r>
            <a:r>
              <a:rPr lang="el-GR" dirty="0" smtClean="0">
                <a:latin typeface="Arial Narrow"/>
                <a:cs typeface="Arial Narrow"/>
              </a:rPr>
              <a:t>.</a:t>
            </a:r>
            <a:r>
              <a:rPr lang="el-GR" dirty="0">
                <a:latin typeface="Arial Narrow"/>
                <a:cs typeface="Arial Narrow"/>
              </a:rPr>
              <a:t> </a:t>
            </a:r>
            <a:endParaRPr lang="el-GR" dirty="0" smtClean="0">
              <a:latin typeface="Arial Narrow"/>
              <a:cs typeface="Arial Narrow"/>
            </a:endParaRPr>
          </a:p>
          <a:p>
            <a:pPr algn="just"/>
            <a:r>
              <a:rPr lang="el-GR" dirty="0" smtClean="0">
                <a:latin typeface="Arial Narrow"/>
                <a:cs typeface="Arial Narrow"/>
              </a:rPr>
              <a:t> </a:t>
            </a:r>
            <a:r>
              <a:rPr lang="el-GR" dirty="0">
                <a:latin typeface="Arial Narrow"/>
                <a:cs typeface="Arial Narrow"/>
              </a:rPr>
              <a:t>Ο χάλκινος τρίποδας, το έπαθλο του </a:t>
            </a:r>
            <a:r>
              <a:rPr lang="el-GR" dirty="0" err="1">
                <a:latin typeface="Arial Narrow"/>
                <a:cs typeface="Arial Narrow"/>
              </a:rPr>
              <a:t>Λυσικράτη</a:t>
            </a:r>
            <a:r>
              <a:rPr lang="el-GR" dirty="0">
                <a:latin typeface="Arial Narrow"/>
                <a:cs typeface="Arial Narrow"/>
              </a:rPr>
              <a:t> που το υποστήριζαν δύο αγαλματίδια Σάτυρου και </a:t>
            </a:r>
            <a:r>
              <a:rPr lang="el-GR" dirty="0" smtClean="0">
                <a:latin typeface="Arial Narrow"/>
                <a:cs typeface="Arial Narrow"/>
              </a:rPr>
              <a:t>Δελφίνου στήθηκε πάνω στο κέντρο </a:t>
            </a:r>
            <a:r>
              <a:rPr lang="el-GR" dirty="0">
                <a:latin typeface="Arial Narrow"/>
                <a:cs typeface="Arial Narrow"/>
              </a:rPr>
              <a:t>της στέγης </a:t>
            </a:r>
            <a:r>
              <a:rPr lang="el-GR" dirty="0" smtClean="0">
                <a:latin typeface="Arial Narrow"/>
                <a:cs typeface="Arial Narrow"/>
              </a:rPr>
              <a:t>το οποίο </a:t>
            </a:r>
            <a:r>
              <a:rPr lang="el-GR" dirty="0">
                <a:latin typeface="Arial Narrow"/>
                <a:cs typeface="Arial Narrow"/>
              </a:rPr>
              <a:t>μετασχηματίζονται σε ακανθωτό </a:t>
            </a:r>
            <a:r>
              <a:rPr lang="el-GR" dirty="0" smtClean="0">
                <a:latin typeface="Arial Narrow"/>
                <a:cs typeface="Arial Narrow"/>
              </a:rPr>
              <a:t>επίθημα. </a:t>
            </a:r>
          </a:p>
          <a:p>
            <a:pPr algn="just"/>
            <a:endParaRPr lang="el-GR" dirty="0">
              <a:latin typeface="Arial Narrow"/>
              <a:cs typeface="Arial Narrow"/>
            </a:endParaRPr>
          </a:p>
          <a:p>
            <a:pPr algn="just"/>
            <a:r>
              <a:rPr lang="el-GR" dirty="0" smtClean="0">
                <a:latin typeface="Arial Narrow"/>
                <a:cs typeface="Arial Narrow"/>
              </a:rPr>
              <a:t>Η </a:t>
            </a:r>
            <a:r>
              <a:rPr lang="el-GR" dirty="0">
                <a:latin typeface="Arial Narrow"/>
                <a:cs typeface="Arial Narrow"/>
              </a:rPr>
              <a:t>οδός Τριπόδων που ξεκινά από δω ήταν στην αρχαιότητα ένας κεντρικός δρόμος της πόλης με πλάτος 6 μ., στολισμένος με τρίποδες νικητών σε θεατρικούς αγώνες. Από αυτούς πήρε και το όνομά της.</a:t>
            </a:r>
            <a:endParaRPr lang="en-US" dirty="0">
              <a:latin typeface="Arial Narrow"/>
              <a:cs typeface="Arial Narrow"/>
            </a:endParaRPr>
          </a:p>
        </p:txBody>
      </p:sp>
    </p:spTree>
    <p:extLst>
      <p:ext uri="{BB962C8B-B14F-4D97-AF65-F5344CB8AC3E}">
        <p14:creationId xmlns:p14="http://schemas.microsoft.com/office/powerpoint/2010/main" val="1968026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3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0" y="0"/>
            <a:ext cx="9144000" cy="6096000"/>
          </a:xfrm>
          <a:prstGeom prst="rect">
            <a:avLst/>
          </a:prstGeom>
        </p:spPr>
      </p:pic>
    </p:spTree>
    <p:extLst>
      <p:ext uri="{BB962C8B-B14F-4D97-AF65-F5344CB8AC3E}">
        <p14:creationId xmlns:p14="http://schemas.microsoft.com/office/powerpoint/2010/main" val="25285685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471" y="1443841"/>
            <a:ext cx="7440705" cy="2585323"/>
          </a:xfrm>
          <a:prstGeom prst="rect">
            <a:avLst/>
          </a:prstGeom>
        </p:spPr>
        <p:txBody>
          <a:bodyPr wrap="square">
            <a:spAutoFit/>
          </a:bodyPr>
          <a:lstStyle/>
          <a:p>
            <a:pPr algn="just"/>
            <a:r>
              <a:rPr lang="el-GR" dirty="0">
                <a:latin typeface="Arial Narrow"/>
                <a:cs typeface="Arial Narrow"/>
              </a:rPr>
              <a:t>Το μνημείο του </a:t>
            </a:r>
            <a:r>
              <a:rPr lang="el-GR" dirty="0" err="1">
                <a:latin typeface="Arial Narrow"/>
                <a:cs typeface="Arial Narrow"/>
              </a:rPr>
              <a:t>Λυσικράτη</a:t>
            </a:r>
            <a:r>
              <a:rPr lang="el-GR" dirty="0">
                <a:latin typeface="Arial Narrow"/>
                <a:cs typeface="Arial Narrow"/>
              </a:rPr>
              <a:t>, κορινθιακού ρυθμού, είναι διακοσμημένο με μια ζωφόρο που έχει  θέμα την περιπέτεια του  θεού Διονύσου με τους Τυρρηνούς πειρατές. Οι πειρατές αιχμαλώτισαν τον θεό χωρίς να γνωρίζουν ποιος είναι και σκόπευαν να τον πουλήσουν δούλο!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Τότε </a:t>
            </a:r>
            <a:r>
              <a:rPr lang="el-GR" dirty="0">
                <a:latin typeface="Arial Narrow"/>
                <a:cs typeface="Arial Narrow"/>
              </a:rPr>
              <a:t>ο Διόνυσος, αφού ελευθερώθηκε, τους τιμώρησε με την βοήθεια των σατύρων: τους μεταμόρφωσε σε δελφίνια. Όπως καταλαβαίνετε, η επιλογή του θέματος δεν είναι τυχαία. Είχε ως σκοπό όχι μόνο να διακοσμήσει το μνημείο, αλλά και να τιμήσει τον θεό Διόνυσο αφού προς τιμήν του γινόταν οι δραματικοί αγώνες.</a:t>
            </a:r>
            <a:endParaRPr lang="en-US" dirty="0">
              <a:latin typeface="Arial Narrow"/>
              <a:cs typeface="Arial Narrow"/>
            </a:endParaRPr>
          </a:p>
        </p:txBody>
      </p:sp>
    </p:spTree>
    <p:extLst>
      <p:ext uri="{BB962C8B-B14F-4D97-AF65-F5344CB8AC3E}">
        <p14:creationId xmlns:p14="http://schemas.microsoft.com/office/powerpoint/2010/main" val="35882287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353" y="640379"/>
            <a:ext cx="7582647" cy="4801315"/>
          </a:xfrm>
          <a:prstGeom prst="rect">
            <a:avLst/>
          </a:prstGeom>
        </p:spPr>
        <p:txBody>
          <a:bodyPr wrap="square">
            <a:spAutoFit/>
          </a:bodyPr>
          <a:lstStyle/>
          <a:p>
            <a:pPr algn="just"/>
            <a:r>
              <a:rPr lang="el-GR" b="1" dirty="0">
                <a:latin typeface="Arial Narrow"/>
                <a:cs typeface="Arial Narrow"/>
              </a:rPr>
              <a:t>Η τύχη του μνημείου τα μεταγενέστερα χρόνια</a:t>
            </a:r>
            <a:endParaRPr lang="en-US" dirty="0">
              <a:latin typeface="Arial Narrow"/>
              <a:cs typeface="Arial Narrow"/>
            </a:endParaRPr>
          </a:p>
          <a:p>
            <a:pPr algn="just"/>
            <a:endParaRPr lang="el-GR" dirty="0" smtClean="0">
              <a:latin typeface="Arial Narrow"/>
              <a:cs typeface="Arial Narrow"/>
            </a:endParaRPr>
          </a:p>
          <a:p>
            <a:pPr algn="just"/>
            <a:r>
              <a:rPr lang="el-GR" dirty="0" smtClean="0">
                <a:latin typeface="Arial Narrow"/>
                <a:cs typeface="Arial Narrow"/>
              </a:rPr>
              <a:t>Την </a:t>
            </a:r>
            <a:r>
              <a:rPr lang="el-GR" dirty="0">
                <a:latin typeface="Arial Narrow"/>
                <a:cs typeface="Arial Narrow"/>
              </a:rPr>
              <a:t>εποχή της τουρκοκρατίας, το 1669, αγόρασε  το μνημείο ένας καπουτσίνος μοναχός από έναν Έλληνα ιδιώτη με σκοπό να το συμπεριλάβει στο μοναστήρι τους που βρισκόταν ακριβώς  δίπλα. Πράγματι το μνημείο  ενσωματώθηκε στη  βιβλιοθήκη  του μοναστηριού. Εδώ φιλοξενήθηκε ο λόρδος Βύρων και έγραψε κάποια από τα γνωστά του ποιήματα</a:t>
            </a:r>
            <a:endParaRPr lang="en-US" dirty="0">
              <a:latin typeface="Arial Narrow"/>
              <a:cs typeface="Arial Narrow"/>
            </a:endParaRPr>
          </a:p>
          <a:p>
            <a:pPr algn="just"/>
            <a:r>
              <a:rPr lang="el-GR" dirty="0">
                <a:latin typeface="Arial Narrow"/>
                <a:cs typeface="Arial Narrow"/>
              </a:rPr>
              <a:t>Αργότερα κινδύνεψε να μεταφερθεί ολόκληρο στην Αγγλία από τον Έλγιν, όμως οι Καπουτσίνοι απέτρεψαν την μεταφορά του.</a:t>
            </a:r>
            <a:endParaRPr lang="en-US" dirty="0">
              <a:latin typeface="Arial Narrow"/>
              <a:cs typeface="Arial Narrow"/>
            </a:endParaRPr>
          </a:p>
          <a:p>
            <a:pPr algn="just"/>
            <a:r>
              <a:rPr lang="el-GR" dirty="0">
                <a:latin typeface="Arial Narrow"/>
                <a:cs typeface="Arial Narrow"/>
              </a:rPr>
              <a:t>Την περίοδο της επανάστασης η μονή κάηκε και το μνημείο υπέστη φθορές.</a:t>
            </a:r>
            <a:endParaRPr lang="en-US" dirty="0">
              <a:latin typeface="Arial Narrow"/>
              <a:cs typeface="Arial Narrow"/>
            </a:endParaRPr>
          </a:p>
          <a:p>
            <a:pPr algn="just"/>
            <a:r>
              <a:rPr lang="el-GR" dirty="0">
                <a:latin typeface="Arial Narrow"/>
                <a:cs typeface="Arial Narrow"/>
              </a:rPr>
              <a:t>Η γαλλική κυβέρνηση αφού το θεωρούσε ιδιοκτησία της, το επισκεύασε και έστησε μια μαρμάρινη επιγραφή που αναφέρει ότι απέκτησε το μνημείο το 1669 και το επισκεύασε το 1845 και το 1892. </a:t>
            </a:r>
            <a:endParaRPr lang="en-US" dirty="0">
              <a:latin typeface="Arial Narrow"/>
              <a:cs typeface="Arial Narrow"/>
            </a:endParaRPr>
          </a:p>
          <a:p>
            <a:pPr algn="just"/>
            <a:r>
              <a:rPr lang="el-GR" dirty="0">
                <a:latin typeface="Arial Narrow"/>
                <a:cs typeface="Arial Narrow"/>
              </a:rPr>
              <a:t>Τελικά η Γαλλική κυβέρνηση παραιτήθηκε από κάθε τυχόν αξίωση κυριότητας του μνημείου του </a:t>
            </a:r>
            <a:r>
              <a:rPr lang="el-GR" dirty="0" err="1">
                <a:latin typeface="Arial Narrow"/>
                <a:cs typeface="Arial Narrow"/>
              </a:rPr>
              <a:t>Λυσικράτη</a:t>
            </a:r>
            <a:r>
              <a:rPr lang="el-GR" dirty="0">
                <a:latin typeface="Arial Narrow"/>
                <a:cs typeface="Arial Narrow"/>
              </a:rPr>
              <a:t>, αφού πήρε σε αντάλλαγμα το  οικόπεδο  το γαλλικού ινστιτούτου.  Διατήρησε μόνο το προνόμιο της εκτέλεσης έργων συντήρησης του και αρχαιολογικής έρευνας στον χώρο του.</a:t>
            </a:r>
            <a:endParaRPr lang="en-US" dirty="0">
              <a:latin typeface="Arial Narrow"/>
              <a:cs typeface="Arial Narrow"/>
            </a:endParaRPr>
          </a:p>
        </p:txBody>
      </p:sp>
    </p:spTree>
    <p:extLst>
      <p:ext uri="{BB962C8B-B14F-4D97-AF65-F5344CB8AC3E}">
        <p14:creationId xmlns:p14="http://schemas.microsoft.com/office/powerpoint/2010/main" val="4959377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ce71eb499f99badc5d9413738541c1088101773"/>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6303</TotalTime>
  <Words>3784</Words>
  <Application>Microsoft Office PowerPoint</Application>
  <PresentationFormat>On-screen Show (4:3)</PresentationFormat>
  <Paragraphs>218</Paragraphs>
  <Slides>174</Slides>
  <Notes>10</Notes>
  <HiddenSlides>0</HiddenSlides>
  <MMClips>0</MMClips>
  <ScaleCrop>false</ScaleCrop>
  <HeadingPairs>
    <vt:vector size="4" baseType="variant">
      <vt:variant>
        <vt:lpstr>Theme</vt:lpstr>
      </vt:variant>
      <vt:variant>
        <vt:i4>2</vt:i4>
      </vt:variant>
      <vt:variant>
        <vt:lpstr>Slide Titles</vt:lpstr>
      </vt:variant>
      <vt:variant>
        <vt:i4>174</vt:i4>
      </vt:variant>
    </vt:vector>
  </HeadingPairs>
  <TitlesOfParts>
    <vt:vector size="176" baseType="lpstr">
      <vt:lpstr>Black</vt:lpstr>
      <vt:lpstr>OC_template_updated</vt:lpstr>
      <vt:lpstr>Εικαστικές συνθέσεις - Χρώμα στο χώρο</vt:lpstr>
      <vt:lpstr>ΕΙΚΑΣΤΙΚΕΣ ΠΡΟΤΑΣΕΙΣ ΣΠΟΥΔΑΣΤΩΝ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συνύπαρξη του κενού και του πλήρους, του υλικού και του άϋλου, η υποδήλωση της απουσίας και της παρουσίας είναι ζητήματα που εστιάζονται στην εικαστική μας πρόταση.  Προσπαθήσαμε να προσεγγίσουμε νοητικά την σημασία του χώρου με βάση την παρελθούσα λειτουργία του,  εντάσσοντας σε αυτόν μία διάτρητη κατασκευή η οποία προέρχεται από πολλαπλούς σχηματισμούς της αρχετυπικής φόρμας του οίκου σε διαφορετικές κλίμακες.  Στόχος μας είναι, η πρότασή μας, να αναδεικνύει σε πρώτη φάση τα μνημεία και να φέρνει στο θεατή τη μνήμη του αρχαίου νεκροταφείου. </vt:lpstr>
      <vt:lpstr>PowerPoint Presentation</vt:lpstr>
      <vt:lpstr>PowerPoint Presentation</vt:lpstr>
      <vt:lpstr>PowerPoint Presentation</vt:lpstr>
      <vt:lpstr>PowerPoint Presentation</vt:lpstr>
      <vt:lpstr>Η διάτρητη κατασκευή που προτείνει  η ομάδα νοηματοδοτείται  από το αρχετυπικό σχήμα του οίκου. Θα μπορούσε να έχει τα χαρακτηριστικά ενός μνημείου αφιερωμένου στην μετάβαση από την ζωή στον θάνατο. Ξεκινάει από μια μονάδα που πολλαπλασιάζεται και εξελίσσεται, παράγοντας διαφορετικούς σχηματισμούς  οι οποίοι καταλήγουν στο να σχηματίζουν ένα χαοτικό πλέγμα. Μέσα σε αυτό το πλέγμα η ατομικότητα εξαφανίζεται, με τον ίδιο τρόπο που εξαφανίζεται και η ανθρώπινη ύπαρξη.  Αυτή η μετάβαση από κάτι συγκεκριμένο, απτό σε κάτι απροσδιόριστο, χαοτικό, δίνει στην συγκεκριμένη εικαστική πρόταση ιδιαίτερο ενδιαφέρον.  Η σύνδεση της διαφάνειας με την  άυλη μετάβαση στη μεταθάνατον ζωή αποκτά την δική της υπόσταση μέσα από την δομή της σύνθεσης.  Η πύκνωση και η αραίωση του πλέγματος στο κέντρο και στα άκρα του, δίνει διαφορετικές διαβαθμίσεις διαφάνειας, ημιδιαφάνειας, αλλά και διαφορετικές σκιές.   Η οπτική αντίληψη μεταβάλεται ανάλογα με την θέση του παρατηρητή. Ως ένα σημείο μπορεί να εισχωρήσει στην κατασκευή, από ένα σημείο και ύστερα, όταν το πλέγμα γίνεται πιο πυκνό, η είσοδος σε αυτό καθίσταται αδύνατη. Σε αυτή την σχέση υπάρχει και μια αντίστιξη με το αιώνιο ερώτημα, τι υπάρχει μετά τον θάνατο, το μυστήριο που μας προκαλεί. </vt:lpstr>
      <vt:lpstr>PowerPoint Presentation</vt:lpstr>
      <vt:lpstr>ΕΙΚΑΣΤΙΚΗ ΕΓΚΑΤΑΣΤΑΣΗ ΣΤΗΝ ΠΥΛΗ ΤΟΥ ΑΔΡΙΑΝΟΥ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Η εικαστική μας παρέμβαση, διαμορφώνεται ακριβώς από αυτή την ιδέα. Να εντάξει σε αυτό που αποτελεί σήμερα ένα ένδοξο μνημείο του παρελθόντος, μια σύγχρονη εικαστική εγκατάσταση, η οποία θα συνομιλεί με την ίδια την αψίδα.  Ακολουθώντας την σκιά δημιουργήσαμε έναν κάναβο στο σχήμα της αψίδας, προεκτείνοντας νοητά την αψίδα στο μέλλον. Ο κάναβος  πλέκεται λίγο πάνω από το έδαφος μπροστά από την αψίδα, θυμίζει γεωμετρικές χαράξεις, και θα είναι κατασκευασμένος από οπτικές ίνες διαφόρων χρωμάτων.   Ταυτόχρονα η πρότασή μας  ακολουθεί την πορεία μετάβασης από κάτι υλικό όπως το παρόν μνημείο, σε κάτι άϋλο  όπως η σκιά του. Ακριβώς αυτή η μετάβαση από το υλικό στο άϋλο συσχετίζει το ‘παρόν’ με το ‘μελοντικό’.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ΤΕΛΙΚΗ ΠΡΟΤΑΣΗ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Ένα, ξεχασμένο  τρύπιο καλάθι, ένα ημιδιαφανές σκέπαστρο από υαλοβάμβακα, και μια είσοδος που θυμίζει την δομή αρχαίου ναού, ήταν μερικά από τα πολλά στοιχεία του χώρου που επέλεξε η ομάδα να μεταμορφώσει, αναδεικνύοντας την ποιητική του τυχαίου, την ποιητική του τίποτα.</vt:lpstr>
      <vt:lpstr>PowerPoint Presentation</vt:lpstr>
      <vt:lpstr>PowerPoint Presentation</vt:lpstr>
      <vt:lpstr>ΤΕΛΙΚΗ ΠΡΟΤΑΣΗ</vt:lpstr>
      <vt:lpstr>Η τελική  πρόταση της ομάδας εστιάζεται στην έννοια του κτίσματος  και στα μέσα παραγωγής του.  Το εργοστάσιο λειτουργούσε σαν ένας χώρος παραγωγής υλικών κατασκευής κτιρίων ενώ τα εναπομείναντα φορτηγά μετέφεραν αυτά τα υλικά, και τα δύο λοιπόν ανήκουν στην αλυσίδα παραγωγής της οικιστικής έκρηξης που συντελέστηκε στην μεταπολεμική Ελλάδα.  Όλο αυτό το ένδοξο –άδοξο αλλά παραγωγικό παρελθόν έλαβε τέλος, αφήνοντας πίσω του χώρους σαν και αυτόν.    Το φορτηγό της φωτογραφίας έχει ξεπεραστεί από τον χρόνο, και όχι μόνο έχει χάσει την λειτουργία του αλλά φαίνεται στην φωτογραφία να προσπαθεί να ξαναβρεί τον ζωτικό του χώρο μισο-χωμένο κάτω από το έδαφος.   Η ομάδα αναγνωρίζει στο φορτηγό τον προηγούμενο λειτουργικό του ρόλο σαν μεταφορέα της πρώτης ύλης για το χτίσιμο, ταυτόχρονα το φαντάζεται στην τωρινή μορφή του, να λειτουργεί σαν ένα καταφύγιο, ένα κατάλυμα για πρόσφυγες και αστέγους.  Σύμφωνα με την πρόταση τους, το κουφάρι του φορτηγού προεκτείνεται νοητά και παράγει όγκους που θυμίζουν κτίρια, κατασκευασμένα από υλικά στοιχεία που βρέθηκαν μέσα στην κεραμοποιεία. Η πρόταση της ομάδας ανήκει στον χώρο της ποιητικής ουτοπίας, μέσα από την θλιβερή πραγματικότητα οι συσχετισμοί αλλάζουν και όπως λένε και οι ίδιες ....μέσα από αυτά όλα  τα ‘πρώην’, αναδύεται μια νέα δυναμική και δημιουργία. </vt:lpstr>
      <vt:lpstr>Τελική πρόταση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Το κολαστήριο του  Hondo’s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ΤΕΛΙΚΗ ΠΡΟΤΑΣΗ</vt:lpstr>
      <vt:lpstr>PowerPoint Presentation</vt:lpstr>
      <vt:lpstr>Η ομάδα στην αρχή γοητεύτηκε από την κρυμμένη ιστορικότητα του χώρου. Θέλησε να δημιουργήσει ένα νέο μνημείο με στόχο την ανάδειξη της ιστορικής μνήμης. Κάτι τέτοιο όμως δεν θα είχε νόημα αφού το μνημείο έτσι και αλλιώς υπάρχει. Το πρόβλημα δεν είναι η ανάδειξη της ιστορικής μνήμης αλλά πως αυτή εξαφανίζεται και συμπτήσεται  κυριολεκτικά, ανάμεσα σε μια είσοδο γκαράζ και μια είσοδο πολυκαταστήματος.   Αυτοί που βίωσαν τον τρόμο και το δράμα του παρελθόντος δεν υπάρχουν πια, και όσοι έχουν απομείνει ζωντανοί σιωπούν με αξιοπρέπεια ή θέλουν να ξεχάσουν. Η είσοδος προς την μνήμη και το παρελθόν δεν βρίσκει τον δικό της χώρο, αφού αναιρείται από την ίδια την σημερινή πραγματικότητα. Η εικαστική εγκατάσταση που τελικά προτάθηκε εστιάζεται ακριβώς σε αυτό.  Η κρυστάλλινη κατασκευή που σχεδίασε η ομάδα, μοιάζει σαν κάτι ξένο με τον χώρο, σαν ένας μετεωρίτης που έπεσε στην συγκεκριμένη γωνιά της Αθήνας τυχαία και ξαφνικά. Αυτό όμως είναι ακριβώς το αίσθημα που προκαλείται στον επισκέπτη του καταστήματος, όταν πλησιάζει το μάλλον αμήχανο μνημείο και διαβάζει για το τραγικό παρελθόν του χώρου πριν την ανοικοδόμησή του.  Το διαφανές υλικό της κατασκευής και ο φωτισμός της με την βιντεοπροβολή παραπέμπουν  στις ονειρικές διαφημίσεις αρωμάτων  και προϊόντων που χαϊδεύουν την γυναικεία φιλαρέσκεια, προϊόντων που πωλούνται μέσα στο κατάστημα.  Σε αντίστιξη με το ευχάριστο περιτύλιγμα, οι φράσεις που προβάλλονται πάνω της ενεργοποιούν μνήμες από το φοβερό παρελθόν και επαναφέρουν το θέμα της ιστορικότητας που έχει βάναυσα τσαλακωθεί. Η εικαστική αυτή εγκατάσταση συνδέει το ευτελές με το σημαντικό, το παρόν με την ιστορία μας και  με εύστοχο χιούμορ αναδεικνύει την ανεπάρκεια  μας να διαφυλάξουμε την ιστορική μας μνήμη.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ΤΕΛΙΚΗ ΠΡΟΤΑΣΗ</vt:lpstr>
      <vt:lpstr>PowerPoint Presentation</vt:lpstr>
      <vt:lpstr>Η τελική πρόταση εντάσσει το στοιχείο του νερού που έλειπε τον καιρό που λειτουργούσε ο χώρος σαν εργοστάσιο. Με μια σειρά από προβολές νερού που τρέχει, νερού που λαμπυρίζει από τις αντανακλάσεις του φωτός πάνω στην επιφάνειά του, η εγκατάσταση αυτή ενεργοποιεί τον χώρο που πια δεν υπάρχει ως αυτό που πραγματικά ήταν. Ένα κάτεργο και μια εστία ενός τεράστιου πολιτικού σκανδάλου στην εποχή  του.  Το νερό καθαρίζει τον χώρο από τις άσχημες μνήμες και εισάγει το στοιχείο της ζωής και της κίνησης σε έναν μουσειακό πια περιβάλλον. Η διαφάνεια λειτουργεί πολλαπλά σαν εργαλείο αισθητικό και παράλληλα δίνει νόημα και υπόσταση στην εγκατάσταση. Ξεκινώντας από μια συγκεχυμένη δομή στις προτάσεις που προηγήθηκαν, η ομάδα ανασυνθέτει τον χώρο, δημιουργεί διαδρομές μέσα σε αυτόν και καταλήγει σε ένα ενδιαφέρον αισθητικό αποτέλεσμα. </vt:lpstr>
      <vt:lpstr>PowerPoint Presentation</vt:lpstr>
      <vt:lpstr>ΕΙΚΑΣΤΙΚΗ ΕΚΓΚΑΤΑΣΤΑΣΗ ΣΤΟ ΑΕΡΟΔΡΟΜΙΟ ΤΟΥ ΕΛΛΗΝΙΚΟΥ</vt:lpstr>
      <vt:lpstr>PowerPoint Presentation</vt:lpstr>
      <vt:lpstr>ΚΕΝΤΡΙΚΗ ΙΔΕΑ ΜΑΚΕΤΑΣ</vt:lpstr>
      <vt:lpstr>ΜΑΚΕΤΑ ΕΓΚΑΤΑΣΤΑΣΗΣ ΣΤΟΝ ΕΣΩΤΕΡΙΚΟ ΧΩΡΟ ΤΟΥ ΑΕΡΟΔΡΟΜΙΟΥ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iMac</dc:creator>
  <cp:lastModifiedBy>alex</cp:lastModifiedBy>
  <cp:revision>291</cp:revision>
  <dcterms:created xsi:type="dcterms:W3CDTF">2015-02-20T12:26:43Z</dcterms:created>
  <dcterms:modified xsi:type="dcterms:W3CDTF">2015-11-18T11:17:15Z</dcterms:modified>
</cp:coreProperties>
</file>