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500" r:id="rId3"/>
    <p:sldId id="522" r:id="rId4"/>
    <p:sldId id="523" r:id="rId5"/>
    <p:sldId id="524" r:id="rId6"/>
    <p:sldId id="525" r:id="rId7"/>
    <p:sldId id="526" r:id="rId8"/>
    <p:sldId id="527" r:id="rId9"/>
    <p:sldId id="528" r:id="rId10"/>
    <p:sldId id="529" r:id="rId11"/>
    <p:sldId id="530" r:id="rId12"/>
    <p:sldId id="531" r:id="rId13"/>
    <p:sldId id="532" r:id="rId14"/>
    <p:sldId id="533" r:id="rId15"/>
    <p:sldId id="534" r:id="rId16"/>
    <p:sldId id="535" r:id="rId17"/>
    <p:sldId id="536" r:id="rId18"/>
    <p:sldId id="537" r:id="rId19"/>
    <p:sldId id="538" r:id="rId20"/>
    <p:sldId id="539" r:id="rId21"/>
    <p:sldId id="540" r:id="rId22"/>
    <p:sldId id="541" r:id="rId23"/>
    <p:sldId id="542" r:id="rId24"/>
    <p:sldId id="543" r:id="rId25"/>
    <p:sldId id="544" r:id="rId26"/>
    <p:sldId id="545" r:id="rId27"/>
    <p:sldId id="546" r:id="rId28"/>
    <p:sldId id="547" r:id="rId29"/>
    <p:sldId id="504" r:id="rId30"/>
    <p:sldId id="505" r:id="rId31"/>
    <p:sldId id="506" r:id="rId32"/>
    <p:sldId id="507" r:id="rId33"/>
    <p:sldId id="508" r:id="rId34"/>
    <p:sldId id="509" r:id="rId35"/>
    <p:sldId id="510" r:id="rId36"/>
  </p:sldIdLst>
  <p:sldSz cx="9144000" cy="6858000" type="screen4x3"/>
  <p:notesSz cx="6858000" cy="9144000"/>
  <p:custDataLst>
    <p:tags r:id="rId38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E"/>
    <a:srgbClr val="00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27" autoAdjust="0"/>
    <p:restoredTop sz="91425" autoAdjust="0"/>
  </p:normalViewPr>
  <p:slideViewPr>
    <p:cSldViewPr>
      <p:cViewPr>
        <p:scale>
          <a:sx n="80" d="100"/>
          <a:sy n="80" d="100"/>
        </p:scale>
        <p:origin x="-2712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8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BB923-6127-4033-BEAA-DE705F3B2E0F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F4B29-5EAA-488C-B9D0-C610698483A8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4407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F02879D-C09F-4131-BF79-20A44DAB4FC0}" type="slidenum">
              <a:rPr lang="en-US" altLang="el-GR" smtClean="0">
                <a:latin typeface="Times New Roman" pitchFamily="18" charset="0"/>
              </a:rPr>
              <a:pPr eaLnBrk="1" hangingPunct="1"/>
              <a:t>2</a:t>
            </a:fld>
            <a:endParaRPr lang="en-US" altLang="el-GR" smtClean="0">
              <a:latin typeface="Times New Roman" pitchFamily="18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el-GR" sz="1600" smtClean="0">
                <a:solidFill>
                  <a:srgbClr val="000000"/>
                </a:solidFill>
                <a:latin typeface="Arial" charset="0"/>
              </a:rPr>
              <a:t>this is the presentation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EC36308-DB29-4875-A7DA-5625C683C7BD}" type="slidenum">
              <a:rPr lang="en-US" altLang="el-GR" smtClean="0">
                <a:latin typeface="Times New Roman" pitchFamily="18" charset="0"/>
              </a:rPr>
              <a:pPr eaLnBrk="1" hangingPunct="1"/>
              <a:t>4</a:t>
            </a:fld>
            <a:endParaRPr lang="en-US" altLang="el-GR" smtClean="0">
              <a:latin typeface="Times New Roman" pitchFamily="18" charset="0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el-GR" sz="1600" smtClean="0">
                <a:solidFill>
                  <a:srgbClr val="000000"/>
                </a:solidFill>
                <a:latin typeface="Arial" charset="0"/>
              </a:rPr>
              <a:t>this is the presentation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DA070D4-F7EF-4615-84B2-726A36A492FB}" type="slidenum">
              <a:rPr lang="en-US" altLang="el-GR" smtClean="0">
                <a:latin typeface="Times New Roman" pitchFamily="18" charset="0"/>
              </a:rPr>
              <a:pPr eaLnBrk="1" hangingPunct="1"/>
              <a:t>7</a:t>
            </a:fld>
            <a:endParaRPr lang="en-US" altLang="el-GR" smtClean="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7761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9085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2770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14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74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05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24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02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92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9725B6-EF9A-4089-B1F5-71C56426BC8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8622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21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960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874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412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4406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0336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494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50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71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9725B6-EF9A-4089-B1F5-71C56426BC8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542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9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/books/ISBN-0011021" TargetMode="External"/><Relationship Id="rId2" Type="http://schemas.openxmlformats.org/officeDocument/2006/relationships/hyperlink" Target="http://localhost/book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ocalhost/books/ISBN-0011021/author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/books/isbn-111" TargetMode="External"/><Relationship Id="rId2" Type="http://schemas.openxmlformats.org/officeDocument/2006/relationships/hyperlink" Target="http://localhost/book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localhost/books/ISBN-001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Java_Platform,_Enterprise_Edition" TargetMode="External"/><Relationship Id="rId3" Type="http://schemas.openxmlformats.org/officeDocument/2006/relationships/hyperlink" Target="http://en.wikipedia.org/wiki/Application_programming_interface" TargetMode="External"/><Relationship Id="rId7" Type="http://schemas.openxmlformats.org/officeDocument/2006/relationships/hyperlink" Target="http://en.wikipedia.org/wiki/Java_Platform,_Standard_Edition" TargetMode="External"/><Relationship Id="rId2" Type="http://schemas.openxmlformats.org/officeDocument/2006/relationships/hyperlink" Target="http://en.wikipedia.org/wiki/Java_(programming_language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Java_annotation" TargetMode="External"/><Relationship Id="rId5" Type="http://schemas.openxmlformats.org/officeDocument/2006/relationships/hyperlink" Target="http://en.wikipedia.org/wiki/Representational_State_Transfer" TargetMode="External"/><Relationship Id="rId4" Type="http://schemas.openxmlformats.org/officeDocument/2006/relationships/hyperlink" Target="http://en.wikipedia.org/wiki/Web_service" TargetMode="External"/><Relationship Id="rId9" Type="http://schemas.openxmlformats.org/officeDocument/2006/relationships/hyperlink" Target="http://en.wikipedia.org/wiki/Deployment_descriptor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ypertext_Transfer_Protocol#Request_methods" TargetMode="External"/><Relationship Id="rId2" Type="http://schemas.openxmlformats.org/officeDocument/2006/relationships/hyperlink" Target="http://en.wikipedia.org/wiki/URI_scheme#Generic_synta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Content_negotiation" TargetMode="External"/><Relationship Id="rId4" Type="http://schemas.openxmlformats.org/officeDocument/2006/relationships/hyperlink" Target="http://en.wikipedia.org/wiki/Internet_media_type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Default_argument" TargetMode="External"/><Relationship Id="rId3" Type="http://schemas.openxmlformats.org/officeDocument/2006/relationships/hyperlink" Target="http://en.wikipedia.org/wiki/Query_string" TargetMode="External"/><Relationship Id="rId7" Type="http://schemas.openxmlformats.org/officeDocument/2006/relationships/hyperlink" Target="http://en.wikipedia.org/wiki/Form_(HTML)" TargetMode="External"/><Relationship Id="rId2" Type="http://schemas.openxmlformats.org/officeDocument/2006/relationships/hyperlink" Target="http://en.wikipedia.org/wiki/Parameter_(computer_programming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HTTP_cookie" TargetMode="External"/><Relationship Id="rId5" Type="http://schemas.openxmlformats.org/officeDocument/2006/relationships/hyperlink" Target="http://en.wikipedia.org/wiki/List_of_HTTP_header_fields" TargetMode="External"/><Relationship Id="rId4" Type="http://schemas.openxmlformats.org/officeDocument/2006/relationships/hyperlink" Target="http://en.wikipedia.org/w/index.php?title=HTTP_matrix_parameter&amp;action=edit&amp;redlink=1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boss.org/resteasy" TargetMode="External"/><Relationship Id="rId13" Type="http://schemas.openxmlformats.org/officeDocument/2006/relationships/hyperlink" Target="http://en.wikipedia.org/wiki/WebSphere_Application_Server" TargetMode="External"/><Relationship Id="rId18" Type="http://schemas.openxmlformats.org/officeDocument/2006/relationships/hyperlink" Target="http://www.cuubez.com/" TargetMode="External"/><Relationship Id="rId3" Type="http://schemas.openxmlformats.org/officeDocument/2006/relationships/hyperlink" Target="http://en.wikipedia.org/wiki/Web_service" TargetMode="External"/><Relationship Id="rId7" Type="http://schemas.openxmlformats.org/officeDocument/2006/relationships/hyperlink" Target="http://en.wikipedia.org/wiki/Oracle_Corporation" TargetMode="External"/><Relationship Id="rId12" Type="http://schemas.openxmlformats.org/officeDocument/2006/relationships/hyperlink" Target="http://en.wikipedia.org/wiki/Apache_Software_Foundation" TargetMode="External"/><Relationship Id="rId17" Type="http://schemas.openxmlformats.org/officeDocument/2006/relationships/hyperlink" Target="http://tuscany.apache.org/documentation-2x/sca-java-bindingrest.html" TargetMode="External"/><Relationship Id="rId2" Type="http://schemas.openxmlformats.org/officeDocument/2006/relationships/hyperlink" Target="http://en.wikipedia.org/wiki/Apache_CXF" TargetMode="External"/><Relationship Id="rId16" Type="http://schemas.openxmlformats.org/officeDocument/2006/relationships/hyperlink" Target="http://en.wikipedia.org/wiki/Oracle_WebLogic_Serv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Sun_Microsystems" TargetMode="External"/><Relationship Id="rId11" Type="http://schemas.openxmlformats.org/officeDocument/2006/relationships/hyperlink" Target="http://en.wikipedia.org/wiki/Apache_Wink" TargetMode="External"/><Relationship Id="rId5" Type="http://schemas.openxmlformats.org/officeDocument/2006/relationships/hyperlink" Target="http://en.wikipedia.org/wiki/Reference_implementation" TargetMode="External"/><Relationship Id="rId15" Type="http://schemas.openxmlformats.org/officeDocument/2006/relationships/hyperlink" Target="http://www-01.ibm.com/software/webservers/appserv/was/featurepacks/cea/index.html" TargetMode="External"/><Relationship Id="rId10" Type="http://schemas.openxmlformats.org/officeDocument/2006/relationships/hyperlink" Target="http://en.wikipedia.org/wiki/Restlet" TargetMode="External"/><Relationship Id="rId4" Type="http://schemas.openxmlformats.org/officeDocument/2006/relationships/hyperlink" Target="http://en.wikipedia.org/wiki/Project_Jersey" TargetMode="External"/><Relationship Id="rId9" Type="http://schemas.openxmlformats.org/officeDocument/2006/relationships/hyperlink" Target="http://en.wikipedia.org/wiki/JBoss" TargetMode="External"/><Relationship Id="rId14" Type="http://schemas.openxmlformats.org/officeDocument/2006/relationships/hyperlink" Target="http://en.wikipedia.org/wiki/IB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s.uci.edu/~fielding/pubs/dissertation/top.htm" TargetMode="External"/><Relationship Id="rId2" Type="http://schemas.openxmlformats.org/officeDocument/2006/relationships/hyperlink" Target="http://en.wikipedia.org/wiki/Representational_State_Transfer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/books/ISBN-0011" TargetMode="External"/><Relationship Id="rId7" Type="http://schemas.openxmlformats.org/officeDocument/2006/relationships/hyperlink" Target="http://localhost/classes/cs2650/students" TargetMode="External"/><Relationship Id="rId2" Type="http://schemas.openxmlformats.org/officeDocument/2006/relationships/hyperlink" Target="http://localhost/book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ocalhost/classes/cs2650" TargetMode="External"/><Relationship Id="rId5" Type="http://schemas.openxmlformats.org/officeDocument/2006/relationships/hyperlink" Target="http://localhost/classes" TargetMode="External"/><Relationship Id="rId4" Type="http://schemas.openxmlformats.org/officeDocument/2006/relationships/hyperlink" Target="http://localhost/books/ISBN-0011/autho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Δικτυακός Προγραμματισμός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9</a:t>
            </a:r>
            <a:r>
              <a:rPr lang="el-GR" sz="2800" dirty="0" smtClean="0"/>
              <a:t>:</a:t>
            </a:r>
            <a:r>
              <a:rPr lang="en-US" sz="2800" dirty="0" smtClean="0"/>
              <a:t> Webservices- REST</a:t>
            </a:r>
            <a:endParaRPr lang="en-US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Ιωάννης Βογιατζής </a:t>
            </a:r>
            <a:endParaRPr lang="en-US" sz="2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Τμήμα Μηχανικών Πληροφορικής ΤΕ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>
                <a:solidFill>
                  <a:prstClr val="black"/>
                </a:solidFill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666586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5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68655" indent="-257175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2870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4018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5166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6314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7462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08610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49758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CE079C7-5547-4CA1-AD9E-A6B2E9805885}" type="slidenum">
              <a:rPr lang="en-US" altLang="el-GR" smtClean="0"/>
              <a:pPr eaLnBrk="1" hangingPunct="1"/>
              <a:t>10</a:t>
            </a:fld>
            <a:endParaRPr lang="en-US" altLang="el-GR" smtClean="0"/>
          </a:p>
        </p:txBody>
      </p:sp>
      <p:sp>
        <p:nvSpPr>
          <p:cNvPr id="1126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Verbs</a:t>
            </a:r>
          </a:p>
        </p:txBody>
      </p:sp>
      <p:sp>
        <p:nvSpPr>
          <p:cNvPr id="11268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l-GR" sz="2500"/>
              <a:t>Represent the actions to be performed on resources</a:t>
            </a:r>
          </a:p>
          <a:p>
            <a:pPr eaLnBrk="1" hangingPunct="1"/>
            <a:endParaRPr lang="en-US" altLang="el-GR" sz="2500"/>
          </a:p>
          <a:p>
            <a:pPr eaLnBrk="1" hangingPunct="1"/>
            <a:r>
              <a:rPr lang="en-US" altLang="el-GR" sz="2500"/>
              <a:t>HTTP GET </a:t>
            </a:r>
          </a:p>
          <a:p>
            <a:pPr eaLnBrk="1" hangingPunct="1"/>
            <a:r>
              <a:rPr lang="en-US" altLang="el-GR" sz="2500"/>
              <a:t>HTTP POST</a:t>
            </a:r>
          </a:p>
          <a:p>
            <a:pPr eaLnBrk="1" hangingPunct="1"/>
            <a:r>
              <a:rPr lang="en-US" altLang="el-GR" sz="2500"/>
              <a:t>HTTP PUT</a:t>
            </a:r>
          </a:p>
          <a:p>
            <a:pPr eaLnBrk="1" hangingPunct="1"/>
            <a:r>
              <a:rPr lang="en-US" altLang="el-GR" sz="2500"/>
              <a:t>HTTP DELETE</a:t>
            </a:r>
          </a:p>
        </p:txBody>
      </p:sp>
    </p:spTree>
    <p:extLst>
      <p:ext uri="{BB962C8B-B14F-4D97-AF65-F5344CB8AC3E}">
        <p14:creationId xmlns:p14="http://schemas.microsoft.com/office/powerpoint/2010/main" val="1020274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68655" indent="-257175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2870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4018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5166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6314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7462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08610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49758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5680D5D-CDFD-4BA7-8293-65D2E3A45CF3}" type="slidenum">
              <a:rPr lang="en-US" altLang="el-GR" smtClean="0"/>
              <a:pPr eaLnBrk="1" hangingPunct="1"/>
              <a:t>11</a:t>
            </a:fld>
            <a:endParaRPr lang="en-US" altLang="el-GR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HTTP GET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l-GR" sz="2500"/>
              <a:t>How clients ask for the information they seek.</a:t>
            </a:r>
          </a:p>
          <a:p>
            <a:pPr eaLnBrk="1" hangingPunct="1">
              <a:lnSpc>
                <a:spcPct val="90000"/>
              </a:lnSpc>
            </a:pPr>
            <a:endParaRPr lang="en-US" altLang="el-GR" sz="2500"/>
          </a:p>
          <a:p>
            <a:pPr eaLnBrk="1" hangingPunct="1">
              <a:lnSpc>
                <a:spcPct val="90000"/>
              </a:lnSpc>
            </a:pPr>
            <a:r>
              <a:rPr lang="en-US" altLang="el-GR" sz="2500"/>
              <a:t>Issuing a GET request transfers the data from the server to the client in some representation</a:t>
            </a:r>
          </a:p>
          <a:p>
            <a:pPr eaLnBrk="1" hangingPunct="1">
              <a:lnSpc>
                <a:spcPct val="90000"/>
              </a:lnSpc>
            </a:pPr>
            <a:endParaRPr lang="en-US" altLang="el-GR" sz="2500"/>
          </a:p>
          <a:p>
            <a:pPr eaLnBrk="1" hangingPunct="1">
              <a:lnSpc>
                <a:spcPct val="90000"/>
              </a:lnSpc>
            </a:pPr>
            <a:r>
              <a:rPr lang="en-US" altLang="el-GR" sz="1800"/>
              <a:t>GET </a:t>
            </a:r>
            <a:r>
              <a:rPr lang="en-US" altLang="el-GR" sz="1800">
                <a:hlinkClick r:id="rId2"/>
              </a:rPr>
              <a:t>http://localhost/books</a:t>
            </a:r>
            <a:endParaRPr lang="en-US" altLang="el-GR" sz="1800"/>
          </a:p>
          <a:p>
            <a:pPr lvl="1" eaLnBrk="1" hangingPunct="1">
              <a:lnSpc>
                <a:spcPct val="90000"/>
              </a:lnSpc>
            </a:pPr>
            <a:r>
              <a:rPr lang="en-US" altLang="el-GR" sz="1700"/>
              <a:t>Retrieve all books</a:t>
            </a:r>
          </a:p>
          <a:p>
            <a:pPr lvl="1" eaLnBrk="1" hangingPunct="1">
              <a:lnSpc>
                <a:spcPct val="90000"/>
              </a:lnSpc>
            </a:pPr>
            <a:endParaRPr lang="en-US" altLang="el-GR" sz="1700"/>
          </a:p>
          <a:p>
            <a:pPr eaLnBrk="1" hangingPunct="1">
              <a:lnSpc>
                <a:spcPct val="90000"/>
              </a:lnSpc>
            </a:pPr>
            <a:r>
              <a:rPr lang="en-US" altLang="el-GR" sz="1800"/>
              <a:t>GET </a:t>
            </a:r>
            <a:r>
              <a:rPr lang="en-US" altLang="el-GR" sz="1800">
                <a:hlinkClick r:id="rId3"/>
              </a:rPr>
              <a:t>http://localhost/books/ISBN-0011021</a:t>
            </a:r>
            <a:endParaRPr lang="en-US" altLang="el-GR" sz="1800"/>
          </a:p>
          <a:p>
            <a:pPr lvl="1" eaLnBrk="1" hangingPunct="1">
              <a:lnSpc>
                <a:spcPct val="90000"/>
              </a:lnSpc>
            </a:pPr>
            <a:r>
              <a:rPr lang="en-US" altLang="el-GR" sz="1700"/>
              <a:t>Retrieve book identified with ISBN-0011021</a:t>
            </a:r>
          </a:p>
          <a:p>
            <a:pPr lvl="1" eaLnBrk="1" hangingPunct="1">
              <a:lnSpc>
                <a:spcPct val="90000"/>
              </a:lnSpc>
            </a:pPr>
            <a:endParaRPr lang="en-US" altLang="el-GR" sz="1700"/>
          </a:p>
          <a:p>
            <a:pPr eaLnBrk="1" hangingPunct="1">
              <a:lnSpc>
                <a:spcPct val="90000"/>
              </a:lnSpc>
            </a:pPr>
            <a:r>
              <a:rPr lang="en-US" altLang="el-GR" sz="1800"/>
              <a:t>GET </a:t>
            </a:r>
            <a:r>
              <a:rPr lang="en-US" altLang="el-GR" sz="1800">
                <a:hlinkClick r:id="rId4"/>
              </a:rPr>
              <a:t>http://localhost/books/ISBN-0011021/authors</a:t>
            </a:r>
            <a:endParaRPr lang="en-US" altLang="el-GR" sz="1800"/>
          </a:p>
          <a:p>
            <a:pPr lvl="1" eaLnBrk="1" hangingPunct="1">
              <a:lnSpc>
                <a:spcPct val="90000"/>
              </a:lnSpc>
            </a:pPr>
            <a:r>
              <a:rPr lang="en-US" altLang="el-GR" sz="1700"/>
              <a:t>Retrieve authors for book identified with ISBN-0011021</a:t>
            </a:r>
          </a:p>
        </p:txBody>
      </p:sp>
    </p:spTree>
    <p:extLst>
      <p:ext uri="{BB962C8B-B14F-4D97-AF65-F5344CB8AC3E}">
        <p14:creationId xmlns:p14="http://schemas.microsoft.com/office/powerpoint/2010/main" val="215402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68655" indent="-257175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2870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4018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5166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6314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7462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08610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49758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BE47B5E-565E-420D-B2EE-0BE7FAB3DB28}" type="slidenum">
              <a:rPr lang="en-US" altLang="el-GR" smtClean="0"/>
              <a:pPr eaLnBrk="1" hangingPunct="1"/>
              <a:t>12</a:t>
            </a:fld>
            <a:endParaRPr lang="en-US" altLang="el-GR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HTTP PUT, HTTP POST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l-GR" sz="2500"/>
              <a:t>HTTP POST creates a resource</a:t>
            </a:r>
          </a:p>
          <a:p>
            <a:pPr eaLnBrk="1" hangingPunct="1"/>
            <a:r>
              <a:rPr lang="en-US" altLang="el-GR" sz="2500"/>
              <a:t>HTTP PUT updates a resource</a:t>
            </a:r>
          </a:p>
          <a:p>
            <a:pPr eaLnBrk="1" hangingPunct="1"/>
            <a:endParaRPr lang="en-US" altLang="el-GR" sz="2500"/>
          </a:p>
          <a:p>
            <a:pPr eaLnBrk="1" hangingPunct="1"/>
            <a:r>
              <a:rPr lang="en-US" altLang="el-GR" sz="2500"/>
              <a:t>POST </a:t>
            </a:r>
            <a:r>
              <a:rPr lang="en-US" altLang="el-GR" sz="2500">
                <a:hlinkClick r:id="rId2"/>
              </a:rPr>
              <a:t>http://localhost/books/</a:t>
            </a:r>
            <a:r>
              <a:rPr lang="en-US" altLang="el-GR" sz="2500"/>
              <a:t>  </a:t>
            </a:r>
          </a:p>
          <a:p>
            <a:pPr lvl="1" eaLnBrk="1" hangingPunct="1"/>
            <a:r>
              <a:rPr lang="en-US" altLang="el-GR" sz="1800"/>
              <a:t>Content: {title, authors[], …}</a:t>
            </a:r>
          </a:p>
          <a:p>
            <a:pPr lvl="1" eaLnBrk="1" hangingPunct="1"/>
            <a:r>
              <a:rPr lang="en-US" altLang="el-GR" sz="1800"/>
              <a:t>Creates a new book with given properties</a:t>
            </a:r>
          </a:p>
          <a:p>
            <a:pPr lvl="1" eaLnBrk="1" hangingPunct="1"/>
            <a:endParaRPr lang="en-US" altLang="el-GR" sz="1800"/>
          </a:p>
          <a:p>
            <a:pPr eaLnBrk="1" hangingPunct="1"/>
            <a:r>
              <a:rPr lang="en-US" altLang="el-GR" sz="2500"/>
              <a:t>PUT </a:t>
            </a:r>
            <a:r>
              <a:rPr lang="en-US" altLang="el-GR" sz="2500">
                <a:hlinkClick r:id="rId3"/>
              </a:rPr>
              <a:t>http://localhost/books/isbn-111</a:t>
            </a:r>
            <a:r>
              <a:rPr lang="en-US" altLang="el-GR" sz="2500"/>
              <a:t> </a:t>
            </a:r>
          </a:p>
          <a:p>
            <a:pPr lvl="1" eaLnBrk="1" hangingPunct="1"/>
            <a:r>
              <a:rPr lang="en-US" altLang="el-GR" sz="1800"/>
              <a:t>Content: {isbn, title, authors[], …}</a:t>
            </a:r>
          </a:p>
          <a:p>
            <a:pPr lvl="1" eaLnBrk="1" hangingPunct="1"/>
            <a:r>
              <a:rPr lang="en-US" altLang="el-GR" sz="1800"/>
              <a:t>Updates book identified by isbn-111 with submitted properties</a:t>
            </a:r>
          </a:p>
        </p:txBody>
      </p:sp>
    </p:spTree>
    <p:extLst>
      <p:ext uri="{BB962C8B-B14F-4D97-AF65-F5344CB8AC3E}">
        <p14:creationId xmlns:p14="http://schemas.microsoft.com/office/powerpoint/2010/main" val="145060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68655" indent="-257175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2870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4018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5166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6314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7462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08610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49758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804877-5CCC-4780-9339-1B6397D02053}" type="slidenum">
              <a:rPr lang="en-US" altLang="el-GR" smtClean="0"/>
              <a:pPr eaLnBrk="1" hangingPunct="1"/>
              <a:t>13</a:t>
            </a:fld>
            <a:endParaRPr lang="en-US" altLang="el-GR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HTTP DELETE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l-GR" sz="2500"/>
              <a:t>Removes the resource identified by the URI</a:t>
            </a:r>
          </a:p>
          <a:p>
            <a:pPr eaLnBrk="1" hangingPunct="1"/>
            <a:endParaRPr lang="en-US" altLang="el-GR" sz="2500"/>
          </a:p>
          <a:p>
            <a:pPr eaLnBrk="1" hangingPunct="1"/>
            <a:r>
              <a:rPr lang="en-US" altLang="el-GR" sz="2500"/>
              <a:t>DELETE </a:t>
            </a:r>
            <a:r>
              <a:rPr lang="en-US" altLang="el-GR" sz="2500">
                <a:hlinkClick r:id="rId2"/>
              </a:rPr>
              <a:t>http://localhost/books/ISBN-0011</a:t>
            </a:r>
            <a:endParaRPr lang="en-US" altLang="el-GR" sz="2500"/>
          </a:p>
          <a:p>
            <a:pPr lvl="1" eaLnBrk="1" hangingPunct="1"/>
            <a:r>
              <a:rPr lang="en-US" altLang="el-GR" sz="2200"/>
              <a:t>Delete book identified by ISBN-0011</a:t>
            </a:r>
          </a:p>
        </p:txBody>
      </p:sp>
    </p:spTree>
    <p:extLst>
      <p:ext uri="{BB962C8B-B14F-4D97-AF65-F5344CB8AC3E}">
        <p14:creationId xmlns:p14="http://schemas.microsoft.com/office/powerpoint/2010/main" val="127536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68655" indent="-257175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2870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4018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5166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6314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7462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08610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49758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B78BE96-ED95-4EB1-BE4A-228022224D4D}" type="slidenum">
              <a:rPr lang="en-US" altLang="el-GR" smtClean="0"/>
              <a:pPr eaLnBrk="1" hangingPunct="1"/>
              <a:t>14</a:t>
            </a:fld>
            <a:endParaRPr lang="en-US" altLang="el-GR" smtClean="0"/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/>
              <a:t>Representations 1/2</a:t>
            </a: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l-GR" sz="2500"/>
              <a:t>How data is represented or returned to the client for presentation.</a:t>
            </a:r>
          </a:p>
          <a:p>
            <a:pPr eaLnBrk="1" hangingPunct="1">
              <a:lnSpc>
                <a:spcPct val="90000"/>
              </a:lnSpc>
            </a:pPr>
            <a:endParaRPr lang="en-US" altLang="el-GR" sz="2500"/>
          </a:p>
          <a:p>
            <a:pPr eaLnBrk="1" hangingPunct="1">
              <a:lnSpc>
                <a:spcPct val="90000"/>
              </a:lnSpc>
            </a:pPr>
            <a:r>
              <a:rPr lang="en-US" altLang="el-GR" sz="2500"/>
              <a:t>Two main formats:</a:t>
            </a:r>
          </a:p>
          <a:p>
            <a:pPr eaLnBrk="1" hangingPunct="1">
              <a:lnSpc>
                <a:spcPct val="90000"/>
              </a:lnSpc>
            </a:pPr>
            <a:endParaRPr lang="en-US" altLang="el-GR" sz="2500"/>
          </a:p>
          <a:p>
            <a:pPr lvl="1" eaLnBrk="1" hangingPunct="1">
              <a:lnSpc>
                <a:spcPct val="90000"/>
              </a:lnSpc>
            </a:pPr>
            <a:r>
              <a:rPr lang="en-US" altLang="el-GR" sz="2500"/>
              <a:t>JavaScript Object Notation (JSON)</a:t>
            </a:r>
          </a:p>
          <a:p>
            <a:pPr eaLnBrk="1" hangingPunct="1">
              <a:lnSpc>
                <a:spcPct val="90000"/>
              </a:lnSpc>
            </a:pPr>
            <a:endParaRPr lang="en-US" altLang="el-GR" sz="2500"/>
          </a:p>
          <a:p>
            <a:pPr lvl="1" eaLnBrk="1" hangingPunct="1">
              <a:lnSpc>
                <a:spcPct val="90000"/>
              </a:lnSpc>
            </a:pPr>
            <a:r>
              <a:rPr lang="en-US" altLang="el-GR" sz="2500"/>
              <a:t>XML</a:t>
            </a:r>
          </a:p>
          <a:p>
            <a:pPr lvl="1" eaLnBrk="1" hangingPunct="1">
              <a:lnSpc>
                <a:spcPct val="90000"/>
              </a:lnSpc>
            </a:pPr>
            <a:endParaRPr lang="en-US" altLang="el-GR" sz="2500"/>
          </a:p>
          <a:p>
            <a:pPr eaLnBrk="1" hangingPunct="1">
              <a:lnSpc>
                <a:spcPct val="90000"/>
              </a:lnSpc>
            </a:pPr>
            <a:r>
              <a:rPr lang="en-US" altLang="el-GR" sz="2500"/>
              <a:t>It is common to have multiple representations of the same data</a:t>
            </a:r>
          </a:p>
        </p:txBody>
      </p:sp>
    </p:spTree>
    <p:extLst>
      <p:ext uri="{BB962C8B-B14F-4D97-AF65-F5344CB8AC3E}">
        <p14:creationId xmlns:p14="http://schemas.microsoft.com/office/powerpoint/2010/main" val="1005809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68655" indent="-257175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2870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4018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5166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6314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7462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08610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49758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31B1534-EAFD-429B-B636-4CE61FC3259E}" type="slidenum">
              <a:rPr lang="en-US" altLang="el-GR" smtClean="0"/>
              <a:pPr eaLnBrk="1" hangingPunct="1"/>
              <a:t>15</a:t>
            </a:fld>
            <a:endParaRPr lang="en-US" altLang="el-GR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/>
              <a:t>Representations 2/2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l-GR" sz="2500"/>
              <a:t>XML</a:t>
            </a:r>
          </a:p>
          <a:p>
            <a:pPr eaLnBrk="1" hangingPunct="1"/>
            <a:endParaRPr lang="en-US" altLang="el-GR" sz="1400"/>
          </a:p>
          <a:p>
            <a:pPr lvl="1" eaLnBrk="1" hangingPunct="1"/>
            <a:r>
              <a:rPr lang="en-US" altLang="el-GR" sz="1600"/>
              <a:t>&lt;COURSE&gt;</a:t>
            </a:r>
          </a:p>
          <a:p>
            <a:pPr lvl="2" eaLnBrk="1" hangingPunct="1"/>
            <a:r>
              <a:rPr lang="en-US" altLang="el-GR" sz="1600"/>
              <a:t>&lt;ID&gt;CS2650&lt;/ID&gt;</a:t>
            </a:r>
          </a:p>
          <a:p>
            <a:pPr lvl="2" eaLnBrk="1" hangingPunct="1"/>
            <a:r>
              <a:rPr lang="en-US" altLang="el-GR" sz="1600"/>
              <a:t>&lt;NAME&gt;Distributed Multimedia Software&lt;/NAME&gt;</a:t>
            </a:r>
          </a:p>
          <a:p>
            <a:pPr lvl="1" eaLnBrk="1" hangingPunct="1"/>
            <a:r>
              <a:rPr lang="en-US" altLang="el-GR" sz="1600"/>
              <a:t>&lt;/COURSE&gt;</a:t>
            </a:r>
          </a:p>
          <a:p>
            <a:pPr lvl="1" eaLnBrk="1" hangingPunct="1"/>
            <a:endParaRPr lang="en-US" altLang="el-GR" sz="1300"/>
          </a:p>
          <a:p>
            <a:pPr eaLnBrk="1" hangingPunct="1"/>
            <a:r>
              <a:rPr lang="en-US" altLang="el-GR" sz="2500"/>
              <a:t>JSON</a:t>
            </a:r>
          </a:p>
          <a:p>
            <a:pPr eaLnBrk="1" hangingPunct="1"/>
            <a:endParaRPr lang="en-US" altLang="el-GR" sz="2500"/>
          </a:p>
          <a:p>
            <a:pPr lvl="1" eaLnBrk="1" hangingPunct="1"/>
            <a:r>
              <a:rPr lang="en-US" altLang="el-GR" sz="1600"/>
              <a:t>{course</a:t>
            </a:r>
          </a:p>
          <a:p>
            <a:pPr lvl="2" eaLnBrk="1" hangingPunct="1"/>
            <a:r>
              <a:rPr lang="en-US" altLang="el-GR" sz="1600"/>
              <a:t>{id: CS2650}</a:t>
            </a:r>
          </a:p>
          <a:p>
            <a:pPr lvl="2" eaLnBrk="1" hangingPunct="1"/>
            <a:r>
              <a:rPr lang="en-US" altLang="el-GR" sz="1600"/>
              <a:t>{name: Distributed Multimedia Sofware}</a:t>
            </a:r>
          </a:p>
          <a:p>
            <a:pPr lvl="1" eaLnBrk="1" hangingPunct="1"/>
            <a:r>
              <a:rPr lang="en-US" altLang="el-GR" sz="16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6294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68655" indent="-257175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2870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4018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5166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6314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7462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08610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49758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285DC96-D7A0-4FDE-B2DC-DE66340B14B5}" type="slidenum">
              <a:rPr lang="en-US" altLang="el-GR" smtClean="0"/>
              <a:pPr eaLnBrk="1" hangingPunct="1"/>
              <a:t>16</a:t>
            </a:fld>
            <a:endParaRPr lang="en-US" altLang="el-GR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l-GR" smtClean="0"/>
              <a:t>Why is it called </a:t>
            </a:r>
            <a:br>
              <a:rPr lang="en-US" altLang="el-GR" smtClean="0"/>
            </a:br>
            <a:r>
              <a:rPr lang="en-US" altLang="el-GR" smtClean="0"/>
              <a:t>"Representational State Transfer"?</a:t>
            </a:r>
          </a:p>
        </p:txBody>
      </p:sp>
      <p:sp>
        <p:nvSpPr>
          <p:cNvPr id="17412" name="Oval 3"/>
          <p:cNvSpPr>
            <a:spLocks noChangeArrowheads="1"/>
          </p:cNvSpPr>
          <p:nvPr/>
        </p:nvSpPr>
        <p:spPr bwMode="auto">
          <a:xfrm>
            <a:off x="6316504" y="2001679"/>
            <a:ext cx="1558766" cy="14716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>
            <a:lvl1pPr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l-GR" dirty="0">
                <a:latin typeface="+mj-lt"/>
              </a:rPr>
              <a:t>Resource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1157288" y="2244567"/>
            <a:ext cx="1284447" cy="102584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>
            <a:lvl1pPr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l-GR">
                <a:latin typeface="+mj-lt"/>
              </a:rPr>
              <a:t>Client</a:t>
            </a:r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 flipV="1">
            <a:off x="2441735" y="2691765"/>
            <a:ext cx="379618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/>
          <a:p>
            <a:endParaRPr lang="el-GR"/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2567464" y="2340293"/>
            <a:ext cx="372415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9" tIns="45719" rIns="91439" bIns="45719">
            <a:spAutoFit/>
          </a:bodyPr>
          <a:lstStyle>
            <a:lvl1pPr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http://www.boeing.com/aircraft/747</a:t>
            </a:r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 flipH="1">
            <a:off x="2471738" y="2851785"/>
            <a:ext cx="382333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/>
          <a:p>
            <a:endParaRPr lang="el-GR"/>
          </a:p>
        </p:txBody>
      </p:sp>
      <p:sp>
        <p:nvSpPr>
          <p:cNvPr id="17417" name="Line 8"/>
          <p:cNvSpPr>
            <a:spLocks noChangeShapeType="1"/>
          </p:cNvSpPr>
          <p:nvPr/>
        </p:nvSpPr>
        <p:spPr bwMode="auto">
          <a:xfrm>
            <a:off x="3453289" y="2883218"/>
            <a:ext cx="0" cy="103727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/>
          <a:p>
            <a:endParaRPr lang="el-GR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>
            <a:off x="5219224" y="3034665"/>
            <a:ext cx="0" cy="103870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/>
          <a:p>
            <a:endParaRPr lang="el-GR"/>
          </a:p>
        </p:txBody>
      </p:sp>
      <p:sp>
        <p:nvSpPr>
          <p:cNvPr id="17419" name="Text Box 10"/>
          <p:cNvSpPr txBox="1">
            <a:spLocks noChangeArrowheads="1"/>
          </p:cNvSpPr>
          <p:nvPr/>
        </p:nvSpPr>
        <p:spPr bwMode="auto">
          <a:xfrm>
            <a:off x="3446145" y="4071938"/>
            <a:ext cx="1664494" cy="36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9" tIns="45719" rIns="91439" bIns="45719">
            <a:spAutoFit/>
          </a:bodyPr>
          <a:lstStyle>
            <a:lvl1pPr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l-GR" dirty="0">
                <a:solidFill>
                  <a:schemeClr val="bg1"/>
                </a:solidFill>
                <a:latin typeface="+mj-lt"/>
              </a:rPr>
              <a:t>Boeing747.html</a:t>
            </a:r>
          </a:p>
        </p:txBody>
      </p:sp>
      <p:sp>
        <p:nvSpPr>
          <p:cNvPr id="17420" name="Freeform 11"/>
          <p:cNvSpPr>
            <a:spLocks/>
          </p:cNvSpPr>
          <p:nvPr/>
        </p:nvSpPr>
        <p:spPr bwMode="auto">
          <a:xfrm>
            <a:off x="3346133" y="2847500"/>
            <a:ext cx="1851660" cy="252888"/>
          </a:xfrm>
          <a:custGeom>
            <a:avLst/>
            <a:gdLst>
              <a:gd name="T0" fmla="*/ 2147483647 w 1166"/>
              <a:gd name="T1" fmla="*/ 2147483647 h 159"/>
              <a:gd name="T2" fmla="*/ 2147483647 w 1166"/>
              <a:gd name="T3" fmla="*/ 2147483647 h 159"/>
              <a:gd name="T4" fmla="*/ 2147483647 w 1166"/>
              <a:gd name="T5" fmla="*/ 2147483647 h 159"/>
              <a:gd name="T6" fmla="*/ 2147483647 w 1166"/>
              <a:gd name="T7" fmla="*/ 2147483647 h 159"/>
              <a:gd name="T8" fmla="*/ 2147483647 w 1166"/>
              <a:gd name="T9" fmla="*/ 2147483647 h 159"/>
              <a:gd name="T10" fmla="*/ 2147483647 w 1166"/>
              <a:gd name="T11" fmla="*/ 2147483647 h 159"/>
              <a:gd name="T12" fmla="*/ 2147483647 w 1166"/>
              <a:gd name="T13" fmla="*/ 2147483647 h 159"/>
              <a:gd name="T14" fmla="*/ 2147483647 w 1166"/>
              <a:gd name="T15" fmla="*/ 2147483647 h 159"/>
              <a:gd name="T16" fmla="*/ 2147483647 w 1166"/>
              <a:gd name="T17" fmla="*/ 2147483647 h 159"/>
              <a:gd name="T18" fmla="*/ 2147483647 w 1166"/>
              <a:gd name="T19" fmla="*/ 2147483647 h 15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66" h="159">
                <a:moveTo>
                  <a:pt x="76" y="22"/>
                </a:moveTo>
                <a:cubicBezTo>
                  <a:pt x="218" y="58"/>
                  <a:pt x="0" y="0"/>
                  <a:pt x="148" y="49"/>
                </a:cubicBezTo>
                <a:cubicBezTo>
                  <a:pt x="199" y="66"/>
                  <a:pt x="261" y="70"/>
                  <a:pt x="312" y="76"/>
                </a:cubicBezTo>
                <a:cubicBezTo>
                  <a:pt x="333" y="73"/>
                  <a:pt x="355" y="62"/>
                  <a:pt x="376" y="67"/>
                </a:cubicBezTo>
                <a:cubicBezTo>
                  <a:pt x="385" y="69"/>
                  <a:pt x="377" y="90"/>
                  <a:pt x="385" y="94"/>
                </a:cubicBezTo>
                <a:cubicBezTo>
                  <a:pt x="410" y="107"/>
                  <a:pt x="440" y="105"/>
                  <a:pt x="467" y="113"/>
                </a:cubicBezTo>
                <a:cubicBezTo>
                  <a:pt x="513" y="126"/>
                  <a:pt x="557" y="137"/>
                  <a:pt x="603" y="149"/>
                </a:cubicBezTo>
                <a:cubicBezTo>
                  <a:pt x="630" y="68"/>
                  <a:pt x="762" y="119"/>
                  <a:pt x="821" y="122"/>
                </a:cubicBezTo>
                <a:cubicBezTo>
                  <a:pt x="916" y="153"/>
                  <a:pt x="1004" y="159"/>
                  <a:pt x="1103" y="149"/>
                </a:cubicBezTo>
                <a:cubicBezTo>
                  <a:pt x="1160" y="130"/>
                  <a:pt x="1138" y="131"/>
                  <a:pt x="1166" y="131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/>
          <a:p>
            <a:endParaRPr lang="el-GR">
              <a:solidFill>
                <a:schemeClr val="bg1"/>
              </a:solidFill>
            </a:endParaRPr>
          </a:p>
        </p:txBody>
      </p:sp>
      <p:sp>
        <p:nvSpPr>
          <p:cNvPr id="17421" name="Freeform 12"/>
          <p:cNvSpPr>
            <a:spLocks/>
          </p:cNvSpPr>
          <p:nvPr/>
        </p:nvSpPr>
        <p:spPr bwMode="auto">
          <a:xfrm>
            <a:off x="3340418" y="3880485"/>
            <a:ext cx="1850232" cy="251460"/>
          </a:xfrm>
          <a:custGeom>
            <a:avLst/>
            <a:gdLst>
              <a:gd name="T0" fmla="*/ 2147483647 w 1166"/>
              <a:gd name="T1" fmla="*/ 2147483647 h 159"/>
              <a:gd name="T2" fmla="*/ 2147483647 w 1166"/>
              <a:gd name="T3" fmla="*/ 2147483647 h 159"/>
              <a:gd name="T4" fmla="*/ 2147483647 w 1166"/>
              <a:gd name="T5" fmla="*/ 2147483647 h 159"/>
              <a:gd name="T6" fmla="*/ 2147483647 w 1166"/>
              <a:gd name="T7" fmla="*/ 2147483647 h 159"/>
              <a:gd name="T8" fmla="*/ 2147483647 w 1166"/>
              <a:gd name="T9" fmla="*/ 2147483647 h 159"/>
              <a:gd name="T10" fmla="*/ 2147483647 w 1166"/>
              <a:gd name="T11" fmla="*/ 2147483647 h 159"/>
              <a:gd name="T12" fmla="*/ 2147483647 w 1166"/>
              <a:gd name="T13" fmla="*/ 2147483647 h 159"/>
              <a:gd name="T14" fmla="*/ 2147483647 w 1166"/>
              <a:gd name="T15" fmla="*/ 2147483647 h 159"/>
              <a:gd name="T16" fmla="*/ 2147483647 w 1166"/>
              <a:gd name="T17" fmla="*/ 2147483647 h 159"/>
              <a:gd name="T18" fmla="*/ 2147483647 w 1166"/>
              <a:gd name="T19" fmla="*/ 2147483647 h 15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66" h="159">
                <a:moveTo>
                  <a:pt x="76" y="22"/>
                </a:moveTo>
                <a:cubicBezTo>
                  <a:pt x="218" y="58"/>
                  <a:pt x="0" y="0"/>
                  <a:pt x="148" y="49"/>
                </a:cubicBezTo>
                <a:cubicBezTo>
                  <a:pt x="199" y="66"/>
                  <a:pt x="261" y="70"/>
                  <a:pt x="312" y="76"/>
                </a:cubicBezTo>
                <a:cubicBezTo>
                  <a:pt x="333" y="73"/>
                  <a:pt x="355" y="62"/>
                  <a:pt x="376" y="67"/>
                </a:cubicBezTo>
                <a:cubicBezTo>
                  <a:pt x="385" y="69"/>
                  <a:pt x="377" y="90"/>
                  <a:pt x="385" y="94"/>
                </a:cubicBezTo>
                <a:cubicBezTo>
                  <a:pt x="410" y="107"/>
                  <a:pt x="440" y="105"/>
                  <a:pt x="467" y="113"/>
                </a:cubicBezTo>
                <a:cubicBezTo>
                  <a:pt x="513" y="126"/>
                  <a:pt x="557" y="137"/>
                  <a:pt x="603" y="149"/>
                </a:cubicBezTo>
                <a:cubicBezTo>
                  <a:pt x="630" y="68"/>
                  <a:pt x="762" y="119"/>
                  <a:pt x="821" y="122"/>
                </a:cubicBezTo>
                <a:cubicBezTo>
                  <a:pt x="916" y="153"/>
                  <a:pt x="1004" y="159"/>
                  <a:pt x="1103" y="149"/>
                </a:cubicBezTo>
                <a:cubicBezTo>
                  <a:pt x="1160" y="130"/>
                  <a:pt x="1138" y="131"/>
                  <a:pt x="1166" y="131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/>
          <a:p>
            <a:endParaRPr lang="el-GR">
              <a:solidFill>
                <a:schemeClr val="bg1"/>
              </a:solidFill>
            </a:endParaRPr>
          </a:p>
        </p:txBody>
      </p:sp>
      <p:sp>
        <p:nvSpPr>
          <p:cNvPr id="17422" name="Text Box 13"/>
          <p:cNvSpPr txBox="1">
            <a:spLocks noChangeArrowheads="1"/>
          </p:cNvSpPr>
          <p:nvPr/>
        </p:nvSpPr>
        <p:spPr bwMode="auto">
          <a:xfrm>
            <a:off x="720090" y="4657725"/>
            <a:ext cx="7829550" cy="142017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9" tIns="45719" rIns="91439" bIns="45719">
            <a:spAutoFit/>
          </a:bodyPr>
          <a:lstStyle>
            <a:lvl1pPr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l-GR" sz="1400" dirty="0">
                <a:solidFill>
                  <a:schemeClr val="bg1"/>
                </a:solidFill>
                <a:latin typeface="+mn-lt"/>
              </a:rPr>
              <a:t>The Client references a Web</a:t>
            </a:r>
            <a:r>
              <a:rPr lang="en-US" altLang="el-GR" sz="1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l-GR" sz="1400" dirty="0">
                <a:solidFill>
                  <a:schemeClr val="bg1"/>
                </a:solidFill>
                <a:latin typeface="+mn-lt"/>
              </a:rPr>
              <a:t>resource using a URL.  A </a:t>
            </a:r>
            <a:r>
              <a:rPr lang="en-US" altLang="el-GR" sz="1400" b="1" dirty="0">
                <a:solidFill>
                  <a:schemeClr val="bg1"/>
                </a:solidFill>
                <a:latin typeface="+mn-lt"/>
              </a:rPr>
              <a:t>representation</a:t>
            </a:r>
            <a:r>
              <a:rPr lang="en-US" altLang="el-GR" sz="1400" dirty="0">
                <a:solidFill>
                  <a:schemeClr val="bg1"/>
                </a:solidFill>
                <a:latin typeface="+mn-lt"/>
              </a:rPr>
              <a:t> of the resource is returned (in this case as an HTML document). </a:t>
            </a:r>
          </a:p>
          <a:p>
            <a:r>
              <a:rPr lang="en-US" altLang="el-GR" sz="1400" dirty="0">
                <a:solidFill>
                  <a:schemeClr val="bg1"/>
                </a:solidFill>
                <a:latin typeface="+mn-lt"/>
              </a:rPr>
              <a:t>The representation (e.g., Boeing747.html) places the client application in a </a:t>
            </a:r>
            <a:r>
              <a:rPr lang="en-US" altLang="el-GR" sz="1400" b="1" dirty="0">
                <a:solidFill>
                  <a:schemeClr val="bg1"/>
                </a:solidFill>
                <a:latin typeface="+mn-lt"/>
              </a:rPr>
              <a:t>state</a:t>
            </a:r>
            <a:r>
              <a:rPr lang="en-US" altLang="el-GR" sz="1400" dirty="0">
                <a:solidFill>
                  <a:schemeClr val="bg1"/>
                </a:solidFill>
                <a:latin typeface="+mn-lt"/>
              </a:rPr>
              <a:t>.  The result of the client traversing a hyperlink in Boeing747.html is another resource accessed.  The new representation places the client application into yet another state.  Thus, the client application changes (</a:t>
            </a:r>
            <a:r>
              <a:rPr lang="en-US" altLang="el-GR" sz="1400" b="1" dirty="0">
                <a:solidFill>
                  <a:schemeClr val="bg1"/>
                </a:solidFill>
                <a:latin typeface="+mn-lt"/>
              </a:rPr>
              <a:t>transfer</a:t>
            </a:r>
            <a:r>
              <a:rPr lang="en-US" altLang="el-GR" sz="1400" dirty="0">
                <a:solidFill>
                  <a:schemeClr val="bg1"/>
                </a:solidFill>
                <a:latin typeface="+mn-lt"/>
              </a:rPr>
              <a:t>s) state with each resource representation --&gt; Representation State Transfer!</a:t>
            </a:r>
          </a:p>
        </p:txBody>
      </p:sp>
      <p:sp>
        <p:nvSpPr>
          <p:cNvPr id="17423" name="Text Box 14"/>
          <p:cNvSpPr txBox="1">
            <a:spLocks noChangeArrowheads="1"/>
          </p:cNvSpPr>
          <p:nvPr/>
        </p:nvSpPr>
        <p:spPr bwMode="auto">
          <a:xfrm>
            <a:off x="3474720" y="3174683"/>
            <a:ext cx="1840182" cy="7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9" tIns="45719" rIns="91439" bIns="45719">
            <a:spAutoFit/>
          </a:bodyPr>
          <a:lstStyle>
            <a:lvl1pPr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l-GR" sz="1400" u="sng">
                <a:solidFill>
                  <a:schemeClr val="accent2"/>
                </a:solidFill>
                <a:latin typeface="+mj-lt"/>
              </a:rPr>
              <a:t>Fuel requirements</a:t>
            </a:r>
          </a:p>
          <a:p>
            <a:r>
              <a:rPr lang="en-US" altLang="el-GR" sz="1400" u="sng">
                <a:solidFill>
                  <a:schemeClr val="accent2"/>
                </a:solidFill>
                <a:latin typeface="+mj-lt"/>
              </a:rPr>
              <a:t>Maintenance schedule</a:t>
            </a:r>
            <a:endParaRPr lang="en-US" altLang="el-GR" sz="1400">
              <a:latin typeface="+mj-lt"/>
            </a:endParaRPr>
          </a:p>
          <a:p>
            <a:r>
              <a:rPr lang="en-US" altLang="el-GR" sz="1400">
                <a:latin typeface="+mj-lt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596053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68655" indent="-257175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2870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4018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5166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6314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7462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08610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49758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C69DF1F-3D21-4BD2-B6C5-1B4EAF885AC7}" type="slidenum">
              <a:rPr lang="en-US" altLang="el-GR" smtClean="0">
                <a:solidFill>
                  <a:schemeClr val="bg1"/>
                </a:solidFill>
              </a:rPr>
              <a:pPr eaLnBrk="1" hangingPunct="1"/>
              <a:t>17</a:t>
            </a:fld>
            <a:endParaRPr lang="en-US" altLang="el-GR" smtClean="0">
              <a:solidFill>
                <a:schemeClr val="bg1"/>
              </a:solidFill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85800" y="287179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7" tIns="45717" rIns="91437" bIns="45717" anchor="ctr"/>
          <a:lstStyle>
            <a:lvl1pPr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 sz="3600">
              <a:solidFill>
                <a:schemeClr val="bg1"/>
              </a:solidFill>
            </a:endParaRPr>
          </a:p>
        </p:txBody>
      </p:sp>
      <p:grpSp>
        <p:nvGrpSpPr>
          <p:cNvPr id="18436" name="Group 3"/>
          <p:cNvGrpSpPr>
            <a:grpSpLocks/>
          </p:cNvGrpSpPr>
          <p:nvPr/>
        </p:nvGrpSpPr>
        <p:grpSpPr bwMode="auto">
          <a:xfrm>
            <a:off x="1074420" y="2026187"/>
            <a:ext cx="897255" cy="413532"/>
            <a:chOff x="363" y="1476"/>
            <a:chExt cx="477" cy="261"/>
          </a:xfrm>
        </p:grpSpPr>
        <p:sp>
          <p:nvSpPr>
            <p:cNvPr id="18493" name="Rectangle 4"/>
            <p:cNvSpPr>
              <a:spLocks noChangeArrowheads="1"/>
            </p:cNvSpPr>
            <p:nvPr/>
          </p:nvSpPr>
          <p:spPr bwMode="auto">
            <a:xfrm>
              <a:off x="410" y="1476"/>
              <a:ext cx="384" cy="25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+mj-lt"/>
              </a:endParaRPr>
            </a:p>
          </p:txBody>
        </p:sp>
        <p:sp>
          <p:nvSpPr>
            <p:cNvPr id="18494" name="Text Box 5"/>
            <p:cNvSpPr txBox="1">
              <a:spLocks noChangeArrowheads="1"/>
            </p:cNvSpPr>
            <p:nvPr/>
          </p:nvSpPr>
          <p:spPr bwMode="auto">
            <a:xfrm>
              <a:off x="363" y="1478"/>
              <a:ext cx="47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1597" tIns="50797" rIns="101597" bIns="50797">
              <a:spAutoFit/>
            </a:bodyPr>
            <a:lstStyle>
              <a:lvl1pPr defTabSz="101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1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1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1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1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l-GR" sz="1000" dirty="0">
                  <a:latin typeface="+mj-lt"/>
                </a:rPr>
                <a:t>Request</a:t>
              </a:r>
            </a:p>
            <a:p>
              <a:pPr algn="ctr"/>
              <a:r>
                <a:rPr lang="en-US" altLang="el-GR" sz="1000" dirty="0">
                  <a:latin typeface="+mj-lt"/>
                </a:rPr>
                <a:t>(XML doc)</a:t>
              </a:r>
              <a:endParaRPr lang="en-US" altLang="el-GR" sz="2000" dirty="0">
                <a:latin typeface="+mj-lt"/>
              </a:endParaRPr>
            </a:p>
          </p:txBody>
        </p:sp>
      </p:grpSp>
      <p:sp>
        <p:nvSpPr>
          <p:cNvPr id="18437" name="Line 13"/>
          <p:cNvSpPr>
            <a:spLocks noChangeShapeType="1"/>
          </p:cNvSpPr>
          <p:nvPr/>
        </p:nvSpPr>
        <p:spPr bwMode="auto">
          <a:xfrm>
            <a:off x="5103495" y="2288858"/>
            <a:ext cx="1041559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/>
          <a:p>
            <a:endParaRPr lang="el-GR">
              <a:solidFill>
                <a:schemeClr val="bg1"/>
              </a:solidFill>
            </a:endParaRPr>
          </a:p>
        </p:txBody>
      </p:sp>
      <p:sp>
        <p:nvSpPr>
          <p:cNvPr id="18438" name="Line 21"/>
          <p:cNvSpPr>
            <a:spLocks noChangeShapeType="1"/>
          </p:cNvSpPr>
          <p:nvPr/>
        </p:nvSpPr>
        <p:spPr bwMode="auto">
          <a:xfrm>
            <a:off x="5099210" y="2668905"/>
            <a:ext cx="104155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/>
          <a:p>
            <a:endParaRPr lang="el-GR">
              <a:solidFill>
                <a:schemeClr val="bg1"/>
              </a:solidFill>
            </a:endParaRPr>
          </a:p>
        </p:txBody>
      </p:sp>
      <p:grpSp>
        <p:nvGrpSpPr>
          <p:cNvPr id="18439" name="Group 34"/>
          <p:cNvGrpSpPr>
            <a:grpSpLocks/>
          </p:cNvGrpSpPr>
          <p:nvPr/>
        </p:nvGrpSpPr>
        <p:grpSpPr bwMode="auto">
          <a:xfrm>
            <a:off x="1151707" y="2643405"/>
            <a:ext cx="738942" cy="413393"/>
            <a:chOff x="404" y="1476"/>
            <a:chExt cx="395" cy="260"/>
          </a:xfrm>
        </p:grpSpPr>
        <p:sp>
          <p:nvSpPr>
            <p:cNvPr id="18491" name="Rectangle 35"/>
            <p:cNvSpPr>
              <a:spLocks noChangeArrowheads="1"/>
            </p:cNvSpPr>
            <p:nvPr/>
          </p:nvSpPr>
          <p:spPr bwMode="auto">
            <a:xfrm>
              <a:off x="410" y="1476"/>
              <a:ext cx="384" cy="25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+mj-lt"/>
              </a:endParaRPr>
            </a:p>
          </p:txBody>
        </p:sp>
        <p:sp>
          <p:nvSpPr>
            <p:cNvPr id="18492" name="Text Box 36"/>
            <p:cNvSpPr txBox="1">
              <a:spLocks noChangeArrowheads="1"/>
            </p:cNvSpPr>
            <p:nvPr/>
          </p:nvSpPr>
          <p:spPr bwMode="auto">
            <a:xfrm>
              <a:off x="404" y="1478"/>
              <a:ext cx="395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1597" tIns="50797" rIns="101597" bIns="50797">
              <a:spAutoFit/>
            </a:bodyPr>
            <a:lstStyle>
              <a:lvl1pPr defTabSz="101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1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1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1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1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l-GR" sz="1000">
                  <a:latin typeface="+mj-lt"/>
                </a:rPr>
                <a:t>Response</a:t>
              </a:r>
            </a:p>
            <a:p>
              <a:pPr algn="ctr"/>
              <a:r>
                <a:rPr lang="en-US" altLang="el-GR" sz="1000">
                  <a:latin typeface="+mj-lt"/>
                </a:rPr>
                <a:t>(</a:t>
              </a:r>
              <a:r>
                <a:rPr lang="en-US" altLang="el-GR" sz="1000" b="1">
                  <a:latin typeface="+mj-lt"/>
                </a:rPr>
                <a:t>XML doc</a:t>
              </a:r>
              <a:r>
                <a:rPr lang="en-US" altLang="el-GR" sz="1000">
                  <a:latin typeface="+mj-lt"/>
                </a:rPr>
                <a:t>)</a:t>
              </a:r>
              <a:endParaRPr lang="en-US" altLang="el-GR" sz="2000">
                <a:latin typeface="+mj-lt"/>
              </a:endParaRPr>
            </a:p>
          </p:txBody>
        </p:sp>
      </p:grpSp>
      <p:grpSp>
        <p:nvGrpSpPr>
          <p:cNvPr id="18440" name="Group 37"/>
          <p:cNvGrpSpPr>
            <a:grpSpLocks/>
          </p:cNvGrpSpPr>
          <p:nvPr/>
        </p:nvGrpSpPr>
        <p:grpSpPr bwMode="auto">
          <a:xfrm>
            <a:off x="4333399" y="1975962"/>
            <a:ext cx="758666" cy="3777615"/>
            <a:chOff x="2778" y="1755"/>
            <a:chExt cx="478" cy="1156"/>
          </a:xfrm>
        </p:grpSpPr>
        <p:sp>
          <p:nvSpPr>
            <p:cNvPr id="18489" name="Rectangle 38"/>
            <p:cNvSpPr>
              <a:spLocks noChangeArrowheads="1"/>
            </p:cNvSpPr>
            <p:nvPr/>
          </p:nvSpPr>
          <p:spPr bwMode="auto">
            <a:xfrm>
              <a:off x="2778" y="1755"/>
              <a:ext cx="478" cy="11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+mj-lt"/>
              </a:endParaRPr>
            </a:p>
          </p:txBody>
        </p:sp>
        <p:sp>
          <p:nvSpPr>
            <p:cNvPr id="18490" name="Text Box 39"/>
            <p:cNvSpPr txBox="1">
              <a:spLocks noChangeArrowheads="1"/>
            </p:cNvSpPr>
            <p:nvPr/>
          </p:nvSpPr>
          <p:spPr bwMode="auto">
            <a:xfrm rot="16200000">
              <a:off x="2591" y="2217"/>
              <a:ext cx="793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1597" tIns="50797" rIns="101597" bIns="50797">
              <a:spAutoFit/>
            </a:bodyPr>
            <a:lstStyle>
              <a:lvl1pPr defTabSz="101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1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1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1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1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l-GR" sz="2000">
                  <a:latin typeface="+mj-lt"/>
                </a:rPr>
                <a:t>        Web/Proxy Server</a:t>
              </a:r>
            </a:p>
          </p:txBody>
        </p:sp>
      </p:grpSp>
      <p:grpSp>
        <p:nvGrpSpPr>
          <p:cNvPr id="18441" name="Group 40"/>
          <p:cNvGrpSpPr>
            <a:grpSpLocks/>
          </p:cNvGrpSpPr>
          <p:nvPr/>
        </p:nvGrpSpPr>
        <p:grpSpPr bwMode="auto">
          <a:xfrm>
            <a:off x="6149340" y="2004537"/>
            <a:ext cx="1678782" cy="3739038"/>
            <a:chOff x="3634" y="2055"/>
            <a:chExt cx="1056" cy="489"/>
          </a:xfrm>
        </p:grpSpPr>
        <p:sp>
          <p:nvSpPr>
            <p:cNvPr id="18487" name="Rectangle 41"/>
            <p:cNvSpPr>
              <a:spLocks noChangeArrowheads="1"/>
            </p:cNvSpPr>
            <p:nvPr/>
          </p:nvSpPr>
          <p:spPr bwMode="auto">
            <a:xfrm>
              <a:off x="3634" y="2055"/>
              <a:ext cx="1056" cy="48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8488" name="Text Box 42"/>
            <p:cNvSpPr txBox="1">
              <a:spLocks noChangeArrowheads="1"/>
            </p:cNvSpPr>
            <p:nvPr/>
          </p:nvSpPr>
          <p:spPr bwMode="auto">
            <a:xfrm>
              <a:off x="4097" y="2136"/>
              <a:ext cx="129" cy="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1597" tIns="50797" rIns="101597" bIns="50797">
              <a:spAutoFit/>
            </a:bodyPr>
            <a:lstStyle>
              <a:lvl1pPr defTabSz="101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1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1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1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1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endParaRPr lang="el-GR" altLang="el-GR" sz="2000">
                <a:latin typeface="Times New Roman" pitchFamily="18" charset="0"/>
              </a:endParaRPr>
            </a:p>
          </p:txBody>
        </p:sp>
      </p:grpSp>
      <p:sp>
        <p:nvSpPr>
          <p:cNvPr id="18442" name="Text Box 44"/>
          <p:cNvSpPr txBox="1">
            <a:spLocks noChangeArrowheads="1"/>
          </p:cNvSpPr>
          <p:nvPr/>
        </p:nvSpPr>
        <p:spPr bwMode="auto">
          <a:xfrm>
            <a:off x="1955959" y="1955960"/>
            <a:ext cx="901908" cy="27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>
            <a:spAutoFit/>
          </a:bodyPr>
          <a:lstStyle>
            <a:lvl1pPr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l-GR" sz="1200" dirty="0">
                <a:solidFill>
                  <a:schemeClr val="bg1"/>
                </a:solidFill>
                <a:latin typeface="Times New Roman" pitchFamily="18" charset="0"/>
              </a:rPr>
              <a:t>HTTP GET</a:t>
            </a:r>
          </a:p>
        </p:txBody>
      </p:sp>
      <p:sp>
        <p:nvSpPr>
          <p:cNvPr id="18443" name="Text Box 47"/>
          <p:cNvSpPr txBox="1">
            <a:spLocks noChangeArrowheads="1"/>
          </p:cNvSpPr>
          <p:nvPr/>
        </p:nvSpPr>
        <p:spPr bwMode="auto">
          <a:xfrm>
            <a:off x="3091815" y="2068830"/>
            <a:ext cx="671716" cy="30777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>
            <a:spAutoFit/>
          </a:bodyPr>
          <a:lstStyle>
            <a:lvl1pPr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l-GR" sz="1400" dirty="0">
                <a:solidFill>
                  <a:schemeClr val="bg1"/>
                </a:solidFill>
                <a:latin typeface="Times New Roman" pitchFamily="18" charset="0"/>
              </a:rPr>
              <a:t>URL 1</a:t>
            </a:r>
          </a:p>
        </p:txBody>
      </p:sp>
      <p:sp>
        <p:nvSpPr>
          <p:cNvPr id="18444" name="Line 48"/>
          <p:cNvSpPr>
            <a:spLocks noChangeShapeType="1"/>
          </p:cNvSpPr>
          <p:nvPr/>
        </p:nvSpPr>
        <p:spPr bwMode="auto">
          <a:xfrm>
            <a:off x="3787617" y="2228850"/>
            <a:ext cx="55578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/>
          <a:p>
            <a:endParaRPr lang="el-GR">
              <a:solidFill>
                <a:schemeClr val="bg1"/>
              </a:solidFill>
            </a:endParaRPr>
          </a:p>
        </p:txBody>
      </p:sp>
      <p:sp>
        <p:nvSpPr>
          <p:cNvPr id="18445" name="Text Box 49"/>
          <p:cNvSpPr txBox="1">
            <a:spLocks noChangeArrowheads="1"/>
          </p:cNvSpPr>
          <p:nvPr/>
        </p:nvSpPr>
        <p:spPr bwMode="auto">
          <a:xfrm>
            <a:off x="3183255" y="2577465"/>
            <a:ext cx="1192052" cy="27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>
            <a:spAutoFit/>
          </a:bodyPr>
          <a:lstStyle>
            <a:lvl1pPr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l-GR" sz="1200">
                <a:solidFill>
                  <a:schemeClr val="bg1"/>
                </a:solidFill>
                <a:latin typeface="Times New Roman" pitchFamily="18" charset="0"/>
              </a:rPr>
              <a:t>HTTP Response</a:t>
            </a:r>
          </a:p>
        </p:txBody>
      </p:sp>
      <p:sp>
        <p:nvSpPr>
          <p:cNvPr id="18446" name="Line 50"/>
          <p:cNvSpPr>
            <a:spLocks noChangeShapeType="1"/>
          </p:cNvSpPr>
          <p:nvPr/>
        </p:nvSpPr>
        <p:spPr bwMode="auto">
          <a:xfrm>
            <a:off x="7848125" y="2268855"/>
            <a:ext cx="21288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/>
          <a:p>
            <a:endParaRPr lang="el-GR">
              <a:solidFill>
                <a:schemeClr val="bg1"/>
              </a:solidFill>
            </a:endParaRPr>
          </a:p>
        </p:txBody>
      </p:sp>
      <p:sp>
        <p:nvSpPr>
          <p:cNvPr id="18447" name="Rectangle 51"/>
          <p:cNvSpPr>
            <a:spLocks noChangeArrowheads="1"/>
          </p:cNvSpPr>
          <p:nvPr/>
        </p:nvSpPr>
        <p:spPr bwMode="auto">
          <a:xfrm>
            <a:off x="8115393" y="2113121"/>
            <a:ext cx="752951" cy="31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>
            <a:spAutoFit/>
          </a:bodyPr>
          <a:lstStyle>
            <a:lvl1pPr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l-GR" sz="1400" dirty="0" err="1">
                <a:solidFill>
                  <a:schemeClr val="bg1"/>
                </a:solidFill>
                <a:latin typeface="+mj-lt"/>
              </a:rPr>
              <a:t>doGet</a:t>
            </a:r>
            <a:r>
              <a:rPr lang="en-US" altLang="el-GR" sz="1400" dirty="0">
                <a:solidFill>
                  <a:schemeClr val="bg1"/>
                </a:solidFill>
                <a:latin typeface="+mj-lt"/>
              </a:rPr>
              <a:t>()</a:t>
            </a:r>
          </a:p>
        </p:txBody>
      </p:sp>
      <p:grpSp>
        <p:nvGrpSpPr>
          <p:cNvPr id="18448" name="Group 52"/>
          <p:cNvGrpSpPr>
            <a:grpSpLocks/>
          </p:cNvGrpSpPr>
          <p:nvPr/>
        </p:nvGrpSpPr>
        <p:grpSpPr bwMode="auto">
          <a:xfrm>
            <a:off x="1132632" y="3281258"/>
            <a:ext cx="730825" cy="413393"/>
            <a:chOff x="391" y="1476"/>
            <a:chExt cx="420" cy="260"/>
          </a:xfrm>
        </p:grpSpPr>
        <p:sp>
          <p:nvSpPr>
            <p:cNvPr id="18485" name="Rectangle 53"/>
            <p:cNvSpPr>
              <a:spLocks noChangeArrowheads="1"/>
            </p:cNvSpPr>
            <p:nvPr/>
          </p:nvSpPr>
          <p:spPr bwMode="auto">
            <a:xfrm>
              <a:off x="410" y="1476"/>
              <a:ext cx="384" cy="25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+mj-lt"/>
              </a:endParaRPr>
            </a:p>
          </p:txBody>
        </p:sp>
        <p:sp>
          <p:nvSpPr>
            <p:cNvPr id="18486" name="Text Box 54"/>
            <p:cNvSpPr txBox="1">
              <a:spLocks noChangeArrowheads="1"/>
            </p:cNvSpPr>
            <p:nvPr/>
          </p:nvSpPr>
          <p:spPr bwMode="auto">
            <a:xfrm>
              <a:off x="391" y="1478"/>
              <a:ext cx="420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1597" tIns="50797" rIns="101597" bIns="50797">
              <a:spAutoFit/>
            </a:bodyPr>
            <a:lstStyle>
              <a:lvl1pPr defTabSz="101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1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1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1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1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l-GR" sz="1000">
                  <a:latin typeface="+mj-lt"/>
                </a:rPr>
                <a:t>Request</a:t>
              </a:r>
            </a:p>
            <a:p>
              <a:pPr algn="ctr"/>
              <a:r>
                <a:rPr lang="en-US" altLang="el-GR" sz="1000">
                  <a:latin typeface="+mj-lt"/>
                </a:rPr>
                <a:t>(XML doc)</a:t>
              </a:r>
              <a:endParaRPr lang="en-US" altLang="el-GR" sz="2000">
                <a:latin typeface="+mj-lt"/>
              </a:endParaRPr>
            </a:p>
          </p:txBody>
        </p:sp>
      </p:grpSp>
      <p:grpSp>
        <p:nvGrpSpPr>
          <p:cNvPr id="18449" name="Group 67"/>
          <p:cNvGrpSpPr>
            <a:grpSpLocks/>
          </p:cNvGrpSpPr>
          <p:nvPr/>
        </p:nvGrpSpPr>
        <p:grpSpPr bwMode="auto">
          <a:xfrm>
            <a:off x="1076511" y="3898478"/>
            <a:ext cx="775477" cy="413393"/>
            <a:chOff x="395" y="1476"/>
            <a:chExt cx="415" cy="260"/>
          </a:xfrm>
        </p:grpSpPr>
        <p:sp>
          <p:nvSpPr>
            <p:cNvPr id="18483" name="Rectangle 68"/>
            <p:cNvSpPr>
              <a:spLocks noChangeArrowheads="1"/>
            </p:cNvSpPr>
            <p:nvPr/>
          </p:nvSpPr>
          <p:spPr bwMode="auto">
            <a:xfrm>
              <a:off x="410" y="1476"/>
              <a:ext cx="384" cy="25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+mj-lt"/>
              </a:endParaRPr>
            </a:p>
          </p:txBody>
        </p:sp>
        <p:sp>
          <p:nvSpPr>
            <p:cNvPr id="18484" name="Text Box 69"/>
            <p:cNvSpPr txBox="1">
              <a:spLocks noChangeArrowheads="1"/>
            </p:cNvSpPr>
            <p:nvPr/>
          </p:nvSpPr>
          <p:spPr bwMode="auto">
            <a:xfrm>
              <a:off x="395" y="1478"/>
              <a:ext cx="415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1597" tIns="50797" rIns="101597" bIns="50797">
              <a:spAutoFit/>
            </a:bodyPr>
            <a:lstStyle>
              <a:lvl1pPr defTabSz="101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1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1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1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1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l-GR" sz="1000">
                  <a:latin typeface="+mj-lt"/>
                </a:rPr>
                <a:t>Response</a:t>
              </a:r>
            </a:p>
            <a:p>
              <a:pPr algn="ctr"/>
              <a:r>
                <a:rPr lang="en-US" altLang="el-GR" sz="1000">
                  <a:latin typeface="+mj-lt"/>
                </a:rPr>
                <a:t>(</a:t>
              </a:r>
              <a:r>
                <a:rPr lang="en-US" altLang="el-GR" sz="1000" b="1">
                  <a:latin typeface="+mj-lt"/>
                </a:rPr>
                <a:t>JSON doc</a:t>
              </a:r>
              <a:r>
                <a:rPr lang="en-US" altLang="el-GR" sz="1000">
                  <a:latin typeface="+mj-lt"/>
                </a:rPr>
                <a:t>)</a:t>
              </a:r>
              <a:endParaRPr lang="en-US" altLang="el-GR" sz="2000">
                <a:latin typeface="+mj-lt"/>
              </a:endParaRPr>
            </a:p>
          </p:txBody>
        </p:sp>
      </p:grpSp>
      <p:sp>
        <p:nvSpPr>
          <p:cNvPr id="18450" name="Line 70"/>
          <p:cNvSpPr>
            <a:spLocks noChangeShapeType="1"/>
          </p:cNvSpPr>
          <p:nvPr/>
        </p:nvSpPr>
        <p:spPr bwMode="auto">
          <a:xfrm flipV="1">
            <a:off x="1828800" y="3491865"/>
            <a:ext cx="1254443" cy="571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/>
          <a:p>
            <a:endParaRPr lang="el-GR">
              <a:solidFill>
                <a:schemeClr val="bg1"/>
              </a:solidFill>
            </a:endParaRPr>
          </a:p>
        </p:txBody>
      </p:sp>
      <p:sp>
        <p:nvSpPr>
          <p:cNvPr id="18451" name="Line 71"/>
          <p:cNvSpPr>
            <a:spLocks noChangeShapeType="1"/>
          </p:cNvSpPr>
          <p:nvPr/>
        </p:nvSpPr>
        <p:spPr bwMode="auto">
          <a:xfrm flipH="1" flipV="1">
            <a:off x="1828800" y="3977640"/>
            <a:ext cx="1414463" cy="1000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/>
          <a:p>
            <a:endParaRPr lang="el-GR">
              <a:solidFill>
                <a:schemeClr val="bg1"/>
              </a:solidFill>
            </a:endParaRPr>
          </a:p>
        </p:txBody>
      </p:sp>
      <p:sp>
        <p:nvSpPr>
          <p:cNvPr id="18452" name="Text Box 72"/>
          <p:cNvSpPr txBox="1">
            <a:spLocks noChangeArrowheads="1"/>
          </p:cNvSpPr>
          <p:nvPr/>
        </p:nvSpPr>
        <p:spPr bwMode="auto">
          <a:xfrm>
            <a:off x="1955959" y="3223260"/>
            <a:ext cx="977249" cy="27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>
            <a:spAutoFit/>
          </a:bodyPr>
          <a:lstStyle>
            <a:lvl1pPr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l-GR" sz="1200">
                <a:solidFill>
                  <a:schemeClr val="bg1"/>
                </a:solidFill>
                <a:latin typeface="Times New Roman" pitchFamily="18" charset="0"/>
              </a:rPr>
              <a:t>HTTP POST</a:t>
            </a:r>
          </a:p>
        </p:txBody>
      </p:sp>
      <p:sp>
        <p:nvSpPr>
          <p:cNvPr id="18453" name="Text Box 75"/>
          <p:cNvSpPr txBox="1">
            <a:spLocks noChangeArrowheads="1"/>
          </p:cNvSpPr>
          <p:nvPr/>
        </p:nvSpPr>
        <p:spPr bwMode="auto">
          <a:xfrm>
            <a:off x="3091815" y="3334703"/>
            <a:ext cx="671716" cy="30777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>
            <a:spAutoFit/>
          </a:bodyPr>
          <a:lstStyle>
            <a:lvl1pPr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l-GR" sz="1400" dirty="0">
                <a:solidFill>
                  <a:schemeClr val="bg1"/>
                </a:solidFill>
                <a:latin typeface="Times New Roman" pitchFamily="18" charset="0"/>
              </a:rPr>
              <a:t>URL 1</a:t>
            </a:r>
          </a:p>
        </p:txBody>
      </p:sp>
      <p:sp>
        <p:nvSpPr>
          <p:cNvPr id="18454" name="Line 76"/>
          <p:cNvSpPr>
            <a:spLocks noChangeShapeType="1"/>
          </p:cNvSpPr>
          <p:nvPr/>
        </p:nvSpPr>
        <p:spPr bwMode="auto">
          <a:xfrm>
            <a:off x="3800475" y="3496152"/>
            <a:ext cx="5429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/>
          <a:p>
            <a:endParaRPr lang="el-GR">
              <a:solidFill>
                <a:schemeClr val="bg1"/>
              </a:solidFill>
            </a:endParaRPr>
          </a:p>
        </p:txBody>
      </p:sp>
      <p:sp>
        <p:nvSpPr>
          <p:cNvPr id="18455" name="Text Box 77"/>
          <p:cNvSpPr txBox="1">
            <a:spLocks noChangeArrowheads="1"/>
          </p:cNvSpPr>
          <p:nvPr/>
        </p:nvSpPr>
        <p:spPr bwMode="auto">
          <a:xfrm>
            <a:off x="3183255" y="3844767"/>
            <a:ext cx="1192052" cy="27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>
            <a:spAutoFit/>
          </a:bodyPr>
          <a:lstStyle>
            <a:lvl1pPr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l-GR" sz="1200">
                <a:solidFill>
                  <a:schemeClr val="bg1"/>
                </a:solidFill>
                <a:latin typeface="Times New Roman" pitchFamily="18" charset="0"/>
              </a:rPr>
              <a:t>HTTP Response</a:t>
            </a:r>
          </a:p>
        </p:txBody>
      </p:sp>
      <p:sp>
        <p:nvSpPr>
          <p:cNvPr id="18456" name="Line 78"/>
          <p:cNvSpPr>
            <a:spLocks noChangeShapeType="1"/>
          </p:cNvSpPr>
          <p:nvPr/>
        </p:nvSpPr>
        <p:spPr bwMode="auto">
          <a:xfrm>
            <a:off x="7849553" y="3188970"/>
            <a:ext cx="212884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/>
          <a:p>
            <a:endParaRPr lang="el-GR">
              <a:solidFill>
                <a:schemeClr val="bg1"/>
              </a:solidFill>
            </a:endParaRPr>
          </a:p>
        </p:txBody>
      </p:sp>
      <p:sp>
        <p:nvSpPr>
          <p:cNvPr id="18457" name="Rectangle 79"/>
          <p:cNvSpPr>
            <a:spLocks noChangeArrowheads="1"/>
          </p:cNvSpPr>
          <p:nvPr/>
        </p:nvSpPr>
        <p:spPr bwMode="auto">
          <a:xfrm>
            <a:off x="8001000" y="3017520"/>
            <a:ext cx="947262" cy="31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>
            <a:spAutoFit/>
          </a:bodyPr>
          <a:lstStyle>
            <a:lvl1pPr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l-GR" sz="1400">
                <a:solidFill>
                  <a:schemeClr val="bg1"/>
                </a:solidFill>
                <a:latin typeface="+mj-lt"/>
              </a:rPr>
              <a:t>doPost(id)</a:t>
            </a:r>
          </a:p>
        </p:txBody>
      </p:sp>
      <p:sp>
        <p:nvSpPr>
          <p:cNvPr id="18458" name="Line 81"/>
          <p:cNvSpPr>
            <a:spLocks noChangeShapeType="1"/>
          </p:cNvSpPr>
          <p:nvPr/>
        </p:nvSpPr>
        <p:spPr bwMode="auto">
          <a:xfrm>
            <a:off x="5123498" y="3556159"/>
            <a:ext cx="104013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/>
          <a:p>
            <a:endParaRPr lang="el-GR">
              <a:solidFill>
                <a:schemeClr val="bg1"/>
              </a:solidFill>
            </a:endParaRPr>
          </a:p>
        </p:txBody>
      </p:sp>
      <p:sp>
        <p:nvSpPr>
          <p:cNvPr id="18459" name="Line 89"/>
          <p:cNvSpPr>
            <a:spLocks noChangeShapeType="1"/>
          </p:cNvSpPr>
          <p:nvPr/>
        </p:nvSpPr>
        <p:spPr bwMode="auto">
          <a:xfrm>
            <a:off x="5117783" y="3934778"/>
            <a:ext cx="1041559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/>
          <a:p>
            <a:endParaRPr lang="el-GR">
              <a:solidFill>
                <a:schemeClr val="bg1"/>
              </a:solidFill>
            </a:endParaRPr>
          </a:p>
        </p:txBody>
      </p:sp>
      <p:sp>
        <p:nvSpPr>
          <p:cNvPr id="18460" name="Text Box 96"/>
          <p:cNvSpPr txBox="1">
            <a:spLocks noChangeArrowheads="1"/>
          </p:cNvSpPr>
          <p:nvPr/>
        </p:nvSpPr>
        <p:spPr bwMode="auto">
          <a:xfrm>
            <a:off x="6269355" y="3223260"/>
            <a:ext cx="1457325" cy="113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7" tIns="45717" rIns="91437" bIns="45717">
            <a:spAutoFit/>
          </a:bodyPr>
          <a:lstStyle>
            <a:lvl1pPr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l-GR" dirty="0">
                <a:latin typeface="+mj-lt"/>
              </a:rPr>
              <a:t>REST Engine</a:t>
            </a:r>
          </a:p>
          <a:p>
            <a:pPr algn="ctr"/>
            <a:r>
              <a:rPr lang="en-US" altLang="el-GR" dirty="0">
                <a:latin typeface="+mj-lt"/>
              </a:rPr>
              <a:t>(</a:t>
            </a:r>
            <a:r>
              <a:rPr lang="en-US" altLang="el-GR" sz="1400" dirty="0">
                <a:latin typeface="+mj-lt"/>
              </a:rPr>
              <a:t>locate resource and generate response</a:t>
            </a:r>
            <a:r>
              <a:rPr lang="en-US" altLang="el-GR" dirty="0">
                <a:latin typeface="+mj-lt"/>
              </a:rPr>
              <a:t>)</a:t>
            </a:r>
          </a:p>
        </p:txBody>
      </p:sp>
      <p:grpSp>
        <p:nvGrpSpPr>
          <p:cNvPr id="18461" name="Group 98"/>
          <p:cNvGrpSpPr>
            <a:grpSpLocks/>
          </p:cNvGrpSpPr>
          <p:nvPr/>
        </p:nvGrpSpPr>
        <p:grpSpPr bwMode="auto">
          <a:xfrm>
            <a:off x="1088979" y="4584278"/>
            <a:ext cx="731428" cy="413393"/>
            <a:chOff x="407" y="1476"/>
            <a:chExt cx="390" cy="260"/>
          </a:xfrm>
        </p:grpSpPr>
        <p:sp>
          <p:nvSpPr>
            <p:cNvPr id="18481" name="Rectangle 99"/>
            <p:cNvSpPr>
              <a:spLocks noChangeArrowheads="1"/>
            </p:cNvSpPr>
            <p:nvPr/>
          </p:nvSpPr>
          <p:spPr bwMode="auto">
            <a:xfrm>
              <a:off x="410" y="1476"/>
              <a:ext cx="384" cy="25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+mj-lt"/>
              </a:endParaRPr>
            </a:p>
          </p:txBody>
        </p:sp>
        <p:sp>
          <p:nvSpPr>
            <p:cNvPr id="18482" name="Text Box 100"/>
            <p:cNvSpPr txBox="1">
              <a:spLocks noChangeArrowheads="1"/>
            </p:cNvSpPr>
            <p:nvPr/>
          </p:nvSpPr>
          <p:spPr bwMode="auto">
            <a:xfrm>
              <a:off x="407" y="1478"/>
              <a:ext cx="390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1597" tIns="50797" rIns="101597" bIns="50797">
              <a:spAutoFit/>
            </a:bodyPr>
            <a:lstStyle>
              <a:lvl1pPr defTabSz="101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1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1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1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1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l-GR" sz="1000">
                  <a:latin typeface="+mj-lt"/>
                </a:rPr>
                <a:t>PO</a:t>
              </a:r>
            </a:p>
            <a:p>
              <a:pPr algn="ctr"/>
              <a:r>
                <a:rPr lang="en-US" altLang="el-GR" sz="1000">
                  <a:latin typeface="+mj-lt"/>
                </a:rPr>
                <a:t>(XML doc)</a:t>
              </a:r>
              <a:endParaRPr lang="en-US" altLang="el-GR" sz="2000">
                <a:latin typeface="+mj-lt"/>
              </a:endParaRPr>
            </a:p>
          </p:txBody>
        </p:sp>
      </p:grpSp>
      <p:sp>
        <p:nvSpPr>
          <p:cNvPr id="18462" name="Line 107"/>
          <p:cNvSpPr>
            <a:spLocks noChangeShapeType="1"/>
          </p:cNvSpPr>
          <p:nvPr/>
        </p:nvSpPr>
        <p:spPr bwMode="auto">
          <a:xfrm>
            <a:off x="1917383" y="4770597"/>
            <a:ext cx="1160145" cy="285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/>
          <a:p>
            <a:endParaRPr lang="el-GR">
              <a:solidFill>
                <a:schemeClr val="bg1"/>
              </a:solidFill>
            </a:endParaRPr>
          </a:p>
        </p:txBody>
      </p:sp>
      <p:sp>
        <p:nvSpPr>
          <p:cNvPr id="18463" name="Text Box 108"/>
          <p:cNvSpPr txBox="1">
            <a:spLocks noChangeArrowheads="1"/>
          </p:cNvSpPr>
          <p:nvPr/>
        </p:nvSpPr>
        <p:spPr bwMode="auto">
          <a:xfrm>
            <a:off x="1951673" y="4503420"/>
            <a:ext cx="1185640" cy="27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>
            <a:spAutoFit/>
          </a:bodyPr>
          <a:lstStyle>
            <a:lvl1pPr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l-GR" sz="1200">
                <a:solidFill>
                  <a:schemeClr val="bg1"/>
                </a:solidFill>
                <a:latin typeface="Times New Roman" pitchFamily="18" charset="0"/>
              </a:rPr>
              <a:t>HTTP DELETE</a:t>
            </a:r>
          </a:p>
        </p:txBody>
      </p:sp>
      <p:sp>
        <p:nvSpPr>
          <p:cNvPr id="18464" name="Text Box 110"/>
          <p:cNvSpPr txBox="1">
            <a:spLocks noChangeArrowheads="1"/>
          </p:cNvSpPr>
          <p:nvPr/>
        </p:nvSpPr>
        <p:spPr bwMode="auto">
          <a:xfrm>
            <a:off x="3087530" y="4616292"/>
            <a:ext cx="671716" cy="30777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>
            <a:spAutoFit/>
          </a:bodyPr>
          <a:lstStyle>
            <a:lvl1pPr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l-GR" sz="1400">
                <a:solidFill>
                  <a:schemeClr val="bg1"/>
                </a:solidFill>
                <a:latin typeface="Times New Roman" pitchFamily="18" charset="0"/>
              </a:rPr>
              <a:t>URL 1</a:t>
            </a:r>
          </a:p>
        </p:txBody>
      </p:sp>
      <p:sp>
        <p:nvSpPr>
          <p:cNvPr id="18465" name="Line 111"/>
          <p:cNvSpPr>
            <a:spLocks noChangeShapeType="1"/>
          </p:cNvSpPr>
          <p:nvPr/>
        </p:nvSpPr>
        <p:spPr bwMode="auto">
          <a:xfrm>
            <a:off x="3796189" y="4776312"/>
            <a:ext cx="5429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/>
          <a:p>
            <a:endParaRPr lang="el-GR">
              <a:solidFill>
                <a:schemeClr val="bg1"/>
              </a:solidFill>
            </a:endParaRPr>
          </a:p>
        </p:txBody>
      </p:sp>
      <p:sp>
        <p:nvSpPr>
          <p:cNvPr id="18466" name="Line 113"/>
          <p:cNvSpPr>
            <a:spLocks noChangeShapeType="1"/>
          </p:cNvSpPr>
          <p:nvPr/>
        </p:nvSpPr>
        <p:spPr bwMode="auto">
          <a:xfrm>
            <a:off x="5123498" y="4807744"/>
            <a:ext cx="1041559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/>
          <a:p>
            <a:endParaRPr lang="el-GR">
              <a:solidFill>
                <a:schemeClr val="bg1"/>
              </a:solidFill>
            </a:endParaRPr>
          </a:p>
        </p:txBody>
      </p:sp>
      <p:sp>
        <p:nvSpPr>
          <p:cNvPr id="18467" name="Line 120"/>
          <p:cNvSpPr>
            <a:spLocks noChangeShapeType="1"/>
          </p:cNvSpPr>
          <p:nvPr/>
        </p:nvSpPr>
        <p:spPr bwMode="auto">
          <a:xfrm>
            <a:off x="7863840" y="4183380"/>
            <a:ext cx="212884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/>
          <a:p>
            <a:endParaRPr lang="el-GR">
              <a:solidFill>
                <a:schemeClr val="bg1"/>
              </a:solidFill>
            </a:endParaRPr>
          </a:p>
        </p:txBody>
      </p:sp>
      <p:sp>
        <p:nvSpPr>
          <p:cNvPr id="18468" name="Rectangle 121"/>
          <p:cNvSpPr>
            <a:spLocks noChangeArrowheads="1"/>
          </p:cNvSpPr>
          <p:nvPr/>
        </p:nvSpPr>
        <p:spPr bwMode="auto">
          <a:xfrm>
            <a:off x="8001000" y="3977640"/>
            <a:ext cx="967264" cy="31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>
            <a:spAutoFit/>
          </a:bodyPr>
          <a:lstStyle>
            <a:lvl1pPr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l-GR" sz="1400">
                <a:solidFill>
                  <a:schemeClr val="bg1"/>
                </a:solidFill>
                <a:latin typeface="+mj-lt"/>
              </a:rPr>
              <a:t>doDelete()</a:t>
            </a:r>
          </a:p>
        </p:txBody>
      </p:sp>
      <p:grpSp>
        <p:nvGrpSpPr>
          <p:cNvPr id="18469" name="Group 128"/>
          <p:cNvGrpSpPr>
            <a:grpSpLocks/>
          </p:cNvGrpSpPr>
          <p:nvPr/>
        </p:nvGrpSpPr>
        <p:grpSpPr bwMode="auto">
          <a:xfrm>
            <a:off x="1093035" y="5143502"/>
            <a:ext cx="769159" cy="413532"/>
            <a:chOff x="410" y="1476"/>
            <a:chExt cx="384" cy="261"/>
          </a:xfrm>
        </p:grpSpPr>
        <p:sp>
          <p:nvSpPr>
            <p:cNvPr id="18479" name="Rectangle 129"/>
            <p:cNvSpPr>
              <a:spLocks noChangeArrowheads="1"/>
            </p:cNvSpPr>
            <p:nvPr/>
          </p:nvSpPr>
          <p:spPr bwMode="auto">
            <a:xfrm>
              <a:off x="410" y="1476"/>
              <a:ext cx="384" cy="25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+mj-lt"/>
              </a:endParaRPr>
            </a:p>
          </p:txBody>
        </p:sp>
        <p:sp>
          <p:nvSpPr>
            <p:cNvPr id="18480" name="Text Box 130"/>
            <p:cNvSpPr txBox="1">
              <a:spLocks noChangeArrowheads="1"/>
            </p:cNvSpPr>
            <p:nvPr/>
          </p:nvSpPr>
          <p:spPr bwMode="auto">
            <a:xfrm>
              <a:off x="411" y="1478"/>
              <a:ext cx="381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1597" tIns="50797" rIns="101597" bIns="50797">
              <a:spAutoFit/>
            </a:bodyPr>
            <a:lstStyle>
              <a:lvl1pPr defTabSz="101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01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01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01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016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01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l-GR" sz="1000">
                  <a:latin typeface="+mj-lt"/>
                </a:rPr>
                <a:t>Response</a:t>
              </a:r>
            </a:p>
            <a:p>
              <a:pPr algn="ctr"/>
              <a:r>
                <a:rPr lang="en-US" altLang="el-GR" sz="1000">
                  <a:latin typeface="+mj-lt"/>
                </a:rPr>
                <a:t>(</a:t>
              </a:r>
              <a:r>
                <a:rPr lang="en-US" altLang="el-GR" sz="1000" b="1">
                  <a:latin typeface="+mj-lt"/>
                </a:rPr>
                <a:t>TEXT doc</a:t>
              </a:r>
              <a:r>
                <a:rPr lang="en-US" altLang="el-GR" sz="1000">
                  <a:latin typeface="+mj-lt"/>
                </a:rPr>
                <a:t>)</a:t>
              </a:r>
              <a:endParaRPr lang="en-US" altLang="el-GR" sz="2000">
                <a:latin typeface="+mj-lt"/>
              </a:endParaRPr>
            </a:p>
          </p:txBody>
        </p:sp>
      </p:grpSp>
      <p:sp>
        <p:nvSpPr>
          <p:cNvPr id="18470" name="Line 131"/>
          <p:cNvSpPr>
            <a:spLocks noChangeShapeType="1"/>
          </p:cNvSpPr>
          <p:nvPr/>
        </p:nvSpPr>
        <p:spPr bwMode="auto">
          <a:xfrm flipH="1" flipV="1">
            <a:off x="1880235" y="5294948"/>
            <a:ext cx="1337310" cy="1429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/>
          <a:p>
            <a:endParaRPr lang="el-GR">
              <a:solidFill>
                <a:schemeClr val="bg1"/>
              </a:solidFill>
            </a:endParaRPr>
          </a:p>
        </p:txBody>
      </p:sp>
      <p:sp>
        <p:nvSpPr>
          <p:cNvPr id="18471" name="Text Box 133"/>
          <p:cNvSpPr txBox="1">
            <a:spLocks noChangeArrowheads="1"/>
          </p:cNvSpPr>
          <p:nvPr/>
        </p:nvSpPr>
        <p:spPr bwMode="auto">
          <a:xfrm>
            <a:off x="3157538" y="5153502"/>
            <a:ext cx="1192052" cy="27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>
            <a:spAutoFit/>
          </a:bodyPr>
          <a:lstStyle>
            <a:lvl1pPr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l-GR" sz="1200">
                <a:solidFill>
                  <a:schemeClr val="bg1"/>
                </a:solidFill>
                <a:latin typeface="Times New Roman" pitchFamily="18" charset="0"/>
              </a:rPr>
              <a:t>HTTP Response</a:t>
            </a:r>
          </a:p>
        </p:txBody>
      </p:sp>
      <p:sp>
        <p:nvSpPr>
          <p:cNvPr id="18472" name="Line 135"/>
          <p:cNvSpPr>
            <a:spLocks noChangeShapeType="1"/>
          </p:cNvSpPr>
          <p:nvPr/>
        </p:nvSpPr>
        <p:spPr bwMode="auto">
          <a:xfrm>
            <a:off x="5092065" y="5243513"/>
            <a:ext cx="1041559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/>
          <a:p>
            <a:endParaRPr lang="el-GR">
              <a:solidFill>
                <a:schemeClr val="bg1"/>
              </a:solidFill>
            </a:endParaRPr>
          </a:p>
        </p:txBody>
      </p:sp>
      <p:sp>
        <p:nvSpPr>
          <p:cNvPr id="18473" name="Line 142"/>
          <p:cNvSpPr>
            <a:spLocks noChangeShapeType="1"/>
          </p:cNvSpPr>
          <p:nvPr/>
        </p:nvSpPr>
        <p:spPr bwMode="auto">
          <a:xfrm flipH="1" flipV="1">
            <a:off x="1871663" y="2696052"/>
            <a:ext cx="1338739" cy="142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/>
          <a:p>
            <a:endParaRPr lang="el-GR">
              <a:solidFill>
                <a:schemeClr val="bg1"/>
              </a:solidFill>
            </a:endParaRPr>
          </a:p>
        </p:txBody>
      </p:sp>
      <p:sp>
        <p:nvSpPr>
          <p:cNvPr id="18474" name="Line 143"/>
          <p:cNvSpPr>
            <a:spLocks noChangeShapeType="1"/>
          </p:cNvSpPr>
          <p:nvPr/>
        </p:nvSpPr>
        <p:spPr bwMode="auto">
          <a:xfrm>
            <a:off x="1913097" y="2208848"/>
            <a:ext cx="1160145" cy="285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/>
          <a:p>
            <a:endParaRPr lang="el-GR">
              <a:solidFill>
                <a:schemeClr val="bg1"/>
              </a:solidFill>
            </a:endParaRPr>
          </a:p>
        </p:txBody>
      </p:sp>
      <p:sp>
        <p:nvSpPr>
          <p:cNvPr id="18478" name="Line 149"/>
          <p:cNvSpPr>
            <a:spLocks noChangeShapeType="1"/>
          </p:cNvSpPr>
          <p:nvPr/>
        </p:nvSpPr>
        <p:spPr bwMode="auto">
          <a:xfrm>
            <a:off x="7795260" y="5074920"/>
            <a:ext cx="54864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/>
          <a:lstStyle/>
          <a:p>
            <a:endParaRPr lang="el-GR">
              <a:solidFill>
                <a:schemeClr val="bg1"/>
              </a:solidFill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Architecture Style</a:t>
            </a:r>
            <a:endParaRPr lang="el-GR" dirty="0"/>
          </a:p>
        </p:txBody>
      </p:sp>
      <p:sp>
        <p:nvSpPr>
          <p:cNvPr id="66" name="AutoShape 148"/>
          <p:cNvSpPr>
            <a:spLocks noChangeArrowheads="1"/>
          </p:cNvSpPr>
          <p:nvPr/>
        </p:nvSpPr>
        <p:spPr bwMode="auto">
          <a:xfrm>
            <a:off x="8418882" y="4924063"/>
            <a:ext cx="480060" cy="617220"/>
          </a:xfrm>
          <a:prstGeom prst="can">
            <a:avLst>
              <a:gd name="adj" fmla="val 3214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18477" name="AutoShape 148"/>
          <p:cNvSpPr>
            <a:spLocks noChangeArrowheads="1"/>
          </p:cNvSpPr>
          <p:nvPr/>
        </p:nvSpPr>
        <p:spPr bwMode="auto">
          <a:xfrm>
            <a:off x="8549640" y="5143500"/>
            <a:ext cx="480060" cy="617220"/>
          </a:xfrm>
          <a:prstGeom prst="can">
            <a:avLst>
              <a:gd name="adj" fmla="val 3214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10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68655" indent="-257175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2870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4018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5166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6314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7462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08610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49758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7890A6-EBA4-4062-9145-82410035D33E}" type="slidenum">
              <a:rPr lang="en-US" altLang="el-GR" smtClean="0"/>
              <a:pPr eaLnBrk="1" hangingPunct="1"/>
              <a:t>18</a:t>
            </a:fld>
            <a:endParaRPr lang="en-US" altLang="el-GR" smtClean="0"/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Real Life Examples</a:t>
            </a:r>
          </a:p>
        </p:txBody>
      </p:sp>
      <p:sp>
        <p:nvSpPr>
          <p:cNvPr id="1946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20640"/>
          </a:xfrm>
        </p:spPr>
        <p:txBody>
          <a:bodyPr/>
          <a:lstStyle/>
          <a:p>
            <a:pPr eaLnBrk="1" hangingPunct="1"/>
            <a:r>
              <a:rPr lang="en-US" altLang="el-GR" sz="2500"/>
              <a:t>Google Maps</a:t>
            </a:r>
          </a:p>
          <a:p>
            <a:pPr eaLnBrk="1" hangingPunct="1"/>
            <a:r>
              <a:rPr lang="en-US" altLang="el-GR" sz="2500"/>
              <a:t>Google AJAX Search API</a:t>
            </a:r>
          </a:p>
          <a:p>
            <a:pPr eaLnBrk="1" hangingPunct="1"/>
            <a:r>
              <a:rPr lang="en-US" altLang="el-GR" sz="2500"/>
              <a:t>Yahoo Search API</a:t>
            </a:r>
          </a:p>
          <a:p>
            <a:pPr eaLnBrk="1" hangingPunct="1"/>
            <a:r>
              <a:rPr lang="en-US" altLang="el-GR" sz="2500"/>
              <a:t>Amazon WebServices</a:t>
            </a:r>
          </a:p>
          <a:p>
            <a:pPr eaLnBrk="1" hangingPunct="1"/>
            <a:r>
              <a:rPr lang="en-US" altLang="el-GR" sz="2500"/>
              <a:t>DropBox</a:t>
            </a:r>
          </a:p>
          <a:p>
            <a:pPr eaLnBrk="1" hangingPunct="1"/>
            <a:r>
              <a:rPr lang="en-US" altLang="el-GR" sz="2500"/>
              <a:t>Opap  (</a:t>
            </a:r>
            <a:r>
              <a:rPr lang="en-US" altLang="el-GR" sz="2500">
                <a:sym typeface="Wingdings" pitchFamily="2" charset="2"/>
              </a:rPr>
              <a:t>)</a:t>
            </a:r>
            <a:endParaRPr lang="en-US" altLang="el-GR" sz="2500"/>
          </a:p>
        </p:txBody>
      </p:sp>
    </p:spTree>
    <p:extLst>
      <p:ext uri="{BB962C8B-B14F-4D97-AF65-F5344CB8AC3E}">
        <p14:creationId xmlns:p14="http://schemas.microsoft.com/office/powerpoint/2010/main" val="1296911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68655" indent="-257175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2870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4018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5166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6314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7462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08610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49758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06897B5-FCF4-408E-9AC7-E6D7BA1B38BD}" type="slidenum">
              <a:rPr lang="en-US" altLang="el-GR" smtClean="0"/>
              <a:pPr eaLnBrk="1" hangingPunct="1"/>
              <a:t>19</a:t>
            </a:fld>
            <a:endParaRPr lang="en-US" altLang="el-GR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REST and the Web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l-GR" sz="2500"/>
              <a:t>The Web is an example of a REST system</a:t>
            </a:r>
          </a:p>
          <a:p>
            <a:pPr eaLnBrk="1" hangingPunct="1"/>
            <a:endParaRPr lang="en-US" altLang="el-GR" sz="2500"/>
          </a:p>
          <a:p>
            <a:pPr eaLnBrk="1" hangingPunct="1"/>
            <a:r>
              <a:rPr lang="en-US" altLang="el-GR" sz="2500"/>
              <a:t>All of those Web services that we have been using all these many years - book ordering services, search services,  online dictionary services, etc - are REST-based Web services.  </a:t>
            </a:r>
          </a:p>
          <a:p>
            <a:pPr eaLnBrk="1" hangingPunct="1"/>
            <a:endParaRPr lang="en-US" altLang="el-GR" sz="2500"/>
          </a:p>
          <a:p>
            <a:pPr eaLnBrk="1" hangingPunct="1"/>
            <a:r>
              <a:rPr lang="en-US" altLang="el-GR" sz="2500"/>
              <a:t>We have been using REST, building REST services and we didn't even know it…</a:t>
            </a:r>
          </a:p>
        </p:txBody>
      </p:sp>
    </p:spTree>
    <p:extLst>
      <p:ext uri="{BB962C8B-B14F-4D97-AF65-F5344CB8AC3E}">
        <p14:creationId xmlns:p14="http://schemas.microsoft.com/office/powerpoint/2010/main" val="3856645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l-GR" sz="3200"/>
              <a:t>Representational State Transfer (REST)</a:t>
            </a:r>
          </a:p>
        </p:txBody>
      </p:sp>
    </p:spTree>
    <p:extLst>
      <p:ext uri="{BB962C8B-B14F-4D97-AF65-F5344CB8AC3E}">
        <p14:creationId xmlns:p14="http://schemas.microsoft.com/office/powerpoint/2010/main" val="1000773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Java API for RESTful Web Services</a:t>
            </a:r>
            <a:endParaRPr lang="el-GR" altLang="el-GR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sz="2200" b="1"/>
              <a:t>JAX-RS: Java API for RESTful Web Services</a:t>
            </a:r>
            <a:r>
              <a:rPr lang="en-US" altLang="el-GR" sz="2200"/>
              <a:t> (</a:t>
            </a:r>
            <a:r>
              <a:rPr lang="en-US" altLang="el-GR" sz="2200" b="1"/>
              <a:t>JAX-RS</a:t>
            </a:r>
            <a:r>
              <a:rPr lang="en-US" altLang="el-GR" sz="2200"/>
              <a:t>) is a </a:t>
            </a:r>
            <a:r>
              <a:rPr lang="en-US" altLang="el-GR" sz="2200">
                <a:hlinkClick r:id="rId2" tooltip="Java (programming language)"/>
              </a:rPr>
              <a:t>Java programming language</a:t>
            </a:r>
            <a:r>
              <a:rPr lang="en-US" altLang="el-GR" sz="2200"/>
              <a:t> </a:t>
            </a:r>
            <a:r>
              <a:rPr lang="en-US" altLang="el-GR" sz="2200">
                <a:hlinkClick r:id="rId3" tooltip="Application programming interface"/>
              </a:rPr>
              <a:t>API</a:t>
            </a:r>
            <a:r>
              <a:rPr lang="en-US" altLang="el-GR" sz="2200"/>
              <a:t> that provides support in creating </a:t>
            </a:r>
            <a:r>
              <a:rPr lang="en-US" altLang="el-GR" sz="2200">
                <a:hlinkClick r:id="rId4" tooltip="Web service"/>
              </a:rPr>
              <a:t>web services</a:t>
            </a:r>
            <a:r>
              <a:rPr lang="en-US" altLang="el-GR" sz="2200"/>
              <a:t> according to the </a:t>
            </a:r>
            <a:r>
              <a:rPr lang="en-US" altLang="el-GR" sz="2200">
                <a:hlinkClick r:id="rId5" tooltip="Representational State Transfer"/>
              </a:rPr>
              <a:t>Representational State Transfer</a:t>
            </a:r>
            <a:r>
              <a:rPr lang="en-US" altLang="el-GR" sz="2200"/>
              <a:t> (REST) architectural pattern.</a:t>
            </a:r>
          </a:p>
          <a:p>
            <a:r>
              <a:rPr lang="en-US" altLang="el-GR" sz="2200"/>
              <a:t>JAX-RS uses </a:t>
            </a:r>
            <a:r>
              <a:rPr lang="en-US" altLang="el-GR" sz="2200">
                <a:hlinkClick r:id="rId6" tooltip="Java annotation"/>
              </a:rPr>
              <a:t>annotations</a:t>
            </a:r>
            <a:r>
              <a:rPr lang="en-US" altLang="el-GR" sz="2200"/>
              <a:t>, introduced in </a:t>
            </a:r>
            <a:r>
              <a:rPr lang="en-US" altLang="el-GR" sz="2200">
                <a:hlinkClick r:id="rId7" tooltip="Java Platform, Standard Edition"/>
              </a:rPr>
              <a:t>Java SE 5</a:t>
            </a:r>
            <a:r>
              <a:rPr lang="en-US" altLang="el-GR" sz="2200"/>
              <a:t>, to simplify the development and deployment of web service clients and endpoints.</a:t>
            </a:r>
          </a:p>
          <a:p>
            <a:r>
              <a:rPr lang="en-US" altLang="el-GR" sz="2200"/>
              <a:t>From version 1.1 on, JAX-RS is an official part of </a:t>
            </a:r>
            <a:r>
              <a:rPr lang="en-US" altLang="el-GR" sz="2200">
                <a:hlinkClick r:id="rId8" tooltip="Java Platform, Enterprise Edition"/>
              </a:rPr>
              <a:t>Java EE</a:t>
            </a:r>
            <a:r>
              <a:rPr lang="en-US" altLang="el-GR" sz="2200"/>
              <a:t> 6. </a:t>
            </a:r>
          </a:p>
          <a:p>
            <a:r>
              <a:rPr lang="en-US" altLang="el-GR" sz="2200"/>
              <a:t>A notable feature of being an official part of Java EE is that no configuration is necessary to start using JAX-RS. For non-Java EE 6 environments a (small) entry in the web.xml </a:t>
            </a:r>
            <a:r>
              <a:rPr lang="en-US" altLang="el-GR" sz="2200">
                <a:hlinkClick r:id="rId9" tooltip="Deployment descriptor"/>
              </a:rPr>
              <a:t>deployment descriptor</a:t>
            </a:r>
            <a:r>
              <a:rPr lang="en-US" altLang="el-GR" sz="2200"/>
              <a:t> is required.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68655" indent="-257175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2870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4018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5166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6314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7462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08610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49758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404187E-7847-46AE-B448-BFB6070EAFD6}" type="slidenum">
              <a:rPr lang="en-US" altLang="el-GR" smtClean="0"/>
              <a:pPr eaLnBrk="1" hangingPunct="1"/>
              <a:t>20</a:t>
            </a:fld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394082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Specification (1)</a:t>
            </a:r>
            <a:endParaRPr lang="el-GR" altLang="el-GR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sz="2500" dirty="0"/>
              <a:t>JAX-RS provides annotations to aid in mapping a resource class as a web resource. The annotations include:</a:t>
            </a:r>
          </a:p>
          <a:p>
            <a:pPr lvl="1"/>
            <a:r>
              <a:rPr lang="en-US" altLang="el-GR" sz="1800" dirty="0"/>
              <a:t>@Path specifies the relative </a:t>
            </a:r>
            <a:r>
              <a:rPr lang="en-US" altLang="el-GR" sz="1800" dirty="0">
                <a:hlinkClick r:id="rId2" tooltip="URI scheme"/>
              </a:rPr>
              <a:t>path</a:t>
            </a:r>
            <a:r>
              <a:rPr lang="en-US" altLang="el-GR" sz="1800" dirty="0"/>
              <a:t> for a resource class or method.</a:t>
            </a:r>
          </a:p>
          <a:p>
            <a:pPr lvl="1"/>
            <a:r>
              <a:rPr lang="en-US" altLang="el-GR" sz="1800" dirty="0"/>
              <a:t>@GET, @PUT, @POST, @DELETE and @HEAD specify the </a:t>
            </a:r>
            <a:r>
              <a:rPr lang="en-US" altLang="el-GR" sz="1800" dirty="0">
                <a:hlinkClick r:id="rId3" tooltip="Hypertext Transfer Protocol"/>
              </a:rPr>
              <a:t>HTTP request type</a:t>
            </a:r>
            <a:r>
              <a:rPr lang="en-US" altLang="el-GR" sz="1800" dirty="0"/>
              <a:t> of a resource.</a:t>
            </a:r>
          </a:p>
          <a:p>
            <a:pPr lvl="1"/>
            <a:r>
              <a:rPr lang="en-US" altLang="el-GR" sz="1800" dirty="0"/>
              <a:t>@Produces specifies the response </a:t>
            </a:r>
            <a:r>
              <a:rPr lang="en-US" altLang="el-GR" sz="1800" dirty="0">
                <a:hlinkClick r:id="rId4" tooltip="Internet media type"/>
              </a:rPr>
              <a:t>Internet media types</a:t>
            </a:r>
            <a:r>
              <a:rPr lang="en-US" altLang="el-GR" sz="1800" dirty="0"/>
              <a:t> (used for </a:t>
            </a:r>
            <a:r>
              <a:rPr lang="en-US" altLang="el-GR" sz="1800" dirty="0">
                <a:hlinkClick r:id="rId5" tooltip="Content negotiation"/>
              </a:rPr>
              <a:t>content negotiation</a:t>
            </a:r>
            <a:r>
              <a:rPr lang="en-US" altLang="el-GR" sz="1800" dirty="0"/>
              <a:t>).</a:t>
            </a:r>
          </a:p>
          <a:p>
            <a:pPr lvl="1"/>
            <a:r>
              <a:rPr lang="en-US" altLang="el-GR" sz="1800" dirty="0"/>
              <a:t>@Consumes specifies the accepted request Internet media types.</a:t>
            </a:r>
          </a:p>
          <a:p>
            <a:pPr lvl="1"/>
            <a:r>
              <a:rPr lang="en-US" altLang="el-GR" sz="1800" dirty="0"/>
              <a:t>@Context returns the entire context of the object (for example @Context HttpServletRequest request).</a:t>
            </a:r>
          </a:p>
          <a:p>
            <a:endParaRPr lang="el-GR" altLang="el-GR" sz="2500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68655" indent="-257175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2870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4018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5166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6314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7462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08610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49758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92C4B4-CA6A-4B2A-8DFF-32912498897E}" type="slidenum">
              <a:rPr lang="en-US" altLang="el-GR" smtClean="0"/>
              <a:pPr eaLnBrk="1" hangingPunct="1"/>
              <a:t>21</a:t>
            </a:fld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207039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Specification (2)</a:t>
            </a:r>
            <a:endParaRPr lang="el-GR" altLang="el-GR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4900"/>
          </a:xfrm>
        </p:spPr>
        <p:txBody>
          <a:bodyPr/>
          <a:lstStyle/>
          <a:p>
            <a:r>
              <a:rPr lang="en-US" altLang="el-GR" sz="2500" dirty="0"/>
              <a:t>In addition, it provides further annotations to </a:t>
            </a:r>
            <a:r>
              <a:rPr lang="en-US" altLang="el-GR" sz="2500" dirty="0">
                <a:hlinkClick r:id="rId2" tooltip="Parameter (computer programming)"/>
              </a:rPr>
              <a:t>method parameters</a:t>
            </a:r>
            <a:r>
              <a:rPr lang="en-US" altLang="el-GR" sz="2500" dirty="0"/>
              <a:t> to pull information out of the request. All the @*</a:t>
            </a:r>
            <a:r>
              <a:rPr lang="en-US" altLang="el-GR" sz="2500" dirty="0" err="1"/>
              <a:t>Param</a:t>
            </a:r>
            <a:r>
              <a:rPr lang="en-US" altLang="el-GR" sz="2500" dirty="0"/>
              <a:t> annotations take a key of some form which is used to look up the value required.</a:t>
            </a:r>
          </a:p>
          <a:p>
            <a:pPr lvl="1"/>
            <a:r>
              <a:rPr lang="en-US" altLang="el-GR" sz="1800" dirty="0"/>
              <a:t>@</a:t>
            </a:r>
            <a:r>
              <a:rPr lang="en-US" altLang="el-GR" sz="1800" dirty="0" err="1"/>
              <a:t>PathParam</a:t>
            </a:r>
            <a:r>
              <a:rPr lang="en-US" altLang="el-GR" sz="1800" dirty="0"/>
              <a:t> binds the method parameter to a path segment.</a:t>
            </a:r>
          </a:p>
          <a:p>
            <a:pPr lvl="1"/>
            <a:r>
              <a:rPr lang="en-US" altLang="el-GR" sz="1800" dirty="0"/>
              <a:t>@</a:t>
            </a:r>
            <a:r>
              <a:rPr lang="en-US" altLang="el-GR" sz="1800" dirty="0" err="1"/>
              <a:t>QueryParam</a:t>
            </a:r>
            <a:r>
              <a:rPr lang="en-US" altLang="el-GR" sz="1800" dirty="0"/>
              <a:t> binds the method parameter to the value of an HTTP </a:t>
            </a:r>
            <a:r>
              <a:rPr lang="en-US" altLang="el-GR" sz="1800" dirty="0">
                <a:hlinkClick r:id="rId3" tooltip="Query string"/>
              </a:rPr>
              <a:t>query parameter</a:t>
            </a:r>
            <a:r>
              <a:rPr lang="en-US" altLang="el-GR" sz="1800" dirty="0"/>
              <a:t>.</a:t>
            </a:r>
          </a:p>
          <a:p>
            <a:pPr lvl="1"/>
            <a:r>
              <a:rPr lang="en-US" altLang="el-GR" sz="1800" dirty="0"/>
              <a:t>@</a:t>
            </a:r>
            <a:r>
              <a:rPr lang="en-US" altLang="el-GR" sz="1800" dirty="0" err="1"/>
              <a:t>MatrixParam</a:t>
            </a:r>
            <a:r>
              <a:rPr lang="en-US" altLang="el-GR" sz="1800" dirty="0"/>
              <a:t> binds the method parameter to the value of an </a:t>
            </a:r>
            <a:r>
              <a:rPr lang="en-US" altLang="el-GR" sz="1800" dirty="0">
                <a:hlinkClick r:id="rId4" tooltip="HTTP matrix parameter (page does not exist)"/>
              </a:rPr>
              <a:t>HTTP matrix parameter</a:t>
            </a:r>
            <a:r>
              <a:rPr lang="en-US" altLang="el-GR" sz="1800" dirty="0"/>
              <a:t>.</a:t>
            </a:r>
          </a:p>
          <a:p>
            <a:pPr lvl="1"/>
            <a:r>
              <a:rPr lang="en-US" altLang="el-GR" sz="1800" dirty="0"/>
              <a:t>@</a:t>
            </a:r>
            <a:r>
              <a:rPr lang="en-US" altLang="el-GR" sz="1800" dirty="0" err="1"/>
              <a:t>HeaderParam</a:t>
            </a:r>
            <a:r>
              <a:rPr lang="en-US" altLang="el-GR" sz="1800" dirty="0"/>
              <a:t> binds the method parameter to an </a:t>
            </a:r>
            <a:r>
              <a:rPr lang="en-US" altLang="el-GR" sz="1800" dirty="0">
                <a:hlinkClick r:id="rId5" tooltip="List of HTTP header fields"/>
              </a:rPr>
              <a:t>HTTP header</a:t>
            </a:r>
            <a:r>
              <a:rPr lang="en-US" altLang="el-GR" sz="1800" dirty="0"/>
              <a:t> value.</a:t>
            </a:r>
          </a:p>
          <a:p>
            <a:pPr lvl="1"/>
            <a:r>
              <a:rPr lang="en-US" altLang="el-GR" sz="1800" dirty="0"/>
              <a:t>@</a:t>
            </a:r>
            <a:r>
              <a:rPr lang="en-US" altLang="el-GR" sz="1800" dirty="0" err="1"/>
              <a:t>CookieParam</a:t>
            </a:r>
            <a:r>
              <a:rPr lang="en-US" altLang="el-GR" sz="1800" dirty="0"/>
              <a:t> binds the method parameter to a </a:t>
            </a:r>
            <a:r>
              <a:rPr lang="en-US" altLang="el-GR" sz="1800" dirty="0">
                <a:hlinkClick r:id="rId6" tooltip="HTTP cookie"/>
              </a:rPr>
              <a:t>cookie</a:t>
            </a:r>
            <a:r>
              <a:rPr lang="en-US" altLang="el-GR" sz="1800" dirty="0"/>
              <a:t> value.</a:t>
            </a:r>
          </a:p>
          <a:p>
            <a:pPr lvl="1"/>
            <a:r>
              <a:rPr lang="en-US" altLang="el-GR" sz="1800" dirty="0"/>
              <a:t>@</a:t>
            </a:r>
            <a:r>
              <a:rPr lang="en-US" altLang="el-GR" sz="1800" dirty="0" err="1"/>
              <a:t>FormParam</a:t>
            </a:r>
            <a:r>
              <a:rPr lang="en-US" altLang="el-GR" sz="1800" dirty="0"/>
              <a:t> binds the method parameter to a </a:t>
            </a:r>
            <a:r>
              <a:rPr lang="en-US" altLang="el-GR" sz="1800" dirty="0">
                <a:hlinkClick r:id="rId7" tooltip="Form (HTML)"/>
              </a:rPr>
              <a:t>form</a:t>
            </a:r>
            <a:r>
              <a:rPr lang="en-US" altLang="el-GR" sz="1800" dirty="0"/>
              <a:t> value.</a:t>
            </a:r>
          </a:p>
          <a:p>
            <a:pPr lvl="1"/>
            <a:r>
              <a:rPr lang="en-US" altLang="el-GR" sz="1800" dirty="0"/>
              <a:t>@</a:t>
            </a:r>
            <a:r>
              <a:rPr lang="en-US" altLang="el-GR" sz="1800" dirty="0" err="1"/>
              <a:t>DefaultValue</a:t>
            </a:r>
            <a:r>
              <a:rPr lang="en-US" altLang="el-GR" sz="1800" dirty="0"/>
              <a:t> specifies a </a:t>
            </a:r>
            <a:r>
              <a:rPr lang="en-US" altLang="el-GR" sz="1800" dirty="0">
                <a:hlinkClick r:id="rId8" tooltip="Default argument"/>
              </a:rPr>
              <a:t>default value</a:t>
            </a:r>
            <a:r>
              <a:rPr lang="en-US" altLang="el-GR" sz="1800" dirty="0"/>
              <a:t> for the above bindings when the key is not found.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68655" indent="-257175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2870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4018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5166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6314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7462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08610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49758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605756B-0C3A-4939-8768-7490F0192469}" type="slidenum">
              <a:rPr lang="en-US" altLang="el-GR" smtClean="0"/>
              <a:pPr eaLnBrk="1" hangingPunct="1"/>
              <a:t>22</a:t>
            </a:fld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220259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Implementations</a:t>
            </a:r>
            <a:endParaRPr lang="el-GR" altLang="el-GR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6320"/>
          </a:xfrm>
        </p:spPr>
        <p:txBody>
          <a:bodyPr/>
          <a:lstStyle/>
          <a:p>
            <a:r>
              <a:rPr lang="en-US" altLang="el-GR" sz="2200"/>
              <a:t>Implementations of JAX-RS include:</a:t>
            </a:r>
          </a:p>
          <a:p>
            <a:pPr lvl="1"/>
            <a:r>
              <a:rPr lang="en-US" altLang="el-GR" sz="1800">
                <a:hlinkClick r:id="rId2" tooltip="Apache CXF"/>
              </a:rPr>
              <a:t>Apache CXF</a:t>
            </a:r>
            <a:r>
              <a:rPr lang="en-US" altLang="el-GR" sz="1800"/>
              <a:t>, an open source </a:t>
            </a:r>
            <a:r>
              <a:rPr lang="en-US" altLang="el-GR" sz="1800">
                <a:hlinkClick r:id="rId3" tooltip="Web service"/>
              </a:rPr>
              <a:t>Web service</a:t>
            </a:r>
            <a:r>
              <a:rPr lang="en-US" altLang="el-GR" sz="1800"/>
              <a:t> framework</a:t>
            </a:r>
          </a:p>
          <a:p>
            <a:pPr lvl="1"/>
            <a:r>
              <a:rPr lang="en-US" altLang="el-GR" sz="1800">
                <a:hlinkClick r:id="rId4" tooltip="Project Jersey"/>
              </a:rPr>
              <a:t>Jersey</a:t>
            </a:r>
            <a:r>
              <a:rPr lang="en-US" altLang="el-GR" sz="1800"/>
              <a:t>, the </a:t>
            </a:r>
            <a:r>
              <a:rPr lang="en-US" altLang="el-GR" sz="1800">
                <a:hlinkClick r:id="rId5" tooltip="Reference implementation"/>
              </a:rPr>
              <a:t>reference implementation</a:t>
            </a:r>
            <a:r>
              <a:rPr lang="en-US" altLang="el-GR" sz="1800"/>
              <a:t> from </a:t>
            </a:r>
            <a:r>
              <a:rPr lang="en-US" altLang="el-GR" sz="1800">
                <a:hlinkClick r:id="rId6" tooltip="Sun Microsystems"/>
              </a:rPr>
              <a:t>Sun</a:t>
            </a:r>
            <a:r>
              <a:rPr lang="en-US" altLang="el-GR" sz="1800"/>
              <a:t> (now </a:t>
            </a:r>
            <a:r>
              <a:rPr lang="en-US" altLang="el-GR" sz="1800">
                <a:hlinkClick r:id="rId7" tooltip="Oracle Corporation"/>
              </a:rPr>
              <a:t>Oracle</a:t>
            </a:r>
            <a:r>
              <a:rPr lang="en-US" altLang="el-GR" sz="1800"/>
              <a:t>)</a:t>
            </a:r>
          </a:p>
          <a:p>
            <a:pPr lvl="1"/>
            <a:r>
              <a:rPr lang="en-US" altLang="el-GR" sz="1800">
                <a:hlinkClick r:id="rId8"/>
              </a:rPr>
              <a:t>RESTeasy</a:t>
            </a:r>
            <a:r>
              <a:rPr lang="en-US" altLang="el-GR" sz="1800"/>
              <a:t>, </a:t>
            </a:r>
            <a:r>
              <a:rPr lang="en-US" altLang="el-GR" sz="1800">
                <a:hlinkClick r:id="rId9" tooltip="JBoss"/>
              </a:rPr>
              <a:t>JBoss</a:t>
            </a:r>
            <a:r>
              <a:rPr lang="en-US" altLang="el-GR" sz="1800"/>
              <a:t>'s implementation</a:t>
            </a:r>
          </a:p>
          <a:p>
            <a:pPr lvl="1"/>
            <a:r>
              <a:rPr lang="en-US" altLang="el-GR" sz="1800">
                <a:hlinkClick r:id="rId10" tooltip="Restlet"/>
              </a:rPr>
              <a:t>Restlet</a:t>
            </a:r>
            <a:r>
              <a:rPr lang="en-US" altLang="el-GR" sz="1800"/>
              <a:t>, created by Jerome Louvel, a pioneer in REST frameworks</a:t>
            </a:r>
          </a:p>
          <a:p>
            <a:pPr lvl="1"/>
            <a:r>
              <a:rPr lang="en-US" altLang="el-GR" sz="1800">
                <a:hlinkClick r:id="rId11" tooltip="Apache Wink"/>
              </a:rPr>
              <a:t>Apache Wink</a:t>
            </a:r>
            <a:r>
              <a:rPr lang="en-US" altLang="el-GR" sz="1800"/>
              <a:t>, </a:t>
            </a:r>
            <a:r>
              <a:rPr lang="en-US" altLang="el-GR" sz="1800">
                <a:hlinkClick r:id="rId12" tooltip="Apache Software Foundation"/>
              </a:rPr>
              <a:t>Apache Software Foundation</a:t>
            </a:r>
            <a:r>
              <a:rPr lang="en-US" altLang="el-GR" sz="1800"/>
              <a:t> Incubator project, the server module implements JAX-RS</a:t>
            </a:r>
          </a:p>
          <a:p>
            <a:pPr lvl="1"/>
            <a:r>
              <a:rPr lang="en-US" altLang="el-GR" sz="1800">
                <a:hlinkClick r:id="rId13" tooltip="WebSphere Application Server"/>
              </a:rPr>
              <a:t>WebSphere Application Server</a:t>
            </a:r>
            <a:r>
              <a:rPr lang="en-US" altLang="el-GR" sz="1800"/>
              <a:t> from </a:t>
            </a:r>
            <a:r>
              <a:rPr lang="en-US" altLang="el-GR" sz="1800">
                <a:hlinkClick r:id="rId14" tooltip="IBM"/>
              </a:rPr>
              <a:t>IBM</a:t>
            </a:r>
            <a:r>
              <a:rPr lang="en-US" altLang="el-GR" sz="1800"/>
              <a:t>:</a:t>
            </a:r>
          </a:p>
          <a:p>
            <a:pPr lvl="2"/>
            <a:r>
              <a:rPr lang="en-US" altLang="el-GR" sz="1400"/>
              <a:t>Version 7.0: via the </a:t>
            </a:r>
            <a:r>
              <a:rPr lang="en-US" altLang="el-GR" sz="1400">
                <a:hlinkClick r:id="rId15"/>
              </a:rPr>
              <a:t>"Feature Pack for Communications Enabled Applications"</a:t>
            </a:r>
            <a:endParaRPr lang="en-US" altLang="el-GR" sz="1400"/>
          </a:p>
          <a:p>
            <a:pPr lvl="2"/>
            <a:r>
              <a:rPr lang="en-US" altLang="el-GR" sz="1400"/>
              <a:t>Version 8.0 onwards: natively</a:t>
            </a:r>
          </a:p>
          <a:p>
            <a:pPr lvl="1"/>
            <a:r>
              <a:rPr lang="en-US" altLang="el-GR" sz="1800">
                <a:hlinkClick r:id="rId16" tooltip="Oracle WebLogic Server"/>
              </a:rPr>
              <a:t>WebLogic Application Server</a:t>
            </a:r>
            <a:r>
              <a:rPr lang="en-US" altLang="el-GR" sz="1800"/>
              <a:t> from </a:t>
            </a:r>
            <a:r>
              <a:rPr lang="en-US" altLang="el-GR" sz="1800">
                <a:hlinkClick r:id="rId7" tooltip="Oracle Corporation"/>
              </a:rPr>
              <a:t>Oracle</a:t>
            </a:r>
            <a:r>
              <a:rPr lang="en-US" altLang="el-GR" sz="1800"/>
              <a:t>, Apache Tuscany (</a:t>
            </a:r>
            <a:r>
              <a:rPr lang="en-US" altLang="el-GR" sz="1800">
                <a:hlinkClick r:id="rId17"/>
              </a:rPr>
              <a:t>http://tuscany.apache.org/documentation-2x/sca-java-bindingrest.html</a:t>
            </a:r>
            <a:r>
              <a:rPr lang="en-US" altLang="el-GR" sz="1800"/>
              <a:t>)</a:t>
            </a:r>
          </a:p>
          <a:p>
            <a:pPr lvl="1"/>
            <a:r>
              <a:rPr lang="en-US" altLang="el-GR" sz="1800"/>
              <a:t>Cuubez framework (</a:t>
            </a:r>
            <a:r>
              <a:rPr lang="en-US" altLang="el-GR" sz="1800">
                <a:hlinkClick r:id="rId18"/>
              </a:rPr>
              <a:t>http://www.cuubez.com</a:t>
            </a:r>
            <a:r>
              <a:rPr lang="en-US" altLang="el-GR" sz="1800"/>
              <a:t>)</a:t>
            </a:r>
            <a:endParaRPr lang="en-US" altLang="el-GR" sz="170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68655" indent="-257175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2870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4018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5166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6314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7462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08610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49758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B6CC708-33DE-4F06-BC2D-219BD742A834}" type="slidenum">
              <a:rPr lang="en-US" altLang="el-GR" smtClean="0"/>
              <a:pPr eaLnBrk="1" hangingPunct="1"/>
              <a:t>23</a:t>
            </a:fld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405439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68655" indent="-257175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2870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4018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5166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6314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7462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08610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49758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E8E495F-83D3-4260-8496-EA634A185C32}" type="slidenum">
              <a:rPr lang="en-US" altLang="el-GR" smtClean="0"/>
              <a:pPr eaLnBrk="1" hangingPunct="1"/>
              <a:t>24</a:t>
            </a:fld>
            <a:endParaRPr lang="en-US" altLang="el-GR" smtClean="0"/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References</a:t>
            </a:r>
          </a:p>
        </p:txBody>
      </p:sp>
      <p:sp>
        <p:nvSpPr>
          <p:cNvPr id="2560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l-GR" sz="2500" dirty="0"/>
              <a:t>Representational State Transfer</a:t>
            </a:r>
            <a:br>
              <a:rPr lang="en-US" altLang="el-GR" sz="2500" dirty="0"/>
            </a:br>
            <a:r>
              <a:rPr lang="en-US" altLang="el-GR" sz="2500" dirty="0">
                <a:hlinkClick r:id="rId2"/>
              </a:rPr>
              <a:t>http://en.wikipedia.org/wiki/Representational_State_Transfer</a:t>
            </a:r>
            <a:endParaRPr lang="en-US" altLang="el-GR" sz="2500" dirty="0"/>
          </a:p>
          <a:p>
            <a:pPr eaLnBrk="1" hangingPunct="1"/>
            <a:endParaRPr lang="en-US" altLang="el-GR" sz="2500" dirty="0"/>
          </a:p>
          <a:p>
            <a:pPr eaLnBrk="1" hangingPunct="1"/>
            <a:r>
              <a:rPr lang="en-US" altLang="el-GR" sz="2500" dirty="0"/>
              <a:t>Roy </a:t>
            </a:r>
            <a:r>
              <a:rPr lang="en-US" altLang="el-GR" sz="2500" dirty="0" err="1"/>
              <a:t>Fieldings</a:t>
            </a:r>
            <a:r>
              <a:rPr lang="en-US" altLang="el-GR" sz="2500" dirty="0"/>
              <a:t> Thesis</a:t>
            </a:r>
          </a:p>
          <a:p>
            <a:pPr eaLnBrk="1" hangingPunct="1">
              <a:buFontTx/>
              <a:buNone/>
            </a:pPr>
            <a:r>
              <a:rPr lang="en-US" altLang="el-GR" sz="2500" dirty="0"/>
              <a:t>	</a:t>
            </a:r>
            <a:r>
              <a:rPr lang="en-US" altLang="el-GR" sz="2500" dirty="0">
                <a:hlinkClick r:id="rId3"/>
              </a:rPr>
              <a:t>http://www.ics.uci.edu/~fielding/pubs/dissertation/top.htm</a:t>
            </a:r>
            <a:endParaRPr lang="en-US" altLang="el-GR" sz="2500" dirty="0"/>
          </a:p>
          <a:p>
            <a:pPr lvl="1" eaLnBrk="1" hangingPunct="1"/>
            <a:endParaRPr lang="en-US" altLang="el-GR" sz="2500" dirty="0"/>
          </a:p>
          <a:p>
            <a:pPr lvl="1" eaLnBrk="1" hangingPunct="1"/>
            <a:endParaRPr lang="en-US" altLang="el-GR" sz="2500" dirty="0"/>
          </a:p>
          <a:p>
            <a:pPr lvl="1" eaLnBrk="1" hangingPunct="1"/>
            <a:endParaRPr lang="en-US" altLang="el-GR" sz="2500" dirty="0"/>
          </a:p>
        </p:txBody>
      </p:sp>
    </p:spTree>
    <p:extLst>
      <p:ext uri="{BB962C8B-B14F-4D97-AF65-F5344CB8AC3E}">
        <p14:creationId xmlns:p14="http://schemas.microsoft.com/office/powerpoint/2010/main" val="3734338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Web service example (1) - service</a:t>
            </a:r>
            <a:endParaRPr lang="el-GR" altLang="el-GR" smtClean="0"/>
          </a:p>
        </p:txBody>
      </p:sp>
      <p:sp>
        <p:nvSpPr>
          <p:cNvPr id="26627" name="Content Placeholder 2"/>
          <p:cNvSpPr txBox="1">
            <a:spLocks/>
          </p:cNvSpPr>
          <p:nvPr/>
        </p:nvSpPr>
        <p:spPr bwMode="auto">
          <a:xfrm>
            <a:off x="107157" y="2060258"/>
            <a:ext cx="8795385" cy="374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l-GR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@Path("</a:t>
            </a:r>
            <a:r>
              <a:rPr lang="en-US" altLang="el-GR" sz="1600" b="1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praxeis</a:t>
            </a:r>
            <a:r>
              <a:rPr lang="en-US" altLang="el-GR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")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l-GR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altLang="el-GR" sz="1600" b="1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PraxeisResource</a:t>
            </a:r>
            <a:r>
              <a:rPr lang="en-US" altLang="el-GR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{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l-GR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@Context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l-GR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private </a:t>
            </a:r>
            <a:r>
              <a:rPr lang="en-US" altLang="el-GR" sz="1600" b="1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UriInfo</a:t>
            </a:r>
            <a:r>
              <a:rPr lang="en-US" altLang="el-GR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context;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l-GR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public </a:t>
            </a:r>
            <a:r>
              <a:rPr lang="en-US" altLang="el-GR" sz="1600" b="1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PraxeisResource</a:t>
            </a:r>
            <a:r>
              <a:rPr lang="en-US" altLang="el-GR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() {    }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altLang="el-GR" sz="1600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l-GR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@GET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l-GR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@Produces("text/plain")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l-GR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@Path("{n1}")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l-GR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public int </a:t>
            </a:r>
            <a:r>
              <a:rPr lang="en-US" altLang="el-GR" sz="1600" b="1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getSum</a:t>
            </a:r>
            <a:r>
              <a:rPr lang="en-US" altLang="el-GR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(@</a:t>
            </a:r>
            <a:r>
              <a:rPr lang="en-US" altLang="el-GR" sz="1600" b="1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PathParam</a:t>
            </a:r>
            <a:r>
              <a:rPr lang="en-US" altLang="el-GR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("n1") int a, @</a:t>
            </a:r>
            <a:r>
              <a:rPr lang="en-US" altLang="el-GR" sz="1600" b="1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QueryParam</a:t>
            </a:r>
            <a:r>
              <a:rPr lang="en-US" altLang="el-GR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("n2") int b) {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l-GR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  return </a:t>
            </a:r>
            <a:r>
              <a:rPr lang="en-US" altLang="el-GR" sz="1600" b="1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a+b</a:t>
            </a:r>
            <a:r>
              <a:rPr lang="en-US" altLang="el-GR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l-GR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l-GR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}</a:t>
            </a:r>
            <a:endParaRPr lang="el-GR" altLang="el-GR" sz="1600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31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Web service example (2) - client</a:t>
            </a:r>
            <a:endParaRPr lang="el-GR" altLang="el-GR" dirty="0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922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package com.john.cl1;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altLang="el-GR" sz="1300" b="1" dirty="0" err="1">
                <a:latin typeface="Courier New" pitchFamily="49" charset="0"/>
                <a:cs typeface="Courier New" pitchFamily="49" charset="0"/>
              </a:rPr>
              <a:t>javax.ws.rs.ClientErrorException</a:t>
            </a: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altLang="el-GR" sz="1300" b="1" dirty="0" err="1">
                <a:latin typeface="Courier New" pitchFamily="49" charset="0"/>
                <a:cs typeface="Courier New" pitchFamily="49" charset="0"/>
              </a:rPr>
              <a:t>javax.ws.rs.client.Client</a:t>
            </a: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altLang="el-GR" sz="1300" b="1" dirty="0" err="1">
                <a:latin typeface="Courier New" pitchFamily="49" charset="0"/>
                <a:cs typeface="Courier New" pitchFamily="49" charset="0"/>
              </a:rPr>
              <a:t>javax.ws.rs.client.Invocation.Builder</a:t>
            </a: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altLang="el-GR" sz="1300" b="1" dirty="0" err="1">
                <a:latin typeface="Courier New" pitchFamily="49" charset="0"/>
                <a:cs typeface="Courier New" pitchFamily="49" charset="0"/>
              </a:rPr>
              <a:t>javax.ws.rs.client.WebTarget</a:t>
            </a: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l-GR" sz="13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altLang="el-GR" sz="1300" b="1" dirty="0" err="1">
                <a:latin typeface="Courier New" pitchFamily="49" charset="0"/>
                <a:cs typeface="Courier New" pitchFamily="49" charset="0"/>
              </a:rPr>
              <a:t>Praxeiscl</a:t>
            </a: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 private </a:t>
            </a:r>
            <a:r>
              <a:rPr lang="en-US" altLang="el-GR" sz="1300" b="1" dirty="0" err="1">
                <a:latin typeface="Courier New" pitchFamily="49" charset="0"/>
                <a:cs typeface="Courier New" pitchFamily="49" charset="0"/>
              </a:rPr>
              <a:t>WebTarget</a:t>
            </a: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l-GR" sz="1300" b="1" dirty="0" err="1">
                <a:latin typeface="Courier New" pitchFamily="49" charset="0"/>
                <a:cs typeface="Courier New" pitchFamily="49" charset="0"/>
              </a:rPr>
              <a:t>webTarget</a:t>
            </a: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 private Client </a:t>
            </a:r>
            <a:r>
              <a:rPr lang="en-US" altLang="el-GR" sz="1300" b="1" dirty="0" err="1">
                <a:latin typeface="Courier New" pitchFamily="49" charset="0"/>
                <a:cs typeface="Courier New" pitchFamily="49" charset="0"/>
              </a:rPr>
              <a:t>client</a:t>
            </a: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 private static final String BASE_URI = "http://localhost:8080/John1/</a:t>
            </a:r>
            <a:r>
              <a:rPr lang="en-US" altLang="el-GR" sz="1300" b="1" dirty="0" err="1">
                <a:latin typeface="Courier New" pitchFamily="49" charset="0"/>
                <a:cs typeface="Courier New" pitchFamily="49" charset="0"/>
              </a:rPr>
              <a:t>webresources</a:t>
            </a: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";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l-GR" sz="13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 public </a:t>
            </a:r>
            <a:r>
              <a:rPr lang="en-US" altLang="el-GR" sz="1300" b="1" dirty="0" err="1">
                <a:latin typeface="Courier New" pitchFamily="49" charset="0"/>
                <a:cs typeface="Courier New" pitchFamily="49" charset="0"/>
              </a:rPr>
              <a:t>Praxeiscl</a:t>
            </a: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  client = </a:t>
            </a:r>
            <a:r>
              <a:rPr lang="en-US" altLang="el-GR" sz="1300" b="1" dirty="0" err="1">
                <a:latin typeface="Courier New" pitchFamily="49" charset="0"/>
                <a:cs typeface="Courier New" pitchFamily="49" charset="0"/>
              </a:rPr>
              <a:t>javax.ws.rs.client.ClientBuilder.newClient</a:t>
            </a: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l-GR" sz="1300" b="1" dirty="0" err="1">
                <a:latin typeface="Courier New" pitchFamily="49" charset="0"/>
                <a:cs typeface="Courier New" pitchFamily="49" charset="0"/>
              </a:rPr>
              <a:t>webTarget</a:t>
            </a: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l-GR" sz="1300" b="1" dirty="0" err="1">
                <a:latin typeface="Courier New" pitchFamily="49" charset="0"/>
                <a:cs typeface="Courier New" pitchFamily="49" charset="0"/>
              </a:rPr>
              <a:t>client.target</a:t>
            </a: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(BASE_URI).path("</a:t>
            </a:r>
            <a:r>
              <a:rPr lang="en-US" altLang="el-GR" sz="1300" b="1" dirty="0" err="1">
                <a:latin typeface="Courier New" pitchFamily="49" charset="0"/>
                <a:cs typeface="Courier New" pitchFamily="49" charset="0"/>
              </a:rPr>
              <a:t>praxeis</a:t>
            </a: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 }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sz="13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sz="1300" b="1" dirty="0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String </a:t>
            </a:r>
            <a:r>
              <a:rPr lang="en-US" altLang="el-GR" sz="1300" b="1" dirty="0" err="1">
                <a:latin typeface="Courier New" pitchFamily="49" charset="0"/>
                <a:cs typeface="Courier New" pitchFamily="49" charset="0"/>
              </a:rPr>
              <a:t>getSum</a:t>
            </a: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(String n1, String n2) throws </a:t>
            </a:r>
            <a:r>
              <a:rPr lang="en-US" altLang="el-GR" sz="1300" b="1" dirty="0" err="1">
                <a:latin typeface="Courier New" pitchFamily="49" charset="0"/>
                <a:cs typeface="Courier New" pitchFamily="49" charset="0"/>
              </a:rPr>
              <a:t>ClientErrorException</a:t>
            </a: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l-GR" sz="1300" b="1" dirty="0" err="1">
                <a:latin typeface="Courier New" pitchFamily="49" charset="0"/>
                <a:cs typeface="Courier New" pitchFamily="49" charset="0"/>
              </a:rPr>
              <a:t>WebTarget</a:t>
            </a: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 resource = </a:t>
            </a:r>
            <a:r>
              <a:rPr lang="en-US" altLang="el-GR" sz="1300" b="1" dirty="0" err="1">
                <a:latin typeface="Courier New" pitchFamily="49" charset="0"/>
                <a:cs typeface="Courier New" pitchFamily="49" charset="0"/>
              </a:rPr>
              <a:t>webTarget</a:t>
            </a: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  if (n2 != null) {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   resource = </a:t>
            </a:r>
            <a:r>
              <a:rPr lang="en-US" altLang="el-GR" sz="1300" b="1" dirty="0" err="1">
                <a:latin typeface="Courier New" pitchFamily="49" charset="0"/>
                <a:cs typeface="Courier New" pitchFamily="49" charset="0"/>
              </a:rPr>
              <a:t>resource.queryParam</a:t>
            </a: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("n2", n2);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  resource = </a:t>
            </a:r>
            <a:r>
              <a:rPr lang="en-US" altLang="el-GR" sz="1300" b="1" dirty="0" err="1">
                <a:latin typeface="Courier New" pitchFamily="49" charset="0"/>
                <a:cs typeface="Courier New" pitchFamily="49" charset="0"/>
              </a:rPr>
              <a:t>resource.path</a:t>
            </a: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("/" + n1);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  Builder build = </a:t>
            </a:r>
            <a:r>
              <a:rPr lang="en-US" altLang="el-GR" sz="1300" b="1" dirty="0" err="1">
                <a:latin typeface="Courier New" pitchFamily="49" charset="0"/>
                <a:cs typeface="Courier New" pitchFamily="49" charset="0"/>
              </a:rPr>
              <a:t>resource.request</a:t>
            </a: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l-GR" sz="1300" b="1" dirty="0" err="1">
                <a:latin typeface="Courier New" pitchFamily="49" charset="0"/>
                <a:cs typeface="Courier New" pitchFamily="49" charset="0"/>
              </a:rPr>
              <a:t>javax.ws.rs.core.MediaType.TEXT_PLAIN</a:t>
            </a: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  return </a:t>
            </a:r>
            <a:r>
              <a:rPr lang="en-US" altLang="el-GR" sz="1300" b="1" dirty="0" err="1">
                <a:latin typeface="Courier New" pitchFamily="49" charset="0"/>
                <a:cs typeface="Courier New" pitchFamily="49" charset="0"/>
              </a:rPr>
              <a:t>build.get</a:t>
            </a: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l-GR" sz="1300" b="1" dirty="0" err="1">
                <a:latin typeface="Courier New" pitchFamily="49" charset="0"/>
                <a:cs typeface="Courier New" pitchFamily="49" charset="0"/>
              </a:rPr>
              <a:t>String.class</a:t>
            </a: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 }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 public void close() {</a:t>
            </a:r>
            <a:r>
              <a:rPr lang="en-US" altLang="el-GR" sz="1300" b="1" dirty="0" err="1">
                <a:latin typeface="Courier New" pitchFamily="49" charset="0"/>
                <a:cs typeface="Courier New" pitchFamily="49" charset="0"/>
              </a:rPr>
              <a:t>client.close</a:t>
            </a: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();}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sz="1300" b="1" dirty="0">
                <a:latin typeface="Courier New" pitchFamily="49" charset="0"/>
                <a:cs typeface="Courier New" pitchFamily="49" charset="0"/>
              </a:rPr>
              <a:t>}</a:t>
            </a:r>
            <a:endParaRPr lang="el-GR" altLang="el-GR" sz="13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620" y="3738024"/>
            <a:ext cx="8435340" cy="8229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388620" y="4550031"/>
            <a:ext cx="8435340" cy="154326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388620" y="6093296"/>
            <a:ext cx="8435340" cy="5589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86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Web service example (3) - client</a:t>
            </a:r>
            <a:endParaRPr lang="el-GR" altLang="el-GR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95764" y="1600200"/>
            <a:ext cx="8281035" cy="4526280"/>
          </a:xfrm>
        </p:spPr>
        <p:txBody>
          <a:bodyPr/>
          <a:lstStyle/>
          <a:p>
            <a:pPr marL="0" indent="0">
              <a:buNone/>
            </a:pPr>
            <a:r>
              <a:rPr lang="en-US" altLang="el-GR" sz="1600" b="1">
                <a:latin typeface="Courier New" pitchFamily="49" charset="0"/>
                <a:cs typeface="Courier New" pitchFamily="49" charset="0"/>
              </a:rPr>
              <a:t>package com.john.cl1;</a:t>
            </a:r>
          </a:p>
          <a:p>
            <a:pPr marL="0" indent="0">
              <a:buNone/>
            </a:pPr>
            <a:r>
              <a:rPr lang="en-US" altLang="el-GR" sz="1600" b="1">
                <a:latin typeface="Courier New" pitchFamily="49" charset="0"/>
                <a:cs typeface="Courier New" pitchFamily="49" charset="0"/>
              </a:rPr>
              <a:t>public class MainP {</a:t>
            </a:r>
          </a:p>
          <a:p>
            <a:pPr marL="0" indent="0">
              <a:buNone/>
            </a:pPr>
            <a:endParaRPr lang="en-US" altLang="el-GR" sz="1600" b="1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altLang="el-GR" sz="1600" b="1">
                <a:latin typeface="Courier New" pitchFamily="49" charset="0"/>
                <a:cs typeface="Courier New" pitchFamily="49" charset="0"/>
              </a:rPr>
              <a:t> public static void main(String[] args) {</a:t>
            </a:r>
          </a:p>
          <a:p>
            <a:pPr marL="0" indent="0">
              <a:buNone/>
            </a:pPr>
            <a:r>
              <a:rPr lang="en-US" altLang="el-GR" sz="1600" b="1">
                <a:latin typeface="Courier New" pitchFamily="49" charset="0"/>
                <a:cs typeface="Courier New" pitchFamily="49" charset="0"/>
              </a:rPr>
              <a:t>  Praxeiscl client = new Praxeiscl();</a:t>
            </a:r>
          </a:p>
          <a:p>
            <a:pPr marL="0" indent="0">
              <a:buNone/>
            </a:pPr>
            <a:r>
              <a:rPr lang="en-US" altLang="el-GR" sz="1600" b="1">
                <a:latin typeface="Courier New" pitchFamily="49" charset="0"/>
                <a:cs typeface="Courier New" pitchFamily="49" charset="0"/>
              </a:rPr>
              <a:t>  String response = client.getSum (String.valueOf(5) , "" + 2);</a:t>
            </a:r>
          </a:p>
          <a:p>
            <a:pPr marL="0" indent="0">
              <a:buNone/>
            </a:pPr>
            <a:r>
              <a:rPr lang="en-US" altLang="el-GR" sz="1600" b="1">
                <a:latin typeface="Courier New" pitchFamily="49" charset="0"/>
                <a:cs typeface="Courier New" pitchFamily="49" charset="0"/>
              </a:rPr>
              <a:t>  System.out.println(response);</a:t>
            </a:r>
          </a:p>
          <a:p>
            <a:pPr marL="0" indent="0">
              <a:buNone/>
            </a:pPr>
            <a:r>
              <a:rPr lang="en-US" altLang="el-GR" sz="1600" b="1">
                <a:latin typeface="Courier New" pitchFamily="49" charset="0"/>
                <a:cs typeface="Courier New" pitchFamily="49" charset="0"/>
              </a:rPr>
              <a:t>  client.close();</a:t>
            </a:r>
          </a:p>
          <a:p>
            <a:pPr marL="0" indent="0">
              <a:buNone/>
            </a:pPr>
            <a:r>
              <a:rPr lang="en-US" altLang="el-GR" sz="1600" b="1">
                <a:latin typeface="Courier New" pitchFamily="49" charset="0"/>
                <a:cs typeface="Courier New" pitchFamily="49" charset="0"/>
              </a:rPr>
              <a:t> }</a:t>
            </a:r>
          </a:p>
          <a:p>
            <a:pPr marL="0" indent="0">
              <a:buNone/>
            </a:pPr>
            <a:r>
              <a:rPr lang="en-US" altLang="el-GR" sz="1600" b="1"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>
              <a:buNone/>
            </a:pPr>
            <a:r>
              <a:rPr lang="en-US" altLang="el-GR" sz="1600" b="1">
                <a:latin typeface="Courier New" pitchFamily="49" charset="0"/>
                <a:cs typeface="Courier New" pitchFamily="49" charset="0"/>
              </a:rPr>
              <a:t>}</a:t>
            </a:r>
            <a:endParaRPr lang="el-GR" altLang="el-GR" sz="1600" b="1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15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44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885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68655" indent="-257175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2870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4018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5166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6314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7462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08610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49758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0DC7B40-8ADE-4F8F-912E-EC3AFCB83164}" type="slidenum">
              <a:rPr lang="en-US" altLang="el-GR" smtClean="0"/>
              <a:pPr eaLnBrk="1" hangingPunct="1"/>
              <a:t>3</a:t>
            </a:fld>
            <a:endParaRPr lang="en-US" altLang="el-GR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Hypertext Transfer Protocol (HTTP)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4632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l-GR" sz="2500" dirty="0"/>
              <a:t>A communications protocol</a:t>
            </a:r>
          </a:p>
          <a:p>
            <a:pPr eaLnBrk="1" hangingPunct="1">
              <a:lnSpc>
                <a:spcPct val="80000"/>
              </a:lnSpc>
            </a:pPr>
            <a:endParaRPr lang="en-US" altLang="el-GR" sz="2500" dirty="0"/>
          </a:p>
          <a:p>
            <a:pPr eaLnBrk="1" hangingPunct="1">
              <a:lnSpc>
                <a:spcPct val="80000"/>
              </a:lnSpc>
            </a:pPr>
            <a:r>
              <a:rPr lang="en-US" altLang="el-GR" sz="2500" dirty="0"/>
              <a:t>Allows retrieving inter-linked text documents (hypertext)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l-GR" sz="2500" dirty="0"/>
              <a:t>World Wide Web.</a:t>
            </a:r>
          </a:p>
          <a:p>
            <a:pPr lvl="1" eaLnBrk="1" hangingPunct="1">
              <a:lnSpc>
                <a:spcPct val="80000"/>
              </a:lnSpc>
            </a:pPr>
            <a:endParaRPr lang="en-US" altLang="el-GR" sz="2500" dirty="0"/>
          </a:p>
          <a:p>
            <a:pPr eaLnBrk="1" hangingPunct="1">
              <a:lnSpc>
                <a:spcPct val="80000"/>
              </a:lnSpc>
            </a:pPr>
            <a:r>
              <a:rPr lang="en-US" altLang="el-GR" sz="2500" dirty="0"/>
              <a:t>HTTP Verbs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l-GR" sz="1800" dirty="0"/>
              <a:t>GET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l-GR" sz="1800" dirty="0"/>
              <a:t>POST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l-GR" sz="1800" dirty="0"/>
              <a:t>PUT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l-GR" sz="1800" dirty="0"/>
              <a:t>DELETE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l-GR" sz="1800" dirty="0"/>
              <a:t>….</a:t>
            </a:r>
          </a:p>
          <a:p>
            <a:pPr eaLnBrk="1" hangingPunct="1">
              <a:lnSpc>
                <a:spcPct val="80000"/>
              </a:lnSpc>
            </a:pPr>
            <a:endParaRPr lang="en-US" altLang="el-GR" sz="2500" dirty="0"/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3543300" y="3909060"/>
            <a:ext cx="1097280" cy="85867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dirty="0">
                <a:solidFill>
                  <a:schemeClr val="bg1"/>
                </a:solidFill>
                <a:latin typeface="+mj-lt"/>
              </a:rPr>
              <a:t>Browser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7315200" y="3909060"/>
            <a:ext cx="1251585" cy="8229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dirty="0">
                <a:solidFill>
                  <a:schemeClr val="bg1"/>
                </a:solidFill>
                <a:latin typeface="+mj-lt"/>
              </a:rPr>
              <a:t>Web Server</a:t>
            </a:r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4640580" y="4046220"/>
            <a:ext cx="267462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/>
          <a:lstStyle/>
          <a:p>
            <a:endParaRPr lang="el-GR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4846320" y="3566160"/>
            <a:ext cx="2194560" cy="48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1300">
                <a:solidFill>
                  <a:schemeClr val="bg1"/>
                </a:solidFill>
                <a:latin typeface="+mj-lt"/>
              </a:rPr>
              <a:t>GET /index.html HTTP/1.1</a:t>
            </a:r>
          </a:p>
          <a:p>
            <a:pPr eaLnBrk="1" hangingPunct="1"/>
            <a:r>
              <a:rPr lang="en-US" altLang="el-GR" sz="1300">
                <a:solidFill>
                  <a:schemeClr val="bg1"/>
                </a:solidFill>
                <a:latin typeface="+mj-lt"/>
              </a:rPr>
              <a:t>Host: www.pitt.edu</a:t>
            </a:r>
          </a:p>
        </p:txBody>
      </p:sp>
      <p:sp>
        <p:nvSpPr>
          <p:cNvPr id="4105" name="Line 11"/>
          <p:cNvSpPr>
            <a:spLocks noChangeShapeType="1"/>
          </p:cNvSpPr>
          <p:nvPr/>
        </p:nvSpPr>
        <p:spPr bwMode="auto">
          <a:xfrm flipH="1">
            <a:off x="4640580" y="4437112"/>
            <a:ext cx="267462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/>
          <a:lstStyle/>
          <a:p>
            <a:endParaRPr lang="el-GR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06" name="Text Box 12"/>
          <p:cNvSpPr txBox="1">
            <a:spLocks noChangeArrowheads="1"/>
          </p:cNvSpPr>
          <p:nvPr/>
        </p:nvSpPr>
        <p:spPr bwMode="auto">
          <a:xfrm>
            <a:off x="4983480" y="4526280"/>
            <a:ext cx="1807546" cy="88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1300" dirty="0">
                <a:solidFill>
                  <a:schemeClr val="bg1"/>
                </a:solidFill>
                <a:latin typeface="+mj-lt"/>
              </a:rPr>
              <a:t>HTTP/1.1 200 OK</a:t>
            </a:r>
          </a:p>
          <a:p>
            <a:pPr eaLnBrk="1" hangingPunct="1"/>
            <a:r>
              <a:rPr lang="en-US" altLang="el-GR" sz="1300" dirty="0">
                <a:solidFill>
                  <a:schemeClr val="bg1"/>
                </a:solidFill>
                <a:latin typeface="+mj-lt"/>
              </a:rPr>
              <a:t>Content-Type: text/html</a:t>
            </a:r>
          </a:p>
          <a:p>
            <a:pPr eaLnBrk="1" hangingPunct="1"/>
            <a:endParaRPr lang="en-US" altLang="el-GR" sz="1300" dirty="0">
              <a:solidFill>
                <a:schemeClr val="bg1"/>
              </a:solidFill>
              <a:latin typeface="+mj-lt"/>
            </a:endParaRPr>
          </a:p>
          <a:p>
            <a:pPr eaLnBrk="1" hangingPunct="1"/>
            <a:r>
              <a:rPr lang="en-US" altLang="el-GR" sz="1300" dirty="0">
                <a:solidFill>
                  <a:schemeClr val="bg1"/>
                </a:solidFill>
                <a:latin typeface="+mj-lt"/>
              </a:rPr>
              <a:t>&lt;html&gt;&lt;head&gt;…</a:t>
            </a:r>
          </a:p>
        </p:txBody>
      </p:sp>
    </p:spTree>
    <p:extLst>
      <p:ext uri="{BB962C8B-B14F-4D97-AF65-F5344CB8AC3E}">
        <p14:creationId xmlns:p14="http://schemas.microsoft.com/office/powerpoint/2010/main" val="81931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Ιωάννης Βογιατζής 2015. Ιωάννης Βογιατζής. «Δικτυακός </a:t>
            </a:r>
            <a:r>
              <a:rPr lang="el-GR" sz="2000" dirty="0" smtClean="0"/>
              <a:t>Προγραμματισμός</a:t>
            </a:r>
            <a:r>
              <a:rPr lang="en-US" sz="2000" dirty="0" smtClean="0"/>
              <a:t> </a:t>
            </a:r>
            <a:r>
              <a:rPr lang="el-GR" sz="2000" smtClean="0"/>
              <a:t>(Θ). </a:t>
            </a:r>
            <a:r>
              <a:rPr lang="el-GR" sz="2000" dirty="0"/>
              <a:t>Ενότητα </a:t>
            </a:r>
            <a:r>
              <a:rPr lang="en-US" sz="2000" dirty="0"/>
              <a:t>9</a:t>
            </a:r>
            <a:r>
              <a:rPr lang="el-GR" sz="2000" dirty="0" smtClean="0"/>
              <a:t>: </a:t>
            </a:r>
            <a:r>
              <a:rPr lang="en-US" sz="2000" dirty="0" smtClean="0"/>
              <a:t>Webservices-REST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1050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6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δημιουργού.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1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25355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0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l-GR" sz="3600" dirty="0"/>
              <a:t>Representational State Transfer (REST)</a:t>
            </a:r>
          </a:p>
        </p:txBody>
      </p:sp>
      <p:sp>
        <p:nvSpPr>
          <p:cNvPr id="5124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l-GR" sz="2500"/>
              <a:t>A style of software architecture for distributed hypermedia systems such as the World Wide Web. </a:t>
            </a:r>
          </a:p>
          <a:p>
            <a:pPr eaLnBrk="1" hangingPunct="1">
              <a:lnSpc>
                <a:spcPct val="90000"/>
              </a:lnSpc>
            </a:pPr>
            <a:endParaRPr lang="en-US" altLang="el-GR" sz="2500"/>
          </a:p>
          <a:p>
            <a:pPr eaLnBrk="1" hangingPunct="1">
              <a:lnSpc>
                <a:spcPct val="90000"/>
              </a:lnSpc>
            </a:pPr>
            <a:r>
              <a:rPr lang="en-US" altLang="el-GR" sz="2500"/>
              <a:t>Introduced in the doctoral dissertation of Roy Fielding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z="2000"/>
              <a:t>One of the principal authors of the HTTP specification.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l-GR" sz="2500"/>
          </a:p>
          <a:p>
            <a:pPr eaLnBrk="1" hangingPunct="1">
              <a:lnSpc>
                <a:spcPct val="90000"/>
              </a:lnSpc>
            </a:pPr>
            <a:r>
              <a:rPr lang="en-US" altLang="el-GR" sz="2500"/>
              <a:t>A collection of network architecture principles which outline how resources are defined and addressed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l-GR" sz="250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68655" indent="-257175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2870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4018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5166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6314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7462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08610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49758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B5DB1BB-2E20-4359-B2B9-4E3E4E632280}" type="slidenum">
              <a:rPr lang="en-US" altLang="el-GR" smtClean="0"/>
              <a:pPr eaLnBrk="1" hangingPunct="1"/>
              <a:t>4</a:t>
            </a:fld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465276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/>
              <a:t>REST and HTTP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l-GR" sz="2500"/>
              <a:t>The motivation for REST was to capture the characteristics of the Web which made the Web successful. </a:t>
            </a:r>
          </a:p>
          <a:p>
            <a:pPr eaLnBrk="1" hangingPunct="1">
              <a:lnSpc>
                <a:spcPct val="90000"/>
              </a:lnSpc>
            </a:pPr>
            <a:endParaRPr lang="en-US" altLang="el-GR" sz="2500"/>
          </a:p>
          <a:p>
            <a:pPr lvl="1" eaLnBrk="1" hangingPunct="1">
              <a:lnSpc>
                <a:spcPct val="90000"/>
              </a:lnSpc>
            </a:pPr>
            <a:r>
              <a:rPr lang="en-US" altLang="el-GR" sz="2000"/>
              <a:t>URI Addressable resources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z="2000"/>
              <a:t>HTTP Protocol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z="2000"/>
              <a:t>Make a Request – Receive Response – Display Response</a:t>
            </a:r>
          </a:p>
          <a:p>
            <a:pPr eaLnBrk="1" hangingPunct="1">
              <a:lnSpc>
                <a:spcPct val="90000"/>
              </a:lnSpc>
            </a:pPr>
            <a:endParaRPr lang="en-US" altLang="el-GR" sz="2500"/>
          </a:p>
          <a:p>
            <a:pPr eaLnBrk="1" hangingPunct="1">
              <a:lnSpc>
                <a:spcPct val="90000"/>
              </a:lnSpc>
            </a:pPr>
            <a:r>
              <a:rPr lang="en-US" altLang="el-GR" sz="2500"/>
              <a:t>Exploits the use of the HTTP protocol beyond HTTP POST and HTTP GET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z="2500"/>
              <a:t>HTTP PUT, HTTP DELETE</a:t>
            </a:r>
          </a:p>
          <a:p>
            <a:pPr lvl="1" eaLnBrk="1" hangingPunct="1">
              <a:lnSpc>
                <a:spcPct val="90000"/>
              </a:lnSpc>
            </a:pPr>
            <a:endParaRPr lang="en-US" altLang="el-GR" sz="2500"/>
          </a:p>
          <a:p>
            <a:pPr eaLnBrk="1" hangingPunct="1">
              <a:lnSpc>
                <a:spcPct val="90000"/>
              </a:lnSpc>
            </a:pPr>
            <a:endParaRPr lang="en-US" altLang="el-GR" sz="250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68655" indent="-257175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2870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4018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5166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6314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7462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08610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49758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2D7A156-392F-484E-9EE5-43E161440207}" type="slidenum">
              <a:rPr lang="en-US" altLang="el-GR" smtClean="0"/>
              <a:pPr eaLnBrk="1" hangingPunct="1"/>
              <a:t>5</a:t>
            </a:fld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40385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/>
              <a:t>REST - not a Standard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l-GR" sz="2500"/>
              <a:t>REST is not a standard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z="2000"/>
              <a:t>JSR 311: JAX-RS: The Java</a:t>
            </a:r>
            <a:r>
              <a:rPr lang="en-US" altLang="el-GR" sz="2000" baseline="30000"/>
              <a:t>TM</a:t>
            </a:r>
            <a:r>
              <a:rPr lang="en-US" altLang="el-GR" sz="2000"/>
              <a:t> API for RESTful Web Services</a:t>
            </a:r>
            <a:endParaRPr lang="en-US" altLang="el-GR" sz="1600"/>
          </a:p>
          <a:p>
            <a:pPr lvl="1" eaLnBrk="1" hangingPunct="1">
              <a:lnSpc>
                <a:spcPct val="90000"/>
              </a:lnSpc>
            </a:pPr>
            <a:endParaRPr lang="en-US" altLang="el-GR" sz="1800"/>
          </a:p>
          <a:p>
            <a:pPr eaLnBrk="1" hangingPunct="1">
              <a:lnSpc>
                <a:spcPct val="90000"/>
              </a:lnSpc>
            </a:pPr>
            <a:r>
              <a:rPr lang="en-US" altLang="el-GR" sz="2500"/>
              <a:t>But it uses several standards: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z="1800"/>
              <a:t>HTTP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z="1800"/>
              <a:t>URL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z="1800"/>
              <a:t>XML/HTML/GIF/JPEG/etc (Resource Representations)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z="1800"/>
              <a:t>text/xml, text/html, image/gif, image/jpeg, etc  (Resource Types, MIME Types)</a:t>
            </a:r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68655" indent="-257175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2870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4018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5166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6314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7462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08610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49758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FDCB4E-9631-4DEB-9F01-7A7DFA7C2E04}" type="slidenum">
              <a:rPr lang="en-US" altLang="el-GR" smtClean="0"/>
              <a:pPr eaLnBrk="1" hangingPunct="1"/>
              <a:t>6</a:t>
            </a:fld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2769783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68655" indent="-257175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2870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4018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5166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6314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7462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08610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49758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823B7AF-B5F8-443C-87FB-F2BB9792F360}" type="slidenum">
              <a:rPr lang="en-US" altLang="el-GR" smtClean="0"/>
              <a:pPr eaLnBrk="1" hangingPunct="1"/>
              <a:t>7</a:t>
            </a:fld>
            <a:endParaRPr lang="en-US" altLang="el-GR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Main Concepts</a:t>
            </a:r>
          </a:p>
        </p:txBody>
      </p:sp>
      <p:sp>
        <p:nvSpPr>
          <p:cNvPr id="8196" name="AutoShape 3"/>
          <p:cNvSpPr>
            <a:spLocks noChangeArrowheads="1"/>
          </p:cNvSpPr>
          <p:nvPr/>
        </p:nvSpPr>
        <p:spPr bwMode="auto">
          <a:xfrm>
            <a:off x="3131820" y="2700338"/>
            <a:ext cx="3040380" cy="251174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>
            <a:lvl1pPr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l-GR" altLang="el-GR" sz="2400">
              <a:solidFill>
                <a:schemeClr val="bg1"/>
              </a:solidFill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200400" y="1675925"/>
            <a:ext cx="4687559" cy="101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>
            <a:spAutoFit/>
          </a:bodyPr>
          <a:lstStyle>
            <a:lvl1pPr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l-GR" sz="2000" b="1" dirty="0">
                <a:solidFill>
                  <a:schemeClr val="bg1"/>
                </a:solidFill>
                <a:latin typeface="+mn-lt"/>
              </a:rPr>
              <a:t>Nouns (Resources)</a:t>
            </a:r>
            <a:br>
              <a:rPr lang="en-US" altLang="el-GR" sz="2000" b="1" dirty="0">
                <a:solidFill>
                  <a:schemeClr val="bg1"/>
                </a:solidFill>
                <a:latin typeface="+mn-lt"/>
              </a:rPr>
            </a:br>
            <a:r>
              <a:rPr lang="en-US" altLang="el-GR" sz="2000" i="1" dirty="0">
                <a:solidFill>
                  <a:schemeClr val="bg1"/>
                </a:solidFill>
                <a:latin typeface="+mn-lt"/>
              </a:rPr>
              <a:t>unconstrained</a:t>
            </a:r>
            <a:r>
              <a:rPr lang="en-US" altLang="el-GR" sz="2000" dirty="0">
                <a:solidFill>
                  <a:schemeClr val="bg1"/>
                </a:solidFill>
                <a:latin typeface="+mn-lt"/>
              </a:rPr>
              <a:t/>
            </a:r>
            <a:br>
              <a:rPr lang="en-US" altLang="el-GR" sz="2000" dirty="0">
                <a:solidFill>
                  <a:schemeClr val="bg1"/>
                </a:solidFill>
                <a:latin typeface="+mn-lt"/>
              </a:rPr>
            </a:br>
            <a:r>
              <a:rPr lang="en-US" altLang="el-GR" sz="2000" dirty="0">
                <a:solidFill>
                  <a:schemeClr val="bg1"/>
                </a:solidFill>
                <a:latin typeface="+mn-lt"/>
              </a:rPr>
              <a:t>i.e., http://example.com/employees/12345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554480" y="5074920"/>
            <a:ext cx="1399544" cy="101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>
            <a:spAutoFit/>
          </a:bodyPr>
          <a:lstStyle>
            <a:lvl1pPr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l-GR" sz="2000" b="1">
                <a:solidFill>
                  <a:schemeClr val="bg1"/>
                </a:solidFill>
                <a:latin typeface="+mn-lt"/>
              </a:rPr>
              <a:t>Verbs</a:t>
            </a:r>
            <a:br>
              <a:rPr lang="en-US" altLang="el-GR" sz="2000" b="1">
                <a:solidFill>
                  <a:schemeClr val="bg1"/>
                </a:solidFill>
                <a:latin typeface="+mn-lt"/>
              </a:rPr>
            </a:br>
            <a:r>
              <a:rPr lang="en-US" altLang="el-GR" sz="2000" i="1">
                <a:solidFill>
                  <a:schemeClr val="bg1"/>
                </a:solidFill>
                <a:latin typeface="+mn-lt"/>
              </a:rPr>
              <a:t>constrained</a:t>
            </a:r>
            <a:r>
              <a:rPr lang="en-US" altLang="el-GR" sz="2000">
                <a:solidFill>
                  <a:schemeClr val="bg1"/>
                </a:solidFill>
                <a:latin typeface="+mn-lt"/>
              </a:rPr>
              <a:t/>
            </a:r>
            <a:br>
              <a:rPr lang="en-US" altLang="el-GR" sz="2000">
                <a:solidFill>
                  <a:schemeClr val="bg1"/>
                </a:solidFill>
                <a:latin typeface="+mn-lt"/>
              </a:rPr>
            </a:br>
            <a:r>
              <a:rPr lang="en-US" altLang="el-GR" sz="2000">
                <a:solidFill>
                  <a:schemeClr val="bg1"/>
                </a:solidFill>
                <a:latin typeface="+mn-lt"/>
              </a:rPr>
              <a:t>i.e., GET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6286500" y="5074920"/>
            <a:ext cx="1918020" cy="101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>
            <a:spAutoFit/>
          </a:bodyPr>
          <a:lstStyle>
            <a:lvl1pPr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16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l-GR" sz="2000" b="1">
                <a:solidFill>
                  <a:schemeClr val="bg1"/>
                </a:solidFill>
                <a:latin typeface="+mn-lt"/>
              </a:rPr>
              <a:t>Representations</a:t>
            </a:r>
            <a:br>
              <a:rPr lang="en-US" altLang="el-GR" sz="2000" b="1">
                <a:solidFill>
                  <a:schemeClr val="bg1"/>
                </a:solidFill>
                <a:latin typeface="+mn-lt"/>
              </a:rPr>
            </a:br>
            <a:r>
              <a:rPr lang="en-US" altLang="el-GR" sz="2000" i="1">
                <a:solidFill>
                  <a:schemeClr val="bg1"/>
                </a:solidFill>
                <a:latin typeface="+mn-lt"/>
              </a:rPr>
              <a:t>constrained</a:t>
            </a:r>
            <a:br>
              <a:rPr lang="en-US" altLang="el-GR" sz="2000" i="1">
                <a:solidFill>
                  <a:schemeClr val="bg1"/>
                </a:solidFill>
                <a:latin typeface="+mn-lt"/>
              </a:rPr>
            </a:br>
            <a:r>
              <a:rPr lang="en-US" altLang="el-GR" sz="2000">
                <a:solidFill>
                  <a:schemeClr val="bg1"/>
                </a:solidFill>
                <a:latin typeface="+mn-lt"/>
              </a:rPr>
              <a:t>i.e., XML</a:t>
            </a:r>
          </a:p>
        </p:txBody>
      </p:sp>
      <p:sp>
        <p:nvSpPr>
          <p:cNvPr id="8200" name="Text Box 18"/>
          <p:cNvSpPr txBox="1">
            <a:spLocks noChangeArrowheads="1"/>
          </p:cNvSpPr>
          <p:nvPr/>
        </p:nvSpPr>
        <p:spPr bwMode="auto">
          <a:xfrm>
            <a:off x="4091940" y="3909060"/>
            <a:ext cx="1160061" cy="52937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2900"/>
              <a:t>REST</a:t>
            </a:r>
          </a:p>
        </p:txBody>
      </p:sp>
    </p:spTree>
    <p:extLst>
      <p:ext uri="{BB962C8B-B14F-4D97-AF65-F5344CB8AC3E}">
        <p14:creationId xmlns:p14="http://schemas.microsoft.com/office/powerpoint/2010/main" val="2752433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68655" indent="-257175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2870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4018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5166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6314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7462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08610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49758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D78EA94-93A2-4BDB-A53C-2D20C7AAE484}" type="slidenum">
              <a:rPr lang="en-US" altLang="el-GR" smtClean="0"/>
              <a:pPr eaLnBrk="1" hangingPunct="1"/>
              <a:t>8</a:t>
            </a:fld>
            <a:endParaRPr lang="en-US" altLang="el-GR" smtClean="0"/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/>
              <a:t>Resources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l-GR" sz="2500"/>
              <a:t>The key abstraction of information in REST is a resource.</a:t>
            </a:r>
          </a:p>
          <a:p>
            <a:pPr eaLnBrk="1" hangingPunct="1">
              <a:lnSpc>
                <a:spcPct val="90000"/>
              </a:lnSpc>
            </a:pPr>
            <a:endParaRPr lang="en-US" altLang="el-GR" sz="2500"/>
          </a:p>
          <a:p>
            <a:pPr eaLnBrk="1" hangingPunct="1">
              <a:lnSpc>
                <a:spcPct val="90000"/>
              </a:lnSpc>
            </a:pPr>
            <a:r>
              <a:rPr lang="en-US" altLang="el-GR" sz="2500"/>
              <a:t>A resource is a conceptual mapping to a set of entities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z="2200"/>
              <a:t>Any information that can be named can be a resource: a document or image, a temporal service (e.g. "today's weather in Los Angeles"), a collection of other resources, a non-virtual object (e.g. a person), and so on</a:t>
            </a:r>
          </a:p>
          <a:p>
            <a:pPr lvl="1" eaLnBrk="1" hangingPunct="1">
              <a:lnSpc>
                <a:spcPct val="90000"/>
              </a:lnSpc>
            </a:pPr>
            <a:endParaRPr lang="en-US" altLang="el-GR" sz="2200"/>
          </a:p>
          <a:p>
            <a:pPr eaLnBrk="1" hangingPunct="1">
              <a:lnSpc>
                <a:spcPct val="90000"/>
              </a:lnSpc>
            </a:pPr>
            <a:r>
              <a:rPr lang="en-US" altLang="el-GR" sz="2500"/>
              <a:t>Represented with a global identifier (URI in HTTP)</a:t>
            </a:r>
          </a:p>
          <a:p>
            <a:pPr eaLnBrk="1" hangingPunct="1">
              <a:lnSpc>
                <a:spcPct val="90000"/>
              </a:lnSpc>
            </a:pPr>
            <a:endParaRPr lang="en-US" altLang="el-GR" sz="2500"/>
          </a:p>
          <a:p>
            <a:pPr lvl="1" eaLnBrk="1" hangingPunct="1">
              <a:lnSpc>
                <a:spcPct val="90000"/>
              </a:lnSpc>
            </a:pPr>
            <a:r>
              <a:rPr lang="en-US" altLang="el-GR" sz="2200"/>
              <a:t>http://www.boeing.com/aircraft/747</a:t>
            </a:r>
          </a:p>
        </p:txBody>
      </p:sp>
    </p:spTree>
    <p:extLst>
      <p:ext uri="{BB962C8B-B14F-4D97-AF65-F5344CB8AC3E}">
        <p14:creationId xmlns:p14="http://schemas.microsoft.com/office/powerpoint/2010/main" val="158503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68655" indent="-257175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2870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4018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51660" indent="-205740" defTabSz="914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6314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7462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08610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497580" indent="-205740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6E1D3E-D06F-4113-B1FB-5B314AEF9AEE}" type="slidenum">
              <a:rPr lang="en-US" altLang="el-GR" smtClean="0"/>
              <a:pPr eaLnBrk="1" hangingPunct="1"/>
              <a:t>9</a:t>
            </a:fld>
            <a:endParaRPr lang="en-US" altLang="el-GR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Naming Resources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l-GR" sz="2500"/>
              <a:t>REST uses URI to identify resources</a:t>
            </a:r>
          </a:p>
          <a:p>
            <a:pPr eaLnBrk="1" hangingPunct="1">
              <a:lnSpc>
                <a:spcPct val="90000"/>
              </a:lnSpc>
            </a:pPr>
            <a:endParaRPr lang="en-US" altLang="el-GR" sz="2500"/>
          </a:p>
          <a:p>
            <a:pPr lvl="1" eaLnBrk="1" hangingPunct="1">
              <a:lnSpc>
                <a:spcPct val="90000"/>
              </a:lnSpc>
            </a:pPr>
            <a:r>
              <a:rPr lang="en-US" altLang="el-GR" sz="2000">
                <a:hlinkClick r:id="rId2"/>
              </a:rPr>
              <a:t>http://localhost/books/</a:t>
            </a:r>
            <a:endParaRPr lang="en-US" altLang="el-GR" sz="2000"/>
          </a:p>
          <a:p>
            <a:pPr lvl="1" eaLnBrk="1" hangingPunct="1">
              <a:lnSpc>
                <a:spcPct val="90000"/>
              </a:lnSpc>
            </a:pPr>
            <a:r>
              <a:rPr lang="en-US" altLang="el-GR" sz="2000">
                <a:hlinkClick r:id="rId3"/>
              </a:rPr>
              <a:t>http://localhost/books/ISBN-0011</a:t>
            </a:r>
            <a:endParaRPr lang="en-US" altLang="el-GR" sz="2000"/>
          </a:p>
          <a:p>
            <a:pPr lvl="1" eaLnBrk="1" hangingPunct="1">
              <a:lnSpc>
                <a:spcPct val="90000"/>
              </a:lnSpc>
            </a:pPr>
            <a:r>
              <a:rPr lang="en-US" altLang="el-GR" sz="2000">
                <a:hlinkClick r:id="rId4"/>
              </a:rPr>
              <a:t>http://localhost/books/ISBN-0011/authors</a:t>
            </a:r>
            <a:endParaRPr lang="en-US" altLang="el-GR" sz="2000"/>
          </a:p>
          <a:p>
            <a:pPr lvl="1" eaLnBrk="1" hangingPunct="1">
              <a:lnSpc>
                <a:spcPct val="90000"/>
              </a:lnSpc>
            </a:pPr>
            <a:endParaRPr lang="en-US" altLang="el-GR" sz="2000"/>
          </a:p>
          <a:p>
            <a:pPr lvl="1" eaLnBrk="1" hangingPunct="1">
              <a:lnSpc>
                <a:spcPct val="90000"/>
              </a:lnSpc>
            </a:pPr>
            <a:r>
              <a:rPr lang="en-US" altLang="el-GR" sz="2000">
                <a:hlinkClick r:id="rId5"/>
              </a:rPr>
              <a:t>http://localhost/classes</a:t>
            </a:r>
            <a:endParaRPr lang="en-US" altLang="el-GR" sz="2000"/>
          </a:p>
          <a:p>
            <a:pPr lvl="1" eaLnBrk="1" hangingPunct="1">
              <a:lnSpc>
                <a:spcPct val="90000"/>
              </a:lnSpc>
            </a:pPr>
            <a:r>
              <a:rPr lang="en-US" altLang="el-GR" sz="2000">
                <a:hlinkClick r:id="rId6"/>
              </a:rPr>
              <a:t>http://localhost/classes/cs2650</a:t>
            </a:r>
            <a:endParaRPr lang="en-US" altLang="el-GR" sz="2000"/>
          </a:p>
          <a:p>
            <a:pPr lvl="1" eaLnBrk="1" hangingPunct="1">
              <a:lnSpc>
                <a:spcPct val="90000"/>
              </a:lnSpc>
            </a:pPr>
            <a:r>
              <a:rPr lang="en-US" altLang="el-GR" sz="2000">
                <a:hlinkClick r:id="rId7"/>
              </a:rPr>
              <a:t>http://localhost/classes/cs2650/students</a:t>
            </a:r>
            <a:endParaRPr lang="en-US" altLang="el-GR" sz="2000"/>
          </a:p>
          <a:p>
            <a:pPr lvl="1" eaLnBrk="1" hangingPunct="1">
              <a:lnSpc>
                <a:spcPct val="90000"/>
              </a:lnSpc>
            </a:pPr>
            <a:endParaRPr lang="en-US" altLang="el-GR" sz="2000"/>
          </a:p>
          <a:p>
            <a:pPr eaLnBrk="1" hangingPunct="1">
              <a:lnSpc>
                <a:spcPct val="90000"/>
              </a:lnSpc>
            </a:pPr>
            <a:r>
              <a:rPr lang="en-US" altLang="el-GR" sz="2500"/>
              <a:t>As you traverse the path from more generic to more specific, you are navigating the data</a:t>
            </a:r>
          </a:p>
        </p:txBody>
      </p:sp>
    </p:spTree>
    <p:extLst>
      <p:ext uri="{BB962C8B-B14F-4D97-AF65-F5344CB8AC3E}">
        <p14:creationId xmlns:p14="http://schemas.microsoft.com/office/powerpoint/2010/main" val="257118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db9f8404d83924dab9c3f37c43b3c4cc8ed075"/>
</p:tagLst>
</file>

<file path=ppt/theme/theme1.xml><?xml version="1.0" encoding="utf-8"?>
<a:theme xmlns:a="http://schemas.openxmlformats.org/drawingml/2006/main" name="Office Theme">
  <a:themeElements>
    <a:clrScheme name="Προσαρμοσμένο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C000"/>
      </a:hlink>
      <a:folHlink>
        <a:srgbClr val="93895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2583</TotalTime>
  <Words>1741</Words>
  <Application>Microsoft Office PowerPoint</Application>
  <PresentationFormat>On-screen Show (4:3)</PresentationFormat>
  <Paragraphs>369</Paragraphs>
  <Slides>34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OC_template_updated</vt:lpstr>
      <vt:lpstr>Δικτυακός Προγραμματισμός (Θ)</vt:lpstr>
      <vt:lpstr>Representational State Transfer (REST)</vt:lpstr>
      <vt:lpstr>Hypertext Transfer Protocol (HTTP)</vt:lpstr>
      <vt:lpstr>Representational State Transfer (REST)</vt:lpstr>
      <vt:lpstr>REST and HTTP</vt:lpstr>
      <vt:lpstr>REST - not a Standard</vt:lpstr>
      <vt:lpstr>Main Concepts</vt:lpstr>
      <vt:lpstr>Resources</vt:lpstr>
      <vt:lpstr>Naming Resources</vt:lpstr>
      <vt:lpstr>Verbs</vt:lpstr>
      <vt:lpstr>HTTP GET</vt:lpstr>
      <vt:lpstr>HTTP PUT, HTTP POST</vt:lpstr>
      <vt:lpstr>HTTP DELETE</vt:lpstr>
      <vt:lpstr>Representations 1/2</vt:lpstr>
      <vt:lpstr>Representations 2/2</vt:lpstr>
      <vt:lpstr>Why is it called  "Representational State Transfer"?</vt:lpstr>
      <vt:lpstr>Architecture Style</vt:lpstr>
      <vt:lpstr>Real Life Examples</vt:lpstr>
      <vt:lpstr>REST and the Web</vt:lpstr>
      <vt:lpstr>Java API for RESTful Web Services</vt:lpstr>
      <vt:lpstr>Specification (1)</vt:lpstr>
      <vt:lpstr>Specification (2)</vt:lpstr>
      <vt:lpstr>Implementations</vt:lpstr>
      <vt:lpstr>References</vt:lpstr>
      <vt:lpstr>Web service example (1) - service</vt:lpstr>
      <vt:lpstr>Web service example (2) - client</vt:lpstr>
      <vt:lpstr>Web service example (3) - client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Σύγχρονες Αρχιτεκτονικές</dc:title>
  <dc:creator>opencourses@teiath.gr</dc:creator>
  <cp:lastModifiedBy>alex</cp:lastModifiedBy>
  <cp:revision>128</cp:revision>
  <dcterms:created xsi:type="dcterms:W3CDTF">2014-10-06T11:46:26Z</dcterms:created>
  <dcterms:modified xsi:type="dcterms:W3CDTF">2015-05-07T12:25:26Z</dcterms:modified>
</cp:coreProperties>
</file>