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1" r:id="rId4"/>
    <p:sldId id="272" r:id="rId5"/>
    <p:sldId id="273" r:id="rId6"/>
    <p:sldId id="274" r:id="rId7"/>
    <p:sldId id="280" r:id="rId8"/>
    <p:sldId id="275" r:id="rId9"/>
    <p:sldId id="276" r:id="rId10"/>
    <p:sldId id="277" r:id="rId11"/>
    <p:sldId id="278" r:id="rId12"/>
    <p:sldId id="279" r:id="rId13"/>
    <p:sldId id="257" r:id="rId14"/>
    <p:sldId id="262" r:id="rId15"/>
    <p:sldId id="264" r:id="rId16"/>
    <p:sldId id="269" r:id="rId17"/>
    <p:sldId id="270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και Οργανική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Ομόλογες σειρές άκυκλων υδρογονανθράκων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Σπύρος Παπαγεωργίου, </a:t>
            </a:r>
            <a:r>
              <a:rPr lang="el-GR" sz="2200" dirty="0"/>
              <a:t>Χημικός </a:t>
            </a:r>
            <a:r>
              <a:rPr lang="en-US" sz="2200" dirty="0"/>
              <a:t>MSc</a:t>
            </a:r>
            <a:r>
              <a:rPr lang="en-US" sz="2200" dirty="0" smtClean="0"/>
              <a:t>, </a:t>
            </a:r>
            <a:r>
              <a:rPr lang="el-GR" sz="2200" dirty="0" smtClean="0"/>
              <a:t>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-96838"/>
            <a:ext cx="0" cy="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9522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-73025"/>
            <a:ext cx="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761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08113"/>
              </p:ext>
            </p:extLst>
          </p:nvPr>
        </p:nvGraphicFramePr>
        <p:xfrm>
          <a:off x="755576" y="1268113"/>
          <a:ext cx="7704138" cy="53292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68046"/>
                <a:gridCol w="2568046"/>
                <a:gridCol w="2568046"/>
              </a:tblGrid>
              <a:tr h="473710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/>
                        <a:t>Ομόλογη σειρά</a:t>
                      </a:r>
                    </a:p>
                  </a:txBody>
                  <a:tcPr marL="47252" marR="47252" marT="23631" marB="236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/>
                        <a:t>Γενικός Τύπος</a:t>
                      </a:r>
                    </a:p>
                  </a:txBody>
                  <a:tcPr marL="47252" marR="47252" marT="23631" marB="236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/>
                        <a:t>Πρώτο μέλος</a:t>
                      </a:r>
                    </a:p>
                  </a:txBody>
                  <a:tcPr marL="47252" marR="47252" marT="23631" marB="236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28993">
                <a:tc rowSpan="3">
                  <a:txBody>
                    <a:bodyPr/>
                    <a:lstStyle/>
                    <a:p>
                      <a:r>
                        <a:rPr lang="el-GR" sz="1800" dirty="0"/>
                        <a:t>Αρωματικοί υδρογονάνθρακες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Ομόλογα </a:t>
                      </a:r>
                      <a:r>
                        <a:rPr lang="el-GR" sz="1800" u="none" strike="noStrike" dirty="0" smtClean="0"/>
                        <a:t>βενζολίου</a:t>
                      </a:r>
                      <a:r>
                        <a:rPr lang="en-US" sz="1800" u="none" strike="noStrike" baseline="0" dirty="0" smtClean="0"/>
                        <a:t> </a:t>
                      </a:r>
                      <a:r>
                        <a:rPr lang="el-GR" sz="1800" dirty="0" smtClean="0"/>
                        <a:t>: </a:t>
                      </a:r>
                      <a:r>
                        <a:rPr lang="el-GR" sz="1800" dirty="0"/>
                        <a:t>C</a:t>
                      </a:r>
                      <a:r>
                        <a:rPr lang="el-GR" sz="1800" baseline="-25000" dirty="0"/>
                        <a:t>n</a:t>
                      </a:r>
                      <a:r>
                        <a:rPr lang="el-GR" sz="1800" dirty="0"/>
                        <a:t>H</a:t>
                      </a:r>
                      <a:r>
                        <a:rPr lang="el-GR" sz="1800" baseline="-25000" dirty="0"/>
                        <a:t>2n-6</a:t>
                      </a:r>
                      <a:r>
                        <a:rPr lang="el-GR" sz="1800" dirty="0"/>
                        <a:t> (n≥6)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dirty="0"/>
                    </a:p>
                  </a:txBody>
                  <a:tcPr marL="47252" marR="47252" marT="23631" marB="23631" anchor="ctr"/>
                </a:tc>
              </a:tr>
              <a:tr h="82899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Ομόλογα </a:t>
                      </a:r>
                      <a:r>
                        <a:rPr lang="el-GR" sz="1800" u="none" strike="noStrike" dirty="0" smtClean="0"/>
                        <a:t>ναφθαλινίου</a:t>
                      </a:r>
                      <a:r>
                        <a:rPr lang="en-US" sz="1800" u="none" strike="noStrike" baseline="0" dirty="0" smtClean="0"/>
                        <a:t> </a:t>
                      </a:r>
                      <a:r>
                        <a:rPr lang="el-GR" sz="1800" dirty="0" smtClean="0"/>
                        <a:t>: </a:t>
                      </a:r>
                      <a:r>
                        <a:rPr lang="el-GR" sz="1800" dirty="0"/>
                        <a:t>C</a:t>
                      </a:r>
                      <a:r>
                        <a:rPr lang="el-GR" sz="1800" baseline="-25000" dirty="0"/>
                        <a:t>n</a:t>
                      </a:r>
                      <a:r>
                        <a:rPr lang="el-GR" sz="1800" dirty="0"/>
                        <a:t>H</a:t>
                      </a:r>
                      <a:r>
                        <a:rPr lang="el-GR" sz="1800" baseline="-25000" dirty="0"/>
                        <a:t>2n-12</a:t>
                      </a:r>
                      <a:r>
                        <a:rPr lang="el-GR" sz="1800" dirty="0"/>
                        <a:t> (n≥10)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47252" marR="47252" marT="23631" marB="23631" anchor="ctr"/>
                </a:tc>
              </a:tr>
              <a:tr h="82899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Ομόλογα </a:t>
                      </a:r>
                      <a:r>
                        <a:rPr lang="el-GR" sz="1800" u="none" strike="noStrike" dirty="0" smtClean="0"/>
                        <a:t>ανθρακενίου</a:t>
                      </a:r>
                      <a:r>
                        <a:rPr lang="en-US" sz="1800" u="none" strike="noStrike" baseline="0" dirty="0" smtClean="0"/>
                        <a:t> </a:t>
                      </a:r>
                      <a:r>
                        <a:rPr lang="el-GR" sz="1800" dirty="0" smtClean="0"/>
                        <a:t>: </a:t>
                      </a:r>
                      <a:r>
                        <a:rPr lang="el-GR" sz="1800" dirty="0"/>
                        <a:t>C</a:t>
                      </a:r>
                      <a:r>
                        <a:rPr lang="el-GR" sz="1800" baseline="-25000" dirty="0"/>
                        <a:t>n</a:t>
                      </a:r>
                      <a:r>
                        <a:rPr lang="el-GR" sz="1800" dirty="0"/>
                        <a:t>H</a:t>
                      </a:r>
                      <a:r>
                        <a:rPr lang="el-GR" sz="1800" baseline="-25000" dirty="0"/>
                        <a:t>2n-18</a:t>
                      </a:r>
                      <a:r>
                        <a:rPr lang="el-GR" sz="1800" dirty="0"/>
                        <a:t> (n≥14)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47252" marR="47252" marT="23631" marB="23631" anchor="ctr"/>
                </a:tc>
              </a:tr>
              <a:tr h="1184275">
                <a:tc>
                  <a:txBody>
                    <a:bodyPr/>
                    <a:lstStyle/>
                    <a:p>
                      <a:r>
                        <a:rPr lang="el-GR" sz="1800" dirty="0"/>
                        <a:t>Αρωματικά αλογονοπαράγωγα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CnH</a:t>
                      </a:r>
                      <a:r>
                        <a:rPr lang="pt-BR" sz="1800" baseline="-25000"/>
                        <a:t>2n-6-m</a:t>
                      </a:r>
                      <a:r>
                        <a:rPr lang="pt-BR" sz="1800"/>
                        <a:t>X</a:t>
                      </a:r>
                      <a:r>
                        <a:rPr lang="pt-BR" sz="1800" baseline="-25000"/>
                        <a:t>m</a:t>
                      </a:r>
                      <a:r>
                        <a:rPr lang="pt-BR" sz="1800"/>
                        <a:t> (n≥6,m≥1) X=F,Cl,Br,I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47252" marR="47252" marT="23631" marB="23631" anchor="ctr"/>
                </a:tc>
              </a:tr>
              <a:tr h="1184275">
                <a:tc>
                  <a:txBody>
                    <a:bodyPr/>
                    <a:lstStyle/>
                    <a:p>
                      <a:r>
                        <a:rPr lang="el-GR" sz="1800" u="none" strike="noStrike" dirty="0" smtClean="0"/>
                        <a:t>Φαινόλες</a:t>
                      </a:r>
                      <a:r>
                        <a:rPr lang="en-US" sz="1800" u="none" strike="noStrike" dirty="0" smtClean="0"/>
                        <a:t> </a:t>
                      </a:r>
                      <a:r>
                        <a:rPr lang="el-GR" sz="1800" dirty="0"/>
                        <a:t> ή αρωματικές </a:t>
                      </a:r>
                      <a:r>
                        <a:rPr lang="el-GR" sz="1800" dirty="0" smtClean="0"/>
                        <a:t>αλκοόλες</a:t>
                      </a:r>
                      <a:endParaRPr lang="el-GR" sz="1800" dirty="0"/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2n-6-m</a:t>
                      </a:r>
                      <a:r>
                        <a:rPr lang="en-US" sz="1800" dirty="0"/>
                        <a:t>(OH)</a:t>
                      </a:r>
                      <a:r>
                        <a:rPr lang="en-US" sz="1800" baseline="-25000" dirty="0"/>
                        <a:t>m</a:t>
                      </a:r>
                      <a:r>
                        <a:rPr lang="en-US" sz="1800" dirty="0"/>
                        <a:t> (n≥6,m≥1)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 </a:t>
                      </a:r>
                    </a:p>
                  </a:txBody>
                  <a:tcPr marL="47252" marR="47252" marT="23631" marB="23631" anchor="ctr"/>
                </a:tc>
              </a:tr>
            </a:tbl>
          </a:graphicData>
        </a:graphic>
      </p:graphicFrame>
      <p:pic>
        <p:nvPicPr>
          <p:cNvPr id="9249" name="Picture 14" descr="Benzo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51" y="1917401"/>
            <a:ext cx="476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16" descr="Naphthalen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51" y="2709563"/>
            <a:ext cx="904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18" descr="Anthrace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88" y="3573163"/>
            <a:ext cx="1238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20" descr="Chlorobenzene2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13" y="4293888"/>
            <a:ext cx="574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22" descr="Aromatic alcohol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13" y="5660726"/>
            <a:ext cx="9525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24" descr="Phenol-2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88" y="5517851"/>
            <a:ext cx="571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Ομόλογες σειρές αρωματικών ενώσεων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8937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Ομόλογες σειρές αρωματικών ενώσεων </a:t>
            </a:r>
            <a:r>
              <a:rPr lang="el-GR" sz="3000" b="0" dirty="0" smtClean="0"/>
              <a:t>2/2</a:t>
            </a:r>
            <a:endParaRPr lang="el-GR" altLang="el-GR" sz="1400" dirty="0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-96838"/>
            <a:ext cx="0" cy="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9522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-73025"/>
            <a:ext cx="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761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22006"/>
              </p:ext>
            </p:extLst>
          </p:nvPr>
        </p:nvGraphicFramePr>
        <p:xfrm>
          <a:off x="611188" y="1125810"/>
          <a:ext cx="7921626" cy="55435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32620"/>
                <a:gridCol w="3048464"/>
                <a:gridCol w="2640542"/>
              </a:tblGrid>
              <a:tr h="1108710">
                <a:tc>
                  <a:txBody>
                    <a:bodyPr/>
                    <a:lstStyle/>
                    <a:p>
                      <a:r>
                        <a:rPr lang="el-GR" sz="1800" dirty="0"/>
                        <a:t>Αρωματικά καρβονικά οξέα</a:t>
                      </a:r>
                    </a:p>
                  </a:txBody>
                  <a:tcPr marL="73159" marR="73159" marT="36569" marB="365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2n-6-m</a:t>
                      </a:r>
                      <a:r>
                        <a:rPr lang="en-US" sz="1800" dirty="0"/>
                        <a:t>(COOH)</a:t>
                      </a:r>
                      <a:r>
                        <a:rPr lang="en-US" sz="1800" baseline="-25000" dirty="0"/>
                        <a:t>m</a:t>
                      </a:r>
                      <a:r>
                        <a:rPr lang="en-US" sz="1800" dirty="0"/>
                        <a:t> (n≥6,m≥1)</a:t>
                      </a:r>
                    </a:p>
                  </a:txBody>
                  <a:tcPr marL="73159" marR="73159" marT="36569" marB="36569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73159" marR="73159" marT="36569" marB="36569" anchor="ctr"/>
                </a:tc>
              </a:tr>
              <a:tr h="1108710">
                <a:tc>
                  <a:txBody>
                    <a:bodyPr/>
                    <a:lstStyle/>
                    <a:p>
                      <a:r>
                        <a:rPr lang="el-GR" sz="1800" dirty="0"/>
                        <a:t>Αρωματικές αλδεΰδες</a:t>
                      </a:r>
                    </a:p>
                  </a:txBody>
                  <a:tcPr marL="73159" marR="73159" marT="36569" marB="365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2n-6-m</a:t>
                      </a:r>
                      <a:r>
                        <a:rPr lang="en-US" sz="1800" dirty="0"/>
                        <a:t>(CH</a:t>
                      </a:r>
                      <a:r>
                        <a:rPr lang="el-GR" sz="1800" dirty="0"/>
                        <a:t>Ο)</a:t>
                      </a:r>
                      <a:r>
                        <a:rPr lang="en-US" sz="1800" baseline="-25000" dirty="0"/>
                        <a:t>m</a:t>
                      </a:r>
                      <a:r>
                        <a:rPr lang="en-US" sz="1800" dirty="0"/>
                        <a:t> (n≥6,m≥1)</a:t>
                      </a:r>
                    </a:p>
                  </a:txBody>
                  <a:tcPr marL="73159" marR="73159" marT="36569" marB="36569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73159" marR="73159" marT="36569" marB="36569" anchor="ctr"/>
                </a:tc>
              </a:tr>
              <a:tr h="1108710">
                <a:tc>
                  <a:txBody>
                    <a:bodyPr/>
                    <a:lstStyle/>
                    <a:p>
                      <a:r>
                        <a:rPr lang="el-GR" sz="1800" dirty="0"/>
                        <a:t>Αρωματικές νιτροενώσεις</a:t>
                      </a:r>
                    </a:p>
                  </a:txBody>
                  <a:tcPr marL="73159" marR="73159" marT="36569" marB="365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2n-6-m</a:t>
                      </a:r>
                      <a:r>
                        <a:rPr lang="en-US" sz="1800" dirty="0"/>
                        <a:t>(</a:t>
                      </a:r>
                      <a:r>
                        <a:rPr lang="el-GR" sz="1800" dirty="0"/>
                        <a:t>ΝΟ</a:t>
                      </a:r>
                      <a:r>
                        <a:rPr lang="el-GR" sz="1800" baseline="-25000" dirty="0"/>
                        <a:t>2</a:t>
                      </a:r>
                      <a:r>
                        <a:rPr lang="el-GR" sz="1800" dirty="0"/>
                        <a:t>)</a:t>
                      </a:r>
                      <a:r>
                        <a:rPr lang="en-US" sz="1800" baseline="-25000" dirty="0"/>
                        <a:t>m</a:t>
                      </a:r>
                      <a:r>
                        <a:rPr lang="en-US" sz="1800" dirty="0"/>
                        <a:t> (n≥6,m≥1)</a:t>
                      </a:r>
                    </a:p>
                  </a:txBody>
                  <a:tcPr marL="73159" marR="73159" marT="36569" marB="36569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73159" marR="73159" marT="36569" marB="36569" anchor="ctr"/>
                </a:tc>
              </a:tr>
              <a:tr h="1108710">
                <a:tc>
                  <a:txBody>
                    <a:bodyPr/>
                    <a:lstStyle/>
                    <a:p>
                      <a:r>
                        <a:rPr lang="el-GR" sz="1800" dirty="0"/>
                        <a:t>Αρωματικές αμίνες</a:t>
                      </a:r>
                    </a:p>
                  </a:txBody>
                  <a:tcPr marL="73159" marR="73159" marT="36569" marB="365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2n-6-m</a:t>
                      </a:r>
                      <a:r>
                        <a:rPr lang="en-US" sz="1800" dirty="0"/>
                        <a:t>(</a:t>
                      </a:r>
                      <a:r>
                        <a:rPr lang="el-GR" sz="1800" dirty="0"/>
                        <a:t>ΝΗ</a:t>
                      </a:r>
                      <a:r>
                        <a:rPr lang="el-GR" sz="1800" baseline="-25000" dirty="0"/>
                        <a:t>2</a:t>
                      </a:r>
                      <a:r>
                        <a:rPr lang="el-GR" sz="1800" dirty="0"/>
                        <a:t>)</a:t>
                      </a:r>
                      <a:r>
                        <a:rPr lang="en-US" sz="1800" baseline="-25000" dirty="0"/>
                        <a:t>m</a:t>
                      </a:r>
                      <a:r>
                        <a:rPr lang="en-US" sz="1800" dirty="0"/>
                        <a:t> (n≥6,m≥1)</a:t>
                      </a:r>
                    </a:p>
                  </a:txBody>
                  <a:tcPr marL="73159" marR="73159" marT="36569" marB="36569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73159" marR="73159" marT="36569" marB="36569" anchor="ctr"/>
                </a:tc>
              </a:tr>
              <a:tr h="1108710">
                <a:tc>
                  <a:txBody>
                    <a:bodyPr/>
                    <a:lstStyle/>
                    <a:p>
                      <a:r>
                        <a:rPr lang="el-GR" sz="1800" dirty="0"/>
                        <a:t>Αρωματικά σουλφοξέα</a:t>
                      </a:r>
                    </a:p>
                  </a:txBody>
                  <a:tcPr marL="73159" marR="73159" marT="36569" marB="365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2n-6-m</a:t>
                      </a:r>
                      <a:r>
                        <a:rPr lang="en-US" sz="1800" dirty="0"/>
                        <a:t>(SO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H)</a:t>
                      </a:r>
                      <a:r>
                        <a:rPr lang="en-US" sz="1800" baseline="-25000" dirty="0"/>
                        <a:t>m</a:t>
                      </a:r>
                      <a:r>
                        <a:rPr lang="en-US" sz="1800" dirty="0"/>
                        <a:t> (n≥6,m≥1)</a:t>
                      </a:r>
                    </a:p>
                  </a:txBody>
                  <a:tcPr marL="73159" marR="73159" marT="36569" marB="36569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73159" marR="73159" marT="36569" marB="36569" anchor="ctr"/>
                </a:tc>
              </a:tr>
            </a:tbl>
          </a:graphicData>
        </a:graphic>
      </p:graphicFrame>
      <p:pic>
        <p:nvPicPr>
          <p:cNvPr id="10271" name="Picture 2" descr="Benzoic aci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125810"/>
            <a:ext cx="1238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" descr="Benzaldehyd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76748"/>
            <a:ext cx="1143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4" descr="Nitrobenz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645173"/>
            <a:ext cx="952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5" descr="Aniline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581798"/>
            <a:ext cx="571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6" descr="Benzenesulfonic-acid-2D-skelet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734323"/>
            <a:ext cx="10477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73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Σπύρος Παπαγεωργίου</a:t>
            </a:r>
            <a:r>
              <a:rPr lang="el-GR" sz="2000" dirty="0"/>
              <a:t>. Σπύρος Παπαγεωργίου. «Ανόργανη και Οργανική Χημεία (Θ). </a:t>
            </a:r>
            <a:r>
              <a:rPr lang="el-GR" sz="2000" dirty="0" smtClean="0"/>
              <a:t>Ενότητα </a:t>
            </a:r>
            <a:r>
              <a:rPr lang="en-US" sz="2000" smtClean="0"/>
              <a:t>11</a:t>
            </a:r>
            <a:r>
              <a:rPr lang="en-US" sz="200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Ομόλογες σειρές άκυκλων υδρογονανθράκων».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825605"/>
              </p:ext>
            </p:extLst>
          </p:nvPr>
        </p:nvGraphicFramePr>
        <p:xfrm>
          <a:off x="611188" y="1541566"/>
          <a:ext cx="8065268" cy="50557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47933"/>
                <a:gridCol w="1875771"/>
                <a:gridCol w="1433493"/>
                <a:gridCol w="3108071"/>
              </a:tblGrid>
              <a:tr h="330413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/>
                        <a:t>Ομόλογη σειρά</a:t>
                      </a:r>
                    </a:p>
                  </a:txBody>
                  <a:tcPr marL="65554" marR="65554" marT="32771" marB="3277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/>
                        <a:t>Γενικός Τύπος</a:t>
                      </a:r>
                    </a:p>
                  </a:txBody>
                  <a:tcPr marL="65554" marR="65554" marT="32771" marB="3277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/>
                        <a:t>Πρώτο μέλος</a:t>
                      </a:r>
                    </a:p>
                  </a:txBody>
                  <a:tcPr marL="65554" marR="65554" marT="32771" marB="3277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/>
                        <a:t>Παρατηρήσεις</a:t>
                      </a:r>
                    </a:p>
                  </a:txBody>
                  <a:tcPr marL="65554" marR="65554" marT="32771" marB="3277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2903">
                <a:tc>
                  <a:txBody>
                    <a:bodyPr/>
                    <a:lstStyle/>
                    <a:p>
                      <a:r>
                        <a:rPr lang="el-GR" sz="1800" u="none" strike="noStrike" dirty="0"/>
                        <a:t>Αλκάνια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C</a:t>
                      </a:r>
                      <a:r>
                        <a:rPr lang="pt-BR" sz="1800" baseline="-25000"/>
                        <a:t>n</a:t>
                      </a:r>
                      <a:r>
                        <a:rPr lang="pt-BR" sz="1800"/>
                        <a:t>H</a:t>
                      </a:r>
                      <a:r>
                        <a:rPr lang="pt-BR" sz="1800" baseline="-25000"/>
                        <a:t>2n+2</a:t>
                      </a:r>
                      <a:r>
                        <a:rPr lang="pt-BR" sz="1800"/>
                        <a:t> (n≥1) ή RH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4</a:t>
                      </a:r>
                      <a:endParaRPr lang="en-US" sz="1800" dirty="0"/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Κορεσμένοι υδρογονάνθρακες ή παραφίνες</a:t>
                      </a:r>
                    </a:p>
                  </a:txBody>
                  <a:tcPr marL="65554" marR="65554" marT="32771" marB="32771" anchor="ctr"/>
                </a:tc>
              </a:tr>
              <a:tr h="1056955">
                <a:tc>
                  <a:txBody>
                    <a:bodyPr/>
                    <a:lstStyle/>
                    <a:p>
                      <a:r>
                        <a:rPr lang="el-GR" sz="1800" u="none" strike="noStrike" dirty="0"/>
                        <a:t>Αλκένια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</a:t>
                      </a:r>
                      <a:r>
                        <a:rPr lang="en-US" sz="1800" dirty="0"/>
                        <a:t> (n≥2)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=CH</a:t>
                      </a:r>
                      <a:r>
                        <a:rPr lang="en-US" sz="1800" baseline="-25000" dirty="0"/>
                        <a:t>2</a:t>
                      </a:r>
                      <a:endParaRPr lang="en-US" sz="1800" dirty="0"/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Ακόρεστοι υδρογονάνθρακες με 1 διπλό δεσμό ή ολεφίνες</a:t>
                      </a:r>
                    </a:p>
                  </a:txBody>
                  <a:tcPr marL="65554" marR="65554" marT="32771" marB="32771" anchor="ctr"/>
                </a:tc>
              </a:tr>
              <a:tr h="1301007">
                <a:tc>
                  <a:txBody>
                    <a:bodyPr/>
                    <a:lstStyle/>
                    <a:p>
                      <a:r>
                        <a:rPr lang="el-GR" sz="1800" u="none" strike="noStrike" dirty="0"/>
                        <a:t>Αλκίνια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2n-2</a:t>
                      </a:r>
                      <a:r>
                        <a:rPr lang="en-US" sz="1800" dirty="0"/>
                        <a:t> (n≥2)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CH≡CH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Ακόρεστοι υδρογονάνθρακες με 1 τριπλό δεσμό. Ισομερείς με τα αλκαδιένια</a:t>
                      </a:r>
                    </a:p>
                  </a:txBody>
                  <a:tcPr marL="65554" marR="65554" marT="32771" marB="32771" anchor="ctr"/>
                </a:tc>
              </a:tr>
              <a:tr h="1545059">
                <a:tc>
                  <a:txBody>
                    <a:bodyPr/>
                    <a:lstStyle/>
                    <a:p>
                      <a:r>
                        <a:rPr lang="el-GR" sz="1800" u="none" strike="noStrike" dirty="0"/>
                        <a:t>Αλκαδιένια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2n-2</a:t>
                      </a:r>
                      <a:r>
                        <a:rPr lang="en-US" sz="1800" dirty="0"/>
                        <a:t> (n≥3)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=C=CH</a:t>
                      </a:r>
                      <a:r>
                        <a:rPr lang="en-US" sz="1800" baseline="-25000" dirty="0"/>
                        <a:t>2</a:t>
                      </a:r>
                      <a:endParaRPr lang="en-US" sz="1800" dirty="0"/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Ακόρεστοι υδρ/κες με 2 διπλούς δεσμούς ή διολεφίνες. Ισομερείς με τα αλκίνια</a:t>
                      </a:r>
                    </a:p>
                  </a:txBody>
                  <a:tcPr marL="65554" marR="65554" marT="32771" marB="32771" anchor="ctr"/>
                </a:tc>
              </a:tr>
            </a:tbl>
          </a:graphicData>
        </a:graphic>
      </p:graphicFrame>
      <p:sp>
        <p:nvSpPr>
          <p:cNvPr id="2083" name="Rectangle 2"/>
          <p:cNvSpPr>
            <a:spLocks noChangeArrowheads="1"/>
          </p:cNvSpPr>
          <p:nvPr/>
        </p:nvSpPr>
        <p:spPr bwMode="auto">
          <a:xfrm>
            <a:off x="0" y="-96838"/>
            <a:ext cx="0" cy="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9522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dirty="0"/>
              <a:t>Ομόλογες σειρές άκυκλων υδρογονανθράκων </a:t>
            </a:r>
            <a:br>
              <a:rPr lang="el-GR" dirty="0"/>
            </a:br>
            <a:r>
              <a:rPr lang="el-GR" sz="2700" b="0" dirty="0"/>
              <a:t>Οι ενώσεις του πίνακα αυτού περιέχουν μόνο C και H και μπορεί να είναι κορεσμένες ή ακόρεστες.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93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000" b="1" dirty="0" smtClean="0"/>
              <a:t>Ομόλογες σειρές ενώσεων που περιέχουν οξυγόνο (Ο)</a:t>
            </a:r>
            <a:r>
              <a:rPr lang="en-US" altLang="el-GR" sz="3200" b="1" dirty="0" smtClean="0"/>
              <a:t/>
            </a:r>
            <a:br>
              <a:rPr lang="en-US" altLang="el-GR" sz="3200" b="1" dirty="0" smtClean="0"/>
            </a:br>
            <a:r>
              <a:rPr lang="el-GR" altLang="el-GR" sz="2400" b="0" dirty="0" smtClean="0"/>
              <a:t>Οι ενώσεις αυτού του πίνακα περιέχουν δεσμό C=O, έχουν μόνο μια χαρακτηριστική ομάδα και είναι κορεσμένες.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-96838"/>
            <a:ext cx="0" cy="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9522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23414"/>
              </p:ext>
            </p:extLst>
          </p:nvPr>
        </p:nvGraphicFramePr>
        <p:xfrm>
          <a:off x="143768" y="1525431"/>
          <a:ext cx="8820720" cy="51702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56552"/>
                <a:gridCol w="3587346"/>
                <a:gridCol w="1448846"/>
                <a:gridCol w="2127976"/>
              </a:tblGrid>
              <a:tr h="288607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/>
                        <a:t>Ομόλογη σειρά</a:t>
                      </a:r>
                    </a:p>
                  </a:txBody>
                  <a:tcPr marL="63503" marR="63503" marT="31749" marB="3174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/>
                        <a:t>Γενικός Τύπος</a:t>
                      </a:r>
                    </a:p>
                  </a:txBody>
                  <a:tcPr marL="63503" marR="63503" marT="31749" marB="3174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/>
                        <a:t>Πρώτο μέλος</a:t>
                      </a:r>
                    </a:p>
                  </a:txBody>
                  <a:tcPr marL="63503" marR="63503" marT="31749" marB="3174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/>
                        <a:t>Παρατηρήσεις</a:t>
                      </a:r>
                    </a:p>
                  </a:txBody>
                  <a:tcPr marL="63503" marR="63503" marT="31749" marB="3174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2966">
                <a:tc>
                  <a:txBody>
                    <a:bodyPr/>
                    <a:lstStyle/>
                    <a:p>
                      <a:r>
                        <a:rPr lang="en-US" sz="1600" u="none" strike="noStrike" dirty="0"/>
                        <a:t>A</a:t>
                      </a:r>
                      <a:r>
                        <a:rPr lang="el-GR" sz="1600" u="none" strike="noStrike" dirty="0"/>
                        <a:t>λκοόλες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C</a:t>
                      </a:r>
                      <a:r>
                        <a:rPr lang="pt-BR" sz="1600" baseline="-25000"/>
                        <a:t>n</a:t>
                      </a:r>
                      <a:r>
                        <a:rPr lang="pt-BR" sz="1600"/>
                        <a:t>H</a:t>
                      </a:r>
                      <a:r>
                        <a:rPr lang="pt-BR" sz="1600" baseline="-25000"/>
                        <a:t>2n+1</a:t>
                      </a:r>
                      <a:r>
                        <a:rPr lang="pt-BR" sz="1600"/>
                        <a:t>OH (n≥1) ή ROH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</a:t>
                      </a:r>
                      <a:r>
                        <a:rPr lang="en-US" sz="1600" baseline="-25000" dirty="0"/>
                        <a:t>3</a:t>
                      </a:r>
                      <a:r>
                        <a:rPr lang="en-US" sz="1600" dirty="0"/>
                        <a:t>OH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Ισομερείς με τους αιθέρες</a:t>
                      </a:r>
                    </a:p>
                  </a:txBody>
                  <a:tcPr marL="63503" marR="63503" marT="31749" marB="31749" anchor="ctr"/>
                </a:tc>
              </a:tr>
              <a:tr h="991684">
                <a:tc>
                  <a:txBody>
                    <a:bodyPr/>
                    <a:lstStyle/>
                    <a:p>
                      <a:r>
                        <a:rPr lang="el-GR" sz="1600" u="none" strike="noStrike" dirty="0"/>
                        <a:t>Αιθέρες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</a:t>
                      </a:r>
                      <a:r>
                        <a:rPr lang="pt-BR" sz="1600" baseline="-25000" dirty="0"/>
                        <a:t>n</a:t>
                      </a:r>
                      <a:r>
                        <a:rPr lang="pt-BR" sz="1600" dirty="0"/>
                        <a:t>H</a:t>
                      </a:r>
                      <a:r>
                        <a:rPr lang="pt-BR" sz="1600" baseline="-25000" dirty="0"/>
                        <a:t>2n+1</a:t>
                      </a:r>
                      <a:r>
                        <a:rPr lang="pt-BR" sz="1600" dirty="0"/>
                        <a:t>OC</a:t>
                      </a:r>
                      <a:r>
                        <a:rPr lang="pt-BR" sz="1600" baseline="-25000" dirty="0"/>
                        <a:t>m</a:t>
                      </a:r>
                      <a:r>
                        <a:rPr lang="pt-BR" sz="1600" dirty="0"/>
                        <a:t>H</a:t>
                      </a:r>
                      <a:r>
                        <a:rPr lang="pt-BR" sz="1600" baseline="-25000" dirty="0"/>
                        <a:t>2m+1</a:t>
                      </a:r>
                      <a:r>
                        <a:rPr lang="pt-BR" sz="1600" dirty="0"/>
                        <a:t> (n,m ≥1) ή ROR'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</a:t>
                      </a:r>
                      <a:r>
                        <a:rPr lang="en-US" sz="1600" baseline="-25000" dirty="0"/>
                        <a:t>3</a:t>
                      </a:r>
                      <a:r>
                        <a:rPr lang="en-US" sz="1600" dirty="0"/>
                        <a:t>OCH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Ισομερείς με τις αλκοόλες. Ο ROR' ταυτίζεται με τον R'OR</a:t>
                      </a:r>
                    </a:p>
                  </a:txBody>
                  <a:tcPr marL="63503" marR="63503" marT="31749" marB="31749" anchor="ctr"/>
                </a:tc>
              </a:tr>
              <a:tr h="522966">
                <a:tc>
                  <a:txBody>
                    <a:bodyPr/>
                    <a:lstStyle/>
                    <a:p>
                      <a:r>
                        <a:rPr lang="el-GR" sz="1600" u="none" strike="noStrike" dirty="0" smtClean="0"/>
                        <a:t>Αλδεΰδες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C</a:t>
                      </a:r>
                      <a:r>
                        <a:rPr lang="pt-BR" sz="1600" baseline="-25000"/>
                        <a:t>n</a:t>
                      </a:r>
                      <a:r>
                        <a:rPr lang="pt-BR" sz="1600"/>
                        <a:t>H</a:t>
                      </a:r>
                      <a:r>
                        <a:rPr lang="pt-BR" sz="1600" baseline="-25000"/>
                        <a:t>2n+1</a:t>
                      </a:r>
                      <a:r>
                        <a:rPr lang="pt-BR" sz="1600"/>
                        <a:t>CHO (n≥0) ή RCHO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HCHO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Ισομερείς με τις κετόνες.</a:t>
                      </a:r>
                    </a:p>
                  </a:txBody>
                  <a:tcPr marL="63503" marR="63503" marT="31749" marB="31749" anchor="ctr"/>
                </a:tc>
              </a:tr>
              <a:tr h="1226042">
                <a:tc>
                  <a:txBody>
                    <a:bodyPr/>
                    <a:lstStyle/>
                    <a:p>
                      <a:r>
                        <a:rPr lang="el-GR" sz="1600" u="none" strike="noStrike" dirty="0" smtClean="0"/>
                        <a:t>Κετόνες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C</a:t>
                      </a:r>
                      <a:r>
                        <a:rPr lang="pt-BR" sz="1600" baseline="-25000"/>
                        <a:t>n</a:t>
                      </a:r>
                      <a:r>
                        <a:rPr lang="pt-BR" sz="1600"/>
                        <a:t>H</a:t>
                      </a:r>
                      <a:r>
                        <a:rPr lang="pt-BR" sz="1600" baseline="-25000"/>
                        <a:t>2n+1</a:t>
                      </a:r>
                      <a:r>
                        <a:rPr lang="pt-BR" sz="1600"/>
                        <a:t>COC</a:t>
                      </a:r>
                      <a:r>
                        <a:rPr lang="pt-BR" sz="1600" baseline="-25000"/>
                        <a:t>m</a:t>
                      </a:r>
                      <a:r>
                        <a:rPr lang="pt-BR" sz="1600"/>
                        <a:t>H</a:t>
                      </a:r>
                      <a:r>
                        <a:rPr lang="pt-BR" sz="1600" baseline="-25000"/>
                        <a:t>2m+1</a:t>
                      </a:r>
                      <a:r>
                        <a:rPr lang="pt-BR" sz="1600"/>
                        <a:t> (n,m ≥1) ή RCOR'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</a:t>
                      </a:r>
                      <a:r>
                        <a:rPr lang="en-US" sz="1600" baseline="-25000" dirty="0"/>
                        <a:t>3</a:t>
                      </a:r>
                      <a:r>
                        <a:rPr lang="en-US" sz="1600" dirty="0"/>
                        <a:t>COCH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Ισομερείς με τις αλδεΰδες. Η RCOR' ταυτίζεται με την R'COR</a:t>
                      </a:r>
                    </a:p>
                  </a:txBody>
                  <a:tcPr marL="63503" marR="63503" marT="31749" marB="31749" anchor="ctr"/>
                </a:tc>
              </a:tr>
              <a:tr h="522966">
                <a:tc>
                  <a:txBody>
                    <a:bodyPr/>
                    <a:lstStyle/>
                    <a:p>
                      <a:r>
                        <a:rPr lang="el-GR" sz="1600" u="none" strike="noStrike" dirty="0"/>
                        <a:t>Οξέα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C</a:t>
                      </a:r>
                      <a:r>
                        <a:rPr lang="pt-BR" sz="1600" baseline="-25000"/>
                        <a:t>n</a:t>
                      </a:r>
                      <a:r>
                        <a:rPr lang="pt-BR" sz="1600"/>
                        <a:t>H</a:t>
                      </a:r>
                      <a:r>
                        <a:rPr lang="pt-BR" sz="1600" baseline="-25000"/>
                        <a:t>2n+1</a:t>
                      </a:r>
                      <a:r>
                        <a:rPr lang="pt-BR" sz="1600"/>
                        <a:t>COOH (n≥0) ή RCOOH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HCOOH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Ισομερή με τους εστέρες</a:t>
                      </a:r>
                    </a:p>
                  </a:txBody>
                  <a:tcPr marL="63503" marR="63503" marT="31749" marB="31749" anchor="ctr"/>
                </a:tc>
              </a:tr>
              <a:tr h="991684">
                <a:tc>
                  <a:txBody>
                    <a:bodyPr/>
                    <a:lstStyle/>
                    <a:p>
                      <a:r>
                        <a:rPr lang="el-GR" sz="1600" u="none" strike="noStrike" dirty="0"/>
                        <a:t>Εστέρες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n</a:t>
                      </a:r>
                      <a:r>
                        <a:rPr lang="en-US" sz="1600" dirty="0"/>
                        <a:t>H</a:t>
                      </a:r>
                      <a:r>
                        <a:rPr lang="en-US" sz="1600" baseline="-25000" dirty="0"/>
                        <a:t>2n+1</a:t>
                      </a:r>
                      <a:r>
                        <a:rPr lang="en-US" sz="1600" dirty="0"/>
                        <a:t>CO</a:t>
                      </a:r>
                      <a:r>
                        <a:rPr lang="el-GR" sz="1600" dirty="0"/>
                        <a:t>Ο</a:t>
                      </a:r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m</a:t>
                      </a:r>
                      <a:r>
                        <a:rPr lang="en-US" sz="1600" dirty="0"/>
                        <a:t>H</a:t>
                      </a:r>
                      <a:r>
                        <a:rPr lang="en-US" sz="1600" baseline="-25000" dirty="0"/>
                        <a:t>2m+1</a:t>
                      </a:r>
                      <a:r>
                        <a:rPr lang="en-US" sz="1600" dirty="0"/>
                        <a:t> (n≥0,m ≥1) </a:t>
                      </a:r>
                      <a:r>
                        <a:rPr lang="el-GR" sz="1600" dirty="0"/>
                        <a:t>ή </a:t>
                      </a:r>
                      <a:r>
                        <a:rPr lang="en-US" sz="1600" dirty="0"/>
                        <a:t>RCO</a:t>
                      </a:r>
                      <a:r>
                        <a:rPr lang="el-GR" sz="1600" dirty="0"/>
                        <a:t>Ο</a:t>
                      </a:r>
                      <a:r>
                        <a:rPr lang="en-US" sz="1600" dirty="0"/>
                        <a:t>R'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HCO</a:t>
                      </a:r>
                      <a:r>
                        <a:rPr lang="el-GR" sz="1600" dirty="0"/>
                        <a:t>Ο</a:t>
                      </a:r>
                      <a:r>
                        <a:rPr lang="en-US" sz="1600" dirty="0"/>
                        <a:t>CH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Ισομερείς με τα οξέα. Ο RCOOR' δεν είναι ίδιος με τον R'CΟOR</a:t>
                      </a:r>
                    </a:p>
                  </a:txBody>
                  <a:tcPr marL="63503" marR="63503" marT="31749" marB="31749" anchor="ctr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99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/>
              <a:t>Οι ενώσεις αυτού του πίνακα περιέχουν δεσμό C-Χ, έχουν μόνο μια χαρακτηριστική ομάδα και είναι κορεσμένες. Μπορεί να περιέχουν και δεσμό C=O.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-96838"/>
            <a:ext cx="0" cy="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9522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47102"/>
              </p:ext>
            </p:extLst>
          </p:nvPr>
        </p:nvGraphicFramePr>
        <p:xfrm>
          <a:off x="432048" y="2925093"/>
          <a:ext cx="8388424" cy="30241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94615"/>
                <a:gridCol w="2784428"/>
                <a:gridCol w="1592723"/>
                <a:gridCol w="2016658"/>
              </a:tblGrid>
              <a:tr h="403225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Ομόλογη σειρά</a:t>
                      </a:r>
                    </a:p>
                  </a:txBody>
                  <a:tcPr marL="73160" marR="73160" marT="36574" marB="3657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Γενικός Τύπος</a:t>
                      </a:r>
                    </a:p>
                  </a:txBody>
                  <a:tcPr marL="73160" marR="73160" marT="36574" marB="3657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Πρώτο μέλος</a:t>
                      </a:r>
                    </a:p>
                  </a:txBody>
                  <a:tcPr marL="73160" marR="73160" marT="36574" marB="3657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Παρατηρήσεις</a:t>
                      </a:r>
                    </a:p>
                  </a:txBody>
                  <a:tcPr marL="73160" marR="73160" marT="36574" marB="3657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10481">
                <a:tc>
                  <a:txBody>
                    <a:bodyPr/>
                    <a:lstStyle/>
                    <a:p>
                      <a:r>
                        <a:rPr lang="el-GR" sz="2000" u="none" strike="noStrike" dirty="0"/>
                        <a:t>Αλκυλαλογονίδια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3160" marR="73160" marT="36574" marB="36574" anchor="ctr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</a:t>
                      </a:r>
                      <a:r>
                        <a:rPr lang="pt-BR" sz="2000" baseline="-25000" dirty="0"/>
                        <a:t>n</a:t>
                      </a:r>
                      <a:r>
                        <a:rPr lang="pt-BR" sz="2000" dirty="0"/>
                        <a:t>H</a:t>
                      </a:r>
                      <a:r>
                        <a:rPr lang="pt-BR" sz="2000" baseline="-25000" dirty="0"/>
                        <a:t>2n+1</a:t>
                      </a:r>
                      <a:r>
                        <a:rPr lang="pt-BR" sz="2000" dirty="0"/>
                        <a:t>Χ (n≥1) ή RΧ</a:t>
                      </a:r>
                    </a:p>
                  </a:txBody>
                  <a:tcPr marL="73160" marR="73160" marT="36574" marB="36574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l-GR" sz="2000" dirty="0"/>
                        <a:t>Χ</a:t>
                      </a:r>
                    </a:p>
                  </a:txBody>
                  <a:tcPr marL="73160" marR="73160" marT="36574" marB="36574" anchor="ctr"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Χ = φθόριο (F</a:t>
                      </a:r>
                      <a:r>
                        <a:rPr lang="el-GR" sz="2000" dirty="0" smtClean="0"/>
                        <a:t>), </a:t>
                      </a:r>
                      <a:r>
                        <a:rPr lang="el-GR" sz="2000" dirty="0"/>
                        <a:t>χλώριο (Cl), βρόμιο (Br), ιώδιο (I)</a:t>
                      </a:r>
                    </a:p>
                  </a:txBody>
                  <a:tcPr marL="73160" marR="73160" marT="36574" marB="36574" anchor="ctr"/>
                </a:tc>
              </a:tr>
              <a:tr h="1310481">
                <a:tc>
                  <a:txBody>
                    <a:bodyPr/>
                    <a:lstStyle/>
                    <a:p>
                      <a:r>
                        <a:rPr lang="el-GR" sz="2000" u="none" strike="noStrike" dirty="0"/>
                        <a:t>Ακυλαλογονίδια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3160" marR="73160" marT="36574" marB="36574" anchor="ctr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</a:t>
                      </a:r>
                      <a:r>
                        <a:rPr lang="pt-BR" sz="2000" baseline="-25000" dirty="0"/>
                        <a:t>n</a:t>
                      </a:r>
                      <a:r>
                        <a:rPr lang="pt-BR" sz="2000" dirty="0"/>
                        <a:t>H</a:t>
                      </a:r>
                      <a:r>
                        <a:rPr lang="pt-BR" sz="2000" baseline="-25000" dirty="0"/>
                        <a:t>2n+1</a:t>
                      </a:r>
                      <a:r>
                        <a:rPr lang="pt-BR" sz="2000" dirty="0"/>
                        <a:t>COΧ (n≥1) ή RCOΧ</a:t>
                      </a:r>
                    </a:p>
                  </a:txBody>
                  <a:tcPr marL="73160" marR="73160" marT="36574" marB="36574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CO</a:t>
                      </a:r>
                      <a:r>
                        <a:rPr lang="el-GR" sz="2000" dirty="0"/>
                        <a:t>Χ</a:t>
                      </a:r>
                    </a:p>
                  </a:txBody>
                  <a:tcPr marL="73160" marR="73160" marT="36574" marB="36574" anchor="ctr"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Χ = φθόριο (F</a:t>
                      </a:r>
                      <a:r>
                        <a:rPr lang="el-GR" sz="2000" dirty="0" smtClean="0"/>
                        <a:t>), </a:t>
                      </a:r>
                      <a:r>
                        <a:rPr lang="el-GR" sz="2000" dirty="0"/>
                        <a:t>χλώριο (Cl), βρόμιο (Br), ιώδιο (I)</a:t>
                      </a:r>
                    </a:p>
                  </a:txBody>
                  <a:tcPr marL="73160" marR="73160" marT="36574" marB="36574" anchor="ctr"/>
                </a:tc>
              </a:tr>
            </a:tbl>
          </a:graphicData>
        </a:graphic>
      </p:graphicFrame>
      <p:sp>
        <p:nvSpPr>
          <p:cNvPr id="4122" name="Rectangle 2"/>
          <p:cNvSpPr>
            <a:spLocks noChangeArrowheads="1"/>
          </p:cNvSpPr>
          <p:nvPr/>
        </p:nvSpPr>
        <p:spPr bwMode="auto">
          <a:xfrm>
            <a:off x="0" y="-73025"/>
            <a:ext cx="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761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Ομόλογες σειρές ενώσεων που περιέχουν αλογόνο (Χ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81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Οι ενώσεις αυτού του πίνακα περιέχουν δεσμούς C-Ν ή C=N ή C≡N, έχουν μόνο μια χαρακτηριστική ομάδα και είναι κορεσμένες. Μπορεί να περιέχουν και δεσμό C=O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Στα </a:t>
            </a:r>
            <a:r>
              <a:rPr lang="el-GR" dirty="0"/>
              <a:t>αζίδια, στα νιτρίλια, και στις νιτροζοενώσεις, το R μπορεί να είναι και κυκλική ομάδα.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-96838"/>
            <a:ext cx="0" cy="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9522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-73025"/>
            <a:ext cx="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761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altLang="el-GR" dirty="0">
                <a:latin typeface="+mn-lt"/>
                <a:cs typeface="Arial" charset="0"/>
              </a:rPr>
              <a:t>Ομόλογες σειρές ενώσεων που περιέχουν άζωτο (Ν</a:t>
            </a:r>
            <a:r>
              <a:rPr lang="el-GR" altLang="el-GR" dirty="0" smtClean="0">
                <a:latin typeface="+mn-lt"/>
                <a:cs typeface="Arial" charset="0"/>
              </a:rPr>
              <a:t>) </a:t>
            </a:r>
            <a:r>
              <a:rPr lang="el-GR" altLang="el-GR" sz="3000" b="0" dirty="0" smtClean="0">
                <a:latin typeface="+mn-lt"/>
                <a:cs typeface="Arial" charset="0"/>
              </a:rPr>
              <a:t>1/2</a:t>
            </a:r>
            <a:endParaRPr lang="el-GR" sz="3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6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-96838"/>
            <a:ext cx="0" cy="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9522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-73025"/>
            <a:ext cx="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761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517245"/>
              </p:ext>
            </p:extLst>
          </p:nvPr>
        </p:nvGraphicFramePr>
        <p:xfrm>
          <a:off x="315216" y="1340768"/>
          <a:ext cx="8577264" cy="54308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00480"/>
                <a:gridCol w="3904200"/>
                <a:gridCol w="1072104"/>
                <a:gridCol w="1800480"/>
              </a:tblGrid>
              <a:tr h="253206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/>
                        <a:t>Ομόλογη σειρά</a:t>
                      </a:r>
                      <a:endParaRPr lang="el-G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/>
                        <a:t>Γενικός Τύπος</a:t>
                      </a:r>
                    </a:p>
                  </a:txBody>
                  <a:tcPr marL="39849" marR="39849" marT="19922" marB="1992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/>
                        <a:t>Πρώτο μέλος</a:t>
                      </a:r>
                    </a:p>
                  </a:txBody>
                  <a:tcPr marL="39849" marR="39849" marT="19922" marB="1992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/>
                        <a:t>Παρατηρήσεις</a:t>
                      </a:r>
                    </a:p>
                  </a:txBody>
                  <a:tcPr marL="39849" marR="39849" marT="19922" marB="19922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8152">
                <a:tc>
                  <a:txBody>
                    <a:bodyPr/>
                    <a:lstStyle/>
                    <a:p>
                      <a:r>
                        <a:rPr lang="el-GR" sz="1400" u="none" strike="noStrike" dirty="0"/>
                        <a:t>Νιτρίλια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</a:t>
                      </a:r>
                      <a:r>
                        <a:rPr lang="pt-BR" sz="1400" baseline="-25000" dirty="0"/>
                        <a:t>n</a:t>
                      </a:r>
                      <a:r>
                        <a:rPr lang="pt-BR" sz="1400" dirty="0"/>
                        <a:t>H</a:t>
                      </a:r>
                      <a:r>
                        <a:rPr lang="pt-BR" sz="1400" baseline="-25000" dirty="0"/>
                        <a:t>2n+1</a:t>
                      </a:r>
                      <a:r>
                        <a:rPr lang="pt-BR" sz="1400" dirty="0"/>
                        <a:t>CΝ (n≥1) ή RCΝ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CN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39849" marR="39849" marT="19922" marB="19922" anchor="ctr"/>
                </a:tc>
              </a:tr>
              <a:tr h="679931">
                <a:tc>
                  <a:txBody>
                    <a:bodyPr/>
                    <a:lstStyle/>
                    <a:p>
                      <a:r>
                        <a:rPr lang="el-GR" sz="1400" u="none" strike="noStrike" dirty="0"/>
                        <a:t>Νιτρώδεις εστέρες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C</a:t>
                      </a:r>
                      <a:r>
                        <a:rPr lang="el-GR" sz="1400" baseline="-25000" dirty="0"/>
                        <a:t>n</a:t>
                      </a:r>
                      <a:r>
                        <a:rPr lang="el-GR" sz="1400" dirty="0"/>
                        <a:t>H</a:t>
                      </a:r>
                      <a:r>
                        <a:rPr lang="el-GR" sz="1400" baseline="-25000" dirty="0"/>
                        <a:t>2n+1</a:t>
                      </a:r>
                      <a:r>
                        <a:rPr lang="el-GR" sz="1400" dirty="0"/>
                        <a:t>ΟΝΟ (n≥1) ή RΟΝΟ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O</a:t>
                      </a:r>
                      <a:r>
                        <a:rPr lang="el-GR" sz="1400" dirty="0"/>
                        <a:t>ΝΟ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Προέρχονται από τις αλκοόλες. Ισομερείς με τις νιτροπαραφίνες</a:t>
                      </a:r>
                    </a:p>
                  </a:txBody>
                  <a:tcPr marL="39849" marR="39849" marT="19922" marB="19922" anchor="ctr"/>
                </a:tc>
              </a:tr>
              <a:tr h="497779">
                <a:tc>
                  <a:txBody>
                    <a:bodyPr/>
                    <a:lstStyle/>
                    <a:p>
                      <a:r>
                        <a:rPr lang="el-GR" sz="1400" u="none" strike="noStrike" dirty="0"/>
                        <a:t>Νιτροπαραφίνες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  <a:r>
                        <a:rPr lang="en-US" sz="1400" baseline="-25000" dirty="0"/>
                        <a:t>n</a:t>
                      </a:r>
                      <a:r>
                        <a:rPr lang="en-US" sz="1400" dirty="0"/>
                        <a:t>H</a:t>
                      </a:r>
                      <a:r>
                        <a:rPr lang="en-US" sz="1400" baseline="-25000" dirty="0"/>
                        <a:t>2n+1</a:t>
                      </a:r>
                      <a:r>
                        <a:rPr lang="el-GR" sz="1400" dirty="0"/>
                        <a:t>ΝΟ</a:t>
                      </a:r>
                      <a:r>
                        <a:rPr lang="el-GR" sz="1400" baseline="-25000" dirty="0"/>
                        <a:t>2</a:t>
                      </a:r>
                      <a:r>
                        <a:rPr lang="el-GR" sz="1400" dirty="0"/>
                        <a:t> (</a:t>
                      </a:r>
                      <a:r>
                        <a:rPr lang="en-US" sz="1400" dirty="0"/>
                        <a:t>n≥1) </a:t>
                      </a:r>
                      <a:r>
                        <a:rPr lang="el-GR" sz="1400" dirty="0"/>
                        <a:t>ή </a:t>
                      </a:r>
                      <a:r>
                        <a:rPr lang="en-US" sz="1400" dirty="0"/>
                        <a:t>R</a:t>
                      </a:r>
                      <a:r>
                        <a:rPr lang="el-GR" sz="1400" dirty="0"/>
                        <a:t>ΝΟ</a:t>
                      </a:r>
                      <a:r>
                        <a:rPr lang="el-GR" sz="1400" baseline="-25000" dirty="0"/>
                        <a:t>2</a:t>
                      </a:r>
                      <a:endParaRPr lang="el-GR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l-GR" sz="1400" dirty="0"/>
                        <a:t>ΝΟ</a:t>
                      </a:r>
                      <a:r>
                        <a:rPr lang="el-GR" sz="1400" baseline="-25000" dirty="0"/>
                        <a:t>2</a:t>
                      </a:r>
                      <a:endParaRPr lang="el-GR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Ισομερείς με τους νιτρώδεις εστέρες</a:t>
                      </a:r>
                    </a:p>
                  </a:txBody>
                  <a:tcPr marL="39849" marR="39849" marT="19922" marB="19922" anchor="ctr"/>
                </a:tc>
              </a:tr>
              <a:tr h="466569">
                <a:tc>
                  <a:txBody>
                    <a:bodyPr/>
                    <a:lstStyle/>
                    <a:p>
                      <a:r>
                        <a:rPr lang="el-GR" sz="1400" u="none" strike="noStrike" dirty="0"/>
                        <a:t>Νιτρικοί εστέρες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C</a:t>
                      </a:r>
                      <a:r>
                        <a:rPr lang="el-GR" sz="1400" baseline="-25000" dirty="0"/>
                        <a:t>n</a:t>
                      </a:r>
                      <a:r>
                        <a:rPr lang="el-GR" sz="1400" dirty="0"/>
                        <a:t>H</a:t>
                      </a:r>
                      <a:r>
                        <a:rPr lang="el-GR" sz="1400" baseline="-25000" dirty="0"/>
                        <a:t>2n+1</a:t>
                      </a:r>
                      <a:r>
                        <a:rPr lang="el-GR" sz="1400" dirty="0"/>
                        <a:t>ΟΝΟ</a:t>
                      </a:r>
                      <a:r>
                        <a:rPr lang="el-GR" sz="1400" baseline="-25000" dirty="0"/>
                        <a:t>2</a:t>
                      </a:r>
                      <a:r>
                        <a:rPr lang="el-GR" sz="1400" dirty="0"/>
                        <a:t> (n≥1) ή RΟΝΟ</a:t>
                      </a:r>
                      <a:r>
                        <a:rPr lang="el-GR" sz="1400" baseline="-25000" dirty="0"/>
                        <a:t>2</a:t>
                      </a:r>
                      <a:endParaRPr lang="el-GR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O</a:t>
                      </a:r>
                      <a:r>
                        <a:rPr lang="el-GR" sz="1400" dirty="0"/>
                        <a:t>ΝΟ</a:t>
                      </a:r>
                      <a:r>
                        <a:rPr lang="el-GR" sz="1400" baseline="-25000" dirty="0"/>
                        <a:t>2</a:t>
                      </a:r>
                      <a:endParaRPr lang="el-GR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Προέρχονται από τις αλκοόλες.</a:t>
                      </a:r>
                    </a:p>
                  </a:txBody>
                  <a:tcPr marL="39849" marR="39849" marT="19922" marB="19922" anchor="ctr"/>
                </a:tc>
              </a:tr>
              <a:tr h="348152">
                <a:tc>
                  <a:txBody>
                    <a:bodyPr/>
                    <a:lstStyle/>
                    <a:p>
                      <a:r>
                        <a:rPr lang="el-GR" sz="1400" u="none" strike="noStrike" dirty="0"/>
                        <a:t>Νιτροζοενώσεις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C</a:t>
                      </a:r>
                      <a:r>
                        <a:rPr lang="pt-BR" sz="1400" baseline="-25000"/>
                        <a:t>n</a:t>
                      </a:r>
                      <a:r>
                        <a:rPr lang="pt-BR" sz="1400"/>
                        <a:t>H</a:t>
                      </a:r>
                      <a:r>
                        <a:rPr lang="pt-BR" sz="1400" baseline="-25000"/>
                        <a:t>2n+1</a:t>
                      </a:r>
                      <a:r>
                        <a:rPr lang="pt-BR" sz="1400"/>
                        <a:t>NO (n≥1) ή RNO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NO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39849" marR="39849" marT="19922" marB="19922"/>
                </a:tc>
              </a:tr>
              <a:tr h="348152">
                <a:tc>
                  <a:txBody>
                    <a:bodyPr/>
                    <a:lstStyle/>
                    <a:p>
                      <a:r>
                        <a:rPr lang="el-GR" sz="1400" u="none" strike="noStrike" dirty="0"/>
                        <a:t>Αζίδια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C</a:t>
                      </a:r>
                      <a:r>
                        <a:rPr lang="pt-BR" sz="1400" baseline="-25000"/>
                        <a:t>n</a:t>
                      </a:r>
                      <a:r>
                        <a:rPr lang="pt-BR" sz="1400"/>
                        <a:t>H</a:t>
                      </a:r>
                      <a:r>
                        <a:rPr lang="pt-BR" sz="1400" baseline="-25000"/>
                        <a:t>2n+1</a:t>
                      </a:r>
                      <a:r>
                        <a:rPr lang="pt-BR" sz="1400"/>
                        <a:t>N</a:t>
                      </a:r>
                      <a:r>
                        <a:rPr lang="pt-BR" sz="1400" baseline="-25000"/>
                        <a:t>3</a:t>
                      </a:r>
                      <a:r>
                        <a:rPr lang="pt-BR" sz="1400"/>
                        <a:t> (n≥1) ή RN</a:t>
                      </a:r>
                      <a:r>
                        <a:rPr lang="pt-BR" sz="1400" baseline="-25000"/>
                        <a:t>3</a:t>
                      </a:r>
                      <a:endParaRPr lang="pt-BR" sz="140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N</a:t>
                      </a:r>
                      <a:r>
                        <a:rPr lang="en-US" sz="1400" baseline="-25000" dirty="0"/>
                        <a:t>3</a:t>
                      </a:r>
                      <a:endParaRPr lang="en-US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39849" marR="39849" marT="19922" marB="19922" anchor="ctr"/>
                </a:tc>
              </a:tr>
              <a:tr h="348152">
                <a:tc>
                  <a:txBody>
                    <a:bodyPr/>
                    <a:lstStyle/>
                    <a:p>
                      <a:r>
                        <a:rPr lang="el-GR" sz="1400" u="none" strike="noStrike" dirty="0"/>
                        <a:t>Αμίδια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C</a:t>
                      </a:r>
                      <a:r>
                        <a:rPr lang="pt-BR" sz="1400" baseline="-25000"/>
                        <a:t>n</a:t>
                      </a:r>
                      <a:r>
                        <a:rPr lang="pt-BR" sz="1400"/>
                        <a:t>H</a:t>
                      </a:r>
                      <a:r>
                        <a:rPr lang="pt-BR" sz="1400" baseline="-25000"/>
                        <a:t>2n+1</a:t>
                      </a:r>
                      <a:r>
                        <a:rPr lang="pt-BR" sz="1400"/>
                        <a:t>CONH</a:t>
                      </a:r>
                      <a:r>
                        <a:rPr lang="pt-BR" sz="1400" baseline="-25000"/>
                        <a:t>2</a:t>
                      </a:r>
                      <a:r>
                        <a:rPr lang="pt-BR" sz="1400"/>
                        <a:t> (n≥1) ή RCOΝH</a:t>
                      </a:r>
                      <a:r>
                        <a:rPr lang="pt-BR" sz="1400" baseline="-25000"/>
                        <a:t>2</a:t>
                      </a:r>
                      <a:endParaRPr lang="pt-BR" sz="140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CONH</a:t>
                      </a:r>
                      <a:r>
                        <a:rPr lang="en-US" sz="1400" baseline="-25000" dirty="0"/>
                        <a:t>2</a:t>
                      </a:r>
                      <a:endParaRPr lang="en-US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39849" marR="39849" marT="19922" marB="19922" anchor="ctr"/>
                </a:tc>
              </a:tr>
              <a:tr h="497779">
                <a:tc rowSpan="4">
                  <a:txBody>
                    <a:bodyPr/>
                    <a:lstStyle/>
                    <a:p>
                      <a:r>
                        <a:rPr lang="el-GR" sz="1400" u="none" strike="noStrike" dirty="0"/>
                        <a:t>Αμίνες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r>
                        <a:rPr lang="en-US" sz="1400" baseline="30000" dirty="0"/>
                        <a:t>o</a:t>
                      </a:r>
                      <a:r>
                        <a:rPr lang="el-GR" sz="1400" dirty="0"/>
                        <a:t>ταγείς : </a:t>
                      </a:r>
                      <a:r>
                        <a:rPr lang="en-US" sz="1400" dirty="0"/>
                        <a:t>C</a:t>
                      </a:r>
                      <a:r>
                        <a:rPr lang="en-US" sz="1400" baseline="-25000" dirty="0"/>
                        <a:t>n</a:t>
                      </a:r>
                      <a:r>
                        <a:rPr lang="en-US" sz="1400" dirty="0"/>
                        <a:t>H</a:t>
                      </a:r>
                      <a:r>
                        <a:rPr lang="en-US" sz="1400" baseline="-25000" dirty="0"/>
                        <a:t>2n+1</a:t>
                      </a:r>
                      <a:r>
                        <a:rPr lang="en-US" sz="1400" dirty="0"/>
                        <a:t>NH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 (n≥1) </a:t>
                      </a:r>
                      <a:r>
                        <a:rPr lang="el-GR" sz="1400" dirty="0"/>
                        <a:t>ή </a:t>
                      </a:r>
                      <a:r>
                        <a:rPr lang="en-US" sz="1400" dirty="0"/>
                        <a:t>RNH</a:t>
                      </a:r>
                      <a:r>
                        <a:rPr lang="en-US" sz="1400" baseline="-25000" dirty="0"/>
                        <a:t>2</a:t>
                      </a:r>
                      <a:endParaRPr lang="en-US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NH</a:t>
                      </a:r>
                      <a:r>
                        <a:rPr lang="en-US" sz="1400" baseline="-25000" dirty="0"/>
                        <a:t>2</a:t>
                      </a:r>
                      <a:endParaRPr lang="en-US" sz="1400" dirty="0"/>
                    </a:p>
                  </a:txBody>
                  <a:tcPr marL="39849" marR="39849" marT="19922" marB="19922" anchor="ctr"/>
                </a:tc>
                <a:tc rowSpan="4">
                  <a:txBody>
                    <a:bodyPr/>
                    <a:lstStyle/>
                    <a:p>
                      <a:r>
                        <a:rPr lang="el-GR" sz="1400" dirty="0"/>
                        <a:t>Έχουν κοινό ΓΜΤ : C</a:t>
                      </a:r>
                      <a:r>
                        <a:rPr lang="el-GR" sz="1400" baseline="-25000" dirty="0"/>
                        <a:t>n</a:t>
                      </a:r>
                      <a:r>
                        <a:rPr lang="el-GR" sz="1400" dirty="0"/>
                        <a:t>H</a:t>
                      </a:r>
                      <a:r>
                        <a:rPr lang="el-GR" sz="1400" baseline="-25000" dirty="0"/>
                        <a:t>2n+3</a:t>
                      </a:r>
                      <a:r>
                        <a:rPr lang="el-GR" sz="1400" dirty="0"/>
                        <a:t>N με n≥1 ή 2 ή 3 ή 4 για 1</a:t>
                      </a:r>
                      <a:r>
                        <a:rPr lang="el-GR" sz="1400" baseline="30000" dirty="0"/>
                        <a:t>ο</a:t>
                      </a:r>
                      <a:r>
                        <a:rPr lang="el-GR" sz="1400" dirty="0"/>
                        <a:t>, 2</a:t>
                      </a:r>
                      <a:r>
                        <a:rPr lang="el-GR" sz="1400" baseline="30000" dirty="0"/>
                        <a:t>ο</a:t>
                      </a:r>
                      <a:r>
                        <a:rPr lang="el-GR" sz="1400" dirty="0"/>
                        <a:t>, 3</a:t>
                      </a:r>
                      <a:r>
                        <a:rPr lang="el-GR" sz="1400" baseline="30000" dirty="0"/>
                        <a:t>ο</a:t>
                      </a:r>
                      <a:r>
                        <a:rPr lang="el-GR" sz="1400" dirty="0"/>
                        <a:t>, 4</a:t>
                      </a:r>
                      <a:r>
                        <a:rPr lang="el-GR" sz="1400" baseline="30000" dirty="0"/>
                        <a:t>ο</a:t>
                      </a:r>
                      <a:r>
                        <a:rPr lang="el-GR" sz="1400" dirty="0"/>
                        <a:t>ενώσεις αντίστοιχα. Είναι ισομερή μεταξύ τους</a:t>
                      </a:r>
                    </a:p>
                  </a:txBody>
                  <a:tcPr marL="39849" marR="39849" marT="19922" marB="19922" anchor="ctr"/>
                </a:tc>
              </a:tr>
              <a:tr h="49777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2</a:t>
                      </a:r>
                      <a:r>
                        <a:rPr lang="pt-BR" sz="1400" baseline="30000"/>
                        <a:t>ο</a:t>
                      </a:r>
                      <a:r>
                        <a:rPr lang="pt-BR" sz="1400"/>
                        <a:t>ταγείς : (C</a:t>
                      </a:r>
                      <a:r>
                        <a:rPr lang="pt-BR" sz="1400" baseline="-25000"/>
                        <a:t>n</a:t>
                      </a:r>
                      <a:r>
                        <a:rPr lang="pt-BR" sz="1400"/>
                        <a:t>H</a:t>
                      </a:r>
                      <a:r>
                        <a:rPr lang="pt-BR" sz="1400" baseline="-25000"/>
                        <a:t>2n+1</a:t>
                      </a:r>
                      <a:r>
                        <a:rPr lang="pt-BR" sz="1400"/>
                        <a:t>)</a:t>
                      </a:r>
                      <a:r>
                        <a:rPr lang="pt-BR" sz="1400" baseline="-25000"/>
                        <a:t>2</a:t>
                      </a:r>
                      <a:r>
                        <a:rPr lang="pt-BR" sz="1400"/>
                        <a:t>NH (n≥1) ή R</a:t>
                      </a:r>
                      <a:r>
                        <a:rPr lang="pt-BR" sz="1400" baseline="-25000"/>
                        <a:t>2</a:t>
                      </a:r>
                      <a:r>
                        <a:rPr lang="pt-BR" sz="1400"/>
                        <a:t>NH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NHCH</a:t>
                      </a:r>
                      <a:r>
                        <a:rPr lang="en-US" sz="1400" baseline="-25000" dirty="0"/>
                        <a:t>3</a:t>
                      </a:r>
                      <a:endParaRPr lang="en-US" sz="1400" dirty="0"/>
                    </a:p>
                  </a:txBody>
                  <a:tcPr marL="39849" marR="39849" marT="19922" marB="19922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9777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3</a:t>
                      </a:r>
                      <a:r>
                        <a:rPr lang="pt-BR" sz="1400" baseline="30000" dirty="0"/>
                        <a:t>ο</a:t>
                      </a:r>
                      <a:r>
                        <a:rPr lang="pt-BR" sz="1400" dirty="0"/>
                        <a:t>ταγείς : (C</a:t>
                      </a:r>
                      <a:r>
                        <a:rPr lang="pt-BR" sz="1400" baseline="-25000" dirty="0"/>
                        <a:t>n</a:t>
                      </a:r>
                      <a:r>
                        <a:rPr lang="pt-BR" sz="1400" dirty="0"/>
                        <a:t>H</a:t>
                      </a:r>
                      <a:r>
                        <a:rPr lang="pt-BR" sz="1400" baseline="-25000" dirty="0"/>
                        <a:t>2n+1</a:t>
                      </a:r>
                      <a:r>
                        <a:rPr lang="pt-BR" sz="1400" dirty="0"/>
                        <a:t>)</a:t>
                      </a:r>
                      <a:r>
                        <a:rPr lang="pt-BR" sz="1400" baseline="-25000" dirty="0"/>
                        <a:t>3</a:t>
                      </a:r>
                      <a:r>
                        <a:rPr lang="pt-BR" sz="1400" dirty="0"/>
                        <a:t>N (n≥1) ή R</a:t>
                      </a:r>
                      <a:r>
                        <a:rPr lang="pt-BR" sz="1400" baseline="-25000" dirty="0"/>
                        <a:t>3</a:t>
                      </a:r>
                      <a:r>
                        <a:rPr lang="pt-BR" sz="1400" dirty="0"/>
                        <a:t>N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N</a:t>
                      </a:r>
                    </a:p>
                  </a:txBody>
                  <a:tcPr marL="39849" marR="39849" marT="19922" marB="19922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4740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4</a:t>
                      </a:r>
                      <a:r>
                        <a:rPr lang="el-GR" sz="1400" baseline="30000" dirty="0"/>
                        <a:t>o</a:t>
                      </a:r>
                      <a:r>
                        <a:rPr lang="el-GR" sz="1400" dirty="0"/>
                        <a:t>ταγείς ενώσεις του </a:t>
                      </a:r>
                      <a:r>
                        <a:rPr lang="el-GR" sz="1400" u="none" strike="noStrike" dirty="0" smtClean="0"/>
                        <a:t>αμμωνίου</a:t>
                      </a:r>
                      <a:r>
                        <a:rPr lang="el-GR" sz="1400" dirty="0" smtClean="0"/>
                        <a:t>: </a:t>
                      </a:r>
                      <a:r>
                        <a:rPr lang="el-GR" sz="1400" dirty="0"/>
                        <a:t>(C</a:t>
                      </a:r>
                      <a:r>
                        <a:rPr lang="el-GR" sz="1400" baseline="-25000" dirty="0"/>
                        <a:t>n</a:t>
                      </a:r>
                      <a:r>
                        <a:rPr lang="el-GR" sz="1400" dirty="0"/>
                        <a:t>H</a:t>
                      </a:r>
                      <a:r>
                        <a:rPr lang="el-GR" sz="1400" baseline="-25000" dirty="0"/>
                        <a:t>2n+1</a:t>
                      </a:r>
                      <a:r>
                        <a:rPr lang="el-GR" sz="1400" dirty="0"/>
                        <a:t>)</a:t>
                      </a:r>
                      <a:r>
                        <a:rPr lang="el-GR" sz="1400" baseline="-25000" dirty="0"/>
                        <a:t>4</a:t>
                      </a:r>
                      <a:r>
                        <a:rPr lang="el-GR" sz="1400" dirty="0"/>
                        <a:t>N</a:t>
                      </a:r>
                      <a:r>
                        <a:rPr lang="el-GR" sz="1400" baseline="30000" dirty="0"/>
                        <a:t>+</a:t>
                      </a:r>
                      <a:r>
                        <a:rPr lang="el-GR" sz="1400" dirty="0"/>
                        <a:t> ή R</a:t>
                      </a:r>
                      <a:r>
                        <a:rPr lang="el-GR" sz="1400" baseline="-25000" dirty="0"/>
                        <a:t>4</a:t>
                      </a:r>
                      <a:r>
                        <a:rPr lang="el-GR" sz="1400" dirty="0"/>
                        <a:t>N</a:t>
                      </a:r>
                      <a:r>
                        <a:rPr lang="el-GR" sz="1400" baseline="30000" dirty="0"/>
                        <a:t>+</a:t>
                      </a:r>
                      <a:endParaRPr lang="el-GR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(C</a:t>
                      </a:r>
                      <a:r>
                        <a:rPr lang="el-GR" sz="1400" dirty="0"/>
                        <a:t>Η</a:t>
                      </a:r>
                      <a:r>
                        <a:rPr lang="el-GR" sz="1400" baseline="-25000" dirty="0"/>
                        <a:t>3</a:t>
                      </a:r>
                      <a:r>
                        <a:rPr lang="el-GR" sz="1400" dirty="0"/>
                        <a:t>)</a:t>
                      </a:r>
                      <a:r>
                        <a:rPr lang="el-GR" sz="1400" baseline="-25000" dirty="0"/>
                        <a:t>4</a:t>
                      </a:r>
                      <a:r>
                        <a:rPr lang="el-GR" sz="1400" dirty="0"/>
                        <a:t>Ν</a:t>
                      </a:r>
                      <a:r>
                        <a:rPr lang="el-GR" sz="1400" baseline="30000" dirty="0"/>
                        <a:t>+</a:t>
                      </a:r>
                      <a:endParaRPr lang="el-GR" sz="1400" dirty="0"/>
                    </a:p>
                  </a:txBody>
                  <a:tcPr marL="39849" marR="39849" marT="19922" marB="19922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altLang="el-GR" dirty="0">
                <a:latin typeface="+mn-lt"/>
                <a:cs typeface="Arial" charset="0"/>
              </a:rPr>
              <a:t>Ομόλογες σειρές ενώσεων που περιέχουν άζωτο (Ν</a:t>
            </a:r>
            <a:r>
              <a:rPr lang="el-GR" altLang="el-GR" dirty="0" smtClean="0">
                <a:latin typeface="+mn-lt"/>
                <a:cs typeface="Arial" charset="0"/>
              </a:rPr>
              <a:t>) </a:t>
            </a:r>
            <a:r>
              <a:rPr lang="el-GR" altLang="el-GR" sz="3000" b="0" dirty="0" smtClean="0">
                <a:cs typeface="Arial" charset="0"/>
              </a:rPr>
              <a:t>2/2</a:t>
            </a:r>
            <a:endParaRPr lang="el-GR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67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-96838"/>
            <a:ext cx="0" cy="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9522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-73025"/>
            <a:ext cx="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761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41408"/>
              </p:ext>
            </p:extLst>
          </p:nvPr>
        </p:nvGraphicFramePr>
        <p:xfrm>
          <a:off x="329843" y="1938661"/>
          <a:ext cx="8562637" cy="43706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10134"/>
                <a:gridCol w="3432235"/>
                <a:gridCol w="1710134"/>
                <a:gridCol w="1710134"/>
              </a:tblGrid>
              <a:tr h="639576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Ομόλογη σειρά</a:t>
                      </a:r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3150" marR="73150" marT="36577" marB="3657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Γενικός Τύπος</a:t>
                      </a:r>
                    </a:p>
                  </a:txBody>
                  <a:tcPr marL="73150" marR="73150" marT="36577" marB="3657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Πρώτο μέλος</a:t>
                      </a:r>
                    </a:p>
                  </a:txBody>
                  <a:tcPr marL="73150" marR="73150" marT="36577" marB="3657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Παρατηρήσεις</a:t>
                      </a:r>
                    </a:p>
                  </a:txBody>
                  <a:tcPr marL="73150" marR="73150" marT="36577" marB="3657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25100">
                <a:tc>
                  <a:txBody>
                    <a:bodyPr/>
                    <a:lstStyle/>
                    <a:p>
                      <a:r>
                        <a:rPr lang="el-GR" sz="2000" u="none" strike="noStrike" dirty="0"/>
                        <a:t>Όξινοι θειικοί εστέρες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pt-BR" sz="2000"/>
                        <a:t>C</a:t>
                      </a:r>
                      <a:r>
                        <a:rPr lang="pt-BR" sz="2000" baseline="-25000"/>
                        <a:t>n</a:t>
                      </a:r>
                      <a:r>
                        <a:rPr lang="pt-BR" sz="2000"/>
                        <a:t>H</a:t>
                      </a:r>
                      <a:r>
                        <a:rPr lang="pt-BR" sz="2000" baseline="-25000"/>
                        <a:t>2n+1</a:t>
                      </a:r>
                      <a:r>
                        <a:rPr lang="pt-BR" sz="2000"/>
                        <a:t>ΟSΟ</a:t>
                      </a:r>
                      <a:r>
                        <a:rPr lang="pt-BR" sz="2000" baseline="-25000"/>
                        <a:t>3</a:t>
                      </a:r>
                      <a:r>
                        <a:rPr lang="pt-BR" sz="2000"/>
                        <a:t>H (n≥1) ή RΟSΟ</a:t>
                      </a:r>
                      <a:r>
                        <a:rPr lang="pt-BR" sz="2000" baseline="-25000"/>
                        <a:t>3</a:t>
                      </a:r>
                      <a:r>
                        <a:rPr lang="pt-BR" sz="2000"/>
                        <a:t>H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OS</a:t>
                      </a:r>
                      <a:r>
                        <a:rPr lang="el-GR" sz="2000" dirty="0"/>
                        <a:t>Ο</a:t>
                      </a:r>
                      <a:r>
                        <a:rPr lang="el-GR" sz="2000" baseline="-25000" dirty="0"/>
                        <a:t>3</a:t>
                      </a:r>
                      <a:r>
                        <a:rPr lang="en-US" sz="2000" dirty="0"/>
                        <a:t>H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Προέρχονται από τις αλκοόλες.</a:t>
                      </a:r>
                    </a:p>
                  </a:txBody>
                  <a:tcPr marL="73150" marR="73150" marT="36577" marB="36577" anchor="ctr"/>
                </a:tc>
              </a:tr>
              <a:tr h="900117">
                <a:tc>
                  <a:txBody>
                    <a:bodyPr/>
                    <a:lstStyle/>
                    <a:p>
                      <a:r>
                        <a:rPr lang="el-GR" sz="2000" u="none" strike="noStrike" dirty="0"/>
                        <a:t>Θειαιθέρες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pt-BR" sz="2000"/>
                        <a:t>C</a:t>
                      </a:r>
                      <a:r>
                        <a:rPr lang="pt-BR" sz="2000" baseline="-25000"/>
                        <a:t>n</a:t>
                      </a:r>
                      <a:r>
                        <a:rPr lang="pt-BR" sz="2000"/>
                        <a:t>H</a:t>
                      </a:r>
                      <a:r>
                        <a:rPr lang="pt-BR" sz="2000" baseline="-25000"/>
                        <a:t>2n+1</a:t>
                      </a:r>
                      <a:r>
                        <a:rPr lang="pt-BR" sz="2000"/>
                        <a:t>SC</a:t>
                      </a:r>
                      <a:r>
                        <a:rPr lang="pt-BR" sz="2000" baseline="-25000"/>
                        <a:t>m</a:t>
                      </a:r>
                      <a:r>
                        <a:rPr lang="pt-BR" sz="2000"/>
                        <a:t>H</a:t>
                      </a:r>
                      <a:r>
                        <a:rPr lang="pt-BR" sz="2000" baseline="-25000"/>
                        <a:t>2m+1</a:t>
                      </a:r>
                      <a:r>
                        <a:rPr lang="pt-BR" sz="2000"/>
                        <a:t> (n,m≥1) ή RSR'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SCH</a:t>
                      </a:r>
                      <a:r>
                        <a:rPr lang="en-US" sz="2000" baseline="-25000" dirty="0"/>
                        <a:t>3</a:t>
                      </a:r>
                      <a:endParaRPr lang="en-US" sz="2000" dirty="0"/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73150" marR="73150" marT="36577" marB="36577" anchor="ctr"/>
                </a:tc>
              </a:tr>
              <a:tr h="900117">
                <a:tc>
                  <a:txBody>
                    <a:bodyPr/>
                    <a:lstStyle/>
                    <a:p>
                      <a:r>
                        <a:rPr lang="el-GR" sz="2000" u="none" strike="noStrike" dirty="0"/>
                        <a:t>Θειόλες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pt-BR" sz="2000"/>
                        <a:t>C</a:t>
                      </a:r>
                      <a:r>
                        <a:rPr lang="pt-BR" sz="2000" baseline="-25000"/>
                        <a:t>n</a:t>
                      </a:r>
                      <a:r>
                        <a:rPr lang="pt-BR" sz="2000"/>
                        <a:t>H</a:t>
                      </a:r>
                      <a:r>
                        <a:rPr lang="pt-BR" sz="2000" baseline="-25000"/>
                        <a:t>2n+1</a:t>
                      </a:r>
                      <a:r>
                        <a:rPr lang="pt-BR" sz="2000"/>
                        <a:t>SH (n≥1) ή RSH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SH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73150" marR="73150" marT="36577" marB="36577" anchor="ctr"/>
                </a:tc>
              </a:tr>
              <a:tr h="900117">
                <a:tc>
                  <a:txBody>
                    <a:bodyPr/>
                    <a:lstStyle/>
                    <a:p>
                      <a:r>
                        <a:rPr lang="el-GR" sz="2000" u="none" strike="noStrike" dirty="0"/>
                        <a:t>Σουλφονικά οξέα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pt-BR" sz="2000"/>
                        <a:t>C</a:t>
                      </a:r>
                      <a:r>
                        <a:rPr lang="pt-BR" sz="2000" baseline="-25000"/>
                        <a:t>n</a:t>
                      </a:r>
                      <a:r>
                        <a:rPr lang="pt-BR" sz="2000"/>
                        <a:t>H</a:t>
                      </a:r>
                      <a:r>
                        <a:rPr lang="pt-BR" sz="2000" baseline="-25000"/>
                        <a:t>2n+1</a:t>
                      </a:r>
                      <a:r>
                        <a:rPr lang="pt-BR" sz="2000"/>
                        <a:t>SO</a:t>
                      </a:r>
                      <a:r>
                        <a:rPr lang="pt-BR" sz="2000" baseline="-25000"/>
                        <a:t>3</a:t>
                      </a:r>
                      <a:r>
                        <a:rPr lang="pt-BR" sz="2000"/>
                        <a:t>H (n≥1) ή RSO</a:t>
                      </a:r>
                      <a:r>
                        <a:rPr lang="pt-BR" sz="2000" baseline="-25000"/>
                        <a:t>3</a:t>
                      </a:r>
                      <a:r>
                        <a:rPr lang="pt-BR" sz="2000"/>
                        <a:t>H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SO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H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73150" marR="73150" marT="36577" marB="36577" anchor="ctr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84176"/>
          </a:xfrm>
        </p:spPr>
        <p:txBody>
          <a:bodyPr>
            <a:normAutofit fontScale="90000"/>
          </a:bodyPr>
          <a:lstStyle/>
          <a:p>
            <a:r>
              <a:rPr lang="el-GR" dirty="0"/>
              <a:t>Ομόλογες σειρές ενώσεων που περιέχουν θείο (S)</a:t>
            </a:r>
            <a:br>
              <a:rPr lang="el-GR" dirty="0"/>
            </a:br>
            <a:r>
              <a:rPr lang="el-GR" sz="2700" b="0" dirty="0"/>
              <a:t>Οι ενώσεις αυτού του πίνακα περιέχουν δεσμούς C-S ή C=S, έχουν μόνο μια χαρακτηριστική ομάδα και είναι κορεσμένες. Μπορεί να περιέχουν και δεσμό C=O.</a:t>
            </a:r>
          </a:p>
        </p:txBody>
      </p:sp>
    </p:spTree>
    <p:extLst>
      <p:ext uri="{BB962C8B-B14F-4D97-AF65-F5344CB8AC3E}">
        <p14:creationId xmlns:p14="http://schemas.microsoft.com/office/powerpoint/2010/main" val="11539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-96838"/>
            <a:ext cx="0" cy="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9522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-73025"/>
            <a:ext cx="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761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772873"/>
              </p:ext>
            </p:extLst>
          </p:nvPr>
        </p:nvGraphicFramePr>
        <p:xfrm>
          <a:off x="395536" y="1402709"/>
          <a:ext cx="8430195" cy="53386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36106"/>
                <a:gridCol w="2319223"/>
                <a:gridCol w="1516138"/>
                <a:gridCol w="1858728"/>
              </a:tblGrid>
              <a:tr h="257051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/>
                        <a:t>Ομόλογη σειρά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43694" marR="43694" marT="21848" marB="2184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/>
                        <a:t>Γενικός Τύπος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43694" marR="43694" marT="21848" marB="2184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/>
                        <a:t>Πρώτο μέλος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43694" marR="43694" marT="21848" marB="2184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/>
                        <a:t>Παρατηρήσεις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43694" marR="43694" marT="21848" marB="2184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7987">
                <a:tc>
                  <a:txBody>
                    <a:bodyPr/>
                    <a:lstStyle/>
                    <a:p>
                      <a:pPr algn="l"/>
                      <a:r>
                        <a:rPr lang="el-GR" sz="1600" dirty="0"/>
                        <a:t>Ακόρεστα μονοκαρβονικά οξέα</a:t>
                      </a:r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n</a:t>
                      </a:r>
                      <a:r>
                        <a:rPr lang="en-US" sz="1600" dirty="0"/>
                        <a:t>H</a:t>
                      </a:r>
                      <a:r>
                        <a:rPr lang="en-US" sz="1600" baseline="-25000" dirty="0"/>
                        <a:t>2n-1</a:t>
                      </a:r>
                      <a:r>
                        <a:rPr lang="en-US" sz="1600" dirty="0"/>
                        <a:t>COOH (n≥1)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=CH-COOH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Περιέχουν 1 διπλό δεσμό</a:t>
                      </a:r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</a:tr>
              <a:tr h="507987">
                <a:tc>
                  <a:txBody>
                    <a:bodyPr/>
                    <a:lstStyle/>
                    <a:p>
                      <a:pPr algn="l"/>
                      <a:r>
                        <a:rPr lang="el-GR" sz="1600" dirty="0"/>
                        <a:t>Κορεσμένα δικαρβονικά οξέα</a:t>
                      </a:r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n</a:t>
                      </a:r>
                      <a:r>
                        <a:rPr lang="en-US" sz="1600" dirty="0"/>
                        <a:t>H</a:t>
                      </a:r>
                      <a:r>
                        <a:rPr lang="en-US" sz="1600" baseline="-25000" dirty="0"/>
                        <a:t>2n</a:t>
                      </a:r>
                      <a:r>
                        <a:rPr lang="en-US" sz="1600" dirty="0"/>
                        <a:t>(COOH)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(n≥0)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HOOC-COOH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</a:tr>
              <a:tr h="683764">
                <a:tc>
                  <a:txBody>
                    <a:bodyPr/>
                    <a:lstStyle/>
                    <a:p>
                      <a:pPr algn="l"/>
                      <a:r>
                        <a:rPr lang="el-GR" sz="1600" dirty="0"/>
                        <a:t>Κορεσμένα μονοϋδροξυ-μονοκαρβονικά οξέα</a:t>
                      </a:r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n</a:t>
                      </a:r>
                      <a:r>
                        <a:rPr lang="en-US" sz="1600" dirty="0"/>
                        <a:t>H</a:t>
                      </a:r>
                      <a:r>
                        <a:rPr lang="en-US" sz="1600" baseline="-25000" dirty="0"/>
                        <a:t>2n</a:t>
                      </a:r>
                      <a:r>
                        <a:rPr lang="el-GR" sz="1600" dirty="0"/>
                        <a:t>ΟΗ</a:t>
                      </a:r>
                      <a:r>
                        <a:rPr lang="en-US" sz="1600" dirty="0"/>
                        <a:t>COOH (n≥1)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OH-CH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-COOH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</a:tr>
              <a:tr h="661058">
                <a:tc>
                  <a:txBody>
                    <a:bodyPr/>
                    <a:lstStyle/>
                    <a:p>
                      <a:pPr algn="l"/>
                      <a:r>
                        <a:rPr lang="el-GR" sz="1600" dirty="0"/>
                        <a:t>Κορεσμένα διυδροξυ-δικαρβονικά οξέα</a:t>
                      </a:r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n</a:t>
                      </a:r>
                      <a:r>
                        <a:rPr lang="en-US" sz="1600" dirty="0"/>
                        <a:t>H</a:t>
                      </a:r>
                      <a:r>
                        <a:rPr lang="en-US" sz="1600" baseline="-25000" dirty="0"/>
                        <a:t>2n-2</a:t>
                      </a:r>
                      <a:r>
                        <a:rPr lang="en-US" sz="1600" dirty="0"/>
                        <a:t>(</a:t>
                      </a:r>
                      <a:r>
                        <a:rPr lang="el-GR" sz="1600" dirty="0"/>
                        <a:t>ΟΗ)</a:t>
                      </a:r>
                      <a:r>
                        <a:rPr lang="el-GR" sz="1600" baseline="-25000" dirty="0"/>
                        <a:t>2</a:t>
                      </a:r>
                      <a:r>
                        <a:rPr lang="el-GR" sz="1600" dirty="0"/>
                        <a:t>(</a:t>
                      </a:r>
                      <a:r>
                        <a:rPr lang="en-US" sz="1600" dirty="0"/>
                        <a:t>COOH)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 (n≥1)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C(</a:t>
                      </a:r>
                      <a:r>
                        <a:rPr lang="el-GR" sz="1600" dirty="0"/>
                        <a:t>ΟΗ)</a:t>
                      </a:r>
                      <a:r>
                        <a:rPr lang="el-GR" sz="1600" baseline="-25000" dirty="0"/>
                        <a:t>2</a:t>
                      </a:r>
                      <a:r>
                        <a:rPr lang="el-GR" sz="1600" dirty="0"/>
                        <a:t>(</a:t>
                      </a:r>
                      <a:r>
                        <a:rPr lang="en-US" sz="1600" dirty="0"/>
                        <a:t>COOH)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</a:tr>
              <a:tr h="683764">
                <a:tc>
                  <a:txBody>
                    <a:bodyPr/>
                    <a:lstStyle/>
                    <a:p>
                      <a:pPr algn="l"/>
                      <a:r>
                        <a:rPr lang="el-GR" sz="1600" dirty="0"/>
                        <a:t>Κορεσμένα μονοϋδροξυ-τρικαρβονικά οξέα</a:t>
                      </a:r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n</a:t>
                      </a:r>
                      <a:r>
                        <a:rPr lang="en-US" sz="1600" dirty="0"/>
                        <a:t>H</a:t>
                      </a:r>
                      <a:r>
                        <a:rPr lang="en-US" sz="1600" baseline="-25000" dirty="0"/>
                        <a:t>2n-2</a:t>
                      </a:r>
                      <a:r>
                        <a:rPr lang="en-US" sz="1600" dirty="0"/>
                        <a:t>(</a:t>
                      </a:r>
                      <a:r>
                        <a:rPr lang="el-GR" sz="1600" dirty="0"/>
                        <a:t>ΟΗ)(</a:t>
                      </a:r>
                      <a:r>
                        <a:rPr lang="en-US" sz="1600" dirty="0"/>
                        <a:t>COOH)</a:t>
                      </a:r>
                      <a:r>
                        <a:rPr lang="en-US" sz="1600" baseline="-25000" dirty="0"/>
                        <a:t>3</a:t>
                      </a:r>
                      <a:r>
                        <a:rPr lang="en-US" sz="1600" dirty="0"/>
                        <a:t> (n≥1)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C(</a:t>
                      </a:r>
                      <a:r>
                        <a:rPr lang="el-GR" sz="1600" dirty="0"/>
                        <a:t>ΟΗ)(</a:t>
                      </a:r>
                      <a:r>
                        <a:rPr lang="en-US" sz="1600" dirty="0"/>
                        <a:t>COOH)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</a:tr>
              <a:tr h="661058">
                <a:tc>
                  <a:txBody>
                    <a:bodyPr/>
                    <a:lstStyle/>
                    <a:p>
                      <a:pPr algn="l"/>
                      <a:r>
                        <a:rPr lang="el-GR" sz="1600" dirty="0"/>
                        <a:t>Κορεσμένα μονοαμινο-μονοκαρβονικά οξέα</a:t>
                      </a:r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n</a:t>
                      </a:r>
                      <a:r>
                        <a:rPr lang="en-US" sz="1600" dirty="0"/>
                        <a:t>H</a:t>
                      </a:r>
                      <a:r>
                        <a:rPr lang="en-US" sz="1600" baseline="-25000" dirty="0"/>
                        <a:t>2n</a:t>
                      </a:r>
                      <a:r>
                        <a:rPr lang="en-US" sz="1600" dirty="0"/>
                        <a:t>(</a:t>
                      </a:r>
                      <a:r>
                        <a:rPr lang="el-GR" sz="1600" dirty="0"/>
                        <a:t>ΝΗ</a:t>
                      </a:r>
                      <a:r>
                        <a:rPr lang="el-GR" sz="1600" baseline="-25000" dirty="0"/>
                        <a:t>2</a:t>
                      </a:r>
                      <a:r>
                        <a:rPr lang="el-GR" sz="1600" dirty="0"/>
                        <a:t>)(</a:t>
                      </a:r>
                      <a:r>
                        <a:rPr lang="en-US" sz="1600" dirty="0"/>
                        <a:t>COOH)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 (n≥1)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l-GR" sz="1600" dirty="0"/>
                        <a:t>Η(ΝΗ</a:t>
                      </a:r>
                      <a:r>
                        <a:rPr lang="el-GR" sz="1600" baseline="-25000" dirty="0"/>
                        <a:t>2</a:t>
                      </a:r>
                      <a:r>
                        <a:rPr lang="el-GR" sz="1600" dirty="0"/>
                        <a:t>)</a:t>
                      </a:r>
                      <a:r>
                        <a:rPr lang="en-US" sz="1600" dirty="0"/>
                        <a:t>C</a:t>
                      </a:r>
                      <a:r>
                        <a:rPr lang="el-GR" sz="1600" dirty="0"/>
                        <a:t>ΟΟΗ</a:t>
                      </a:r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</a:tr>
              <a:tr h="661058">
                <a:tc>
                  <a:txBody>
                    <a:bodyPr/>
                    <a:lstStyle/>
                    <a:p>
                      <a:pPr algn="l"/>
                      <a:r>
                        <a:rPr lang="el-GR" sz="1600" dirty="0"/>
                        <a:t>Κορεσμένα μονοαμινο-δικαρβονικά οξέα</a:t>
                      </a:r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n</a:t>
                      </a:r>
                      <a:r>
                        <a:rPr lang="en-US" sz="1600" dirty="0"/>
                        <a:t>H</a:t>
                      </a:r>
                      <a:r>
                        <a:rPr lang="en-US" sz="1600" baseline="-25000" dirty="0"/>
                        <a:t>2n-1</a:t>
                      </a:r>
                      <a:r>
                        <a:rPr lang="en-US" sz="1600" dirty="0"/>
                        <a:t>(</a:t>
                      </a:r>
                      <a:r>
                        <a:rPr lang="el-GR" sz="1600" dirty="0"/>
                        <a:t>ΝΗ</a:t>
                      </a:r>
                      <a:r>
                        <a:rPr lang="el-GR" sz="1600" baseline="-25000" dirty="0"/>
                        <a:t>2</a:t>
                      </a:r>
                      <a:r>
                        <a:rPr lang="el-GR" sz="1600" dirty="0"/>
                        <a:t>)(</a:t>
                      </a:r>
                      <a:r>
                        <a:rPr lang="en-US" sz="1600" dirty="0"/>
                        <a:t>COOH) (n≥1)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l-GR" sz="1600" dirty="0"/>
                        <a:t>Η(ΝΗ</a:t>
                      </a:r>
                      <a:r>
                        <a:rPr lang="el-GR" sz="1600" baseline="-25000" dirty="0"/>
                        <a:t>2</a:t>
                      </a:r>
                      <a:r>
                        <a:rPr lang="el-GR" sz="1600" dirty="0"/>
                        <a:t>)(</a:t>
                      </a:r>
                      <a:r>
                        <a:rPr lang="en-US" sz="1600" dirty="0"/>
                        <a:t>C</a:t>
                      </a:r>
                      <a:r>
                        <a:rPr lang="el-GR" sz="1600" dirty="0"/>
                        <a:t>ΟΟΗ)</a:t>
                      </a:r>
                      <a:r>
                        <a:rPr lang="el-GR" sz="1600" baseline="-25000" dirty="0"/>
                        <a:t>2</a:t>
                      </a:r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</a:tr>
              <a:tr h="661058">
                <a:tc>
                  <a:txBody>
                    <a:bodyPr/>
                    <a:lstStyle/>
                    <a:p>
                      <a:pPr algn="l"/>
                      <a:r>
                        <a:rPr lang="el-GR" sz="1600" dirty="0"/>
                        <a:t>Κορεσμένα διαμινο-μονοκαρβονικά οξέα</a:t>
                      </a:r>
                      <a:endParaRPr lang="el-GR" sz="1600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n</a:t>
                      </a:r>
                      <a:r>
                        <a:rPr lang="en-US" sz="1600" dirty="0"/>
                        <a:t>H</a:t>
                      </a:r>
                      <a:r>
                        <a:rPr lang="en-US" sz="1600" baseline="-25000" dirty="0"/>
                        <a:t>2n-1</a:t>
                      </a:r>
                      <a:r>
                        <a:rPr lang="en-US" sz="1600" dirty="0"/>
                        <a:t>(</a:t>
                      </a:r>
                      <a:r>
                        <a:rPr lang="el-GR" sz="1600" dirty="0"/>
                        <a:t>ΝΗ</a:t>
                      </a:r>
                      <a:r>
                        <a:rPr lang="el-GR" sz="1600" baseline="-25000" dirty="0"/>
                        <a:t>2</a:t>
                      </a:r>
                      <a:r>
                        <a:rPr lang="el-GR" sz="1600" dirty="0"/>
                        <a:t>)</a:t>
                      </a:r>
                      <a:r>
                        <a:rPr lang="el-GR" sz="1600" baseline="-25000" dirty="0"/>
                        <a:t>2</a:t>
                      </a:r>
                      <a:r>
                        <a:rPr lang="en-US" sz="1600" dirty="0"/>
                        <a:t>COOH (n≥1)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</a:t>
                      </a:r>
                      <a:r>
                        <a:rPr lang="el-GR" sz="1600" dirty="0"/>
                        <a:t>Η(ΝΗ</a:t>
                      </a:r>
                      <a:r>
                        <a:rPr lang="el-GR" sz="1600" baseline="-25000" dirty="0"/>
                        <a:t>2</a:t>
                      </a:r>
                      <a:r>
                        <a:rPr lang="el-GR" sz="1600" dirty="0"/>
                        <a:t>)</a:t>
                      </a:r>
                      <a:r>
                        <a:rPr lang="el-GR" sz="1600" baseline="-25000" dirty="0"/>
                        <a:t>2</a:t>
                      </a:r>
                      <a:r>
                        <a:rPr lang="el-GR" sz="1600" dirty="0"/>
                        <a:t>(</a:t>
                      </a:r>
                      <a:r>
                        <a:rPr lang="en-US" sz="1600" dirty="0"/>
                        <a:t>C</a:t>
                      </a:r>
                      <a:r>
                        <a:rPr lang="el-GR" sz="1600" dirty="0"/>
                        <a:t>ΟΟΗ)</a:t>
                      </a:r>
                      <a:endParaRPr lang="el-GR" sz="1600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 marL="43694" marR="43694" marT="21848" marB="21848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Ομόλογες σειρές οξέων με μια ή δύο διαφορετικές χαρακτηριστικές ομάδες</a:t>
            </a:r>
          </a:p>
        </p:txBody>
      </p:sp>
    </p:spTree>
    <p:extLst>
      <p:ext uri="{BB962C8B-B14F-4D97-AF65-F5344CB8AC3E}">
        <p14:creationId xmlns:p14="http://schemas.microsoft.com/office/powerpoint/2010/main" val="8488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-96838"/>
            <a:ext cx="0" cy="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9522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-73025"/>
            <a:ext cx="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761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charset="0"/>
              </a:rPr>
              <a:t/>
            </a:r>
            <a:br>
              <a:rPr lang="el-GR" altLang="el-GR" sz="1800" dirty="0">
                <a:latin typeface="Arial" charset="0"/>
              </a:rPr>
            </a:br>
            <a:endParaRPr lang="el-GR" altLang="el-GR" sz="1800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160981"/>
              </p:ext>
            </p:extLst>
          </p:nvPr>
        </p:nvGraphicFramePr>
        <p:xfrm>
          <a:off x="647564" y="2708920"/>
          <a:ext cx="7848872" cy="25923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35593"/>
                <a:gridCol w="1681161"/>
                <a:gridCol w="1592705"/>
                <a:gridCol w="2739413"/>
              </a:tblGrid>
              <a:tr h="493788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Ομόλογη σειρά</a:t>
                      </a:r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3151" marR="73151" marT="36577" marB="3657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Γενικός Τύπος</a:t>
                      </a:r>
                    </a:p>
                  </a:txBody>
                  <a:tcPr marL="73151" marR="73151" marT="36577" marB="3657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Πρώτο μέλος</a:t>
                      </a:r>
                    </a:p>
                  </a:txBody>
                  <a:tcPr marL="73151" marR="73151" marT="36577" marB="3657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Παρατηρήσεις</a:t>
                      </a:r>
                    </a:p>
                  </a:txBody>
                  <a:tcPr marL="73151" marR="73151" marT="36577" marB="3657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4129">
                <a:tc>
                  <a:txBody>
                    <a:bodyPr/>
                    <a:lstStyle/>
                    <a:p>
                      <a:r>
                        <a:rPr lang="el-GR" sz="2000" u="none" strike="noStrike" dirty="0"/>
                        <a:t>Κυκλοαλκάνια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3151" marR="73151" marT="36577" marB="36577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  <a:r>
                        <a:rPr lang="en-US" sz="2000" baseline="-25000" dirty="0"/>
                        <a:t>n</a:t>
                      </a:r>
                      <a:r>
                        <a:rPr lang="en-US" sz="2000" dirty="0"/>
                        <a:t>H</a:t>
                      </a:r>
                      <a:r>
                        <a:rPr lang="en-US" sz="2000" baseline="-25000" dirty="0"/>
                        <a:t>2n</a:t>
                      </a:r>
                      <a:r>
                        <a:rPr lang="en-US" sz="2000" dirty="0"/>
                        <a:t> (n≥3)</a:t>
                      </a:r>
                    </a:p>
                  </a:txBody>
                  <a:tcPr marL="73151" marR="73151" marT="36577" marB="36577" anchor="ctr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73151" marR="73151" marT="36577" marB="36577" anchor="ctr"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Ισομερή με τα αλκένια</a:t>
                      </a:r>
                    </a:p>
                  </a:txBody>
                  <a:tcPr marL="73151" marR="73151" marT="36577" marB="36577" anchor="ctr"/>
                </a:tc>
              </a:tr>
              <a:tr h="1234471">
                <a:tc>
                  <a:txBody>
                    <a:bodyPr/>
                    <a:lstStyle/>
                    <a:p>
                      <a:r>
                        <a:rPr lang="en-US" sz="2000" u="none" strike="noStrike" dirty="0"/>
                        <a:t>K</a:t>
                      </a:r>
                      <a:r>
                        <a:rPr lang="el-GR" sz="2000" u="none" strike="noStrike" dirty="0"/>
                        <a:t>υκλοαλκένια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3151" marR="73151" marT="36577" marB="36577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  <a:r>
                        <a:rPr lang="en-US" sz="2000" baseline="-25000" dirty="0"/>
                        <a:t>n</a:t>
                      </a:r>
                      <a:r>
                        <a:rPr lang="en-US" sz="2000" dirty="0"/>
                        <a:t>H</a:t>
                      </a:r>
                      <a:r>
                        <a:rPr lang="en-US" sz="2000" baseline="-25000" dirty="0"/>
                        <a:t>2n-2</a:t>
                      </a:r>
                      <a:r>
                        <a:rPr lang="en-US" sz="2000" dirty="0"/>
                        <a:t> (n≥4)</a:t>
                      </a:r>
                    </a:p>
                  </a:txBody>
                  <a:tcPr marL="73151" marR="73151" marT="36577" marB="36577" anchor="ctr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73151" marR="73151" marT="36577" marB="36577" anchor="ctr"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Ισομερή με τα αλκίνια και τα αλκαδιένια</a:t>
                      </a:r>
                    </a:p>
                  </a:txBody>
                  <a:tcPr marL="73151" marR="73151" marT="36577" marB="36577" anchor="ctr"/>
                </a:tc>
              </a:tr>
            </a:tbl>
          </a:graphicData>
        </a:graphic>
      </p:graphicFrame>
      <p:pic>
        <p:nvPicPr>
          <p:cNvPr id="19458" name="Picture 2" descr="Cyclopropane-skelet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986" y="3361433"/>
            <a:ext cx="571500" cy="50482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8220" name="Picture 3" descr="Cyclobute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11" y="443711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1"/>
            <a:ext cx="9144000" cy="1728193"/>
          </a:xfrm>
        </p:spPr>
        <p:txBody>
          <a:bodyPr>
            <a:normAutofit fontScale="90000"/>
          </a:bodyPr>
          <a:lstStyle/>
          <a:p>
            <a:r>
              <a:rPr lang="el-GR" dirty="0"/>
              <a:t>Ομόλογες σειρές κυκλικών μη αρωματικών υδρογονανθράκων</a:t>
            </a:r>
            <a:br>
              <a:rPr lang="el-GR" dirty="0"/>
            </a:br>
            <a:r>
              <a:rPr lang="el-GR" sz="2700" b="0" dirty="0"/>
              <a:t>Οι κυκλικές ενώσεις του πίνακα αυτού περιέχουν μόνο C και H και μπορεί να είναι κορεσμένες ή ακόρεστες.</a:t>
            </a:r>
          </a:p>
        </p:txBody>
      </p:sp>
    </p:spTree>
    <p:extLst>
      <p:ext uri="{BB962C8B-B14F-4D97-AF65-F5344CB8AC3E}">
        <p14:creationId xmlns:p14="http://schemas.microsoft.com/office/powerpoint/2010/main" val="23610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24</TotalTime>
  <Words>1300</Words>
  <Application>Microsoft Office PowerPoint</Application>
  <PresentationFormat>Προβολή στην οθόνη (4:3)</PresentationFormat>
  <Paragraphs>281</Paragraphs>
  <Slides>18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exo-opistho_simeiomata</vt:lpstr>
      <vt:lpstr>OC_template_updated</vt:lpstr>
      <vt:lpstr>Ανόργανη και Οργανική Χημεία (Θ)</vt:lpstr>
      <vt:lpstr>Ομόλογες σειρές άκυκλων υδρογονανθράκων  Οι ενώσεις του πίνακα αυτού περιέχουν μόνο C και H και μπορεί να είναι κορεσμένες ή ακόρεστες.</vt:lpstr>
      <vt:lpstr>Ομόλογες σειρές ενώσεων που περιέχουν οξυγόνο (Ο) Οι ενώσεις αυτού του πίνακα περιέχουν δεσμό C=O, έχουν μόνο μια χαρακτηριστική ομάδα και είναι κορεσμένες.</vt:lpstr>
      <vt:lpstr>Ομόλογες σειρές ενώσεων που περιέχουν αλογόνο (Χ)</vt:lpstr>
      <vt:lpstr>Ομόλογες σειρές ενώσεων που περιέχουν άζωτο (Ν) 1/2</vt:lpstr>
      <vt:lpstr>Ομόλογες σειρές ενώσεων που περιέχουν άζωτο (Ν) 2/2</vt:lpstr>
      <vt:lpstr>Ομόλογες σειρές ενώσεων που περιέχουν θείο (S) Οι ενώσεις αυτού του πίνακα περιέχουν δεσμούς C-S ή C=S, έχουν μόνο μια χαρακτηριστική ομάδα και είναι κορεσμένες. Μπορεί να περιέχουν και δεσμό C=O.</vt:lpstr>
      <vt:lpstr>Ομόλογες σειρές οξέων με μια ή δύο διαφορετικές χαρακτηριστικές ομάδες</vt:lpstr>
      <vt:lpstr>Ομόλογες σειρές κυκλικών μη αρωματικών υδρογονανθράκων Οι κυκλικές ενώσεις του πίνακα αυτού περιέχουν μόνο C και H και μπορεί να είναι κορεσμένες ή ακόρεστες.</vt:lpstr>
      <vt:lpstr>Ομόλογες σειρές αρωματικών ενώσεων 1/2</vt:lpstr>
      <vt:lpstr>Ομόλογες σειρές αρωματικών ενώσεων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Ανόργανη και Οργανική Χημεία (Θ)</dc:title>
  <dc:creator>opencourses@teiath.gr</dc:creator>
  <cp:lastModifiedBy>fkaram2</cp:lastModifiedBy>
  <cp:revision>8</cp:revision>
  <dcterms:created xsi:type="dcterms:W3CDTF">2015-05-19T13:31:54Z</dcterms:created>
  <dcterms:modified xsi:type="dcterms:W3CDTF">2015-09-11T07:26:09Z</dcterms:modified>
</cp:coreProperties>
</file>