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2"/>
  </p:notesMasterIdLst>
  <p:handoutMasterIdLst>
    <p:handoutMasterId r:id="rId83"/>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257" r:id="rId76"/>
    <p:sldId id="262" r:id="rId77"/>
    <p:sldId id="264" r:id="rId78"/>
    <p:sldId id="265" r:id="rId79"/>
    <p:sldId id="266" r:id="rId80"/>
    <p:sldId id="261" r:id="rId81"/>
  </p:sldIdLst>
  <p:sldSz cx="9144000" cy="6858000" type="screen4x3"/>
  <p:notesSz cx="7104063" cy="10234613"/>
  <p:custDataLst>
    <p:tags r:id="rId8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p:cViewPr>
        <p:scale>
          <a:sx n="114" d="100"/>
          <a:sy n="114" d="100"/>
        </p:scale>
        <p:origin x="-7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gs" Target="tags/tag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02513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02513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04547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47078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34298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07833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83475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67450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34499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55216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47824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89462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27730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45019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745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35567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32101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99712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555867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1761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4340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03122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MenstrualCycle.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hris_7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s.gi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cle-Revised.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s.gi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udolf.hellmuth&amp;action=edit&amp;redlink=1" TargetMode="External"/><Relationship Id="rId4" Type="http://schemas.openxmlformats.org/officeDocument/2006/relationships/hyperlink" Target="http://commons.wikimedia.org/wiki/File:Male_anatomy_en.sv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Human_ovarian_follicle.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Akira_Kouchiyam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Jonathan.Marcus" TargetMode="External"/><Relationship Id="rId4" Type="http://schemas.openxmlformats.org/officeDocument/2006/relationships/hyperlink" Target="http://commons.wikimedia.org/wiki/File:Human_androgen_receptor_and_androgen_binding.sv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8</a:t>
            </a:r>
            <a:r>
              <a:rPr lang="el-GR" sz="2600" dirty="0" smtClean="0"/>
              <a:t>:</a:t>
            </a:r>
            <a:r>
              <a:rPr lang="en-US" sz="2600" dirty="0" smtClean="0"/>
              <a:t> </a:t>
            </a:r>
            <a:r>
              <a:rPr lang="el-GR" sz="2600" dirty="0"/>
              <a:t>Ενδοκρινικό σύστημα – Όρχεις &amp; Ωοθήκες – Ορμόνες &amp; λειτουργία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Κύκλος ωχρού </a:t>
            </a:r>
            <a:r>
              <a:rPr lang="el-GR" dirty="0" smtClean="0"/>
              <a:t>σωματίου </a:t>
            </a:r>
            <a:r>
              <a:rPr lang="el-GR" sz="3200" b="0" dirty="0" smtClean="0"/>
              <a:t>2/3</a:t>
            </a:r>
            <a:endParaRPr lang="el-GR" sz="3200" b="0" dirty="0"/>
          </a:p>
        </p:txBody>
      </p:sp>
      <p:sp>
        <p:nvSpPr>
          <p:cNvPr id="9218" name="Rectangle 3"/>
          <p:cNvSpPr>
            <a:spLocks noGrp="1" noChangeArrowheads="1"/>
          </p:cNvSpPr>
          <p:nvPr>
            <p:ph idx="1"/>
          </p:nvPr>
        </p:nvSpPr>
        <p:spPr/>
        <p:txBody>
          <a:bodyPr>
            <a:normAutofit/>
          </a:bodyPr>
          <a:lstStyle/>
          <a:p>
            <a:pPr eaLnBrk="1" hangingPunct="1"/>
            <a:r>
              <a:rPr lang="el-GR" altLang="el-GR" sz="2400" b="1" dirty="0" smtClean="0"/>
              <a:t>Το ωχρό σωμάτιο </a:t>
            </a:r>
            <a:r>
              <a:rPr lang="el-GR" altLang="el-GR" sz="2400" dirty="0" smtClean="0"/>
              <a:t>προέρχεται από τη διαφοροποίηση των κυττάρων που εναπόμειναν στο τοίχωμα του ωοθυλακίου ύστερα από την ωοθυλακιορρηξία.  </a:t>
            </a:r>
          </a:p>
          <a:p>
            <a:pPr eaLnBrk="1" hangingPunct="1"/>
            <a:r>
              <a:rPr lang="el-GR" altLang="el-GR" sz="2400" dirty="0" smtClean="0"/>
              <a:t>Οι μηχανισμοί οι οποίοι ελέγχουν τις εντυπωσιακές μορφολογικές και λειτουργικές μεταβολές των κυττάρων του ωοθυλακίου προς ωχρινικό ιστό, όπως και εκείνοι που καθορίζουν την επιβίωσή του ή την καταστροφή του είναι εξαιρετικά πολύπλοκοι και, εν μέρει, άγνωστοι.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37113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ωχρού σωματίου </a:t>
            </a:r>
            <a:r>
              <a:rPr lang="el-GR" sz="3200" b="0" dirty="0" smtClean="0"/>
              <a:t>3/3</a:t>
            </a:r>
            <a:endParaRPr lang="el-GR" dirty="0"/>
          </a:p>
        </p:txBody>
      </p:sp>
      <p:sp>
        <p:nvSpPr>
          <p:cNvPr id="10242" name="Rectangle 3"/>
          <p:cNvSpPr>
            <a:spLocks noGrp="1" noChangeArrowheads="1"/>
          </p:cNvSpPr>
          <p:nvPr>
            <p:ph idx="1"/>
          </p:nvPr>
        </p:nvSpPr>
        <p:spPr/>
        <p:txBody>
          <a:bodyPr>
            <a:noAutofit/>
          </a:bodyPr>
          <a:lstStyle/>
          <a:p>
            <a:pPr eaLnBrk="1" hangingPunct="1"/>
            <a:r>
              <a:rPr lang="el-GR" altLang="el-GR" sz="2200" dirty="0" smtClean="0"/>
              <a:t>Η δυσκολία αυτή της κατανόησης των παραπάνω μηχανισμών προέρχεται τόσο από τις εντυπωσιακές διαφορές στη ρύθμιση της λειτουργίας του ωχρού σωματίου που υπάρχουν ανάμεσα στα διάφορα ζωικά είδη, όσο και από τις διαφορετικές πληροφορίες που προκύπτουν μεταξύ των in vitro πειραματικών «μοντέλων».</a:t>
            </a:r>
          </a:p>
          <a:p>
            <a:pPr eaLnBrk="1" hangingPunct="1"/>
            <a:r>
              <a:rPr lang="el-GR" altLang="el-GR" sz="2200" b="1" dirty="0" smtClean="0"/>
              <a:t>Ως αποτέλεσμα, ενώ τα προτεινόμενα μοντέλα λειτουργίας και θανάτου του ωχρού σωματίου είναι πολλά, αντιφάσκουν μεταξύ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91272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Χρόνος ωοθηκικής λειτουργίας</a:t>
            </a:r>
            <a:endParaRPr lang="el-GR" dirty="0"/>
          </a:p>
        </p:txBody>
      </p:sp>
      <p:sp>
        <p:nvSpPr>
          <p:cNvPr id="10242" name="Rectangle 3"/>
          <p:cNvSpPr>
            <a:spLocks noGrp="1" noChangeArrowheads="1"/>
          </p:cNvSpPr>
          <p:nvPr>
            <p:ph idx="1"/>
          </p:nvPr>
        </p:nvSpPr>
        <p:spPr/>
        <p:txBody>
          <a:bodyPr>
            <a:noAutofit/>
          </a:bodyPr>
          <a:lstStyle/>
          <a:p>
            <a:pPr eaLnBrk="1" hangingPunct="1"/>
            <a:r>
              <a:rPr lang="el-GR" altLang="el-GR" dirty="0" smtClean="0"/>
              <a:t>Η λειτουργία των ωοθηκών διαρκεί περίπου 30-35 έτη σε αντίθεση με εκείνη των όρχεων που διαρκούν μέχρι γήρατος.  </a:t>
            </a:r>
          </a:p>
          <a:p>
            <a:pPr eaLnBrk="1" hangingPunct="1"/>
            <a:r>
              <a:rPr lang="el-GR" altLang="el-GR" dirty="0" smtClean="0"/>
              <a:t>Η μεταβατική περίοδος πριν την οριστική διακοπή της ωοθηκικής λειτουργίας καλείται κλιμακτήριος, ενώ η περίοδος μετά την οριστική διακοπή καλείται </a:t>
            </a:r>
            <a:r>
              <a:rPr lang="el-GR" altLang="el-GR" b="1" dirty="0" smtClean="0"/>
              <a:t>εμμηνόπαυση </a:t>
            </a:r>
            <a:r>
              <a:rPr lang="el-GR" altLang="el-GR" dirty="0" smtClean="0"/>
              <a:t>και εμφανίζεται σε ηλικία 45-50 ετών.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712894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Ορμόνες ωοθηκών</a:t>
            </a:r>
            <a:endParaRPr lang="el-GR" dirty="0"/>
          </a:p>
        </p:txBody>
      </p:sp>
      <p:sp>
        <p:nvSpPr>
          <p:cNvPr id="11266" name="Rectangle 3"/>
          <p:cNvSpPr>
            <a:spLocks noGrp="1" noChangeArrowheads="1"/>
          </p:cNvSpPr>
          <p:nvPr>
            <p:ph idx="1"/>
          </p:nvPr>
        </p:nvSpPr>
        <p:spPr/>
        <p:txBody>
          <a:bodyPr>
            <a:normAutofit/>
          </a:bodyPr>
          <a:lstStyle/>
          <a:p>
            <a:pPr eaLnBrk="1" hangingPunct="1"/>
            <a:r>
              <a:rPr lang="el-GR" altLang="el-GR" sz="2400" dirty="0" smtClean="0"/>
              <a:t>Οι κύριες ορμόνες των ωοθηκών είναι </a:t>
            </a:r>
            <a:r>
              <a:rPr lang="el-GR" altLang="el-GR" sz="2400" b="1" dirty="0" smtClean="0"/>
              <a:t>τα οιστρογόνα </a:t>
            </a:r>
            <a:r>
              <a:rPr lang="el-GR" altLang="el-GR" sz="2400" dirty="0" smtClean="0"/>
              <a:t>και η </a:t>
            </a:r>
            <a:r>
              <a:rPr lang="el-GR" altLang="el-GR" sz="2400" b="1" dirty="0" smtClean="0"/>
              <a:t>προγεστρόνη.  </a:t>
            </a:r>
          </a:p>
          <a:p>
            <a:pPr eaLnBrk="1" hangingPunct="1"/>
            <a:r>
              <a:rPr lang="el-GR" altLang="el-GR" sz="2400" dirty="0" smtClean="0"/>
              <a:t>Από τις ωοθήκες παράγονται επίσης και </a:t>
            </a:r>
            <a:r>
              <a:rPr lang="el-GR" altLang="el-GR" sz="2400" b="1" dirty="0" smtClean="0"/>
              <a:t>μικρά ποσά ανδρογόνων </a:t>
            </a:r>
            <a:r>
              <a:rPr lang="el-GR" altLang="el-GR" sz="2400" dirty="0" smtClean="0"/>
              <a:t>και συνηθίζεται να περιλαμβάνεται σε αυτές και </a:t>
            </a:r>
            <a:r>
              <a:rPr lang="el-GR" altLang="el-GR" sz="2400" b="1" dirty="0" smtClean="0"/>
              <a:t>η ρελαξίνη. </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248290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Ενδοκρινολογία της </a:t>
            </a:r>
            <a:r>
              <a:rPr lang="el-GR" dirty="0" smtClean="0"/>
              <a:t>αναπαραγωγής </a:t>
            </a:r>
            <a:r>
              <a:rPr lang="el-GR" sz="3300" b="0" dirty="0" smtClean="0"/>
              <a:t>1/11</a:t>
            </a:r>
            <a:endParaRPr lang="el-GR" sz="3300" b="0" dirty="0"/>
          </a:p>
        </p:txBody>
      </p:sp>
      <p:sp>
        <p:nvSpPr>
          <p:cNvPr id="11266" name="Rectangle 3"/>
          <p:cNvSpPr>
            <a:spLocks noGrp="1" noChangeArrowheads="1"/>
          </p:cNvSpPr>
          <p:nvPr>
            <p:ph idx="1"/>
          </p:nvPr>
        </p:nvSpPr>
        <p:spPr/>
        <p:txBody>
          <a:bodyPr>
            <a:normAutofit/>
          </a:bodyPr>
          <a:lstStyle/>
          <a:p>
            <a:r>
              <a:rPr lang="el-GR" altLang="el-GR" sz="2200" dirty="0" smtClean="0"/>
              <a:t>Ο υποθάλαμος, μέσω του εκκριτικού των γοναδοτροπικών ορμονών παράγοντα </a:t>
            </a:r>
            <a:r>
              <a:rPr lang="en-US" altLang="el-GR" sz="2200" dirty="0" smtClean="0"/>
              <a:t>GnRH</a:t>
            </a:r>
            <a:r>
              <a:rPr lang="el-GR" altLang="el-GR" sz="2200" dirty="0" smtClean="0"/>
              <a:t> ελέγχει τη σύνθεση και την κατά ώσεις έκκριση της θυλακιοτρόπου (</a:t>
            </a:r>
            <a:r>
              <a:rPr lang="en-US" altLang="el-GR" sz="2200" dirty="0" smtClean="0"/>
              <a:t>FSH</a:t>
            </a:r>
            <a:r>
              <a:rPr lang="el-GR" altLang="el-GR" sz="2200" dirty="0" smtClean="0"/>
              <a:t>) και ωχρινοτρόπου ορμόνης (</a:t>
            </a:r>
            <a:r>
              <a:rPr lang="en-US" altLang="el-GR" sz="2200" dirty="0" smtClean="0"/>
              <a:t>LH</a:t>
            </a:r>
            <a:r>
              <a:rPr lang="el-GR" altLang="el-GR" sz="2200" dirty="0" smtClean="0"/>
              <a:t>).</a:t>
            </a:r>
          </a:p>
          <a:p>
            <a:pPr eaLnBrk="1" hangingPunct="1"/>
            <a:r>
              <a:rPr lang="el-GR" altLang="el-GR" sz="2200" dirty="0" smtClean="0"/>
              <a:t>Η </a:t>
            </a:r>
            <a:r>
              <a:rPr lang="en-US" altLang="el-GR" sz="2200" dirty="0" smtClean="0"/>
              <a:t>FSH </a:t>
            </a:r>
            <a:r>
              <a:rPr lang="el-GR" altLang="el-GR" sz="2200" dirty="0" smtClean="0"/>
              <a:t>και η </a:t>
            </a:r>
            <a:r>
              <a:rPr lang="en-US" altLang="el-GR" sz="2200" dirty="0" smtClean="0"/>
              <a:t>LH </a:t>
            </a:r>
            <a:r>
              <a:rPr lang="el-GR" altLang="el-GR" sz="2200" dirty="0" smtClean="0"/>
              <a:t>παράγονται στην υπόφυση και με τη σειρά τους ρυθμίζουν την παραγωγή των ωοθηκικών ορμονών, δηλαδή των οιστρογόνων, της προγεστερόνης, της τεστοστερόνης και της ινχιμπίνης.</a:t>
            </a:r>
            <a:endParaRPr lang="en-US" altLang="el-GR" sz="2200" dirty="0" smtClean="0"/>
          </a:p>
          <a:p>
            <a:pPr eaLnBrk="1" hangingPunct="1"/>
            <a:r>
              <a:rPr lang="en-US" altLang="el-GR" sz="2200" dirty="0" smtClean="0"/>
              <a:t>H GnRH</a:t>
            </a:r>
            <a:r>
              <a:rPr lang="el-GR" altLang="el-GR" sz="2200" dirty="0" smtClean="0"/>
              <a:t> είναι ένα δεκαπεπτίδιο, με χρόνο ημίσειας ζωής περίπου 2 – 5 λεπτά και παράγεται από εξειδικευμένους νευρώνες που εντοπίζονται στον τοξοειδή πυρήνα του υποθάλαμου.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152781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2/11</a:t>
            </a:r>
            <a:endParaRPr lang="el-GR" dirty="0"/>
          </a:p>
        </p:txBody>
      </p:sp>
      <p:sp>
        <p:nvSpPr>
          <p:cNvPr id="12290" name="Rectangle 3"/>
          <p:cNvSpPr>
            <a:spLocks noGrp="1" noChangeArrowheads="1"/>
          </p:cNvSpPr>
          <p:nvPr>
            <p:ph idx="1"/>
          </p:nvPr>
        </p:nvSpPr>
        <p:spPr/>
        <p:txBody>
          <a:bodyPr>
            <a:normAutofit/>
          </a:bodyPr>
          <a:lstStyle/>
          <a:p>
            <a:pPr eaLnBrk="1" hangingPunct="1"/>
            <a:r>
              <a:rPr lang="el-GR" altLang="el-GR" sz="2200" dirty="0" smtClean="0"/>
              <a:t>Η </a:t>
            </a:r>
            <a:r>
              <a:rPr lang="en-US" altLang="el-GR" sz="2200" dirty="0" smtClean="0"/>
              <a:t>GnRH</a:t>
            </a:r>
            <a:r>
              <a:rPr lang="el-GR" altLang="el-GR" sz="2200" dirty="0" smtClean="0"/>
              <a:t> εκκρίνεται με παλμικό τρόπο κάθε 60 – 100 λεπτά στο υποθαλαμικό – υποφυσιακό πυλαίο σύστημα και φτάνει με την κυκλοφορία στον πρόσθιο λοβό της υπόφυσης, όπου και διεγείρει την παραγωγή των γοναδοτροπινών. </a:t>
            </a:r>
            <a:endParaRPr lang="en-US" altLang="el-GR" sz="2200" dirty="0" smtClean="0"/>
          </a:p>
          <a:p>
            <a:pPr eaLnBrk="1" hangingPunct="1"/>
            <a:r>
              <a:rPr lang="el-GR" altLang="el-GR" sz="2200" dirty="0" smtClean="0"/>
              <a:t>Το εύρος της παλμικής έκκρισης καθορίζεται τόσο από παράγοντες του κεντρικού νευρικού συστήματος όσο και των μηχανισμών </a:t>
            </a:r>
            <a:r>
              <a:rPr lang="en-US" altLang="el-GR" sz="2200" dirty="0" smtClean="0"/>
              <a:t>feedback</a:t>
            </a:r>
            <a:r>
              <a:rPr lang="el-GR" altLang="el-GR" sz="2200" dirty="0" smtClean="0"/>
              <a:t> σε επίπεδο υπόφυσης και ωοθηκών, με άλλα λόγια μέσω του μηχανισμού παλίνδρομης αλληλορύθμισης (</a:t>
            </a:r>
            <a:r>
              <a:rPr lang="en-US" altLang="el-GR" sz="2200" dirty="0" smtClean="0"/>
              <a:t>feedback</a:t>
            </a:r>
            <a:r>
              <a:rPr lang="el-GR" altLang="el-GR" sz="2200" dirty="0" smtClean="0"/>
              <a:t>), τα επίπεδα των ωοθηκικών ορμονών επηρεάζουν την εκκριτική λειτουργία της υπόφυσης αλλά και του υποθάλαμου.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84555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3</a:t>
            </a:r>
            <a:r>
              <a:rPr lang="el-GR" sz="3000" b="0" dirty="0" smtClean="0"/>
              <a:t>/11</a:t>
            </a:r>
            <a:endParaRPr lang="el-GR" dirty="0"/>
          </a:p>
        </p:txBody>
      </p:sp>
      <p:sp>
        <p:nvSpPr>
          <p:cNvPr id="12290" name="Rectangle 3"/>
          <p:cNvSpPr>
            <a:spLocks noGrp="1" noChangeArrowheads="1"/>
          </p:cNvSpPr>
          <p:nvPr>
            <p:ph idx="1"/>
          </p:nvPr>
        </p:nvSpPr>
        <p:spPr/>
        <p:txBody>
          <a:bodyPr>
            <a:normAutofit/>
          </a:bodyPr>
          <a:lstStyle/>
          <a:p>
            <a:pPr eaLnBrk="1" hangingPunct="1"/>
            <a:r>
              <a:rPr lang="el-GR" altLang="el-GR" sz="2200" dirty="0" smtClean="0"/>
              <a:t>Η </a:t>
            </a:r>
            <a:r>
              <a:rPr lang="en-US" altLang="el-GR" sz="2200" dirty="0" smtClean="0"/>
              <a:t>GnRH</a:t>
            </a:r>
            <a:r>
              <a:rPr lang="el-GR" altLang="el-GR" sz="2200" dirty="0" smtClean="0"/>
              <a:t> δρα μέσω πρόσδεσης σε ειδικούς υποδοχείς στα κύτταρα της πρόσθιας υπόφυσης και ασκεί τη δράση της μέσω του συστήματος της αδενυλικής κυκλάσης.</a:t>
            </a:r>
            <a:br>
              <a:rPr lang="el-GR" altLang="el-GR" sz="2200" dirty="0" smtClean="0"/>
            </a:br>
            <a:r>
              <a:rPr lang="el-GR" altLang="el-GR" sz="2200" dirty="0" smtClean="0"/>
              <a:t>Οι γοναδοτρόπες ορμόνες, </a:t>
            </a:r>
            <a:r>
              <a:rPr lang="en-US" altLang="el-GR" sz="2200" dirty="0" smtClean="0"/>
              <a:t>FSH</a:t>
            </a:r>
            <a:r>
              <a:rPr lang="el-GR" altLang="el-GR" sz="2200" dirty="0" smtClean="0"/>
              <a:t> και </a:t>
            </a:r>
            <a:r>
              <a:rPr lang="en-US" altLang="el-GR" sz="2200" dirty="0" smtClean="0"/>
              <a:t>LH </a:t>
            </a:r>
            <a:r>
              <a:rPr lang="el-GR" altLang="el-GR" sz="2200" dirty="0" smtClean="0"/>
              <a:t>είναι γλυκοπρωτεΐνες, σε μορφή διμερών, τα οποία έχουν κοινή α</a:t>
            </a:r>
            <a:r>
              <a:rPr lang="en-US" altLang="el-GR" sz="2200" dirty="0" smtClean="0"/>
              <a:t>-</a:t>
            </a:r>
            <a:r>
              <a:rPr lang="el-GR" altLang="el-GR" sz="2200" dirty="0" smtClean="0"/>
              <a:t>υπομονάδα αλλά διαφέρουν ως προς τη β, η οποία και διαφοροποιεί τη δράση τους.  </a:t>
            </a:r>
          </a:p>
          <a:p>
            <a:pPr eaLnBrk="1" hangingPunct="1"/>
            <a:r>
              <a:rPr lang="el-GR" altLang="el-GR" sz="2200" dirty="0" smtClean="0"/>
              <a:t>Αμφότερες παράγονται από τον ίδιο τύπο κυττάρου στην πρόσθια υπόφυση και προσδένονται σε ειδικούς</a:t>
            </a:r>
            <a:r>
              <a:rPr lang="en-US" altLang="el-GR" sz="2200" dirty="0" smtClean="0"/>
              <a:t> </a:t>
            </a:r>
            <a:r>
              <a:rPr lang="el-GR" altLang="el-GR" sz="2200" dirty="0" smtClean="0"/>
              <a:t>υποδοχείς στα κοκκιώδη κύτταρα και στα κύτταρα της θήκης του ωοθυλακίου</a:t>
            </a:r>
            <a:r>
              <a:rPr lang="en-US" altLang="el-GR" sz="2200" dirty="0" smtClean="0"/>
              <a:t>.</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14157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4</a:t>
            </a:r>
            <a:r>
              <a:rPr lang="el-GR" sz="3000" b="0" dirty="0" smtClean="0"/>
              <a:t>/11</a:t>
            </a:r>
            <a:endParaRPr lang="el-GR" dirty="0"/>
          </a:p>
        </p:txBody>
      </p:sp>
      <p:sp>
        <p:nvSpPr>
          <p:cNvPr id="13314" name="Rectangle 3"/>
          <p:cNvSpPr>
            <a:spLocks noGrp="1" noChangeArrowheads="1"/>
          </p:cNvSpPr>
          <p:nvPr>
            <p:ph idx="1"/>
          </p:nvPr>
        </p:nvSpPr>
        <p:spPr>
          <a:xfrm>
            <a:off x="457200" y="1340768"/>
            <a:ext cx="8229600" cy="4896544"/>
          </a:xfrm>
        </p:spPr>
        <p:txBody>
          <a:bodyPr>
            <a:normAutofit/>
          </a:bodyPr>
          <a:lstStyle/>
          <a:p>
            <a:pPr eaLnBrk="1" hangingPunct="1">
              <a:lnSpc>
                <a:spcPct val="114000"/>
              </a:lnSpc>
            </a:pPr>
            <a:r>
              <a:rPr lang="el-GR" altLang="el-GR" sz="2400" b="1" dirty="0" smtClean="0"/>
              <a:t>Η </a:t>
            </a:r>
            <a:r>
              <a:rPr lang="en-US" altLang="el-GR" sz="2400" b="1" dirty="0" smtClean="0"/>
              <a:t>FSH </a:t>
            </a:r>
            <a:r>
              <a:rPr lang="el-GR" altLang="el-GR" sz="2400" dirty="0" smtClean="0"/>
              <a:t>προσδένεται ιδίως στα κοκκιώδη κύτταρα και διεγείρει την ανάπτυξή τους, προάγει τη δημιουργία υποδοχέων της </a:t>
            </a:r>
            <a:r>
              <a:rPr lang="en-US" altLang="el-GR" sz="2400" dirty="0" smtClean="0"/>
              <a:t>LH</a:t>
            </a:r>
            <a:r>
              <a:rPr lang="el-GR" altLang="el-GR" sz="2400" dirty="0" smtClean="0"/>
              <a:t> στα κύτταρα της θήκης, διεγείρει τη δημιουργία της αρωματάσης και της 3β υδροξυστεροειδικής δεϋδρογενάσης και τελικά την ανάπτυξη των ωοθυλακίων.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401727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5</a:t>
            </a:r>
            <a:r>
              <a:rPr lang="el-GR" sz="3000" b="0" dirty="0" smtClean="0"/>
              <a:t>/11</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sz="2200" b="1" dirty="0" smtClean="0"/>
              <a:t>Η αρωματάση </a:t>
            </a:r>
            <a:r>
              <a:rPr lang="el-GR" altLang="el-GR" sz="2200" dirty="0" smtClean="0"/>
              <a:t>είναι ένζυμο της ομάδας του κυτοχρώματος </a:t>
            </a:r>
            <a:r>
              <a:rPr lang="en-US" altLang="el-GR" sz="2200" dirty="0" smtClean="0"/>
              <a:t>P</a:t>
            </a:r>
            <a:r>
              <a:rPr lang="el-GR" altLang="el-GR" sz="2200" dirty="0" smtClean="0"/>
              <a:t>450, η οποία προάγει τη βιοσύνθεση οιστρογόνων από ανδρογόνα μέσω αρωματοποίησης ενώ </a:t>
            </a:r>
            <a:r>
              <a:rPr lang="el-GR" altLang="el-GR" sz="2200" b="1" dirty="0" smtClean="0"/>
              <a:t>η 3β υδροξυστεροειδική δεϋδρογενάση</a:t>
            </a:r>
            <a:r>
              <a:rPr lang="el-GR" altLang="el-GR" sz="2200" dirty="0" smtClean="0"/>
              <a:t> είναι ένζυμο του φλοιού των επινεφριδίων, η οποία προάγει τη μετατροπή της πρεγνενολόνης σε προγεστερόνη και τη δημιουργία τεστοστερόνης από ανδροστενδιόλη.</a:t>
            </a:r>
            <a:br>
              <a:rPr lang="el-GR" altLang="el-GR" sz="2200" dirty="0" smtClean="0"/>
            </a:br>
            <a:r>
              <a:rPr lang="el-GR" altLang="el-GR" sz="2200" b="1" dirty="0" smtClean="0"/>
              <a:t>Η </a:t>
            </a:r>
            <a:r>
              <a:rPr lang="en-US" altLang="el-GR" sz="2200" b="1" dirty="0" smtClean="0"/>
              <a:t>LH</a:t>
            </a:r>
            <a:r>
              <a:rPr lang="el-GR" altLang="el-GR" sz="2200" b="1" dirty="0" smtClean="0"/>
              <a:t> </a:t>
            </a:r>
            <a:r>
              <a:rPr lang="el-GR" altLang="el-GR" sz="2200" dirty="0" smtClean="0"/>
              <a:t>διαθέτει υποδοχείς κυρίως στα κύτταρα της θήκης και στα κοκκιώδη κύτταρα του ώριμου ωοθυλακίου, διεγείρει την παραγωγή ανδρογόνων από τα κύτταρα της θήκης, την παραγωγή προγεστερόνης, την ωοθυλακιορρηξία και τη δημιουργία του ωχρού σωματίου.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46534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6</a:t>
            </a:r>
            <a:r>
              <a:rPr lang="el-GR" sz="3000" b="0" dirty="0" smtClean="0"/>
              <a:t>/11</a:t>
            </a:r>
            <a:endParaRPr lang="el-GR" dirty="0"/>
          </a:p>
        </p:txBody>
      </p:sp>
      <p:sp>
        <p:nvSpPr>
          <p:cNvPr id="14338" name="Rectangle 3"/>
          <p:cNvSpPr>
            <a:spLocks noGrp="1" noChangeArrowheads="1"/>
          </p:cNvSpPr>
          <p:nvPr>
            <p:ph idx="1"/>
          </p:nvPr>
        </p:nvSpPr>
        <p:spPr/>
        <p:txBody>
          <a:bodyPr>
            <a:normAutofit/>
          </a:bodyPr>
          <a:lstStyle/>
          <a:p>
            <a:pPr eaLnBrk="1" hangingPunct="1"/>
            <a:r>
              <a:rPr lang="el-GR" altLang="el-GR" sz="2400" dirty="0" smtClean="0"/>
              <a:t>Οι γοναδοτροπίνες λειτουργούν συνδυαστικά βάσει της θεωρίας των « δύο κυττάρων</a:t>
            </a:r>
            <a:r>
              <a:rPr lang="en-US" altLang="el-GR" sz="2400" dirty="0" smtClean="0"/>
              <a:t>-</a:t>
            </a:r>
            <a:r>
              <a:rPr lang="el-GR" altLang="el-GR" sz="2400" dirty="0" smtClean="0"/>
              <a:t>δύο γοναδοτροπινών» ως εξής: </a:t>
            </a:r>
            <a:endParaRPr lang="en-US" altLang="el-GR" sz="2400" dirty="0" smtClean="0"/>
          </a:p>
          <a:p>
            <a:pPr eaLnBrk="1" hangingPunct="1"/>
            <a:r>
              <a:rPr lang="en-US" altLang="el-GR" sz="2400" dirty="0" smtClean="0"/>
              <a:t>H LH</a:t>
            </a:r>
            <a:r>
              <a:rPr lang="el-GR" altLang="el-GR" sz="2400" dirty="0" smtClean="0"/>
              <a:t> δρα στα κύτταρα της θήκης για την παραγωγή ανδρογόνων (ανδροστενδιόνη, τεστοστερόνη), τα ανδρογόνα μεταφέρονται από τα κύτταρα της θήκης στα κοκκιώδη κύτταρα, στα οποία τα ανδρογόνα μετατρέπονται σε οιστρογόνα μέσω του ενζύμου της αρωματάσης και η διαδικασία ελέγχεται από την </a:t>
            </a:r>
            <a:r>
              <a:rPr lang="en-US" altLang="el-GR" sz="2400" dirty="0" smtClean="0"/>
              <a:t>FSH</a:t>
            </a:r>
            <a:r>
              <a:rPr lang="el-GR" altLang="el-GR" sz="2400" dirty="0" smtClean="0"/>
              <a:t>.</a:t>
            </a:r>
            <a:endParaRPr lang="en-US"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05419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1/</a:t>
            </a:r>
            <a:r>
              <a:rPr lang="el-GR" sz="3300" b="0" dirty="0"/>
              <a:t>3</a:t>
            </a:r>
          </a:p>
        </p:txBody>
      </p:sp>
      <p:sp>
        <p:nvSpPr>
          <p:cNvPr id="3074" name="Rectangle 3"/>
          <p:cNvSpPr>
            <a:spLocks noGrp="1" noChangeArrowheads="1"/>
          </p:cNvSpPr>
          <p:nvPr>
            <p:ph idx="1"/>
          </p:nvPr>
        </p:nvSpPr>
        <p:spPr>
          <a:xfrm>
            <a:off x="457200" y="1340768"/>
            <a:ext cx="8579296" cy="5328592"/>
          </a:xfrm>
        </p:spPr>
        <p:txBody>
          <a:bodyPr>
            <a:noAutofit/>
          </a:bodyPr>
          <a:lstStyle/>
          <a:p>
            <a:pPr eaLnBrk="1" hangingPunct="1">
              <a:spcBef>
                <a:spcPts val="1000"/>
              </a:spcBef>
            </a:pPr>
            <a:r>
              <a:rPr lang="el-GR" altLang="el-GR" sz="2200" dirty="0" smtClean="0"/>
              <a:t>Η φυσιολογική ωοθηκική λειτουργία εξαρτάται από την αλληλεπίδραση παραγόντων που εκκρίνονται από τον υποθάλαμο, την υπόφυση και την ωοθήκη.  </a:t>
            </a:r>
          </a:p>
          <a:p>
            <a:pPr eaLnBrk="1" hangingPunct="1">
              <a:spcBef>
                <a:spcPts val="1000"/>
              </a:spcBef>
            </a:pPr>
            <a:r>
              <a:rPr lang="el-GR" altLang="el-GR" sz="2200" dirty="0" smtClean="0"/>
              <a:t>Κατά την αναπαραγωγική ηλικία, η κύρια ρυθμιστική μονάδα στην ωοθήκη είναι το ωοθυλάκιο.  </a:t>
            </a:r>
          </a:p>
          <a:p>
            <a:pPr eaLnBrk="1" hangingPunct="1">
              <a:spcBef>
                <a:spcPts val="1000"/>
              </a:spcBef>
            </a:pPr>
            <a:r>
              <a:rPr lang="el-GR" altLang="el-GR" sz="2200" dirty="0" smtClean="0"/>
              <a:t>Το ωοθυλάκιο αποτελείται από ένα ωάριο, το οποίο περιβάλλεται από στοιβάδες κοκκιωδών κυττάρων που βρίσκονται κοντά στο ωάριο και από στοιβάδες κυττάρων της θήκης, που περιβάλλουν εξωτερικά τα κύτταρα της κοκκιώδους στοιβάδας.  </a:t>
            </a:r>
          </a:p>
          <a:p>
            <a:pPr eaLnBrk="1" hangingPunct="1">
              <a:spcBef>
                <a:spcPts val="1000"/>
              </a:spcBef>
            </a:pPr>
            <a:r>
              <a:rPr lang="el-GR" altLang="el-GR" sz="2200" dirty="0" smtClean="0"/>
              <a:t>Οι εξελικτικές διαδικασίες που εμφανίζει το ωοθυλάκιο, όταν αρχίσει η λειτουργία των ωοθηκών στην εποχή της ήβης, επαναλαμβάνονται </a:t>
            </a:r>
            <a:r>
              <a:rPr lang="el-GR" altLang="el-GR" sz="2200" b="1" dirty="0" smtClean="0"/>
              <a:t>κυκλικά </a:t>
            </a:r>
            <a:r>
              <a:rPr lang="el-GR" altLang="el-GR" sz="2200" dirty="0" smtClean="0"/>
              <a:t>κάθε 28 ημέρες, μέχρι την ηλικία της εμμηνόπαυσης.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73318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7</a:t>
            </a:r>
            <a:r>
              <a:rPr lang="el-GR" sz="3000" b="0" dirty="0" smtClean="0"/>
              <a:t>/11</a:t>
            </a:r>
            <a:endParaRPr lang="el-GR" dirty="0"/>
          </a:p>
        </p:txBody>
      </p:sp>
      <p:sp>
        <p:nvSpPr>
          <p:cNvPr id="14338" name="Rectangle 3"/>
          <p:cNvSpPr>
            <a:spLocks noGrp="1" noChangeArrowheads="1"/>
          </p:cNvSpPr>
          <p:nvPr>
            <p:ph idx="1"/>
          </p:nvPr>
        </p:nvSpPr>
        <p:spPr/>
        <p:txBody>
          <a:bodyPr>
            <a:normAutofit/>
          </a:bodyPr>
          <a:lstStyle/>
          <a:p>
            <a:pPr eaLnBrk="1" hangingPunct="1"/>
            <a:r>
              <a:rPr lang="el-GR" altLang="el-GR" sz="2400" dirty="0" smtClean="0"/>
              <a:t>Τα οιστρογόνα είναι στεροειδικές ορμόνες που αποτελούν τις κύριες «θηλυκές» ορμόνες και υπάρχουν τρία διαφορετικά στον άνθρωπο: </a:t>
            </a:r>
            <a:r>
              <a:rPr lang="el-GR" altLang="el-GR" sz="2400" b="1" dirty="0" smtClean="0"/>
              <a:t>η οιστραδιόλη </a:t>
            </a:r>
            <a:r>
              <a:rPr lang="el-GR" altLang="el-GR" sz="2400" dirty="0" smtClean="0"/>
              <a:t>(Ε2), η οποία παράγεται από τις ωοθήκες κατά τη διάρκεια του καταμήνιου κύκλου, </a:t>
            </a:r>
            <a:r>
              <a:rPr lang="el-GR" altLang="el-GR" sz="2400" b="1" dirty="0" smtClean="0"/>
              <a:t>η οιστριόλη</a:t>
            </a:r>
            <a:r>
              <a:rPr lang="el-GR" altLang="el-GR" sz="2400" dirty="0" smtClean="0"/>
              <a:t> (Ε3) η οποία παράγεται από τον πλακούντα και </a:t>
            </a:r>
            <a:r>
              <a:rPr lang="el-GR" altLang="el-GR" sz="2400" b="1" dirty="0" smtClean="0"/>
              <a:t>η οιστρόνη </a:t>
            </a:r>
            <a:r>
              <a:rPr lang="el-GR" altLang="el-GR" sz="2400" dirty="0" smtClean="0"/>
              <a:t>η οποία προκύπτει στην εμμηνόπαυση από μετατροπή των επινεφριδιακών ανδρογόνων στο μυϊκό και λιπώδη ιστό.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298404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8</a:t>
            </a:r>
            <a:r>
              <a:rPr lang="el-GR" sz="3000" b="0" dirty="0" smtClean="0"/>
              <a:t>/11</a:t>
            </a:r>
            <a:endParaRPr lang="el-GR" dirty="0"/>
          </a:p>
        </p:txBody>
      </p:sp>
      <p:sp>
        <p:nvSpPr>
          <p:cNvPr id="15362" name="Rectangle 3"/>
          <p:cNvSpPr>
            <a:spLocks noGrp="1" noChangeArrowheads="1"/>
          </p:cNvSpPr>
          <p:nvPr>
            <p:ph idx="1"/>
          </p:nvPr>
        </p:nvSpPr>
        <p:spPr/>
        <p:txBody>
          <a:bodyPr>
            <a:normAutofit/>
          </a:bodyPr>
          <a:lstStyle/>
          <a:p>
            <a:pPr eaLnBrk="1" hangingPunct="1"/>
            <a:r>
              <a:rPr lang="el-GR" altLang="el-GR" sz="2200" dirty="0" smtClean="0"/>
              <a:t>Τα οιστρογόνα προσδένονται σε ενδοκυττάριους υποδοχείς και τροποποιούν τη δράση γονιδίων. </a:t>
            </a:r>
          </a:p>
          <a:p>
            <a:pPr eaLnBrk="1" hangingPunct="1"/>
            <a:r>
              <a:rPr lang="el-GR" altLang="el-GR" sz="2200" b="1" dirty="0" smtClean="0"/>
              <a:t>Τα οιστρογόνα έχουν σωρεία επιδράσεων σε διάφορα όργανα </a:t>
            </a:r>
            <a:r>
              <a:rPr lang="el-GR" altLang="el-GR" sz="2200" dirty="0" smtClean="0"/>
              <a:t>– στόχους και ιστούς του σώματος: προάγουν την παραγωγική φάση του ενδομητρίου, στο μυομήτριο τη συσταλτικότητα, στο μαστό την ανάπτυξη του μαστικού αδένα, έχουν μικρή αναβολική δράση στο μυϊκό ιστό και προσδίδουν τους δευτερογενείς χαρακτήρες στο θηλυκό φύλο.</a:t>
            </a:r>
            <a:br>
              <a:rPr lang="el-GR" altLang="el-GR" sz="2200" dirty="0" smtClean="0"/>
            </a:br>
            <a:r>
              <a:rPr lang="el-GR" altLang="el-GR" sz="2200" b="1" dirty="0" smtClean="0"/>
              <a:t>Τα προγεσταγόνα έχουν ως μοναδικό εκπρόσωπο την προγεστερόνη, μια στεροειδή ορμόνη, η οποία παράγεται κυρίως από τον πλακούντα</a:t>
            </a:r>
            <a:r>
              <a:rPr lang="el-GR" altLang="el-GR" sz="2200" dirty="0" smtClean="0"/>
              <a:t> αλλά και από το ωχρό σωμάτιο της ωοθήκης.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162737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9</a:t>
            </a:r>
            <a:r>
              <a:rPr lang="el-GR" sz="3000" b="0" dirty="0" smtClean="0"/>
              <a:t>/11</a:t>
            </a:r>
            <a:endParaRPr lang="el-GR" dirty="0"/>
          </a:p>
        </p:txBody>
      </p:sp>
      <p:sp>
        <p:nvSpPr>
          <p:cNvPr id="15362" name="Rectangle 3"/>
          <p:cNvSpPr>
            <a:spLocks noGrp="1" noChangeArrowheads="1"/>
          </p:cNvSpPr>
          <p:nvPr>
            <p:ph idx="1"/>
          </p:nvPr>
        </p:nvSpPr>
        <p:spPr/>
        <p:txBody>
          <a:bodyPr>
            <a:normAutofit/>
          </a:bodyPr>
          <a:lstStyle/>
          <a:p>
            <a:pPr eaLnBrk="1" hangingPunct="1"/>
            <a:r>
              <a:rPr lang="el-GR" altLang="el-GR" sz="2400" b="1" dirty="0" smtClean="0"/>
              <a:t>Η προγεστερόνη, </a:t>
            </a:r>
            <a:r>
              <a:rPr lang="el-GR" altLang="el-GR" sz="2400" dirty="0" smtClean="0"/>
              <a:t>μεταξύ άλλων, προάγει την εκκριτική φάση του καταμήνιου κύκλου στο ενδομήτριο, ασκεί χαλαρωτική δράση στο μυομήτριο, προάγει την ανάπτυξη των λοβίων του μαστικού αδένα αλλά παρεμποδίζει την έκκριση του γάλακτος, αυξάνει τη βασική θερμοκρασία του σώματος μετά την ωοθυλακιορρηξία, παρεμποδίζει την έκκριση της </a:t>
            </a:r>
            <a:r>
              <a:rPr lang="en-US" altLang="el-GR" sz="2400" dirty="0" smtClean="0"/>
              <a:t>GnRH</a:t>
            </a:r>
            <a:r>
              <a:rPr lang="el-GR" altLang="el-GR" sz="2400" dirty="0" smtClean="0"/>
              <a:t> μέσω αρνητικού </a:t>
            </a:r>
            <a:r>
              <a:rPr lang="en-US" altLang="el-GR" sz="2400" dirty="0" smtClean="0"/>
              <a:t>feedback</a:t>
            </a:r>
            <a:r>
              <a:rPr lang="el-GR" altLang="el-GR" sz="2400" dirty="0" smtClean="0"/>
              <a:t> που της ασκεί και εμμέσως παρεμποδίζει την αύξηση της </a:t>
            </a:r>
            <a:r>
              <a:rPr lang="en-US" altLang="el-GR" sz="2400" dirty="0" smtClean="0"/>
              <a:t>FSH</a:t>
            </a:r>
            <a:r>
              <a:rPr lang="el-GR" altLang="el-GR" sz="2400" dirty="0" smtClean="0"/>
              <a:t> και την αιχμή της </a:t>
            </a:r>
            <a:r>
              <a:rPr lang="en-US" altLang="el-GR" sz="2400" dirty="0" smtClean="0"/>
              <a:t>LH</a:t>
            </a:r>
            <a:r>
              <a:rPr lang="el-GR" altLang="el-GR" sz="2400" dirty="0" smtClean="0"/>
              <a:t> άρα και την ωοθυλακιορρηξία κατά τη διάρκεια της ωχρινικής φάσης του κύκλου και της εγκυμοσύνης.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428281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10/11</a:t>
            </a:r>
            <a:endParaRPr lang="el-GR" dirty="0"/>
          </a:p>
        </p:txBody>
      </p:sp>
      <p:pic>
        <p:nvPicPr>
          <p:cNvPr id="1026" name="Picture 2" descr="File:MenstrualCyc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5" y="1110700"/>
            <a:ext cx="454342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6512" y="6344478"/>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MenstrualCycle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Chris 73"/>
              </a:rPr>
              <a:t>Chris 73</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47513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11/11</a:t>
            </a:r>
            <a:endParaRPr lang="el-GR" dirty="0"/>
          </a:p>
        </p:txBody>
      </p:sp>
      <p:sp>
        <p:nvSpPr>
          <p:cNvPr id="17410" name="Rectangle 3"/>
          <p:cNvSpPr>
            <a:spLocks noGrp="1" noChangeArrowheads="1"/>
          </p:cNvSpPr>
          <p:nvPr>
            <p:ph idx="1"/>
          </p:nvPr>
        </p:nvSpPr>
        <p:spPr/>
        <p:txBody>
          <a:bodyPr>
            <a:normAutofit/>
          </a:bodyPr>
          <a:lstStyle/>
          <a:p>
            <a:pPr eaLnBrk="1" hangingPunct="1"/>
            <a:r>
              <a:rPr lang="el-GR" altLang="el-GR" sz="2200" dirty="0" smtClean="0"/>
              <a:t>Στο σχήμα φαίνεται η εξέλιξη των επιπέδων των ορμονών κατά τη διάρκεια του καταμήνιου κύκλου, σε συνάρτηση με την εξελικτική πορεία του ωοθυλακίου και του ενδομητρίου. </a:t>
            </a:r>
          </a:p>
          <a:p>
            <a:pPr eaLnBrk="1" hangingPunct="1"/>
            <a:r>
              <a:rPr lang="el-GR" altLang="el-GR" sz="2200" dirty="0" smtClean="0"/>
              <a:t>Η αιχμή της </a:t>
            </a:r>
            <a:r>
              <a:rPr lang="en-US" altLang="el-GR" sz="2200" dirty="0" smtClean="0"/>
              <a:t>LH</a:t>
            </a:r>
            <a:r>
              <a:rPr lang="el-GR" altLang="el-GR" sz="2200" dirty="0" smtClean="0"/>
              <a:t> στο μέσο του κύκλου σηματοδοτεί την ωοθυλακιορρηξία και την έναρξη της ωχρινικής φάσης του καταμήνιου κύκλου, κατά την οποία το ενδομήτριο γίνεται παχύτερο και οι αδένες του διευρύνονται. </a:t>
            </a:r>
          </a:p>
          <a:p>
            <a:pPr eaLnBrk="1" hangingPunct="1"/>
            <a:r>
              <a:rPr lang="el-GR" altLang="el-GR" sz="2200" dirty="0" smtClean="0"/>
              <a:t>Εάν δεν συμβεί γονιμοποίηση, το ωχρό σωμάτιο υποστρέφεται και υπάρχει σταδιακή πτώση των επιπέδων των ορμονών, ιδίως της προγεστερόνης, ενώ η πτώση των οιστρογόνων προκαλεί την απόπτωση των κυττάρων του ενδομητρίου, με συνακόλουθη εμφάνιση εμμηνορρυσίας.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850063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Εμμηνόπαυση-Ορισμός</a:t>
            </a:r>
            <a:endParaRPr lang="el-GR" sz="3200" b="0" dirty="0"/>
          </a:p>
        </p:txBody>
      </p:sp>
      <p:sp>
        <p:nvSpPr>
          <p:cNvPr id="18434" name="Rectangle 3"/>
          <p:cNvSpPr>
            <a:spLocks noGrp="1" noChangeArrowheads="1"/>
          </p:cNvSpPr>
          <p:nvPr>
            <p:ph idx="1"/>
          </p:nvPr>
        </p:nvSpPr>
        <p:spPr/>
        <p:txBody>
          <a:bodyPr>
            <a:normAutofit/>
          </a:bodyPr>
          <a:lstStyle/>
          <a:p>
            <a:pPr eaLnBrk="1" hangingPunct="1">
              <a:lnSpc>
                <a:spcPct val="114000"/>
              </a:lnSpc>
            </a:pPr>
            <a:r>
              <a:rPr lang="el-GR" altLang="el-GR" dirty="0" smtClean="0"/>
              <a:t>Ως </a:t>
            </a:r>
            <a:r>
              <a:rPr lang="el-GR" altLang="el-GR" b="1" dirty="0" smtClean="0"/>
              <a:t>εμμηνόπαυση</a:t>
            </a:r>
            <a:r>
              <a:rPr lang="el-GR" altLang="el-GR" dirty="0" smtClean="0"/>
              <a:t> ορίζουμε τη μόνιμη διακοπή της εμμήνου ρύσεως για ένα έτος, η οποία σχετίζεται με την πτώση της έκκρισης των οιστρογόνων, ως αποτέλεσμα της απώλειας της λειτουργικότητας των ωοθυλακίων. </a:t>
            </a:r>
          </a:p>
          <a:p>
            <a:pPr eaLnBrk="1" hangingPunct="1">
              <a:lnSpc>
                <a:spcPct val="114000"/>
              </a:lnSpc>
            </a:pPr>
            <a:r>
              <a:rPr lang="el-GR" altLang="el-GR" dirty="0" smtClean="0"/>
              <a:t>Η μέση ηλικία</a:t>
            </a:r>
            <a:r>
              <a:rPr lang="en-US" altLang="el-GR" dirty="0" smtClean="0"/>
              <a:t> </a:t>
            </a:r>
            <a:r>
              <a:rPr lang="el-GR" altLang="el-GR" dirty="0" smtClean="0"/>
              <a:t>εμφάνισής της είναι τα 51 έτη και καθορίζεται από γενετικούς και όχι από φυλετικούς ή διατροφικούς παράγοντες.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042027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Εμμηνόπαυση </a:t>
            </a:r>
            <a:r>
              <a:rPr lang="el-GR" sz="3200" b="0" dirty="0" smtClean="0"/>
              <a:t>1/5</a:t>
            </a:r>
            <a:endParaRPr lang="el-GR" sz="3200" b="0" dirty="0"/>
          </a:p>
        </p:txBody>
      </p:sp>
      <p:sp>
        <p:nvSpPr>
          <p:cNvPr id="18434" name="Rectangle 3"/>
          <p:cNvSpPr>
            <a:spLocks noGrp="1" noChangeArrowheads="1"/>
          </p:cNvSpPr>
          <p:nvPr>
            <p:ph idx="1"/>
          </p:nvPr>
        </p:nvSpPr>
        <p:spPr>
          <a:xfrm>
            <a:off x="457200" y="1196752"/>
            <a:ext cx="8435280" cy="5472608"/>
          </a:xfrm>
        </p:spPr>
        <p:txBody>
          <a:bodyPr>
            <a:noAutofit/>
          </a:bodyPr>
          <a:lstStyle/>
          <a:p>
            <a:pPr eaLnBrk="1" hangingPunct="1">
              <a:lnSpc>
                <a:spcPct val="105000"/>
              </a:lnSpc>
              <a:spcBef>
                <a:spcPts val="1000"/>
              </a:spcBef>
            </a:pPr>
            <a:r>
              <a:rPr lang="el-GR" altLang="el-GR" sz="2200" dirty="0" smtClean="0"/>
              <a:t>Ως </a:t>
            </a:r>
            <a:r>
              <a:rPr lang="el-GR" altLang="el-GR" sz="2200" b="1" dirty="0" smtClean="0"/>
              <a:t>περιεμμηνόπαυση</a:t>
            </a:r>
            <a:r>
              <a:rPr lang="el-GR" altLang="el-GR" sz="2200" dirty="0" smtClean="0"/>
              <a:t> ορίζουμε το χρονικό διάστημα πριν την εμμηνόπαυση, κατά τη διάρκειά της και έως και ένα έτος μετά την εγκατάστασή της. </a:t>
            </a:r>
          </a:p>
          <a:p>
            <a:pPr eaLnBrk="1" hangingPunct="1">
              <a:lnSpc>
                <a:spcPct val="105000"/>
              </a:lnSpc>
              <a:spcBef>
                <a:spcPts val="1000"/>
              </a:spcBef>
            </a:pPr>
            <a:r>
              <a:rPr lang="el-GR" altLang="el-GR" sz="2200" dirty="0" smtClean="0"/>
              <a:t>Η περιεμμηνόπαυση ξεκινά περίπου στα μέσα ή προς τα τέλη της 4ης δεκαετίας της ζωής της γυναίκας, οπότε και προοδευτικά εκπίπτει η ωοθηκική λειτουργία, και διαρκεί μέχρι την εγκατάσταση της εμμηνόπαυσης, δηλαδή ένα χρόνο μετά τη διακοπή της εμμηνορρυσίας. </a:t>
            </a:r>
          </a:p>
          <a:p>
            <a:pPr eaLnBrk="1" hangingPunct="1">
              <a:lnSpc>
                <a:spcPct val="105000"/>
              </a:lnSpc>
              <a:spcBef>
                <a:spcPts val="1000"/>
              </a:spcBef>
            </a:pPr>
            <a:r>
              <a:rPr lang="el-GR" altLang="el-GR" sz="2200" dirty="0" smtClean="0"/>
              <a:t>Κατά το διάστημα αυτό, το οποίο είναι </a:t>
            </a:r>
            <a:r>
              <a:rPr lang="el-GR" altLang="el-GR" sz="2200" b="1" dirty="0" smtClean="0"/>
              <a:t>μεταβατικό στάδιο προς την επερχόμενη εμμηνόπαυση</a:t>
            </a:r>
            <a:r>
              <a:rPr lang="el-GR" altLang="el-GR" sz="2200" dirty="0" smtClean="0"/>
              <a:t>, είναι πιθανό να εμφανιστεί συμπτωματολογία που σχετίζεται με τα προοδευτικά μειούμενα επίπεδα οιστρογόνων, όπως για παράδειγμα οι αλλαγές στον καταμήνιο κύκλο σε ότι αφορά τη συχνότητα, τη διάρκεια και την ποσότητα της εμμηνορρυσίας.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259561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2/5</a:t>
            </a:r>
            <a:endParaRPr lang="el-GR" dirty="0"/>
          </a:p>
        </p:txBody>
      </p:sp>
      <p:sp>
        <p:nvSpPr>
          <p:cNvPr id="19458" name="Rectangle 4"/>
          <p:cNvSpPr>
            <a:spLocks noGrp="1" noChangeArrowheads="1"/>
          </p:cNvSpPr>
          <p:nvPr>
            <p:ph idx="1"/>
          </p:nvPr>
        </p:nvSpPr>
        <p:spPr>
          <a:noFill/>
        </p:spPr>
        <p:txBody>
          <a:bodyPr>
            <a:normAutofit/>
          </a:bodyPr>
          <a:lstStyle/>
          <a:p>
            <a:pPr eaLnBrk="1" hangingPunct="1"/>
            <a:r>
              <a:rPr lang="el-GR" altLang="el-GR" sz="2200" dirty="0" smtClean="0"/>
              <a:t>Καθώς πλησιάζει η εμμηνόπαυση, κατά το τέλος της μεταβατικής φάσης δηλαδή, επηρεάζονται όχι μόνο τα επίπεδα ιδίως των ωοθηκικής προέλευσης ορμονών (οιστρογόνα, προγεστερόνη και ανδρογόνα) αλλά και ο τρόπος σύνθεσης και δράσης τους. </a:t>
            </a:r>
          </a:p>
          <a:p>
            <a:pPr eaLnBrk="1" hangingPunct="1"/>
            <a:r>
              <a:rPr lang="el-GR" altLang="el-GR" sz="2200" dirty="0" smtClean="0"/>
              <a:t>Τα επίπεδα της ινχιμπίνης, τα οποία σταδιακά μειώνονταν από τη μεταβατική κιόλας φάση, φτάνουν σε επίπεδα στα οποία καταργείται το αρνητικό </a:t>
            </a:r>
            <a:r>
              <a:rPr lang="en-US" altLang="el-GR" sz="2200" dirty="0" smtClean="0"/>
              <a:t>feedback</a:t>
            </a:r>
            <a:r>
              <a:rPr lang="el-GR" altLang="el-GR" sz="2200" dirty="0" smtClean="0"/>
              <a:t> στην υπόφυση, με αποτέλεσμα τα επίπεδα των γοναδοτροπινών (</a:t>
            </a:r>
            <a:r>
              <a:rPr lang="en-US" altLang="el-GR" sz="2200" dirty="0" smtClean="0"/>
              <a:t>FSH</a:t>
            </a:r>
            <a:r>
              <a:rPr lang="el-GR" altLang="el-GR" sz="2200" dirty="0" smtClean="0"/>
              <a:t>, </a:t>
            </a:r>
            <a:r>
              <a:rPr lang="en-US" altLang="el-GR" sz="2200" dirty="0" smtClean="0"/>
              <a:t>LH</a:t>
            </a:r>
            <a:r>
              <a:rPr lang="el-GR" altLang="el-GR" sz="2200" dirty="0" smtClean="0"/>
              <a:t>) να αυξάνονται. </a:t>
            </a:r>
          </a:p>
          <a:p>
            <a:pPr eaLnBrk="1" hangingPunct="1"/>
            <a:r>
              <a:rPr lang="el-GR" altLang="el-GR" sz="2200" dirty="0" smtClean="0"/>
              <a:t>Η αύξηση των γοναδοτροπινών προκαλεί υπερδιέγερση των ωοθυλακίων και ως εκ τούτου επιτείνεται η ατρησία τους.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650192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3/5</a:t>
            </a:r>
            <a:endParaRPr lang="el-GR" dirty="0"/>
          </a:p>
        </p:txBody>
      </p:sp>
      <p:sp>
        <p:nvSpPr>
          <p:cNvPr id="19458" name="Rectangle 4"/>
          <p:cNvSpPr>
            <a:spLocks noGrp="1" noChangeArrowheads="1"/>
          </p:cNvSpPr>
          <p:nvPr>
            <p:ph idx="1"/>
          </p:nvPr>
        </p:nvSpPr>
        <p:spPr>
          <a:noFill/>
        </p:spPr>
        <p:txBody>
          <a:bodyPr>
            <a:normAutofit/>
          </a:bodyPr>
          <a:lstStyle/>
          <a:p>
            <a:pPr eaLnBrk="1" hangingPunct="1">
              <a:lnSpc>
                <a:spcPct val="114000"/>
              </a:lnSpc>
            </a:pPr>
            <a:r>
              <a:rPr lang="el-GR" altLang="el-GR" dirty="0" smtClean="0"/>
              <a:t>Μέσω του μηχανισμού </a:t>
            </a:r>
            <a:r>
              <a:rPr lang="en-US" altLang="el-GR" dirty="0" smtClean="0"/>
              <a:t>feedback</a:t>
            </a:r>
            <a:r>
              <a:rPr lang="el-GR" altLang="el-GR" dirty="0" smtClean="0"/>
              <a:t>, η έκπτωση της ωοθηκικής λειτουργίας μειώνει τα επίπεδα των οιστρογόνων και της ινχιμπίνης με συνακόλουθη επιπλέον αύξηση της </a:t>
            </a:r>
            <a:r>
              <a:rPr lang="en-US" altLang="el-GR" dirty="0" smtClean="0"/>
              <a:t>FSH</a:t>
            </a:r>
            <a:r>
              <a:rPr lang="el-GR" altLang="el-GR" dirty="0" smtClean="0"/>
              <a:t> και </a:t>
            </a:r>
            <a:r>
              <a:rPr lang="en-US" altLang="el-GR" dirty="0" smtClean="0"/>
              <a:t>LH</a:t>
            </a:r>
            <a:r>
              <a:rPr lang="el-GR" altLang="el-GR" dirty="0" smtClean="0"/>
              <a:t> και εκ νέου επίταση της ατρησίας περισσότερων ωοθυλακίων. </a:t>
            </a:r>
          </a:p>
          <a:p>
            <a:pPr eaLnBrk="1" hangingPunct="1">
              <a:lnSpc>
                <a:spcPct val="114000"/>
              </a:lnSpc>
            </a:pPr>
            <a:r>
              <a:rPr lang="el-GR" altLang="el-GR" dirty="0" smtClean="0"/>
              <a:t>Η ένδεια των οιστρογόνων, τελικά, δεν επιτρέπει την πάχυνση του ενδομητρίου και ως επακόλουθο, η εμμηνορρυσία σταματά.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42180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4/5</a:t>
            </a:r>
            <a:endParaRPr lang="el-GR" dirty="0"/>
          </a:p>
        </p:txBody>
      </p:sp>
      <p:sp>
        <p:nvSpPr>
          <p:cNvPr id="19458" name="Rectangle 4"/>
          <p:cNvSpPr>
            <a:spLocks noGrp="1" noChangeArrowheads="1"/>
          </p:cNvSpPr>
          <p:nvPr>
            <p:ph idx="1"/>
          </p:nvPr>
        </p:nvSpPr>
        <p:spPr>
          <a:noFill/>
        </p:spPr>
        <p:txBody>
          <a:bodyPr>
            <a:normAutofit/>
          </a:bodyPr>
          <a:lstStyle/>
          <a:p>
            <a:pPr eaLnBrk="1" hangingPunct="1"/>
            <a:r>
              <a:rPr lang="el-GR" altLang="el-GR" sz="2200" dirty="0" smtClean="0"/>
              <a:t>Οι γοναδοτροπίνες φτάνουν στα μέγιστα επίπεδα τρία χρόνια μετά την εμμηνόπαυση αλλά τότε απορρυθμίζεται ο μηχανισμός παλίνδρομης αλληλορύθμισης, με αποτέλεσμα τα επίπεδά τους στη συνέχεια να μειωθούν.</a:t>
            </a:r>
            <a:br>
              <a:rPr lang="el-GR" altLang="el-GR" sz="2200" dirty="0" smtClean="0"/>
            </a:br>
            <a:r>
              <a:rPr lang="el-GR" altLang="el-GR" sz="2200" dirty="0" smtClean="0"/>
              <a:t>Παρά το γεγονός της αμελητέας παραγωγής οιστρογόνων από την μετεμμηνοπαυσιακή ωοθήκη, μπορούν να διαπιστωθούν ανιχνεύσιμες ποσότητες οιστραδιόλης και, κυρίως, οιστρόνης, στο αίμα των μετεμμηνοπαυσιακών γυναικών.  Το «παράδοξο» αυτό εξηγείται με το γεγονός της περιφερικής αρωματοποίησης των ανδρογόνων επινεφριδιακής και ωοθηκικής προέλευσης προς οιστρογόνα.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75858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2/3</a:t>
            </a:r>
            <a:endParaRPr lang="el-GR" sz="3300" b="0" dirty="0"/>
          </a:p>
        </p:txBody>
      </p:sp>
      <p:sp>
        <p:nvSpPr>
          <p:cNvPr id="4098" name="Rectangle 3"/>
          <p:cNvSpPr>
            <a:spLocks noGrp="1" noChangeArrowheads="1"/>
          </p:cNvSpPr>
          <p:nvPr>
            <p:ph idx="1"/>
          </p:nvPr>
        </p:nvSpPr>
        <p:spPr>
          <a:xfrm>
            <a:off x="457200" y="1340768"/>
            <a:ext cx="8229600" cy="4896544"/>
          </a:xfrm>
        </p:spPr>
        <p:txBody>
          <a:bodyPr>
            <a:normAutofit/>
          </a:bodyPr>
          <a:lstStyle/>
          <a:p>
            <a:pPr eaLnBrk="1" hangingPunct="1"/>
            <a:r>
              <a:rPr lang="el-GR" altLang="el-GR" sz="2400" dirty="0" smtClean="0"/>
              <a:t>Η αρχή και το τέλος του κυκλικού αυτού διαστήματος, που ονομάζεται </a:t>
            </a:r>
            <a:r>
              <a:rPr lang="el-GR" altLang="el-GR" sz="2400" b="1" dirty="0" smtClean="0"/>
              <a:t>γεννητικός κύκλος</a:t>
            </a:r>
            <a:r>
              <a:rPr lang="el-GR" altLang="el-GR" sz="2400" dirty="0" smtClean="0"/>
              <a:t>, καθορίζονται χρονικά από την εμφάνιση της εμμηνορρυσίας.  </a:t>
            </a:r>
          </a:p>
          <a:p>
            <a:pPr eaLnBrk="1" hangingPunct="1"/>
            <a:r>
              <a:rPr lang="el-GR" altLang="el-GR" sz="2400" dirty="0" smtClean="0"/>
              <a:t>Ο γεννητικός κύκλος διακρίνεται </a:t>
            </a:r>
            <a:r>
              <a:rPr lang="el-GR" altLang="el-GR" sz="2400" b="1" dirty="0" smtClean="0"/>
              <a:t>σε δύο φάσεις, την παραγωγική και την εκκριτική φάση, οι οποίες χωρίζονται από την ωοθυλακιορρηξία, που πραγματοποιείται στο μέσο του κύκλου. </a:t>
            </a:r>
          </a:p>
          <a:p>
            <a:pPr eaLnBrk="1" hangingPunct="1"/>
            <a:r>
              <a:rPr lang="el-GR" altLang="el-GR" sz="2400" b="1" dirty="0" smtClean="0"/>
              <a:t>Φυσιολογικά, σε κάθε κύκλο, αναπτύσσεται ένα ωοθυλάκιο.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413771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5/5</a:t>
            </a:r>
            <a:endParaRPr lang="el-GR" dirty="0"/>
          </a:p>
        </p:txBody>
      </p:sp>
      <p:sp>
        <p:nvSpPr>
          <p:cNvPr id="20482" name="Rectangle 3"/>
          <p:cNvSpPr>
            <a:spLocks noGrp="1" noChangeArrowheads="1"/>
          </p:cNvSpPr>
          <p:nvPr>
            <p:ph idx="1"/>
          </p:nvPr>
        </p:nvSpPr>
        <p:spPr/>
        <p:txBody>
          <a:bodyPr>
            <a:normAutofit/>
          </a:bodyPr>
          <a:lstStyle/>
          <a:p>
            <a:pPr eaLnBrk="1" hangingPunct="1"/>
            <a:r>
              <a:rPr lang="el-GR" altLang="el-GR" sz="2200" dirty="0" smtClean="0"/>
              <a:t>Οι παχύσαρκες γυναίκες έχουν αυξημένα επίπεδα οιστρογόνων εξαιτίας της περιφερικής αρωματοποίησης και ως εκ τούτου αποτελούν ομάδα υψηλού κινδύνου για εμφάνιση καρκίνου του ενδομητρίου.</a:t>
            </a:r>
            <a:br>
              <a:rPr lang="el-GR" altLang="el-GR" sz="2200" dirty="0" smtClean="0"/>
            </a:br>
            <a:r>
              <a:rPr lang="el-GR" altLang="el-GR" sz="2200" dirty="0" smtClean="0"/>
              <a:t>Τα επίπεδά των ανδρογόνων μειώνονται κατά την εμμηνόπαυση εξαιτίας της προοδευτικής μείωσης της παραγωγής τους από τις ωοθήκες, ωστόσο διατηρείται η επινεφριδιακή παραγωγή, αλλά μετά την εμμηνόπαυση τα επινεφρίδια μειώνουν την παραγωγή ανδρογόνων (</a:t>
            </a:r>
            <a:r>
              <a:rPr lang="en-US" altLang="el-GR" sz="2200" dirty="0" smtClean="0"/>
              <a:t>DHEA</a:t>
            </a:r>
            <a:r>
              <a:rPr lang="el-GR" altLang="el-GR" sz="2200" dirty="0" smtClean="0"/>
              <a:t>, </a:t>
            </a:r>
            <a:r>
              <a:rPr lang="en-US" altLang="el-GR" sz="2200" dirty="0" smtClean="0"/>
              <a:t>DHEAS</a:t>
            </a:r>
            <a:r>
              <a:rPr lang="el-GR" altLang="el-GR" sz="2200" dirty="0" smtClean="0"/>
              <a:t> και Δ4Α) κατά 50 – 60%. </a:t>
            </a:r>
          </a:p>
          <a:p>
            <a:pPr eaLnBrk="1" hangingPunct="1"/>
            <a:r>
              <a:rPr lang="el-GR" altLang="el-GR" sz="2200" dirty="0" smtClean="0"/>
              <a:t>Οι ανωτέρω ορμόνες αποτελούν, στην ουσία, προορμόνες, οι οποίες μετατρέπονται στην περιφέρεια στις δραστικότερες μορφές ανδρογόνων, δηλαδή στη διϋδροτεστοστερόνη και τεστοστερόνη.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640453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Σχετιζόμενη με την εμμηνόπαυση </a:t>
            </a:r>
            <a:r>
              <a:rPr lang="el-GR" dirty="0" smtClean="0"/>
              <a:t>συμπτωματολογία </a:t>
            </a:r>
            <a:r>
              <a:rPr lang="el-GR" sz="3600" b="0" dirty="0" smtClean="0"/>
              <a:t>1/2</a:t>
            </a:r>
            <a:endParaRPr lang="el-GR" sz="3600" b="0" dirty="0"/>
          </a:p>
        </p:txBody>
      </p:sp>
      <p:sp>
        <p:nvSpPr>
          <p:cNvPr id="21506" name="Rectangle 3"/>
          <p:cNvSpPr>
            <a:spLocks noGrp="1" noChangeArrowheads="1"/>
          </p:cNvSpPr>
          <p:nvPr>
            <p:ph idx="1"/>
          </p:nvPr>
        </p:nvSpPr>
        <p:spPr>
          <a:xfrm>
            <a:off x="457200" y="1412776"/>
            <a:ext cx="8229600" cy="4824536"/>
          </a:xfrm>
        </p:spPr>
        <p:txBody>
          <a:bodyPr>
            <a:normAutofit/>
          </a:bodyPr>
          <a:lstStyle/>
          <a:p>
            <a:pPr marL="0" indent="0" eaLnBrk="1" hangingPunct="1">
              <a:buNone/>
            </a:pPr>
            <a:r>
              <a:rPr lang="el-GR" altLang="el-GR" sz="2400" b="1" dirty="0" smtClean="0"/>
              <a:t>Ανωμαλίες και απώλεια της περιόδου</a:t>
            </a:r>
            <a:endParaRPr lang="el-GR" altLang="el-GR" sz="2400" dirty="0" smtClean="0"/>
          </a:p>
          <a:p>
            <a:pPr eaLnBrk="1" hangingPunct="1"/>
            <a:r>
              <a:rPr lang="el-GR" altLang="el-GR" sz="2400" dirty="0" smtClean="0"/>
              <a:t>Οι ανωμαλίες στον καταμήνιο κύκλο (συχνότητα, διάρκεια, ποσότητα) είναι από τα πρώτα συμπτώματα που παρατηρεί η γυναίκα. </a:t>
            </a:r>
          </a:p>
          <a:p>
            <a:pPr eaLnBrk="1" hangingPunct="1"/>
            <a:r>
              <a:rPr lang="el-GR" altLang="el-GR" sz="2400" dirty="0" smtClean="0"/>
              <a:t>Όπως προαναφέρθηκε, της διακοπής της εμμηνορρυσίας προηγείται μια περίοδος ανωμαλιών, η οποία θα οδηγήσει στη μόνιμη διακοπή της εμμήνου ρύσεως.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535240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Σχετιζόμενη με την εμμηνόπαυση </a:t>
            </a:r>
            <a:r>
              <a:rPr lang="el-GR" dirty="0" smtClean="0"/>
              <a:t>συμπτωματολογία </a:t>
            </a:r>
            <a:r>
              <a:rPr lang="el-GR" sz="3600" b="0" dirty="0" smtClean="0"/>
              <a:t>2/2</a:t>
            </a:r>
            <a:endParaRPr lang="el-GR" sz="3600" b="0" dirty="0"/>
          </a:p>
        </p:txBody>
      </p:sp>
      <p:sp>
        <p:nvSpPr>
          <p:cNvPr id="21506" name="Rectangle 3"/>
          <p:cNvSpPr>
            <a:spLocks noGrp="1" noChangeArrowheads="1"/>
          </p:cNvSpPr>
          <p:nvPr>
            <p:ph idx="1"/>
          </p:nvPr>
        </p:nvSpPr>
        <p:spPr>
          <a:xfrm>
            <a:off x="457200" y="1412776"/>
            <a:ext cx="8435280" cy="5112568"/>
          </a:xfrm>
        </p:spPr>
        <p:txBody>
          <a:bodyPr>
            <a:normAutofit/>
          </a:bodyPr>
          <a:lstStyle/>
          <a:p>
            <a:pPr marL="0" indent="0" eaLnBrk="1" hangingPunct="1">
              <a:lnSpc>
                <a:spcPct val="110000"/>
              </a:lnSpc>
              <a:buNone/>
            </a:pPr>
            <a:r>
              <a:rPr lang="el-GR" altLang="el-GR" sz="2200" b="1" dirty="0" smtClean="0"/>
              <a:t>Ανωμαλίες και απώλεια της περιόδου </a:t>
            </a:r>
            <a:r>
              <a:rPr lang="el-GR" altLang="el-GR" sz="2200" dirty="0" smtClean="0"/>
              <a:t>(συνέχεια)</a:t>
            </a:r>
          </a:p>
          <a:p>
            <a:pPr eaLnBrk="1" hangingPunct="1">
              <a:lnSpc>
                <a:spcPct val="110000"/>
              </a:lnSpc>
            </a:pPr>
            <a:r>
              <a:rPr lang="el-GR" altLang="el-GR" sz="2200" dirty="0" smtClean="0"/>
              <a:t>Ορισμένες γυναίκες παρουσιάζουν αιμόρροια μεταξύ των περιόδων, η οποία μπορεί να είναι σταγονοειδής ή και μεγαλύτερου βαθμού, η οποία μπορεί να οφείλεται στην παραγωγή οιστρογόνων από τα ωοθυλάκια, με ή χωρίς ωοθυλακιορρηξία αλλά μπορεί και να οφείλεται σε οργανική νόσο, οπότε απαιτείται διαφοροδιάγνωση. </a:t>
            </a:r>
          </a:p>
          <a:p>
            <a:pPr eaLnBrk="1" hangingPunct="1">
              <a:lnSpc>
                <a:spcPct val="110000"/>
              </a:lnSpc>
            </a:pPr>
            <a:r>
              <a:rPr lang="el-GR" altLang="el-GR" sz="2200" dirty="0" smtClean="0"/>
              <a:t>Προοδευτικά τα συνοδά συμπτώματα της εμμηνορρυσίας, όπως η μαστοδυνία, το οίδημα, οι πονοκέφαλοι και οι μεταβολές της διάθεσης, υποχωρούν, ως αποτέλεσμα της μείωσης της παραγωγής των ωοθηκικών ορμονών. </a:t>
            </a:r>
          </a:p>
          <a:p>
            <a:pPr eaLnBrk="1" hangingPunct="1">
              <a:lnSpc>
                <a:spcPct val="110000"/>
              </a:lnSpc>
            </a:pPr>
            <a:r>
              <a:rPr lang="el-GR" altLang="el-GR" sz="2200" dirty="0" smtClean="0"/>
              <a:t>Η διάγνωση της εμμηνόπαυσης τίθεται μετά από ένα χρόνο απώλειας της εμμηνορρυσίας.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313099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εμμηνοπαυσιακά συμπτώματα και </a:t>
            </a:r>
            <a:r>
              <a:rPr lang="el-GR" dirty="0" smtClean="0"/>
              <a:t>επακόλουθα </a:t>
            </a:r>
            <a:r>
              <a:rPr lang="el-GR" sz="3300" b="0" dirty="0" smtClean="0"/>
              <a:t>1/2</a:t>
            </a:r>
            <a:endParaRPr lang="el-GR" sz="3300" b="0" dirty="0"/>
          </a:p>
        </p:txBody>
      </p:sp>
      <p:sp>
        <p:nvSpPr>
          <p:cNvPr id="22530" name="Rectangle 3"/>
          <p:cNvSpPr>
            <a:spLocks noGrp="1" noChangeArrowheads="1"/>
          </p:cNvSpPr>
          <p:nvPr>
            <p:ph idx="1"/>
          </p:nvPr>
        </p:nvSpPr>
        <p:spPr>
          <a:xfrm>
            <a:off x="457200" y="1412776"/>
            <a:ext cx="8291264" cy="4968552"/>
          </a:xfrm>
        </p:spPr>
        <p:txBody>
          <a:bodyPr>
            <a:normAutofit/>
          </a:bodyPr>
          <a:lstStyle/>
          <a:p>
            <a:pPr eaLnBrk="1" hangingPunct="1"/>
            <a:r>
              <a:rPr lang="el-GR" altLang="el-GR" sz="2200" b="1" dirty="0" smtClean="0"/>
              <a:t>Ουρογεννητική ατροφία</a:t>
            </a:r>
            <a:r>
              <a:rPr lang="el-GR" altLang="el-GR" sz="2200" dirty="0" smtClean="0"/>
              <a:t> Η μείωση των επιπέδων των οιστρογόνων προκαλεί ατροφία στο ουρογεννητικό σύστημα, και ως αποτέλεσμα της ατροφίας στο ουροποιητικό σύστημα μπορεί να αναπτυχθεί ατροφική κυστίτιδα, ακράτεια και λοιμώξεις.</a:t>
            </a:r>
          </a:p>
          <a:p>
            <a:pPr eaLnBrk="1" hangingPunct="1"/>
            <a:r>
              <a:rPr lang="el-GR" altLang="el-GR" sz="2200" b="1" dirty="0" smtClean="0"/>
              <a:t>Εξάψεις</a:t>
            </a:r>
            <a:r>
              <a:rPr lang="el-GR" altLang="el-GR" sz="2200" dirty="0" smtClean="0"/>
              <a:t> Το χαρακτηριστικότερο σύμπτωμα της εμμηνόπαυσης είναι οι εξάψεις, οι οποίες είναι ένα ξαφνικό αίσθημα καύσου με συνοδό εφίδρωση, το οποίο συχνά συνοδεύεται από αίσθημα παλμών ή από ρίγος και ανησυχία. Η διάρκειά του κυμαίνεται μεταξύ ενός και τριών λεπτών περίπου αλλά μπορεί να επαναλαμβάνεται πολλές φορές κατά τη διάρκεια της ημέρας, συνήθως μεταξύ 5 και 10.</a:t>
            </a:r>
            <a:br>
              <a:rPr lang="el-GR" altLang="el-GR" sz="2200" dirty="0" smtClean="0"/>
            </a:br>
            <a:r>
              <a:rPr lang="el-GR" altLang="el-GR" sz="2200" dirty="0" smtClean="0"/>
              <a:t>Περίπου το 50% των εμμηνοπαυσιακών γυναικών παραπονούνται για τις εξάψεις.</a:t>
            </a:r>
            <a:endParaRPr lang="el-GR" altLang="el-GR" sz="22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157554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εμμηνοπαυσιακά συμπτώματα και </a:t>
            </a:r>
            <a:r>
              <a:rPr lang="el-GR" dirty="0" smtClean="0"/>
              <a:t>επακόλουθα </a:t>
            </a:r>
            <a:r>
              <a:rPr lang="el-GR" sz="3300" b="0" dirty="0" smtClean="0"/>
              <a:t>2/2</a:t>
            </a:r>
            <a:endParaRPr lang="el-GR" sz="3300" b="0" dirty="0"/>
          </a:p>
        </p:txBody>
      </p:sp>
      <p:sp>
        <p:nvSpPr>
          <p:cNvPr id="22530" name="Rectangle 3"/>
          <p:cNvSpPr>
            <a:spLocks noGrp="1" noChangeArrowheads="1"/>
          </p:cNvSpPr>
          <p:nvPr>
            <p:ph idx="1"/>
          </p:nvPr>
        </p:nvSpPr>
        <p:spPr>
          <a:xfrm>
            <a:off x="457200" y="1412776"/>
            <a:ext cx="8579296" cy="5184576"/>
          </a:xfrm>
        </p:spPr>
        <p:txBody>
          <a:bodyPr>
            <a:normAutofit/>
          </a:bodyPr>
          <a:lstStyle/>
          <a:p>
            <a:pPr eaLnBrk="1" hangingPunct="1"/>
            <a:r>
              <a:rPr lang="el-GR" altLang="el-GR" sz="2200" b="1" dirty="0" smtClean="0"/>
              <a:t>Καρδιαγγειακή νόσος</a:t>
            </a:r>
            <a:r>
              <a:rPr lang="el-GR" altLang="el-GR" sz="2200" dirty="0" smtClean="0"/>
              <a:t> Αν και ο κίνδυνος για την εμφάνιση καρδιαγγειακής νόσου αυξάνεται και στα δύο φύλα με την ηλικία, οι γυναίκες μετά την εμμηνόπαυση παρουσιάζουν μια επιπλέον αυξητική τάση, που οφείλεται στην υποοιστρογοναιμία.</a:t>
            </a:r>
            <a:endParaRPr lang="el-GR" altLang="el-GR" sz="2200" b="1" dirty="0" smtClean="0"/>
          </a:p>
          <a:p>
            <a:pPr eaLnBrk="1" hangingPunct="1"/>
            <a:r>
              <a:rPr lang="el-GR" altLang="el-GR" sz="2200" b="1" dirty="0" smtClean="0"/>
              <a:t>Οστεοπόρωση</a:t>
            </a:r>
            <a:r>
              <a:rPr lang="el-GR" altLang="el-GR" sz="2200" dirty="0" smtClean="0"/>
              <a:t> Είναι νόσος του σκελετού που χαρακτηρίζεται από χαμηλή οστική μάζα και διαταραχή στην μικροαρχιτεκτονική των οστών, με αποτέλεσμα τη χαμηλή μηχανική αντοχή του σκελετού και την ευπάθειά του σε αυτόματα και προκλητά κατάγματα. Η ένδεια οιστρογόνων προκαλεί αύξηση του οστικού μεταβολισμού και ιδίως του καταβολικού σκέλους, με συνέπεια την απώλεια οστικής μάζας και τη μεταβολή της ποιότητας του οστού. </a:t>
            </a:r>
            <a:endParaRPr lang="el-GR" altLang="el-GR" sz="2200" b="1" dirty="0" smtClean="0"/>
          </a:p>
          <a:p>
            <a:pPr eaLnBrk="1" hangingPunct="1"/>
            <a:r>
              <a:rPr lang="el-GR" altLang="el-GR" sz="2200" b="1" dirty="0" smtClean="0"/>
              <a:t>Διαταραχές του ύπνου και της διάθεσης επίσης παρατηρούνται. </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403094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88840"/>
            <a:ext cx="8229600" cy="1728192"/>
          </a:xfrm>
          <a:ln w="19050">
            <a:solidFill>
              <a:srgbClr val="004A82"/>
            </a:solidFill>
          </a:ln>
        </p:spPr>
        <p:txBody>
          <a:bodyPr>
            <a:noAutofit/>
          </a:bodyPr>
          <a:lstStyle/>
          <a:p>
            <a:r>
              <a:rPr lang="el-GR" sz="4400" dirty="0"/>
              <a:t>Όρχεις</a:t>
            </a:r>
            <a:br>
              <a:rPr lang="el-GR" sz="4400" dirty="0"/>
            </a:br>
            <a:r>
              <a:rPr lang="el-GR" sz="3600" b="0" dirty="0"/>
              <a:t>(ορμόνες και λειτουργία</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419186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1/6</a:t>
            </a:r>
            <a:endParaRPr lang="el-GR" sz="3300" b="0" dirty="0"/>
          </a:p>
        </p:txBody>
      </p:sp>
      <p:sp>
        <p:nvSpPr>
          <p:cNvPr id="23554" name="Rectangle 3"/>
          <p:cNvSpPr>
            <a:spLocks noGrp="1" noChangeArrowheads="1"/>
          </p:cNvSpPr>
          <p:nvPr>
            <p:ph idx="1"/>
          </p:nvPr>
        </p:nvSpPr>
        <p:spPr>
          <a:xfrm>
            <a:off x="457200" y="1412776"/>
            <a:ext cx="8229600" cy="4824536"/>
          </a:xfrm>
        </p:spPr>
        <p:txBody>
          <a:bodyPr>
            <a:normAutofit/>
          </a:bodyPr>
          <a:lstStyle/>
          <a:p>
            <a:pPr eaLnBrk="1" hangingPunct="1"/>
            <a:r>
              <a:rPr lang="el-GR" altLang="el-GR" sz="2400" dirty="0" smtClean="0"/>
              <a:t>Οι όρχεις, (γεννητικοί αδένες του άνδρα), παράγουν από τα γεννητικά κύτταρα τα σπερματοζωάρια, παράλληλα δε εμφανίζουν ενδοκρινή λειτουργία με έκκριση των στεροειδών από τα κύτταρα του </a:t>
            </a:r>
            <a:r>
              <a:rPr lang="en-US" altLang="el-GR" sz="2400" dirty="0" smtClean="0"/>
              <a:t>Leydig</a:t>
            </a:r>
            <a:r>
              <a:rPr lang="el-GR" altLang="el-GR" sz="2400" dirty="0" smtClean="0"/>
              <a:t>.  </a:t>
            </a:r>
          </a:p>
          <a:p>
            <a:pPr eaLnBrk="1" hangingPunct="1"/>
            <a:r>
              <a:rPr lang="el-GR" altLang="el-GR" sz="2400" dirty="0" smtClean="0"/>
              <a:t>Η επιδιδυμίδα συνδέεται με τον όρχι, αποτελεί δε και την κύρια και αρχική μοίρα της εκφορητικής οδού του σπέρματος. Στην επιδιδυμίδα ωριμάζουν και αποθηκεύονται τα σπερματοζωάρια.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40807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2/6</a:t>
            </a:r>
            <a:endParaRPr lang="el-GR" sz="3300" b="0" dirty="0"/>
          </a:p>
        </p:txBody>
      </p:sp>
      <p:sp>
        <p:nvSpPr>
          <p:cNvPr id="23554" name="Rectangle 3"/>
          <p:cNvSpPr>
            <a:spLocks noGrp="1" noChangeArrowheads="1"/>
          </p:cNvSpPr>
          <p:nvPr>
            <p:ph idx="1"/>
          </p:nvPr>
        </p:nvSpPr>
        <p:spPr>
          <a:xfrm>
            <a:off x="323528" y="1412776"/>
            <a:ext cx="7992888" cy="5184576"/>
          </a:xfrm>
        </p:spPr>
        <p:txBody>
          <a:bodyPr>
            <a:noAutofit/>
          </a:bodyPr>
          <a:lstStyle/>
          <a:p>
            <a:pPr eaLnBrk="1" hangingPunct="1"/>
            <a:r>
              <a:rPr lang="el-GR" altLang="el-GR" sz="2200" dirty="0" smtClean="0"/>
              <a:t>Ο ιδίως όρχις έχει σχήμα ελλειψοειδές, αποπεπλατυσμένο από τα πλάγια και μέγεθος καρύου. </a:t>
            </a:r>
            <a:endParaRPr lang="el-GR" altLang="el-GR" sz="2200" u="sng" dirty="0" smtClean="0"/>
          </a:p>
          <a:p>
            <a:pPr eaLnBrk="1" hangingPunct="1"/>
            <a:r>
              <a:rPr lang="el-GR" altLang="el-GR" sz="2200" b="1" dirty="0" smtClean="0"/>
              <a:t>Από απόψεως λεπτής κατασκευής </a:t>
            </a:r>
            <a:r>
              <a:rPr lang="el-GR" altLang="el-GR" sz="2200" dirty="0" smtClean="0"/>
              <a:t>ο όρχις αποτελείται από:</a:t>
            </a:r>
          </a:p>
          <a:p>
            <a:pPr marL="857250" lvl="1" indent="-501650">
              <a:buFont typeface="+mj-lt"/>
              <a:buAutoNum type="arabicPeriod"/>
            </a:pPr>
            <a:r>
              <a:rPr lang="el-GR" altLang="el-GR" sz="2200" dirty="0" smtClean="0"/>
              <a:t>Τον ινώδη χιτώνα.</a:t>
            </a:r>
          </a:p>
          <a:p>
            <a:pPr marL="857250" lvl="1" indent="-501650">
              <a:buFont typeface="+mj-lt"/>
              <a:buAutoNum type="arabicPeriod"/>
            </a:pPr>
            <a:r>
              <a:rPr lang="el-GR" altLang="el-GR" sz="2200" dirty="0" smtClean="0"/>
              <a:t>Τα σπερματικά σωληνάρια.</a:t>
            </a:r>
          </a:p>
          <a:p>
            <a:pPr marL="857250" lvl="1" indent="-501650">
              <a:buFont typeface="+mj-lt"/>
              <a:buAutoNum type="arabicPeriod"/>
            </a:pPr>
            <a:r>
              <a:rPr lang="el-GR" altLang="el-GR" sz="2200" dirty="0" smtClean="0"/>
              <a:t>Τη διάμεση ουσία.</a:t>
            </a:r>
          </a:p>
          <a:p>
            <a:pPr marL="857250" lvl="1" indent="-501650">
              <a:buFont typeface="+mj-lt"/>
              <a:buAutoNum type="arabicPeriod"/>
            </a:pPr>
            <a:r>
              <a:rPr lang="el-GR" altLang="el-GR" sz="2200" dirty="0" smtClean="0"/>
              <a:t>Αγγεία και νεύρα.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576558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Απεικόνιση όρχεως</a:t>
            </a:r>
            <a:endParaRPr lang="el-GR" dirty="0"/>
          </a:p>
        </p:txBody>
      </p:sp>
      <p:sp>
        <p:nvSpPr>
          <p:cNvPr id="3" name="Θέση περιεχομένου 2"/>
          <p:cNvSpPr>
            <a:spLocks noGrp="1"/>
          </p:cNvSpPr>
          <p:nvPr>
            <p:ph idx="1"/>
          </p:nvPr>
        </p:nvSpPr>
        <p:spPr>
          <a:xfrm>
            <a:off x="179512" y="1340768"/>
            <a:ext cx="4510844" cy="5040560"/>
          </a:xfrm>
        </p:spPr>
        <p:txBody>
          <a:bodyPr>
            <a:normAutofit/>
          </a:bodyPr>
          <a:lstStyle/>
          <a:p>
            <a:pPr marL="0" indent="0">
              <a:buNone/>
            </a:pPr>
            <a:r>
              <a:rPr lang="en-US" sz="2200" b="1" dirty="0"/>
              <a:t>Diagram of an adult human testicle: </a:t>
            </a:r>
            <a:r>
              <a:rPr lang="en-US" sz="2200" b="1" dirty="0" smtClean="0"/>
              <a:t>A) </a:t>
            </a:r>
            <a:r>
              <a:rPr lang="en-US" sz="2200" dirty="0" smtClean="0"/>
              <a:t>Blood </a:t>
            </a:r>
            <a:r>
              <a:rPr lang="en-US" sz="2200" dirty="0"/>
              <a:t>vessels; </a:t>
            </a:r>
            <a:r>
              <a:rPr lang="en-US" sz="2200" b="1" dirty="0" smtClean="0"/>
              <a:t>B) </a:t>
            </a:r>
            <a:r>
              <a:rPr lang="en-US" sz="2200" dirty="0"/>
              <a:t>Head of epididymis; </a:t>
            </a:r>
            <a:r>
              <a:rPr lang="en-US" sz="2200" b="1" dirty="0" smtClean="0"/>
              <a:t>C) </a:t>
            </a:r>
            <a:r>
              <a:rPr lang="en-US" sz="2200" dirty="0"/>
              <a:t>Efferent ductules; </a:t>
            </a:r>
            <a:r>
              <a:rPr lang="en-US" sz="2200" b="1" dirty="0" smtClean="0"/>
              <a:t>D) </a:t>
            </a:r>
            <a:r>
              <a:rPr lang="en-US" sz="2200" dirty="0"/>
              <a:t>Seminiferous tubules; </a:t>
            </a:r>
            <a:r>
              <a:rPr lang="en-US" sz="2200" b="1" dirty="0" smtClean="0"/>
              <a:t>E) </a:t>
            </a:r>
            <a:r>
              <a:rPr lang="en-US" sz="2200" dirty="0"/>
              <a:t>Parietal lamina of tunica vaginalis; </a:t>
            </a:r>
            <a:r>
              <a:rPr lang="en-US" sz="2200" b="1" dirty="0" smtClean="0"/>
              <a:t>F) </a:t>
            </a:r>
            <a:r>
              <a:rPr lang="en-US" sz="2200" dirty="0"/>
              <a:t>Visceral lamina of tunica vaginalis; </a:t>
            </a:r>
            <a:r>
              <a:rPr lang="en-US" sz="2200" b="1" dirty="0" smtClean="0"/>
              <a:t>G) </a:t>
            </a:r>
            <a:r>
              <a:rPr lang="en-US" sz="2200" dirty="0"/>
              <a:t>Cavity of tunica vaginalis; </a:t>
            </a:r>
            <a:r>
              <a:rPr lang="en-US" sz="2200" b="1" dirty="0" smtClean="0"/>
              <a:t>H) </a:t>
            </a:r>
            <a:r>
              <a:rPr lang="en-US" sz="2200" dirty="0"/>
              <a:t>Tunica albuginea; </a:t>
            </a:r>
            <a:r>
              <a:rPr lang="en-US" sz="2200" b="1" dirty="0" smtClean="0"/>
              <a:t>I) </a:t>
            </a:r>
            <a:r>
              <a:rPr lang="en-US" sz="2200" dirty="0"/>
              <a:t>Lobule of testis; </a:t>
            </a:r>
            <a:r>
              <a:rPr lang="en-US" sz="2200" b="1" dirty="0" smtClean="0"/>
              <a:t>J) </a:t>
            </a:r>
            <a:r>
              <a:rPr lang="en-US" sz="2200" dirty="0"/>
              <a:t>Tail of epididymis; </a:t>
            </a:r>
            <a:r>
              <a:rPr lang="en-US" sz="2200" b="1" dirty="0" smtClean="0"/>
              <a:t>K) </a:t>
            </a:r>
            <a:r>
              <a:rPr lang="en-US" sz="2200" dirty="0"/>
              <a:t>Body of epididymis; </a:t>
            </a:r>
            <a:r>
              <a:rPr lang="en-US" sz="2200" b="1" dirty="0" smtClean="0"/>
              <a:t>L) </a:t>
            </a:r>
            <a:r>
              <a:rPr lang="en-US" sz="2200" dirty="0"/>
              <a:t>Mediastinum; </a:t>
            </a:r>
            <a:r>
              <a:rPr lang="en-US" sz="2200" b="1" dirty="0" smtClean="0"/>
              <a:t>M) </a:t>
            </a:r>
            <a:r>
              <a:rPr lang="en-US" sz="2200" dirty="0"/>
              <a:t>Vas deferens</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pic>
        <p:nvPicPr>
          <p:cNvPr id="5" name="Picture 4" descr="File:Testi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096" y="1124743"/>
            <a:ext cx="4322400" cy="4767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615156" y="5949280"/>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865514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3/6</a:t>
            </a:r>
            <a:endParaRPr lang="el-GR" sz="3300" b="0" dirty="0"/>
          </a:p>
        </p:txBody>
      </p:sp>
      <p:sp>
        <p:nvSpPr>
          <p:cNvPr id="23554" name="Rectangle 3"/>
          <p:cNvSpPr>
            <a:spLocks noGrp="1" noChangeArrowheads="1"/>
          </p:cNvSpPr>
          <p:nvPr>
            <p:ph idx="1"/>
          </p:nvPr>
        </p:nvSpPr>
        <p:spPr>
          <a:xfrm>
            <a:off x="457200" y="1484784"/>
            <a:ext cx="3682752" cy="4752528"/>
          </a:xfrm>
        </p:spPr>
        <p:txBody>
          <a:bodyPr>
            <a:normAutofit/>
          </a:bodyPr>
          <a:lstStyle/>
          <a:p>
            <a:pPr marL="457200" indent="-457200" eaLnBrk="1" hangingPunct="1">
              <a:lnSpc>
                <a:spcPct val="130000"/>
              </a:lnSpc>
              <a:buFont typeface="+mj-lt"/>
              <a:buAutoNum type="arabicPeriod"/>
            </a:pPr>
            <a:r>
              <a:rPr lang="el-GR" altLang="el-GR" sz="2200" b="1" dirty="0" smtClean="0"/>
              <a:t>Ο ινώδης χιτώνας </a:t>
            </a:r>
            <a:r>
              <a:rPr lang="el-GR" altLang="el-GR" sz="2200" dirty="0" smtClean="0"/>
              <a:t>περιβάλλει εξωτερικά τον όρχι και σχηματίζει αντιστοίχως προς το άνω τριτημόριο του οπισθίου χείλους του όρχεως το ονομαζόμενο ιγμόρειο σώμα ή μεσαύλιο του όρχεως.</a:t>
            </a:r>
          </a:p>
        </p:txBody>
      </p:sp>
      <p:pic>
        <p:nvPicPr>
          <p:cNvPr id="2050" name="Picture 2" descr="File:Testicle-Revis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42" b="7836"/>
          <a:stretch/>
        </p:blipFill>
        <p:spPr bwMode="auto">
          <a:xfrm>
            <a:off x="4402342" y="1556792"/>
            <a:ext cx="4464496" cy="43145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5374450" y="5949279"/>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Testicle-Revised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747064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3/3</a:t>
            </a:r>
            <a:endParaRPr lang="el-GR" sz="3300" b="0" dirty="0"/>
          </a:p>
        </p:txBody>
      </p:sp>
      <p:sp>
        <p:nvSpPr>
          <p:cNvPr id="4098" name="Rectangle 3"/>
          <p:cNvSpPr>
            <a:spLocks noGrp="1" noChangeArrowheads="1"/>
          </p:cNvSpPr>
          <p:nvPr>
            <p:ph idx="1"/>
          </p:nvPr>
        </p:nvSpPr>
        <p:spPr>
          <a:xfrm>
            <a:off x="457200" y="1340768"/>
            <a:ext cx="8229600" cy="4896544"/>
          </a:xfrm>
        </p:spPr>
        <p:txBody>
          <a:bodyPr>
            <a:normAutofit/>
          </a:bodyPr>
          <a:lstStyle/>
          <a:p>
            <a:pPr eaLnBrk="1" hangingPunct="1"/>
            <a:r>
              <a:rPr lang="el-GR" altLang="el-GR" sz="2400" dirty="0" smtClean="0"/>
              <a:t>Η </a:t>
            </a:r>
            <a:r>
              <a:rPr lang="el-GR" altLang="el-GR" sz="2400" b="1" dirty="0" smtClean="0"/>
              <a:t>παραγωγική φάση, </a:t>
            </a:r>
            <a:r>
              <a:rPr lang="el-GR" altLang="el-GR" sz="2400" dirty="0" smtClean="0"/>
              <a:t>η οποία αρχίζει με την εμφάνιση της έμμηνης ρύσης και διαρκεί μέχρι την ωοθυλακιορρηξία, χαρακτηρίζεται από την ανάπτυξη του επικρατούντος ωοθυλακίου, ενώ </a:t>
            </a:r>
            <a:r>
              <a:rPr lang="el-GR" altLang="el-GR" sz="2400" b="1" dirty="0" smtClean="0"/>
              <a:t>η εκκριτική φάση</a:t>
            </a:r>
            <a:r>
              <a:rPr lang="el-GR" altLang="el-GR" sz="2400" dirty="0" smtClean="0"/>
              <a:t> χαρακτηρίζεται από την ανάπτυξη του ωχρού σωματίου.  </a:t>
            </a:r>
            <a:endParaRPr lang="el-GR" altLang="el-GR" sz="2400" u="sng" dirty="0" smtClean="0"/>
          </a:p>
          <a:p>
            <a:pPr eaLnBrk="1" hangingPunct="1"/>
            <a:r>
              <a:rPr lang="el-GR" altLang="el-GR" sz="2400" b="1" dirty="0" smtClean="0"/>
              <a:t>Η μέση διάρκεια του φυσιολογικού γεννητικού κύκλου είναι 28 ημέρες, ενώ μπορεί να κυμαίνεται από 22 έως 35 ημέρες.  </a:t>
            </a:r>
          </a:p>
          <a:p>
            <a:pPr eaLnBrk="1" hangingPunct="1"/>
            <a:r>
              <a:rPr lang="el-GR" altLang="el-GR" sz="2400" dirty="0" smtClean="0"/>
              <a:t>Η παραγωγική φάση έχει μέση διάρκεια 14 ημέρες, μπορεί όμως, να κυμαίνεται έως τις 21 ημέρες.  Η εκκριτική φάση έχει διάρκεια 14 ημέρες.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791398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4/6</a:t>
            </a:r>
            <a:endParaRPr lang="el-GR" dirty="0"/>
          </a:p>
        </p:txBody>
      </p:sp>
      <p:sp>
        <p:nvSpPr>
          <p:cNvPr id="24578" name="Rectangle 3"/>
          <p:cNvSpPr>
            <a:spLocks noGrp="1" noChangeArrowheads="1"/>
          </p:cNvSpPr>
          <p:nvPr>
            <p:ph idx="1"/>
          </p:nvPr>
        </p:nvSpPr>
        <p:spPr>
          <a:xfrm>
            <a:off x="457200" y="1268760"/>
            <a:ext cx="8507288" cy="5472608"/>
          </a:xfrm>
        </p:spPr>
        <p:txBody>
          <a:bodyPr>
            <a:noAutofit/>
          </a:bodyPr>
          <a:lstStyle/>
          <a:p>
            <a:pPr marL="355600" indent="-355600" eaLnBrk="1" hangingPunct="1">
              <a:lnSpc>
                <a:spcPct val="100000"/>
              </a:lnSpc>
              <a:spcBef>
                <a:spcPts val="1000"/>
              </a:spcBef>
              <a:buFont typeface="+mj-lt"/>
              <a:buAutoNum type="arabicPeriod" startAt="2"/>
            </a:pPr>
            <a:r>
              <a:rPr lang="el-GR" altLang="el-GR" sz="2200" b="1" dirty="0" smtClean="0"/>
              <a:t>Τα σπερματικά σωληνάρια </a:t>
            </a:r>
            <a:r>
              <a:rPr lang="el-GR" altLang="el-GR" sz="2200" dirty="0" smtClean="0"/>
              <a:t>αρχίζουν ή με τυφλό ανεξάρτητο άκρο ή από ένα κοινό δίκτυο σωληναρίων, το οποίο βρίσκεται κάτω από τον ινώδη χιτώνα του όρχεως. Σε κάθε ορχικό λοβίδιο περιέχονται 3-4 σπερματικά σωληνάρια. Τα ευθέα σωληνάρια αναστομούμενα με άλλα ευθέα σωληνάρια εισέρχονται εντός του ιγμορείου σώματος όπου σχηματίζουν το αλλήρειο δίκτυο (δίκτυο του </a:t>
            </a:r>
            <a:r>
              <a:rPr lang="en-US" altLang="el-GR" sz="2200" dirty="0" smtClean="0"/>
              <a:t>Haller</a:t>
            </a:r>
            <a:r>
              <a:rPr lang="el-GR" altLang="el-GR" sz="2200" dirty="0" smtClean="0"/>
              <a:t>). </a:t>
            </a:r>
          </a:p>
          <a:p>
            <a:pPr eaLnBrk="1" hangingPunct="1">
              <a:lnSpc>
                <a:spcPct val="100000"/>
              </a:lnSpc>
              <a:spcBef>
                <a:spcPts val="1000"/>
              </a:spcBef>
              <a:buFont typeface="Courier New" panose="02070309020205020404" pitchFamily="49" charset="0"/>
              <a:buChar char="o"/>
            </a:pPr>
            <a:r>
              <a:rPr lang="el-GR" altLang="el-GR" sz="2200" dirty="0" smtClean="0"/>
              <a:t>Κατά συνέπεια κάθε σπερματικό σωληνάριο εμφανίζει δύο μοίρες, την εσπειραμένη και την ευθεία. </a:t>
            </a:r>
          </a:p>
          <a:p>
            <a:pPr eaLnBrk="1" hangingPunct="1">
              <a:lnSpc>
                <a:spcPct val="100000"/>
              </a:lnSpc>
              <a:spcBef>
                <a:spcPts val="1000"/>
              </a:spcBef>
              <a:buFont typeface="Courier New" panose="02070309020205020404" pitchFamily="49" charset="0"/>
              <a:buChar char="o"/>
            </a:pPr>
            <a:r>
              <a:rPr lang="el-GR" altLang="el-GR" sz="2200" dirty="0" smtClean="0"/>
              <a:t>Η εσπειραμένη μοίρα παράγει τα σπερματοζωάρια, η δε ευθεία τα αποχετεύει. </a:t>
            </a:r>
          </a:p>
          <a:p>
            <a:pPr eaLnBrk="1" hangingPunct="1">
              <a:lnSpc>
                <a:spcPct val="100000"/>
              </a:lnSpc>
              <a:spcBef>
                <a:spcPts val="1000"/>
              </a:spcBef>
              <a:buFont typeface="Courier New" panose="02070309020205020404" pitchFamily="49" charset="0"/>
              <a:buChar char="o"/>
            </a:pPr>
            <a:r>
              <a:rPr lang="el-GR" altLang="el-GR" sz="2200" dirty="0" smtClean="0"/>
              <a:t>Το τοίχωμα του εσπειραμένου σπερματικού σωληναρίου αποτελείται: 1) από τον βασικό υμένα, 2) από επιθήλιο. </a:t>
            </a:r>
          </a:p>
          <a:p>
            <a:pPr eaLnBrk="1" hangingPunct="1">
              <a:lnSpc>
                <a:spcPct val="100000"/>
              </a:lnSpc>
              <a:spcBef>
                <a:spcPts val="1000"/>
              </a:spcBef>
              <a:buFont typeface="Courier New" panose="02070309020205020404" pitchFamily="49" charset="0"/>
              <a:buChar char="o"/>
            </a:pPr>
            <a:r>
              <a:rPr lang="el-GR" altLang="el-GR" sz="2200" dirty="0" smtClean="0"/>
              <a:t>Ιδιαίτερη σημασία έχουν τα κύτταρα του τοιχώματος του σπερματικού σωληναρίου.</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79608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5/6</a:t>
            </a:r>
            <a:endParaRPr lang="el-GR" dirty="0"/>
          </a:p>
        </p:txBody>
      </p:sp>
      <p:sp>
        <p:nvSpPr>
          <p:cNvPr id="24578" name="Rectangle 3"/>
          <p:cNvSpPr>
            <a:spLocks noGrp="1" noChangeArrowheads="1"/>
          </p:cNvSpPr>
          <p:nvPr>
            <p:ph idx="1"/>
          </p:nvPr>
        </p:nvSpPr>
        <p:spPr>
          <a:xfrm>
            <a:off x="457200" y="1340768"/>
            <a:ext cx="8229600" cy="4896544"/>
          </a:xfrm>
        </p:spPr>
        <p:txBody>
          <a:bodyPr>
            <a:normAutofit/>
          </a:bodyPr>
          <a:lstStyle/>
          <a:p>
            <a:pPr marL="457200" indent="-457200" eaLnBrk="1" hangingPunct="1">
              <a:lnSpc>
                <a:spcPct val="130000"/>
              </a:lnSpc>
              <a:buFont typeface="+mj-lt"/>
              <a:buAutoNum type="arabicPeriod" startAt="3"/>
            </a:pPr>
            <a:r>
              <a:rPr lang="el-GR" altLang="el-GR" sz="2400" b="1" dirty="0" smtClean="0"/>
              <a:t>Η διάμεσος ουσία (στρώμα) </a:t>
            </a:r>
            <a:r>
              <a:rPr lang="el-GR" altLang="el-GR" sz="2400" dirty="0" smtClean="0"/>
              <a:t>αποτελείται από συνδετικό ιστό, ο οποίος παρεμβάλλεται μεταξύ των εσπειραμένων σπερματικών σωληναρίων και από τα διάμεσα κύτταρα του </a:t>
            </a:r>
            <a:r>
              <a:rPr lang="en-US" altLang="el-GR" sz="2400" dirty="0" smtClean="0"/>
              <a:t>Leydig</a:t>
            </a:r>
            <a:r>
              <a:rPr lang="el-GR" altLang="el-GR" sz="24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76865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6/6</a:t>
            </a:r>
            <a:endParaRPr lang="el-GR" dirty="0"/>
          </a:p>
        </p:txBody>
      </p:sp>
      <p:sp>
        <p:nvSpPr>
          <p:cNvPr id="25602" name="Rectangle 3"/>
          <p:cNvSpPr>
            <a:spLocks noGrp="1" noChangeArrowheads="1"/>
          </p:cNvSpPr>
          <p:nvPr>
            <p:ph idx="1"/>
          </p:nvPr>
        </p:nvSpPr>
        <p:spPr>
          <a:xfrm>
            <a:off x="467544" y="1313384"/>
            <a:ext cx="8435280" cy="5427984"/>
          </a:xfrm>
        </p:spPr>
        <p:txBody>
          <a:bodyPr>
            <a:noAutofit/>
          </a:bodyPr>
          <a:lstStyle/>
          <a:p>
            <a:pPr marL="355600" indent="-355600" eaLnBrk="1" hangingPunct="1">
              <a:lnSpc>
                <a:spcPct val="110000"/>
              </a:lnSpc>
              <a:buFont typeface="+mj-lt"/>
              <a:buAutoNum type="arabicPeriod" startAt="4"/>
            </a:pPr>
            <a:r>
              <a:rPr lang="el-GR" altLang="el-GR" sz="2200" b="1" dirty="0" smtClean="0"/>
              <a:t>Η αγγείωση του όρχεως </a:t>
            </a:r>
            <a:r>
              <a:rPr lang="el-GR" altLang="el-GR" sz="2200" dirty="0" smtClean="0"/>
              <a:t>γίνεται μέσω </a:t>
            </a:r>
            <a:r>
              <a:rPr lang="el-GR" altLang="el-GR" sz="2200" b="1" dirty="0" smtClean="0"/>
              <a:t>1)</a:t>
            </a:r>
            <a:r>
              <a:rPr lang="el-GR" altLang="el-GR" sz="2200" dirty="0" smtClean="0"/>
              <a:t> της έσω σπερματικής αρτηρίας, </a:t>
            </a:r>
            <a:r>
              <a:rPr lang="el-GR" altLang="el-GR" sz="2200" b="1" dirty="0" smtClean="0"/>
              <a:t>2)</a:t>
            </a:r>
            <a:r>
              <a:rPr lang="el-GR" altLang="el-GR" sz="2200" dirty="0" smtClean="0"/>
              <a:t> της εκφορητικής αρτηρίας, </a:t>
            </a:r>
            <a:r>
              <a:rPr lang="el-GR" altLang="el-GR" sz="2200" b="1" dirty="0" smtClean="0"/>
              <a:t>3) </a:t>
            </a:r>
            <a:r>
              <a:rPr lang="el-GR" altLang="el-GR" sz="2200" dirty="0" smtClean="0"/>
              <a:t>της έξω σπερματικής. </a:t>
            </a:r>
          </a:p>
          <a:p>
            <a:pPr eaLnBrk="1" hangingPunct="1">
              <a:lnSpc>
                <a:spcPct val="110000"/>
              </a:lnSpc>
              <a:buFont typeface="Courier New" panose="02070309020205020404" pitchFamily="49" charset="0"/>
              <a:buChar char="o"/>
            </a:pPr>
            <a:r>
              <a:rPr lang="el-GR" altLang="el-GR" sz="2200" dirty="0" smtClean="0"/>
              <a:t>Ανάλογα με την ανατομική διαφοροποίηση του όρχεως σε δύο συστήματα, αυτός έχει να επιτελέσει </a:t>
            </a:r>
            <a:r>
              <a:rPr lang="el-GR" altLang="el-GR" sz="2200" b="1" dirty="0" smtClean="0"/>
              <a:t>δύο διαφορετικές λειτουργίες:</a:t>
            </a:r>
          </a:p>
          <a:p>
            <a:pPr eaLnBrk="1" hangingPunct="1">
              <a:lnSpc>
                <a:spcPct val="110000"/>
              </a:lnSpc>
              <a:buFont typeface="Courier New" panose="02070309020205020404" pitchFamily="49" charset="0"/>
              <a:buChar char="o"/>
            </a:pPr>
            <a:r>
              <a:rPr lang="el-GR" altLang="el-GR" sz="2200" b="1" dirty="0" smtClean="0"/>
              <a:t>Την ενδοκρινή</a:t>
            </a:r>
            <a:r>
              <a:rPr lang="el-GR" altLang="el-GR" sz="2200" dirty="0" smtClean="0"/>
              <a:t>, η οποία επιτελείται στα διάμεσα κύτταρα του </a:t>
            </a:r>
            <a:r>
              <a:rPr lang="en-US" altLang="el-GR" sz="2200" dirty="0" smtClean="0"/>
              <a:t>Leydig</a:t>
            </a:r>
            <a:r>
              <a:rPr lang="el-GR" altLang="el-GR" sz="2200" dirty="0" smtClean="0"/>
              <a:t> με τη σύνθεση από χοληστερίνη του σπουδαιότερου ανδρογόνου, της τεστοστερόνης. Μια άλλη ενδοκρινή λειτουργία των όρχεων είναι η σύνθεση της συνδετικής των ανδρογόνων πρωτεΐνης (ΑΒ</a:t>
            </a:r>
            <a:r>
              <a:rPr lang="en-US" altLang="el-GR" sz="2200" dirty="0" smtClean="0"/>
              <a:t>P</a:t>
            </a:r>
            <a:r>
              <a:rPr lang="el-GR" altLang="el-GR" sz="2200" dirty="0" smtClean="0"/>
              <a:t>) και της ανασταλτικής πρωτεΐνης ινχιμπίνης (</a:t>
            </a:r>
            <a:r>
              <a:rPr lang="en-US" altLang="el-GR" sz="2200" dirty="0" smtClean="0"/>
              <a:t>Inhibin</a:t>
            </a:r>
            <a:r>
              <a:rPr lang="el-GR" altLang="el-GR" sz="2200" dirty="0" smtClean="0"/>
              <a:t>).</a:t>
            </a:r>
            <a:endParaRPr lang="en-US" altLang="el-GR" sz="2200" dirty="0" smtClean="0"/>
          </a:p>
          <a:p>
            <a:pPr eaLnBrk="1" hangingPunct="1">
              <a:lnSpc>
                <a:spcPct val="110000"/>
              </a:lnSpc>
              <a:buFont typeface="Courier New" panose="02070309020205020404" pitchFamily="49" charset="0"/>
              <a:buChar char="o"/>
            </a:pPr>
            <a:r>
              <a:rPr lang="en-US" altLang="el-GR" sz="2200" b="1" dirty="0" smtClean="0"/>
              <a:t>T</a:t>
            </a:r>
            <a:r>
              <a:rPr lang="el-GR" altLang="el-GR" sz="2200" b="1" dirty="0" smtClean="0"/>
              <a:t>ην εξωκρινή λειτουργία</a:t>
            </a:r>
            <a:r>
              <a:rPr lang="el-GR" altLang="el-GR" sz="2200" dirty="0" smtClean="0"/>
              <a:t>, η οποία πραγματοποιείται στα σπερματικά σωληνάρια και συνίσταται στην παραγωγή των σπερματοζωαρίων. Αυτή η διαδικασία ονομάζεται σπερματογένεση.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051023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Ανατομικά στοιχεία όρχι</a:t>
            </a:r>
            <a:endParaRPr lang="el-GR" dirty="0"/>
          </a:p>
        </p:txBody>
      </p:sp>
      <p:sp>
        <p:nvSpPr>
          <p:cNvPr id="3" name="Θέση περιεχομένου 2"/>
          <p:cNvSpPr>
            <a:spLocks noGrp="1"/>
          </p:cNvSpPr>
          <p:nvPr>
            <p:ph idx="1"/>
          </p:nvPr>
        </p:nvSpPr>
        <p:spPr>
          <a:xfrm>
            <a:off x="303799" y="1196752"/>
            <a:ext cx="4320480" cy="5544616"/>
          </a:xfrm>
        </p:spPr>
        <p:txBody>
          <a:bodyPr>
            <a:normAutofit/>
          </a:bodyPr>
          <a:lstStyle/>
          <a:p>
            <a:pPr marL="0" indent="0">
              <a:lnSpc>
                <a:spcPct val="120000"/>
              </a:lnSpc>
              <a:buNone/>
            </a:pPr>
            <a:r>
              <a:rPr lang="en-US" sz="2200" b="1" dirty="0"/>
              <a:t>1. </a:t>
            </a:r>
            <a:r>
              <a:rPr lang="en-US" sz="2200" dirty="0"/>
              <a:t>Tunica albuginea, </a:t>
            </a:r>
            <a:r>
              <a:rPr lang="en-US" sz="2200" b="1" dirty="0"/>
              <a:t>2. </a:t>
            </a:r>
            <a:r>
              <a:rPr lang="en-US" sz="2200" dirty="0"/>
              <a:t>Septula testis, </a:t>
            </a:r>
            <a:r>
              <a:rPr lang="en-US" sz="2200" b="1" dirty="0"/>
              <a:t>3. </a:t>
            </a:r>
            <a:r>
              <a:rPr lang="en-US" sz="2200" dirty="0"/>
              <a:t>Lobulus testis, </a:t>
            </a:r>
            <a:r>
              <a:rPr lang="en-US" sz="2200" b="1" dirty="0"/>
              <a:t>4. </a:t>
            </a:r>
            <a:r>
              <a:rPr lang="en-US" sz="2200" dirty="0"/>
              <a:t>Mediastinum testis, </a:t>
            </a:r>
            <a:r>
              <a:rPr lang="en-US" sz="2200" b="1" dirty="0"/>
              <a:t>5. </a:t>
            </a:r>
            <a:r>
              <a:rPr lang="en-US" sz="2200" dirty="0"/>
              <a:t>Tubuli seminiferi contorti, </a:t>
            </a:r>
            <a:r>
              <a:rPr lang="en-US" sz="2200" b="1" dirty="0"/>
              <a:t>6. </a:t>
            </a:r>
            <a:r>
              <a:rPr lang="en-US" sz="2200" dirty="0"/>
              <a:t>Tubuli seminiferi recti, 7</a:t>
            </a:r>
            <a:r>
              <a:rPr lang="en-US" sz="2200" b="1" dirty="0"/>
              <a:t>. </a:t>
            </a:r>
            <a:r>
              <a:rPr lang="en-US" sz="2200" dirty="0"/>
              <a:t>Rete testis,</a:t>
            </a:r>
            <a:r>
              <a:rPr lang="en-US" sz="2200" b="1" dirty="0"/>
              <a:t> 8. </a:t>
            </a:r>
            <a:r>
              <a:rPr lang="en-US" sz="2200" dirty="0"/>
              <a:t>Ductuli efferentes testis, </a:t>
            </a:r>
            <a:r>
              <a:rPr lang="en-US" sz="2200" b="1" dirty="0"/>
              <a:t>9a. </a:t>
            </a:r>
            <a:r>
              <a:rPr lang="en-US" sz="2200" dirty="0"/>
              <a:t>Head of epididymis, </a:t>
            </a:r>
            <a:r>
              <a:rPr lang="en-US" sz="2200" b="1" dirty="0"/>
              <a:t>9b. </a:t>
            </a:r>
            <a:r>
              <a:rPr lang="en-US" sz="2200" dirty="0"/>
              <a:t>Body of epididymis,</a:t>
            </a:r>
            <a:r>
              <a:rPr lang="en-US" sz="2200" b="1" dirty="0"/>
              <a:t> </a:t>
            </a:r>
            <a:r>
              <a:rPr lang="en-US" sz="2200" b="1" dirty="0" smtClean="0"/>
              <a:t>9c</a:t>
            </a:r>
            <a:r>
              <a:rPr lang="el-GR" sz="2200" b="1" dirty="0" smtClean="0"/>
              <a:t>.</a:t>
            </a:r>
            <a:r>
              <a:rPr lang="en-US" sz="2200" b="1" dirty="0" smtClean="0"/>
              <a:t> </a:t>
            </a:r>
            <a:r>
              <a:rPr lang="en-US" sz="2200" dirty="0"/>
              <a:t>Tail of epididymis,</a:t>
            </a:r>
            <a:r>
              <a:rPr lang="en-US" sz="2200" b="1" dirty="0"/>
              <a:t>10. </a:t>
            </a:r>
            <a:r>
              <a:rPr lang="en-US" sz="2200" dirty="0"/>
              <a:t>Vas deferens, </a:t>
            </a:r>
            <a:r>
              <a:rPr lang="en-US" sz="2200" b="1" dirty="0"/>
              <a:t>11a. </a:t>
            </a:r>
            <a:r>
              <a:rPr lang="en-US" sz="2200" dirty="0"/>
              <a:t>Tunica vaginalis (parietal lamina), </a:t>
            </a:r>
            <a:r>
              <a:rPr lang="en-US" sz="2200" b="1" dirty="0"/>
              <a:t>11b. </a:t>
            </a:r>
            <a:r>
              <a:rPr lang="en-US" sz="2200" dirty="0"/>
              <a:t>Tunica vaginalis (visceral lamina), and </a:t>
            </a:r>
            <a:r>
              <a:rPr lang="en-US" sz="2200" b="1" dirty="0"/>
              <a:t>12. </a:t>
            </a:r>
            <a:r>
              <a:rPr lang="en-US" sz="2200" dirty="0"/>
              <a:t>Cavity of tunica vaginalis.</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pic>
        <p:nvPicPr>
          <p:cNvPr id="2050" name="Picture 2" descr="File:Testicle-Revi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196752"/>
            <a:ext cx="4398153" cy="4850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582944" y="6163624"/>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413816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Ανδρικό αναπαραγωγικό σύστημα</a:t>
            </a:r>
            <a:endParaRPr lang="el-GR" dirty="0"/>
          </a:p>
        </p:txBody>
      </p:sp>
      <p:pic>
        <p:nvPicPr>
          <p:cNvPr id="2052" name="Picture 4" descr="File:Male anatomy e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05377"/>
            <a:ext cx="8686462" cy="4176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462403" y="5949280"/>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Male anatomy </a:t>
            </a:r>
            <a:r>
              <a:rPr lang="en-US" sz="1200" dirty="0" smtClean="0">
                <a:solidFill>
                  <a:prstClr val="black"/>
                </a:solidFill>
                <a:latin typeface="Calibri"/>
                <a:hlinkClick r:id="rId4"/>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Rudolf.hellmuth (page does not exist)"/>
              </a:rPr>
              <a:t>Rudolf.hellmuth</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379130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1/11</a:t>
            </a:r>
            <a:endParaRPr lang="el-GR" sz="3200" b="0" dirty="0"/>
          </a:p>
        </p:txBody>
      </p:sp>
      <p:sp>
        <p:nvSpPr>
          <p:cNvPr id="27650" name="Rectangle 3"/>
          <p:cNvSpPr>
            <a:spLocks noGrp="1" noChangeArrowheads="1"/>
          </p:cNvSpPr>
          <p:nvPr>
            <p:ph idx="1"/>
          </p:nvPr>
        </p:nvSpPr>
        <p:spPr/>
        <p:txBody>
          <a:bodyPr>
            <a:normAutofit/>
          </a:bodyPr>
          <a:lstStyle/>
          <a:p>
            <a:pPr eaLnBrk="1" hangingPunct="1"/>
            <a:r>
              <a:rPr lang="el-GR" altLang="el-GR" b="1" dirty="0" smtClean="0"/>
              <a:t>Τα διάμεσα κύτταρα του </a:t>
            </a:r>
            <a:r>
              <a:rPr lang="en-US" altLang="el-GR" b="1" dirty="0" smtClean="0"/>
              <a:t>Leydig</a:t>
            </a:r>
            <a:r>
              <a:rPr lang="el-GR" altLang="el-GR" b="1" dirty="0" smtClean="0"/>
              <a:t> </a:t>
            </a:r>
            <a:r>
              <a:rPr lang="el-GR" altLang="el-GR" dirty="0" smtClean="0"/>
              <a:t>αποτελούν το σημαντικότερο ενδοκρινικό σύστημα του όρχεως. </a:t>
            </a:r>
          </a:p>
          <a:p>
            <a:pPr eaLnBrk="1" hangingPunct="1"/>
            <a:r>
              <a:rPr lang="el-GR" altLang="el-GR" dirty="0" smtClean="0"/>
              <a:t>Η ποσοστιαία αναλογία τους στον ανθρώπινο όρχι σε σχέση με τα άλλα κύτταρα ανέρχεται στο 10-12%. Τα κύτταρα αυτά βρίσκονται σε ομάδες μεταξύ των σπερματικών σωληναρίων, τοποθετημένα σε αργυρόφιλες και κολλαγόνες ίνες.  </a:t>
            </a:r>
          </a:p>
          <a:p>
            <a:pPr eaLnBrk="1" hangingPunct="1"/>
            <a:r>
              <a:rPr lang="el-GR" altLang="el-GR" dirty="0" smtClean="0"/>
              <a:t>Σε εξάρτηση από τη θέση τους γύρω από τα αγγεία ή τα σπερματικά σωληνάρια, τα κύτταρα του </a:t>
            </a:r>
            <a:r>
              <a:rPr lang="en-US" altLang="el-GR" dirty="0" smtClean="0"/>
              <a:t>Leydig</a:t>
            </a:r>
            <a:r>
              <a:rPr lang="el-GR" altLang="el-GR" dirty="0" smtClean="0"/>
              <a:t> διακρίνονται </a:t>
            </a:r>
            <a:r>
              <a:rPr lang="el-GR" altLang="el-GR" b="1" dirty="0" smtClean="0"/>
              <a:t>στα </a:t>
            </a:r>
            <a:r>
              <a:rPr lang="el-GR" altLang="el-GR" b="1" i="1" dirty="0" smtClean="0"/>
              <a:t>«περιαγγειακά» </a:t>
            </a:r>
            <a:r>
              <a:rPr lang="el-GR" altLang="el-GR" b="1" dirty="0" smtClean="0"/>
              <a:t>και τα </a:t>
            </a:r>
            <a:r>
              <a:rPr lang="el-GR" altLang="el-GR" b="1" i="1" dirty="0" smtClean="0"/>
              <a:t>«περισωληναριακά».</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051847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2/11</a:t>
            </a:r>
            <a:endParaRPr lang="el-GR" sz="3200" b="0" dirty="0"/>
          </a:p>
        </p:txBody>
      </p:sp>
      <p:sp>
        <p:nvSpPr>
          <p:cNvPr id="27650" name="Rectangle 3"/>
          <p:cNvSpPr>
            <a:spLocks noGrp="1" noChangeArrowheads="1"/>
          </p:cNvSpPr>
          <p:nvPr>
            <p:ph idx="1"/>
          </p:nvPr>
        </p:nvSpPr>
        <p:spPr>
          <a:xfrm>
            <a:off x="457200" y="1196752"/>
            <a:ext cx="8507288" cy="5400600"/>
          </a:xfrm>
        </p:spPr>
        <p:txBody>
          <a:bodyPr>
            <a:normAutofit lnSpcReduction="10000"/>
          </a:bodyPr>
          <a:lstStyle/>
          <a:p>
            <a:pPr eaLnBrk="1" hangingPunct="1">
              <a:lnSpc>
                <a:spcPct val="110000"/>
              </a:lnSpc>
            </a:pPr>
            <a:r>
              <a:rPr lang="el-GR" altLang="el-GR" sz="2200" dirty="0" smtClean="0"/>
              <a:t>Με βάση τα ευρήματα εξετάσεων με ηλεκτρονικό μικροσκόπιο τα κύτταρα του </a:t>
            </a:r>
            <a:r>
              <a:rPr lang="en-US" altLang="el-GR" sz="2200" dirty="0" smtClean="0"/>
              <a:t>Leydig</a:t>
            </a:r>
            <a:r>
              <a:rPr lang="el-GR" altLang="el-GR" sz="2200" dirty="0" smtClean="0"/>
              <a:t> διακρίνονται </a:t>
            </a:r>
            <a:r>
              <a:rPr lang="el-GR" altLang="el-GR" sz="2200" b="1" dirty="0" smtClean="0"/>
              <a:t>στα «διεγερμένα» και τα «λιγότερο διεγερμένα» κύτταρα. </a:t>
            </a:r>
          </a:p>
          <a:p>
            <a:pPr eaLnBrk="1" hangingPunct="1">
              <a:lnSpc>
                <a:spcPct val="110000"/>
              </a:lnSpc>
            </a:pPr>
            <a:r>
              <a:rPr lang="el-GR" altLang="el-GR" sz="2200" dirty="0" smtClean="0"/>
              <a:t>Τα</a:t>
            </a:r>
            <a:r>
              <a:rPr lang="el-GR" altLang="el-GR" sz="2200" b="1" dirty="0" smtClean="0"/>
              <a:t> διεγερμένα </a:t>
            </a:r>
            <a:r>
              <a:rPr lang="el-GR" altLang="el-GR" sz="2200" dirty="0" smtClean="0"/>
              <a:t>είναι μεγάλα, πολυεδρικά, με κυκλικό πυρήνα κύτταρα και έντονο πυρήνιο, καθώς επίσης και έντονα σχηματισμένο λείο ενδοπλασματικό δίκτυο, πολλά μιτοχόνδρια και μία διατεταγμένη και διαφοροποιημένη κυτταρική μεμβράνη.</a:t>
            </a:r>
          </a:p>
          <a:p>
            <a:pPr eaLnBrk="1" hangingPunct="1">
              <a:lnSpc>
                <a:spcPct val="110000"/>
              </a:lnSpc>
            </a:pPr>
            <a:r>
              <a:rPr lang="el-GR" altLang="el-GR" sz="2200" dirty="0" smtClean="0"/>
              <a:t>Τα </a:t>
            </a:r>
            <a:r>
              <a:rPr lang="el-GR" altLang="el-GR" sz="2200" b="1" dirty="0" smtClean="0"/>
              <a:t>λιγότερο διεγερμένα </a:t>
            </a:r>
            <a:r>
              <a:rPr lang="el-GR" altLang="el-GR" sz="2200" dirty="0" smtClean="0"/>
              <a:t>κύτταρα έχουν μικρό πυρήνα, λιγότερο λείο ενδοπλασματικό δίκτυο, πολλά σωματίδια λίπους και λείες μη διατεταγμένες κυτταρικές μεμβράνες. </a:t>
            </a:r>
          </a:p>
          <a:p>
            <a:pPr eaLnBrk="1" hangingPunct="1">
              <a:lnSpc>
                <a:spcPct val="110000"/>
              </a:lnSpc>
            </a:pPr>
            <a:r>
              <a:rPr lang="en-US" altLang="el-GR" sz="2200" b="1" dirty="0" smtClean="0"/>
              <a:t>T</a:t>
            </a:r>
            <a:r>
              <a:rPr lang="el-GR" altLang="el-GR" sz="2200" b="1" dirty="0" smtClean="0"/>
              <a:t>α μιτοχόνδρια </a:t>
            </a:r>
            <a:r>
              <a:rPr lang="el-GR" altLang="el-GR" sz="2200" dirty="0" smtClean="0"/>
              <a:t>των κυττάρων του </a:t>
            </a:r>
            <a:r>
              <a:rPr lang="en-US" altLang="el-GR" sz="2200" dirty="0" smtClean="0"/>
              <a:t>Leydig</a:t>
            </a:r>
            <a:r>
              <a:rPr lang="el-GR" altLang="el-GR" sz="2200" dirty="0" smtClean="0"/>
              <a:t> περιέχουν τα ένζυμα για τη μετατροπή της χοληστερίνης σε πρεγνενολόνη, ενώ τα ένζυμα για την περαιτέρω σύνθεση των ανδρογόνων από την πρεγνενολόνη βρίσκονται στο λείο ενδοπλασματικό δίκτυο.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805246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3/11</a:t>
            </a:r>
            <a:endParaRPr lang="el-GR" dirty="0"/>
          </a:p>
        </p:txBody>
      </p:sp>
      <p:sp>
        <p:nvSpPr>
          <p:cNvPr id="28674" name="Rectangle 3"/>
          <p:cNvSpPr>
            <a:spLocks noGrp="1" noChangeArrowheads="1"/>
          </p:cNvSpPr>
          <p:nvPr>
            <p:ph idx="1"/>
          </p:nvPr>
        </p:nvSpPr>
        <p:spPr/>
        <p:txBody>
          <a:bodyPr>
            <a:normAutofit/>
          </a:bodyPr>
          <a:lstStyle/>
          <a:p>
            <a:pPr eaLnBrk="1" hangingPunct="1"/>
            <a:r>
              <a:rPr lang="el-GR" altLang="el-GR" sz="2200" dirty="0" smtClean="0"/>
              <a:t>Τα κύτταρα του </a:t>
            </a:r>
            <a:r>
              <a:rPr lang="en-US" altLang="el-GR" sz="2200" dirty="0" smtClean="0"/>
              <a:t>Leydig</a:t>
            </a:r>
            <a:r>
              <a:rPr lang="el-GR" altLang="el-GR" sz="2200" dirty="0" smtClean="0"/>
              <a:t>, καταγόμενα από εμβρυϊκό συνδετικό ιστό, διαφοροποιούνται στο ανθρώπινο έμβρυο ήδη από την αρχή της όγδοης εβδομάδας της εγκυμοσύνης και δείχνουν σ' αυτή τη φάση ήδη πρώιμα σημεία παραγωγής στεροειδών. </a:t>
            </a:r>
          </a:p>
          <a:p>
            <a:pPr eaLnBrk="1" hangingPunct="1"/>
            <a:r>
              <a:rPr lang="el-GR" altLang="el-GR" sz="2200" dirty="0" smtClean="0"/>
              <a:t>Ανάλογα με τον τύπο των χρωμοσωμάτων (46,ΧΧ ή 46,ΧΥ) αναπτύσσονται ανδρικά ή γυναικεία άτομα. Κατ' αρχάς αναπτύσσονται οι γεννητικοί αδένες, οι οποίοι διαφοροποιούνται σε όρχεις ή ωοθήκες, εν συνεχεία ακολουθεί η ανάπτυξη των εσωτερικών και εξωτερικών γεννητικών οργάνων και τελικά η διαφοροποίηση του ψυχολογικού φύλου.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981931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4/11</a:t>
            </a:r>
            <a:endParaRPr lang="el-GR" dirty="0"/>
          </a:p>
        </p:txBody>
      </p:sp>
      <p:sp>
        <p:nvSpPr>
          <p:cNvPr id="28674" name="Rectangle 3"/>
          <p:cNvSpPr>
            <a:spLocks noGrp="1" noChangeArrowheads="1"/>
          </p:cNvSpPr>
          <p:nvPr>
            <p:ph idx="1"/>
          </p:nvPr>
        </p:nvSpPr>
        <p:spPr>
          <a:xfrm>
            <a:off x="457200" y="1196752"/>
            <a:ext cx="8363272" cy="5256584"/>
          </a:xfrm>
        </p:spPr>
        <p:txBody>
          <a:bodyPr>
            <a:normAutofit/>
          </a:bodyPr>
          <a:lstStyle/>
          <a:p>
            <a:pPr eaLnBrk="1" hangingPunct="1"/>
            <a:r>
              <a:rPr lang="el-GR" altLang="el-GR" sz="2200" dirty="0" smtClean="0"/>
              <a:t>Την 6η εβδομάδα εγκυμοσύνης διαφοροποιούνται οι γεννητικοί αδένες σε όρχεις ή ωοθήκες. Τα αρχέγονα γεννητικά κύτταρα που έφθασαν και εγκαταστάθηκαν επιτυχώς στους γεννητικούς αδένες πολλαπλασιάζονται με ταχύτατο ρυθμό. </a:t>
            </a:r>
          </a:p>
          <a:p>
            <a:pPr eaLnBrk="1" hangingPunct="1"/>
            <a:r>
              <a:rPr lang="el-GR" altLang="el-GR" sz="2200" dirty="0" smtClean="0"/>
              <a:t>Αυτή η 1η φάση πολλαπλασιασμού των γεννητικών κυττάρων στο ανδρικό φύλο, σε αντίθεση με το γυναικείο, δεν έχει μέχρι σήμερα πλήρως διερευνηθεί. Υπολογίζεται όμως ότι αυτή η φάση πολλαπλασιασμού σταματάει μεταξύ της 12ης και της 20ης εβδομάδας εγκυμοσύνης. </a:t>
            </a:r>
          </a:p>
          <a:p>
            <a:pPr eaLnBrk="1" hangingPunct="1"/>
            <a:r>
              <a:rPr lang="el-GR" altLang="el-GR" sz="2200" dirty="0" smtClean="0"/>
              <a:t>Στις υπόλοιπες εβδομάδες εγκυμοσύνης υπερτερεί ο πολλαπλασιασμός των σωματικών κυττάρων του όρχεως, δηλαδή των κυττάρων του </a:t>
            </a:r>
            <a:r>
              <a:rPr lang="en-US" altLang="el-GR" sz="2200" dirty="0" smtClean="0"/>
              <a:t>Sertoli</a:t>
            </a:r>
            <a:r>
              <a:rPr lang="el-GR" altLang="el-GR" sz="2200" dirty="0" smtClean="0"/>
              <a:t> και των κυττάρων του </a:t>
            </a:r>
            <a:r>
              <a:rPr lang="en-US" altLang="el-GR" sz="2200" dirty="0" smtClean="0"/>
              <a:t>Leydig</a:t>
            </a:r>
            <a:r>
              <a:rPr lang="el-GR" altLang="el-GR" sz="22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366688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5/11</a:t>
            </a:r>
            <a:endParaRPr lang="el-GR" dirty="0"/>
          </a:p>
        </p:txBody>
      </p:sp>
      <p:sp>
        <p:nvSpPr>
          <p:cNvPr id="29698"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Τα κύτταρα του </a:t>
            </a:r>
            <a:r>
              <a:rPr lang="en-US" altLang="el-GR" dirty="0" smtClean="0"/>
              <a:t>Sertoli</a:t>
            </a:r>
            <a:r>
              <a:rPr lang="el-GR" altLang="el-GR" dirty="0" smtClean="0"/>
              <a:t> εκκρίνουν το μυλλέρειο ανασταλτικό παράγοντα (</a:t>
            </a:r>
            <a:r>
              <a:rPr lang="en-US" altLang="el-GR" dirty="0" smtClean="0"/>
              <a:t>MIF</a:t>
            </a:r>
            <a:r>
              <a:rPr lang="el-GR" altLang="el-GR" dirty="0" smtClean="0"/>
              <a:t> = </a:t>
            </a:r>
            <a:r>
              <a:rPr lang="en-US" altLang="el-GR" dirty="0" smtClean="0"/>
              <a:t>Mullerian Inhibiting Factor</a:t>
            </a:r>
            <a:r>
              <a:rPr lang="el-GR" altLang="el-GR" dirty="0" smtClean="0"/>
              <a:t>), ο οποίος προκαλεί την υποστροφή των πόρων του </a:t>
            </a:r>
            <a:r>
              <a:rPr lang="en-US" altLang="el-GR" dirty="0" smtClean="0"/>
              <a:t>Muller</a:t>
            </a:r>
            <a:r>
              <a:rPr lang="el-GR" altLang="el-GR" dirty="0" smtClean="0"/>
              <a:t>. </a:t>
            </a:r>
          </a:p>
          <a:p>
            <a:pPr eaLnBrk="1" hangingPunct="1"/>
            <a:r>
              <a:rPr lang="el-GR" altLang="el-GR" dirty="0" smtClean="0"/>
              <a:t>Τα κύτταρα του </a:t>
            </a:r>
            <a:r>
              <a:rPr lang="en-US" altLang="el-GR" dirty="0" smtClean="0"/>
              <a:t>Leydig</a:t>
            </a:r>
            <a:r>
              <a:rPr lang="el-GR" altLang="el-GR" dirty="0" smtClean="0"/>
              <a:t> αρχίζουν σε αυτή τη φάση για πρώτη φορά να δρουν ορμονικά και</a:t>
            </a:r>
            <a:r>
              <a:rPr lang="el-GR" altLang="el-GR" i="1" dirty="0" smtClean="0"/>
              <a:t> </a:t>
            </a:r>
            <a:r>
              <a:rPr lang="el-GR" altLang="el-GR" dirty="0" smtClean="0"/>
              <a:t>από την 7η εβδομάδα εγκυμοσύνης προκαλούν την ανάπτυξη των ανδρικών γεννητικών οργάνων.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703732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Ωοθυλάκιο </a:t>
            </a:r>
            <a:endParaRPr lang="el-GR" dirty="0"/>
          </a:p>
        </p:txBody>
      </p:sp>
      <p:pic>
        <p:nvPicPr>
          <p:cNvPr id="41986" name="Picture 2" descr="File:Human ovarian follic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350"/>
          <a:stretch/>
        </p:blipFill>
        <p:spPr bwMode="auto">
          <a:xfrm>
            <a:off x="762000" y="1412776"/>
            <a:ext cx="7620000" cy="4780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979712" y="6375811"/>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Human ovarian </a:t>
            </a:r>
            <a:r>
              <a:rPr lang="en-US" sz="1200" dirty="0" smtClean="0">
                <a:solidFill>
                  <a:prstClr val="black"/>
                </a:solidFill>
                <a:latin typeface="Calibri"/>
                <a:hlinkClick r:id="rId3"/>
              </a:rPr>
              <a:t>follicle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Akira Kouchiyama"/>
              </a:rPr>
              <a:t>Akira Kouchiyama</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625598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6/11</a:t>
            </a:r>
            <a:endParaRPr lang="el-GR" dirty="0"/>
          </a:p>
        </p:txBody>
      </p:sp>
      <p:sp>
        <p:nvSpPr>
          <p:cNvPr id="29698"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Στους πρώτους 2-3 μήνες μετά τη γέννηση πραγματοποιείται στο ανδρικό φύλο μία δεύτερη σύντομη φάση πολλαπλασιασμού των γεννητικών κυττάρων. </a:t>
            </a:r>
          </a:p>
          <a:p>
            <a:pPr eaLnBrk="1" hangingPunct="1"/>
            <a:r>
              <a:rPr lang="el-GR" altLang="el-GR" dirty="0" smtClean="0"/>
              <a:t>Σ' αυτή τη φάση βρίσκεται επίσης η δεύτερη αιχμή της ορμονικής δραστηριότητας των κυττάρων του </a:t>
            </a:r>
            <a:r>
              <a:rPr lang="en-US" altLang="el-GR" dirty="0" smtClean="0"/>
              <a:t>Leydig</a:t>
            </a:r>
            <a:r>
              <a:rPr lang="el-GR" altLang="el-GR" dirty="0" smtClean="0"/>
              <a:t>, η οποία είναι υπεύθυνη για την ανδρική διαφοροποίηση της «προσωπικότητας» του ατόμου.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701511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7/11</a:t>
            </a:r>
            <a:endParaRPr lang="el-GR" dirty="0"/>
          </a:p>
        </p:txBody>
      </p:sp>
      <p:sp>
        <p:nvSpPr>
          <p:cNvPr id="4" name="Θέση περιεχομένου 3"/>
          <p:cNvSpPr>
            <a:spLocks noGrp="1"/>
          </p:cNvSpPr>
          <p:nvPr>
            <p:ph idx="1"/>
          </p:nvPr>
        </p:nvSpPr>
        <p:spPr>
          <a:xfrm>
            <a:off x="457200" y="1628800"/>
            <a:ext cx="8229600" cy="4608512"/>
          </a:xfrm>
        </p:spPr>
        <p:txBody>
          <a:bodyPr/>
          <a:lstStyle/>
          <a:p>
            <a:pPr lvl="0" algn="ctr">
              <a:lnSpc>
                <a:spcPct val="150000"/>
              </a:lnSpc>
              <a:buFont typeface="Wingdings" panose="05000000000000000000" pitchFamily="2" charset="2"/>
              <a:buChar char="ü"/>
            </a:pPr>
            <a:r>
              <a:rPr lang="el-GR" altLang="el-GR" b="1" dirty="0">
                <a:solidFill>
                  <a:prstClr val="black"/>
                </a:solidFill>
              </a:rPr>
              <a:t>Μετά τον 6ο μήνα μετά τη γέννηση εξαφανίζονται οι μιτωτικές δραστηριότητες των γεννητικών κυττάρων μέχρι  σχεδόν την εφηβική ηλικία.</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392070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8/11</a:t>
            </a:r>
            <a:endParaRPr lang="el-GR" dirty="0"/>
          </a:p>
        </p:txBody>
      </p:sp>
      <p:sp>
        <p:nvSpPr>
          <p:cNvPr id="31746" name="Rectangle 3"/>
          <p:cNvSpPr>
            <a:spLocks noGrp="1" noChangeArrowheads="1"/>
          </p:cNvSpPr>
          <p:nvPr>
            <p:ph idx="1"/>
          </p:nvPr>
        </p:nvSpPr>
        <p:spPr/>
        <p:txBody>
          <a:bodyPr>
            <a:normAutofit/>
          </a:bodyPr>
          <a:lstStyle/>
          <a:p>
            <a:pPr eaLnBrk="1" hangingPunct="1"/>
            <a:r>
              <a:rPr lang="el-GR" altLang="el-GR" sz="2400" dirty="0" smtClean="0"/>
              <a:t>Η δραστηριότητα πολλαπλασιασμού των κυττάρων του </a:t>
            </a:r>
            <a:r>
              <a:rPr lang="en-US" altLang="el-GR" sz="2400" dirty="0" smtClean="0"/>
              <a:t>Sertoli</a:t>
            </a:r>
            <a:r>
              <a:rPr lang="el-GR" altLang="el-GR" sz="2400" dirty="0" smtClean="0"/>
              <a:t> τελειώνει επίσης εδώ, έτσι ώστε να θεωρείται βέβαιο ότι κάθε μετέπειτα απώλεια των κυττάρων αυτών να μην είναι δυνατό να αντικατασταθεί.</a:t>
            </a:r>
          </a:p>
          <a:p>
            <a:pPr eaLnBrk="1" hangingPunct="1"/>
            <a:r>
              <a:rPr lang="el-GR" altLang="el-GR" sz="2400" dirty="0" smtClean="0"/>
              <a:t>Στα κύτταρα του </a:t>
            </a:r>
            <a:r>
              <a:rPr lang="en-US" altLang="el-GR" sz="2400" dirty="0" smtClean="0"/>
              <a:t>Leydig</a:t>
            </a:r>
            <a:r>
              <a:rPr lang="el-GR" altLang="el-GR" sz="2400" dirty="0" smtClean="0"/>
              <a:t> σχηματίζεται, υπό την επίδραση της ορμόνης </a:t>
            </a:r>
            <a:r>
              <a:rPr lang="en-US" altLang="el-GR" sz="2400" dirty="0" smtClean="0"/>
              <a:t>LH</a:t>
            </a:r>
            <a:r>
              <a:rPr lang="el-GR" altLang="el-GR" sz="2400" dirty="0" smtClean="0"/>
              <a:t>, το σπουδαιότερο ανδρογόνο, </a:t>
            </a:r>
            <a:r>
              <a:rPr lang="el-GR" altLang="el-GR" sz="2400" b="1" dirty="0" smtClean="0"/>
              <a:t>η τεστοστερόνη</a:t>
            </a:r>
            <a:r>
              <a:rPr lang="el-GR" altLang="el-GR" sz="2400" i="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181626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9/11</a:t>
            </a:r>
            <a:endParaRPr lang="el-GR" dirty="0"/>
          </a:p>
        </p:txBody>
      </p:sp>
      <p:sp>
        <p:nvSpPr>
          <p:cNvPr id="31746" name="Rectangle 3"/>
          <p:cNvSpPr>
            <a:spLocks noGrp="1" noChangeArrowheads="1"/>
          </p:cNvSpPr>
          <p:nvPr>
            <p:ph idx="1"/>
          </p:nvPr>
        </p:nvSpPr>
        <p:spPr/>
        <p:txBody>
          <a:bodyPr>
            <a:normAutofit/>
          </a:bodyPr>
          <a:lstStyle/>
          <a:p>
            <a:pPr eaLnBrk="1" hangingPunct="1"/>
            <a:r>
              <a:rPr lang="el-GR" altLang="el-GR" sz="2200" dirty="0" smtClean="0"/>
              <a:t>Την κύρια ουσία για τη σύνθεση των στεροειδών αποτελεί </a:t>
            </a:r>
            <a:r>
              <a:rPr lang="el-GR" altLang="el-GR" sz="2200" b="1" dirty="0" smtClean="0"/>
              <a:t>η χοληστερίνη</a:t>
            </a:r>
            <a:r>
              <a:rPr lang="el-GR" altLang="el-GR" sz="2200" dirty="0" smtClean="0"/>
              <a:t>. Η χοληστερίνη βρίσκεται στα κύτταρα του </a:t>
            </a:r>
            <a:r>
              <a:rPr lang="en-US" altLang="el-GR" sz="2200" dirty="0" smtClean="0"/>
              <a:t>Leydig</a:t>
            </a:r>
            <a:r>
              <a:rPr lang="el-GR" altLang="el-GR" sz="2200" dirty="0" smtClean="0"/>
              <a:t> τόσο υπό ελεύθερη μορφή όσο και υπό συνδεδεμένη μορφή εστέρος. </a:t>
            </a:r>
          </a:p>
          <a:p>
            <a:pPr eaLnBrk="1" hangingPunct="1"/>
            <a:r>
              <a:rPr lang="el-GR" altLang="el-GR" sz="2200" dirty="0" smtClean="0"/>
              <a:t>Κατ’ αρχάς μετατρέπεται η χοληστερίνη σε πρεγνενολόνη. Η μετατροπή αυτή γίνεται στα μιτοχόνδρια των κυττάρων, τα οποία διαθέτουν τα απαραίτητα ένζυμα γι' αυτή τη διαδικασία. </a:t>
            </a:r>
          </a:p>
          <a:p>
            <a:pPr eaLnBrk="1" hangingPunct="1"/>
            <a:r>
              <a:rPr lang="el-GR" altLang="el-GR" sz="2200" dirty="0" smtClean="0"/>
              <a:t>Η βιοσύνθεση των στεροειδών στα κύτταρα του </a:t>
            </a:r>
            <a:r>
              <a:rPr lang="en-US" altLang="el-GR" sz="2200" dirty="0" smtClean="0"/>
              <a:t>Leydig</a:t>
            </a:r>
            <a:r>
              <a:rPr lang="el-GR" altLang="el-GR" sz="2200" dirty="0" smtClean="0"/>
              <a:t> διεγείρεται από τη γοναδοτροπίνη </a:t>
            </a:r>
            <a:r>
              <a:rPr lang="en-US" altLang="el-GR" sz="2200" dirty="0" smtClean="0"/>
              <a:t>LH</a:t>
            </a:r>
            <a:r>
              <a:rPr lang="el-GR" altLang="el-GR" sz="2200" dirty="0" smtClean="0"/>
              <a:t> του προσθίου λοβού της υποφύσεως.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2211784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10/11</a:t>
            </a:r>
            <a:endParaRPr lang="el-GR" dirty="0"/>
          </a:p>
        </p:txBody>
      </p:sp>
      <p:sp>
        <p:nvSpPr>
          <p:cNvPr id="32770" name="Rectangle 3"/>
          <p:cNvSpPr>
            <a:spLocks noGrp="1" noChangeArrowheads="1"/>
          </p:cNvSpPr>
          <p:nvPr>
            <p:ph idx="1"/>
          </p:nvPr>
        </p:nvSpPr>
        <p:spPr/>
        <p:txBody>
          <a:bodyPr>
            <a:noAutofit/>
          </a:bodyPr>
          <a:lstStyle/>
          <a:p>
            <a:pPr eaLnBrk="1" hangingPunct="1"/>
            <a:r>
              <a:rPr lang="el-GR" altLang="el-GR" dirty="0" smtClean="0"/>
              <a:t>Η </a:t>
            </a:r>
            <a:r>
              <a:rPr lang="en-US" altLang="el-GR" dirty="0" smtClean="0"/>
              <a:t>LH</a:t>
            </a:r>
            <a:r>
              <a:rPr lang="el-GR" altLang="el-GR" dirty="0" smtClean="0"/>
              <a:t> δρα μέσω της αδενυλκυκλάσης, η οποία αφ' ενός προκαλεί ενδοκυτταρική συσσώρευση της κυκλικής φωσφορικής αδενοσίνης (</a:t>
            </a:r>
            <a:r>
              <a:rPr lang="en-US" altLang="el-GR" dirty="0" smtClean="0"/>
              <a:t>cAMP</a:t>
            </a:r>
            <a:r>
              <a:rPr lang="el-GR" altLang="el-GR" dirty="0" smtClean="0"/>
              <a:t>) και αφ' ετέρου ενεργοποιεί κινάσες πρωτεϊνών, οι οποίες προκαλούν εν συνεχεία τη σύνθεση τεστοστερόνης από χοληστερίνη (τα γνωστά). </a:t>
            </a:r>
          </a:p>
          <a:p>
            <a:pPr eaLnBrk="1" hangingPunct="1"/>
            <a:r>
              <a:rPr lang="el-GR" altLang="el-GR" b="1" dirty="0" smtClean="0"/>
              <a:t>Εκτός από τους </a:t>
            </a:r>
            <a:r>
              <a:rPr lang="en-US" altLang="el-GR" b="1" dirty="0" smtClean="0"/>
              <a:t>LH</a:t>
            </a:r>
            <a:r>
              <a:rPr lang="el-GR" altLang="el-GR" b="1" dirty="0" smtClean="0"/>
              <a:t>-υποδογείς, τα κύτταρα του </a:t>
            </a:r>
            <a:r>
              <a:rPr lang="en-US" altLang="el-GR" b="1" dirty="0" smtClean="0"/>
              <a:t>Leydig</a:t>
            </a:r>
            <a:r>
              <a:rPr lang="el-GR" altLang="el-GR" b="1" dirty="0" smtClean="0"/>
              <a:t> διαθέτουν και υποδοχείς για την προλακτίνη και, τα οιστρογόνα.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0877161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11/11</a:t>
            </a:r>
            <a:endParaRPr lang="el-GR" dirty="0"/>
          </a:p>
        </p:txBody>
      </p:sp>
      <p:sp>
        <p:nvSpPr>
          <p:cNvPr id="32770" name="Rectangle 3"/>
          <p:cNvSpPr>
            <a:spLocks noGrp="1" noChangeArrowheads="1"/>
          </p:cNvSpPr>
          <p:nvPr>
            <p:ph idx="1"/>
          </p:nvPr>
        </p:nvSpPr>
        <p:spPr/>
        <p:txBody>
          <a:bodyPr>
            <a:noAutofit/>
          </a:bodyPr>
          <a:lstStyle/>
          <a:p>
            <a:pPr eaLnBrk="1" hangingPunct="1"/>
            <a:r>
              <a:rPr lang="el-GR" altLang="el-GR" dirty="0" smtClean="0"/>
              <a:t>Το γεγονός της ύπαρξης των οιστρογονικών υποδοχέων στα κύτταρα του </a:t>
            </a:r>
            <a:r>
              <a:rPr lang="en-US" altLang="el-GR" dirty="0" smtClean="0"/>
              <a:t>Leydig</a:t>
            </a:r>
            <a:r>
              <a:rPr lang="el-GR" altLang="el-GR" dirty="0" smtClean="0"/>
              <a:t> φαίνεται να έχει μεγάλη σημασία, δεδομένου ότι τα κύτταρα αυτά είναι σε θέση να σχηματίσουν, υπό την επίδραση μιας αρωματάσης, οιστρογόνα από τεστοστερόνη. </a:t>
            </a:r>
          </a:p>
          <a:p>
            <a:pPr eaLnBrk="1" hangingPunct="1"/>
            <a:r>
              <a:rPr lang="el-GR" altLang="el-GR" dirty="0" smtClean="0"/>
              <a:t>Τα οιστρογόνα αυτά εν συνεχεία, συνδεόμενα με τους οιστρογονικούς υποδοχείς του κυττάρου, μπορούν να δρουν ανασταλτικά στη σύνθεση της τεστοστερόνης.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3917872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1/4</a:t>
            </a:r>
            <a:r>
              <a:rPr lang="el-GR" altLang="el-GR" dirty="0" smtClean="0"/>
              <a:t/>
            </a:r>
            <a:br>
              <a:rPr lang="el-GR" altLang="el-GR" dirty="0" smtClean="0"/>
            </a:br>
            <a:endParaRPr lang="el-GR" dirty="0"/>
          </a:p>
        </p:txBody>
      </p:sp>
      <p:sp>
        <p:nvSpPr>
          <p:cNvPr id="33794" name="Rectangle 3"/>
          <p:cNvSpPr>
            <a:spLocks noGrp="1" noChangeArrowheads="1"/>
          </p:cNvSpPr>
          <p:nvPr>
            <p:ph idx="1"/>
          </p:nvPr>
        </p:nvSpPr>
        <p:spPr/>
        <p:txBody>
          <a:bodyPr>
            <a:normAutofit/>
          </a:bodyPr>
          <a:lstStyle/>
          <a:p>
            <a:pPr eaLnBrk="1" hangingPunct="1"/>
            <a:r>
              <a:rPr lang="el-GR" altLang="el-GR" sz="2200" dirty="0" smtClean="0"/>
              <a:t>Το κυριότερο προϊόν της βιοσύνθεσης των ανδρογόνων στα κύτταρα του </a:t>
            </a:r>
            <a:r>
              <a:rPr lang="en-US" altLang="el-GR" sz="2200" dirty="0" smtClean="0"/>
              <a:t>Leydig</a:t>
            </a:r>
            <a:r>
              <a:rPr lang="el-GR" altLang="el-GR" sz="2200" dirty="0" smtClean="0"/>
              <a:t> είναι η </a:t>
            </a:r>
            <a:r>
              <a:rPr lang="el-GR" altLang="el-GR" sz="2200" b="1" dirty="0" smtClean="0"/>
              <a:t>τεστοστερόνη</a:t>
            </a:r>
            <a:r>
              <a:rPr lang="el-GR" altLang="el-GR" sz="2200" i="1" dirty="0" smtClean="0"/>
              <a:t>.  </a:t>
            </a:r>
          </a:p>
          <a:p>
            <a:pPr eaLnBrk="1" hangingPunct="1"/>
            <a:r>
              <a:rPr lang="el-GR" altLang="el-GR" sz="2200" dirty="0" smtClean="0"/>
              <a:t>Από τα άλλα ανδρογόνα τη μεγαλύτερη σημασία έχει η ανδροστενεδιόνη, η οποία αποτελεί πρόδρομη μορφή των οιστρογόνων. </a:t>
            </a:r>
          </a:p>
          <a:p>
            <a:pPr eaLnBrk="1" hangingPunct="1"/>
            <a:r>
              <a:rPr lang="el-GR" altLang="el-GR" sz="2200" dirty="0" smtClean="0"/>
              <a:t>Καθημερινά παράγονται στον οργανισμό συνολικά 6-8 </a:t>
            </a:r>
            <a:r>
              <a:rPr lang="en-US" altLang="el-GR" sz="2200" dirty="0" smtClean="0"/>
              <a:t>mg</a:t>
            </a:r>
            <a:r>
              <a:rPr lang="el-GR" altLang="el-GR" sz="2200" dirty="0" smtClean="0"/>
              <a:t> τεστοστερόνης, από τα οποία το 90% παράγεται στα κύτταρα του </a:t>
            </a:r>
            <a:r>
              <a:rPr lang="en-US" altLang="el-GR" sz="2200" dirty="0" smtClean="0"/>
              <a:t>Leydig</a:t>
            </a:r>
            <a:r>
              <a:rPr lang="el-GR" altLang="el-GR" sz="2200" dirty="0" smtClean="0"/>
              <a:t> στους όρχεις και το υπόλοιπο 10% στα επινεφρίδια, στο ήπαρ και στον ορό του αίματος.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1412643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200" dirty="0" smtClean="0"/>
              <a:t>Μεταβολισμός της τεστοστερόνης </a:t>
            </a:r>
            <a:r>
              <a:rPr lang="el-GR" altLang="el-GR" sz="3200" b="0" dirty="0" smtClean="0"/>
              <a:t>2/4</a:t>
            </a:r>
            <a:endParaRPr lang="el-GR" sz="3200" dirty="0"/>
          </a:p>
        </p:txBody>
      </p:sp>
      <p:sp>
        <p:nvSpPr>
          <p:cNvPr id="33794" name="Rectangle 3"/>
          <p:cNvSpPr>
            <a:spLocks noGrp="1" noChangeArrowheads="1"/>
          </p:cNvSpPr>
          <p:nvPr>
            <p:ph idx="1"/>
          </p:nvPr>
        </p:nvSpPr>
        <p:spPr/>
        <p:txBody>
          <a:bodyPr>
            <a:normAutofit/>
          </a:bodyPr>
          <a:lstStyle/>
          <a:p>
            <a:pPr eaLnBrk="1" hangingPunct="1">
              <a:lnSpc>
                <a:spcPct val="110000"/>
              </a:lnSpc>
            </a:pPr>
            <a:r>
              <a:rPr lang="el-GR" altLang="el-GR" sz="2200" dirty="0" smtClean="0"/>
              <a:t>Το επίπεδο της τεστοστερόνης στο αίμα ανέρχεται στα 6-8 </a:t>
            </a:r>
            <a:r>
              <a:rPr lang="en-US" altLang="el-GR" sz="2200" dirty="0" smtClean="0"/>
              <a:t>ng</a:t>
            </a:r>
            <a:r>
              <a:rPr lang="el-GR" altLang="el-GR" sz="2200" dirty="0" smtClean="0"/>
              <a:t>/</a:t>
            </a:r>
            <a:r>
              <a:rPr lang="en-US" altLang="el-GR" sz="2200" dirty="0" smtClean="0"/>
              <a:t>ml</a:t>
            </a:r>
            <a:r>
              <a:rPr lang="el-GR" altLang="el-GR" sz="2200" dirty="0" smtClean="0"/>
              <a:t>. </a:t>
            </a:r>
            <a:r>
              <a:rPr lang="en-US" altLang="el-GR" sz="2200" dirty="0" smtClean="0"/>
              <a:t>To</a:t>
            </a:r>
            <a:r>
              <a:rPr lang="el-GR" altLang="el-GR" sz="2200" dirty="0" smtClean="0"/>
              <a:t> υπόλοιπο της παραγόμενης τεστοστερόνης διατίθεται για τη διατήρηση της σπερματογένεσης. Το επίπεδο της τεστοστερόνης στους όρχεις είναι 50 φορές υψηλότερο από το επίπεδο της τεστοστερόνης στο περιφερικό αίμα.  </a:t>
            </a:r>
          </a:p>
          <a:p>
            <a:pPr eaLnBrk="1" hangingPunct="1">
              <a:lnSpc>
                <a:spcPct val="110000"/>
              </a:lnSpc>
            </a:pPr>
            <a:r>
              <a:rPr lang="el-GR" altLang="el-GR" sz="2200" dirty="0" smtClean="0"/>
              <a:t>Η τεστοστερόνη φθάνει, μέσω του ρυθμιστικού συστήματος των όρχεων (</a:t>
            </a:r>
            <a:r>
              <a:rPr lang="en-US" altLang="el-GR" sz="2200" dirty="0" smtClean="0"/>
              <a:t>tight junctions</a:t>
            </a:r>
            <a:r>
              <a:rPr lang="el-GR" altLang="el-GR" sz="2200" dirty="0" smtClean="0"/>
              <a:t>), στο κύτταρο του </a:t>
            </a:r>
            <a:r>
              <a:rPr lang="en-US" altLang="el-GR" sz="2200" dirty="0" smtClean="0"/>
              <a:t>Sertoli</a:t>
            </a:r>
            <a:r>
              <a:rPr lang="el-GR" altLang="el-GR" sz="2200" dirty="0" smtClean="0"/>
              <a:t>, όπου συνδέεται με την εκεί παραγόμενη πρωτεΐνη σύνδεσης των ανδρογόνων (</a:t>
            </a:r>
            <a:r>
              <a:rPr lang="en-US" altLang="el-GR" sz="2200" dirty="0" smtClean="0"/>
              <a:t>androgen binding protein-</a:t>
            </a:r>
            <a:r>
              <a:rPr lang="el-GR" altLang="el-GR" sz="2200" dirty="0" smtClean="0"/>
              <a:t>ΑΒΡ) και μεταφέρεται κατ' αυτό τον τρόπο στον αυλό του σπερματικού σωληναρίου. Η πρωτεΐνη σύνδεσης των ανδρογόνων (ΑΒΡ) αποτελεί το μεταφορέα της τεστοστερόνης.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12627945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3/4</a:t>
            </a:r>
            <a:r>
              <a:rPr lang="el-GR" altLang="el-GR" dirty="0" smtClean="0"/>
              <a:t/>
            </a:r>
            <a:br>
              <a:rPr lang="el-GR" altLang="el-GR" dirty="0" smtClean="0"/>
            </a:br>
            <a:endParaRPr lang="el-GR" dirty="0"/>
          </a:p>
        </p:txBody>
      </p:sp>
      <p:sp>
        <p:nvSpPr>
          <p:cNvPr id="34818" name="Rectangle 3"/>
          <p:cNvSpPr>
            <a:spLocks noGrp="1" noChangeArrowheads="1"/>
          </p:cNvSpPr>
          <p:nvPr>
            <p:ph idx="1"/>
          </p:nvPr>
        </p:nvSpPr>
        <p:spPr>
          <a:xfrm>
            <a:off x="457200" y="1412776"/>
            <a:ext cx="8219256" cy="5328592"/>
          </a:xfrm>
        </p:spPr>
        <p:txBody>
          <a:bodyPr>
            <a:normAutofit/>
          </a:bodyPr>
          <a:lstStyle/>
          <a:p>
            <a:pPr eaLnBrk="1" hangingPunct="1">
              <a:lnSpc>
                <a:spcPct val="110000"/>
              </a:lnSpc>
              <a:spcBef>
                <a:spcPts val="2400"/>
              </a:spcBef>
            </a:pPr>
            <a:r>
              <a:rPr lang="el-GR" altLang="el-GR" sz="2400" b="1" dirty="0" smtClean="0"/>
              <a:t>Η τεστοστερόνη είναι απαραίτητη για τη σπερματογένεση. </a:t>
            </a:r>
          </a:p>
          <a:p>
            <a:pPr eaLnBrk="1" hangingPunct="1">
              <a:lnSpc>
                <a:spcPct val="110000"/>
              </a:lnSpc>
              <a:spcBef>
                <a:spcPts val="2400"/>
              </a:spcBef>
            </a:pPr>
            <a:r>
              <a:rPr lang="el-GR" altLang="el-GR" sz="2400" b="1" dirty="0" smtClean="0"/>
              <a:t>Χωρίς τεστοστερόνη είναι αδύνατη η φυσιολογική σπερματογένεση.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083873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4/4</a:t>
            </a:r>
            <a:r>
              <a:rPr lang="el-GR" altLang="el-GR" dirty="0" smtClean="0"/>
              <a:t/>
            </a:r>
            <a:br>
              <a:rPr lang="el-GR" altLang="el-GR" dirty="0" smtClean="0"/>
            </a:br>
            <a:r>
              <a:rPr lang="el-GR" altLang="el-GR" dirty="0" smtClean="0"/>
              <a:t/>
            </a:r>
            <a:br>
              <a:rPr lang="el-GR" altLang="el-GR" dirty="0" smtClean="0"/>
            </a:br>
            <a:endParaRPr lang="el-GR" dirty="0"/>
          </a:p>
        </p:txBody>
      </p:sp>
      <p:sp>
        <p:nvSpPr>
          <p:cNvPr id="34818" name="Rectangle 3"/>
          <p:cNvSpPr>
            <a:spLocks noGrp="1" noChangeArrowheads="1"/>
          </p:cNvSpPr>
          <p:nvPr>
            <p:ph idx="1"/>
          </p:nvPr>
        </p:nvSpPr>
        <p:spPr>
          <a:xfrm>
            <a:off x="457200" y="1196752"/>
            <a:ext cx="8507288" cy="5544616"/>
          </a:xfrm>
        </p:spPr>
        <p:txBody>
          <a:bodyPr>
            <a:normAutofit/>
          </a:bodyPr>
          <a:lstStyle/>
          <a:p>
            <a:pPr eaLnBrk="1" hangingPunct="1">
              <a:lnSpc>
                <a:spcPct val="110000"/>
              </a:lnSpc>
              <a:spcBef>
                <a:spcPts val="1000"/>
              </a:spcBef>
            </a:pPr>
            <a:r>
              <a:rPr lang="el-GR" altLang="el-GR" sz="2200" dirty="0" smtClean="0"/>
              <a:t>Η μεταφορά της τεστοστερόνης από τους όρχεις στο αίμα γίνεται αποκλειστικά μέσω του φλεβικού πλέγματος (</a:t>
            </a:r>
            <a:r>
              <a:rPr lang="en-US" altLang="el-GR" sz="2200" dirty="0" smtClean="0"/>
              <a:t>plexus pampiniformis</a:t>
            </a:r>
            <a:r>
              <a:rPr lang="el-GR" altLang="el-GR" sz="2200" dirty="0" smtClean="0"/>
              <a:t>). </a:t>
            </a:r>
            <a:r>
              <a:rPr lang="en-US" altLang="el-GR" sz="2200" b="1" dirty="0" smtClean="0"/>
              <a:t>To</a:t>
            </a:r>
            <a:r>
              <a:rPr lang="el-GR" altLang="el-GR" sz="2200" b="1" dirty="0" smtClean="0"/>
              <a:t> μεγαλύτερο μέρος της τεστοστερόνης στο αίμα είναι συνδεδεμένο αφ' ενός με πρωτεΐνες του αίματος, κυρίως τη λευκωματίνη </a:t>
            </a:r>
            <a:r>
              <a:rPr lang="el-GR" altLang="el-GR" sz="2200" dirty="0" smtClean="0"/>
              <a:t>(περίπου 68%), και αφ' ετέρου με τη συνδετική των στερ</a:t>
            </a:r>
            <a:r>
              <a:rPr lang="en-US" altLang="el-GR" sz="2200" dirty="0" smtClean="0"/>
              <a:t>o</a:t>
            </a:r>
            <a:r>
              <a:rPr lang="el-GR" altLang="el-GR" sz="2200" dirty="0" smtClean="0"/>
              <a:t>ειδο</a:t>
            </a:r>
            <a:r>
              <a:rPr lang="el-GR" altLang="el-GR" sz="2200" dirty="0"/>
              <a:t>-</a:t>
            </a:r>
            <a:r>
              <a:rPr lang="el-GR" altLang="el-GR" sz="2200" dirty="0" smtClean="0"/>
              <a:t>ορμονών σφαιρίνη (</a:t>
            </a:r>
            <a:r>
              <a:rPr lang="en-US" altLang="el-GR" sz="2200" b="1" dirty="0" smtClean="0"/>
              <a:t>SHBG</a:t>
            </a:r>
            <a:r>
              <a:rPr lang="el-GR" altLang="el-GR" sz="2200" dirty="0" smtClean="0"/>
              <a:t> = </a:t>
            </a:r>
            <a:r>
              <a:rPr lang="en-US" altLang="el-GR" sz="2200" dirty="0" smtClean="0"/>
              <a:t>Sex</a:t>
            </a:r>
            <a:r>
              <a:rPr lang="el-GR" altLang="el-GR" sz="2200" dirty="0" smtClean="0"/>
              <a:t>-</a:t>
            </a:r>
            <a:r>
              <a:rPr lang="en-US" altLang="el-GR" sz="2200" dirty="0" smtClean="0"/>
              <a:t>Hormone</a:t>
            </a:r>
            <a:r>
              <a:rPr lang="el-GR" altLang="el-GR" sz="2200" dirty="0" smtClean="0"/>
              <a:t>-</a:t>
            </a:r>
            <a:r>
              <a:rPr lang="en-US" altLang="el-GR" sz="2200" dirty="0" smtClean="0"/>
              <a:t>Binding</a:t>
            </a:r>
            <a:r>
              <a:rPr lang="el-GR" altLang="el-GR" sz="2200" dirty="0" smtClean="0"/>
              <a:t>- </a:t>
            </a:r>
            <a:r>
              <a:rPr lang="en-US" altLang="el-GR" sz="2200" dirty="0" smtClean="0"/>
              <a:t>Globulin</a:t>
            </a:r>
            <a:r>
              <a:rPr lang="el-GR" altLang="el-GR" sz="2200" dirty="0" smtClean="0"/>
              <a:t>) (περίπου 30%). </a:t>
            </a:r>
            <a:r>
              <a:rPr lang="el-GR" altLang="el-GR" sz="2200" b="1" dirty="0" smtClean="0"/>
              <a:t>Μόνο το 2% της τεστοστερόνης βρίσκεται ελεύθερο στο αίμα. </a:t>
            </a:r>
            <a:r>
              <a:rPr lang="el-GR" altLang="el-GR" sz="2200" dirty="0" smtClean="0"/>
              <a:t>Η </a:t>
            </a:r>
            <a:r>
              <a:rPr lang="en-US" altLang="el-GR" sz="2200" dirty="0" smtClean="0"/>
              <a:t>SHBG</a:t>
            </a:r>
            <a:r>
              <a:rPr lang="el-GR" altLang="el-GR" sz="2200" dirty="0" smtClean="0"/>
              <a:t> είναι μία β-σφαιρίνη με μοριακό βάρος μεταξύ 80-94 </a:t>
            </a:r>
            <a:r>
              <a:rPr lang="en-US" altLang="el-GR" sz="2200" dirty="0" smtClean="0"/>
              <a:t>kD</a:t>
            </a:r>
            <a:r>
              <a:rPr lang="el-GR" altLang="el-GR" sz="2200" dirty="0" smtClean="0"/>
              <a:t>. </a:t>
            </a:r>
          </a:p>
          <a:p>
            <a:pPr eaLnBrk="1" hangingPunct="1">
              <a:lnSpc>
                <a:spcPct val="110000"/>
              </a:lnSpc>
              <a:spcBef>
                <a:spcPts val="1000"/>
              </a:spcBef>
            </a:pPr>
            <a:r>
              <a:rPr lang="el-GR" altLang="el-GR" sz="2200" dirty="0" smtClean="0"/>
              <a:t>Η συνδεδεμένη με πρωτεΐνες τεστοστερόνη φθάνει δια της αιματικής οδού στην περιφέρεια και οδηγείται </a:t>
            </a:r>
            <a:r>
              <a:rPr lang="el-GR" altLang="el-GR" sz="2200" b="1" dirty="0" smtClean="0"/>
              <a:t>στους ιστούς, οι οποίοι παρουσιάζουν ευαισθησία στα ανδρογόνα και ανταποκρίνονται θετικά στη δράση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413932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Ανάπτυξη </a:t>
            </a:r>
            <a:r>
              <a:rPr lang="el-GR" dirty="0" smtClean="0"/>
              <a:t>ωοθυλακίου</a:t>
            </a:r>
            <a:endParaRPr lang="el-GR" dirty="0"/>
          </a:p>
        </p:txBody>
      </p:sp>
      <p:sp>
        <p:nvSpPr>
          <p:cNvPr id="6146" name="Rectangle 3"/>
          <p:cNvSpPr>
            <a:spLocks noGrp="1" noChangeArrowheads="1"/>
          </p:cNvSpPr>
          <p:nvPr>
            <p:ph idx="1"/>
          </p:nvPr>
        </p:nvSpPr>
        <p:spPr>
          <a:xfrm>
            <a:off x="457200" y="1196752"/>
            <a:ext cx="8291264" cy="5184576"/>
          </a:xfrm>
        </p:spPr>
        <p:txBody>
          <a:bodyPr>
            <a:normAutofit/>
          </a:bodyPr>
          <a:lstStyle/>
          <a:p>
            <a:pPr eaLnBrk="1" hangingPunct="1">
              <a:lnSpc>
                <a:spcPct val="122000"/>
              </a:lnSpc>
            </a:pPr>
            <a:r>
              <a:rPr lang="el-GR" altLang="el-GR" sz="2200" dirty="0" smtClean="0"/>
              <a:t>Στη διάρκεια </a:t>
            </a:r>
            <a:r>
              <a:rPr lang="el-GR" altLang="el-GR" sz="2200" b="1" dirty="0" smtClean="0"/>
              <a:t>της εμβρυικής και της παιδικής ζωής</a:t>
            </a:r>
            <a:r>
              <a:rPr lang="el-GR" altLang="el-GR" sz="2200" dirty="0" smtClean="0"/>
              <a:t>, τα ωοθυλάκια βρίσκονται στα αρχικά στάδια της ωρίμανσης τους (αρχέγονα, πρωτογενή και δευτερογενή) και η ανάπτυξή τους εξαρτάται μόνο από </a:t>
            </a:r>
            <a:r>
              <a:rPr lang="el-GR" altLang="el-GR" sz="2200" b="1" dirty="0" smtClean="0"/>
              <a:t>τοπικούς </a:t>
            </a:r>
            <a:r>
              <a:rPr lang="el-GR" altLang="el-GR" sz="2200" dirty="0" smtClean="0"/>
              <a:t>παράγοντες. </a:t>
            </a:r>
            <a:endParaRPr lang="en-US" altLang="el-GR" sz="2200" dirty="0" smtClean="0"/>
          </a:p>
          <a:p>
            <a:pPr eaLnBrk="1" hangingPunct="1">
              <a:lnSpc>
                <a:spcPct val="122000"/>
              </a:lnSpc>
            </a:pPr>
            <a:r>
              <a:rPr lang="el-GR" altLang="el-GR" sz="2200" dirty="0" smtClean="0"/>
              <a:t>Τα </a:t>
            </a:r>
            <a:r>
              <a:rPr lang="el-GR" altLang="el-GR" sz="2200" b="1" dirty="0" smtClean="0"/>
              <a:t>τελικά στάδια </a:t>
            </a:r>
            <a:r>
              <a:rPr lang="el-GR" altLang="el-GR" sz="2200" dirty="0" smtClean="0"/>
              <a:t>ωρίμανσής τους, ύστερα από την ήβη, εξαρτώνται κυρίως από τις </a:t>
            </a:r>
            <a:r>
              <a:rPr lang="el-GR" altLang="el-GR" sz="2200" b="1" dirty="0" smtClean="0"/>
              <a:t>γοναδοτροπίνες.</a:t>
            </a:r>
            <a:r>
              <a:rPr lang="el-GR" altLang="el-GR" sz="2200" dirty="0" smtClean="0"/>
              <a:t>  </a:t>
            </a:r>
          </a:p>
          <a:p>
            <a:pPr eaLnBrk="1" hangingPunct="1">
              <a:lnSpc>
                <a:spcPct val="122000"/>
              </a:lnSpc>
            </a:pPr>
            <a:r>
              <a:rPr lang="el-GR" altLang="el-GR" sz="2200" dirty="0" smtClean="0"/>
              <a:t>Τα </a:t>
            </a:r>
            <a:r>
              <a:rPr lang="el-GR" altLang="el-GR" sz="2200" b="1" dirty="0" smtClean="0"/>
              <a:t>αρχέγονα ωοθυλάκια </a:t>
            </a:r>
            <a:r>
              <a:rPr lang="el-GR" altLang="el-GR" sz="2200" dirty="0" smtClean="0"/>
              <a:t>περιέχουν ωάρια που βρίσκονται στο στάδιο της διπλοταινίας της πρώτης μειωτικής διαίρεσης.  </a:t>
            </a:r>
          </a:p>
          <a:p>
            <a:pPr eaLnBrk="1" hangingPunct="1">
              <a:lnSpc>
                <a:spcPct val="122000"/>
              </a:lnSpc>
            </a:pPr>
            <a:r>
              <a:rPr lang="el-GR" altLang="el-GR" sz="2200" dirty="0" smtClean="0"/>
              <a:t>Τα ωοθυλάκια αυτά, είτε ωριμάζουν, με μια πολύπλοκη διαδικασία που ονομάζεται ωοθυλακιογένεση ή γίνονται άτρητα.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0406695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a:t>1/3</a:t>
            </a:r>
          </a:p>
        </p:txBody>
      </p:sp>
      <p:sp>
        <p:nvSpPr>
          <p:cNvPr id="35842" name="Rectangle 3"/>
          <p:cNvSpPr>
            <a:spLocks noGrp="1" noChangeArrowheads="1"/>
          </p:cNvSpPr>
          <p:nvPr>
            <p:ph idx="1"/>
          </p:nvPr>
        </p:nvSpPr>
        <p:spPr/>
        <p:txBody>
          <a:bodyPr>
            <a:normAutofit/>
          </a:bodyPr>
          <a:lstStyle/>
          <a:p>
            <a:pPr marL="0" indent="0" eaLnBrk="1" hangingPunct="1">
              <a:buNone/>
            </a:pPr>
            <a:r>
              <a:rPr lang="el-GR" altLang="el-GR" sz="2200" b="1" dirty="0" smtClean="0"/>
              <a:t>Γενικά τα ανδρογόνα μπορούν να δράσουν υπό τρεις μορφές:</a:t>
            </a:r>
            <a:endParaRPr lang="el-GR" altLang="el-GR" sz="2200" dirty="0" smtClean="0"/>
          </a:p>
          <a:p>
            <a:pPr eaLnBrk="1" hangingPunct="1"/>
            <a:r>
              <a:rPr lang="el-GR" altLang="el-GR" sz="2200" dirty="0" smtClean="0"/>
              <a:t>1) </a:t>
            </a:r>
            <a:r>
              <a:rPr lang="el-GR" altLang="el-GR" sz="2200" b="1" dirty="0" smtClean="0"/>
              <a:t>Απ' ευθείας </a:t>
            </a:r>
            <a:r>
              <a:rPr lang="el-GR" altLang="el-GR" sz="2200" dirty="0" smtClean="0"/>
              <a:t>επί ορισμένων ιστών με πρόκληση ορμονικών δράσεων, όπως, π.χ., επί του εγκεφάλου (υποθαλάμου, υπόφυσης) και επί των κυττάρων του </a:t>
            </a:r>
            <a:r>
              <a:rPr lang="en-US" altLang="el-GR" sz="2200" dirty="0" smtClean="0"/>
              <a:t>Sertoli</a:t>
            </a:r>
            <a:r>
              <a:rPr lang="el-GR" altLang="el-GR" sz="2200" dirty="0" smtClean="0"/>
              <a:t>.</a:t>
            </a:r>
          </a:p>
          <a:p>
            <a:pPr eaLnBrk="1" hangingPunct="1"/>
            <a:r>
              <a:rPr lang="el-GR" altLang="el-GR" sz="2200" dirty="0" smtClean="0"/>
              <a:t>2) </a:t>
            </a:r>
            <a:r>
              <a:rPr lang="el-GR" altLang="el-GR" sz="2200" b="1" dirty="0" smtClean="0"/>
              <a:t>Δια της μετατροπής </a:t>
            </a:r>
            <a:r>
              <a:rPr lang="el-GR" altLang="el-GR" sz="2200" dirty="0" smtClean="0"/>
              <a:t>της τεστοστερόνης, μέσω της 5α-αναγωγάσης, </a:t>
            </a:r>
            <a:r>
              <a:rPr lang="el-GR" altLang="el-GR" sz="2200" b="1" dirty="0" smtClean="0"/>
              <a:t>σε διυδροτεστοστερόνη</a:t>
            </a:r>
            <a:r>
              <a:rPr lang="en-US" altLang="el-GR" sz="2200" b="1" dirty="0" smtClean="0"/>
              <a:t> (DHT)</a:t>
            </a:r>
            <a:r>
              <a:rPr lang="el-GR" altLang="el-GR" sz="2200" dirty="0" smtClean="0"/>
              <a:t>, η οποία συνδεόμενη εν συνεχεία με τον ανδρογονικό υποδοχέα των κυττάρων προκαλεί ορμονικές δράσεις, π.χ. επί του προστάτη</a:t>
            </a:r>
            <a:r>
              <a:rPr lang="en-US" altLang="el-GR" sz="2200" dirty="0" smtClean="0"/>
              <a:t> </a:t>
            </a:r>
            <a:r>
              <a:rPr lang="el-GR" altLang="el-GR" sz="2200" dirty="0" smtClean="0"/>
              <a:t>και</a:t>
            </a:r>
          </a:p>
          <a:p>
            <a:pPr eaLnBrk="1" hangingPunct="1"/>
            <a:r>
              <a:rPr lang="el-GR" altLang="el-GR" sz="2200" dirty="0" smtClean="0"/>
              <a:t>3) </a:t>
            </a:r>
            <a:r>
              <a:rPr lang="el-GR" altLang="el-GR" sz="2200" b="1" dirty="0" smtClean="0"/>
              <a:t>Δια της μετατροπής </a:t>
            </a:r>
            <a:r>
              <a:rPr lang="el-GR" altLang="el-GR" sz="2200" dirty="0" smtClean="0"/>
              <a:t>της τεστοστερόνης, μέσω της αρωματάσης, </a:t>
            </a:r>
            <a:r>
              <a:rPr lang="el-GR" altLang="el-GR" sz="2200" b="1" dirty="0" smtClean="0"/>
              <a:t>σε οιστρογόνα</a:t>
            </a:r>
            <a:r>
              <a:rPr lang="el-GR" altLang="el-GR" sz="2200" dirty="0" smtClean="0"/>
              <a:t>, τα οποία εν συνεχεία έχουν ανασταλτικές ορμονικές δράσεις, όπως, π.χ., επί των κυττάρων του </a:t>
            </a:r>
            <a:r>
              <a:rPr lang="en-US" altLang="el-GR" sz="2200" dirty="0" smtClean="0"/>
              <a:t>Leydig.</a:t>
            </a:r>
            <a:r>
              <a:rPr lang="el-GR" altLang="el-GR" sz="22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3823821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smtClean="0"/>
              <a:t>2/3</a:t>
            </a:r>
            <a:endParaRPr lang="el-GR" sz="3200" dirty="0"/>
          </a:p>
        </p:txBody>
      </p:sp>
      <p:sp>
        <p:nvSpPr>
          <p:cNvPr id="36866" name="Rectangle 3"/>
          <p:cNvSpPr>
            <a:spLocks noGrp="1" noChangeArrowheads="1"/>
          </p:cNvSpPr>
          <p:nvPr>
            <p:ph idx="1"/>
          </p:nvPr>
        </p:nvSpPr>
        <p:spPr/>
        <p:txBody>
          <a:bodyPr>
            <a:normAutofit/>
          </a:bodyPr>
          <a:lstStyle/>
          <a:p>
            <a:pPr eaLnBrk="1" hangingPunct="1"/>
            <a:r>
              <a:rPr lang="el-GR" altLang="el-GR" sz="2200" b="1" dirty="0" smtClean="0"/>
              <a:t>Βασικά θα πρέπει να διαχωρισθεί η καθαρά «ανδρογόνος» δράση της τεστοστερόνης από την «αναβολική» ειδική δράση της επί των ιστών </a:t>
            </a:r>
            <a:r>
              <a:rPr lang="el-GR" altLang="el-GR" sz="2200" dirty="0" smtClean="0"/>
              <a:t>(του ήπατος, των νεφρών, των οστών και των μυών). </a:t>
            </a:r>
            <a:endParaRPr lang="en-US" altLang="el-GR" sz="2200" dirty="0" smtClean="0"/>
          </a:p>
          <a:p>
            <a:pPr eaLnBrk="1" hangingPunct="1"/>
            <a:r>
              <a:rPr lang="el-GR" altLang="el-GR" sz="2200" b="1" dirty="0" smtClean="0"/>
              <a:t>Η ανδρογόνος δράση της τεστοστερόνης είναι απαραίτητος παράγοντας για την πραγματοποίηση του σεξουαλικού φαινότυπου κατά την εμβρυϊκή εξέλιξη και την εφηβεία </a:t>
            </a:r>
            <a:r>
              <a:rPr lang="el-GR" altLang="el-GR" sz="2200" dirty="0" smtClean="0"/>
              <a:t>(το σχηματισμό, την αύξηση και ωρίμανση των ανδρικών γεννητικών αδένων και εξωτερικών οργάνων, την ανάπτυξη των ανδρικών χαρακτηριστικών, των ψυχικών ανδρικών αντιδράσεων και της σεξουαλικής συμπεριφοράς). </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15626009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smtClean="0"/>
              <a:t>3/3</a:t>
            </a:r>
            <a:endParaRPr lang="el-GR" sz="3200" dirty="0"/>
          </a:p>
        </p:txBody>
      </p:sp>
      <p:sp>
        <p:nvSpPr>
          <p:cNvPr id="36866" name="Rectangle 3"/>
          <p:cNvSpPr>
            <a:spLocks noGrp="1" noChangeArrowheads="1"/>
          </p:cNvSpPr>
          <p:nvPr>
            <p:ph idx="1"/>
          </p:nvPr>
        </p:nvSpPr>
        <p:spPr/>
        <p:txBody>
          <a:bodyPr>
            <a:normAutofit/>
          </a:bodyPr>
          <a:lstStyle/>
          <a:p>
            <a:pPr eaLnBrk="1" hangingPunct="1"/>
            <a:r>
              <a:rPr lang="el-GR" altLang="el-GR" sz="2400" b="1" dirty="0" smtClean="0"/>
              <a:t>Η τεστοστερόνη είναι επίσης υπεύθυνη για την ανάπτυξη των μυϊκών μαζών του σώματος, τη φυσιολογική υφή των οστών και την ανδρική τριχοφυΐα, έχει δε επιπλέον γενικές αναβολικές δράσεις </a:t>
            </a:r>
            <a:r>
              <a:rPr lang="el-GR" altLang="el-GR" sz="2400" dirty="0" smtClean="0"/>
              <a:t>(π.χ. επί της σύνθεσης των πρωτεϊνών).</a:t>
            </a:r>
          </a:p>
          <a:p>
            <a:pPr eaLnBrk="1" hangingPunct="1"/>
            <a:r>
              <a:rPr lang="el-GR" altLang="el-GR" sz="2400" dirty="0" smtClean="0"/>
              <a:t>Στο λιπώδη ιστό, ένα μέρος της τεστοστερόνης μετατρέπεται σε οιστρογόνα. Η μετατροπή αυτή ευνοείται επί ύπαρξης μεγάλης αναλογίας λίπους στο σώμα, καθώς επίσης και επί ηλικιωμένων ατόμων.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415973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Οιστρογόνα στον άνδρα </a:t>
            </a:r>
            <a:r>
              <a:rPr lang="el-GR" sz="3200" b="0" dirty="0" smtClean="0"/>
              <a:t>1/2</a:t>
            </a:r>
            <a:endParaRPr lang="el-GR" sz="3200" b="0" dirty="0"/>
          </a:p>
        </p:txBody>
      </p:sp>
      <p:sp>
        <p:nvSpPr>
          <p:cNvPr id="37890" name="Rectangle 3"/>
          <p:cNvSpPr>
            <a:spLocks noGrp="1" noChangeArrowheads="1"/>
          </p:cNvSpPr>
          <p:nvPr>
            <p:ph idx="1"/>
          </p:nvPr>
        </p:nvSpPr>
        <p:spPr/>
        <p:txBody>
          <a:bodyPr>
            <a:noAutofit/>
          </a:bodyPr>
          <a:lstStyle/>
          <a:p>
            <a:pPr eaLnBrk="1" hangingPunct="1"/>
            <a:r>
              <a:rPr lang="el-GR" altLang="el-GR" sz="2200" dirty="0" smtClean="0"/>
              <a:t>Τα σπουδαιότερα οιστρογόνα στο αίμα του άνδρα είναι</a:t>
            </a:r>
            <a:r>
              <a:rPr lang="en-US" altLang="el-GR" sz="2200" dirty="0" smtClean="0"/>
              <a:t> </a:t>
            </a:r>
            <a:r>
              <a:rPr lang="el-GR" altLang="el-GR" sz="2200" dirty="0" smtClean="0"/>
              <a:t>η </a:t>
            </a:r>
            <a:r>
              <a:rPr lang="el-GR" altLang="el-GR" sz="2200" b="1" dirty="0" smtClean="0"/>
              <a:t>οιστραδιόλη</a:t>
            </a:r>
            <a:r>
              <a:rPr lang="el-GR" altLang="el-GR" sz="2200" i="1" dirty="0" smtClean="0"/>
              <a:t> </a:t>
            </a:r>
            <a:r>
              <a:rPr lang="el-GR" altLang="el-GR" sz="2200" dirty="0" smtClean="0"/>
              <a:t>(40 </a:t>
            </a:r>
            <a:r>
              <a:rPr lang="en-US" altLang="el-GR" sz="2200" dirty="0" smtClean="0"/>
              <a:t>mg</a:t>
            </a:r>
            <a:r>
              <a:rPr lang="el-GR" altLang="el-GR" sz="2200" dirty="0" smtClean="0"/>
              <a:t>/ημερησίως) και η </a:t>
            </a:r>
            <a:r>
              <a:rPr lang="el-GR" altLang="el-GR" sz="2200" b="1" dirty="0" smtClean="0"/>
              <a:t>οιστρόνη</a:t>
            </a:r>
            <a:r>
              <a:rPr lang="el-GR" altLang="el-GR" sz="2200" i="1" dirty="0" smtClean="0"/>
              <a:t> </a:t>
            </a:r>
            <a:r>
              <a:rPr lang="el-GR" altLang="el-GR" sz="2200" dirty="0" smtClean="0"/>
              <a:t>(60 </a:t>
            </a:r>
            <a:r>
              <a:rPr lang="en-US" altLang="el-GR" sz="2200" dirty="0" smtClean="0"/>
              <a:t>mg</a:t>
            </a:r>
            <a:r>
              <a:rPr lang="el-GR" altLang="el-GR" sz="2200" dirty="0" smtClean="0"/>
              <a:t>/ημερησίως). </a:t>
            </a:r>
            <a:endParaRPr lang="en-US" altLang="el-GR" sz="2200" dirty="0" smtClean="0"/>
          </a:p>
          <a:p>
            <a:pPr eaLnBrk="1" hangingPunct="1"/>
            <a:r>
              <a:rPr lang="el-GR" altLang="el-GR" sz="2200" dirty="0" smtClean="0"/>
              <a:t>Το επίπεδο των οιστρογόνων κατέρχεται μετά από αμφοτερόπλευρη ορχεκτομία, ανέρχεται δε μετά από διέγερση των κυττάρων του </a:t>
            </a:r>
            <a:r>
              <a:rPr lang="en-US" altLang="el-GR" sz="2200" dirty="0" smtClean="0"/>
              <a:t>Leydig </a:t>
            </a:r>
            <a:r>
              <a:rPr lang="el-GR" altLang="el-GR" sz="2200" dirty="0" smtClean="0"/>
              <a:t>με την ορμόνη </a:t>
            </a:r>
            <a:r>
              <a:rPr lang="en-US" altLang="el-GR" sz="2200" dirty="0" smtClean="0"/>
              <a:t>HCG</a:t>
            </a:r>
            <a:r>
              <a:rPr lang="el-GR" altLang="el-GR" sz="2200" dirty="0" smtClean="0"/>
              <a:t>. </a:t>
            </a:r>
          </a:p>
          <a:p>
            <a:pPr eaLnBrk="1" hangingPunct="1"/>
            <a:r>
              <a:rPr lang="el-GR" altLang="el-GR" sz="2200" dirty="0" smtClean="0"/>
              <a:t>Το 20% των οιστρογόνων του άνδρα προέρχεται από τους όρχεις. </a:t>
            </a:r>
          </a:p>
          <a:p>
            <a:pPr eaLnBrk="1" hangingPunct="1"/>
            <a:r>
              <a:rPr lang="el-GR" altLang="el-GR" sz="2200" dirty="0" smtClean="0"/>
              <a:t>Το μεγαλύτερο μέρος σχηματίζεται από τη μετατροπή της τεστοστερόνης σε οιστρογόνα στην περιφέρεια μέσω μιας αρωματάσης.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1472311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Οιστρογόνα στον άνδρα </a:t>
            </a:r>
            <a:r>
              <a:rPr lang="el-GR" sz="3200" b="0" dirty="0" smtClean="0"/>
              <a:t>2/2</a:t>
            </a:r>
            <a:endParaRPr lang="el-GR" sz="3200" dirty="0"/>
          </a:p>
        </p:txBody>
      </p:sp>
      <p:sp>
        <p:nvSpPr>
          <p:cNvPr id="38914" name="Rectangle 3"/>
          <p:cNvSpPr>
            <a:spLocks noGrp="1" noChangeArrowheads="1"/>
          </p:cNvSpPr>
          <p:nvPr>
            <p:ph idx="1"/>
          </p:nvPr>
        </p:nvSpPr>
        <p:spPr/>
        <p:txBody>
          <a:bodyPr>
            <a:normAutofit/>
          </a:bodyPr>
          <a:lstStyle/>
          <a:p>
            <a:pPr eaLnBrk="1" hangingPunct="1"/>
            <a:r>
              <a:rPr lang="el-GR" altLang="el-GR" sz="2200" b="1" dirty="0" smtClean="0"/>
              <a:t>Η φυσιολογική παραγωγή της τεστοστερόνης υπερτερεί σημαντικά (με μεγάλη διαφορά) της παραγωγής των οιστρογόνων</a:t>
            </a:r>
            <a:r>
              <a:rPr lang="el-GR" altLang="el-GR" sz="2200" dirty="0" smtClean="0"/>
              <a:t>, και έτσι, δεν παρατηρούνται υπό φυσιολογικές συνθήκες οιστρογονικές δράσεις στους φυσιολογικούς άνδρες. </a:t>
            </a:r>
          </a:p>
          <a:p>
            <a:pPr eaLnBrk="1" hangingPunct="1"/>
            <a:r>
              <a:rPr lang="el-GR" altLang="el-GR" sz="2200" dirty="0" smtClean="0"/>
              <a:t>Η μείωση όμως της παραγωγής της τεστοστερόνης είναι δυνατό να οδηγήσει σε εμφανείς δράσεις των οιστρογόνων, όπως, π.χ., η γυναικομαστία.  </a:t>
            </a:r>
          </a:p>
          <a:p>
            <a:pPr eaLnBrk="1" hangingPunct="1"/>
            <a:r>
              <a:rPr lang="el-GR" altLang="el-GR" sz="2200" dirty="0" smtClean="0"/>
              <a:t>Το ίδιο μπορεί επίσης να συμβεί και με ορισμένα φάρμακα, τα οποία μπλοκάρουν τους ανδρογονικούς υποδοχείς, όπως, π.χ., η σπιρονολακτόνη, οι γλυκοσίδες.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1035922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Δράση ανδρογόνων στον ενδοκυττάριο υποδοχέα</a:t>
            </a:r>
            <a:endParaRPr lang="el-GR" dirty="0"/>
          </a:p>
        </p:txBody>
      </p:sp>
      <p:pic>
        <p:nvPicPr>
          <p:cNvPr id="4098" name="Picture 2" descr="File:Human androgen receptor and androgen binding.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717129"/>
            <a:ext cx="6219825"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343792" y="6306435"/>
            <a:ext cx="6771584" cy="276999"/>
          </a:xfrm>
          <a:prstGeom prst="rect">
            <a:avLst/>
          </a:prstGeom>
        </p:spPr>
        <p:txBody>
          <a:bodyPr wrap="square">
            <a:spAutoFit/>
          </a:bodyPr>
          <a:lstStyle/>
          <a:p>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Human androgen receptor and androgen </a:t>
            </a:r>
            <a:r>
              <a:rPr lang="en-US" sz="1200" dirty="0" smtClean="0">
                <a:solidFill>
                  <a:prstClr val="black"/>
                </a:solidFill>
                <a:latin typeface="Calibri"/>
                <a:hlinkClick r:id="rId4"/>
              </a:rPr>
              <a:t>binding</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Jonathan.Marcus"/>
              </a:rPr>
              <a:t>Jonathan.Marcus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2226968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Μηχανισμός ανδρογόνου δράσης της τεστοστερόνης</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sz="2400" dirty="0" smtClean="0"/>
              <a:t>Ο μηχανισμός της </a:t>
            </a:r>
            <a:r>
              <a:rPr lang="el-GR" altLang="el-GR" sz="2400" b="1" dirty="0" smtClean="0"/>
              <a:t>ανδρογόνου δράσης της τεστοστερόνης επί των διαφόρων ιστών έχει διερευνηθεί σε βάθος επί του κυττάρου του προστάτη</a:t>
            </a:r>
            <a:r>
              <a:rPr lang="el-GR" altLang="el-GR" dirty="0"/>
              <a:t>.</a:t>
            </a:r>
            <a:r>
              <a:rPr lang="el-GR" altLang="el-GR" sz="2400" dirty="0" smtClean="0"/>
              <a:t> Η </a:t>
            </a:r>
            <a:r>
              <a:rPr lang="el-GR" altLang="el-GR" sz="2400" b="1" dirty="0" smtClean="0"/>
              <a:t>τεστοστερόνη φθάνει στο κύτταρο δια της αιματικής οδού </a:t>
            </a:r>
            <a:r>
              <a:rPr lang="el-GR" altLang="el-GR" sz="2400" dirty="0" smtClean="0"/>
              <a:t>όπου μέσω διάχυσης εισέρχεται στο εσωτερικό του. Μόνο η ε</a:t>
            </a:r>
            <a:r>
              <a:rPr lang="el-GR" altLang="el-GR" sz="2400" b="1" dirty="0" smtClean="0"/>
              <a:t>λεύθερη</a:t>
            </a:r>
            <a:r>
              <a:rPr lang="el-GR" altLang="el-GR" sz="2400" dirty="0" smtClean="0"/>
              <a:t> και όχι η με πρωτεΐνες συνδεδεμένη τεστοστερόνη είναι δυνατό να εισέλθει στο κύτταρο. Με τη βοήθεια της </a:t>
            </a:r>
            <a:r>
              <a:rPr lang="el-GR" altLang="el-GR" sz="2400" b="1" dirty="0" smtClean="0"/>
              <a:t>5α-αναγωγάσης</a:t>
            </a:r>
            <a:r>
              <a:rPr lang="el-GR" altLang="el-GR" sz="2400" dirty="0" smtClean="0"/>
              <a:t>, η οποία βρίσκεται στην εξωτερική επιφάνεια της μεμβράνης του πυρήνα, </a:t>
            </a:r>
            <a:r>
              <a:rPr lang="el-GR" altLang="el-GR" sz="2400" b="1" dirty="0" smtClean="0"/>
              <a:t>η τεστοστερόνη μετατρέπεται σε διϋδρ</a:t>
            </a:r>
            <a:r>
              <a:rPr lang="en-US" altLang="el-GR" sz="2400" b="1" dirty="0" smtClean="0"/>
              <a:t>o</a:t>
            </a:r>
            <a:r>
              <a:rPr lang="el-GR" altLang="el-GR" sz="2400" b="1" dirty="0" smtClean="0"/>
              <a:t>τεστοστερόνη (</a:t>
            </a:r>
            <a:r>
              <a:rPr lang="en-US" altLang="el-GR" sz="2400" b="1" dirty="0" smtClean="0"/>
              <a:t>DHT</a:t>
            </a:r>
            <a:r>
              <a:rPr lang="el-GR" altLang="el-GR" sz="2400"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594160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Μηχανισμός ανδρογόνου δράσης της</a:t>
            </a:r>
            <a:r>
              <a:rPr lang="en-US" dirty="0" smtClean="0"/>
              <a:t>  DHT</a:t>
            </a:r>
            <a:r>
              <a:rPr lang="el-GR" dirty="0" smtClean="0"/>
              <a:t> </a:t>
            </a:r>
            <a:endParaRPr lang="el-GR" dirty="0"/>
          </a:p>
        </p:txBody>
      </p:sp>
      <p:sp>
        <p:nvSpPr>
          <p:cNvPr id="40962" name="Rectangle 3"/>
          <p:cNvSpPr>
            <a:spLocks noGrp="1" noChangeArrowheads="1"/>
          </p:cNvSpPr>
          <p:nvPr>
            <p:ph idx="1"/>
          </p:nvPr>
        </p:nvSpPr>
        <p:spPr/>
        <p:txBody>
          <a:bodyPr>
            <a:normAutofit/>
          </a:bodyPr>
          <a:lstStyle/>
          <a:p>
            <a:pPr eaLnBrk="1" hangingPunct="1">
              <a:lnSpc>
                <a:spcPct val="110000"/>
              </a:lnSpc>
            </a:pPr>
            <a:r>
              <a:rPr lang="el-GR" altLang="el-GR" sz="2200" dirty="0" smtClean="0"/>
              <a:t>Η </a:t>
            </a:r>
            <a:r>
              <a:rPr lang="en-US" altLang="el-GR" sz="2200" dirty="0" smtClean="0"/>
              <a:t>DHT </a:t>
            </a:r>
            <a:r>
              <a:rPr lang="el-GR" altLang="el-GR" sz="2200" dirty="0" smtClean="0"/>
              <a:t>συνδέεται με έναν κυτταροπλασματικό ανδρογονικό πρωτεϊνικό υποδοχέα και υπό τη μορφή αυτή εισέρχεται στο εσωτερικό του πυρήνα. Ο υποδοχέας είναι μία πρωτεΐνη αποτελούμενη από ένα τμήμα για τη σύνδεση της με τα στεροειδή, ένα άλλο τμήμα για το </a:t>
            </a:r>
            <a:r>
              <a:rPr lang="en-US" altLang="el-GR" sz="2200" dirty="0" smtClean="0"/>
              <a:t>DNA</a:t>
            </a:r>
            <a:r>
              <a:rPr lang="el-GR" altLang="el-GR" sz="2200" dirty="0" smtClean="0"/>
              <a:t> και μία ρυθμιστική ομάδα. </a:t>
            </a:r>
          </a:p>
          <a:p>
            <a:pPr eaLnBrk="1" hangingPunct="1">
              <a:lnSpc>
                <a:spcPct val="110000"/>
              </a:lnSpc>
            </a:pPr>
            <a:r>
              <a:rPr lang="el-GR" altLang="el-GR" sz="2200" b="1" dirty="0" smtClean="0"/>
              <a:t>Το σύνολο «ορμόνη-υποδοχέας» ενεργοποιείται και οδηγεί στη σύνθεση των πρωτεϊνών στο κυτταρόπλασμα. </a:t>
            </a:r>
          </a:p>
          <a:p>
            <a:pPr eaLnBrk="1" hangingPunct="1">
              <a:lnSpc>
                <a:spcPct val="110000"/>
              </a:lnSpc>
            </a:pPr>
            <a:r>
              <a:rPr lang="el-GR" altLang="el-GR" sz="2200" dirty="0" smtClean="0"/>
              <a:t>Ο ανδρογονικός υποδοχέας είναι δυνατό να ανασταλεί με αντιανδρογόνα. Η ενζυμική δραστηριότητα της 5α-αναγωγάσης μπορεί να ανασταλεί με φάρμακα. Από την άλλη πλευρά είναι δυνατό ανασταλτικές της αρωματάσης ουσίες να μπλοκάρουν τη μετατροπή της τεστοστερόνης σε οιστρογόνα.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4282468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Έλλειψη ανδρογονικού υποδοχέα</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Επί ορισμένων διαταραχών της λειτουργίας των γονάδων (π.χ. στο σύνδρομο της ορχικής θηλεοποίησης) λείπει ο λειτουργικά δραστήριος ανδρογονικός υποδοχέας ή το ένζυμο 5α-αναγωγάση. </a:t>
            </a:r>
          </a:p>
          <a:p>
            <a:pPr eaLnBrk="1" hangingPunct="1"/>
            <a:r>
              <a:rPr lang="el-GR" altLang="el-GR" b="1" dirty="0" smtClean="0"/>
              <a:t>Αποτέλεσμα του γεγονότος αυτού είναι η ανταπόκριση του τελικού οργάνου στα οιστρογόνα, αλλά όχι στα ανδρογόνα</a:t>
            </a:r>
            <a:r>
              <a:rPr lang="el-GR" altLang="el-GR" dirty="0" smtClean="0"/>
              <a:t>, με συνέπεια τη δημιουργία χάσματος μεταξύ του γενετικού, του φαινοτυπικού και του ψυχολογικού φύλου.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103488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Καταβολισμός τεστοστερόνης</a:t>
            </a:r>
            <a:endParaRPr lang="el-GR" dirty="0"/>
          </a:p>
        </p:txBody>
      </p:sp>
      <p:sp>
        <p:nvSpPr>
          <p:cNvPr id="43010" name="Rectangle 3"/>
          <p:cNvSpPr>
            <a:spLocks noGrp="1" noChangeArrowheads="1"/>
          </p:cNvSpPr>
          <p:nvPr>
            <p:ph idx="1"/>
          </p:nvPr>
        </p:nvSpPr>
        <p:spPr/>
        <p:txBody>
          <a:bodyPr/>
          <a:lstStyle/>
          <a:p>
            <a:pPr eaLnBrk="1" hangingPunct="1"/>
            <a:r>
              <a:rPr lang="el-GR" altLang="el-GR" b="1" dirty="0" smtClean="0"/>
              <a:t>Ο καταβολισμός της τεστοστερόνης </a:t>
            </a:r>
            <a:r>
              <a:rPr lang="el-GR" altLang="el-GR" dirty="0" smtClean="0"/>
              <a:t>γίνεται σε διάφορα όργανα του σώματος μέσω οξείδωσης της σε 17 κετοστεροειδή. </a:t>
            </a:r>
          </a:p>
          <a:p>
            <a:pPr eaLnBrk="1" hangingPunct="1"/>
            <a:r>
              <a:rPr lang="el-GR" altLang="el-GR" dirty="0" smtClean="0"/>
              <a:t>Αυτά αποτελούν το 40% των μεταβολιτών. Το επίπεδο τους στα ούρα δίνει μία έμμεση εικόνα του επιπέδου και της δράσης της τεστοστερόνης. </a:t>
            </a:r>
          </a:p>
          <a:p>
            <a:pPr eaLnBrk="1" hangingPunct="1"/>
            <a:r>
              <a:rPr lang="el-GR" altLang="el-GR" dirty="0" smtClean="0"/>
              <a:t>Ένα μεγάλο μέρος της τεστοστερόνης αποβάλλεται μέσω του ήπατος μετά τη σύνδεση της με γλυκουρονικό οξύ. </a:t>
            </a:r>
          </a:p>
          <a:p>
            <a:pPr eaLnBrk="1" hangingPunct="1"/>
            <a:r>
              <a:rPr lang="el-GR" altLang="el-GR" dirty="0" smtClean="0"/>
              <a:t>Ένα μικρό μέρος τεστοστερόνης (1%) αποβάλλεται αμετάβλητο μέσω των ούρων.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587625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Ωοθυλακιορρηξία </a:t>
            </a:r>
            <a:r>
              <a:rPr lang="el-GR" sz="3200" b="0" dirty="0" smtClean="0"/>
              <a:t>1/2</a:t>
            </a:r>
            <a:endParaRPr lang="el-GR" sz="3200" b="0" dirty="0"/>
          </a:p>
        </p:txBody>
      </p:sp>
      <p:sp>
        <p:nvSpPr>
          <p:cNvPr id="7170" name="Rectangle 3"/>
          <p:cNvSpPr>
            <a:spLocks noGrp="1" noChangeArrowheads="1"/>
          </p:cNvSpPr>
          <p:nvPr>
            <p:ph idx="1"/>
          </p:nvPr>
        </p:nvSpPr>
        <p:spPr>
          <a:xfrm>
            <a:off x="457200" y="1196752"/>
            <a:ext cx="8507288" cy="5328592"/>
          </a:xfrm>
        </p:spPr>
        <p:txBody>
          <a:bodyPr>
            <a:normAutofit/>
          </a:bodyPr>
          <a:lstStyle/>
          <a:p>
            <a:pPr eaLnBrk="1" hangingPunct="1">
              <a:lnSpc>
                <a:spcPct val="110000"/>
              </a:lnSpc>
              <a:spcBef>
                <a:spcPts val="1000"/>
              </a:spcBef>
            </a:pPr>
            <a:r>
              <a:rPr lang="el-GR" altLang="el-GR" sz="2200" dirty="0" smtClean="0"/>
              <a:t>Η </a:t>
            </a:r>
            <a:r>
              <a:rPr lang="el-GR" altLang="el-GR" sz="2200" b="1" dirty="0" smtClean="0"/>
              <a:t>ωοθυλακιορρηξία </a:t>
            </a:r>
            <a:r>
              <a:rPr lang="el-GR" altLang="el-GR" sz="2200" dirty="0" smtClean="0"/>
              <a:t>σηματοδοτείται από την εκκριτική αιχμή της ωχρινοτρόπου ορμόνης (LH) και πραγματοποιείται 36 ώρες αργότερα. </a:t>
            </a:r>
          </a:p>
          <a:p>
            <a:pPr eaLnBrk="1" hangingPunct="1">
              <a:lnSpc>
                <a:spcPct val="110000"/>
              </a:lnSpc>
              <a:spcBef>
                <a:spcPts val="1000"/>
              </a:spcBef>
            </a:pPr>
            <a:r>
              <a:rPr lang="el-GR" altLang="el-GR" sz="2200" dirty="0" smtClean="0"/>
              <a:t>Κατά την ωοθυλακιορρηξία, τα κύτταρα της κοκκιώδους στιβάδας του ωοφόρου δίσκου απελευθερώνονται μαζί με το ωάριο στη περιτοναϊκή κοιλότητα.   </a:t>
            </a:r>
          </a:p>
          <a:p>
            <a:pPr eaLnBrk="1" hangingPunct="1">
              <a:lnSpc>
                <a:spcPct val="110000"/>
              </a:lnSpc>
              <a:spcBef>
                <a:spcPts val="1000"/>
              </a:spcBef>
            </a:pPr>
            <a:r>
              <a:rPr lang="el-GR" altLang="el-GR" sz="2200" dirty="0" smtClean="0"/>
              <a:t>Η εκκριτική αιχμή της LH αποτελεί μία περίπτωση «νευροενδοκρινικής μεταβολής».  </a:t>
            </a:r>
          </a:p>
          <a:p>
            <a:pPr eaLnBrk="1" hangingPunct="1">
              <a:lnSpc>
                <a:spcPct val="110000"/>
              </a:lnSpc>
              <a:spcBef>
                <a:spcPts val="1000"/>
              </a:spcBef>
            </a:pPr>
            <a:r>
              <a:rPr lang="el-GR" altLang="el-GR" sz="2200" dirty="0" smtClean="0"/>
              <a:t>Έτσι, ενώ οιστραδιόλη προκαλεί αρνητική επίδραση στην έκκριση της θυλακιοτρόπου ορμόνης (FSH) και της LH στο μεγαλύτερο μέρος της παραγωγικής φάσης, </a:t>
            </a:r>
            <a:r>
              <a:rPr lang="el-GR" altLang="el-GR" sz="2200" b="1" dirty="0" smtClean="0"/>
              <a:t>η αυξανόμενη παραγωγή οιστρογόνων από το κυρίαρχο ωοθυλάκιο στο μέσον του κύκλου προκαλεί την εκκριτική αιχμή της LH.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0432840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Λειτουργίες </a:t>
            </a:r>
            <a:r>
              <a:rPr lang="el-GR" dirty="0"/>
              <a:t>των κυττάρων του </a:t>
            </a:r>
            <a:r>
              <a:rPr lang="el-GR" dirty="0" smtClean="0"/>
              <a:t>Sertoli </a:t>
            </a:r>
            <a:r>
              <a:rPr lang="el-GR" sz="3200" b="0" dirty="0" smtClean="0"/>
              <a:t>1/2</a:t>
            </a:r>
            <a:r>
              <a:rPr lang="el-GR" dirty="0" smtClean="0"/>
              <a:t> </a:t>
            </a:r>
            <a:endParaRPr lang="el-GR" dirty="0"/>
          </a:p>
        </p:txBody>
      </p:sp>
      <p:sp>
        <p:nvSpPr>
          <p:cNvPr id="44034" name="Rectangle 3"/>
          <p:cNvSpPr>
            <a:spLocks noGrp="1" noChangeArrowheads="1"/>
          </p:cNvSpPr>
          <p:nvPr>
            <p:ph idx="1"/>
          </p:nvPr>
        </p:nvSpPr>
        <p:spPr/>
        <p:txBody>
          <a:bodyPr>
            <a:normAutofit/>
          </a:bodyPr>
          <a:lstStyle/>
          <a:p>
            <a:pPr marL="0" indent="0" eaLnBrk="1" hangingPunct="1">
              <a:buNone/>
            </a:pPr>
            <a:r>
              <a:rPr lang="el-GR" altLang="el-GR" sz="2400" b="1" dirty="0" smtClean="0"/>
              <a:t>Οι κυριότερες λειτουργίες των κυττάρων του </a:t>
            </a:r>
            <a:r>
              <a:rPr lang="en-US" altLang="el-GR" sz="2400" b="1" dirty="0" smtClean="0"/>
              <a:t>Sertoli</a:t>
            </a:r>
            <a:r>
              <a:rPr lang="el-GR" altLang="el-GR" sz="2400" b="1" dirty="0" smtClean="0"/>
              <a:t> είναι: </a:t>
            </a:r>
          </a:p>
          <a:p>
            <a:pPr marL="457200" indent="-457200" eaLnBrk="1" hangingPunct="1">
              <a:buFont typeface="+mj-lt"/>
              <a:buAutoNum type="arabicPeriod"/>
            </a:pPr>
            <a:r>
              <a:rPr lang="el-GR" altLang="el-GR" sz="2400" dirty="0" smtClean="0"/>
              <a:t>Στηρίζουν και προωθούν τα σπερματικά κύτταρα από τη βασική μεμβράνη προς τον αυλό του σπερματικού σωληναρίου</a:t>
            </a:r>
            <a:r>
              <a:rPr lang="el-GR" altLang="el-GR" dirty="0" smtClean="0"/>
              <a:t>.</a:t>
            </a:r>
            <a:endParaRPr lang="el-GR" altLang="el-GR" sz="2400" dirty="0" smtClean="0"/>
          </a:p>
          <a:p>
            <a:pPr marL="457200" indent="-457200" eaLnBrk="1" hangingPunct="1">
              <a:buFont typeface="+mj-lt"/>
              <a:buAutoNum type="arabicPeriod"/>
            </a:pPr>
            <a:r>
              <a:rPr lang="el-GR" altLang="el-GR" sz="2400" dirty="0" smtClean="0"/>
              <a:t>Δημιουργούν  το κατάλληλο ενδοσωληναριακό περιβάλλον για τη σπερματογένεση.</a:t>
            </a:r>
          </a:p>
          <a:p>
            <a:pPr marL="457200" indent="-457200" eaLnBrk="1" hangingPunct="1">
              <a:buFont typeface="+mj-lt"/>
              <a:buAutoNum type="arabicPeriod"/>
            </a:pPr>
            <a:r>
              <a:rPr lang="el-GR" altLang="el-GR" sz="2400" dirty="0" smtClean="0"/>
              <a:t>Σχηματίζουν την αποφρακτική ζώνη (</a:t>
            </a:r>
            <a:r>
              <a:rPr lang="en-US" altLang="el-GR" sz="2400" dirty="0" smtClean="0"/>
              <a:t>tight junctions</a:t>
            </a:r>
            <a:r>
              <a:rPr lang="el-GR" altLang="el-GR" sz="2400" dirty="0" smtClean="0"/>
              <a:t>) για τη ρύθμιση των ουσιών μεταξύ αίματος και όρχεως.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16562582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Λειτουργίες </a:t>
            </a:r>
            <a:r>
              <a:rPr lang="el-GR" dirty="0"/>
              <a:t>των κυττάρων του </a:t>
            </a:r>
            <a:r>
              <a:rPr lang="el-GR" dirty="0" smtClean="0"/>
              <a:t>Sertoli </a:t>
            </a:r>
            <a:r>
              <a:rPr lang="el-GR" sz="3200" b="0" dirty="0"/>
              <a:t>2</a:t>
            </a:r>
            <a:r>
              <a:rPr lang="el-GR" sz="3200" b="0" dirty="0" smtClean="0"/>
              <a:t>/2</a:t>
            </a:r>
            <a:r>
              <a:rPr lang="el-GR" dirty="0" smtClean="0"/>
              <a:t> </a:t>
            </a:r>
            <a:endParaRPr lang="el-GR" dirty="0"/>
          </a:p>
        </p:txBody>
      </p:sp>
      <p:sp>
        <p:nvSpPr>
          <p:cNvPr id="44034" name="Rectangle 3"/>
          <p:cNvSpPr>
            <a:spLocks noGrp="1" noChangeArrowheads="1"/>
          </p:cNvSpPr>
          <p:nvPr>
            <p:ph idx="1"/>
          </p:nvPr>
        </p:nvSpPr>
        <p:spPr/>
        <p:txBody>
          <a:bodyPr>
            <a:normAutofit/>
          </a:bodyPr>
          <a:lstStyle/>
          <a:p>
            <a:pPr marL="457200" indent="-457200" eaLnBrk="1" hangingPunct="1">
              <a:buFont typeface="+mj-lt"/>
              <a:buAutoNum type="arabicPeriod" startAt="4"/>
            </a:pPr>
            <a:r>
              <a:rPr lang="el-GR" altLang="el-GR" sz="2200" b="1" dirty="0" smtClean="0"/>
              <a:t>Εκκρίνουν πολλές πρωτεΐνες</a:t>
            </a:r>
            <a:r>
              <a:rPr lang="el-GR" altLang="el-GR" sz="2200" dirty="0" smtClean="0"/>
              <a:t>, μερικές από τις οποίες είναι </a:t>
            </a:r>
            <a:r>
              <a:rPr lang="el-GR" altLang="el-GR" sz="2200" b="1" dirty="0" smtClean="0"/>
              <a:t>ειδικές για τους όρχεις</a:t>
            </a:r>
            <a:r>
              <a:rPr lang="el-GR" altLang="el-GR" sz="2200" dirty="0" smtClean="0"/>
              <a:t>, όπως η ΑΒΡ που δεσμεύει τα ανδρογόνα και </a:t>
            </a:r>
            <a:r>
              <a:rPr lang="el-GR" altLang="el-GR" sz="2200" b="1" dirty="0" smtClean="0"/>
              <a:t>άλλες παρόμοιες με τις πρωτεΐνες του πλάσματος</a:t>
            </a:r>
            <a:r>
              <a:rPr lang="el-GR" altLang="el-GR" sz="2200" dirty="0" smtClean="0"/>
              <a:t>, όπως η τρανσφερρίνη, που χρησιμεύει σαν πηγή σιδήρου για τις πρωτεΐνες της αίμης στα κύτταρα της σπερματογένεσης</a:t>
            </a:r>
            <a:r>
              <a:rPr lang="el-GR" altLang="el-GR" sz="2200" dirty="0"/>
              <a:t>.</a:t>
            </a:r>
            <a:endParaRPr lang="el-GR" altLang="el-GR" sz="2200" dirty="0" smtClean="0"/>
          </a:p>
          <a:p>
            <a:pPr marL="457200" indent="-457200" eaLnBrk="1" hangingPunct="1">
              <a:buFont typeface="+mj-lt"/>
              <a:buAutoNum type="arabicPeriod" startAt="4"/>
            </a:pPr>
            <a:r>
              <a:rPr lang="el-GR" altLang="el-GR" sz="2200" dirty="0" smtClean="0"/>
              <a:t>Απορροφούν διάφορες ουσίες</a:t>
            </a:r>
            <a:r>
              <a:rPr lang="el-GR" altLang="el-GR" sz="2200" dirty="0"/>
              <a:t>.</a:t>
            </a:r>
            <a:endParaRPr lang="el-GR" altLang="el-GR" sz="2200" dirty="0" smtClean="0"/>
          </a:p>
          <a:p>
            <a:pPr marL="457200" indent="-457200" eaLnBrk="1" hangingPunct="1">
              <a:spcAft>
                <a:spcPts val="1200"/>
              </a:spcAft>
              <a:buFont typeface="+mj-lt"/>
              <a:buAutoNum type="arabicPeriod" startAt="4"/>
            </a:pPr>
            <a:r>
              <a:rPr lang="el-GR" altLang="el-GR" sz="2200" dirty="0" smtClean="0"/>
              <a:t>Επιτελούν φαγοκυτταρικές λειτουργίες.</a:t>
            </a:r>
          </a:p>
          <a:p>
            <a:pPr eaLnBrk="1" hangingPunct="1">
              <a:buFont typeface="Wingdings" panose="05000000000000000000" pitchFamily="2" charset="2"/>
              <a:buChar char="ü"/>
            </a:pPr>
            <a:r>
              <a:rPr lang="el-GR" altLang="el-GR" sz="2200" dirty="0" smtClean="0"/>
              <a:t>Τα κύτταρα του </a:t>
            </a:r>
            <a:r>
              <a:rPr lang="en-US" altLang="el-GR" sz="2200" dirty="0" smtClean="0"/>
              <a:t>Sertoli</a:t>
            </a:r>
            <a:r>
              <a:rPr lang="el-GR" altLang="el-GR" sz="2200" dirty="0" smtClean="0"/>
              <a:t> διαδραματίζουν σημαντικό ρόλο στη διαδικασία της σπερματογένεσης. </a:t>
            </a:r>
            <a:r>
              <a:rPr lang="el-GR" altLang="el-GR" sz="2200" b="1" dirty="0" smtClean="0"/>
              <a:t>Η σημαντικότερη λειτουργία τους είναι η εκκριτική.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36721415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Γενικές χρήσεις των ανδρογόνων </a:t>
            </a:r>
            <a:r>
              <a:rPr lang="el-GR" sz="3200" b="0" dirty="0" smtClean="0"/>
              <a:t>1/2</a:t>
            </a:r>
            <a:endParaRPr lang="el-GR" sz="3200" b="0" dirty="0"/>
          </a:p>
        </p:txBody>
      </p:sp>
      <p:sp>
        <p:nvSpPr>
          <p:cNvPr id="45058" name="Rectangle 3"/>
          <p:cNvSpPr>
            <a:spLocks noGrp="1" noChangeArrowheads="1"/>
          </p:cNvSpPr>
          <p:nvPr>
            <p:ph idx="1"/>
          </p:nvPr>
        </p:nvSpPr>
        <p:spPr>
          <a:xfrm>
            <a:off x="467544" y="1340768"/>
            <a:ext cx="8229600" cy="5040560"/>
          </a:xfrm>
        </p:spPr>
        <p:txBody>
          <a:bodyPr>
            <a:normAutofit/>
          </a:bodyPr>
          <a:lstStyle/>
          <a:p>
            <a:pPr eaLnBrk="1" hangingPunct="1">
              <a:lnSpc>
                <a:spcPct val="150000"/>
              </a:lnSpc>
            </a:pPr>
            <a:r>
              <a:rPr lang="el-GR" altLang="el-GR" sz="2400" dirty="0" smtClean="0"/>
              <a:t>Γενικά οι ανδρικές ορμόνες (τεστοστερόνη) χορηγούνται όταν υπάρχει </a:t>
            </a:r>
            <a:r>
              <a:rPr lang="el-GR" altLang="el-GR" sz="2400" b="1" dirty="0" smtClean="0"/>
              <a:t>έλλειψη </a:t>
            </a:r>
            <a:r>
              <a:rPr lang="el-GR" altLang="el-GR" sz="2400" dirty="0" smtClean="0"/>
              <a:t>σαν θεραπεία υποκατάστασης πχ στον υπογοναδοτροφικό υπογοναδισμό, όπου υπάρχει ανεπαρκής διέγερση των όρχεων από τις ορμόνες της υπόφυσης.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39128012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Γενικές χρήσεις των ανδρογόνων </a:t>
            </a:r>
            <a:r>
              <a:rPr lang="el-GR" sz="3200" b="0" dirty="0" smtClean="0"/>
              <a:t>2/2</a:t>
            </a:r>
            <a:endParaRPr lang="el-GR" sz="3200" b="0" dirty="0"/>
          </a:p>
        </p:txBody>
      </p:sp>
      <p:sp>
        <p:nvSpPr>
          <p:cNvPr id="45058" name="Rectangle 3"/>
          <p:cNvSpPr>
            <a:spLocks noGrp="1" noChangeArrowheads="1"/>
          </p:cNvSpPr>
          <p:nvPr>
            <p:ph idx="1"/>
          </p:nvPr>
        </p:nvSpPr>
        <p:spPr/>
        <p:txBody>
          <a:bodyPr>
            <a:normAutofit/>
          </a:bodyPr>
          <a:lstStyle/>
          <a:p>
            <a:pPr eaLnBrk="1" hangingPunct="1">
              <a:lnSpc>
                <a:spcPct val="110000"/>
              </a:lnSpc>
            </a:pPr>
            <a:r>
              <a:rPr lang="el-GR" altLang="el-GR" sz="2200" b="1" dirty="0" smtClean="0"/>
              <a:t>Στον αθλητισμό γίνεται συχνά κατάχρηση των αναβολικών στεροειδών (νανδρολόνη), τα οποία αυξάνουν την μυική μάζα και περιλαμβάνονται στην λίστα των απαγορευμένων σκευασμάτων.</a:t>
            </a:r>
          </a:p>
          <a:p>
            <a:pPr eaLnBrk="1" hangingPunct="1">
              <a:lnSpc>
                <a:spcPct val="110000"/>
              </a:lnSpc>
            </a:pPr>
            <a:r>
              <a:rPr lang="el-GR" altLang="el-GR" sz="2200" dirty="0" smtClean="0"/>
              <a:t>Τα στεροειδή αυτά έχουν  </a:t>
            </a:r>
            <a:r>
              <a:rPr lang="el-GR" altLang="el-GR" sz="2200" b="1" dirty="0" smtClean="0"/>
              <a:t>σημαντικές ανεπιθύμητες ενέργειες </a:t>
            </a:r>
            <a:r>
              <a:rPr lang="el-GR" altLang="el-GR" sz="2200" dirty="0" smtClean="0"/>
              <a:t>με την μορφή της αυξημένης επιθετικότητας και βίας.  </a:t>
            </a:r>
          </a:p>
          <a:p>
            <a:pPr eaLnBrk="1" hangingPunct="1">
              <a:lnSpc>
                <a:spcPct val="110000"/>
              </a:lnSpc>
            </a:pPr>
            <a:r>
              <a:rPr lang="el-GR" altLang="el-GR" sz="2200" dirty="0" smtClean="0"/>
              <a:t>Οι μεγάλες δόσεις αναστέλλουν την υποφυσιακή λειτουργία και οδηγούν σε στειρότητα λόγω καταστολής της έκκρισης της </a:t>
            </a:r>
            <a:r>
              <a:rPr lang="en-US" altLang="el-GR" sz="2200" dirty="0" smtClean="0"/>
              <a:t>FSH</a:t>
            </a:r>
            <a:r>
              <a:rPr lang="el-GR" altLang="el-GR" sz="2200" dirty="0" smtClean="0"/>
              <a:t>, η οποία είναι απαραίτητη για την παραγωγή του σπέρματος.  Υπάρχει επίσης αυξημένος κίνδυνος ηπατικής βλάβης από παρατεταμένη χρήση.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5198433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8</a:t>
            </a:r>
            <a:r>
              <a:rPr lang="en-US" sz="2000" dirty="0" smtClean="0"/>
              <a:t>:</a:t>
            </a:r>
            <a:r>
              <a:rPr lang="el-GR" sz="2000" dirty="0"/>
              <a:t> Ενδοκρινικό σύστημα – Όρχεις &amp; Ωοθήκες – Ορμόνες &amp; λειτουργία».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Ωοθυλακιορρηξία </a:t>
            </a:r>
            <a:r>
              <a:rPr lang="el-GR" sz="3200" b="0" dirty="0" smtClean="0"/>
              <a:t>2/2</a:t>
            </a:r>
            <a:endParaRPr lang="el-GR" dirty="0"/>
          </a:p>
        </p:txBody>
      </p:sp>
      <p:sp>
        <p:nvSpPr>
          <p:cNvPr id="8194" name="Rectangle 3"/>
          <p:cNvSpPr>
            <a:spLocks noGrp="1" noChangeArrowheads="1"/>
          </p:cNvSpPr>
          <p:nvPr>
            <p:ph idx="1"/>
          </p:nvPr>
        </p:nvSpPr>
        <p:spPr/>
        <p:txBody>
          <a:bodyPr>
            <a:normAutofit/>
          </a:bodyPr>
          <a:lstStyle/>
          <a:p>
            <a:pPr eaLnBrk="1" hangingPunct="1"/>
            <a:r>
              <a:rPr lang="el-GR" altLang="el-GR" sz="2200" dirty="0" smtClean="0"/>
              <a:t>Η εκκριτική αιχμή της LH είναι συνισταμένη των δύο επιδράσεων των αυξημένων επιπέδων των οιστρογόνων στον άξονα «υποθάλαμος-υπόφυση», που προκαλούν και αυξημένη ανταπόκριση των γοναδοτρόπων κυττάρων της υπόφυσης στη εκκλυτική των γοναδοτροπινών ορμόνη (GnRH). </a:t>
            </a:r>
            <a:endParaRPr lang="en-US" altLang="el-GR" sz="2200" dirty="0" smtClean="0"/>
          </a:p>
          <a:p>
            <a:pPr eaLnBrk="1" hangingPunct="1"/>
            <a:r>
              <a:rPr lang="el-GR" altLang="el-GR" sz="2200" dirty="0" smtClean="0"/>
              <a:t>Φαίνεται ότι και η αύξηση της προγεστερόνης παίζει κάποιο ρόλο στην εκκριτική αιχμή της LH, καθώς αύξηση της προγεστερόνης παρατηρείται 12 έως 40 ώρες από την εκκριτική αιχμή.</a:t>
            </a:r>
          </a:p>
          <a:p>
            <a:pPr eaLnBrk="1" hangingPunct="1"/>
            <a:r>
              <a:rPr lang="el-GR" altLang="el-GR" sz="2200" b="1" dirty="0" smtClean="0"/>
              <a:t>Η εκκριτική αιχμή της LH προκαλεί τη συνέχιση της δεύτερης μειωτικής διαίρεσης, την έναρξη της νεοαγγείωσης του τοιχώματος του ωοθυλακίου και την ωοθυλακιορρηξία.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74328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Κύκλος ωχρού </a:t>
            </a:r>
            <a:r>
              <a:rPr lang="el-GR" dirty="0" smtClean="0"/>
              <a:t>σωματίου </a:t>
            </a:r>
            <a:r>
              <a:rPr lang="el-GR" sz="3200" b="0" dirty="0" smtClean="0"/>
              <a:t>1/</a:t>
            </a:r>
            <a:r>
              <a:rPr lang="el-GR" sz="3200" b="0" dirty="0"/>
              <a:t>3</a:t>
            </a:r>
          </a:p>
        </p:txBody>
      </p:sp>
      <p:sp>
        <p:nvSpPr>
          <p:cNvPr id="9218" name="Rectangle 3"/>
          <p:cNvSpPr>
            <a:spLocks noGrp="1" noChangeArrowheads="1"/>
          </p:cNvSpPr>
          <p:nvPr>
            <p:ph idx="1"/>
          </p:nvPr>
        </p:nvSpPr>
        <p:spPr/>
        <p:txBody>
          <a:bodyPr>
            <a:normAutofit/>
          </a:bodyPr>
          <a:lstStyle/>
          <a:p>
            <a:pPr eaLnBrk="1" hangingPunct="1"/>
            <a:r>
              <a:rPr lang="el-GR" altLang="el-GR" sz="2200" b="1" dirty="0" smtClean="0"/>
              <a:t>Το ωχρό σωμάτιο </a:t>
            </a:r>
            <a:r>
              <a:rPr lang="el-GR" altLang="el-GR" sz="2200" dirty="0" smtClean="0"/>
              <a:t>αντιπροσωπεύει τον πλέον μικροσκοπικό και δραστήριο ενδοκρινή αδένα, παρόλη τη μικρή διάρκεια της ζωής του, που είναι 14 ημέρες, περίπου, στη γυναίκα.  </a:t>
            </a:r>
          </a:p>
          <a:p>
            <a:pPr eaLnBrk="1" hangingPunct="1"/>
            <a:r>
              <a:rPr lang="el-GR" altLang="el-GR" sz="2200" dirty="0" smtClean="0"/>
              <a:t>Η προγεστερόνη, το κύριο στεροειδές που παράγεται με ρυθμό 40 mg την ημέρα κατά μέσο όρο της εκκριτικής φάσης, θα προετοιμάσει τη μήτρα για την εμφύτευση της βλαστοκύστης και θα διατηρήσει την εγκυμοσύνη μέχρι να αναλάβει η πλακουντιακή μονάδα.  </a:t>
            </a:r>
          </a:p>
          <a:p>
            <a:pPr eaLnBrk="1" hangingPunct="1"/>
            <a:r>
              <a:rPr lang="el-GR" altLang="el-GR" sz="2200" dirty="0" smtClean="0"/>
              <a:t>Στην περίπτωση που δεν επισυμβεί εγκυμοσύνη, το ωχρό σωμάτιο, με ενδοαδενικούς μηχανισμούς, θα αυτοκαταστραφεί με το μηχανισμό της ωχρινόλυσης.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2341883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59</TotalTime>
  <Words>5638</Words>
  <Application>Microsoft Office PowerPoint</Application>
  <PresentationFormat>Προβολή στην οθόνη (4:3)</PresentationFormat>
  <Paragraphs>370</Paragraphs>
  <Slides>79</Slides>
  <Notes>18</Notes>
  <HiddenSlides>0</HiddenSlides>
  <MMClips>0</MMClips>
  <ScaleCrop>false</ScaleCrop>
  <HeadingPairs>
    <vt:vector size="4" baseType="variant">
      <vt:variant>
        <vt:lpstr>Θέμα</vt:lpstr>
      </vt:variant>
      <vt:variant>
        <vt:i4>2</vt:i4>
      </vt:variant>
      <vt:variant>
        <vt:lpstr>Τίτλοι διαφανειών</vt:lpstr>
      </vt:variant>
      <vt:variant>
        <vt:i4>79</vt:i4>
      </vt:variant>
    </vt:vector>
  </HeadingPairs>
  <TitlesOfParts>
    <vt:vector size="81" baseType="lpstr">
      <vt:lpstr>template Φυσιολογία</vt:lpstr>
      <vt:lpstr>1_template Φυσιολογία</vt:lpstr>
      <vt:lpstr>Φυσιολογία</vt:lpstr>
      <vt:lpstr>Ωοθήκες (Ορμόνες και λειτουργία) 1/3</vt:lpstr>
      <vt:lpstr>Ωοθήκες (Ορμόνες και λειτουργία) 2/3</vt:lpstr>
      <vt:lpstr>Ωοθήκες (Ορμόνες και λειτουργία) 3/3</vt:lpstr>
      <vt:lpstr>Ωοθυλάκιο </vt:lpstr>
      <vt:lpstr>Ανάπτυξη ωοθυλακίου</vt:lpstr>
      <vt:lpstr>Ωοθυλακιορρηξία 1/2</vt:lpstr>
      <vt:lpstr>Ωοθυλακιορρηξία 2/2</vt:lpstr>
      <vt:lpstr>Κύκλος ωχρού σωματίου 1/3</vt:lpstr>
      <vt:lpstr>Κύκλος ωχρού σωματίου 2/3</vt:lpstr>
      <vt:lpstr>Κύκλος ωχρού σωματίου 3/3</vt:lpstr>
      <vt:lpstr>Χρόνος ωοθηκικής λειτουργίας</vt:lpstr>
      <vt:lpstr>Ορμόνες ωοθηκών</vt:lpstr>
      <vt:lpstr>Ενδοκρινολογία της αναπαραγωγής 1/11</vt:lpstr>
      <vt:lpstr>Ενδοκρινολογία της αναπαραγωγής 2/11</vt:lpstr>
      <vt:lpstr>Ενδοκρινολογία της αναπαραγωγής 3/11</vt:lpstr>
      <vt:lpstr>Ενδοκρινολογία της αναπαραγωγής 4/11</vt:lpstr>
      <vt:lpstr>Ενδοκρινολογία της αναπαραγωγής 5/11</vt:lpstr>
      <vt:lpstr>Ενδοκρινολογία της αναπαραγωγής 6/11</vt:lpstr>
      <vt:lpstr>Ενδοκρινολογία της αναπαραγωγής 7/11</vt:lpstr>
      <vt:lpstr>Ενδοκρινολογία της αναπαραγωγής 8/11</vt:lpstr>
      <vt:lpstr>Ενδοκρινολογία της αναπαραγωγής 9/11</vt:lpstr>
      <vt:lpstr>Ενδοκρινολογία της αναπαραγωγής 10/11</vt:lpstr>
      <vt:lpstr>Ενδοκρινολογία της αναπαραγωγής 11/11</vt:lpstr>
      <vt:lpstr>Εμμηνόπαυση-Ορισμός</vt:lpstr>
      <vt:lpstr>Εμμηνόπαυση 1/5</vt:lpstr>
      <vt:lpstr>Εμμηνόπαυση 2/5</vt:lpstr>
      <vt:lpstr>Εμμηνόπαυση 3/5</vt:lpstr>
      <vt:lpstr>Εμμηνόπαυση 4/5</vt:lpstr>
      <vt:lpstr>Εμμηνόπαυση 5/5</vt:lpstr>
      <vt:lpstr>Σχετιζόμενη με την εμμηνόπαυση συμπτωματολογία 1/2</vt:lpstr>
      <vt:lpstr>Σχετιζόμενη με την εμμηνόπαυση συμπτωματολογία 2/2</vt:lpstr>
      <vt:lpstr>Άλλα εμμηνοπαυσιακά συμπτώματα και επακόλουθα 1/2</vt:lpstr>
      <vt:lpstr>Άλλα εμμηνοπαυσιακά συμπτώματα και επακόλουθα 2/2</vt:lpstr>
      <vt:lpstr>Όρχεις (ορμόνες και λειτουργία)</vt:lpstr>
      <vt:lpstr>Όρχεις (Λειτουργία) 1/6</vt:lpstr>
      <vt:lpstr>Όρχεις (Λειτουργία) 2/6</vt:lpstr>
      <vt:lpstr>Απεικόνιση όρχεως</vt:lpstr>
      <vt:lpstr>Όρχεις (Λειτουργία) 3/6</vt:lpstr>
      <vt:lpstr>Όρχεις (Λειτουργία) 4/6</vt:lpstr>
      <vt:lpstr>Όρχεις (Λειτουργία) 5/6</vt:lpstr>
      <vt:lpstr>Όρχεις (Λειτουργία) 6/6</vt:lpstr>
      <vt:lpstr>Ανατομικά στοιχεία όρχι</vt:lpstr>
      <vt:lpstr>Ανδρικό αναπαραγωγικό σύστημα</vt:lpstr>
      <vt:lpstr>Τα κύτταρα του Leydig 1/11</vt:lpstr>
      <vt:lpstr>Τα κύτταρα του Leydig 2/11</vt:lpstr>
      <vt:lpstr>Τα κύτταρα του Leydig 3/11</vt:lpstr>
      <vt:lpstr>Τα κύτταρα του Leydig 4/11</vt:lpstr>
      <vt:lpstr>Τα κύτταρα του Leydig 5/11</vt:lpstr>
      <vt:lpstr>Τα κύτταρα του Leydig 6/11</vt:lpstr>
      <vt:lpstr>Τα κύτταρα του Leydig 7/11</vt:lpstr>
      <vt:lpstr>Τα κύτταρα του Leydig 8/11</vt:lpstr>
      <vt:lpstr>Τα κύτταρα του Leydig 9/11</vt:lpstr>
      <vt:lpstr>Τα κύτταρα του Leydig 10/11</vt:lpstr>
      <vt:lpstr>Τα κύτταρα του Leydig 11/11</vt:lpstr>
      <vt:lpstr> Μεταβολισμός της τεστοστερόνης 1/4 </vt:lpstr>
      <vt:lpstr>Μεταβολισμός της τεστοστερόνης 2/4</vt:lpstr>
      <vt:lpstr> Μεταβολισμός της τεστοστερόνης 3/4 </vt:lpstr>
      <vt:lpstr>  Μεταβολισμός της τεστοστερόνης 4/4  </vt:lpstr>
      <vt:lpstr>Δράσεις ανδρογόνων 1/3</vt:lpstr>
      <vt:lpstr>Δράσεις ανδρογόνων 2/3</vt:lpstr>
      <vt:lpstr>Δράσεις ανδρογόνων 3/3</vt:lpstr>
      <vt:lpstr>Οιστρογόνα στον άνδρα 1/2</vt:lpstr>
      <vt:lpstr>Οιστρογόνα στον άνδρα 2/2</vt:lpstr>
      <vt:lpstr>Δράση ανδρογόνων στον ενδοκυττάριο υποδοχέα</vt:lpstr>
      <vt:lpstr>Μηχανισμός ανδρογόνου δράσης της τεστοστερόνης</vt:lpstr>
      <vt:lpstr>Μηχανισμός ανδρογόνου δράσης της  DHT </vt:lpstr>
      <vt:lpstr>Έλλειψη ανδρογονικού υποδοχέα</vt:lpstr>
      <vt:lpstr>Καταβολισμός τεστοστερόνης</vt:lpstr>
      <vt:lpstr>Λειτουργίες των κυττάρων του Sertoli 1/2 </vt:lpstr>
      <vt:lpstr>Λειτουργίες των κυττάρων του Sertoli 2/2 </vt:lpstr>
      <vt:lpstr>Γενικές χρήσεις των ανδρογόνων 1/2</vt:lpstr>
      <vt:lpstr>Γενικές χρήσεις των ανδρογόνων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17</cp:revision>
  <dcterms:created xsi:type="dcterms:W3CDTF">2014-10-08T12:22:01Z</dcterms:created>
  <dcterms:modified xsi:type="dcterms:W3CDTF">2015-03-11T06:59:25Z</dcterms:modified>
</cp:coreProperties>
</file>