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7" r:id="rId15"/>
    <p:sldId id="262" r:id="rId16"/>
    <p:sldId id="264" r:id="rId17"/>
    <p:sldId id="267" r:id="rId18"/>
    <p:sldId id="268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6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5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5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5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8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4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1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2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 (Ε) 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25861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2.2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Φυλλάδιο Οδηγιών Σχεδίασης Πλέγματος Γραμμών για την Εκπόνηση της Εργαστηριακής </a:t>
            </a:r>
            <a:r>
              <a:rPr lang="el-GR" sz="2600" dirty="0" smtClean="0"/>
              <a:t>Άσκησης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Γεώργιος Κ. </a:t>
            </a:r>
            <a:r>
              <a:rPr lang="el-GR" sz="2200" dirty="0" err="1"/>
              <a:t>Χατζηκωνσταντής</a:t>
            </a:r>
            <a:r>
              <a:rPr lang="el-GR" sz="2200" dirty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</a:t>
            </a:r>
            <a:r>
              <a:rPr lang="el-GR" sz="2200" dirty="0" smtClean="0"/>
              <a:t>ΤΕ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Σχεδίαση – Επιμέλεια: Τάσος </a:t>
            </a:r>
            <a:r>
              <a:rPr lang="el-GR" sz="2200" dirty="0" smtClean="0"/>
              <a:t>Μισθός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Χάραξη πρόσθετων ευθειών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2.δ. Επί των ευθειών </a:t>
            </a:r>
            <a:r>
              <a:rPr lang="el-GR" sz="2400" b="1" dirty="0"/>
              <a:t>Χ</a:t>
            </a:r>
            <a:r>
              <a:rPr lang="el-GR" sz="2400" b="1" baseline="-25000" dirty="0"/>
              <a:t>1 </a:t>
            </a:r>
            <a:r>
              <a:rPr lang="el-GR" sz="2400" b="1" dirty="0"/>
              <a:t>, Χ</a:t>
            </a:r>
            <a:r>
              <a:rPr lang="el-GR" sz="2400" b="1" baseline="-25000" dirty="0"/>
              <a:t>2</a:t>
            </a:r>
            <a:r>
              <a:rPr lang="el-GR" sz="2400" b="1" dirty="0"/>
              <a:t> , Χ</a:t>
            </a:r>
            <a:r>
              <a:rPr lang="el-GR" sz="2400" b="1" baseline="-25000" dirty="0"/>
              <a:t>4</a:t>
            </a:r>
            <a:r>
              <a:rPr lang="el-GR" sz="2400" b="1" dirty="0"/>
              <a:t> , Χ</a:t>
            </a:r>
            <a:r>
              <a:rPr lang="el-GR" sz="2400" b="1" baseline="-25000" dirty="0"/>
              <a:t>5</a:t>
            </a:r>
            <a:r>
              <a:rPr lang="el-GR" sz="2400" dirty="0"/>
              <a:t> χαράσσεται κάθετη ευθεία </a:t>
            </a:r>
            <a:r>
              <a:rPr lang="el-GR" sz="2400" b="1" dirty="0"/>
              <a:t>Ψ</a:t>
            </a:r>
            <a:r>
              <a:rPr lang="el-GR" sz="2400" dirty="0"/>
              <a:t> που διέρχεται από </a:t>
            </a:r>
            <a:r>
              <a:rPr lang="el-GR" sz="2400" dirty="0" smtClean="0"/>
              <a:t>το μέσον </a:t>
            </a:r>
            <a:r>
              <a:rPr lang="el-GR" sz="2400" dirty="0"/>
              <a:t>των ευθύγραμμων τμημάτων :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0 – 10 επί της οριζόντιας ευθείας </a:t>
            </a:r>
            <a:r>
              <a:rPr lang="el-GR" sz="2400" b="1" dirty="0"/>
              <a:t>Χ</a:t>
            </a:r>
            <a:r>
              <a:rPr lang="el-GR" sz="2400" b="1" baseline="-25000" dirty="0"/>
              <a:t>1</a:t>
            </a:r>
            <a:r>
              <a:rPr lang="el-GR" sz="2400" dirty="0"/>
              <a:t>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0 – 10 επί της οριζόντιας ευθείας </a:t>
            </a:r>
            <a:r>
              <a:rPr lang="el-GR" sz="2400" b="1" dirty="0"/>
              <a:t>Χ</a:t>
            </a:r>
            <a:r>
              <a:rPr lang="el-GR" sz="2400" b="1" baseline="-25000" dirty="0"/>
              <a:t>2</a:t>
            </a:r>
            <a:r>
              <a:rPr lang="el-GR" sz="2400" b="1" dirty="0"/>
              <a:t> </a:t>
            </a:r>
            <a:r>
              <a:rPr lang="el-GR" sz="2400" dirty="0"/>
              <a:t> 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0 – 10 επί της οριζόντιας ευθείας </a:t>
            </a:r>
            <a:r>
              <a:rPr lang="el-GR" sz="2400" b="1" dirty="0"/>
              <a:t>Χ</a:t>
            </a:r>
            <a:r>
              <a:rPr lang="el-GR" sz="2400" b="1" baseline="-25000" dirty="0"/>
              <a:t>4</a:t>
            </a:r>
            <a:r>
              <a:rPr lang="el-GR" sz="2400" b="1" dirty="0"/>
              <a:t> </a:t>
            </a:r>
            <a:r>
              <a:rPr lang="el-GR" sz="2400" dirty="0"/>
              <a:t> 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0 – 10 επί της οριζόντιας ευθείας </a:t>
            </a:r>
            <a:r>
              <a:rPr lang="el-GR" sz="2400" b="1" dirty="0"/>
              <a:t>Χ</a:t>
            </a:r>
            <a:r>
              <a:rPr lang="el-GR" sz="2400" b="1" baseline="-25000" dirty="0"/>
              <a:t>5</a:t>
            </a:r>
            <a:r>
              <a:rPr lang="el-GR" sz="2400" b="1" dirty="0"/>
              <a:t> 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Και η τομή της κάθετης αυτής ευθείας </a:t>
            </a:r>
            <a:r>
              <a:rPr lang="el-GR" sz="2400" b="1" dirty="0" smtClean="0"/>
              <a:t>Ψ</a:t>
            </a:r>
            <a:r>
              <a:rPr lang="el-GR" sz="2400" dirty="0" smtClean="0"/>
              <a:t> </a:t>
            </a:r>
            <a:r>
              <a:rPr lang="el-GR" sz="2400" dirty="0"/>
              <a:t>με τα μέσα των ευθύγραμμων τμημάτων ( 0 – 10) ονομάζεται με τον αριθμό </a:t>
            </a:r>
            <a:r>
              <a:rPr lang="el-GR" sz="2400" b="1" dirty="0"/>
              <a:t>5</a:t>
            </a:r>
            <a:r>
              <a:rPr lang="el-GR" sz="2400" dirty="0"/>
              <a:t> .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18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Χάραξη πρόσθετων ευθειών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4/4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sz="2400" dirty="0" smtClean="0"/>
                  <a:t>2.ε. Παραλληλόγραμμα : E Ε’ 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/>
                  <a:t> 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400" dirty="0"/>
                  <a:t> </a:t>
                </a:r>
                <a:r>
                  <a:rPr lang="el-GR" sz="2400" dirty="0" smtClean="0"/>
                  <a:t>Ι </a:t>
                </a:r>
                <a:r>
                  <a:rPr lang="el-GR" sz="2400" dirty="0"/>
                  <a:t>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pPr marL="0" lvl="0" indent="0">
                  <a:buNone/>
                </a:pPr>
                <a:r>
                  <a:rPr lang="el-GR" sz="2400" dirty="0">
                    <a:ea typeface="Times New Roman" panose="02020603050405020304" pitchFamily="18" charset="0"/>
                  </a:rPr>
                  <a:t>Πάνω από την οριζόντια </a:t>
                </a:r>
                <a:r>
                  <a:rPr lang="el-GR" sz="2400" b="1" dirty="0">
                    <a:ea typeface="Times New Roman" panose="02020603050405020304" pitchFamily="18" charset="0"/>
                  </a:rPr>
                  <a:t>Χ</a:t>
                </a:r>
                <a:r>
                  <a:rPr lang="el-GR" sz="2400" b="1" baseline="-30000" dirty="0">
                    <a:ea typeface="Times New Roman" panose="02020603050405020304" pitchFamily="18" charset="0"/>
                  </a:rPr>
                  <a:t>2</a:t>
                </a:r>
                <a:r>
                  <a:rPr lang="el-GR" sz="2400" dirty="0">
                    <a:ea typeface="Times New Roman" panose="02020603050405020304" pitchFamily="18" charset="0"/>
                  </a:rPr>
                  <a:t> χαράσσονται παράλληλες προς αυτή ευθείες με </a:t>
                </a:r>
                <a:r>
                  <a:rPr lang="el-GR" sz="2400" dirty="0" err="1">
                    <a:ea typeface="Times New Roman" panose="02020603050405020304" pitchFamily="18" charset="0"/>
                  </a:rPr>
                  <a:t>ισαπόσταση</a:t>
                </a:r>
                <a:r>
                  <a:rPr lang="el-GR" sz="2400" dirty="0">
                    <a:ea typeface="Times New Roman" panose="02020603050405020304" pitchFamily="18" charset="0"/>
                  </a:rPr>
                  <a:t> 0,50 μ. μετρούμενες  υπό κλίμακα 1 : 50  και μέχρι ύψος 3,00 μέτρα μετρώντας  υπό κλίμακα 1 : </a:t>
                </a:r>
                <a:r>
                  <a:rPr lang="el-GR" sz="2400" dirty="0" smtClean="0">
                    <a:ea typeface="Times New Roman" panose="02020603050405020304" pitchFamily="18" charset="0"/>
                  </a:rPr>
                  <a:t>50.</a:t>
                </a:r>
              </a:p>
              <a:p>
                <a:pPr marL="0" lvl="0" indent="0">
                  <a:spcBef>
                    <a:spcPts val="3600"/>
                  </a:spcBef>
                  <a:buNone/>
                </a:pPr>
                <a:r>
                  <a:rPr lang="el-GR" sz="2400" dirty="0">
                    <a:ea typeface="Times New Roman" panose="02020603050405020304" pitchFamily="18" charset="0"/>
                  </a:rPr>
                  <a:t>Οι </a:t>
                </a:r>
                <a:r>
                  <a:rPr lang="el-GR" sz="2400" dirty="0" err="1">
                    <a:ea typeface="Times New Roman" panose="02020603050405020304" pitchFamily="18" charset="0"/>
                  </a:rPr>
                  <a:t>ισαποστάσεις</a:t>
                </a:r>
                <a:r>
                  <a:rPr lang="el-GR" sz="2400" dirty="0">
                    <a:ea typeface="Times New Roman" panose="02020603050405020304" pitchFamily="18" charset="0"/>
                  </a:rPr>
                  <a:t> αυτές </a:t>
                </a:r>
                <a:r>
                  <a:rPr lang="el-GR" sz="2400" dirty="0" err="1">
                    <a:ea typeface="Times New Roman" panose="02020603050405020304" pitchFamily="18" charset="0"/>
                  </a:rPr>
                  <a:t>μετρώνται</a:t>
                </a:r>
                <a:r>
                  <a:rPr lang="el-GR" sz="2400" dirty="0">
                    <a:ea typeface="Times New Roman" panose="02020603050405020304" pitchFamily="18" charset="0"/>
                  </a:rPr>
                  <a:t> επί των καθέτων (</a:t>
                </a:r>
                <a:r>
                  <a:rPr lang="el-GR" sz="2400" dirty="0" smtClean="0">
                    <a:ea typeface="Times New Roman" panose="02020603050405020304" pitchFamily="18" charset="0"/>
                  </a:rPr>
                  <a:t>E Ε’), </a:t>
                </a:r>
                <a:r>
                  <a:rPr lang="el-GR" sz="2400" b="1" dirty="0" smtClean="0">
                    <a:ea typeface="Times New Roman" panose="02020603050405020304" pitchFamily="18" charset="0"/>
                  </a:rPr>
                  <a:t>5</a:t>
                </a:r>
                <a:r>
                  <a:rPr lang="el-GR" sz="2400" dirty="0" smtClean="0">
                    <a:ea typeface="Times New Roman" panose="02020603050405020304" pitchFamily="18" charset="0"/>
                  </a:rPr>
                  <a:t>, (Η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>
                    <a:ea typeface="Times New Roman" panose="02020603050405020304" pitchFamily="18" charset="0"/>
                  </a:rPr>
                  <a:t>) 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400" dirty="0">
                    <a:ea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ea typeface="Times New Roman" panose="02020603050405020304" pitchFamily="18" charset="0"/>
                  </a:rPr>
                  <a:t>Ι</a:t>
                </a:r>
                <a:r>
                  <a:rPr lang="el-GR" sz="2400" dirty="0">
                    <a:ea typeface="Times New Roman" panose="02020603050405020304" pitchFamily="18" charset="0"/>
                  </a:rPr>
                  <a:t>)  , (Σ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400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sz="2400" dirty="0" smtClean="0">
                    <a:ea typeface="Times New Roman" panose="02020603050405020304" pitchFamily="18" charset="0"/>
                  </a:rPr>
                  <a:t>)  </a:t>
                </a:r>
                <a:r>
                  <a:rPr lang="el-GR" sz="2400" b="1" dirty="0">
                    <a:ea typeface="Times New Roman" panose="02020603050405020304" pitchFamily="18" charset="0"/>
                  </a:rPr>
                  <a:t>αρχίζοντας τη μέτρηση με τον ίδιο τρόπο  </a:t>
                </a:r>
                <a:r>
                  <a:rPr lang="el-GR" sz="2400" dirty="0">
                    <a:ea typeface="Times New Roman" panose="02020603050405020304" pitchFamily="18" charset="0"/>
                  </a:rPr>
                  <a:t>δηλαδή : </a:t>
                </a:r>
                <a:endParaRPr lang="el-GR" sz="2400" dirty="0" smtClean="0">
                  <a:ea typeface="Times New Roman" panose="02020603050405020304" pitchFamily="18" charset="0"/>
                </a:endParaRPr>
              </a:p>
              <a:p>
                <a:pPr marL="0" lvl="0" indent="0">
                  <a:spcBef>
                    <a:spcPts val="3600"/>
                  </a:spcBef>
                  <a:buNone/>
                </a:pPr>
                <a:r>
                  <a:rPr lang="el-GR" sz="2400" b="1" dirty="0" smtClean="0">
                    <a:ea typeface="Times New Roman" panose="02020603050405020304" pitchFamily="18" charset="0"/>
                  </a:rPr>
                  <a:t>Το </a:t>
                </a:r>
                <a:r>
                  <a:rPr lang="el-GR" sz="2400" b="1" dirty="0">
                    <a:ea typeface="Times New Roman" panose="02020603050405020304" pitchFamily="18" charset="0"/>
                  </a:rPr>
                  <a:t>΄΄0 ΄΄  του </a:t>
                </a:r>
                <a:r>
                  <a:rPr lang="el-GR" sz="2400" b="1" dirty="0" err="1">
                    <a:ea typeface="Times New Roman" panose="02020603050405020304" pitchFamily="18" charset="0"/>
                  </a:rPr>
                  <a:t>κλιμακόμετρου</a:t>
                </a:r>
                <a:r>
                  <a:rPr lang="el-GR" sz="2400" b="1" dirty="0">
                    <a:ea typeface="Times New Roman" panose="02020603050405020304" pitchFamily="18" charset="0"/>
                  </a:rPr>
                  <a:t> επί της οριζόντιας Χ</a:t>
                </a:r>
                <a:r>
                  <a:rPr lang="el-GR" sz="2400" b="1" baseline="-30000" dirty="0">
                    <a:ea typeface="Times New Roman" panose="02020603050405020304" pitchFamily="18" charset="0"/>
                  </a:rPr>
                  <a:t>2</a:t>
                </a:r>
                <a:endParaRPr lang="el-GR" sz="2400" b="1" dirty="0">
                  <a:ea typeface="Times New Roman" panose="02020603050405020304" pitchFamily="18" charset="0"/>
                </a:endParaRPr>
              </a:p>
              <a:p>
                <a:pPr marL="0" lvl="0" indent="0">
                  <a:spcBef>
                    <a:spcPts val="3600"/>
                  </a:spcBef>
                  <a:buNone/>
                </a:pPr>
                <a:endParaRPr lang="el-GR" sz="2400" dirty="0" smtClean="0">
                  <a:ea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el-GR" sz="2400" dirty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67" r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35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Περίγραμμα και πλέγμα </a:t>
            </a:r>
            <a:r>
              <a:rPr lang="el-GR" dirty="0" err="1" smtClean="0"/>
              <a:t>ναυπηγικού</a:t>
            </a:r>
            <a:r>
              <a:rPr lang="el-GR" dirty="0" smtClean="0"/>
              <a:t> σχεδίου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7" y="1502845"/>
            <a:ext cx="7089466" cy="442857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11560" y="5565890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Οι διαστάσεις είναι σε </a:t>
            </a:r>
            <a:r>
              <a:rPr lang="en-US" sz="2200" dirty="0" smtClean="0">
                <a:latin typeface="+mn-lt"/>
              </a:rPr>
              <a:t>mm </a:t>
            </a:r>
            <a:r>
              <a:rPr lang="el-GR" sz="2200" dirty="0" smtClean="0">
                <a:latin typeface="+mn-lt"/>
              </a:rPr>
              <a:t>κλίμακας </a:t>
            </a:r>
            <a:r>
              <a:rPr lang="en-US" sz="2200" dirty="0" smtClean="0">
                <a:latin typeface="+mn-lt"/>
              </a:rPr>
              <a:t>1 : 1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729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 smtClean="0"/>
              <a:t>casd</a:t>
            </a:r>
            <a:r>
              <a:rPr lang="en-US" sz="2000" dirty="0" smtClean="0"/>
              <a:t> (</a:t>
            </a:r>
            <a:r>
              <a:rPr lang="el-GR" sz="2000" dirty="0" smtClean="0"/>
              <a:t>Ε). Ενότητα </a:t>
            </a:r>
            <a:r>
              <a:rPr lang="en-US" sz="2000" dirty="0" smtClean="0"/>
              <a:t>2.2: </a:t>
            </a:r>
            <a:r>
              <a:rPr lang="el-GR" sz="2000" dirty="0"/>
              <a:t>Φυλλάδιο Οδηγιών Σχεδίασης Πλέγματος Γραμμών για την Εκπόνηση της Εργαστηριακής Άσκησης».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3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Στο </a:t>
            </a:r>
            <a:r>
              <a:rPr lang="el-GR" sz="2400" dirty="0"/>
              <a:t>διαφανές χαρτί διαστάσεων 50 x 80 </a:t>
            </a:r>
            <a:r>
              <a:rPr lang="el-GR" sz="2400" dirty="0" err="1"/>
              <a:t>cm</a:t>
            </a:r>
            <a:r>
              <a:rPr lang="el-GR" sz="2400" dirty="0"/>
              <a:t>. χαράσσεται ορθογώνιο </a:t>
            </a:r>
            <a:r>
              <a:rPr lang="el-GR" sz="2400" dirty="0" err="1"/>
              <a:t>περίγραμα</a:t>
            </a:r>
            <a:r>
              <a:rPr lang="el-GR" sz="2400" dirty="0"/>
              <a:t>  ΑΒΓΔ </a:t>
            </a:r>
            <a:r>
              <a:rPr lang="el-GR" sz="2400" b="1" dirty="0" smtClean="0"/>
              <a:t>αφήνοντας </a:t>
            </a:r>
            <a:r>
              <a:rPr lang="el-GR" sz="2400" b="1" dirty="0"/>
              <a:t>περιθώριο </a:t>
            </a:r>
            <a:r>
              <a:rPr lang="el-GR" sz="2400" dirty="0" smtClean="0"/>
              <a:t>1,0  </a:t>
            </a:r>
            <a:r>
              <a:rPr lang="el-GR" sz="2400" dirty="0"/>
              <a:t>εκ.  (μετρούμενο με το χάρακα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l-GR" sz="2400" b="1" dirty="0"/>
              <a:t>Χρησιμοποιώντας   </a:t>
            </a:r>
            <a:r>
              <a:rPr lang="el-GR" sz="2400" b="1" dirty="0" smtClean="0"/>
              <a:t>χάρακα  </a:t>
            </a:r>
            <a:r>
              <a:rPr lang="el-GR" sz="2400" b="1" dirty="0"/>
              <a:t>(κλίμακα 1 : 1) : </a:t>
            </a:r>
            <a:endParaRPr lang="el-GR" sz="2400" b="1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1.1 </a:t>
            </a:r>
            <a:r>
              <a:rPr lang="el-GR" sz="2400" dirty="0" smtClean="0"/>
              <a:t>Επί </a:t>
            </a:r>
            <a:r>
              <a:rPr lang="el-GR" sz="2400" dirty="0"/>
              <a:t>της δεξιάς πλευράς ΑΔ  και με αρχή  το σημείο Α  χαράσσονται οι παράλληλες ευθείες </a:t>
            </a:r>
            <a:r>
              <a:rPr lang="el-GR" sz="2400" dirty="0" smtClean="0"/>
              <a:t>Χ1</a:t>
            </a:r>
            <a:r>
              <a:rPr lang="el-GR" sz="2400" dirty="0"/>
              <a:t>, Χ2 , Χ3 , Χ4 , Χ5  σε </a:t>
            </a:r>
            <a:r>
              <a:rPr lang="el-GR" sz="2400" dirty="0" smtClean="0"/>
              <a:t>αποστάσεις:</a:t>
            </a:r>
            <a:endParaRPr lang="el-GR" sz="2400" dirty="0"/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Α Α</a:t>
            </a:r>
            <a:r>
              <a:rPr lang="el-GR" sz="2200" baseline="-30000" dirty="0">
                <a:ea typeface="Times New Roman" panose="02020603050405020304" pitchFamily="18" charset="0"/>
              </a:rPr>
              <a:t>1</a:t>
            </a:r>
            <a:r>
              <a:rPr lang="el-GR" sz="2200" dirty="0">
                <a:ea typeface="Times New Roman" panose="02020603050405020304" pitchFamily="18" charset="0"/>
              </a:rPr>
              <a:t>   =    3 εκατοστά      (ή     30 χιλιοστά)</a:t>
            </a:r>
            <a:endParaRPr lang="el-GR" sz="2200" dirty="0"/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Α</a:t>
            </a:r>
            <a:r>
              <a:rPr lang="el-GR" sz="2200" baseline="-30000" dirty="0">
                <a:ea typeface="Times New Roman" panose="02020603050405020304" pitchFamily="18" charset="0"/>
              </a:rPr>
              <a:t>1</a:t>
            </a:r>
            <a:r>
              <a:rPr lang="el-GR" sz="2200" dirty="0">
                <a:ea typeface="Times New Roman" panose="02020603050405020304" pitchFamily="18" charset="0"/>
              </a:rPr>
              <a:t> Α</a:t>
            </a:r>
            <a:r>
              <a:rPr lang="el-GR" sz="2200" baseline="-30000" dirty="0">
                <a:ea typeface="Times New Roman" panose="02020603050405020304" pitchFamily="18" charset="0"/>
              </a:rPr>
              <a:t>2 </a:t>
            </a:r>
            <a:r>
              <a:rPr lang="el-GR" sz="2200" dirty="0">
                <a:ea typeface="Times New Roman" panose="02020603050405020304" pitchFamily="18" charset="0"/>
              </a:rPr>
              <a:t> =  13 εκατοστά      (ή   130 χιλιοστά)</a:t>
            </a:r>
            <a:endParaRPr lang="el-GR" sz="2200" dirty="0"/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Α</a:t>
            </a:r>
            <a:r>
              <a:rPr lang="el-GR" sz="2200" baseline="-30000" dirty="0">
                <a:ea typeface="Times New Roman" panose="02020603050405020304" pitchFamily="18" charset="0"/>
              </a:rPr>
              <a:t>2</a:t>
            </a:r>
            <a:r>
              <a:rPr lang="el-GR" sz="2200" dirty="0">
                <a:ea typeface="Times New Roman" panose="02020603050405020304" pitchFamily="18" charset="0"/>
              </a:rPr>
              <a:t> Α</a:t>
            </a:r>
            <a:r>
              <a:rPr lang="el-GR" sz="2200" baseline="-30000" dirty="0">
                <a:ea typeface="Times New Roman" panose="02020603050405020304" pitchFamily="18" charset="0"/>
              </a:rPr>
              <a:t>3 </a:t>
            </a:r>
            <a:r>
              <a:rPr lang="el-GR" sz="2200" dirty="0">
                <a:ea typeface="Times New Roman" panose="02020603050405020304" pitchFamily="18" charset="0"/>
              </a:rPr>
              <a:t> =   3 εκατοστά       (ή     30 χιλιοστά)</a:t>
            </a:r>
            <a:endParaRPr lang="el-GR" sz="2200" dirty="0"/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Α</a:t>
            </a:r>
            <a:r>
              <a:rPr lang="el-GR" sz="2200" baseline="-30000" dirty="0">
                <a:ea typeface="Times New Roman" panose="02020603050405020304" pitchFamily="18" charset="0"/>
              </a:rPr>
              <a:t>3</a:t>
            </a:r>
            <a:r>
              <a:rPr lang="el-GR" sz="2200" dirty="0">
                <a:ea typeface="Times New Roman" panose="02020603050405020304" pitchFamily="18" charset="0"/>
              </a:rPr>
              <a:t> Α</a:t>
            </a:r>
            <a:r>
              <a:rPr lang="el-GR" sz="2200" baseline="-30000" dirty="0">
                <a:ea typeface="Times New Roman" panose="02020603050405020304" pitchFamily="18" charset="0"/>
              </a:rPr>
              <a:t>4</a:t>
            </a:r>
            <a:r>
              <a:rPr lang="el-GR" sz="2200" dirty="0">
                <a:ea typeface="Times New Roman" panose="02020603050405020304" pitchFamily="18" charset="0"/>
              </a:rPr>
              <a:t>  =   6,2 εκατοστά   (ή    62 χιλιοστά)</a:t>
            </a:r>
            <a:endParaRPr lang="el-GR" sz="2200" dirty="0"/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Α</a:t>
            </a:r>
            <a:r>
              <a:rPr lang="el-GR" sz="2200" baseline="-30000" dirty="0">
                <a:ea typeface="Times New Roman" panose="02020603050405020304" pitchFamily="18" charset="0"/>
              </a:rPr>
              <a:t>4</a:t>
            </a:r>
            <a:r>
              <a:rPr lang="el-GR" sz="2200" dirty="0">
                <a:ea typeface="Times New Roman" panose="02020603050405020304" pitchFamily="18" charset="0"/>
              </a:rPr>
              <a:t> Α</a:t>
            </a:r>
            <a:r>
              <a:rPr lang="el-GR" sz="2200" baseline="-30000" dirty="0">
                <a:ea typeface="Times New Roman" panose="02020603050405020304" pitchFamily="18" charset="0"/>
              </a:rPr>
              <a:t>5</a:t>
            </a:r>
            <a:r>
              <a:rPr lang="el-GR" sz="2200" dirty="0">
                <a:ea typeface="Times New Roman" panose="02020603050405020304" pitchFamily="18" charset="0"/>
              </a:rPr>
              <a:t>  =   9 εκατοστά      (ή    90 χιλιοστά)</a:t>
            </a:r>
            <a:endParaRPr lang="el-GR" sz="2200" dirty="0"/>
          </a:p>
          <a:p>
            <a:pPr marL="0" indent="0">
              <a:spcBef>
                <a:spcPts val="1200"/>
              </a:spcBef>
              <a:buNone/>
            </a:pP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Οδηγίες σχεδίασης για το πλαίσιο του</a:t>
            </a:r>
            <a:br>
              <a:rPr lang="el-GR" dirty="0"/>
            </a:br>
            <a:r>
              <a:rPr lang="el-GR" dirty="0"/>
              <a:t>ναυπηγικού σχεδίου </a:t>
            </a:r>
            <a:r>
              <a:rPr lang="el-GR" sz="3100" b="0" dirty="0"/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344409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Οδηγίες σχεδίασης για το πλαίσιο του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ναυπηγικού σχεδίου </a:t>
            </a:r>
            <a:r>
              <a:rPr lang="el-GR" sz="3100" b="0" dirty="0" smtClean="0">
                <a:solidFill>
                  <a:prstClr val="black"/>
                </a:solidFill>
              </a:rPr>
              <a:t>2/6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1.2 </a:t>
            </a:r>
            <a:r>
              <a:rPr lang="el-GR" sz="2400" dirty="0" smtClean="0"/>
              <a:t>Επί </a:t>
            </a:r>
            <a:r>
              <a:rPr lang="el-GR" sz="2400" dirty="0"/>
              <a:t>της οριζόντιας Χ1 σημειώνονται (αρχίζοντας από δεξιά) : </a:t>
            </a:r>
            <a:endParaRPr lang="el-GR" sz="2400" dirty="0" smtClean="0"/>
          </a:p>
          <a:p>
            <a:pPr marL="400050" lvl="1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Α</a:t>
            </a:r>
            <a:r>
              <a:rPr lang="el-GR" sz="2200" baseline="-30000" dirty="0">
                <a:ea typeface="Times New Roman" panose="02020603050405020304" pitchFamily="18" charset="0"/>
              </a:rPr>
              <a:t>1</a:t>
            </a:r>
            <a:r>
              <a:rPr lang="el-GR" sz="2200" dirty="0">
                <a:ea typeface="Times New Roman" panose="02020603050405020304" pitchFamily="18" charset="0"/>
              </a:rPr>
              <a:t> Ε    =     3  εκατοστά    (ή    30 χιλιοστά)</a:t>
            </a:r>
            <a:endParaRPr lang="el-GR" sz="2200" dirty="0"/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Ε  Ε</a:t>
            </a:r>
            <a:r>
              <a:rPr lang="el-GR" sz="2200" baseline="-30000" dirty="0">
                <a:ea typeface="Times New Roman" panose="02020603050405020304" pitchFamily="18" charset="0"/>
              </a:rPr>
              <a:t>1</a:t>
            </a:r>
            <a:r>
              <a:rPr lang="el-GR" sz="2200" dirty="0">
                <a:ea typeface="Times New Roman" panose="02020603050405020304" pitchFamily="18" charset="0"/>
              </a:rPr>
              <a:t>    =     4 εκατοστά    (ή    40 χιλιοστά)</a:t>
            </a:r>
            <a:endParaRPr lang="el-GR" sz="2200" dirty="0"/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Ε</a:t>
            </a:r>
            <a:r>
              <a:rPr lang="el-GR" sz="2200" baseline="-30000" dirty="0">
                <a:ea typeface="Times New Roman" panose="02020603050405020304" pitchFamily="18" charset="0"/>
              </a:rPr>
              <a:t>1</a:t>
            </a:r>
            <a:r>
              <a:rPr lang="el-GR" sz="2200" dirty="0">
                <a:ea typeface="Times New Roman" panose="02020603050405020304" pitchFamily="18" charset="0"/>
              </a:rPr>
              <a:t> Ε</a:t>
            </a:r>
            <a:r>
              <a:rPr lang="el-GR" sz="2200" baseline="-30000" dirty="0">
                <a:ea typeface="Times New Roman" panose="02020603050405020304" pitchFamily="18" charset="0"/>
              </a:rPr>
              <a:t>2</a:t>
            </a:r>
            <a:r>
              <a:rPr lang="el-GR" sz="2200" dirty="0">
                <a:ea typeface="Times New Roman" panose="02020603050405020304" pitchFamily="18" charset="0"/>
              </a:rPr>
              <a:t>    =  42  εκατοστά    (ή  420 χιλιοστά)</a:t>
            </a:r>
            <a:endParaRPr lang="el-GR" sz="2200" dirty="0"/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Ε</a:t>
            </a:r>
            <a:r>
              <a:rPr lang="el-GR" sz="2200" baseline="-30000" dirty="0">
                <a:ea typeface="Times New Roman" panose="02020603050405020304" pitchFamily="18" charset="0"/>
              </a:rPr>
              <a:t>2</a:t>
            </a:r>
            <a:r>
              <a:rPr lang="el-GR" sz="2200" dirty="0">
                <a:ea typeface="Times New Roman" panose="02020603050405020304" pitchFamily="18" charset="0"/>
              </a:rPr>
              <a:t> Ε</a:t>
            </a:r>
            <a:r>
              <a:rPr lang="el-GR" sz="2200" baseline="-30000" dirty="0">
                <a:ea typeface="Times New Roman" panose="02020603050405020304" pitchFamily="18" charset="0"/>
              </a:rPr>
              <a:t>3 </a:t>
            </a:r>
            <a:r>
              <a:rPr lang="el-GR" sz="2200" dirty="0">
                <a:ea typeface="Times New Roman" panose="02020603050405020304" pitchFamily="18" charset="0"/>
              </a:rPr>
              <a:t>   =    9  εκατοστά    (ή    90 χιλιοστά)</a:t>
            </a:r>
            <a:endParaRPr lang="el-GR" sz="2200" dirty="0"/>
          </a:p>
          <a:p>
            <a:pPr marL="0" lvl="0" indent="0" algn="ctr">
              <a:spcBef>
                <a:spcPts val="3000"/>
              </a:spcBef>
              <a:buNone/>
            </a:pPr>
            <a:r>
              <a:rPr lang="el-GR" sz="2400" b="1" dirty="0" smtClean="0">
                <a:ea typeface="Times New Roman" panose="02020603050405020304" pitchFamily="18" charset="0"/>
              </a:rPr>
              <a:t>(η </a:t>
            </a:r>
            <a:r>
              <a:rPr lang="el-GR" sz="2400" b="1" dirty="0">
                <a:ea typeface="Times New Roman" panose="02020603050405020304" pitchFamily="18" charset="0"/>
              </a:rPr>
              <a:t>απόσταση Ε Ε</a:t>
            </a:r>
            <a:r>
              <a:rPr lang="el-GR" sz="2400" b="1" baseline="-30000" dirty="0">
                <a:ea typeface="Times New Roman" panose="02020603050405020304" pitchFamily="18" charset="0"/>
              </a:rPr>
              <a:t>3</a:t>
            </a:r>
            <a:r>
              <a:rPr lang="el-GR" sz="2400" b="1" dirty="0">
                <a:ea typeface="Times New Roman" panose="02020603050405020304" pitchFamily="18" charset="0"/>
              </a:rPr>
              <a:t>  πρέπει να είναι  55 εκατοστά </a:t>
            </a:r>
            <a:r>
              <a:rPr lang="el-GR" sz="2400" b="1" dirty="0" smtClean="0">
                <a:ea typeface="Times New Roman" panose="02020603050405020304" pitchFamily="18" charset="0"/>
              </a:rPr>
              <a:t>)</a:t>
            </a:r>
          </a:p>
          <a:p>
            <a:pPr marL="400050" lvl="1" indent="0" eaLnBrk="0" fontAlgn="base" hangingPunct="0">
              <a:spcBef>
                <a:spcPts val="1800"/>
              </a:spcBef>
              <a:spcAft>
                <a:spcPct val="0"/>
              </a:spcAft>
              <a:buNone/>
            </a:pPr>
            <a:r>
              <a:rPr lang="el-GR" sz="2200" dirty="0" smtClean="0">
                <a:ea typeface="Times New Roman" panose="02020603050405020304" pitchFamily="18" charset="0"/>
              </a:rPr>
              <a:t>Ε</a:t>
            </a:r>
            <a:r>
              <a:rPr lang="el-GR" sz="2200" baseline="-30000" dirty="0" smtClean="0">
                <a:ea typeface="Times New Roman" panose="02020603050405020304" pitchFamily="18" charset="0"/>
              </a:rPr>
              <a:t>3 </a:t>
            </a:r>
            <a:r>
              <a:rPr lang="el-GR" sz="2200" dirty="0">
                <a:ea typeface="Times New Roman" panose="02020603050405020304" pitchFamily="18" charset="0"/>
              </a:rPr>
              <a:t>Ε</a:t>
            </a:r>
            <a:r>
              <a:rPr lang="el-GR" sz="2200" baseline="-30000" dirty="0">
                <a:ea typeface="Times New Roman" panose="02020603050405020304" pitchFamily="18" charset="0"/>
              </a:rPr>
              <a:t>4</a:t>
            </a:r>
            <a:r>
              <a:rPr lang="el-GR" sz="2200" dirty="0">
                <a:ea typeface="Times New Roman" panose="02020603050405020304" pitchFamily="18" charset="0"/>
              </a:rPr>
              <a:t>   =    3  εκατοστά     (ή    30 χιλιοστά)</a:t>
            </a:r>
            <a:endParaRPr lang="el-GR" sz="2200" dirty="0"/>
          </a:p>
          <a:p>
            <a:pPr marL="400050" lvl="1" indent="0" eaLnBrk="0" fontAlgn="base" hangingPunct="0">
              <a:spcBef>
                <a:spcPts val="1800"/>
              </a:spcBef>
              <a:spcAft>
                <a:spcPct val="0"/>
              </a:spcAft>
              <a:buNone/>
            </a:pPr>
            <a:r>
              <a:rPr lang="el-GR" sz="2200" dirty="0">
                <a:ea typeface="Times New Roman" panose="02020603050405020304" pitchFamily="18" charset="0"/>
              </a:rPr>
              <a:t>Ε</a:t>
            </a:r>
            <a:r>
              <a:rPr lang="el-GR" sz="2200" baseline="-30000" dirty="0">
                <a:ea typeface="Times New Roman" panose="02020603050405020304" pitchFamily="18" charset="0"/>
              </a:rPr>
              <a:t>4 </a:t>
            </a:r>
            <a:r>
              <a:rPr lang="el-GR" sz="2200" dirty="0">
                <a:ea typeface="Times New Roman" panose="02020603050405020304" pitchFamily="18" charset="0"/>
              </a:rPr>
              <a:t>Ε</a:t>
            </a:r>
            <a:r>
              <a:rPr lang="el-GR" sz="2200" baseline="-30000" dirty="0">
                <a:ea typeface="Times New Roman" panose="02020603050405020304" pitchFamily="18" charset="0"/>
              </a:rPr>
              <a:t>5</a:t>
            </a:r>
            <a:r>
              <a:rPr lang="el-GR" sz="2200" dirty="0">
                <a:ea typeface="Times New Roman" panose="02020603050405020304" pitchFamily="18" charset="0"/>
              </a:rPr>
              <a:t>   =  13  εκατοστά     (ή  130 χιλιοστά)</a:t>
            </a:r>
            <a:endParaRPr lang="el-GR" sz="2200" dirty="0"/>
          </a:p>
          <a:p>
            <a:pPr marL="400050" lvl="1" indent="0" eaLnBrk="0" fontAlgn="base" hangingPunct="0">
              <a:spcBef>
                <a:spcPts val="1800"/>
              </a:spcBef>
              <a:spcAft>
                <a:spcPct val="0"/>
              </a:spcAft>
              <a:buNone/>
            </a:pPr>
            <a:endParaRPr lang="el-GR" sz="2200" dirty="0"/>
          </a:p>
          <a:p>
            <a:pPr marL="0" lvl="0" indent="0">
              <a:spcBef>
                <a:spcPts val="3000"/>
              </a:spcBef>
              <a:buNone/>
            </a:pPr>
            <a:endParaRPr lang="el-GR" sz="2400" b="1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86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Οδηγίες σχεδίασης για το πλαίσιο του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ναυπηγικού σχεδίου </a:t>
            </a:r>
            <a:r>
              <a:rPr lang="el-GR" sz="3100" b="0" dirty="0" smtClean="0">
                <a:solidFill>
                  <a:prstClr val="black"/>
                </a:solidFill>
              </a:rPr>
              <a:t>3/6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1.3 </a:t>
                </a:r>
                <a:r>
                  <a:rPr lang="el-GR" sz="2400" dirty="0" smtClean="0"/>
                  <a:t>Στα σημεία  Ε , Ε1 , Ε2 , Ε3 , Ε4 ,  Ε5  χαράσσονται οι κάθετες ευθείες  Υ , Y1 ,  Y2 , Y3 , Y4  , Υ5  </a:t>
                </a:r>
                <a:r>
                  <a:rPr lang="el-GR" sz="2400" dirty="0"/>
                  <a:t>αντίστοιχα  και ορίζονται τα σημεία : </a:t>
                </a:r>
                <a:endParaRPr lang="el-GR" dirty="0"/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l-GR" sz="2400" b="1" i="0" dirty="0" smtClean="0">
                        <a:latin typeface="Cambria Math" panose="02040503050406030204" pitchFamily="18" charset="0"/>
                      </a:rPr>
                      <m:t>𝚬</m:t>
                    </m:r>
                  </m:oMath>
                </a14:m>
                <a:r>
                  <a:rPr lang="el-GR" sz="2400" dirty="0" smtClean="0"/>
                  <a:t> ως </a:t>
                </a:r>
                <a:r>
                  <a:rPr lang="el-GR" sz="2400" dirty="0"/>
                  <a:t>σημείο τομής της κάθετης Y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b="1" dirty="0" smtClean="0"/>
                  <a:t>(το </a:t>
                </a:r>
                <a:r>
                  <a:rPr lang="el-GR" sz="2400" b="1" dirty="0"/>
                  <a:t>σημείο Ε ορίσθηκε στην παρ. 1.2. </a:t>
                </a:r>
                <a:r>
                  <a:rPr lang="el-GR" sz="2400" b="1" dirty="0" smtClean="0"/>
                  <a:t>ανωτέρω</a:t>
                </a:r>
                <a:r>
                  <a:rPr lang="el-GR" sz="2400" b="1" dirty="0"/>
                  <a:t>)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1">
                            <a:latin typeface="Cambria Math" panose="02040503050406030204" pitchFamily="18" charset="0"/>
                          </a:rPr>
                          <m:t>𝚬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l-GR" sz="2400" b="1" dirty="0" smtClean="0"/>
                  <a:t> </a:t>
                </a:r>
                <a:r>
                  <a:rPr lang="el-GR" sz="2400" dirty="0" smtClean="0"/>
                  <a:t>ως </a:t>
                </a:r>
                <a:r>
                  <a:rPr lang="el-GR" sz="2400" dirty="0"/>
                  <a:t>σημείο τομής της κάθετης Y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1">
                            <a:latin typeface="Cambria Math" panose="02040503050406030204" pitchFamily="18" charset="0"/>
                          </a:rPr>
                          <m:t>𝚬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l-GR" sz="2400" dirty="0" smtClean="0"/>
                  <a:t>ως </a:t>
                </a:r>
                <a:r>
                  <a:rPr lang="el-GR" sz="2400" dirty="0"/>
                  <a:t>σημείο τομής της κάθετης Y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1">
                            <a:latin typeface="Cambria Math" panose="02040503050406030204" pitchFamily="18" charset="0"/>
                          </a:rPr>
                          <m:t>𝚬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</m:oMath>
                </a14:m>
                <a:r>
                  <a:rPr lang="el-GR" sz="2400" dirty="0" smtClean="0"/>
                  <a:t>ως </a:t>
                </a:r>
                <a:r>
                  <a:rPr lang="el-GR" sz="2400" dirty="0"/>
                  <a:t>σημείο τομής της κάθετης Y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1" i="0" smtClean="0">
                            <a:latin typeface="Cambria Math" panose="02040503050406030204" pitchFamily="18" charset="0"/>
                          </a:rPr>
                          <m:t>𝚬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𝐈𝐕</m:t>
                        </m:r>
                      </m:sup>
                    </m:sSup>
                  </m:oMath>
                </a14:m>
                <a:r>
                  <a:rPr lang="el-GR" sz="2400" dirty="0" smtClean="0"/>
                  <a:t>ως </a:t>
                </a:r>
                <a:r>
                  <a:rPr lang="el-GR" sz="2400" dirty="0"/>
                  <a:t>σημείο τομής της κάθετης Y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74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Οδηγίες σχεδίασης για το πλαίσιο του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ναυπηγικού σχεδίου </a:t>
            </a:r>
            <a:r>
              <a:rPr lang="el-GR" sz="3100" b="0" dirty="0" smtClean="0">
                <a:solidFill>
                  <a:prstClr val="black"/>
                </a:solidFill>
              </a:rPr>
              <a:t>4/6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spcBef>
                    <a:spcPts val="3000"/>
                  </a:spcBef>
                  <a:buFont typeface="Wingdings" panose="05000000000000000000" pitchFamily="2" charset="2"/>
                  <a:buChar char="§"/>
                </a:pPr>
                <a:r>
                  <a:rPr lang="el-GR" sz="2400" dirty="0" smtClean="0"/>
                  <a:t>0 </a:t>
                </a:r>
                <a:r>
                  <a:rPr lang="el-GR" sz="2400" dirty="0"/>
                  <a:t>(μηδέν)  ως σημείο τομής της κάθετης Y1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spcBef>
                    <a:spcPts val="3000"/>
                  </a:spcBef>
                  <a:buFont typeface="Wingdings" panose="05000000000000000000" pitchFamily="2" charset="2"/>
                  <a:buChar char="§"/>
                </a:pPr>
                <a:r>
                  <a:rPr lang="el-GR" sz="2400" dirty="0" smtClean="0"/>
                  <a:t>0 </a:t>
                </a:r>
                <a:r>
                  <a:rPr lang="el-GR" sz="2400" dirty="0"/>
                  <a:t>(μηδέν)  ως σημείο τομής της κάθετης Y1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spcBef>
                    <a:spcPts val="3000"/>
                  </a:spcBef>
                  <a:buFont typeface="Wingdings" panose="05000000000000000000" pitchFamily="2" charset="2"/>
                  <a:buChar char="§"/>
                </a:pPr>
                <a:r>
                  <a:rPr lang="el-GR" sz="2400" dirty="0" smtClean="0"/>
                  <a:t>0 </a:t>
                </a:r>
                <a:r>
                  <a:rPr lang="el-GR" sz="2400" dirty="0"/>
                  <a:t>(μηδέν)  ως σημείο τομής της κάθετης Y1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spcBef>
                    <a:spcPts val="4800"/>
                  </a:spcBef>
                  <a:buFont typeface="Wingdings" panose="05000000000000000000" pitchFamily="2" charset="2"/>
                  <a:buChar char="ü"/>
                </a:pPr>
                <a:r>
                  <a:rPr lang="el-GR" sz="2400" dirty="0" smtClean="0"/>
                  <a:t>10 </a:t>
                </a:r>
                <a:r>
                  <a:rPr lang="el-GR" sz="2400" dirty="0"/>
                  <a:t>(δέκα)    ως σημείο τομής της κάθετης Y2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/>
                  <a:t>  </a:t>
                </a:r>
              </a:p>
              <a:p>
                <a:pPr>
                  <a:spcBef>
                    <a:spcPts val="3000"/>
                  </a:spcBef>
                  <a:buFont typeface="Wingdings" panose="05000000000000000000" pitchFamily="2" charset="2"/>
                  <a:buChar char="ü"/>
                </a:pPr>
                <a:r>
                  <a:rPr lang="el-GR" sz="2400" dirty="0"/>
                  <a:t>10 (δέκα)    ως σημείο τομής της κάθετης Y2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spcBef>
                    <a:spcPts val="3000"/>
                  </a:spcBef>
                  <a:buFont typeface="Wingdings" panose="05000000000000000000" pitchFamily="2" charset="2"/>
                  <a:buChar char="ü"/>
                </a:pPr>
                <a:r>
                  <a:rPr lang="el-GR" sz="2400" dirty="0" smtClean="0"/>
                  <a:t>10 </a:t>
                </a:r>
                <a:r>
                  <a:rPr lang="el-GR" sz="2400" dirty="0"/>
                  <a:t>(δέκα)    ως σημείο τομής της κάθετης Y2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3041"/>
                <a:ext cx="8568952" cy="5040560"/>
              </a:xfrm>
              <a:blipFill rotWithShape="0">
                <a:blip r:embed="rId2"/>
                <a:stretch>
                  <a:fillRect l="-925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83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Οδηγίες σχεδίασης για το πλαίσιο του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ναυπηγικού σχεδίου </a:t>
            </a:r>
            <a:r>
              <a:rPr lang="el-GR" sz="3100" b="0" dirty="0" smtClean="0">
                <a:solidFill>
                  <a:prstClr val="black"/>
                </a:solidFill>
              </a:rPr>
              <a:t>5/6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/>
                  <a:t> </a:t>
                </a:r>
                <a:r>
                  <a:rPr lang="el-GR" sz="2400" dirty="0" smtClean="0"/>
                  <a:t>ως </a:t>
                </a:r>
                <a:r>
                  <a:rPr lang="el-GR" sz="2400" dirty="0"/>
                  <a:t>σημείο τομής της κάθετης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/>
                  <a:t>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/>
                  <a:t> </a:t>
                </a:r>
                <a:r>
                  <a:rPr lang="el-GR" sz="2400" b="1" dirty="0" smtClean="0"/>
                  <a:t>(το </a:t>
                </a:r>
                <a:r>
                  <a:rPr lang="el-GR" sz="2400" b="1" dirty="0"/>
                  <a:t>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l-GR" sz="2400" b="1" dirty="0"/>
                  <a:t> ορίσθηκε στην παρ. 1.2. </a:t>
                </a:r>
                <a:r>
                  <a:rPr lang="el-GR" sz="2400" b="1" dirty="0" smtClean="0"/>
                  <a:t>ανωτέρω)</a:t>
                </a:r>
                <a:endParaRPr lang="el-GR" sz="2400" b="1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 smtClean="0"/>
                  <a:t>Η ως </a:t>
                </a:r>
                <a:r>
                  <a:rPr lang="el-GR" sz="2400" dirty="0"/>
                  <a:t>σημείο τομής της κάθετης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/>
                  <a:t>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/>
                  <a:t>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400" dirty="0" smtClean="0"/>
                  <a:t> ως </a:t>
                </a:r>
                <a:r>
                  <a:rPr lang="el-GR" sz="2400" dirty="0"/>
                  <a:t>σημείο τομής της κάθετης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400" dirty="0"/>
                  <a:t> 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 smtClean="0"/>
                  <a:t> </a:t>
                </a:r>
                <a:r>
                  <a:rPr lang="el-GR" sz="2400" b="1" dirty="0"/>
                  <a:t>( το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l-GR" sz="2400" b="1" dirty="0"/>
                  <a:t> </a:t>
                </a:r>
                <a:r>
                  <a:rPr lang="el-GR" sz="2400" b="1" dirty="0" smtClean="0"/>
                  <a:t>ορίσθηκε </a:t>
                </a:r>
                <a:r>
                  <a:rPr lang="el-GR" sz="2400" b="1" dirty="0"/>
                  <a:t>στην παρ. 1.2. </a:t>
                </a:r>
                <a:r>
                  <a:rPr lang="el-GR" sz="2400" b="1" dirty="0" smtClean="0"/>
                  <a:t>ανωτέρω)</a:t>
                </a:r>
                <a:endParaRPr lang="el-GR" sz="2400" b="1" dirty="0"/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Ι</m:t>
                    </m:r>
                  </m:oMath>
                </a14:m>
                <a:r>
                  <a:rPr lang="el-GR" sz="2400" dirty="0" smtClean="0"/>
                  <a:t> ως </a:t>
                </a:r>
                <a:r>
                  <a:rPr lang="el-GR" sz="2400" dirty="0"/>
                  <a:t>σημείο τομής της κάθετης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400" dirty="0"/>
                  <a:t>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18332"/>
                <a:ext cx="8208912" cy="4745037"/>
              </a:xfrm>
              <a:blipFill rotWithShape="0">
                <a:blip r:embed="rId2"/>
                <a:stretch>
                  <a:fillRect l="-965" t="-10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80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Οδηγίες σχεδίασης για το πλαίσιο του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ναυπηγικού σχεδίου </a:t>
            </a:r>
            <a:r>
              <a:rPr lang="el-GR" sz="3100" b="0" dirty="0" smtClean="0">
                <a:solidFill>
                  <a:prstClr val="black"/>
                </a:solidFill>
              </a:rPr>
              <a:t>6/6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0" dirty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l-GR" sz="2600" dirty="0" smtClean="0"/>
                  <a:t> ως σημείο τομής της κάθετης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600" dirty="0"/>
                  <a:t>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0" dirty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l-GR" sz="2600" dirty="0" smtClean="0"/>
                  <a:t> </a:t>
                </a:r>
                <a:r>
                  <a:rPr lang="el-GR" sz="2600" dirty="0"/>
                  <a:t>ως σημείο τομής της κάθετης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r>
                  <a:rPr lang="el-GR" sz="2600" dirty="0" smtClean="0"/>
                  <a:t>με </a:t>
                </a:r>
                <a:r>
                  <a:rPr lang="el-GR" sz="2600" dirty="0"/>
                  <a:t>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dirty="0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l-GR" sz="2600" dirty="0"/>
                  <a:t> ως σημείο τομής της κάθετης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600" dirty="0"/>
                  <a:t>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sz="2600" dirty="0"/>
                  <a:t> ως σημείο τομής της κάθετης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sz="2600" dirty="0"/>
                  <a:t>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600" dirty="0"/>
                  <a:t> </a:t>
                </a:r>
                <a:r>
                  <a:rPr lang="el-GR" sz="2600" b="1" dirty="0"/>
                  <a:t>(το σημείο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l-GR" sz="2600" b="1" dirty="0"/>
                  <a:t> </a:t>
                </a:r>
                <a:r>
                  <a:rPr lang="el-GR" sz="2600" b="1" dirty="0" smtClean="0"/>
                  <a:t>ορίσθηκε </a:t>
                </a:r>
                <a:r>
                  <a:rPr lang="el-GR" sz="2600" b="1" dirty="0"/>
                  <a:t>στην παρ. 1.2. ανωτέρω)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l-GR" sz="2600" dirty="0"/>
                  <a:t> ως σημείο τομής της κάθετης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sz="2600" dirty="0"/>
                  <a:t> με την οριζόντια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06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Χάραξη πρόσθετων </a:t>
            </a:r>
            <a:r>
              <a:rPr lang="el-GR" dirty="0" smtClean="0"/>
              <a:t>ευθειών</a:t>
            </a:r>
            <a:r>
              <a:rPr lang="en-US" dirty="0" smtClean="0"/>
              <a:t> </a:t>
            </a:r>
            <a:r>
              <a:rPr lang="en-US" sz="3200" b="0" dirty="0" smtClean="0"/>
              <a:t>1</a:t>
            </a:r>
            <a:r>
              <a:rPr lang="el-GR" sz="3200" b="0" dirty="0" smtClean="0"/>
              <a:t>/</a:t>
            </a:r>
            <a:r>
              <a:rPr lang="en-US" sz="3200" b="0" dirty="0" smtClean="0"/>
              <a:t>4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2 </a:t>
            </a:r>
            <a:r>
              <a:rPr lang="el-GR" sz="2400" dirty="0" smtClean="0"/>
              <a:t>α. Παραλληλόγραμμο  E</a:t>
            </a:r>
            <a:r>
              <a:rPr lang="en-US" sz="2400" dirty="0" smtClean="0"/>
              <a:t> E’</a:t>
            </a:r>
            <a:r>
              <a:rPr lang="el-GR" sz="2400" dirty="0" smtClean="0"/>
              <a:t> </a:t>
            </a:r>
            <a:r>
              <a:rPr lang="el-GR" sz="2400" dirty="0"/>
              <a:t>Η </a:t>
            </a:r>
            <a:r>
              <a:rPr lang="el-GR" sz="2400" dirty="0" smtClean="0"/>
              <a:t>Ζ</a:t>
            </a:r>
            <a:endParaRPr lang="en-US" sz="2400" dirty="0" smtClean="0"/>
          </a:p>
          <a:p>
            <a:pPr marL="0" lvl="0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lang="el-GR" sz="2400" dirty="0">
                <a:ea typeface="Times New Roman" panose="02020603050405020304" pitchFamily="18" charset="0"/>
              </a:rPr>
              <a:t>Η απόσταση Ε</a:t>
            </a:r>
            <a:r>
              <a:rPr lang="el-GR" sz="2400" baseline="-30000" dirty="0">
                <a:ea typeface="Times New Roman" panose="02020603050405020304" pitchFamily="18" charset="0"/>
              </a:rPr>
              <a:t>1</a:t>
            </a:r>
            <a:r>
              <a:rPr lang="el-GR" sz="2400" dirty="0">
                <a:ea typeface="Times New Roman" panose="02020603050405020304" pitchFamily="18" charset="0"/>
              </a:rPr>
              <a:t> Ε</a:t>
            </a:r>
            <a:r>
              <a:rPr lang="el-GR" sz="2400" baseline="-30000" dirty="0">
                <a:ea typeface="Times New Roman" panose="02020603050405020304" pitchFamily="18" charset="0"/>
              </a:rPr>
              <a:t>2</a:t>
            </a:r>
            <a:r>
              <a:rPr lang="el-GR" sz="2400" dirty="0">
                <a:ea typeface="Times New Roman" panose="02020603050405020304" pitchFamily="18" charset="0"/>
              </a:rPr>
              <a:t>  (ή 0 – 10)  </a:t>
            </a:r>
            <a:r>
              <a:rPr lang="el-GR" sz="2400" b="1" dirty="0">
                <a:ea typeface="Times New Roman" panose="02020603050405020304" pitchFamily="18" charset="0"/>
              </a:rPr>
              <a:t>μετρούμενη υπό κλίμακα  1 : 50</a:t>
            </a:r>
            <a:r>
              <a:rPr lang="el-GR" sz="2400" dirty="0">
                <a:ea typeface="Times New Roman" panose="02020603050405020304" pitchFamily="18" charset="0"/>
              </a:rPr>
              <a:t>  πρέπει να είναι 21,00 μέτρα. </a:t>
            </a:r>
            <a:endParaRPr lang="el-GR" sz="2400" dirty="0"/>
          </a:p>
          <a:p>
            <a:pPr marL="0" lvl="0" indent="0" algn="just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lang="el-GR" sz="2400" dirty="0" smtClean="0">
                <a:ea typeface="Times New Roman" panose="02020603050405020304" pitchFamily="18" charset="0"/>
              </a:rPr>
              <a:t>Αυτή </a:t>
            </a:r>
            <a:r>
              <a:rPr lang="el-GR" sz="2400" dirty="0">
                <a:ea typeface="Times New Roman" panose="02020603050405020304" pitchFamily="18" charset="0"/>
              </a:rPr>
              <a:t>η απόσταση χωρίζεται σε  10 (δέκα) </a:t>
            </a:r>
            <a:r>
              <a:rPr lang="el-GR" sz="2400" dirty="0" err="1">
                <a:ea typeface="Times New Roman" panose="02020603050405020304" pitchFamily="18" charset="0"/>
              </a:rPr>
              <a:t>ισαποστάσεις</a:t>
            </a:r>
            <a:r>
              <a:rPr lang="el-GR" sz="2400" dirty="0">
                <a:ea typeface="Times New Roman" panose="02020603050405020304" pitchFamily="18" charset="0"/>
              </a:rPr>
              <a:t>, ήτοι 2,10 μέτρα κάθε </a:t>
            </a:r>
            <a:r>
              <a:rPr lang="el-GR" sz="2400" dirty="0" err="1">
                <a:ea typeface="Times New Roman" panose="02020603050405020304" pitchFamily="18" charset="0"/>
              </a:rPr>
              <a:t>ισαπόσταση</a:t>
            </a:r>
            <a:r>
              <a:rPr lang="el-GR" sz="2400" dirty="0">
                <a:ea typeface="Times New Roman" panose="02020603050405020304" pitchFamily="18" charset="0"/>
              </a:rPr>
              <a:t>.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err="1"/>
              <a:t>Αριθμίζονται</a:t>
            </a:r>
            <a:r>
              <a:rPr lang="el-GR" sz="2400" dirty="0"/>
              <a:t> οι </a:t>
            </a:r>
            <a:r>
              <a:rPr lang="el-GR" sz="2400" dirty="0" err="1"/>
              <a:t>ισαποστάσεις</a:t>
            </a:r>
            <a:r>
              <a:rPr lang="el-GR" sz="2400" dirty="0"/>
              <a:t> αυτές από το 0 έως το 10 (από δεξιά προς τα αριστερά :  </a:t>
            </a:r>
            <a:r>
              <a:rPr lang="el-GR" sz="2400" dirty="0" smtClean="0"/>
              <a:t>1,2,3, </a:t>
            </a:r>
            <a:r>
              <a:rPr lang="el-GR" sz="2400" dirty="0" err="1" smtClean="0"/>
              <a:t>κ.λ.π</a:t>
            </a:r>
            <a:r>
              <a:rPr lang="el-GR" sz="2400" dirty="0"/>
              <a:t>.). </a:t>
            </a:r>
            <a:r>
              <a:rPr lang="el-GR" sz="2400" dirty="0" smtClean="0"/>
              <a:t> 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 Στα σημεία </a:t>
            </a:r>
            <a:r>
              <a:rPr lang="el-GR" sz="2400" dirty="0" smtClean="0"/>
              <a:t>1,2,3,4,5,6,7,8,9</a:t>
            </a:r>
            <a:r>
              <a:rPr lang="el-GR" sz="2400" dirty="0"/>
              <a:t>, χαράσσονται κάθετες γραμμές από την οριζόντια Χ</a:t>
            </a:r>
            <a:r>
              <a:rPr lang="el-GR" sz="2400" baseline="-25000" dirty="0"/>
              <a:t>1</a:t>
            </a:r>
            <a:r>
              <a:rPr lang="el-GR" sz="2400" dirty="0"/>
              <a:t>  </a:t>
            </a:r>
            <a:r>
              <a:rPr lang="el-GR" sz="2400" dirty="0" smtClean="0"/>
              <a:t>μέχρι </a:t>
            </a:r>
            <a:r>
              <a:rPr lang="el-GR" sz="2400" dirty="0"/>
              <a:t>και την οριζόντια Χ</a:t>
            </a:r>
            <a:r>
              <a:rPr lang="el-GR" sz="2400" baseline="-25000" dirty="0"/>
              <a:t>5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 </a:t>
            </a:r>
            <a:r>
              <a:rPr lang="el-GR" sz="2400" b="1" dirty="0"/>
              <a:t>Η </a:t>
            </a:r>
            <a:r>
              <a:rPr lang="el-GR" sz="2400" b="1" dirty="0" err="1"/>
              <a:t>αρίθμιση</a:t>
            </a:r>
            <a:r>
              <a:rPr lang="el-GR" sz="2400" b="1" dirty="0"/>
              <a:t> </a:t>
            </a:r>
            <a:r>
              <a:rPr lang="el-GR" sz="2400" b="1" dirty="0" smtClean="0"/>
              <a:t>1,2,3,4,5,6,7,8,9</a:t>
            </a:r>
            <a:r>
              <a:rPr lang="el-GR" sz="2400" b="1" dirty="0"/>
              <a:t>, σημειώνεται και στην οριζόντια ευθεία  Χ</a:t>
            </a:r>
            <a:r>
              <a:rPr lang="el-GR" sz="2400" b="1" baseline="-25000" dirty="0"/>
              <a:t>4</a:t>
            </a:r>
            <a:r>
              <a:rPr lang="el-GR" sz="2400" b="1" dirty="0"/>
              <a:t> στα αντίστοιχα σημεία τομής. </a:t>
            </a: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72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Χάραξη πρόσθετων ευθειών</a:t>
            </a:r>
            <a:r>
              <a:rPr lang="en-US" dirty="0"/>
              <a:t> </a:t>
            </a:r>
            <a:r>
              <a:rPr lang="el-GR" sz="3200" b="0" dirty="0" smtClean="0"/>
              <a:t>2/4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sz="2400" dirty="0" smtClean="0"/>
                  <a:t>2β. Παραλληλόγραμμο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400" dirty="0"/>
                  <a:t> </a:t>
                </a:r>
                <a:r>
                  <a:rPr lang="el-GR" sz="2400" dirty="0" smtClean="0"/>
                  <a:t>Ι </a:t>
                </a:r>
                <a:r>
                  <a:rPr lang="el-GR" sz="2400" dirty="0"/>
                  <a:t>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pPr marL="457200" indent="-45720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l-GR" sz="2400" dirty="0" smtClean="0"/>
                  <a:t>Χαράσσεται </a:t>
                </a:r>
                <a:r>
                  <a:rPr lang="el-GR" sz="2400" dirty="0"/>
                  <a:t>η </a:t>
                </a:r>
                <a:r>
                  <a:rPr lang="el-GR" sz="2400" dirty="0" err="1"/>
                  <a:t>μεσοκάθετος</a:t>
                </a:r>
                <a:r>
                  <a:rPr lang="el-GR" sz="2400" dirty="0"/>
                  <a:t>   </a:t>
                </a:r>
                <a:r>
                  <a:rPr lang="el-GR" sz="2400" b="1" dirty="0" smtClean="0"/>
                  <a:t>Κ </a:t>
                </a:r>
                <a:r>
                  <a:rPr lang="el-GR" sz="2400" b="1" dirty="0" err="1" smtClean="0"/>
                  <a:t>Κ</a:t>
                </a:r>
                <a:r>
                  <a:rPr lang="el-GR" sz="2400" b="1" dirty="0" smtClean="0"/>
                  <a:t>’</a:t>
                </a:r>
                <a:endParaRPr lang="el-GR" sz="2400" b="1" dirty="0"/>
              </a:p>
              <a:p>
                <a:pPr marL="457200" indent="-45720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l-GR" sz="2400" dirty="0" smtClean="0"/>
                  <a:t>Δεξιά </a:t>
                </a:r>
                <a:r>
                  <a:rPr lang="el-GR" sz="2400" dirty="0"/>
                  <a:t>και αριστερά </a:t>
                </a:r>
                <a:r>
                  <a:rPr lang="el-GR" sz="2400" dirty="0" smtClean="0"/>
                  <a:t>της </a:t>
                </a:r>
                <a:r>
                  <a:rPr lang="el-GR" sz="2400" b="1" dirty="0"/>
                  <a:t>Κ </a:t>
                </a:r>
                <a:r>
                  <a:rPr lang="el-GR" sz="2400" b="1" dirty="0" err="1"/>
                  <a:t>Κ</a:t>
                </a:r>
                <a:r>
                  <a:rPr lang="el-GR" sz="2400" b="1" dirty="0"/>
                  <a:t>’</a:t>
                </a:r>
                <a:r>
                  <a:rPr lang="el-GR" sz="2400" dirty="0" smtClean="0"/>
                  <a:t>  </a:t>
                </a:r>
                <a:r>
                  <a:rPr lang="el-GR" sz="2400" dirty="0"/>
                  <a:t>χαράσσονται κάθετες ευθείες με </a:t>
                </a:r>
                <a:r>
                  <a:rPr lang="el-GR" sz="2400" b="1" dirty="0" err="1"/>
                  <a:t>ισαπόσταση</a:t>
                </a:r>
                <a:r>
                  <a:rPr lang="el-GR" sz="2400" b="1" dirty="0"/>
                  <a:t> 25 χιλιοστά  </a:t>
                </a:r>
                <a:r>
                  <a:rPr lang="el-GR" sz="2400" b="1" dirty="0" smtClean="0"/>
                  <a:t>(</a:t>
                </a:r>
                <a:r>
                  <a:rPr lang="el-GR" sz="2400" b="1" dirty="0"/>
                  <a:t>μετρώντας με το χάρακα)  ή 1,25 μ.  μετρώντας  υπό κλίμακα 1 : 50</a:t>
                </a:r>
                <a:r>
                  <a:rPr lang="el-GR" sz="2400" b="1" dirty="0" smtClean="0"/>
                  <a:t>.</a:t>
                </a:r>
                <a:endParaRPr lang="el-GR" sz="2400" dirty="0"/>
              </a:p>
              <a:p>
                <a:pPr>
                  <a:spcBef>
                    <a:spcPts val="2400"/>
                  </a:spcBef>
                  <a:buFont typeface="Wingdings" panose="05000000000000000000" pitchFamily="2" charset="2"/>
                  <a:buChar char="Ø"/>
                </a:pPr>
                <a:r>
                  <a:rPr lang="el-GR" sz="2400" dirty="0"/>
                  <a:t>2γ. Παραλληλόγραμμο  </a:t>
                </a:r>
                <a:r>
                  <a:rPr lang="el-GR" sz="2400" b="1" dirty="0" smtClean="0"/>
                  <a:t>Ε’’ Ε’’’ Μ  Λ</a:t>
                </a:r>
                <a:endParaRPr lang="el-GR" sz="24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dirty="0"/>
                  <a:t>Πάνω από την οριζόντια  </a:t>
                </a:r>
                <a:r>
                  <a:rPr lang="el-GR" sz="2400" b="1" dirty="0" smtClean="0"/>
                  <a:t>Ε’’’ Μ </a:t>
                </a:r>
                <a:r>
                  <a:rPr lang="el-GR" sz="2400" dirty="0"/>
                  <a:t>χαράσσονται δύο παράλληλες με αυτήν ευθείες με </a:t>
                </a:r>
                <a:r>
                  <a:rPr lang="el-GR" sz="2400" dirty="0" err="1"/>
                  <a:t>ισαπόσταση</a:t>
                </a:r>
                <a:r>
                  <a:rPr lang="el-GR" sz="2400" dirty="0"/>
                  <a:t>  1,25 μέτρα </a:t>
                </a:r>
                <a:r>
                  <a:rPr lang="el-GR" sz="2400" b="1" dirty="0" smtClean="0"/>
                  <a:t>μετρούμενα </a:t>
                </a:r>
                <a:r>
                  <a:rPr lang="el-GR" sz="2400" b="1" dirty="0"/>
                  <a:t>υπό κλίμακα 1 : 50.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67" r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477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</TotalTime>
  <Words>1701</Words>
  <Application>Microsoft Office PowerPoint</Application>
  <PresentationFormat>Προβολή στην οθόνη (4:3)</PresentationFormat>
  <Paragraphs>150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template</vt:lpstr>
      <vt:lpstr>OC_template_updated</vt:lpstr>
      <vt:lpstr>Ναυπηγικό σχέδιο και αρχές casd (Ε) </vt:lpstr>
      <vt:lpstr>Οδηγίες σχεδίασης για το πλαίσιο του ναυπηγικού σχεδίου 1/6</vt:lpstr>
      <vt:lpstr>Οδηγίες σχεδίασης για το πλαίσιο του ναυπηγικού σχεδίου 2/6</vt:lpstr>
      <vt:lpstr>Οδηγίες σχεδίασης για το πλαίσιο του ναυπηγικού σχεδίου 3/6</vt:lpstr>
      <vt:lpstr>Οδηγίες σχεδίασης για το πλαίσιο του ναυπηγικού σχεδίου 4/6</vt:lpstr>
      <vt:lpstr>Οδηγίες σχεδίασης για το πλαίσιο του ναυπηγικού σχεδίου 5/6</vt:lpstr>
      <vt:lpstr>Οδηγίες σχεδίασης για το πλαίσιο του ναυπηγικού σχεδίου 6/6</vt:lpstr>
      <vt:lpstr>Χάραξη πρόσθετων ευθειών 1/4</vt:lpstr>
      <vt:lpstr>Χάραξη πρόσθετων ευθειών 2/4</vt:lpstr>
      <vt:lpstr>Χάραξη πρόσθετων ευθειών 3/4</vt:lpstr>
      <vt:lpstr>Χάραξη πρόσθετων ευθειών 4/4</vt:lpstr>
      <vt:lpstr>Περίγραμμα και πλέγμα ναυπηγικού σχεδίου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 (Ε) </dc:title>
  <dc:creator>opencourses@teiath.gr</dc:creator>
  <cp:lastModifiedBy>fkaram2</cp:lastModifiedBy>
  <cp:revision>2</cp:revision>
  <dcterms:created xsi:type="dcterms:W3CDTF">2015-06-08T09:31:25Z</dcterms:created>
  <dcterms:modified xsi:type="dcterms:W3CDTF">2015-06-08T09:44:33Z</dcterms:modified>
</cp:coreProperties>
</file>