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6" r:id="rId3"/>
    <p:sldId id="301" r:id="rId4"/>
    <p:sldId id="297" r:id="rId5"/>
    <p:sldId id="298" r:id="rId6"/>
    <p:sldId id="299" r:id="rId7"/>
    <p:sldId id="293" r:id="rId8"/>
    <p:sldId id="294" r:id="rId9"/>
    <p:sldId id="295" r:id="rId10"/>
    <p:sldId id="308" r:id="rId11"/>
    <p:sldId id="309" r:id="rId12"/>
    <p:sldId id="310" r:id="rId13"/>
    <p:sldId id="314" r:id="rId14"/>
    <p:sldId id="315" r:id="rId15"/>
    <p:sldId id="312" r:id="rId16"/>
    <p:sldId id="313" r:id="rId17"/>
  </p:sldIdLst>
  <p:sldSz cx="9144000" cy="6858000" type="screen4x3"/>
  <p:notesSz cx="7104063" cy="10234613"/>
  <p:custDataLst>
    <p:tags r:id="rId2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2"/>
    <a:srgbClr val="C00000"/>
    <a:srgbClr val="333399"/>
    <a:srgbClr val="4545C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E4E4A3-41E3-4A86-A8CD-3BB59BE8502C}" type="slidenum">
              <a:rPr lang="el-GR" altLang="el-GR" smtClean="0"/>
              <a:pPr eaLnBrk="1" hangingPunct="1"/>
              <a:t>6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B9D3D6B-4974-43CF-985E-127ED9C09337}" type="slidenum">
              <a:rPr lang="el-GR" altLang="el-GR" smtClean="0"/>
              <a:pPr eaLnBrk="1" hangingPunct="1"/>
              <a:t>7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EA281E-714E-4C00-B795-6FFC4D5139C9}" type="slidenum">
              <a:rPr lang="el-GR" altLang="el-GR" smtClean="0"/>
              <a:pPr eaLnBrk="1" hangingPunct="1"/>
              <a:t>8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rlham.edu/~peters/hometoc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arlham.edu/~peters/fos/bethesda.htm" TargetMode="External"/><Relationship Id="rId4" Type="http://schemas.openxmlformats.org/officeDocument/2006/relationships/hyperlink" Target="http://www.soros.org/openaccess/read.s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a.mpg.de/lang/en-uk/berlin-prozess/berliner-erklaru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iomedcentral.com/" TargetMode="External"/><Relationship Id="rId4" Type="http://schemas.openxmlformats.org/officeDocument/2006/relationships/hyperlink" Target="http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aj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lm.nih.gov/" TargetMode="External"/><Relationship Id="rId5" Type="http://schemas.openxmlformats.org/officeDocument/2006/relationships/hyperlink" Target="http://www.plos.org/" TargetMode="External"/><Relationship Id="rId4" Type="http://schemas.openxmlformats.org/officeDocument/2006/relationships/hyperlink" Target="http://roar.eprint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Πολιτική πληροφόρησης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2852936"/>
            <a:ext cx="6400800" cy="1996207"/>
          </a:xfrm>
        </p:spPr>
        <p:txBody>
          <a:bodyPr>
            <a:normAutofit fontScale="85000" lnSpcReduction="20000"/>
          </a:bodyPr>
          <a:lstStyle/>
          <a:p>
            <a:r>
              <a:rPr lang="el-GR" b="1" dirty="0" smtClean="0"/>
              <a:t>Ενότητα </a:t>
            </a:r>
            <a:r>
              <a:rPr lang="en-US" b="1" dirty="0" smtClean="0"/>
              <a:t>11</a:t>
            </a:r>
            <a:r>
              <a:rPr lang="el-GR" dirty="0" smtClean="0"/>
              <a:t>: Ανακεφαλαίωση Μέρος Ι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l-GR" dirty="0" smtClean="0"/>
              <a:t>Δρ </a:t>
            </a:r>
            <a:r>
              <a:rPr lang="el-GR" dirty="0"/>
              <a:t>Αλέξανδρος </a:t>
            </a:r>
            <a:r>
              <a:rPr lang="el-GR" dirty="0" smtClean="0"/>
              <a:t>Κουλούρης</a:t>
            </a:r>
            <a:endParaRPr lang="el-GR" dirty="0"/>
          </a:p>
          <a:p>
            <a:r>
              <a:rPr lang="el-GR" dirty="0"/>
              <a:t>Τμήμα Βιβλιοθηκονομίας &amp; Συστημάτων Πληροφόρησης</a:t>
            </a:r>
            <a:endParaRPr lang="el-GR" dirty="0" smtClean="0"/>
          </a:p>
        </p:txBody>
      </p:sp>
      <p:pic>
        <p:nvPicPr>
          <p:cNvPr id="12" name="Picture 11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3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962849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6" name="Picture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7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514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310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Αλέξανδρος Κουλούρης 2014. Αλέξανδρος Κουλούρης. «Πολιτική Πληροφόρησης. Ενότητα 11: Ανακεφαλαίωση Μέρος </a:t>
            </a:r>
            <a:r>
              <a:rPr lang="el-GR" sz="2000" dirty="0" smtClean="0"/>
              <a:t>Ι».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6634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4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65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11054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Ενότητα 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>
                <a:solidFill>
                  <a:srgbClr val="004B82"/>
                </a:solidFill>
              </a:rPr>
              <a:t>Βασικές έννοιες</a:t>
            </a:r>
            <a:endParaRPr lang="en-US" sz="2800" b="1" dirty="0">
              <a:solidFill>
                <a:srgbClr val="004B82"/>
              </a:solidFill>
            </a:endParaRPr>
          </a:p>
          <a:p>
            <a:r>
              <a:rPr lang="el-GR" altLang="el-GR" sz="2800" dirty="0" smtClean="0"/>
              <a:t>Κοινωνικές </a:t>
            </a:r>
            <a:r>
              <a:rPr lang="el-GR" altLang="el-GR" sz="2800" dirty="0"/>
              <a:t>επιστήμες και </a:t>
            </a:r>
            <a:r>
              <a:rPr lang="el-GR" altLang="el-GR" sz="2800" dirty="0" smtClean="0"/>
              <a:t>βιβλιοθήκες</a:t>
            </a:r>
          </a:p>
          <a:p>
            <a:r>
              <a:rPr lang="el-GR" altLang="el-GR" sz="2800" dirty="0"/>
              <a:t>Μονάδες </a:t>
            </a:r>
            <a:r>
              <a:rPr lang="el-GR" altLang="el-GR" sz="2800" dirty="0" smtClean="0"/>
              <a:t>πληροφόρησης</a:t>
            </a:r>
          </a:p>
          <a:p>
            <a:r>
              <a:rPr lang="el-GR" altLang="el-GR" sz="2800" dirty="0" smtClean="0"/>
              <a:t>Πληροφοριακοί οργανισμοί</a:t>
            </a:r>
          </a:p>
          <a:p>
            <a:r>
              <a:rPr lang="el-GR" altLang="el-GR" sz="2800" dirty="0"/>
              <a:t>Φιλοσοφία παροχής υπηρεσιών </a:t>
            </a:r>
            <a:r>
              <a:rPr lang="el-GR" altLang="el-GR" sz="2800" dirty="0" smtClean="0"/>
              <a:t>πληροφόρησης</a:t>
            </a:r>
          </a:p>
          <a:p>
            <a:r>
              <a:rPr lang="el-GR" altLang="el-GR" sz="2800" dirty="0"/>
              <a:t>Κοινωνία </a:t>
            </a:r>
            <a:r>
              <a:rPr lang="el-GR" altLang="el-GR" sz="2800" i="1" dirty="0"/>
              <a:t>πληροφορίας</a:t>
            </a:r>
            <a:r>
              <a:rPr lang="el-GR" altLang="el-GR" sz="2800" dirty="0"/>
              <a:t> και </a:t>
            </a:r>
            <a:r>
              <a:rPr lang="el-GR" altLang="el-GR" sz="2800" i="1" dirty="0" smtClean="0"/>
              <a:t>γνώσης</a:t>
            </a:r>
          </a:p>
          <a:p>
            <a:r>
              <a:rPr lang="el-GR" altLang="el-GR" sz="2800" dirty="0"/>
              <a:t>Διάθεση της πληροφορίας</a:t>
            </a:r>
            <a:endParaRPr lang="el-G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408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Ενότητα 3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 smtClean="0">
                <a:solidFill>
                  <a:srgbClr val="004B82"/>
                </a:solidFill>
              </a:rPr>
              <a:t>Οδηγός βιβλιογραφίας</a:t>
            </a:r>
          </a:p>
          <a:p>
            <a:r>
              <a:rPr lang="el-GR" altLang="el-GR" sz="2800" dirty="0" smtClean="0"/>
              <a:t>Χρήση </a:t>
            </a:r>
            <a:r>
              <a:rPr lang="el-GR" altLang="el-GR" sz="2800" dirty="0"/>
              <a:t>πολλαπλής </a:t>
            </a:r>
            <a:r>
              <a:rPr lang="el-GR" altLang="el-GR" sz="2800" dirty="0" smtClean="0"/>
              <a:t>βιβλιογραφίας</a:t>
            </a:r>
          </a:p>
          <a:p>
            <a:r>
              <a:rPr lang="el-GR" altLang="el-GR" sz="2800" dirty="0" smtClean="0"/>
              <a:t>Συγγράμματα</a:t>
            </a:r>
          </a:p>
          <a:p>
            <a:r>
              <a:rPr lang="el-GR" altLang="el-GR" sz="2800" dirty="0"/>
              <a:t>Εκπαιδευτικό </a:t>
            </a:r>
            <a:r>
              <a:rPr lang="el-GR" altLang="el-GR" sz="2800" dirty="0" smtClean="0"/>
              <a:t>υλικό</a:t>
            </a:r>
          </a:p>
          <a:p>
            <a:r>
              <a:rPr lang="el-GR" sz="2800" dirty="0"/>
              <a:t>Βιβλιογραφία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628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Ενότητα 4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>
                <a:solidFill>
                  <a:srgbClr val="004B82"/>
                </a:solidFill>
              </a:rPr>
              <a:t>Κώδικας δεοντολογίας του </a:t>
            </a:r>
            <a:r>
              <a:rPr lang="el-GR" sz="2800" b="1" dirty="0" smtClean="0">
                <a:solidFill>
                  <a:srgbClr val="004B82"/>
                </a:solidFill>
              </a:rPr>
              <a:t>βιβλιοθηκονόμου</a:t>
            </a:r>
          </a:p>
          <a:p>
            <a:r>
              <a:rPr lang="el-GR" altLang="el-GR" sz="2800" dirty="0"/>
              <a:t>Βασικές </a:t>
            </a:r>
            <a:r>
              <a:rPr lang="el-GR" altLang="el-GR" sz="2800" dirty="0" smtClean="0"/>
              <a:t>αρχές</a:t>
            </a:r>
          </a:p>
          <a:p>
            <a:r>
              <a:rPr lang="el-GR" altLang="el-GR" sz="2800" dirty="0"/>
              <a:t>Υποχρεώσεις απέναντι στο χρήστη</a:t>
            </a:r>
            <a:endParaRPr lang="el-GR" sz="2800" b="1" dirty="0" smtClean="0"/>
          </a:p>
          <a:p>
            <a:r>
              <a:rPr lang="el-GR" altLang="el-GR" sz="2800" dirty="0" smtClean="0"/>
              <a:t>Υποχρεώσεις </a:t>
            </a:r>
            <a:r>
              <a:rPr lang="el-GR" altLang="el-GR" sz="2800" dirty="0"/>
              <a:t>προς το </a:t>
            </a:r>
            <a:r>
              <a:rPr lang="el-GR" altLang="el-GR" sz="2800" dirty="0" smtClean="0"/>
              <a:t>επάγγελμα</a:t>
            </a:r>
          </a:p>
          <a:p>
            <a:r>
              <a:rPr lang="el-GR" altLang="el-GR" sz="2800" dirty="0"/>
              <a:t>Υποχρεώσεις προς το υλικό και την πληροφορία</a:t>
            </a:r>
            <a:endParaRPr lang="el-G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575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Ενότητα 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b="1" dirty="0">
                <a:solidFill>
                  <a:srgbClr val="004B82"/>
                </a:solidFill>
              </a:rPr>
              <a:t>Βιβλιοθήκες και πνευματική ιδιοκτησία </a:t>
            </a:r>
            <a:endParaRPr lang="el-GR" altLang="el-GR" sz="2800" b="1" dirty="0" smtClean="0">
              <a:solidFill>
                <a:srgbClr val="004B82"/>
              </a:solidFill>
            </a:endParaRPr>
          </a:p>
          <a:p>
            <a:pPr marL="0" indent="0">
              <a:buNone/>
            </a:pPr>
            <a:r>
              <a:rPr lang="el-GR" altLang="el-GR" sz="2800" dirty="0" smtClean="0"/>
              <a:t>Γενικό πλαίσιο πνευματικής ιδιοκτησίας</a:t>
            </a:r>
          </a:p>
          <a:p>
            <a:pPr lvl="1"/>
            <a:r>
              <a:rPr lang="el-GR" altLang="el-GR" sz="2400" dirty="0"/>
              <a:t>Στο συμβατικό </a:t>
            </a:r>
            <a:r>
              <a:rPr lang="el-GR" altLang="el-GR" sz="2400" dirty="0" smtClean="0"/>
              <a:t>περιεχόμενο</a:t>
            </a:r>
          </a:p>
          <a:p>
            <a:pPr lvl="1"/>
            <a:r>
              <a:rPr lang="el-GR" altLang="el-GR" sz="2400" dirty="0"/>
              <a:t>Στο ψηφιακό περιεχόμενο</a:t>
            </a:r>
          </a:p>
          <a:p>
            <a:r>
              <a:rPr lang="el-GR" altLang="el-GR" sz="2800" dirty="0" smtClean="0"/>
              <a:t>Πρακτικές </a:t>
            </a:r>
            <a:r>
              <a:rPr lang="el-GR" altLang="el-GR" sz="2800" dirty="0"/>
              <a:t>και παραδείγματα στην Ελλάδα (</a:t>
            </a:r>
            <a:r>
              <a:rPr lang="el-GR" altLang="el-GR" sz="2800" i="1" dirty="0"/>
              <a:t>Ν. 2121/1993</a:t>
            </a:r>
            <a:r>
              <a:rPr lang="el-GR" altLang="el-GR" sz="2800" dirty="0"/>
              <a:t>)</a:t>
            </a:r>
          </a:p>
          <a:p>
            <a:r>
              <a:rPr lang="el-GR" altLang="el-GR" sz="2800" dirty="0"/>
              <a:t>Πρακτικές </a:t>
            </a:r>
            <a:r>
              <a:rPr lang="el-GR" altLang="el-GR" sz="2800" dirty="0" smtClean="0"/>
              <a:t>και παραδείγματα </a:t>
            </a:r>
            <a:r>
              <a:rPr lang="el-GR" altLang="el-GR" sz="2800" dirty="0"/>
              <a:t>από το </a:t>
            </a:r>
            <a:r>
              <a:rPr lang="el-GR" altLang="el-GR" sz="2800" dirty="0" smtClean="0"/>
              <a:t>εξωτερικό</a:t>
            </a:r>
          </a:p>
          <a:p>
            <a:r>
              <a:rPr lang="el-GR" altLang="el-GR" sz="2800" dirty="0"/>
              <a:t>Ανάπτυξη συμβολαίων ψηφιοποίησης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610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Ενότητα 6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b="1" dirty="0">
                <a:solidFill>
                  <a:srgbClr val="004B82"/>
                </a:solidFill>
              </a:rPr>
              <a:t>Πληροφοριακοί οργανισμοί</a:t>
            </a:r>
            <a:endParaRPr lang="en-US" altLang="el-GR" sz="2800" b="1" dirty="0">
              <a:solidFill>
                <a:srgbClr val="004B82"/>
              </a:solidFill>
            </a:endParaRPr>
          </a:p>
          <a:p>
            <a:r>
              <a:rPr lang="el-GR" altLang="el-GR" sz="2800" dirty="0" smtClean="0"/>
              <a:t>Πληροφοριακοί </a:t>
            </a:r>
            <a:r>
              <a:rPr lang="el-GR" altLang="el-GR" sz="2800" dirty="0"/>
              <a:t>οργανισμοί</a:t>
            </a:r>
          </a:p>
          <a:p>
            <a:r>
              <a:rPr lang="el-GR" altLang="el-GR" sz="2800" dirty="0"/>
              <a:t>Βιβλιοθήκες</a:t>
            </a:r>
          </a:p>
          <a:p>
            <a:pPr lvl="1"/>
            <a:r>
              <a:rPr lang="el-GR" altLang="el-GR" sz="2400" dirty="0"/>
              <a:t>Σχολικές, Λαϊκές, Ακαδημαϊκές, Εθνική, κ.ά.</a:t>
            </a:r>
          </a:p>
          <a:p>
            <a:r>
              <a:rPr lang="el-GR" altLang="el-GR" sz="2800" dirty="0"/>
              <a:t>Αρχεία</a:t>
            </a:r>
          </a:p>
          <a:p>
            <a:pPr lvl="1"/>
            <a:r>
              <a:rPr lang="el-GR" altLang="el-GR" sz="2400" dirty="0"/>
              <a:t>Εθνικά αρχεία, Ιδιωτικά αρχεία, Αρχεία εταιρειών</a:t>
            </a:r>
          </a:p>
          <a:p>
            <a:r>
              <a:rPr lang="el-GR" altLang="el-GR" sz="2800" dirty="0"/>
              <a:t>Μουσεία</a:t>
            </a:r>
          </a:p>
          <a:p>
            <a:r>
              <a:rPr lang="el-GR" altLang="el-GR" sz="2800" dirty="0"/>
              <a:t>Κέντρα τεκμηρίωσης και πληροφόρησης</a:t>
            </a:r>
          </a:p>
          <a:p>
            <a:r>
              <a:rPr lang="el-GR" altLang="el-GR" sz="2800" dirty="0"/>
              <a:t>Ιδιωτικοί πληροφοριακοί οργανισμοί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948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Βιβλιογραφία </a:t>
            </a:r>
            <a:r>
              <a:rPr lang="en-US" altLang="el-GR" dirty="0" smtClean="0"/>
              <a:t>(1)</a:t>
            </a:r>
            <a:endParaRPr lang="el-GR" altLang="el-GR" dirty="0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dirty="0" smtClean="0">
                <a:hlinkClick r:id="rId3"/>
              </a:rPr>
              <a:t>Peter Suber</a:t>
            </a:r>
            <a:r>
              <a:rPr lang="en-US" altLang="el-GR" dirty="0" smtClean="0"/>
              <a:t>, </a:t>
            </a:r>
          </a:p>
          <a:p>
            <a:r>
              <a:rPr lang="en-US" altLang="el-GR" dirty="0" smtClean="0">
                <a:hlinkClick r:id="rId4"/>
              </a:rPr>
              <a:t>Budapest Open Access Initiative (</a:t>
            </a:r>
            <a:r>
              <a:rPr lang="en-US" altLang="el-GR" i="1" dirty="0" smtClean="0">
                <a:hlinkClick r:id="rId4"/>
              </a:rPr>
              <a:t>BOAI</a:t>
            </a:r>
            <a:r>
              <a:rPr lang="en-US" altLang="el-GR" dirty="0" smtClean="0">
                <a:hlinkClick r:id="rId4"/>
              </a:rPr>
              <a:t>)</a:t>
            </a:r>
            <a:r>
              <a:rPr lang="en-US" altLang="el-GR" dirty="0" smtClean="0"/>
              <a:t>, </a:t>
            </a:r>
          </a:p>
          <a:p>
            <a:r>
              <a:rPr lang="en-US" altLang="el-GR" dirty="0" smtClean="0">
                <a:hlinkClick r:id="rId5"/>
              </a:rPr>
              <a:t>Bethesda Statement on Open Access Publishing</a:t>
            </a:r>
            <a:r>
              <a:rPr lang="en-US" altLang="el-GR" dirty="0" smtClean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1026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Βιβλιογραφία </a:t>
            </a:r>
            <a:r>
              <a:rPr lang="en-US" altLang="el-GR" dirty="0" smtClean="0"/>
              <a:t>(2)</a:t>
            </a:r>
            <a:endParaRPr lang="el-GR" altLang="el-GR" dirty="0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dirty="0" smtClean="0">
                <a:hlinkClick r:id="rId3"/>
              </a:rPr>
              <a:t>Berlin Declaration on Open Access to Knowledge in the Sciences and Humanities</a:t>
            </a:r>
            <a:r>
              <a:rPr lang="en-US" altLang="el-GR" dirty="0" smtClean="0"/>
              <a:t>, </a:t>
            </a:r>
          </a:p>
          <a:p>
            <a:r>
              <a:rPr lang="en-US" altLang="el-GR" dirty="0" smtClean="0">
                <a:hlinkClick r:id="rId4"/>
              </a:rPr>
              <a:t>Creative Commons</a:t>
            </a:r>
            <a:r>
              <a:rPr lang="en-US" altLang="el-GR" dirty="0" smtClean="0"/>
              <a:t>, </a:t>
            </a:r>
          </a:p>
          <a:p>
            <a:r>
              <a:rPr lang="en-US" altLang="el-GR" dirty="0" smtClean="0">
                <a:hlinkClick r:id="rId5"/>
              </a:rPr>
              <a:t>BioMed Central</a:t>
            </a:r>
            <a:r>
              <a:rPr lang="en-US" altLang="el-GR" dirty="0" smtClean="0"/>
              <a:t>, </a:t>
            </a: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4513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Βιβλιογραφία </a:t>
            </a:r>
            <a:r>
              <a:rPr lang="en-US" altLang="el-GR" dirty="0" smtClean="0"/>
              <a:t>(3)</a:t>
            </a:r>
            <a:endParaRPr lang="el-GR" altLang="el-GR" dirty="0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i="1" dirty="0" smtClean="0">
                <a:hlinkClick r:id="rId3"/>
              </a:rPr>
              <a:t>DOAJ</a:t>
            </a:r>
            <a:r>
              <a:rPr lang="en-US" altLang="el-GR" dirty="0" smtClean="0"/>
              <a:t> (Directory of Open Access Journals), </a:t>
            </a:r>
          </a:p>
          <a:p>
            <a:r>
              <a:rPr lang="en-US" altLang="el-GR" i="1" dirty="0" smtClean="0">
                <a:hlinkClick r:id="rId4"/>
              </a:rPr>
              <a:t>ROAR</a:t>
            </a:r>
            <a:r>
              <a:rPr lang="en-US" altLang="el-GR" dirty="0" smtClean="0"/>
              <a:t> (Registry of Open Access Repositories), </a:t>
            </a:r>
          </a:p>
          <a:p>
            <a:r>
              <a:rPr lang="en-US" altLang="el-GR" i="1" dirty="0" smtClean="0">
                <a:hlinkClick r:id="rId5"/>
              </a:rPr>
              <a:t>PLoS</a:t>
            </a:r>
            <a:r>
              <a:rPr lang="en-US" altLang="el-GR" dirty="0" smtClean="0"/>
              <a:t> (Public Library of Science0, </a:t>
            </a:r>
          </a:p>
          <a:p>
            <a:r>
              <a:rPr lang="en-US" altLang="el-GR" dirty="0" smtClean="0">
                <a:hlinkClick r:id="rId6"/>
              </a:rPr>
              <a:t>U.S. National Library of Medicine </a:t>
            </a:r>
            <a:r>
              <a:rPr lang="en-US" altLang="el-GR" dirty="0" smtClean="0"/>
              <a:t>(</a:t>
            </a:r>
            <a:r>
              <a:rPr lang="en-US" altLang="el-GR" i="1" dirty="0" smtClean="0"/>
              <a:t>NLM</a:t>
            </a:r>
            <a:r>
              <a:rPr lang="en-US" altLang="el-GR" dirty="0" smtClean="0"/>
              <a:t>), National Institutes of Health (</a:t>
            </a:r>
            <a:r>
              <a:rPr lang="en-US" altLang="el-GR" i="1" dirty="0" smtClean="0"/>
              <a:t>NIH</a:t>
            </a:r>
            <a:r>
              <a:rPr lang="en-US" altLang="el-GR" dirty="0" smtClean="0"/>
              <a:t>), </a:t>
            </a: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94592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aaae344f61245059bc177a43e54fb48730cea3e1"/>
  <p:tag name="ISPRING_RESOURCE_PATHS_HASH_PRESENTER" val="b92d83d0cd8e81611fce681b61936f9dcbbf55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810</Words>
  <Application>Microsoft Office PowerPoint</Application>
  <PresentationFormat>Προβολή στην οθόνη (4:3)</PresentationFormat>
  <Paragraphs>126</Paragraphs>
  <Slides>16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OC_template_updated</vt:lpstr>
      <vt:lpstr>Πολιτική πληροφόρησης</vt:lpstr>
      <vt:lpstr>Ενότητα 2</vt:lpstr>
      <vt:lpstr>Ενότητα 3</vt:lpstr>
      <vt:lpstr>Ενότητα 4 </vt:lpstr>
      <vt:lpstr>Ενότητα 5</vt:lpstr>
      <vt:lpstr>Ενότητα 6</vt:lpstr>
      <vt:lpstr>Βιβλιογραφία (1)</vt:lpstr>
      <vt:lpstr>Βιβλιογραφία (2)</vt:lpstr>
      <vt:lpstr>Βιβλιογραφία (3)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41</cp:revision>
  <dcterms:created xsi:type="dcterms:W3CDTF">2013-03-04T13:35:19Z</dcterms:created>
  <dcterms:modified xsi:type="dcterms:W3CDTF">2015-04-16T14:03:39Z</dcterms:modified>
</cp:coreProperties>
</file>