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8"/>
  </p:notesMasterIdLst>
  <p:handoutMasterIdLst>
    <p:handoutMasterId r:id="rId39"/>
  </p:handoutMasterIdLst>
  <p:sldIdLst>
    <p:sldId id="256" r:id="rId3"/>
    <p:sldId id="29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9" r:id="rId23"/>
    <p:sldId id="291" r:id="rId24"/>
    <p:sldId id="292" r:id="rId25"/>
    <p:sldId id="293" r:id="rId26"/>
    <p:sldId id="294" r:id="rId27"/>
    <p:sldId id="295" r:id="rId28"/>
    <p:sldId id="300" r:id="rId29"/>
    <p:sldId id="297" r:id="rId30"/>
    <p:sldId id="257" r:id="rId31"/>
    <p:sldId id="262" r:id="rId32"/>
    <p:sldId id="264" r:id="rId33"/>
    <p:sldId id="269" r:id="rId34"/>
    <p:sldId id="270" r:id="rId35"/>
    <p:sldId id="266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94660"/>
  </p:normalViewPr>
  <p:slideViewPr>
    <p:cSldViewPr>
      <p:cViewPr>
        <p:scale>
          <a:sx n="80" d="100"/>
          <a:sy n="80" d="100"/>
        </p:scale>
        <p:origin x="-267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5AC4C-4BC8-4742-BC3F-182C4464642F}" type="slidenum">
              <a:rPr lang="en-GB" altLang="el-GR"/>
              <a:pPr/>
              <a:t>‹#›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57164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6666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Διατροφή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</a:t>
            </a:r>
            <a:r>
              <a:rPr lang="en-US" sz="2600" b="1" dirty="0" smtClean="0"/>
              <a:t>7</a:t>
            </a:r>
            <a:r>
              <a:rPr lang="el-GR" sz="2600" dirty="0" smtClean="0"/>
              <a:t>: </a:t>
            </a:r>
            <a:r>
              <a:rPr lang="el-GR" altLang="el-GR" sz="2800" dirty="0" smtClean="0"/>
              <a:t>Γάλα, γαλακτοκομικά προϊόντα και αβγά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200" dirty="0" smtClean="0"/>
              <a:t>Αναστασία Κανέλλου, καθηγήτρια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Γαλακτοκομικά προϊόντα </a:t>
            </a:r>
            <a:r>
              <a:rPr lang="el-GR" altLang="el-GR" sz="3200" b="0" dirty="0" smtClean="0"/>
              <a:t>2/2</a:t>
            </a:r>
            <a:endParaRPr lang="el-GR" sz="3200" b="0" dirty="0"/>
          </a:p>
        </p:txBody>
      </p:sp>
      <p:sp>
        <p:nvSpPr>
          <p:cNvPr id="604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sz="2800" dirty="0"/>
              <a:t>Ορός </a:t>
            </a:r>
          </a:p>
          <a:p>
            <a:pPr lvl="1"/>
            <a:r>
              <a:rPr lang="el-GR" altLang="el-GR" sz="2400" dirty="0"/>
              <a:t>Μετά την αφαίρεση της μάζας τυριού (κυρίως </a:t>
            </a:r>
            <a:r>
              <a:rPr lang="el-GR" altLang="el-GR" sz="2400" dirty="0" smtClean="0"/>
              <a:t>καζε</a:t>
            </a:r>
            <a:r>
              <a:rPr lang="el-GR" altLang="el-GR" dirty="0"/>
              <a:t>ΐ</a:t>
            </a:r>
            <a:r>
              <a:rPr lang="el-GR" altLang="el-GR" sz="2400" dirty="0" smtClean="0"/>
              <a:t>νη</a:t>
            </a:r>
            <a:r>
              <a:rPr lang="el-GR" altLang="el-GR" sz="2400" dirty="0"/>
              <a:t>) και του λίπους</a:t>
            </a:r>
          </a:p>
          <a:p>
            <a:pPr lvl="1"/>
            <a:r>
              <a:rPr lang="el-GR" altLang="el-GR" sz="2400" dirty="0"/>
              <a:t>Περιέχει πολλά μέταλλα και βιταμίνες</a:t>
            </a:r>
          </a:p>
          <a:p>
            <a:r>
              <a:rPr lang="el-GR" altLang="el-GR" sz="2800" dirty="0"/>
              <a:t>Βουτυρόγαλο </a:t>
            </a:r>
          </a:p>
          <a:p>
            <a:pPr lvl="1"/>
            <a:r>
              <a:rPr lang="el-GR" altLang="el-GR" sz="2400" dirty="0"/>
              <a:t>περίσσεια από την παραγωγή βουτύρου </a:t>
            </a:r>
          </a:p>
          <a:p>
            <a:pPr lvl="1"/>
            <a:r>
              <a:rPr lang="el-GR" altLang="el-GR" sz="2400" dirty="0"/>
              <a:t>μέγιστο 1% λίπος</a:t>
            </a:r>
          </a:p>
          <a:p>
            <a:r>
              <a:rPr lang="el-GR" altLang="el-GR" sz="2800" dirty="0"/>
              <a:t>Σαντιγύ </a:t>
            </a:r>
          </a:p>
          <a:p>
            <a:pPr lvl="1"/>
            <a:r>
              <a:rPr lang="el-GR" altLang="el-GR" sz="2400" dirty="0"/>
              <a:t>τουλ.30% λίπος</a:t>
            </a:r>
          </a:p>
          <a:p>
            <a:r>
              <a:rPr lang="el-GR" altLang="el-GR" sz="2800" dirty="0"/>
              <a:t>Εβαπορέ </a:t>
            </a:r>
          </a:p>
          <a:p>
            <a:pPr lvl="1"/>
            <a:r>
              <a:rPr lang="el-GR" altLang="el-GR" sz="2400" dirty="0"/>
              <a:t>Συμπυκνωμένο γάλα, μεγ, 15% λίπος</a:t>
            </a:r>
          </a:p>
          <a:p>
            <a:r>
              <a:rPr lang="el-GR" altLang="el-GR" sz="2800" dirty="0"/>
              <a:t>Γάλα σκόνη</a:t>
            </a: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D399-14D8-4D30-B153-2EB9ECDBB576}" type="slidenum">
              <a:rPr lang="el-GR" altLang="el-GR"/>
              <a:pPr/>
              <a:t>9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6315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C2E9-9BF4-448F-8D66-A3C360E42D3D}" type="slidenum">
              <a:rPr lang="el-GR" altLang="el-GR"/>
              <a:pPr/>
              <a:t>10</a:t>
            </a:fld>
            <a:endParaRPr lang="el-GR" altLang="el-GR" dirty="0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Επεξεργασία </a:t>
            </a:r>
            <a:r>
              <a:rPr lang="el-GR" altLang="el-GR" dirty="0" smtClean="0"/>
              <a:t>γάλακτος</a:t>
            </a:r>
            <a:endParaRPr lang="el-GR" altLang="el-GR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Γάλα </a:t>
            </a:r>
            <a:r>
              <a:rPr lang="el-GR" altLang="el-GR" dirty="0">
                <a:sym typeface="Wingdings" pitchFamily="2" charset="2"/>
              </a:rPr>
              <a:t></a:t>
            </a:r>
            <a:r>
              <a:rPr lang="el-GR" altLang="el-GR" dirty="0"/>
              <a:t> </a:t>
            </a:r>
            <a:r>
              <a:rPr lang="el-GR" altLang="el-GR" dirty="0">
                <a:sym typeface="Monotype Sorts" pitchFamily="2" charset="2"/>
              </a:rPr>
              <a:t>ωμό γάλα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dirty="0">
                <a:sym typeface="Wingdings" pitchFamily="2" charset="2"/>
              </a:rPr>
              <a:t>	</a:t>
            </a:r>
            <a:endParaRPr lang="el-GR" altLang="el-GR" dirty="0">
              <a:sym typeface="Monotype Sorts" pitchFamily="2" charset="2"/>
            </a:endParaRPr>
          </a:p>
          <a:p>
            <a:pPr>
              <a:lnSpc>
                <a:spcPct val="90000"/>
              </a:lnSpc>
            </a:pPr>
            <a:r>
              <a:rPr lang="el-GR" altLang="el-GR" dirty="0">
                <a:sym typeface="Monotype Sorts" pitchFamily="2" charset="2"/>
              </a:rPr>
              <a:t>Ομογενοποίηση</a:t>
            </a:r>
          </a:p>
          <a:p>
            <a:pPr lvl="1">
              <a:lnSpc>
                <a:spcPct val="90000"/>
              </a:lnSpc>
            </a:pPr>
            <a:r>
              <a:rPr lang="el-GR" altLang="el-GR" dirty="0">
                <a:sym typeface="Monotype Sorts" pitchFamily="2" charset="2"/>
              </a:rPr>
              <a:t>Αποστείρωση </a:t>
            </a:r>
          </a:p>
          <a:p>
            <a:pPr lvl="1">
              <a:lnSpc>
                <a:spcPct val="90000"/>
              </a:lnSpc>
            </a:pPr>
            <a:r>
              <a:rPr lang="en-US" altLang="el-GR" dirty="0">
                <a:sym typeface="Monotype Sorts" pitchFamily="2" charset="2"/>
              </a:rPr>
              <a:t>UHT</a:t>
            </a:r>
          </a:p>
          <a:p>
            <a:pPr lvl="1">
              <a:lnSpc>
                <a:spcPct val="90000"/>
              </a:lnSpc>
            </a:pPr>
            <a:r>
              <a:rPr lang="el-GR" altLang="el-GR" dirty="0">
                <a:sym typeface="Monotype Sorts" pitchFamily="2" charset="2"/>
              </a:rPr>
              <a:t>Παστερίωση</a:t>
            </a:r>
          </a:p>
          <a:p>
            <a:pPr lvl="2">
              <a:lnSpc>
                <a:spcPct val="90000"/>
              </a:lnSpc>
            </a:pPr>
            <a:r>
              <a:rPr lang="el-GR" altLang="el-GR" dirty="0">
                <a:sym typeface="Monotype Sorts" pitchFamily="2" charset="2"/>
              </a:rPr>
              <a:t>Παστεριωμένο γάλα προς κατανάλωση</a:t>
            </a:r>
          </a:p>
          <a:p>
            <a:pPr lvl="2">
              <a:lnSpc>
                <a:spcPct val="90000"/>
              </a:lnSpc>
            </a:pPr>
            <a:r>
              <a:rPr lang="el-GR" altLang="el-GR" dirty="0">
                <a:sym typeface="Monotype Sorts" pitchFamily="2" charset="2"/>
              </a:rPr>
              <a:t>Εισαγωγή βακτηριδίων </a:t>
            </a:r>
            <a:r>
              <a:rPr lang="el-GR" altLang="el-GR" dirty="0">
                <a:sym typeface="Wingdings" pitchFamily="2" charset="2"/>
              </a:rPr>
              <a:t></a:t>
            </a:r>
            <a:r>
              <a:rPr lang="el-GR" altLang="el-GR" dirty="0"/>
              <a:t> γιαούρτι</a:t>
            </a:r>
            <a:endParaRPr lang="el-GR" altLang="el-GR" dirty="0">
              <a:sym typeface="Monotype Sorts" pitchFamily="2" charset="2"/>
            </a:endParaRPr>
          </a:p>
          <a:p>
            <a:pPr lvl="2">
              <a:lnSpc>
                <a:spcPct val="90000"/>
              </a:lnSpc>
            </a:pPr>
            <a:endParaRPr lang="el-GR" altLang="el-GR" dirty="0"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56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D6C2-750C-4306-B0E6-7DC2B04D0100}" type="slidenum">
              <a:rPr lang="el-GR" altLang="el-GR"/>
              <a:pPr/>
              <a:t>11</a:t>
            </a:fld>
            <a:endParaRPr lang="el-GR" altLang="el-GR" dirty="0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Τυρί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Τυρί</a:t>
            </a:r>
            <a:r>
              <a:rPr lang="en-US" altLang="el-GR" dirty="0"/>
              <a:t> </a:t>
            </a:r>
            <a:r>
              <a:rPr lang="el-GR" altLang="el-GR" dirty="0"/>
              <a:t>και τυρόγαλα</a:t>
            </a:r>
          </a:p>
          <a:p>
            <a:r>
              <a:rPr lang="el-GR" altLang="el-GR" dirty="0"/>
              <a:t>Γάλα </a:t>
            </a:r>
          </a:p>
          <a:p>
            <a:pPr lvl="1"/>
            <a:r>
              <a:rPr lang="el-GR" altLang="el-GR" dirty="0"/>
              <a:t>αγελαδινό, </a:t>
            </a:r>
          </a:p>
          <a:p>
            <a:pPr lvl="1"/>
            <a:r>
              <a:rPr lang="el-GR" altLang="el-GR" dirty="0"/>
              <a:t>πρόβειο, </a:t>
            </a:r>
          </a:p>
          <a:p>
            <a:pPr lvl="1"/>
            <a:r>
              <a:rPr lang="el-GR" altLang="el-GR" dirty="0"/>
              <a:t>κατσικίσιο</a:t>
            </a:r>
          </a:p>
          <a:p>
            <a:r>
              <a:rPr lang="el-GR" altLang="el-GR" dirty="0"/>
              <a:t>Καζεΐνη + λίπος γάλατος </a:t>
            </a:r>
            <a:r>
              <a:rPr lang="el-GR" altLang="el-GR" dirty="0" smtClean="0"/>
              <a:t>	</a:t>
            </a:r>
            <a:r>
              <a:rPr lang="el-GR" altLang="el-GR" dirty="0" smtClean="0">
                <a:sym typeface="Monotype Sorts" pitchFamily="2" charset="2"/>
              </a:rPr>
              <a:t>	</a:t>
            </a:r>
            <a:r>
              <a:rPr lang="el-GR" altLang="el-GR" dirty="0" smtClean="0"/>
              <a:t>βακτηριακή </a:t>
            </a:r>
            <a:r>
              <a:rPr lang="el-GR" altLang="el-GR" dirty="0"/>
              <a:t>ζύμωση </a:t>
            </a:r>
            <a:r>
              <a:rPr lang="el-GR" altLang="el-GR" dirty="0">
                <a:sym typeface="Monotype Sorts" pitchFamily="2" charset="2"/>
              </a:rPr>
              <a:t>	</a:t>
            </a:r>
            <a:r>
              <a:rPr lang="el-GR" altLang="el-GR" dirty="0" smtClean="0">
                <a:sym typeface="Monotype Sorts" pitchFamily="2" charset="2"/>
              </a:rPr>
              <a:t> 		</a:t>
            </a:r>
            <a:r>
              <a:rPr lang="el-GR" altLang="el-GR" dirty="0" smtClean="0"/>
              <a:t>παραγωγή </a:t>
            </a:r>
            <a:r>
              <a:rPr lang="el-GR" altLang="el-GR" dirty="0"/>
              <a:t>αρώματος</a:t>
            </a:r>
          </a:p>
          <a:p>
            <a:endParaRPr lang="en-US" altLang="el-GR" dirty="0"/>
          </a:p>
          <a:p>
            <a:endParaRPr lang="el-GR" altLang="el-GR" dirty="0"/>
          </a:p>
        </p:txBody>
      </p:sp>
      <p:sp>
        <p:nvSpPr>
          <p:cNvPr id="5" name="Right Arrow 4"/>
          <p:cNvSpPr/>
          <p:nvPr/>
        </p:nvSpPr>
        <p:spPr>
          <a:xfrm>
            <a:off x="4283968" y="4221088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7" name="Right Arrow 6"/>
          <p:cNvSpPr/>
          <p:nvPr/>
        </p:nvSpPr>
        <p:spPr>
          <a:xfrm>
            <a:off x="1331640" y="4581128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05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071F-A752-4797-809F-BA681554D614}" type="slidenum">
              <a:rPr lang="el-GR" altLang="el-GR"/>
              <a:pPr/>
              <a:t>12</a:t>
            </a:fld>
            <a:endParaRPr lang="el-GR" altLang="el-GR" dirty="0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Παραγωγή τυριού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Ωμό γάλα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Ρύθμιση περιεκτικότητας λιπιδίων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Παστερίωση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Πήξη </a:t>
            </a:r>
            <a:r>
              <a:rPr lang="el-GR" altLang="el-GR" sz="2400" dirty="0">
                <a:sym typeface="Wingdings" pitchFamily="2" charset="2"/>
              </a:rPr>
              <a:t></a:t>
            </a:r>
            <a:r>
              <a:rPr lang="el-GR" altLang="el-GR" sz="2400" dirty="0"/>
              <a:t> </a:t>
            </a:r>
            <a:r>
              <a:rPr lang="el-GR" altLang="el-GR" sz="2400" dirty="0">
                <a:solidFill>
                  <a:schemeClr val="folHlink"/>
                </a:solidFill>
              </a:rPr>
              <a:t>Φρέσκο τυρί</a:t>
            </a:r>
            <a:r>
              <a:rPr lang="el-GR" altLang="el-GR" sz="2400" dirty="0"/>
              <a:t> και τυρόγαλα</a:t>
            </a: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>
                <a:sym typeface="Wingdings" pitchFamily="2" charset="2"/>
              </a:rPr>
              <a:t>Συμπίεση </a:t>
            </a: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>
                <a:sym typeface="Wingdings" pitchFamily="2" charset="2"/>
              </a:rPr>
              <a:t>Αλάτισμα </a:t>
            </a:r>
            <a:r>
              <a:rPr lang="el-GR" altLang="el-GR" sz="2400" dirty="0"/>
              <a:t> </a:t>
            </a:r>
            <a:r>
              <a:rPr lang="el-GR" altLang="el-GR" sz="2400" dirty="0">
                <a:sym typeface="Wingdings" pitchFamily="2" charset="2"/>
              </a:rPr>
              <a:t>Προσθήκη καλλιεργιών  </a:t>
            </a:r>
            <a:r>
              <a:rPr lang="el-GR" altLang="el-GR" sz="2400" dirty="0">
                <a:solidFill>
                  <a:schemeClr val="folHlink"/>
                </a:solidFill>
                <a:sym typeface="Wingdings" pitchFamily="2" charset="2"/>
              </a:rPr>
              <a:t>μαλακό τυρί</a:t>
            </a:r>
            <a:endParaRPr lang="el-GR" altLang="el-GR" sz="24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>
                <a:sym typeface="Wingdings" pitchFamily="2" charset="2"/>
              </a:rPr>
              <a:t>				</a:t>
            </a:r>
            <a:endParaRPr lang="el-GR" altLang="el-GR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/>
              <a:t>				Ωρίμανση, αλάτισμα, πήξη </a:t>
            </a:r>
            <a:r>
              <a:rPr lang="el-GR" altLang="el-GR" sz="2400" dirty="0">
                <a:sym typeface="Wingdings" pitchFamily="2" charset="2"/>
              </a:rPr>
              <a:t></a:t>
            </a:r>
            <a:r>
              <a:rPr lang="el-GR" altLang="el-GR" sz="2400" dirty="0"/>
              <a:t> 				</a:t>
            </a:r>
            <a:r>
              <a:rPr lang="el-GR" altLang="el-GR" sz="2400" dirty="0">
                <a:solidFill>
                  <a:schemeClr val="folHlink"/>
                </a:solidFill>
              </a:rPr>
              <a:t>σκληρό τυρί</a:t>
            </a:r>
            <a:r>
              <a:rPr lang="el-GR" altLang="el-GR" sz="2400" dirty="0"/>
              <a:t> και τυρόγαλο</a:t>
            </a:r>
          </a:p>
        </p:txBody>
      </p:sp>
    </p:spTree>
    <p:extLst>
      <p:ext uri="{BB962C8B-B14F-4D97-AF65-F5344CB8AC3E}">
        <p14:creationId xmlns:p14="http://schemas.microsoft.com/office/powerpoint/2010/main" val="16736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7B8-E4AA-4DA5-AC9A-E781D690D27D}" type="slidenum">
              <a:rPr lang="el-GR" altLang="el-GR"/>
              <a:pPr/>
              <a:t>13</a:t>
            </a:fld>
            <a:endParaRPr lang="el-GR" altLang="el-GR" dirty="0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τυριού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Διαχωρισμός βάσει περιεκτικότητας σε:</a:t>
            </a:r>
          </a:p>
          <a:p>
            <a:r>
              <a:rPr lang="el-GR" altLang="el-GR" dirty="0"/>
              <a:t>Νερό (σε άλιπη μάζα)</a:t>
            </a:r>
          </a:p>
          <a:p>
            <a:r>
              <a:rPr lang="el-GR" altLang="el-GR" dirty="0"/>
              <a:t>λίπος (σε ξηρή μάζα) </a:t>
            </a:r>
          </a:p>
          <a:p>
            <a:pPr lvl="1"/>
            <a:r>
              <a:rPr lang="el-GR" altLang="el-GR" dirty="0"/>
              <a:t>60-85%	</a:t>
            </a:r>
            <a:r>
              <a:rPr lang="el-GR" altLang="el-GR" dirty="0" smtClean="0"/>
              <a:t>	30</a:t>
            </a:r>
            <a:r>
              <a:rPr lang="el-GR" altLang="el-GR" dirty="0"/>
              <a:t>%</a:t>
            </a:r>
          </a:p>
          <a:p>
            <a:pPr lvl="1"/>
            <a:r>
              <a:rPr lang="el-GR" altLang="el-GR" dirty="0"/>
              <a:t>50%		20%</a:t>
            </a:r>
          </a:p>
          <a:p>
            <a:pPr lvl="1"/>
            <a:r>
              <a:rPr lang="el-GR" altLang="el-GR" dirty="0"/>
              <a:t>45% 		10%</a:t>
            </a:r>
          </a:p>
          <a:p>
            <a:pPr lvl="1"/>
            <a:r>
              <a:rPr lang="el-GR" altLang="el-GR" dirty="0"/>
              <a:t>40%		10% μεγ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1078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4228-35CF-4EEE-B578-D4789937D1B0}" type="slidenum">
              <a:rPr lang="el-GR" altLang="el-GR"/>
              <a:pPr/>
              <a:t>14</a:t>
            </a:fld>
            <a:endParaRPr lang="el-GR" altLang="el-GR" dirty="0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Διατροφική σημασία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Τυριά με μεγάλη περιεκτικότητα σε πρωτεΐνη και σε ασβέστιο</a:t>
            </a:r>
          </a:p>
          <a:p>
            <a:r>
              <a:rPr lang="el-GR" altLang="el-GR" dirty="0"/>
              <a:t>Περιεκτικότητα σε ασβέστιο είναι αντίστροφα ανάλογή προς την περιεκτικότητα σε λίπος</a:t>
            </a:r>
          </a:p>
          <a:p>
            <a:r>
              <a:rPr lang="el-GR" altLang="el-GR" dirty="0"/>
              <a:t>Αλάτι</a:t>
            </a:r>
          </a:p>
          <a:p>
            <a:r>
              <a:rPr lang="el-GR" altLang="el-GR" dirty="0"/>
              <a:t>Κορεσμένα </a:t>
            </a:r>
            <a:r>
              <a:rPr lang="el-GR" altLang="el-GR" dirty="0" smtClean="0"/>
              <a:t>λιπίδια γαλακτοκομικών θεωρούνται υγιεινότερα από του κρέατος. Υπάρχουν ενδείξεις ότι δε συμβάλλουν αρνητικά στην υγεία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0663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 σημασία των γαλακτοκομικών προϊόντων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Τρόφιμο που δεν λείπει ποτέ από τη διατροφή του ανθρώπου αποτελώντας κύρια πηγή ασβεστίου και </a:t>
            </a:r>
            <a:r>
              <a:rPr lang="el-GR" dirty="0" smtClean="0"/>
              <a:t>πρωτεΐνης </a:t>
            </a:r>
            <a:r>
              <a:rPr lang="el-GR" dirty="0"/>
              <a:t>ψηλής βιολογικής αξίας στους περισσότερους πληθυσμούς</a:t>
            </a:r>
          </a:p>
          <a:p>
            <a:r>
              <a:rPr lang="el-GR" dirty="0" smtClean="0"/>
              <a:t>Μοναδική </a:t>
            </a:r>
            <a:r>
              <a:rPr lang="el-GR" dirty="0"/>
              <a:t>φυσική τροφή </a:t>
            </a:r>
            <a:r>
              <a:rPr lang="el-GR" dirty="0" smtClean="0"/>
              <a:t>τους πρώτους 6 μήνες ζωής του νεογέννητου, θεωρείται δηλαδή </a:t>
            </a:r>
            <a:r>
              <a:rPr lang="el-GR" dirty="0"/>
              <a:t>πλήρης τροφή</a:t>
            </a:r>
            <a:r>
              <a:rPr lang="el-GR" dirty="0" smtClean="0"/>
              <a:t>. Αν </a:t>
            </a:r>
            <a:r>
              <a:rPr lang="el-GR" dirty="0"/>
              <a:t>είναι απαραίτητο για </a:t>
            </a:r>
            <a:r>
              <a:rPr lang="el-GR" dirty="0" smtClean="0"/>
              <a:t>ενήλικες συζητείται, συστήνονται τα ζυμωμένα προϊόντα (τυρί, γιαούρτι)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0ED-1DDB-47B5-BC50-E75BF6E6F8F2}" type="slidenum">
              <a:rPr lang="el-GR" altLang="el-GR"/>
              <a:pPr/>
              <a:t>15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270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6BB0-90BF-4D0E-A145-926277C8C347}" type="slidenum">
              <a:rPr lang="el-GR" altLang="el-GR"/>
              <a:pPr/>
              <a:t>16</a:t>
            </a:fld>
            <a:endParaRPr lang="el-GR" altLang="el-GR" dirty="0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Υπερ και </a:t>
            </a:r>
            <a:r>
              <a:rPr lang="el-GR" altLang="el-GR" dirty="0" smtClean="0"/>
              <a:t>κατά </a:t>
            </a:r>
            <a:r>
              <a:rPr lang="el-GR" altLang="el-GR" sz="3200" b="0" dirty="0" smtClean="0"/>
              <a:t>1/2</a:t>
            </a:r>
            <a:endParaRPr lang="el-GR" altLang="el-GR" sz="3200" b="0" dirty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 smtClean="0"/>
              <a:t>Πρωτεΐνες: </a:t>
            </a:r>
            <a:endParaRPr lang="el-GR" altLang="el-GR" dirty="0"/>
          </a:p>
          <a:p>
            <a:pPr lvl="1"/>
            <a:r>
              <a:rPr lang="el-GR" altLang="el-GR" dirty="0"/>
              <a:t>καζεϊνη, </a:t>
            </a:r>
          </a:p>
          <a:p>
            <a:pPr lvl="1"/>
            <a:r>
              <a:rPr lang="el-GR" altLang="el-GR" dirty="0"/>
              <a:t>λακταλβουμίνες -&gt; αλλεργίες</a:t>
            </a:r>
          </a:p>
          <a:p>
            <a:r>
              <a:rPr lang="el-GR" altLang="el-GR" dirty="0"/>
              <a:t>Λίπος</a:t>
            </a:r>
          </a:p>
          <a:p>
            <a:pPr lvl="1"/>
            <a:r>
              <a:rPr lang="el-GR" altLang="el-GR" dirty="0"/>
              <a:t>διαφέρει μεταξύ θηλαστικών</a:t>
            </a:r>
          </a:p>
          <a:p>
            <a:pPr lvl="1"/>
            <a:r>
              <a:rPr lang="el-GR" altLang="el-GR" dirty="0"/>
              <a:t>πολύ εύπεπτο  (μικρά σφαιρίδια)</a:t>
            </a:r>
          </a:p>
          <a:p>
            <a:r>
              <a:rPr lang="el-GR" altLang="el-GR" dirty="0"/>
              <a:t>Υδατάνθρακας </a:t>
            </a:r>
          </a:p>
          <a:p>
            <a:pPr lvl="1"/>
            <a:r>
              <a:rPr lang="el-GR" altLang="el-GR" dirty="0"/>
              <a:t>λακτόζη</a:t>
            </a:r>
          </a:p>
        </p:txBody>
      </p:sp>
    </p:spTree>
    <p:extLst>
      <p:ext uri="{BB962C8B-B14F-4D97-AF65-F5344CB8AC3E}">
        <p14:creationId xmlns:p14="http://schemas.microsoft.com/office/powerpoint/2010/main" val="4734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27A1-2F37-47B9-8F81-D1C21AA905E8}" type="slidenum">
              <a:rPr lang="el-GR" altLang="el-GR"/>
              <a:pPr/>
              <a:t>17</a:t>
            </a:fld>
            <a:endParaRPr lang="el-GR" altLang="el-GR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Υπερ και κατά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2/2</a:t>
            </a:r>
            <a:endParaRPr lang="el-GR" altLang="el-GR" dirty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Μικροοργανισμοί -&gt; ευνοϊκές επιδράσεις στην υγεία</a:t>
            </a:r>
          </a:p>
          <a:p>
            <a:r>
              <a:rPr lang="el-GR" altLang="el-GR" dirty="0"/>
              <a:t>Προβλήματα</a:t>
            </a:r>
          </a:p>
          <a:p>
            <a:pPr lvl="1"/>
            <a:r>
              <a:rPr lang="el-GR" altLang="el-GR" dirty="0"/>
              <a:t>αλλεργία</a:t>
            </a:r>
          </a:p>
          <a:p>
            <a:pPr lvl="1"/>
            <a:r>
              <a:rPr lang="el-GR" altLang="el-GR" dirty="0"/>
              <a:t>δυσανεξία στη λακτόζη</a:t>
            </a:r>
          </a:p>
          <a:p>
            <a:pPr lvl="1"/>
            <a:r>
              <a:rPr lang="el-GR" altLang="el-GR" dirty="0" smtClean="0"/>
              <a:t>Λόγω περιεκτικότητας σε κορεσμένα </a:t>
            </a:r>
            <a:r>
              <a:rPr lang="el-GR" altLang="el-GR" dirty="0"/>
              <a:t>λιπίδια </a:t>
            </a:r>
            <a:r>
              <a:rPr lang="el-GR" altLang="el-GR" dirty="0" smtClean="0"/>
              <a:t>κυκλοφορούν στο εμπόριο τα γαλακτοκομικά προϊόντα </a:t>
            </a:r>
            <a:r>
              <a:rPr lang="en-US" altLang="el-GR" dirty="0" smtClean="0"/>
              <a:t>light </a:t>
            </a:r>
            <a:r>
              <a:rPr lang="el-GR" altLang="el-GR" dirty="0" smtClean="0"/>
              <a:t>δηλ χαμηλά σε λιπαρά. Αμφισβητείται πλέον η συμβολή τους στη μείωση της </a:t>
            </a:r>
            <a:endParaRPr lang="el-GR" altLang="el-GR" dirty="0"/>
          </a:p>
          <a:p>
            <a:pPr lvl="2"/>
            <a:r>
              <a:rPr lang="el-GR" altLang="el-GR" dirty="0" smtClean="0"/>
              <a:t>χοληστερόλης, παχυσαρκίας, αθηροσκλήρυνσης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1886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37C6-B16B-4CC7-89F2-CCB5C0494A51}" type="slidenum">
              <a:rPr lang="el-GR" altLang="el-GR"/>
              <a:pPr/>
              <a:t>18</a:t>
            </a:fld>
            <a:endParaRPr lang="el-GR" altLang="el-GR" dirty="0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Ιδιότητες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Πήζει στο στομάχι (σε καζεϊνη: διασπάται στο λεπτό έντερο)</a:t>
            </a:r>
          </a:p>
          <a:p>
            <a:r>
              <a:rPr lang="el-GR" altLang="el-GR" dirty="0"/>
              <a:t>μειώνει την οξύτητα του στομάχου (μειώνει καούρες) γιατί περιέχει πολλή </a:t>
            </a:r>
          </a:p>
          <a:p>
            <a:pPr lvl="1"/>
            <a:r>
              <a:rPr lang="el-GR" altLang="el-GR" dirty="0" smtClean="0"/>
              <a:t>πρωτεΐνη</a:t>
            </a:r>
            <a:endParaRPr lang="el-GR" altLang="el-GR" dirty="0"/>
          </a:p>
          <a:p>
            <a:pPr lvl="1"/>
            <a:r>
              <a:rPr lang="el-GR" altLang="el-GR" dirty="0"/>
              <a:t>φωσφορικά και κιτρικά άλατα</a:t>
            </a:r>
          </a:p>
        </p:txBody>
      </p:sp>
    </p:spTree>
    <p:extLst>
      <p:ext uri="{BB962C8B-B14F-4D97-AF65-F5344CB8AC3E}">
        <p14:creationId xmlns:p14="http://schemas.microsoft.com/office/powerpoint/2010/main" val="15606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20888"/>
            <a:ext cx="9144000" cy="1196752"/>
          </a:xfrm>
        </p:spPr>
        <p:txBody>
          <a:bodyPr/>
          <a:lstStyle/>
          <a:p>
            <a:pPr algn="ctr"/>
            <a:r>
              <a:rPr lang="el-GR" altLang="el-GR" dirty="0" smtClean="0"/>
              <a:t>Γάλα και γαλακτοκομικά προϊόντα  </a:t>
            </a:r>
            <a:endParaRPr lang="el-GR" altLang="el-GR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25C7C5-D70F-4FAC-9D6B-48569EC6DF9D}" type="slidenum">
              <a:rPr lang="el-GR" altLang="el-GR"/>
              <a:pPr/>
              <a:t>1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780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A35B-CDC3-4463-9C53-1AE77AF734E4}" type="slidenum">
              <a:rPr lang="el-GR" altLang="el-GR"/>
              <a:pPr/>
              <a:t>19</a:t>
            </a:fld>
            <a:endParaRPr lang="el-GR" altLang="el-GR" dirty="0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Άλλα χαρακτηριστικά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θεωρείται φθηνό</a:t>
            </a:r>
          </a:p>
          <a:p>
            <a:r>
              <a:rPr lang="el-GR" altLang="el-GR" dirty="0"/>
              <a:t>τροποποιείται για περισσότερη συντήρηση</a:t>
            </a:r>
          </a:p>
          <a:p>
            <a:r>
              <a:rPr lang="el-GR" altLang="el-GR" dirty="0"/>
              <a:t>Για την οικιακή οικονομία έχει σε πολλές χώρες μεγάλη </a:t>
            </a:r>
            <a:r>
              <a:rPr lang="el-GR" altLang="el-GR" dirty="0" smtClean="0"/>
              <a:t>σημασία</a:t>
            </a:r>
          </a:p>
          <a:p>
            <a:r>
              <a:rPr lang="el-GR" altLang="el-GR" dirty="0" smtClean="0"/>
              <a:t>Παρατηρείται υπερκατανάλωση γάλακτος στις ανεπτυγμένες χώρες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120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20888"/>
            <a:ext cx="9144000" cy="1196752"/>
          </a:xfrm>
        </p:spPr>
        <p:txBody>
          <a:bodyPr/>
          <a:lstStyle/>
          <a:p>
            <a:pPr algn="ctr"/>
            <a:r>
              <a:rPr lang="el-GR" altLang="el-GR" dirty="0" smtClean="0"/>
              <a:t>Αυγά</a:t>
            </a:r>
            <a:endParaRPr lang="el-GR" altLang="el-GR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25C7C5-D70F-4FAC-9D6B-48569EC6DF9D}" type="slidenum">
              <a:rPr lang="el-GR" altLang="el-GR"/>
              <a:pPr/>
              <a:t>20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1350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Χαρακτηριστικά αυγού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Προέλευση</a:t>
            </a:r>
          </a:p>
          <a:p>
            <a:r>
              <a:rPr lang="el-GR" dirty="0"/>
              <a:t>Κότα</a:t>
            </a:r>
          </a:p>
          <a:p>
            <a:r>
              <a:rPr lang="el-GR" dirty="0"/>
              <a:t>Περιορισμένης εμπορικής σημασίας</a:t>
            </a:r>
          </a:p>
          <a:p>
            <a:pPr lvl="1"/>
            <a:r>
              <a:rPr lang="el-GR" dirty="0"/>
              <a:t>Χήνα, </a:t>
            </a:r>
          </a:p>
          <a:p>
            <a:pPr lvl="1"/>
            <a:r>
              <a:rPr lang="el-GR" dirty="0"/>
              <a:t>πάπια, </a:t>
            </a:r>
          </a:p>
          <a:p>
            <a:pPr lvl="1"/>
            <a:r>
              <a:rPr lang="el-GR" dirty="0"/>
              <a:t>γαλοπούλα</a:t>
            </a:r>
          </a:p>
          <a:p>
            <a:pPr marL="0" indent="0">
              <a:buNone/>
            </a:pPr>
            <a:r>
              <a:rPr lang="el-GR" dirty="0"/>
              <a:t>Κατανομή βάρους </a:t>
            </a:r>
          </a:p>
          <a:p>
            <a:r>
              <a:rPr lang="el-GR" dirty="0"/>
              <a:t>58% ασπράδι </a:t>
            </a:r>
          </a:p>
          <a:p>
            <a:r>
              <a:rPr lang="el-GR" dirty="0"/>
              <a:t>32% κρόκος</a:t>
            </a:r>
          </a:p>
          <a:p>
            <a:r>
              <a:rPr lang="el-GR" dirty="0"/>
              <a:t>10% τσόφλι 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898-E185-4255-80EC-9C767F253451}" type="slidenum">
              <a:rPr lang="el-GR" altLang="el-GR"/>
              <a:pPr/>
              <a:t>21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0164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9741-B893-47E6-B495-DF86231D361D}" type="slidenum">
              <a:rPr lang="el-GR" altLang="el-GR"/>
              <a:pPr/>
              <a:t>22</a:t>
            </a:fld>
            <a:endParaRPr lang="el-GR" altLang="el-GR" dirty="0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Διατροφική σημασία </a:t>
            </a:r>
            <a:r>
              <a:rPr lang="el-GR" altLang="el-GR" dirty="0" smtClean="0"/>
              <a:t>αυγού </a:t>
            </a:r>
            <a:r>
              <a:rPr lang="el-GR" altLang="el-GR" sz="3200" b="0" dirty="0" smtClean="0"/>
              <a:t>1/3</a:t>
            </a:r>
            <a:endParaRPr lang="el-GR" altLang="el-GR" sz="3200" b="0" dirty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Περιέχει όλα τα συστατικά που χρειάζεται ο αναπτυσσόμενος οργανισμός </a:t>
            </a:r>
            <a:r>
              <a:rPr lang="el-GR" altLang="el-GR" dirty="0">
                <a:sym typeface="Monotype Sorts" pitchFamily="2" charset="2"/>
              </a:rPr>
              <a:t>	</a:t>
            </a:r>
            <a:r>
              <a:rPr lang="el-GR" altLang="el-GR" dirty="0" smtClean="0">
                <a:sym typeface="Monotype Sorts" pitchFamily="2" charset="2"/>
              </a:rPr>
              <a:t> </a:t>
            </a:r>
            <a:r>
              <a:rPr lang="el-GR" altLang="el-GR" dirty="0"/>
              <a:t>ψηλή βιολογική αξία</a:t>
            </a:r>
          </a:p>
          <a:p>
            <a:r>
              <a:rPr lang="el-GR" altLang="el-GR" dirty="0"/>
              <a:t>Ένα αυγό βάρους 60-65 γρ περιέχει</a:t>
            </a:r>
          </a:p>
          <a:p>
            <a:pPr lvl="1"/>
            <a:r>
              <a:rPr lang="el-GR" altLang="el-GR" dirty="0"/>
              <a:t>12 γρ πρωτεΐνη</a:t>
            </a:r>
          </a:p>
          <a:p>
            <a:pPr lvl="1"/>
            <a:r>
              <a:rPr lang="el-GR" altLang="el-GR" dirty="0"/>
              <a:t>10,5 γρ λιπίδια</a:t>
            </a:r>
          </a:p>
          <a:p>
            <a:pPr lvl="1"/>
            <a:r>
              <a:rPr lang="el-GR" altLang="el-GR" dirty="0"/>
              <a:t>1 γρ υδατάνθρακες</a:t>
            </a:r>
          </a:p>
          <a:p>
            <a:endParaRPr lang="el-GR" altLang="el-GR" dirty="0"/>
          </a:p>
        </p:txBody>
      </p:sp>
      <p:sp>
        <p:nvSpPr>
          <p:cNvPr id="5" name="Right Arrow 4"/>
          <p:cNvSpPr/>
          <p:nvPr/>
        </p:nvSpPr>
        <p:spPr>
          <a:xfrm>
            <a:off x="2555776" y="1844824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41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9F02-F225-46BB-8CEF-EC82D84033F4}" type="slidenum">
              <a:rPr lang="el-GR" altLang="el-GR"/>
              <a:pPr/>
              <a:t>23</a:t>
            </a:fld>
            <a:endParaRPr lang="el-GR" altLang="el-GR" dirty="0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Διατροφική σημασία </a:t>
            </a:r>
            <a:r>
              <a:rPr lang="el-GR" altLang="el-GR" dirty="0" smtClean="0"/>
              <a:t>αυγού </a:t>
            </a:r>
            <a:r>
              <a:rPr lang="el-GR" altLang="el-GR" sz="3200" b="0" dirty="0" smtClean="0"/>
              <a:t>2/3</a:t>
            </a:r>
            <a:endParaRPr lang="el-GR" altLang="el-GR" sz="3200" b="0" dirty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Πρωτεΐνη</a:t>
            </a:r>
          </a:p>
          <a:p>
            <a:pPr lvl="1"/>
            <a:r>
              <a:rPr lang="el-GR" altLang="el-GR" dirty="0"/>
              <a:t>ψηλότερη βιολογικής </a:t>
            </a:r>
            <a:r>
              <a:rPr lang="el-GR" altLang="el-GR" dirty="0" smtClean="0"/>
              <a:t>αξίας (100)</a:t>
            </a:r>
            <a:endParaRPr lang="el-GR" altLang="el-GR" dirty="0"/>
          </a:p>
          <a:p>
            <a:r>
              <a:rPr lang="el-GR" altLang="el-GR" dirty="0"/>
              <a:t>Λιπίδια</a:t>
            </a:r>
          </a:p>
          <a:p>
            <a:pPr lvl="1"/>
            <a:r>
              <a:rPr lang="el-GR" altLang="el-GR" dirty="0"/>
              <a:t>στο ασπράδι μόνο σε ίχνη</a:t>
            </a:r>
          </a:p>
          <a:p>
            <a:pPr lvl="1"/>
            <a:r>
              <a:rPr lang="el-GR" altLang="el-GR" dirty="0"/>
              <a:t>Στο κρόκο άφθονο μαζί με </a:t>
            </a:r>
          </a:p>
          <a:p>
            <a:pPr lvl="2"/>
            <a:r>
              <a:rPr lang="el-GR" altLang="el-GR" sz="2200" dirty="0"/>
              <a:t>χοληστερόλη και </a:t>
            </a:r>
          </a:p>
          <a:p>
            <a:pPr lvl="2"/>
            <a:r>
              <a:rPr lang="el-GR" altLang="el-GR" sz="2200" dirty="0"/>
              <a:t>λεκιθίνη</a:t>
            </a:r>
          </a:p>
        </p:txBody>
      </p:sp>
    </p:spTree>
    <p:extLst>
      <p:ext uri="{BB962C8B-B14F-4D97-AF65-F5344CB8AC3E}">
        <p14:creationId xmlns:p14="http://schemas.microsoft.com/office/powerpoint/2010/main" val="16095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B06-198D-4F93-A67E-B36218B0CF81}" type="slidenum">
              <a:rPr lang="el-GR" altLang="el-GR"/>
              <a:pPr/>
              <a:t>24</a:t>
            </a:fld>
            <a:endParaRPr lang="el-GR" altLang="el-GR" dirty="0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Διατροφική σημασία αυγού </a:t>
            </a:r>
            <a:r>
              <a:rPr lang="el-GR" altLang="el-GR" sz="3200" b="0" dirty="0"/>
              <a:t>3</a:t>
            </a:r>
            <a:r>
              <a:rPr lang="el-GR" altLang="el-GR" sz="3200" b="0" dirty="0" smtClean="0"/>
              <a:t>/3</a:t>
            </a:r>
            <a:endParaRPr lang="el-GR" altLang="el-GR" dirty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Μέταλλα: ασβέστιο και σίδηρος (κρόκος) </a:t>
            </a:r>
          </a:p>
          <a:p>
            <a:r>
              <a:rPr lang="el-GR" altLang="el-GR" dirty="0"/>
              <a:t>Βιταμίνες: από τις πιο πλούσιες τροφές</a:t>
            </a:r>
          </a:p>
          <a:p>
            <a:r>
              <a:rPr lang="el-GR" altLang="el-GR" dirty="0"/>
              <a:t>Χοληστερίνη: </a:t>
            </a:r>
          </a:p>
          <a:p>
            <a:pPr lvl="1"/>
            <a:r>
              <a:rPr lang="el-GR" altLang="el-GR" dirty="0"/>
              <a:t>350</a:t>
            </a:r>
            <a:r>
              <a:rPr lang="en-US" altLang="el-GR" dirty="0"/>
              <a:t>mg/</a:t>
            </a:r>
            <a:r>
              <a:rPr lang="el-GR" altLang="el-GR" dirty="0"/>
              <a:t>αυγό </a:t>
            </a:r>
            <a:r>
              <a:rPr lang="el-GR" altLang="el-GR" dirty="0" smtClean="0"/>
              <a:t>	</a:t>
            </a:r>
            <a:r>
              <a:rPr lang="el-GR" altLang="el-GR" dirty="0" smtClean="0">
                <a:sym typeface="Monotype Sorts" pitchFamily="2" charset="2"/>
              </a:rPr>
              <a:t> 	πολύ ψηλή, κοντά στην ημερήσια σύσταση που ανέρχεται στα 300</a:t>
            </a:r>
            <a:r>
              <a:rPr lang="en-US" altLang="el-GR" dirty="0" smtClean="0">
                <a:sym typeface="Monotype Sorts" pitchFamily="2" charset="2"/>
              </a:rPr>
              <a:t>mg</a:t>
            </a:r>
            <a:r>
              <a:rPr lang="el-GR" altLang="el-GR" dirty="0" smtClean="0">
                <a:sym typeface="Monotype Sorts" pitchFamily="2" charset="2"/>
              </a:rPr>
              <a:t>/ημέρα χοληστερίνη</a:t>
            </a:r>
            <a:endParaRPr lang="el-GR" altLang="el-GR" dirty="0">
              <a:sym typeface="Monotype Sorts" pitchFamily="2" charset="2"/>
            </a:endParaRPr>
          </a:p>
          <a:p>
            <a:r>
              <a:rPr lang="el-GR" altLang="el-GR" dirty="0"/>
              <a:t>Ωμά αυγά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περιέχουν </a:t>
            </a:r>
            <a:r>
              <a:rPr lang="el-GR" altLang="el-GR" dirty="0"/>
              <a:t>αβιδίνη που δεσμεύει </a:t>
            </a:r>
            <a:r>
              <a:rPr lang="el-GR" altLang="el-GR" dirty="0" smtClean="0"/>
              <a:t>τη βιταμίνη </a:t>
            </a:r>
            <a:r>
              <a:rPr lang="el-GR" altLang="el-GR" dirty="0"/>
              <a:t>βιοτίνη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Κίνδυνος </a:t>
            </a:r>
            <a:r>
              <a:rPr lang="el-GR" altLang="el-GR" dirty="0" smtClean="0"/>
              <a:t>σαλμονέλας</a:t>
            </a:r>
            <a:endParaRPr lang="el-GR" altLang="el-GR" dirty="0"/>
          </a:p>
          <a:p>
            <a:endParaRPr lang="el-GR" altLang="el-GR" dirty="0"/>
          </a:p>
        </p:txBody>
      </p:sp>
      <p:sp>
        <p:nvSpPr>
          <p:cNvPr id="5" name="Right Arrow 4"/>
          <p:cNvSpPr/>
          <p:nvPr/>
        </p:nvSpPr>
        <p:spPr>
          <a:xfrm>
            <a:off x="3059832" y="3068960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04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B8C3-92E2-4E67-A422-308E14DCA60B}" type="slidenum">
              <a:rPr lang="el-GR" altLang="el-GR"/>
              <a:pPr/>
              <a:t>25</a:t>
            </a:fld>
            <a:endParaRPr lang="el-GR" altLang="el-GR" dirty="0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Κατηγορίες στο εμπόριο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dirty="0"/>
              <a:t>Κριτήρια 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Ποιότητα (Α=φρέσκο)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Φρέσκο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Κενό με αέρα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Όψη  (κρόκος, ασπράδι, τσόφλι)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Μυρωδιά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καθαριότητα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Βάρος (1-3 = 70 – 60 γρ)</a:t>
            </a:r>
          </a:p>
        </p:txBody>
      </p:sp>
    </p:spTree>
    <p:extLst>
      <p:ext uri="{BB962C8B-B14F-4D97-AF65-F5344CB8AC3E}">
        <p14:creationId xmlns:p14="http://schemas.microsoft.com/office/powerpoint/2010/main" val="41518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αυγών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956674"/>
              </p:ext>
            </p:extLst>
          </p:nvPr>
        </p:nvGraphicFramePr>
        <p:xfrm>
          <a:off x="457200" y="1268761"/>
          <a:ext cx="8229600" cy="1825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7499176"/>
              </a:tblGrid>
              <a:tr h="443518"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Βάσει</a:t>
                      </a:r>
                      <a:r>
                        <a:rPr lang="el-GR" baseline="0" dirty="0" smtClean="0"/>
                        <a:t> της ποιότητας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φρέσκο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έχει υποστεί επεξεργασία για διατήρηση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dirty="0" smtClean="0"/>
                        <a:t>C</a:t>
                      </a:r>
                      <a:endParaRPr lang="el-GR" alt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διαλογής, μόνο για χρήση στη βιομηχανία τροφίμων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graphicFrame>
        <p:nvGraphicFramePr>
          <p:cNvPr id="6" name="Θέση περιεχομένου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562127"/>
              </p:ext>
            </p:extLst>
          </p:nvPr>
        </p:nvGraphicFramePr>
        <p:xfrm>
          <a:off x="539552" y="3573016"/>
          <a:ext cx="302433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27"/>
                <a:gridCol w="2755909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Βάσει</a:t>
                      </a:r>
                      <a:r>
                        <a:rPr lang="el-GR" baseline="0" dirty="0" smtClean="0"/>
                        <a:t> του μεγέθους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dirty="0" smtClean="0"/>
                        <a:t>&gt;70 γρ</a:t>
                      </a:r>
                      <a:endParaRPr lang="el-GR" alt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dirty="0" smtClean="0"/>
                        <a:t>65-70</a:t>
                      </a:r>
                      <a:endParaRPr lang="el-GR" alt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dirty="0" smtClean="0"/>
                        <a:t>60-65</a:t>
                      </a:r>
                      <a:endParaRPr lang="el-GR" alt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55-60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50-55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45-50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&lt; 45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5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EC50-362E-438A-B863-DAD8808D400C}" type="slidenum">
              <a:rPr lang="el-GR" altLang="el-GR"/>
              <a:pPr/>
              <a:t>27</a:t>
            </a:fld>
            <a:endParaRPr lang="el-GR" altLang="el-GR" dirty="0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</a:t>
            </a:r>
            <a:r>
              <a:rPr lang="el-GR" altLang="el-GR" dirty="0"/>
              <a:t>ρόπος εκτροφής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Ελευθέρας βοσκής</a:t>
            </a:r>
          </a:p>
          <a:p>
            <a:r>
              <a:rPr lang="el-GR" altLang="el-GR" dirty="0"/>
              <a:t>Συχνών «εξόδων»</a:t>
            </a:r>
          </a:p>
          <a:p>
            <a:r>
              <a:rPr lang="el-GR" altLang="el-GR" dirty="0"/>
              <a:t>Σε έδαφος</a:t>
            </a:r>
          </a:p>
          <a:p>
            <a:r>
              <a:rPr lang="el-GR" altLang="el-GR" dirty="0"/>
              <a:t>Σε ειδικές κατασκευές (χώρος όσο Α4)</a:t>
            </a:r>
          </a:p>
          <a:p>
            <a:r>
              <a:rPr lang="el-GR" altLang="el-GR" dirty="0"/>
              <a:t>Σε κλουβιά</a:t>
            </a:r>
          </a:p>
          <a:p>
            <a:pPr>
              <a:buFont typeface="Wingdings" pitchFamily="2" charset="2"/>
              <a:buNone/>
            </a:pPr>
            <a:r>
              <a:rPr lang="el-GR" altLang="el-GR" dirty="0" smtClean="0"/>
              <a:t>Ενδέχεται να </a:t>
            </a:r>
            <a:r>
              <a:rPr lang="el-GR" altLang="el-GR" dirty="0"/>
              <a:t>αναγράφεται στη συσκευασία</a:t>
            </a:r>
          </a:p>
        </p:txBody>
      </p:sp>
    </p:spTree>
    <p:extLst>
      <p:ext uri="{BB962C8B-B14F-4D97-AF65-F5344CB8AC3E}">
        <p14:creationId xmlns:p14="http://schemas.microsoft.com/office/powerpoint/2010/main" val="1831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DE11-1E7F-492E-95D0-D1F20868575E}" type="slidenum">
              <a:rPr lang="el-GR" altLang="el-GR"/>
              <a:pPr/>
              <a:t>2</a:t>
            </a:fld>
            <a:endParaRPr lang="el-GR" altLang="el-GR" dirty="0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Γάλα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Εννοούμε το αγελαδινό</a:t>
            </a:r>
          </a:p>
          <a:p>
            <a:r>
              <a:rPr lang="el-GR" altLang="el-GR" dirty="0"/>
              <a:t>Άλλα είδη δεν έχουν ιδιαίτερη σημασία</a:t>
            </a:r>
          </a:p>
          <a:p>
            <a:r>
              <a:rPr lang="el-GR" altLang="el-GR" dirty="0"/>
              <a:t>ετήσια παραγωγή γάλακτος:</a:t>
            </a:r>
          </a:p>
          <a:p>
            <a:pPr lvl="1"/>
            <a:r>
              <a:rPr lang="el-GR" altLang="el-GR" dirty="0"/>
              <a:t>¼ γάλα</a:t>
            </a:r>
          </a:p>
          <a:p>
            <a:pPr lvl="1"/>
            <a:r>
              <a:rPr lang="el-GR" altLang="el-GR" dirty="0"/>
              <a:t>¾ βούτυρο, τυρί, γάλα εβαπορέ / σκόνη</a:t>
            </a:r>
          </a:p>
          <a:p>
            <a:pPr>
              <a:buFont typeface="Wingdings" pitchFamily="2" charset="2"/>
              <a:buNone/>
            </a:pPr>
            <a:endParaRPr lang="el-GR" altLang="el-GR" dirty="0"/>
          </a:p>
          <a:p>
            <a:pPr lvl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3987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Κανέλλου 2014. </a:t>
            </a:r>
            <a:r>
              <a:rPr lang="el-GR" sz="2000" dirty="0"/>
              <a:t>Αναστασία Κανέλλου . </a:t>
            </a:r>
            <a:r>
              <a:rPr lang="el-GR" sz="2000" dirty="0" smtClean="0"/>
              <a:t>«Διατροφή. Ενότητα 1</a:t>
            </a:r>
            <a:r>
              <a:rPr lang="en-US" sz="2000" dirty="0" smtClean="0"/>
              <a:t>7</a:t>
            </a:r>
            <a:r>
              <a:rPr lang="el-GR" sz="2000" dirty="0" smtClean="0"/>
              <a:t>: Γάλα, γαλακτοκομικά </a:t>
            </a:r>
            <a:r>
              <a:rPr lang="el-GR" sz="2000" dirty="0"/>
              <a:t>προϊόντα </a:t>
            </a:r>
            <a:r>
              <a:rPr lang="el-GR" sz="2000" dirty="0" smtClean="0"/>
              <a:t>και αβγά».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C80A-D464-4391-911F-6A4C18201B79}" type="slidenum">
              <a:rPr lang="el-GR" altLang="el-GR"/>
              <a:pPr/>
              <a:t>3</a:t>
            </a:fld>
            <a:endParaRPr lang="el-GR" altLang="el-GR" dirty="0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γάλατος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Ωμό</a:t>
            </a:r>
          </a:p>
          <a:p>
            <a:pPr lvl="1"/>
            <a:r>
              <a:rPr lang="el-GR" altLang="el-GR" dirty="0"/>
              <a:t>Καμία επεξεργασία </a:t>
            </a:r>
          </a:p>
          <a:p>
            <a:pPr lvl="1"/>
            <a:r>
              <a:rPr lang="el-GR" altLang="el-GR" dirty="0"/>
              <a:t>Διατίθεται με ειδική ένδειξη</a:t>
            </a:r>
          </a:p>
          <a:p>
            <a:r>
              <a:rPr lang="el-GR" altLang="el-GR" dirty="0"/>
              <a:t>Προς κατανάλωση</a:t>
            </a:r>
          </a:p>
          <a:p>
            <a:pPr lvl="1"/>
            <a:r>
              <a:rPr lang="el-GR" altLang="el-GR" dirty="0"/>
              <a:t>Θερμική επεξεργασία</a:t>
            </a:r>
          </a:p>
          <a:p>
            <a:pPr lvl="1"/>
            <a:r>
              <a:rPr lang="el-GR" altLang="el-GR" dirty="0"/>
              <a:t>Ομογενοποίηση</a:t>
            </a:r>
          </a:p>
          <a:p>
            <a:pPr lvl="1"/>
            <a:r>
              <a:rPr lang="el-GR" altLang="el-GR" dirty="0"/>
              <a:t>Ρύθμιση περιεκτικότητας λίπους</a:t>
            </a:r>
          </a:p>
        </p:txBody>
      </p:sp>
    </p:spTree>
    <p:extLst>
      <p:ext uri="{BB962C8B-B14F-4D97-AF65-F5344CB8AC3E}">
        <p14:creationId xmlns:p14="http://schemas.microsoft.com/office/powerpoint/2010/main" val="8258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2F75-B04F-4B13-AACF-A60D17FDD882}" type="slidenum">
              <a:rPr lang="el-GR" altLang="el-GR"/>
              <a:pPr/>
              <a:t>4</a:t>
            </a:fld>
            <a:endParaRPr lang="el-GR" altLang="el-GR" dirty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Γάλα για ευρεία κατανάλωση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Πλήρες</a:t>
            </a:r>
          </a:p>
          <a:p>
            <a:pPr lvl="1"/>
            <a:r>
              <a:rPr lang="el-GR" altLang="el-GR" dirty="0"/>
              <a:t> τουλάχιστον 3,5 % λιπαρά</a:t>
            </a:r>
          </a:p>
          <a:p>
            <a:r>
              <a:rPr lang="el-GR" altLang="el-GR" dirty="0"/>
              <a:t>Ημιαποβουτυρωμένο</a:t>
            </a:r>
          </a:p>
          <a:p>
            <a:pPr lvl="1"/>
            <a:r>
              <a:rPr lang="el-GR" altLang="el-GR" dirty="0"/>
              <a:t>1,5 % - 1,8 %</a:t>
            </a:r>
          </a:p>
          <a:p>
            <a:r>
              <a:rPr lang="el-GR" altLang="el-GR" dirty="0"/>
              <a:t>Αποβουτυρωμένο</a:t>
            </a:r>
          </a:p>
          <a:p>
            <a:pPr lvl="1"/>
            <a:r>
              <a:rPr lang="el-GR" altLang="el-GR" dirty="0"/>
              <a:t>Μέγιστο 0,3%</a:t>
            </a:r>
          </a:p>
        </p:txBody>
      </p:sp>
    </p:spTree>
    <p:extLst>
      <p:ext uri="{BB962C8B-B14F-4D97-AF65-F5344CB8AC3E}">
        <p14:creationId xmlns:p14="http://schemas.microsoft.com/office/powerpoint/2010/main" val="6357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Θερμική </a:t>
            </a:r>
            <a:r>
              <a:rPr lang="el-GR" altLang="el-GR" dirty="0" smtClean="0"/>
              <a:t>επεξεργασία </a:t>
            </a:r>
            <a:r>
              <a:rPr lang="el-GR" altLang="el-GR" sz="3200" b="0" dirty="0" smtClean="0"/>
              <a:t>1/2</a:t>
            </a:r>
            <a:endParaRPr lang="el-GR" altLang="el-GR" sz="32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Για καταστροφή μικροοργανισμών (κυρίως παθογόνοι καθώς και οι σπόροι τους)</a:t>
            </a:r>
          </a:p>
          <a:p>
            <a:r>
              <a:rPr lang="el-GR" dirty="0"/>
              <a:t>Παστερίωση</a:t>
            </a:r>
          </a:p>
          <a:p>
            <a:pPr lvl="1"/>
            <a:r>
              <a:rPr lang="el-GR" dirty="0"/>
              <a:t>Μεγαλύτερο μέρος μικροβίων εξουδετερώνεται</a:t>
            </a:r>
          </a:p>
          <a:p>
            <a:pPr lvl="1"/>
            <a:r>
              <a:rPr lang="el-GR" dirty="0"/>
              <a:t>Διατηρούνται πολύτιμα συστατικά</a:t>
            </a:r>
          </a:p>
          <a:p>
            <a:pPr lvl="1"/>
            <a:r>
              <a:rPr lang="el-GR" dirty="0"/>
              <a:t>Διατηρείται στο ψυγείο 3-4 ημέρες</a:t>
            </a:r>
          </a:p>
          <a:p>
            <a:r>
              <a:rPr lang="el-GR" dirty="0"/>
              <a:t>Αποστείρωση</a:t>
            </a:r>
          </a:p>
          <a:p>
            <a:pPr lvl="1"/>
            <a:r>
              <a:rPr lang="el-GR" dirty="0"/>
              <a:t>Διατροφικά δεν θεωρείται το καλύτερο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1BA7-5E1A-4509-8AFB-E2C731895088}" type="slidenum">
              <a:rPr lang="el-GR" altLang="el-GR"/>
              <a:pPr/>
              <a:t>5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2532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Θερμική επεξεργασία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2/2</a:t>
            </a:r>
            <a:endParaRPr lang="el-GR" altLang="el-GR" sz="32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UHT</a:t>
            </a:r>
          </a:p>
          <a:p>
            <a:pPr lvl="1"/>
            <a:r>
              <a:rPr lang="el-GR" dirty="0"/>
              <a:t>Για δευτερόλεπτα στους 130-150Ο C</a:t>
            </a:r>
          </a:p>
          <a:p>
            <a:pPr lvl="1"/>
            <a:r>
              <a:rPr lang="el-GR" dirty="0"/>
              <a:t> δεν περιέχει μικροοργανισμούς που μπορούν να πολλαπλασιαστούν</a:t>
            </a:r>
          </a:p>
          <a:p>
            <a:pPr lvl="1"/>
            <a:r>
              <a:rPr lang="el-GR" dirty="0"/>
              <a:t>Διατηρείται εκτός ψυγείου 6 εβδομάδες</a:t>
            </a:r>
          </a:p>
          <a:p>
            <a:pPr lvl="1"/>
            <a:r>
              <a:rPr lang="el-GR" dirty="0"/>
              <a:t>Μειώνεται περιεκτικότητα σε</a:t>
            </a:r>
          </a:p>
          <a:p>
            <a:pPr lvl="2"/>
            <a:r>
              <a:rPr lang="el-GR" dirty="0"/>
              <a:t>Πρωτεΐνη</a:t>
            </a:r>
          </a:p>
          <a:p>
            <a:pPr lvl="2"/>
            <a:r>
              <a:rPr lang="el-GR" dirty="0"/>
              <a:t>Βιταμίνη συμπλέγματος Β (λιγότερη απ</a:t>
            </a:r>
            <a:r>
              <a:rPr lang="el-GR" dirty="0" smtClean="0"/>
              <a:t>΄ ότι </a:t>
            </a:r>
            <a:r>
              <a:rPr lang="el-GR" dirty="0"/>
              <a:t>στο παστεριωμένο </a:t>
            </a:r>
            <a:r>
              <a:rPr lang="el-GR" dirty="0" smtClean="0"/>
              <a:t>γάλα</a:t>
            </a:r>
            <a:r>
              <a:rPr lang="en-US" dirty="0" smtClean="0"/>
              <a:t>)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8C52-8872-418E-82E1-D278BAEC6C90}" type="slidenum">
              <a:rPr lang="el-GR" altLang="el-GR"/>
              <a:pPr/>
              <a:t>6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368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/>
              <a:t>Σύσταση γάλακτος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800" dirty="0"/>
              <a:t>Πρωτεΐνη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Πολύ ψηλής βιολογικής αξίας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80 % καζεΐνη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20 % πρωτεΐνη ορού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800" dirty="0"/>
              <a:t>Με ½ </a:t>
            </a:r>
            <a:r>
              <a:rPr lang="en-US" altLang="el-GR" sz="2800" dirty="0"/>
              <a:t>l </a:t>
            </a:r>
            <a:r>
              <a:rPr lang="el-GR" altLang="el-GR" sz="2800" dirty="0"/>
              <a:t>γάλα/ημέρα καλύπτεται το 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75% της συνιστώμενης πρόσληψης </a:t>
            </a:r>
            <a:r>
              <a:rPr lang="en-US" altLang="el-GR" sz="2800" dirty="0"/>
              <a:t>Ca</a:t>
            </a:r>
          </a:p>
          <a:p>
            <a:pPr>
              <a:lnSpc>
                <a:spcPct val="90000"/>
              </a:lnSpc>
            </a:pPr>
            <a:r>
              <a:rPr lang="en-US" altLang="el-GR" sz="2800" dirty="0"/>
              <a:t>53% </a:t>
            </a:r>
            <a:r>
              <a:rPr lang="el-GR" altLang="el-GR" sz="2800" dirty="0"/>
              <a:t>βιταμίνη </a:t>
            </a:r>
            <a:r>
              <a:rPr lang="en-US" altLang="el-GR" sz="2800" dirty="0"/>
              <a:t>B</a:t>
            </a:r>
            <a:r>
              <a:rPr lang="en-US" altLang="el-GR" sz="2800" baseline="-25000" dirty="0"/>
              <a:t>2</a:t>
            </a:r>
            <a:endParaRPr lang="el-GR" altLang="el-GR" sz="2800" baseline="-250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42% βιταμίνη </a:t>
            </a:r>
            <a:r>
              <a:rPr lang="en-US" altLang="el-GR" sz="2800" dirty="0"/>
              <a:t>B</a:t>
            </a:r>
            <a:r>
              <a:rPr lang="en-US" altLang="el-GR" sz="2800" baseline="-25000" dirty="0"/>
              <a:t>12</a:t>
            </a:r>
            <a:endParaRPr lang="el-GR" altLang="el-GR" sz="2800" baseline="-250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33% Ιώδιο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30% πρωτεΐνη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41FC-07DB-4310-94D3-2D646370F424}" type="slidenum">
              <a:rPr lang="el-GR" altLang="el-GR"/>
              <a:pPr/>
              <a:t>7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523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Γαλακτοκομικά προϊόντα </a:t>
            </a:r>
            <a:r>
              <a:rPr lang="el-GR" alt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Προϊόντα </a:t>
            </a:r>
            <a:r>
              <a:rPr lang="el-GR" dirty="0"/>
              <a:t>ζύμωσης περιέχουν ειδικά βακτήρια γάλακτος και άλλους  μικροοργανισμούς</a:t>
            </a:r>
          </a:p>
          <a:p>
            <a:r>
              <a:rPr lang="el-GR" dirty="0"/>
              <a:t>Ξινόγαλο, </a:t>
            </a:r>
            <a:r>
              <a:rPr lang="el-GR" dirty="0" smtClean="0"/>
              <a:t>Αριάνη</a:t>
            </a:r>
            <a:endParaRPr lang="en-US" dirty="0"/>
          </a:p>
          <a:p>
            <a:r>
              <a:rPr lang="el-GR" dirty="0"/>
              <a:t>Κρέμα γάλακτος με 30% λιπαρά τουλάχ.</a:t>
            </a:r>
          </a:p>
          <a:p>
            <a:r>
              <a:rPr lang="el-GR" dirty="0"/>
              <a:t>Γιαούρτι: </a:t>
            </a:r>
          </a:p>
          <a:p>
            <a:pPr lvl="1"/>
            <a:r>
              <a:rPr lang="el-GR" dirty="0"/>
              <a:t>πυκνό γάλα, θερμότητα</a:t>
            </a:r>
          </a:p>
          <a:p>
            <a:pPr lvl="1"/>
            <a:r>
              <a:rPr lang="el-GR" dirty="0"/>
              <a:t>ειδικές καλλιέργειες</a:t>
            </a:r>
          </a:p>
          <a:p>
            <a:pPr lvl="2"/>
            <a:r>
              <a:rPr lang="en-US" dirty="0"/>
              <a:t>lactobacillus bulagaricus, </a:t>
            </a:r>
          </a:p>
          <a:p>
            <a:pPr lvl="2"/>
            <a:r>
              <a:rPr lang="en-US" dirty="0"/>
              <a:t>streptococcus  </a:t>
            </a:r>
            <a:r>
              <a:rPr lang="en-US" dirty="0" smtClean="0"/>
              <a:t>thermophilus</a:t>
            </a:r>
            <a:endParaRPr lang="en-US" dirty="0"/>
          </a:p>
          <a:p>
            <a:r>
              <a:rPr lang="en-US" dirty="0"/>
              <a:t>Kefir </a:t>
            </a:r>
            <a:r>
              <a:rPr lang="el-GR" dirty="0"/>
              <a:t>ή Κ</a:t>
            </a:r>
            <a:r>
              <a:rPr lang="en-US" dirty="0"/>
              <a:t>umys</a:t>
            </a:r>
          </a:p>
          <a:p>
            <a:pPr lvl="1"/>
            <a:r>
              <a:rPr lang="el-GR" dirty="0"/>
              <a:t>συμβίωση μυκητών, βακτηρίων και άλλων μικροοργανισμών και αλκοολική ζύμωση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FCDB-7D78-44EE-B92F-75142A40987D}" type="slidenum">
              <a:rPr lang="el-GR" altLang="el-GR"/>
              <a:pPr/>
              <a:t>8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1487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226</TotalTime>
  <Words>1366</Words>
  <Application>Microsoft Office PowerPoint</Application>
  <PresentationFormat>Προβολή στην οθόνη (4:3)</PresentationFormat>
  <Paragraphs>304</Paragraphs>
  <Slides>35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37" baseType="lpstr">
      <vt:lpstr>template</vt:lpstr>
      <vt:lpstr>OC_template_updated</vt:lpstr>
      <vt:lpstr>Διατροφή</vt:lpstr>
      <vt:lpstr>Γάλα και γαλακτοκομικά προϊόντα  </vt:lpstr>
      <vt:lpstr>Γάλα</vt:lpstr>
      <vt:lpstr>Είδη γάλατος</vt:lpstr>
      <vt:lpstr>Γάλα για ευρεία κατανάλωση</vt:lpstr>
      <vt:lpstr>Θερμική επεξεργασία 1/2</vt:lpstr>
      <vt:lpstr>Θερμική επεξεργασία 2/2</vt:lpstr>
      <vt:lpstr>Σύσταση γάλακτος</vt:lpstr>
      <vt:lpstr>Γαλακτοκομικά προϊόντα 1/2</vt:lpstr>
      <vt:lpstr>Γαλακτοκομικά προϊόντα 2/2</vt:lpstr>
      <vt:lpstr>Επεξεργασία γάλακτος</vt:lpstr>
      <vt:lpstr>Τυρί</vt:lpstr>
      <vt:lpstr>Παραγωγή τυριού</vt:lpstr>
      <vt:lpstr>Είδη τυριού</vt:lpstr>
      <vt:lpstr>Διατροφική σημασία</vt:lpstr>
      <vt:lpstr>Η σημασία των γαλακτοκομικών προϊόντων</vt:lpstr>
      <vt:lpstr>Υπερ και κατά 1/2</vt:lpstr>
      <vt:lpstr>Υπερ και κατά 2/2</vt:lpstr>
      <vt:lpstr>Ιδιότητες</vt:lpstr>
      <vt:lpstr>Άλλα χαρακτηριστικά</vt:lpstr>
      <vt:lpstr>Αυγά</vt:lpstr>
      <vt:lpstr>Χαρακτηριστικά αυγού</vt:lpstr>
      <vt:lpstr>Διατροφική σημασία αυγού 1/3</vt:lpstr>
      <vt:lpstr>Διατροφική σημασία αυγού 2/3</vt:lpstr>
      <vt:lpstr>Διατροφική σημασία αυγού 3/3</vt:lpstr>
      <vt:lpstr>Κατηγορίες στο εμπόριο</vt:lpstr>
      <vt:lpstr>Κατηγορίες αυγών</vt:lpstr>
      <vt:lpstr>Tρόπος εκτροφής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51</cp:revision>
  <dcterms:created xsi:type="dcterms:W3CDTF">2015-07-21T13:01:13Z</dcterms:created>
  <dcterms:modified xsi:type="dcterms:W3CDTF">2015-11-13T07:35:23Z</dcterms:modified>
</cp:coreProperties>
</file>