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1.xml" ContentType="application/vnd.ms-office.activeX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10" r:id="rId3"/>
  </p:sldMasterIdLst>
  <p:notesMasterIdLst>
    <p:notesMasterId r:id="rId35"/>
  </p:notesMasterIdLst>
  <p:handoutMasterIdLst>
    <p:handoutMasterId r:id="rId36"/>
  </p:handoutMasterIdLst>
  <p:sldIdLst>
    <p:sldId id="256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57" r:id="rId28"/>
    <p:sldId id="262" r:id="rId29"/>
    <p:sldId id="264" r:id="rId30"/>
    <p:sldId id="292" r:id="rId31"/>
    <p:sldId id="293" r:id="rId32"/>
    <p:sldId id="266" r:id="rId33"/>
    <p:sldId id="261" r:id="rId34"/>
  </p:sldIdLst>
  <p:sldSz cx="9144000" cy="6858000" type="screen4x3"/>
  <p:notesSz cx="7104063" cy="10234613"/>
  <p:custDataLst>
    <p:tags r:id="rId3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27/2/2015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27/2/2015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676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3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034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23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  <a:effectLst/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038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84077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647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346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80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357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084077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270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965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491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84077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603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15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Τίτλος, Αντικείμενο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5" name="10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2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59573-EC11-4575-AD81-AD5CAFB0802F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8360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2310E-0C17-475A-9FC2-FAB2F434E5EB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55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Τίτλος, Clip Art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ClipArt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el-GR" noProof="0" dirty="0" smtClean="0"/>
              <a:t>Κάντε κλικ στο εικονίδιο για να προσθέσετε μια έτοιμη εικόνα clip art</a:t>
            </a:r>
            <a:endParaRPr lang="en-GB" noProof="0" dirty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5" name="10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2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354C6-305E-42C0-BEBB-9475F489DEA8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049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274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630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431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349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789040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273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924944"/>
            <a:ext cx="8219256" cy="158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7544" y="4608000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710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296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49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684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058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486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328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36645-BF36-4645-B65A-F42A6A73837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27/2/2015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B159-851B-4BB3-ACED-5AFFAF929CBD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645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EEECE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050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8407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923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yiJWIKUZe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hyperlink" Target="http://creativecommons.org/licenses/by/3.0/legalcode" TargetMode="External"/><Relationship Id="rId4" Type="http://schemas.openxmlformats.org/officeDocument/2006/relationships/hyperlink" Target="http://www.youtube.com/user/lzdancewicz?feature=watch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labspace.open.ac.uk/mod/oucontent/view.php?id=450506&amp;extra=thumbnail_id392363175519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reativecommons.org/licenses/by-nc-sa/2.0/uk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.xml"/><Relationship Id="rId7" Type="http://schemas.openxmlformats.org/officeDocument/2006/relationships/hyperlink" Target="https://www.youtube.com/channel/UCh2da0-hkHB0xUnlTNju-Tg" TargetMode="Externa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www.youtube.com/watch?v=0tfhupEoKWo" TargetMode="Externa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://commons.wikimedia.org/wiki/User:P%C3%B6ll%C3%B6" TargetMode="External"/><Relationship Id="rId4" Type="http://schemas.openxmlformats.org/officeDocument/2006/relationships/hyperlink" Target="http://commons.wikimedia.org/wiki/File:Urinary_catheterization_with_a_doll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M.Komorniczak" TargetMode="External"/><Relationship Id="rId4" Type="http://schemas.openxmlformats.org/officeDocument/2006/relationships/hyperlink" Target="http://commons.wikimedia.org/wiki/File:Urinary_catheters_numbered.sv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ybuilder.net/free-ed/Courses/MedHealth/Nursing/NurseFund/default.asp?iNum=3&amp;fraNum=030101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Παθολογική Νοσηλευτική 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ΙΙ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/>
              <a:t>Ενότητα 1 : </a:t>
            </a:r>
            <a:r>
              <a:rPr lang="el-GR" sz="2800" dirty="0"/>
              <a:t>Καθετηριασμός ουροδόχου κύστεως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l-GR" sz="28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dirty="0"/>
              <a:t>Θεοδώρα Στρουμπούκη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dirty="0"/>
              <a:t>Τμήμα Νοσηλευτικής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Καθετηριασμός σε γυναίκα </a:t>
            </a:r>
            <a:r>
              <a:rPr lang="el-GR" sz="3200" b="0" dirty="0" smtClean="0"/>
              <a:t>(2 από 2)</a:t>
            </a:r>
            <a:endParaRPr lang="el-GR" sz="3200" b="0" dirty="0"/>
          </a:p>
        </p:txBody>
      </p:sp>
      <p:sp>
        <p:nvSpPr>
          <p:cNvPr id="8" name="Rectangle 5"/>
          <p:cNvSpPr/>
          <p:nvPr/>
        </p:nvSpPr>
        <p:spPr>
          <a:xfrm>
            <a:off x="2980543" y="5388023"/>
            <a:ext cx="3135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foley insertion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female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Laura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Zdancewicz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Attribution 3.0 Unported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 descr="C:\Users\fkaram2\Desktop\Photo-Video-Film2-icon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3935" y="5446313"/>
            <a:ext cx="345083" cy="34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77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Καθετήρας </a:t>
            </a:r>
            <a:r>
              <a:rPr lang="en-US" dirty="0" smtClean="0"/>
              <a:t>Folley </a:t>
            </a:r>
            <a:r>
              <a:rPr lang="el-GR" dirty="0" smtClean="0"/>
              <a:t>στην ουροδόχο κύστη</a:t>
            </a:r>
            <a:endParaRPr lang="el-GR" dirty="0"/>
          </a:p>
        </p:txBody>
      </p:sp>
      <p:pic>
        <p:nvPicPr>
          <p:cNvPr id="2050" name="Picture 2" descr="τοποθετημένος Καθετήρας Folley στην ουροδόχο κύστη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6261" y="1052737"/>
            <a:ext cx="5191478" cy="53179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3347864" y="6362078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Εικόνα 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labspace.open.ac.uk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διαθέσιμη με άδεια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CC BY-NC-SA 2.0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UK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47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Καθετηριασμός σε άνδρα</a:t>
            </a:r>
            <a:endParaRPr lang="el-GR" dirty="0"/>
          </a:p>
        </p:txBody>
      </p:sp>
      <p:sp>
        <p:nvSpPr>
          <p:cNvPr id="5" name="Rectangle 5"/>
          <p:cNvSpPr/>
          <p:nvPr/>
        </p:nvSpPr>
        <p:spPr>
          <a:xfrm>
            <a:off x="3107763" y="6344443"/>
            <a:ext cx="30963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6"/>
              </a:rPr>
              <a:t>foley catheter </a:t>
            </a:r>
            <a:r>
              <a:rPr lang="en-US" sz="1200" dirty="0" smtClean="0">
                <a:latin typeface="+mn-lt"/>
                <a:hlinkClick r:id="rId6"/>
              </a:rPr>
              <a:t>insertion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 by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7"/>
              </a:rPr>
              <a:t>roso614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6" name="Picture 2" descr="C:\Users\fkaram2\Desktop\Photo-Video-Film2-icon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5700" y="6310402"/>
            <a:ext cx="345083" cy="34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8" name="ShockwaveFlash1" r:id="rId2" imgW="6857143" imgH="5144218"/>
        </mc:Choice>
        <mc:Fallback>
          <p:control name="ShockwaveFlash1" r:id="rId2" imgW="6857143" imgH="5144218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69988" y="1022350"/>
                  <a:ext cx="6858000" cy="5143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58160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Καθετηριασμός κύστεως - τεχνική</a:t>
            </a:r>
            <a:endParaRPr lang="en-GB" dirty="0" smtClean="0"/>
          </a:p>
        </p:txBody>
      </p:sp>
      <p:sp>
        <p:nvSpPr>
          <p:cNvPr id="22531" name="Rectangle 4"/>
          <p:cNvSpPr>
            <a:spLocks noGrp="1" noChangeArrowheads="1"/>
          </p:cNvSpPr>
          <p:nvPr>
            <p:ph idx="1"/>
          </p:nvPr>
        </p:nvSpPr>
        <p:spPr>
          <a:xfrm>
            <a:off x="4343400" y="1144148"/>
            <a:ext cx="4631432" cy="504056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r>
              <a:rPr lang="el-GR" sz="2400" dirty="0" smtClean="0"/>
              <a:t>Αποστείρωση,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r>
              <a:rPr lang="el-GR" sz="2400" dirty="0" smtClean="0"/>
              <a:t>Έλξη πέους, σταθερή,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r>
              <a:rPr lang="el-GR" sz="2400" dirty="0" smtClean="0"/>
              <a:t>Ήπια προώθηση καθετήρα από το στόμιο</a:t>
            </a:r>
            <a:r>
              <a:rPr lang="el-GR" sz="2400" dirty="0"/>
              <a:t>,</a:t>
            </a:r>
            <a:endParaRPr lang="el-GR" sz="2400" dirty="0" smtClean="0"/>
          </a:p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r>
              <a:rPr lang="el-GR" sz="2400" dirty="0" smtClean="0"/>
              <a:t>Εισαγωγή </a:t>
            </a:r>
            <a:r>
              <a:rPr lang="el-GR" sz="2400" u="sng" dirty="0" smtClean="0"/>
              <a:t>όλου</a:t>
            </a:r>
            <a:r>
              <a:rPr lang="el-GR" sz="2400" dirty="0" smtClean="0"/>
              <a:t> του καθετήρα,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r>
              <a:rPr lang="el-GR" sz="2400" dirty="0" smtClean="0"/>
              <a:t>Φούσκωμα μπαλονιού καθετήρα από τη βαλβίδα,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r>
              <a:rPr lang="el-GR" sz="2400" dirty="0" smtClean="0"/>
              <a:t>Ήπια έλξη αυτού.</a:t>
            </a:r>
            <a:endParaRPr lang="en-GB" sz="2400" dirty="0" smtClean="0"/>
          </a:p>
        </p:txBody>
      </p:sp>
      <p:pic>
        <p:nvPicPr>
          <p:cNvPr id="3074" name="Picture 2" descr="Καθετηριασμός κύστεως - τεχνική σε κούκλα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1571599"/>
            <a:ext cx="3810000" cy="41547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/>
          <p:nvPr/>
        </p:nvSpPr>
        <p:spPr>
          <a:xfrm>
            <a:off x="1004392" y="5785768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Urinary catheterization with a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doll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hlinkClick r:id="rId5"/>
              </a:rPr>
              <a:t>Pöllö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CC BY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64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Καθετηριασμός κύστεως – χρήσεις </a:t>
            </a:r>
            <a:r>
              <a:rPr lang="el-GR" sz="2800" b="0" dirty="0" smtClean="0"/>
              <a:t>(1 από 2) </a:t>
            </a:r>
            <a:endParaRPr lang="en-GB" sz="2800" b="0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052736"/>
            <a:ext cx="8424936" cy="5040560"/>
          </a:xfrm>
        </p:spPr>
        <p:txBody>
          <a:bodyPr>
            <a:noAutofit/>
          </a:bodyPr>
          <a:lstStyle/>
          <a:p>
            <a:pPr marL="514350" indent="-514350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l-GR" sz="2600" b="1" dirty="0" smtClean="0"/>
              <a:t>Παραμονή μέχρι 1 εβδομάδα </a:t>
            </a:r>
            <a:r>
              <a:rPr lang="en-GB" sz="2600" b="1" dirty="0" smtClean="0"/>
              <a:t>- short term</a:t>
            </a:r>
            <a:r>
              <a:rPr lang="el-GR" sz="2600" b="1" dirty="0" smtClean="0"/>
              <a:t>:</a:t>
            </a:r>
            <a:endParaRPr lang="en-GB" sz="2600" b="1" dirty="0" smtClean="0"/>
          </a:p>
          <a:p>
            <a:pPr marL="914400" lvl="1" indent="-457200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GB" sz="2400" dirty="0" smtClean="0"/>
              <a:t>PVC plastic (</a:t>
            </a:r>
            <a:r>
              <a:rPr lang="el-GR" sz="2400" dirty="0" smtClean="0"/>
              <a:t>πολυβινυλοχλωρίδιο).</a:t>
            </a:r>
            <a:endParaRPr lang="en-US" sz="2600" dirty="0" smtClean="0"/>
          </a:p>
          <a:p>
            <a:pPr marL="514350" indent="-514350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l-GR" sz="2600" b="1" dirty="0" smtClean="0"/>
              <a:t>Παραμονή μέχρι 28 μέρες</a:t>
            </a:r>
            <a:r>
              <a:rPr lang="en-GB" sz="2600" b="1" dirty="0" smtClean="0"/>
              <a:t> – medium term</a:t>
            </a:r>
            <a:r>
              <a:rPr lang="el-GR" sz="2600" b="1" dirty="0" smtClean="0"/>
              <a:t>:</a:t>
            </a:r>
            <a:endParaRPr lang="en-GB" sz="2600" b="1" dirty="0" smtClean="0"/>
          </a:p>
          <a:p>
            <a:pPr marL="914400" lvl="1" indent="-457200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GB" sz="2400" dirty="0" smtClean="0"/>
              <a:t>PTFE ( polytetrafluoroethylene - </a:t>
            </a:r>
            <a:r>
              <a:rPr lang="el-GR" sz="2400" dirty="0" smtClean="0"/>
              <a:t>πλαστικό χωρίς </a:t>
            </a:r>
            <a:r>
              <a:rPr lang="en-GB" sz="2400" dirty="0" smtClean="0"/>
              <a:t>PVC)</a:t>
            </a:r>
            <a:r>
              <a:rPr lang="el-GR" sz="2400" dirty="0"/>
              <a:t>,</a:t>
            </a:r>
            <a:endParaRPr lang="el-GR" sz="2400" dirty="0" smtClean="0"/>
          </a:p>
          <a:p>
            <a:pPr marL="914400" lvl="1" indent="-457200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l-GR" sz="2400" dirty="0" smtClean="0"/>
              <a:t>Με επικάλυψη </a:t>
            </a:r>
            <a:r>
              <a:rPr lang="en-GB" sz="2400" dirty="0" smtClean="0"/>
              <a:t>teflon</a:t>
            </a:r>
            <a:r>
              <a:rPr lang="el-GR" sz="2400" dirty="0"/>
              <a:t>.</a:t>
            </a:r>
            <a:endParaRPr lang="en-GB" sz="2400" dirty="0" smtClean="0"/>
          </a:p>
          <a:p>
            <a:pPr marL="514350" indent="-514350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l-GR" sz="2600" b="1" dirty="0" smtClean="0"/>
              <a:t>Παραμονή μέχρι 12 εβδομάδες – </a:t>
            </a:r>
            <a:r>
              <a:rPr lang="en-GB" sz="2600" b="1" dirty="0" smtClean="0"/>
              <a:t>long term:</a:t>
            </a:r>
            <a:endParaRPr lang="el-GR" sz="2600" b="1" dirty="0" smtClean="0"/>
          </a:p>
          <a:p>
            <a:pPr marL="971550" lvl="1" indent="-514350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400" dirty="0" smtClean="0"/>
              <a:t>Silicone 100%</a:t>
            </a:r>
            <a:r>
              <a:rPr lang="el-GR" sz="2400" dirty="0" smtClean="0"/>
              <a:t>,</a:t>
            </a:r>
            <a:endParaRPr lang="en-US" sz="2400" dirty="0" smtClean="0"/>
          </a:p>
          <a:p>
            <a:pPr marL="971550" lvl="1" indent="-514350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400" dirty="0" smtClean="0"/>
              <a:t>silicone coated latex</a:t>
            </a:r>
            <a:r>
              <a:rPr lang="el-GR" sz="2400" dirty="0" smtClean="0"/>
              <a:t>,</a:t>
            </a:r>
            <a:endParaRPr lang="en-US" sz="2400" dirty="0" smtClean="0"/>
          </a:p>
          <a:p>
            <a:pPr marL="971550" lvl="1" indent="-514350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400" dirty="0" smtClean="0"/>
              <a:t>Hydroge</a:t>
            </a:r>
            <a:r>
              <a:rPr lang="en-GB" sz="2400" dirty="0" smtClean="0"/>
              <a:t>l coated silicone</a:t>
            </a:r>
            <a:r>
              <a:rPr lang="el-GR" sz="2400" dirty="0" smtClean="0"/>
              <a:t>,</a:t>
            </a:r>
            <a:endParaRPr lang="en-GB" sz="2400" dirty="0" smtClean="0"/>
          </a:p>
          <a:p>
            <a:pPr marL="971550" lvl="1" indent="-514350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GB" sz="2400" dirty="0" smtClean="0"/>
              <a:t>Elastomer coated latex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pPr marL="0" indent="0">
              <a:lnSpc>
                <a:spcPct val="114000"/>
              </a:lnSpc>
              <a:buNone/>
              <a:defRPr/>
            </a:pPr>
            <a:endParaRPr lang="en-GB" sz="26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74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558" y="0"/>
            <a:ext cx="9144000" cy="9087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dirty="0"/>
              <a:t>Καθετηριασμός κύστεως – χρήσεις </a:t>
            </a:r>
            <a:r>
              <a:rPr lang="el-GR" sz="2800" b="0" dirty="0" smtClean="0"/>
              <a:t>(2 </a:t>
            </a:r>
            <a:r>
              <a:rPr lang="el-GR" sz="2800" b="0" dirty="0"/>
              <a:t>από 2) </a:t>
            </a:r>
            <a:endParaRPr lang="en-GB" sz="3200" b="0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412776"/>
            <a:ext cx="8507288" cy="4824536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l-GR" sz="2400" dirty="0" smtClean="0"/>
              <a:t>Για άρση υπο-κυστικού κωλύματος: ιδανικό μέγεθος τα 12 ή 16 </a:t>
            </a:r>
            <a:r>
              <a:rPr lang="en-US" sz="2400" dirty="0" smtClean="0"/>
              <a:t>Fr ( </a:t>
            </a:r>
            <a:r>
              <a:rPr lang="el-GR" sz="2400" dirty="0" smtClean="0"/>
              <a:t>στα παιδιά τα 3-5</a:t>
            </a:r>
            <a:r>
              <a:rPr lang="en-US" sz="2400" dirty="0" smtClean="0"/>
              <a:t> Fr)</a:t>
            </a:r>
            <a:r>
              <a:rPr lang="el-GR" sz="2400" dirty="0" smtClean="0"/>
              <a:t>,</a:t>
            </a:r>
            <a:endParaRPr lang="en-US" sz="2400" dirty="0" smtClean="0"/>
          </a:p>
          <a:p>
            <a:pPr eaLnBrk="1" hangingPunct="1">
              <a:lnSpc>
                <a:spcPct val="150000"/>
              </a:lnSpc>
            </a:pPr>
            <a:r>
              <a:rPr lang="el-GR" sz="2400" dirty="0" smtClean="0"/>
              <a:t>Πρέπει να επιλέγεται πάντα ο καταλληλότερος </a:t>
            </a:r>
            <a:r>
              <a:rPr lang="el-GR" sz="2400" u="sng" dirty="0" smtClean="0"/>
              <a:t>μικρότερος δυνατός</a:t>
            </a:r>
            <a:r>
              <a:rPr lang="el-GR" sz="2400" dirty="0" smtClean="0"/>
              <a:t> καθετήρας,</a:t>
            </a:r>
          </a:p>
          <a:p>
            <a:pPr eaLnBrk="1" hangingPunct="1">
              <a:lnSpc>
                <a:spcPct val="150000"/>
              </a:lnSpc>
            </a:pPr>
            <a:r>
              <a:rPr lang="el-GR" sz="2400" dirty="0" smtClean="0"/>
              <a:t>Οι καθετήρες εμποτισμένοι με αντιβιοτικό, δεν προφυλάσσουν μακροπρόθεσμα περισσότερο από ουρολοιμώξεις.</a:t>
            </a:r>
            <a:endParaRPr lang="en-GB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58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Δύσκολοι καθετηριασμοί κύστεως</a:t>
            </a:r>
            <a:endParaRPr lang="en-GB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u="sng" dirty="0" smtClean="0"/>
          </a:p>
          <a:p>
            <a:pPr marL="0" indent="0" eaLnBrk="1" hangingPunct="1">
              <a:buNone/>
            </a:pPr>
            <a:r>
              <a:rPr lang="el-GR" sz="2800" b="1" dirty="0" smtClean="0"/>
              <a:t>Αίτια :</a:t>
            </a:r>
          </a:p>
          <a:p>
            <a:pPr lvl="1" eaLnBrk="1" hangingPunct="1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2400" dirty="0" smtClean="0"/>
              <a:t>Υπερπλασία προστάτη,</a:t>
            </a:r>
          </a:p>
          <a:p>
            <a:pPr lvl="1" eaLnBrk="1" hangingPunct="1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2400" dirty="0" smtClean="0"/>
              <a:t>Μετεγχειρητική σύγκλειση κυστικού αυχένα,</a:t>
            </a:r>
          </a:p>
          <a:p>
            <a:pPr lvl="1" eaLnBrk="1" hangingPunct="1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2400" dirty="0" smtClean="0"/>
              <a:t>Στενώματα ουρήθρας,</a:t>
            </a:r>
          </a:p>
          <a:p>
            <a:pPr lvl="1" eaLnBrk="1" hangingPunct="1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2400" dirty="0" smtClean="0"/>
              <a:t>Κακώσεις ουρήθρας.</a:t>
            </a:r>
          </a:p>
          <a:p>
            <a:pPr lvl="1" eaLnBrk="1" hangingPunct="1"/>
            <a:endParaRPr lang="en-GB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27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Τεχνικές για δύσκολους καθετηριασμούς κύστεως</a:t>
            </a:r>
            <a:endParaRPr lang="en-GB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340768"/>
            <a:ext cx="8712968" cy="5517232"/>
          </a:xfrm>
        </p:spPr>
        <p:txBody>
          <a:bodyPr>
            <a:noAutofit/>
          </a:bodyPr>
          <a:lstStyle/>
          <a:p>
            <a:pPr indent="-360000"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sz="2400" dirty="0" smtClean="0"/>
              <a:t>Έγχυση αναισθητικής αλοιφής σε ουρήθρα,</a:t>
            </a:r>
            <a:endParaRPr lang="en-US" sz="2400" dirty="0" smtClean="0"/>
          </a:p>
          <a:p>
            <a:pPr indent="-360000" eaLnBrk="1" hangingPunct="1">
              <a:lnSpc>
                <a:spcPct val="120000"/>
              </a:lnSpc>
              <a:spcBef>
                <a:spcPts val="1200"/>
              </a:spcBef>
            </a:pPr>
            <a:r>
              <a:rPr lang="en-US" sz="2400" dirty="0"/>
              <a:t>E</a:t>
            </a:r>
            <a:r>
              <a:rPr lang="el-GR" sz="2400" dirty="0" smtClean="0"/>
              <a:t>ισαγωγή καθετήρα και με τη βοήθεια δακτυλικής,</a:t>
            </a:r>
          </a:p>
          <a:p>
            <a:pPr indent="-360000"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sz="2400" dirty="0" smtClean="0"/>
              <a:t>Εφαρμογή καθετήρα τύπου </a:t>
            </a:r>
            <a:r>
              <a:rPr lang="en-US" sz="2400" dirty="0" smtClean="0"/>
              <a:t>Tiemman</a:t>
            </a:r>
            <a:r>
              <a:rPr lang="el-GR" sz="2400" dirty="0" smtClean="0"/>
              <a:t>,</a:t>
            </a:r>
            <a:endParaRPr lang="en-US" sz="2400" dirty="0" smtClean="0"/>
          </a:p>
          <a:p>
            <a:pPr indent="-360000" eaLnBrk="1" hangingPunct="1">
              <a:lnSpc>
                <a:spcPct val="120000"/>
              </a:lnSpc>
              <a:spcBef>
                <a:spcPts val="1200"/>
              </a:spcBef>
            </a:pPr>
            <a:r>
              <a:rPr lang="en-US" sz="2400" dirty="0"/>
              <a:t>E</a:t>
            </a:r>
            <a:r>
              <a:rPr lang="el-GR" sz="2400" dirty="0" smtClean="0"/>
              <a:t>ισαγωγή καθετήρα </a:t>
            </a:r>
            <a:r>
              <a:rPr lang="en-US" sz="2400" dirty="0" smtClean="0"/>
              <a:t>Nelaton </a:t>
            </a:r>
            <a:r>
              <a:rPr lang="el-GR" sz="2400" dirty="0" smtClean="0"/>
              <a:t>μέχρι του εμποδίου, κι από πάνω ενός </a:t>
            </a:r>
            <a:r>
              <a:rPr lang="en-US" sz="2400" dirty="0" smtClean="0"/>
              <a:t>Tiemman</a:t>
            </a:r>
            <a:r>
              <a:rPr lang="el-GR" sz="2400" dirty="0" smtClean="0"/>
              <a:t>,</a:t>
            </a:r>
          </a:p>
          <a:p>
            <a:pPr indent="-360000"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sz="2400" dirty="0" smtClean="0"/>
              <a:t>Ήπια εισαγωγή οδηγού σύρματος 6 </a:t>
            </a:r>
            <a:r>
              <a:rPr lang="en-US" sz="2400" dirty="0" smtClean="0"/>
              <a:t>Fr, </a:t>
            </a:r>
            <a:r>
              <a:rPr lang="el-GR" sz="2400" dirty="0" smtClean="0"/>
              <a:t>κι από πάνω ενός ουρηθρικού ή ουρητηρικού καθετήρα,</a:t>
            </a:r>
          </a:p>
          <a:p>
            <a:pPr indent="-360000"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sz="2400" dirty="0" smtClean="0"/>
              <a:t>Εφαρμογή υπερηβικής κυστεοστομίας,</a:t>
            </a:r>
            <a:endParaRPr lang="en-US" sz="2400" dirty="0" smtClean="0"/>
          </a:p>
          <a:p>
            <a:pPr indent="-360000" eaLnBrk="1" hangingPunct="1">
              <a:lnSpc>
                <a:spcPct val="120000"/>
              </a:lnSpc>
              <a:spcBef>
                <a:spcPts val="1200"/>
              </a:spcBef>
            </a:pPr>
            <a:r>
              <a:rPr lang="en-US" sz="2400" dirty="0"/>
              <a:t>T</a:t>
            </a:r>
            <a:r>
              <a:rPr lang="en-US" sz="2400" dirty="0" smtClean="0"/>
              <a:t>o</a:t>
            </a:r>
            <a:r>
              <a:rPr lang="el-GR" sz="2400" dirty="0" smtClean="0"/>
              <a:t>ποθέτηση καθετήρα κύστεως με χρήση οπτικού ουρηθροτόμου.</a:t>
            </a:r>
            <a:endParaRPr lang="en-US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63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Ουροσυλλέκτες </a:t>
            </a:r>
            <a:r>
              <a:rPr lang="el-GR" sz="2800" b="0" dirty="0" smtClean="0"/>
              <a:t>(1 από 2)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l-GR" sz="2400" dirty="0" smtClean="0"/>
              <a:t>Ανοιχτού κυκλώματος (χωρίς δυνατότητα εξόδου των ούρων)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l-GR" sz="2400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l-GR" sz="2400" dirty="0" smtClean="0"/>
              <a:t>Κλειστού κυκλώματος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l-GR" sz="2400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l-GR" sz="2400" dirty="0" smtClean="0"/>
              <a:t>Με βρυσάκι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l-GR" sz="2400" dirty="0" smtClean="0"/>
          </a:p>
          <a:p>
            <a:pPr>
              <a:buFont typeface="Wingdings" pitchFamily="2" charset="2"/>
              <a:buChar char="§"/>
              <a:defRPr/>
            </a:pPr>
            <a:r>
              <a:rPr lang="el-GR" sz="2400" dirty="0" smtClean="0"/>
              <a:t>Χωρίς βρυσάκι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Ουροσυλλέκτες </a:t>
            </a:r>
            <a:r>
              <a:rPr lang="el-GR" sz="2800" b="0" dirty="0" smtClean="0"/>
              <a:t>(2 </a:t>
            </a:r>
            <a:r>
              <a:rPr lang="el-GR" sz="2800" b="0" dirty="0"/>
              <a:t>από 2)</a:t>
            </a:r>
            <a:endParaRPr lang="el-GR" sz="3200" b="0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l-GR" sz="2800" b="1" dirty="0" smtClean="0"/>
              <a:t>Πεϊκές καλύπτρες</a:t>
            </a:r>
            <a:r>
              <a:rPr lang="el-GR" sz="2800" dirty="0" smtClean="0"/>
              <a:t> (εξωτερικοί ουροκαθετήρες)</a:t>
            </a:r>
          </a:p>
          <a:p>
            <a:pPr marL="360000" lvl="1" indent="-360000" eaLnBrk="1" hangingPunct="1"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l-GR" sz="2400" dirty="0" smtClean="0"/>
              <a:t>σε βαριά περιστατικά,</a:t>
            </a:r>
          </a:p>
          <a:p>
            <a:pPr marL="360000" lvl="1" indent="-360000" eaLnBrk="1" hangingPunct="1"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l-GR" sz="2400" dirty="0" smtClean="0"/>
              <a:t>σε πολύ δύσκολους καθετηριασμούς,</a:t>
            </a:r>
          </a:p>
          <a:p>
            <a:pPr marL="360000" lvl="1" indent="-360000" eaLnBrk="1" hangingPunct="1"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l-GR" sz="2400" dirty="0" smtClean="0"/>
              <a:t>προκαλούν συχνά έντονες δερματίτιδες στο πέος.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13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3600" b="1" dirty="0" smtClean="0"/>
              <a:t>Εργαστήριο </a:t>
            </a:r>
            <a:br>
              <a:rPr lang="el-GR" sz="3600" b="1" dirty="0" smtClean="0"/>
            </a:br>
            <a:r>
              <a:rPr lang="el-GR" sz="3600" b="1" dirty="0" smtClean="0"/>
              <a:t>Παθολογική Νοσηλευτική ΙΙ</a:t>
            </a:r>
            <a:endParaRPr lang="el-GR" sz="3600" dirty="0"/>
          </a:p>
        </p:txBody>
      </p:sp>
      <p:sp>
        <p:nvSpPr>
          <p:cNvPr id="8" name="2 - Θέση περιεχομένου"/>
          <p:cNvSpPr txBox="1">
            <a:spLocks/>
          </p:cNvSpPr>
          <p:nvPr/>
        </p:nvSpPr>
        <p:spPr>
          <a:xfrm>
            <a:off x="2133600" y="1628800"/>
            <a:ext cx="7006468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  <a:defRPr/>
            </a:pPr>
            <a:r>
              <a:rPr lang="en-GB" sz="3600" b="1" dirty="0">
                <a:solidFill>
                  <a:srgbClr val="084077"/>
                </a:solidFill>
              </a:rPr>
              <a:t>«</a:t>
            </a:r>
            <a:r>
              <a:rPr lang="el-GR" sz="3600" b="1" dirty="0">
                <a:solidFill>
                  <a:srgbClr val="084077"/>
                </a:solidFill>
              </a:rPr>
              <a:t>Καθετηριασμός ουροδόχου κύστεως</a:t>
            </a:r>
            <a:r>
              <a:rPr lang="en-GB" sz="3600" b="1" dirty="0">
                <a:solidFill>
                  <a:srgbClr val="084077"/>
                </a:solidFill>
              </a:rPr>
              <a:t>»</a:t>
            </a:r>
            <a:endParaRPr lang="el-GR" sz="3600" b="1" dirty="0">
              <a:solidFill>
                <a:srgbClr val="084077"/>
              </a:solidFill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1124744"/>
            <a:ext cx="2133600" cy="5733256"/>
          </a:xfrm>
          <a:prstGeom prst="rect">
            <a:avLst/>
          </a:prstGeom>
          <a:solidFill>
            <a:srgbClr val="08407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BE" sz="1600">
              <a:solidFill>
                <a:prstClr val="black"/>
              </a:solidFill>
            </a:endParaRPr>
          </a:p>
        </p:txBody>
      </p:sp>
      <p:sp>
        <p:nvSpPr>
          <p:cNvPr id="9" name="Ορθογώνιο 5"/>
          <p:cNvSpPr/>
          <p:nvPr/>
        </p:nvSpPr>
        <p:spPr>
          <a:xfrm>
            <a:off x="2252464" y="3140968"/>
            <a:ext cx="6750496" cy="1200329"/>
          </a:xfrm>
          <a:prstGeom prst="rect">
            <a:avLst/>
          </a:prstGeom>
          <a:ln>
            <a:solidFill>
              <a:srgbClr val="084077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prstClr val="black"/>
                </a:solidFill>
                <a:latin typeface="Calibri"/>
              </a:rPr>
              <a:t>Δ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΄ εξάμηνο</a:t>
            </a:r>
          </a:p>
          <a:p>
            <a:pPr algn="ctr"/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Τμήμα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Νοσηλευτικής, ΤΕΙ Αθήνας</a:t>
            </a:r>
          </a:p>
          <a:p>
            <a:pPr algn="ctr"/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2013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52464" y="4509120"/>
            <a:ext cx="6750496" cy="120032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prstClr val="black"/>
                </a:solidFill>
                <a:latin typeface="Calibri"/>
              </a:rPr>
              <a:t>Το εργαστήριο διδάσκεται σε ομάδες 20 ατόμων από τους εξής καθηγητές:</a:t>
            </a:r>
          </a:p>
          <a:p>
            <a:pPr algn="ctr"/>
            <a:r>
              <a:rPr lang="el-GR" sz="2400" dirty="0">
                <a:solidFill>
                  <a:prstClr val="black"/>
                </a:solidFill>
                <a:latin typeface="Calibri"/>
              </a:rPr>
              <a:t>Μ.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Μπουζίκα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, Σ.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Παρισσόπουλος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, Θ.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Στρουμπούκη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11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Επιπλοκές καθετηριασμού </a:t>
            </a:r>
            <a:r>
              <a:rPr lang="el-GR" sz="2800" b="0" dirty="0" smtClean="0"/>
              <a:t>(1 από 4)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41176" y="980728"/>
            <a:ext cx="9002824" cy="5544616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l-GR" sz="2400" b="1" dirty="0" smtClean="0"/>
              <a:t>Μόλυνση του ουροποιητικού κατά τη διάρκεια του καθετηριασμού :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Λανθασμένη άσηπτη τεχνική,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Ανεπαρκής καθαρισμός της ουρήθρας,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Μόλυνση του άκρου του καθετήρα.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l-GR" sz="2400" b="1" dirty="0" smtClean="0"/>
              <a:t>Μόλυνση του ουροποιητικού από το σύστημα παροχέτευσης των ούρων :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Λανθασμένος χειρισμός των αντικειμένων,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Σπάσιμο του κλειστού συστήματος,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Μετατόπιση του ουροσυλλέκτη,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Ύψος του ουροσυλλέκτη μεγαλύτερο της στάθμης της ουροδόχου κύστης.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q"/>
            </a:pPr>
            <a:endParaRPr 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99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Επιπλοκές καθετηριασμού </a:t>
            </a:r>
            <a:r>
              <a:rPr lang="el-GR" sz="2800" b="0" dirty="0" smtClean="0"/>
              <a:t>(2 </a:t>
            </a:r>
            <a:r>
              <a:rPr lang="el-GR" sz="2800" b="0" dirty="0"/>
              <a:t>από 4)</a:t>
            </a:r>
            <a:endParaRPr lang="el-GR" sz="3200" b="0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124744"/>
            <a:ext cx="8435280" cy="5544616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l-GR" sz="2400" b="1" dirty="0" smtClean="0"/>
              <a:t>Τραύμα του βλεννογόνου της ουρήθρας: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l-GR" sz="2400" dirty="0" smtClean="0"/>
              <a:t>Ακατάλληλο μέγεθος καθετήρα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l-GR" sz="2400" dirty="0" smtClean="0"/>
              <a:t>Αδέξια και λανθασμένη πορεία του καθετήρα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l-GR" sz="2400" dirty="0" smtClean="0"/>
              <a:t>Κίνηση του καθετήρα στην ουρήθρα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l-GR" sz="2400" dirty="0" smtClean="0"/>
              <a:t>Βίαιη τοποθέτηση του καθετήρα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l-GR" sz="2400" dirty="0" smtClean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l-GR" sz="2400" b="1" dirty="0" smtClean="0"/>
              <a:t>Δυσκολία ανοχής του μόνιμου καθετήρα: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l-GR" sz="2400" dirty="0" smtClean="0"/>
              <a:t>Ερεθισμός του βλεννογόνου της ουρήθρας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l-GR" sz="2400" dirty="0" smtClean="0"/>
              <a:t>Ψυχικό τραύμα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l-GR" sz="2400" dirty="0" smtClean="0"/>
          </a:p>
          <a:p>
            <a:pPr marL="0" indent="0" eaLnBrk="1" hangingPunct="1">
              <a:lnSpc>
                <a:spcPct val="120000"/>
              </a:lnSpc>
              <a:buNone/>
            </a:pPr>
            <a:endParaRPr 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62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Επιπλοκές καθετηριασμού </a:t>
            </a:r>
            <a:r>
              <a:rPr lang="el-GR" sz="2800" b="0" dirty="0" smtClean="0"/>
              <a:t>(3 </a:t>
            </a:r>
            <a:r>
              <a:rPr lang="el-GR" sz="2800" b="0" dirty="0"/>
              <a:t>από 4)</a:t>
            </a:r>
            <a:endParaRPr lang="el-GR" sz="3200" b="0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124744"/>
            <a:ext cx="8435280" cy="5544616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l-GR" sz="2400" b="1" dirty="0" smtClean="0"/>
              <a:t>Αδυναμία παροχέτευσης των ούρων: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l-GR" sz="2400" dirty="0" smtClean="0"/>
              <a:t>Λανθασμένη τοποθέτηση καθετήρα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l-GR" sz="2400" dirty="0" smtClean="0"/>
              <a:t>Κάμψη του σωλήνα παροχέτευσης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l-GR" sz="2400" dirty="0" smtClean="0"/>
              <a:t>Απόφραξη του καθετήρα π.χ. συγκρίματα, πήγματα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l-GR" sz="2400" dirty="0" smtClean="0"/>
              <a:t>Άδεια ουροδόχος κύστη</a:t>
            </a:r>
            <a:endParaRPr lang="el-GR" sz="2400" dirty="0"/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l-GR" sz="2400" b="1" dirty="0" smtClean="0"/>
              <a:t>Παραφίμωση:</a:t>
            </a:r>
            <a:endParaRPr lang="el-GR" sz="2400" b="1" dirty="0"/>
          </a:p>
          <a:p>
            <a:pPr lvl="1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/>
              <a:t>Η ακροποσθία δεν επιστρέφει στη θέση της μετά τον </a:t>
            </a:r>
            <a:r>
              <a:rPr lang="el-GR" sz="2400" dirty="0" smtClean="0"/>
              <a:t>καθετηριασμό</a:t>
            </a:r>
            <a:endParaRPr lang="el-GR" sz="2400" dirty="0"/>
          </a:p>
          <a:p>
            <a:pPr marL="457200" lvl="1" indent="0">
              <a:lnSpc>
                <a:spcPct val="120000"/>
              </a:lnSpc>
              <a:buNone/>
            </a:pPr>
            <a:endParaRPr 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51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Επιπλοκές καθετηριασμού </a:t>
            </a:r>
            <a:r>
              <a:rPr lang="el-GR" sz="2800" b="0" dirty="0" smtClean="0"/>
              <a:t>(4 </a:t>
            </a:r>
            <a:r>
              <a:rPr lang="el-GR" sz="2800" b="0" dirty="0"/>
              <a:t>από 4)</a:t>
            </a:r>
            <a:endParaRPr lang="el-GR" sz="3200" b="0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196752"/>
            <a:ext cx="8964488" cy="5544616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l-GR" sz="2400" b="1" dirty="0" smtClean="0"/>
              <a:t>Δημιουργία εσχαρών στο βλεννογόνο του στομίου της ουρήθρας: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Πίεση που ασκείται από τον καθετήρα στο βλεννογόνο του στομίου της ουρήθρας,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Πλημμελής καθαριότητα.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l-GR" sz="2400" b="1" dirty="0" smtClean="0"/>
              <a:t>Διαρροή ούρων από το στόμιο της ουρήθρας: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Χρησιμοποίηση λάθος μεγέθους καθετήρα</a:t>
            </a:r>
            <a:r>
              <a:rPr lang="en-GB" sz="2400" dirty="0" smtClean="0"/>
              <a:t> (</a:t>
            </a:r>
            <a:r>
              <a:rPr lang="el-GR" sz="2400" dirty="0" smtClean="0"/>
              <a:t>μικρό ή μεγάλο μέγεθος).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400" b="1" dirty="0" smtClean="0"/>
              <a:t>Shock</a:t>
            </a:r>
            <a:r>
              <a:rPr lang="el-GR" sz="2400" b="1" dirty="0" smtClean="0"/>
              <a:t>:</a:t>
            </a:r>
            <a:endParaRPr lang="en-US" sz="2400" b="1" dirty="0" smtClean="0"/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Απότομη αφαίρεση μεγάλου ποσού ούρων.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60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Προβλήματα μετά την αφαίρεση του καθετήρα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l-GR" sz="2400" b="1" dirty="0" smtClean="0"/>
              <a:t>Δυσουρία: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Φλεγμονή του βλεννογόνου της ουρήθρας,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Τραυματισμός του βλεννογόνου.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l-GR" sz="2400" b="1" dirty="0" smtClean="0"/>
              <a:t>Επίσχεση ούρων: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Ψυχολογικά αίτια.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l-GR" sz="2400" b="1" dirty="0" smtClean="0"/>
              <a:t>Φλεγμονή ουροποιητικού συστήματος: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Μόλυνση κατά τον καθετηριασμό,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Ανιούσα μόλυνση αν ο ασθενής έχει μόνιμο καθετήρα.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30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Θεοδώρα Στρουμπούκη 2014. Θεοδώρα Στρουμπούκη. «Παθολογική Νοσηλευτική </a:t>
            </a:r>
            <a:r>
              <a:rPr lang="el-GR" sz="2000" dirty="0"/>
              <a:t>ΙΙ (Ε). </a:t>
            </a:r>
            <a:r>
              <a:rPr lang="el-GR" sz="2000" dirty="0" smtClean="0"/>
              <a:t>Ενότητα 1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Καθετηριασμός ουροδόχου κύστεως».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975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05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3600" b="1" dirty="0" smtClean="0"/>
              <a:t>Εργαστήριο </a:t>
            </a:r>
            <a:br>
              <a:rPr lang="el-GR" sz="3600" b="1" dirty="0" smtClean="0"/>
            </a:br>
            <a:r>
              <a:rPr lang="el-GR" sz="3600" b="1" dirty="0" smtClean="0"/>
              <a:t>Παθολογική Νοσηλευτική ΙΙ</a:t>
            </a:r>
            <a:endParaRPr lang="el-GR" sz="3600" dirty="0"/>
          </a:p>
        </p:txBody>
      </p:sp>
      <p:sp>
        <p:nvSpPr>
          <p:cNvPr id="9" name="2 - Θέση περιεχομένου"/>
          <p:cNvSpPr txBox="1">
            <a:spLocks/>
          </p:cNvSpPr>
          <p:nvPr/>
        </p:nvSpPr>
        <p:spPr>
          <a:xfrm>
            <a:off x="2133600" y="1628800"/>
            <a:ext cx="7006468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  <a:defRPr/>
            </a:pPr>
            <a:r>
              <a:rPr lang="en-GB" sz="3600" b="1" dirty="0">
                <a:solidFill>
                  <a:srgbClr val="084077"/>
                </a:solidFill>
              </a:rPr>
              <a:t>«</a:t>
            </a:r>
            <a:r>
              <a:rPr lang="el-GR" sz="3600" b="1" dirty="0">
                <a:solidFill>
                  <a:srgbClr val="084077"/>
                </a:solidFill>
              </a:rPr>
              <a:t>Καθετηριασμός ουροδόχου κύστεως</a:t>
            </a:r>
            <a:r>
              <a:rPr lang="en-GB" sz="3600" b="1" dirty="0">
                <a:solidFill>
                  <a:srgbClr val="084077"/>
                </a:solidFill>
              </a:rPr>
              <a:t>»</a:t>
            </a:r>
            <a:endParaRPr lang="el-GR" sz="3600" b="1" dirty="0">
              <a:solidFill>
                <a:srgbClr val="084077"/>
              </a:solidFill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980728"/>
            <a:ext cx="2133600" cy="5877272"/>
          </a:xfrm>
          <a:prstGeom prst="rect">
            <a:avLst/>
          </a:prstGeom>
          <a:solidFill>
            <a:srgbClr val="08407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BE" sz="1600">
              <a:solidFill>
                <a:prstClr val="black"/>
              </a:solidFill>
            </a:endParaRPr>
          </a:p>
        </p:txBody>
      </p:sp>
      <p:sp>
        <p:nvSpPr>
          <p:cNvPr id="10" name="Ορθογώνιο 5"/>
          <p:cNvSpPr/>
          <p:nvPr/>
        </p:nvSpPr>
        <p:spPr>
          <a:xfrm>
            <a:off x="2261586" y="3501008"/>
            <a:ext cx="6750496" cy="1600438"/>
          </a:xfrm>
          <a:prstGeom prst="rect">
            <a:avLst/>
          </a:prstGeom>
          <a:ln>
            <a:solidFill>
              <a:srgbClr val="084077"/>
            </a:solidFill>
          </a:ln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l-GR" sz="2600" dirty="0" smtClean="0">
                <a:solidFill>
                  <a:prstClr val="black"/>
                </a:solidFill>
                <a:latin typeface="Calibri"/>
              </a:rPr>
              <a:t>Διδάσκοντες</a:t>
            </a:r>
            <a:r>
              <a:rPr lang="en-US" sz="2600" dirty="0" smtClean="0">
                <a:solidFill>
                  <a:prstClr val="black"/>
                </a:solidFill>
                <a:latin typeface="Calibri"/>
              </a:rPr>
              <a:t>:</a:t>
            </a:r>
            <a:endParaRPr lang="el-GR" sz="2600" dirty="0" smtClean="0">
              <a:solidFill>
                <a:prstClr val="black"/>
              </a:solidFill>
              <a:latin typeface="Calibri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Στυλιανός Παρισσόπουλος, Μερόπη Μπουζίκα, Βασιλική Κουτσοπούλου, Γεωργία Τουλιά, Θεοδώρα  Στρουμπούκη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Θεόδωρος Κατσούλας.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19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το</a:t>
            </a:r>
            <a:r>
              <a:rPr lang="en-US" sz="2000" dirty="0" smtClean="0"/>
              <a:t> </a:t>
            </a:r>
            <a:r>
              <a:rPr lang="el-GR" sz="2000" dirty="0" smtClean="0"/>
              <a:t>Σημείωμα</a:t>
            </a:r>
            <a:r>
              <a:rPr lang="en-US" sz="2000" dirty="0" smtClean="0"/>
              <a:t> </a:t>
            </a:r>
            <a:r>
              <a:rPr lang="en-US" sz="2000" dirty="0"/>
              <a:t>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το</a:t>
            </a:r>
            <a:r>
              <a:rPr lang="en-US" sz="2000" dirty="0"/>
              <a:t> </a:t>
            </a:r>
            <a:r>
              <a:rPr lang="el-GR" sz="2000" dirty="0"/>
              <a:t>Σημείωμα</a:t>
            </a:r>
            <a:r>
              <a:rPr lang="en-US" sz="2000" dirty="0"/>
              <a:t>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Τη δήλωση Διατήρησης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marL="0" indent="0">
              <a:buNone/>
            </a:pPr>
            <a:r>
              <a:rPr lang="el-GR" sz="2400" dirty="0" smtClean="0"/>
              <a:t>μαζί </a:t>
            </a:r>
            <a:r>
              <a:rPr lang="el-GR" sz="2400" dirty="0"/>
              <a:t>με τους συνοδευόμενους </a:t>
            </a:r>
            <a:r>
              <a:rPr lang="el-GR" sz="2400" dirty="0" smtClean="0"/>
              <a:t>υπερσυνδέσμους.</a:t>
            </a:r>
            <a:endParaRPr lang="el-GR" sz="24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στο πλαίσιο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Αντικειμενικοί σκοποί μαθήματος</a:t>
            </a:r>
            <a:endParaRPr lang="en-US" dirty="0"/>
          </a:p>
        </p:txBody>
      </p:sp>
      <p:sp>
        <p:nvSpPr>
          <p:cNvPr id="13315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0000" indent="-360000" eaLnBrk="1" hangingPunct="1">
              <a:lnSpc>
                <a:spcPct val="150000"/>
              </a:lnSpc>
              <a:spcBef>
                <a:spcPts val="1200"/>
              </a:spcBef>
            </a:pPr>
            <a:r>
              <a:rPr lang="el-GR" sz="2400" dirty="0" smtClean="0"/>
              <a:t>Γνώση και κατανόηση σχετικής θεωρίας,</a:t>
            </a:r>
          </a:p>
          <a:p>
            <a:pPr marL="360000" indent="-360000" eaLnBrk="1" hangingPunct="1">
              <a:lnSpc>
                <a:spcPct val="150000"/>
              </a:lnSpc>
              <a:spcBef>
                <a:spcPts val="1200"/>
              </a:spcBef>
            </a:pPr>
            <a:r>
              <a:rPr lang="el-GR" sz="2400" dirty="0" smtClean="0"/>
              <a:t>Επιλογή και συλλογή του υλικού, προετοιμασία ασθενή,</a:t>
            </a:r>
          </a:p>
          <a:p>
            <a:pPr marL="360000" indent="-360000" eaLnBrk="1" hangingPunct="1">
              <a:lnSpc>
                <a:spcPct val="150000"/>
              </a:lnSpc>
              <a:spcBef>
                <a:spcPts val="1200"/>
              </a:spcBef>
            </a:pPr>
            <a:r>
              <a:rPr lang="el-GR" sz="2400" dirty="0" smtClean="0"/>
              <a:t>Ασφαλής εκτέλεση της διαδικασίας,</a:t>
            </a:r>
          </a:p>
          <a:p>
            <a:pPr marL="360000" indent="-360000" eaLnBrk="1" hangingPunct="1">
              <a:lnSpc>
                <a:spcPct val="150000"/>
              </a:lnSpc>
              <a:spcBef>
                <a:spcPts val="1200"/>
              </a:spcBef>
            </a:pPr>
            <a:r>
              <a:rPr lang="el-GR" sz="2400" dirty="0" smtClean="0"/>
              <a:t>Αναγνώριση και αντιμετώπιση πιθανών προβλημάτων ,</a:t>
            </a:r>
          </a:p>
          <a:p>
            <a:pPr marL="360000" indent="-360000" eaLnBrk="1" hangingPunct="1">
              <a:lnSpc>
                <a:spcPct val="150000"/>
              </a:lnSpc>
              <a:spcBef>
                <a:spcPts val="1200"/>
              </a:spcBef>
            </a:pPr>
            <a:r>
              <a:rPr lang="el-GR" sz="2400" dirty="0" smtClean="0"/>
              <a:t>Πρόληψη λοιμώξεων επιπλοκών,</a:t>
            </a:r>
          </a:p>
          <a:p>
            <a:pPr marL="360000" indent="-360000" eaLnBrk="1" hangingPunct="1">
              <a:lnSpc>
                <a:spcPct val="150000"/>
              </a:lnSpc>
              <a:spcBef>
                <a:spcPts val="1200"/>
              </a:spcBef>
            </a:pPr>
            <a:r>
              <a:rPr lang="el-GR" sz="2400" dirty="0" smtClean="0"/>
              <a:t>Φροντίδα ασθενή που φέρει καθετήρα κύστεως.</a:t>
            </a:r>
          </a:p>
          <a:p>
            <a:pPr marL="0" indent="0" eaLnBrk="1" hangingPunct="1">
              <a:lnSpc>
                <a:spcPct val="150000"/>
              </a:lnSpc>
              <a:spcBef>
                <a:spcPts val="1200"/>
              </a:spcBef>
              <a:buNone/>
            </a:pPr>
            <a:endParaRPr lang="en-US" sz="2400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16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Ουρηθρικός καθετηριασμός κύστης </a:t>
            </a:r>
            <a:r>
              <a:rPr lang="el-GR" sz="2800" b="0" dirty="0" smtClean="0"/>
              <a:t>(1 από 2)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91264" cy="5040560"/>
          </a:xfrm>
        </p:spPr>
        <p:txBody>
          <a:bodyPr/>
          <a:lstStyle/>
          <a:p>
            <a:pPr marL="360000" indent="-360000" eaLnBrk="1" hangingPunct="1">
              <a:lnSpc>
                <a:spcPct val="15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l-GR" sz="2800" b="1" dirty="0"/>
              <a:t>Ε</a:t>
            </a:r>
            <a:r>
              <a:rPr lang="el-GR" sz="2800" b="1" dirty="0" smtClean="0"/>
              <a:t>νδείξεις διαγνωστικές :</a:t>
            </a:r>
          </a:p>
          <a:p>
            <a:pPr marL="360000" indent="-360000">
              <a:lnSpc>
                <a:spcPct val="150000"/>
              </a:lnSpc>
              <a:spcBef>
                <a:spcPts val="1200"/>
              </a:spcBef>
            </a:pPr>
            <a:r>
              <a:rPr lang="el-GR" sz="2400" dirty="0" smtClean="0"/>
              <a:t>Συλλογή ούρων για καλλιέργεια,</a:t>
            </a:r>
          </a:p>
          <a:p>
            <a:pPr marL="360000" indent="-360000">
              <a:lnSpc>
                <a:spcPct val="150000"/>
              </a:lnSpc>
              <a:spcBef>
                <a:spcPts val="1200"/>
              </a:spcBef>
            </a:pPr>
            <a:r>
              <a:rPr lang="el-GR" sz="2400" dirty="0" smtClean="0"/>
              <a:t>Μέτρηση υπολείμματος ούρων,</a:t>
            </a:r>
          </a:p>
          <a:p>
            <a:pPr marL="360000" indent="-360000">
              <a:lnSpc>
                <a:spcPct val="150000"/>
              </a:lnSpc>
              <a:spcBef>
                <a:spcPts val="1200"/>
              </a:spcBef>
            </a:pPr>
            <a:r>
              <a:rPr lang="el-GR" sz="2400" dirty="0" smtClean="0"/>
              <a:t>Έγχυση σκιαγραφικής ουσίας,</a:t>
            </a:r>
          </a:p>
          <a:p>
            <a:pPr marL="360000" indent="-360000">
              <a:lnSpc>
                <a:spcPct val="150000"/>
              </a:lnSpc>
              <a:spcBef>
                <a:spcPts val="1200"/>
              </a:spcBef>
            </a:pPr>
            <a:r>
              <a:rPr lang="el-GR" sz="2400" dirty="0" smtClean="0"/>
              <a:t>Ουροδυναμική μελέτη του κατώτερου ουροποιητικού συστήματος.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91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Ουρηθρικός καθετηριασμός κύστης </a:t>
            </a:r>
            <a:r>
              <a:rPr lang="el-GR" sz="2800" b="0" dirty="0" smtClean="0"/>
              <a:t>(2 </a:t>
            </a:r>
            <a:r>
              <a:rPr lang="el-GR" sz="2800" b="0" dirty="0"/>
              <a:t>από 2)</a:t>
            </a:r>
            <a:endParaRPr lang="el-GR" sz="2800" b="0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l-GR" sz="2800" b="1" dirty="0" smtClean="0"/>
              <a:t>Ενδείξεις θεραπευτικές :</a:t>
            </a:r>
          </a:p>
          <a:p>
            <a:pPr marL="360000" lvl="1" indent="-360000"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l-GR" sz="2400" dirty="0" smtClean="0"/>
              <a:t>Άρση υποκυστικής απόφραξης (συχνό),</a:t>
            </a:r>
          </a:p>
          <a:p>
            <a:pPr marL="360000" lvl="1" indent="-360000"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l-GR" sz="2400" dirty="0" smtClean="0"/>
              <a:t>Παροχέτευση κύστεως σε χειρουργικές επεμβάσεις στο κατώτερο ουροποιητικό,</a:t>
            </a:r>
          </a:p>
          <a:p>
            <a:pPr marL="360000" lvl="1" indent="-360000"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l-GR" sz="2400" dirty="0" smtClean="0"/>
              <a:t>Ακριβής μέτρηση ούρων (τήρηση ισοζυγίου),</a:t>
            </a:r>
          </a:p>
          <a:p>
            <a:pPr marL="360000" lvl="1" indent="-360000"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l-GR" sz="2400" dirty="0" smtClean="0"/>
              <a:t>Διαλείποντες καθετηριασμοί κύστεως (νευρογενής κύστη),</a:t>
            </a:r>
          </a:p>
          <a:p>
            <a:pPr marL="360000" lvl="1" indent="-360000"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l-GR" sz="2400" dirty="0" smtClean="0"/>
              <a:t>Τοποθέτηση καθετήρα ως νάρθηκα (ουρηθροκυστική αναστόμωση).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26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Καθετήρες κύστεως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507288" cy="504056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r>
              <a:rPr lang="el-GR" sz="2400" dirty="0" smtClean="0"/>
              <a:t>Το μέγεθός τους μετριέται με την κλίμακα </a:t>
            </a:r>
            <a:r>
              <a:rPr lang="en-US" sz="2400" dirty="0" smtClean="0"/>
              <a:t>French ( Fr-</a:t>
            </a:r>
            <a:r>
              <a:rPr lang="el-GR" sz="2400" dirty="0" smtClean="0"/>
              <a:t>Αμερική) ή </a:t>
            </a:r>
            <a:r>
              <a:rPr lang="en-US" sz="2400" dirty="0" smtClean="0"/>
              <a:t>Charrier ( Ch-</a:t>
            </a:r>
            <a:r>
              <a:rPr lang="el-GR" sz="2400" dirty="0" smtClean="0"/>
              <a:t>Ευρώπη) που αναφέρεται στη διάμετρο του καθετήρα,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r>
              <a:rPr lang="el-GR" sz="2400" dirty="0" smtClean="0"/>
              <a:t>1 </a:t>
            </a:r>
            <a:r>
              <a:rPr lang="en-US" sz="2400" dirty="0" smtClean="0"/>
              <a:t>Fr = 1Ch = 0,33mm</a:t>
            </a:r>
            <a:r>
              <a:rPr lang="el-GR" sz="2400" dirty="0" smtClean="0"/>
              <a:t>,</a:t>
            </a:r>
            <a:endParaRPr lang="en-US" sz="2400" dirty="0" smtClean="0"/>
          </a:p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r>
              <a:rPr lang="el-GR" sz="2400" dirty="0" smtClean="0"/>
              <a:t>Άρα διάμ. 1 </a:t>
            </a:r>
            <a:r>
              <a:rPr lang="en-US" sz="2400" dirty="0" smtClean="0"/>
              <a:t>mm =No 3 Fr </a:t>
            </a:r>
            <a:r>
              <a:rPr lang="el-GR" sz="2400" dirty="0" smtClean="0"/>
              <a:t>,</a:t>
            </a:r>
            <a:endParaRPr lang="en-US" sz="2400" dirty="0" smtClean="0"/>
          </a:p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r>
              <a:rPr lang="el-GR" sz="2400" dirty="0" smtClean="0"/>
              <a:t>Έτσι καθετήρας Νο 18 </a:t>
            </a:r>
            <a:r>
              <a:rPr lang="en-US" sz="2400" dirty="0" smtClean="0"/>
              <a:t>Fr, </a:t>
            </a:r>
            <a:r>
              <a:rPr lang="el-GR" sz="2400" dirty="0" smtClean="0"/>
              <a:t>έχει διάμετρο περίπου 6 </a:t>
            </a:r>
            <a:r>
              <a:rPr lang="en-US" sz="2400" dirty="0" smtClean="0"/>
              <a:t>mm.</a:t>
            </a:r>
            <a:endParaRPr lang="el-GR" sz="2400" dirty="0" smtClean="0"/>
          </a:p>
          <a:p>
            <a:pPr eaLnBrk="1" hangingPunct="1"/>
            <a:endParaRPr 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08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Τ</a:t>
            </a:r>
            <a:r>
              <a:rPr lang="el-GR" dirty="0" smtClean="0"/>
              <a:t>ύποι καθετήρων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112060" y="1556792"/>
            <a:ext cx="3914362" cy="3310996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  <a:defRPr/>
            </a:pPr>
            <a:r>
              <a:rPr lang="en-US" sz="2200" dirty="0" smtClean="0"/>
              <a:t>Simple urethral catheter,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US" sz="2200" dirty="0" smtClean="0"/>
              <a:t>Open ended (whistle-tip) catheter,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US" sz="2200" dirty="0" smtClean="0"/>
              <a:t>Coude catheter (Tiemann),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US" sz="2200" dirty="0" smtClean="0"/>
              <a:t>Wing-tip (Malecot) catheter,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US" sz="2200" dirty="0" smtClean="0"/>
              <a:t>Mushroom (de Pezzer) catheter,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US" sz="2200" dirty="0" smtClean="0"/>
              <a:t>Foley catheter.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5148064" y="5093421"/>
            <a:ext cx="3888432" cy="76944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Urine drainage,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Baloon inflation.</a:t>
            </a:r>
          </a:p>
        </p:txBody>
      </p:sp>
      <p:pic>
        <p:nvPicPr>
          <p:cNvPr id="30722" name="Picture 2" descr="Τύποι καθετήρων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63" y="1126029"/>
            <a:ext cx="4962713" cy="554461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/>
          <p:nvPr/>
        </p:nvSpPr>
        <p:spPr>
          <a:xfrm>
            <a:off x="2680973" y="6024314"/>
            <a:ext cx="2304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Urinary catheters numbered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M.Komorniczak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διαθέσιμο με άδεια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45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Καθετηριασμός σε γυναίκα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grpSp>
        <p:nvGrpSpPr>
          <p:cNvPr id="11" name="Ομάδα 10" descr="εικόνα με καθετηριασμό σε γυναίκα"/>
          <p:cNvGrpSpPr/>
          <p:nvPr/>
        </p:nvGrpSpPr>
        <p:grpSpPr>
          <a:xfrm>
            <a:off x="1227481" y="1622880"/>
            <a:ext cx="6224839" cy="4061507"/>
            <a:chOff x="1227481" y="2086388"/>
            <a:chExt cx="6224839" cy="4061507"/>
          </a:xfrm>
        </p:grpSpPr>
        <p:pic>
          <p:nvPicPr>
            <p:cNvPr id="1026" name="Picture 2" descr="md0906_03_img_5.jpg (56171 bytes)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2086388"/>
              <a:ext cx="5688632" cy="4061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320789" y="3573016"/>
              <a:ext cx="1603139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dirty="0" smtClean="0">
                  <a:solidFill>
                    <a:prstClr val="black"/>
                  </a:solidFill>
                  <a:latin typeface="Calibri"/>
                </a:rPr>
                <a:t>Κλειτορίδα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27481" y="4077072"/>
              <a:ext cx="2696447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dirty="0" smtClean="0">
                  <a:solidFill>
                    <a:prstClr val="black"/>
                  </a:solidFill>
                  <a:latin typeface="Calibri"/>
                </a:rPr>
                <a:t>Είσοδος ουρήθρας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47664" y="4510786"/>
              <a:ext cx="2376264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dirty="0" smtClean="0">
                  <a:solidFill>
                    <a:prstClr val="black"/>
                  </a:solidFill>
                  <a:latin typeface="Calibri"/>
                </a:rPr>
                <a:t>Είσοδος κόλπου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8" name="Ευθεία γραμμή σύνδεσης 7"/>
            <p:cNvCxnSpPr/>
            <p:nvPr/>
          </p:nvCxnSpPr>
          <p:spPr>
            <a:xfrm>
              <a:off x="3923928" y="3773071"/>
              <a:ext cx="936104" cy="87977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076056" y="5517232"/>
              <a:ext cx="1294329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</a:rPr>
                <a:t>Καθετήρας</a:t>
              </a:r>
              <a:endParaRPr lang="el-GR" dirty="0">
                <a:solidFill>
                  <a:prstClr val="black"/>
                </a:solidFill>
              </a:endParaRPr>
            </a:p>
          </p:txBody>
        </p:sp>
      </p:grpSp>
      <p:sp>
        <p:nvSpPr>
          <p:cNvPr id="9" name="Ορθογώνιο 8"/>
          <p:cNvSpPr/>
          <p:nvPr/>
        </p:nvSpPr>
        <p:spPr>
          <a:xfrm>
            <a:off x="3747855" y="5684387"/>
            <a:ext cx="17281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waybuilder.net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38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YT_SHOW_AFTER" val="0"/>
  <p:tag name="ISPRING_YT_WEB_ADDRESS" val="http://www.youtube.com/v/0tfhupEoKWo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Προσαρμοσμένο 3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Προσαρμοσμένο 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Words>1496</Words>
  <Application>Microsoft Office PowerPoint</Application>
  <PresentationFormat>Προβολή στην οθόνη (4:3)</PresentationFormat>
  <Paragraphs>247</Paragraphs>
  <Slides>31</Slides>
  <Notes>11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31</vt:i4>
      </vt:variant>
    </vt:vector>
  </HeadingPairs>
  <TitlesOfParts>
    <vt:vector size="34" baseType="lpstr">
      <vt:lpstr>OC_template_updated</vt:lpstr>
      <vt:lpstr>1_OC_template_updated</vt:lpstr>
      <vt:lpstr>2_OC_template_updated</vt:lpstr>
      <vt:lpstr>Παθολογική Νοσηλευτική ΙΙ (Ε)</vt:lpstr>
      <vt:lpstr>Εργαστήριο  Παθολογική Νοσηλευτική ΙΙ</vt:lpstr>
      <vt:lpstr>Εργαστήριο  Παθολογική Νοσηλευτική ΙΙ</vt:lpstr>
      <vt:lpstr>Αντικειμενικοί σκοποί μαθήματος</vt:lpstr>
      <vt:lpstr>Ουρηθρικός καθετηριασμός κύστης (1 από 2)</vt:lpstr>
      <vt:lpstr>Ουρηθρικός καθετηριασμός κύστης (2 από 2)</vt:lpstr>
      <vt:lpstr>Καθετήρες κύστεως</vt:lpstr>
      <vt:lpstr>Τύποι καθετήρων</vt:lpstr>
      <vt:lpstr>Καθετηριασμός σε γυναίκα (1 από 2)</vt:lpstr>
      <vt:lpstr>Καθετηριασμός σε γυναίκα (2 από 2)</vt:lpstr>
      <vt:lpstr>Καθετήρας Folley στην ουροδόχο κύστη</vt:lpstr>
      <vt:lpstr>Καθετηριασμός σε άνδρα</vt:lpstr>
      <vt:lpstr>Καθετηριασμός κύστεως - τεχνική</vt:lpstr>
      <vt:lpstr>Καθετηριασμός κύστεως – χρήσεις (1 από 2) </vt:lpstr>
      <vt:lpstr>Καθετηριασμός κύστεως – χρήσεις (2 από 2) </vt:lpstr>
      <vt:lpstr>Δύσκολοι καθετηριασμοί κύστεως</vt:lpstr>
      <vt:lpstr>Τεχνικές για δύσκολους καθετηριασμούς κύστεως</vt:lpstr>
      <vt:lpstr>Ουροσυλλέκτες (1 από 2)</vt:lpstr>
      <vt:lpstr>Ουροσυλλέκτες (2 από 2)</vt:lpstr>
      <vt:lpstr>Επιπλοκές καθετηριασμού (1 από 4)</vt:lpstr>
      <vt:lpstr>Επιπλοκές καθετηριασμού (2 από 4)</vt:lpstr>
      <vt:lpstr>Επιπλοκές καθετηριασμού (3 από 4)</vt:lpstr>
      <vt:lpstr>Επιπλοκές καθετηριασμού (4 από 4)</vt:lpstr>
      <vt:lpstr>Προβλήματα μετά την αφαίρεση του καθετήρα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43</cp:revision>
  <dcterms:created xsi:type="dcterms:W3CDTF">2013-03-04T13:35:19Z</dcterms:created>
  <dcterms:modified xsi:type="dcterms:W3CDTF">2015-02-27T08:54:58Z</dcterms:modified>
</cp:coreProperties>
</file>