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6"/>
  </p:notesMasterIdLst>
  <p:handoutMasterIdLst>
    <p:handoutMasterId r:id="rId17"/>
  </p:handoutMasterIdLst>
  <p:sldIdLst>
    <p:sldId id="256" r:id="rId3"/>
    <p:sldId id="270" r:id="rId4"/>
    <p:sldId id="271" r:id="rId5"/>
    <p:sldId id="272" r:id="rId6"/>
    <p:sldId id="273" r:id="rId7"/>
    <p:sldId id="274" r:id="rId8"/>
    <p:sldId id="257" r:id="rId9"/>
    <p:sldId id="262" r:id="rId10"/>
    <p:sldId id="264" r:id="rId11"/>
    <p:sldId id="267" r:id="rId12"/>
    <p:sldId id="268" r:id="rId13"/>
    <p:sldId id="266" r:id="rId14"/>
    <p:sldId id="261" r:id="rId15"/>
  </p:sldIdLst>
  <p:sldSz cx="9144000" cy="6858000" type="screen4x3"/>
  <p:notesSz cx="7104063" cy="10234613"/>
  <p:custDataLst>
    <p:tags r:id="rId1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F09BF-55CA-4669-819B-81F7D73033B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571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463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203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307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295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755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695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711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41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buClr>
                <a:srgbClr val="004A82"/>
              </a:buClr>
              <a:defRPr sz="2400"/>
            </a:lvl1pPr>
            <a:lvl2pPr marL="742950" indent="-382588">
              <a:lnSpc>
                <a:spcPct val="112000"/>
              </a:lnSpc>
              <a:spcBef>
                <a:spcPts val="1200"/>
              </a:spcBef>
              <a:buClr>
                <a:srgbClr val="004A82"/>
              </a:buClr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2000"/>
              </a:lnSpc>
              <a:spcBef>
                <a:spcPts val="1200"/>
              </a:spcBef>
              <a:buClr>
                <a:srgbClr val="004A82"/>
              </a:buClr>
              <a:defRPr sz="2400"/>
            </a:lvl3pPr>
            <a:lvl4pPr>
              <a:lnSpc>
                <a:spcPct val="112000"/>
              </a:lnSpc>
              <a:spcBef>
                <a:spcPts val="1200"/>
              </a:spcBef>
              <a:buClr>
                <a:srgbClr val="004A82"/>
              </a:buClr>
              <a:defRPr sz="2400"/>
            </a:lvl4pPr>
            <a:lvl5pPr>
              <a:lnSpc>
                <a:spcPct val="112000"/>
              </a:lnSpc>
              <a:spcBef>
                <a:spcPts val="1200"/>
              </a:spcBef>
              <a:buClr>
                <a:srgbClr val="004A82"/>
              </a:buClr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286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846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497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Αιμοδοσία </a:t>
            </a:r>
            <a:r>
              <a:rPr lang="en-US" sz="4000" b="1" dirty="0" smtClean="0">
                <a:solidFill>
                  <a:prstClr val="black"/>
                </a:solidFill>
                <a:latin typeface="Calibri"/>
              </a:rPr>
              <a:t>(E)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198864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9</a:t>
            </a:r>
            <a:r>
              <a:rPr lang="el-GR" sz="2600" dirty="0" smtClean="0"/>
              <a:t>: </a:t>
            </a:r>
            <a:r>
              <a:rPr lang="en-US" sz="2800" dirty="0"/>
              <a:t>Screening test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Αναστάσιος </a:t>
            </a:r>
            <a:r>
              <a:rPr lang="el-GR" sz="2200" dirty="0" err="1" smtClean="0"/>
              <a:t>Κριεμπάρδης</a:t>
            </a:r>
            <a:endParaRPr lang="el-GR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Ιατρικών εργαστηρίων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</a:t>
            </a:r>
            <a:r>
              <a:rPr lang="el-GR" sz="1800" smtClean="0"/>
              <a:t>ζητηθεί άδεια  </a:t>
            </a:r>
            <a:r>
              <a:rPr lang="el-GR" sz="1800" dirty="0" smtClean="0"/>
              <a:t>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379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23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Γενικά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Ανιχνεύει μη αναμενόμενα (όχι του συστήματος ΑΒΟ) </a:t>
            </a:r>
            <a:r>
              <a:rPr lang="el-GR" dirty="0" err="1" smtClean="0"/>
              <a:t>αλλοαντισώματα</a:t>
            </a:r>
            <a:r>
              <a:rPr lang="el-GR" dirty="0" smtClean="0"/>
              <a:t> ή/και </a:t>
            </a:r>
            <a:r>
              <a:rPr lang="el-GR" dirty="0" err="1" smtClean="0"/>
              <a:t>αυτοαντισώματα</a:t>
            </a:r>
            <a:r>
              <a:rPr lang="el-GR" dirty="0" smtClean="0"/>
              <a:t> σε δείγμα ορού ασθενή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Ελέγχεται ο ορός σε 2-3 δείγματα </a:t>
            </a:r>
            <a:r>
              <a:rPr lang="en-US" dirty="0" smtClean="0"/>
              <a:t>RBCs (</a:t>
            </a:r>
            <a:r>
              <a:rPr lang="el-GR" dirty="0" smtClean="0"/>
              <a:t>όχι σε δεξαμενή)</a:t>
            </a:r>
            <a:endParaRPr lang="en-US" dirty="0" smtClean="0"/>
          </a:p>
          <a:p>
            <a:pPr lvl="1"/>
            <a:r>
              <a:rPr lang="en-US" b="1" dirty="0" smtClean="0"/>
              <a:t>O </a:t>
            </a:r>
            <a:r>
              <a:rPr lang="el-GR" b="1" dirty="0" smtClean="0"/>
              <a:t>κατά ΑΒΟ</a:t>
            </a:r>
            <a:r>
              <a:rPr lang="en-US" b="1" dirty="0" smtClean="0"/>
              <a:t>.</a:t>
            </a:r>
          </a:p>
          <a:p>
            <a:pPr lvl="1"/>
            <a:r>
              <a:rPr lang="el-GR" b="1" dirty="0" smtClean="0"/>
              <a:t> </a:t>
            </a:r>
            <a:r>
              <a:rPr lang="en-US" b="1" dirty="0" smtClean="0"/>
              <a:t>D,C,E,c,e,M,N,S,s,P</a:t>
            </a:r>
            <a:r>
              <a:rPr lang="en-US" b="1" baseline="-25000" dirty="0" smtClean="0"/>
              <a:t>1</a:t>
            </a:r>
            <a:r>
              <a:rPr lang="en-US" b="1" dirty="0" smtClean="0"/>
              <a:t>,Le</a:t>
            </a:r>
            <a:r>
              <a:rPr lang="en-US" b="1" baseline="30000" dirty="0" smtClean="0"/>
              <a:t>a</a:t>
            </a:r>
            <a:r>
              <a:rPr lang="en-US" b="1" dirty="0" smtClean="0"/>
              <a:t>, </a:t>
            </a:r>
            <a:r>
              <a:rPr lang="en-US" b="1" dirty="0" err="1" smtClean="0"/>
              <a:t>Le</a:t>
            </a:r>
            <a:r>
              <a:rPr lang="en-US" b="1" baseline="30000" dirty="0" err="1" smtClean="0"/>
              <a:t>b</a:t>
            </a:r>
            <a:r>
              <a:rPr lang="en-US" b="1" dirty="0" smtClean="0"/>
              <a:t>, </a:t>
            </a:r>
            <a:r>
              <a:rPr lang="en-US" b="1" dirty="0" err="1" smtClean="0"/>
              <a:t>K,k,Fy</a:t>
            </a:r>
            <a:r>
              <a:rPr lang="en-US" b="1" baseline="30000" dirty="0" err="1" smtClean="0"/>
              <a:t>a</a:t>
            </a:r>
            <a:r>
              <a:rPr lang="en-US" b="1" dirty="0" smtClean="0"/>
              <a:t>, </a:t>
            </a:r>
            <a:r>
              <a:rPr lang="en-US" b="1" dirty="0" err="1" smtClean="0"/>
              <a:t>Fy</a:t>
            </a:r>
            <a:r>
              <a:rPr lang="en-US" b="1" baseline="30000" dirty="0" err="1" smtClean="0"/>
              <a:t>b</a:t>
            </a:r>
            <a:r>
              <a:rPr lang="en-US" b="1" dirty="0" smtClean="0"/>
              <a:t>, </a:t>
            </a:r>
            <a:r>
              <a:rPr lang="en-US" b="1" dirty="0" err="1" smtClean="0"/>
              <a:t>Jk</a:t>
            </a:r>
            <a:r>
              <a:rPr lang="en-US" b="1" baseline="30000" dirty="0" err="1" smtClean="0"/>
              <a:t>a</a:t>
            </a:r>
            <a:r>
              <a:rPr lang="en-US" b="1" dirty="0" smtClean="0"/>
              <a:t>, and </a:t>
            </a:r>
            <a:r>
              <a:rPr lang="en-US" b="1" dirty="0" err="1" smtClean="0"/>
              <a:t>Jk</a:t>
            </a:r>
            <a:r>
              <a:rPr lang="en-US" b="1" baseline="30000" dirty="0" err="1" smtClean="0"/>
              <a:t>b</a:t>
            </a:r>
            <a:r>
              <a:rPr lang="en-US" b="1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094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Κρίσιμα σημεία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Προσοχή να μην χρησιμοποιείται πλάσμα γιατί το ασβέστιο απενεργοποιεί το συμπλήρωμα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Το δείγμα του ορού να είναι πρόσφατο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Πολύ καθαρά σωληνάρια</a:t>
            </a:r>
            <a:r>
              <a:rPr lang="en-US" dirty="0" smtClean="0"/>
              <a:t>.</a:t>
            </a:r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329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Διαδικασία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504056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l-GR" dirty="0" smtClean="0"/>
              <a:t>Προσθήκη 2 σταγόνων ορού σε σωληνάριο</a:t>
            </a:r>
            <a:r>
              <a:rPr lang="en-US" dirty="0" smtClean="0"/>
              <a:t>.</a:t>
            </a:r>
            <a:endParaRPr lang="el-GR" dirty="0" smtClean="0"/>
          </a:p>
          <a:p>
            <a:pPr>
              <a:lnSpc>
                <a:spcPct val="110000"/>
              </a:lnSpc>
            </a:pPr>
            <a:r>
              <a:rPr lang="el-GR" dirty="0" smtClean="0"/>
              <a:t>Προσθήκη 1 σταγόνας </a:t>
            </a:r>
            <a:r>
              <a:rPr lang="en-US" dirty="0" smtClean="0"/>
              <a:t>RBCs, screening.</a:t>
            </a:r>
            <a:endParaRPr lang="el-GR" dirty="0" smtClean="0"/>
          </a:p>
          <a:p>
            <a:pPr>
              <a:lnSpc>
                <a:spcPct val="110000"/>
              </a:lnSpc>
            </a:pPr>
            <a:r>
              <a:rPr lang="el-GR" dirty="0" err="1" smtClean="0"/>
              <a:t>Φυγοκέντρηση</a:t>
            </a:r>
            <a:r>
              <a:rPr lang="el-GR" dirty="0" smtClean="0"/>
              <a:t> (</a:t>
            </a:r>
            <a:r>
              <a:rPr lang="en-US" dirty="0" smtClean="0"/>
              <a:t>spin) </a:t>
            </a:r>
            <a:r>
              <a:rPr lang="el-GR" dirty="0" smtClean="0"/>
              <a:t>και έλεγχος για </a:t>
            </a:r>
            <a:r>
              <a:rPr lang="el-GR" dirty="0" err="1" smtClean="0"/>
              <a:t>αιμόλυση</a:t>
            </a:r>
            <a:r>
              <a:rPr lang="el-GR" dirty="0" smtClean="0"/>
              <a:t> ή/και κροκίδωση</a:t>
            </a:r>
            <a:r>
              <a:rPr lang="en-US" dirty="0" smtClean="0"/>
              <a:t>.</a:t>
            </a:r>
          </a:p>
          <a:p>
            <a:pPr>
              <a:lnSpc>
                <a:spcPct val="110000"/>
              </a:lnSpc>
            </a:pPr>
            <a:r>
              <a:rPr lang="el-GR" dirty="0" smtClean="0"/>
              <a:t>Προσθήκη 2 σταγόνων διαλύματος </a:t>
            </a:r>
            <a:r>
              <a:rPr lang="en-US" dirty="0" smtClean="0"/>
              <a:t>LISS </a:t>
            </a:r>
            <a:r>
              <a:rPr lang="el-GR" dirty="0" smtClean="0"/>
              <a:t>ή</a:t>
            </a:r>
            <a:r>
              <a:rPr lang="en-US" dirty="0" smtClean="0"/>
              <a:t> PEG</a:t>
            </a:r>
            <a:r>
              <a:rPr lang="el-GR" dirty="0" smtClean="0"/>
              <a:t> και επώαση </a:t>
            </a:r>
            <a:r>
              <a:rPr lang="en-US" dirty="0" smtClean="0"/>
              <a:t>15” </a:t>
            </a:r>
            <a:r>
              <a:rPr lang="el-GR" dirty="0" smtClean="0"/>
              <a:t>στους </a:t>
            </a:r>
            <a:r>
              <a:rPr lang="en-US" dirty="0" smtClean="0"/>
              <a:t>37</a:t>
            </a:r>
            <a:r>
              <a:rPr lang="en-US" baseline="30000" dirty="0" smtClean="0"/>
              <a:t>o</a:t>
            </a:r>
            <a:r>
              <a:rPr lang="en-US" dirty="0" smtClean="0"/>
              <a:t>C.</a:t>
            </a:r>
          </a:p>
          <a:p>
            <a:pPr>
              <a:lnSpc>
                <a:spcPct val="110000"/>
              </a:lnSpc>
            </a:pPr>
            <a:r>
              <a:rPr lang="el-GR" dirty="0" err="1" smtClean="0"/>
              <a:t>Φυγοκέντρηση</a:t>
            </a:r>
            <a:r>
              <a:rPr lang="el-GR" dirty="0" smtClean="0"/>
              <a:t> (</a:t>
            </a:r>
            <a:r>
              <a:rPr lang="en-US" dirty="0" smtClean="0"/>
              <a:t>spin) </a:t>
            </a:r>
            <a:r>
              <a:rPr lang="el-GR" dirty="0" smtClean="0"/>
              <a:t>και μελέτη για </a:t>
            </a:r>
            <a:r>
              <a:rPr lang="el-GR" dirty="0" err="1" smtClean="0"/>
              <a:t>αιμόλυση</a:t>
            </a:r>
            <a:r>
              <a:rPr lang="el-GR" dirty="0" smtClean="0"/>
              <a:t> ή/και κροκίδωση</a:t>
            </a:r>
            <a:r>
              <a:rPr lang="en-US" dirty="0" smtClean="0"/>
              <a:t>.</a:t>
            </a:r>
            <a:endParaRPr lang="el-GR" dirty="0" smtClean="0"/>
          </a:p>
          <a:p>
            <a:pPr>
              <a:lnSpc>
                <a:spcPct val="110000"/>
              </a:lnSpc>
            </a:pPr>
            <a:r>
              <a:rPr lang="el-GR" dirty="0" smtClean="0"/>
              <a:t>Πλύσιμο 3 φορές με 0,9% </a:t>
            </a:r>
            <a:r>
              <a:rPr lang="en-US" dirty="0" err="1" smtClean="0"/>
              <a:t>NaCl</a:t>
            </a:r>
            <a:r>
              <a:rPr lang="en-US" dirty="0" smtClean="0"/>
              <a:t>.</a:t>
            </a:r>
            <a:endParaRPr lang="el-GR" dirty="0" smtClean="0"/>
          </a:p>
          <a:p>
            <a:pPr>
              <a:lnSpc>
                <a:spcPct val="110000"/>
              </a:lnSpc>
            </a:pPr>
            <a:r>
              <a:rPr lang="el-GR" dirty="0" smtClean="0"/>
              <a:t>Προσθήκη</a:t>
            </a:r>
            <a:r>
              <a:rPr lang="en-US" dirty="0" smtClean="0"/>
              <a:t> AHG</a:t>
            </a:r>
            <a:r>
              <a:rPr lang="en-US" dirty="0"/>
              <a:t>.</a:t>
            </a:r>
            <a:endParaRPr lang="el-GR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 </a:t>
            </a:r>
            <a:r>
              <a:rPr lang="el-GR" dirty="0" err="1" smtClean="0"/>
              <a:t>Φυγοκέντρηση</a:t>
            </a:r>
            <a:r>
              <a:rPr lang="el-GR" dirty="0" smtClean="0"/>
              <a:t> (</a:t>
            </a:r>
            <a:r>
              <a:rPr lang="en-US" dirty="0" smtClean="0"/>
              <a:t>spin) </a:t>
            </a:r>
            <a:r>
              <a:rPr lang="el-GR" dirty="0" smtClean="0"/>
              <a:t>και μελέτη για </a:t>
            </a:r>
            <a:r>
              <a:rPr lang="el-GR" dirty="0" err="1" smtClean="0"/>
              <a:t>αιμόλυση</a:t>
            </a:r>
            <a:r>
              <a:rPr lang="el-GR" dirty="0" smtClean="0"/>
              <a:t> ή/και κροκίδωση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378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Αποτελέσματα </a:t>
            </a:r>
            <a:endParaRPr lang="el-GR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0488" tIns="44450" rIns="90488" bIns="44450">
            <a:normAutofit/>
          </a:bodyPr>
          <a:lstStyle/>
          <a:p>
            <a:r>
              <a:rPr lang="el-GR" dirty="0" smtClean="0"/>
              <a:t>Σε ποια φάση υπάρχει θετική αντίδραση;</a:t>
            </a:r>
            <a:endParaRPr lang="en-US" dirty="0"/>
          </a:p>
          <a:p>
            <a:pPr lvl="1"/>
            <a:r>
              <a:rPr lang="en-US" dirty="0" err="1" smtClean="0"/>
              <a:t>IgM</a:t>
            </a:r>
            <a:r>
              <a:rPr lang="en-US" dirty="0" smtClean="0"/>
              <a:t> </a:t>
            </a:r>
            <a:r>
              <a:rPr lang="en-US" dirty="0"/>
              <a:t>Abs </a:t>
            </a:r>
            <a:r>
              <a:rPr lang="el-GR" dirty="0" smtClean="0"/>
              <a:t>συνήθως δίνουν αντίδραση σε </a:t>
            </a:r>
            <a:r>
              <a:rPr lang="en-US" dirty="0" smtClean="0"/>
              <a:t>RT </a:t>
            </a:r>
            <a:r>
              <a:rPr lang="en-US" dirty="0"/>
              <a:t>(Abs to N, I, P</a:t>
            </a:r>
            <a:r>
              <a:rPr lang="en-US" baseline="-25000" dirty="0"/>
              <a:t>1</a:t>
            </a:r>
            <a:r>
              <a:rPr lang="en-US" dirty="0" smtClean="0"/>
              <a:t>).</a:t>
            </a:r>
            <a:endParaRPr lang="en-US" dirty="0"/>
          </a:p>
          <a:p>
            <a:pPr lvl="1"/>
            <a:r>
              <a:rPr lang="en-US" dirty="0" err="1"/>
              <a:t>IgG</a:t>
            </a:r>
            <a:r>
              <a:rPr lang="en-US" dirty="0"/>
              <a:t> Abs </a:t>
            </a:r>
            <a:r>
              <a:rPr lang="el-GR" dirty="0" smtClean="0"/>
              <a:t>αντιδρούν με </a:t>
            </a:r>
            <a:r>
              <a:rPr lang="en-US" dirty="0" smtClean="0"/>
              <a:t>AHG </a:t>
            </a:r>
            <a:r>
              <a:rPr lang="en-US" dirty="0"/>
              <a:t>(Abs to Rh, Kidd and Duffy </a:t>
            </a:r>
            <a:r>
              <a:rPr lang="en-US" dirty="0" err="1"/>
              <a:t>Ags</a:t>
            </a:r>
            <a:r>
              <a:rPr lang="en-US" dirty="0" smtClean="0"/>
              <a:t>).</a:t>
            </a:r>
            <a:endParaRPr lang="en-US" dirty="0"/>
          </a:p>
          <a:p>
            <a:pPr lvl="1"/>
            <a:r>
              <a:rPr lang="en-US" dirty="0"/>
              <a:t>Abs to </a:t>
            </a:r>
            <a:r>
              <a:rPr lang="en-US" dirty="0" err="1"/>
              <a:t>Kell</a:t>
            </a:r>
            <a:r>
              <a:rPr lang="en-US" dirty="0"/>
              <a:t>, Lewis and M </a:t>
            </a:r>
            <a:r>
              <a:rPr lang="en-US" dirty="0" err="1"/>
              <a:t>Ags</a:t>
            </a:r>
            <a:r>
              <a:rPr lang="en-US" dirty="0"/>
              <a:t> </a:t>
            </a:r>
            <a:r>
              <a:rPr lang="el-GR" dirty="0" smtClean="0"/>
              <a:t>ποικίλλουν</a:t>
            </a:r>
            <a:r>
              <a:rPr lang="en-US" dirty="0" smtClean="0"/>
              <a:t>.</a:t>
            </a:r>
            <a:endParaRPr lang="en-US" dirty="0"/>
          </a:p>
          <a:p>
            <a:r>
              <a:rPr lang="el-GR" b="1" dirty="0" smtClean="0"/>
              <a:t>Προσοχή</a:t>
            </a:r>
            <a:r>
              <a:rPr lang="el-GR" dirty="0" smtClean="0"/>
              <a:t> στα </a:t>
            </a:r>
            <a:r>
              <a:rPr lang="el-GR" dirty="0" err="1" smtClean="0"/>
              <a:t>δοσοεξαρτώμενα</a:t>
            </a:r>
            <a:r>
              <a:rPr lang="el-GR" dirty="0" smtClean="0"/>
              <a:t> αντισώματα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436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nd.nic.in/aae/t12/i1/AsianJTransfusSci_2012_6_1_53_95058_t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7141" y="2357430"/>
            <a:ext cx="8929718" cy="12192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Συμπεράσματα 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209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 smtClean="0"/>
              <a:t> 2014.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/>
              <a:t>. </a:t>
            </a:r>
            <a:r>
              <a:rPr lang="el-GR" sz="2000" dirty="0" smtClean="0"/>
              <a:t>«Αιμοδοσία </a:t>
            </a:r>
            <a:r>
              <a:rPr lang="en-US" sz="2000" dirty="0"/>
              <a:t>(E)</a:t>
            </a:r>
            <a:r>
              <a:rPr lang="el-GR" sz="2000" dirty="0" smtClean="0"/>
              <a:t>. </a:t>
            </a:r>
            <a:r>
              <a:rPr lang="el-GR" sz="2000" dirty="0" smtClean="0"/>
              <a:t>Ενότητα </a:t>
            </a:r>
            <a:r>
              <a:rPr lang="en-US" sz="2000" dirty="0" smtClean="0"/>
              <a:t>9:</a:t>
            </a:r>
            <a:r>
              <a:rPr lang="el-GR" sz="2000" dirty="0" smtClean="0"/>
              <a:t> </a:t>
            </a:r>
            <a:r>
              <a:rPr lang="en-US" sz="2000" dirty="0"/>
              <a:t>Screening test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">
  <a:themeElements>
    <a:clrScheme name="Προσαρμοσμένο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</Template>
  <TotalTime>9</TotalTime>
  <Words>795</Words>
  <Application>Microsoft Office PowerPoint</Application>
  <PresentationFormat>Προβολή στην οθόνη (4:3)</PresentationFormat>
  <Paragraphs>95</Paragraphs>
  <Slides>13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13</vt:i4>
      </vt:variant>
    </vt:vector>
  </HeadingPairs>
  <TitlesOfParts>
    <vt:vector size="15" baseType="lpstr">
      <vt:lpstr>OC_template</vt:lpstr>
      <vt:lpstr>OC_template_updated</vt:lpstr>
      <vt:lpstr>Αιμοδοσία (E)</vt:lpstr>
      <vt:lpstr>Γενικά </vt:lpstr>
      <vt:lpstr>Κρίσιμα σημεία </vt:lpstr>
      <vt:lpstr>Διαδικασία </vt:lpstr>
      <vt:lpstr>Αποτελέσματα </vt:lpstr>
      <vt:lpstr>Συμπεράσματα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Αιμοδοσία - E</dc:title>
  <dc:creator>opencourses@teiath.gr</dc:creator>
  <cp:lastModifiedBy>fkaram2</cp:lastModifiedBy>
  <cp:revision>4</cp:revision>
  <dcterms:created xsi:type="dcterms:W3CDTF">2015-02-12T07:52:45Z</dcterms:created>
  <dcterms:modified xsi:type="dcterms:W3CDTF">2015-03-02T09:18:29Z</dcterms:modified>
</cp:coreProperties>
</file>