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34"/>
  </p:notesMasterIdLst>
  <p:handoutMasterIdLst>
    <p:handoutMasterId r:id="rId35"/>
  </p:handoutMasterIdLst>
  <p:sldIdLst>
    <p:sldId id="256" r:id="rId3"/>
    <p:sldId id="271" r:id="rId4"/>
    <p:sldId id="280" r:id="rId5"/>
    <p:sldId id="272" r:id="rId6"/>
    <p:sldId id="274" r:id="rId7"/>
    <p:sldId id="273" r:id="rId8"/>
    <p:sldId id="275" r:id="rId9"/>
    <p:sldId id="276" r:id="rId10"/>
    <p:sldId id="277" r:id="rId11"/>
    <p:sldId id="278" r:id="rId12"/>
    <p:sldId id="279" r:id="rId13"/>
    <p:sldId id="282" r:id="rId14"/>
    <p:sldId id="283" r:id="rId15"/>
    <p:sldId id="284" r:id="rId16"/>
    <p:sldId id="285" r:id="rId17"/>
    <p:sldId id="288" r:id="rId18"/>
    <p:sldId id="289" r:id="rId19"/>
    <p:sldId id="290" r:id="rId20"/>
    <p:sldId id="286" r:id="rId21"/>
    <p:sldId id="291" r:id="rId22"/>
    <p:sldId id="293" r:id="rId23"/>
    <p:sldId id="292" r:id="rId24"/>
    <p:sldId id="287" r:id="rId25"/>
    <p:sldId id="257" r:id="rId26"/>
    <p:sldId id="262" r:id="rId27"/>
    <p:sldId id="264" r:id="rId28"/>
    <p:sldId id="269" r:id="rId29"/>
    <p:sldId id="270" r:id="rId30"/>
    <p:sldId id="266" r:id="rId31"/>
    <p:sldId id="281" r:id="rId32"/>
    <p:sldId id="261" r:id="rId33"/>
  </p:sldIdLst>
  <p:sldSz cx="9144000" cy="6858000" type="screen4x3"/>
  <p:notesSz cx="7104063" cy="10234613"/>
  <p:custDataLst>
    <p:tags r:id="rId36"/>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1038"/>
    <a:srgbClr val="650F34"/>
    <a:srgbClr val="620A2C"/>
    <a:srgbClr val="570D2D"/>
    <a:srgbClr val="5B0D2E"/>
    <a:srgbClr val="5E0E30"/>
    <a:srgbClr val="5B3462"/>
    <a:srgbClr val="49385E"/>
    <a:srgbClr val="333399"/>
    <a:srgbClr val="4545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16/11/2015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16/11/2015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23</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24</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25</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26</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28</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29</a:t>
            </a:fld>
            <a:endParaRPr lang="el-GR">
              <a:solidFill>
                <a:prstClr val="black"/>
              </a:solidFill>
            </a:endParaRPr>
          </a:p>
        </p:txBody>
      </p:sp>
    </p:spTree>
    <p:extLst>
      <p:ext uri="{BB962C8B-B14F-4D97-AF65-F5344CB8AC3E}">
        <p14:creationId xmlns:p14="http://schemas.microsoft.com/office/powerpoint/2010/main" val="2145123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30</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8760"/>
          </a:xfrm>
          <a:solidFill>
            <a:srgbClr val="5B0D2E"/>
          </a:solidFill>
        </p:spPr>
        <p:txBody>
          <a:bodyPr>
            <a:normAutofit/>
          </a:bodyPr>
          <a:lstStyle>
            <a:lvl1pPr marL="176213" indent="0" algn="l">
              <a:defRPr sz="3600">
                <a:solidFill>
                  <a:schemeClr val="bg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395536" y="1412776"/>
            <a:ext cx="8352928" cy="5040560"/>
          </a:xfrm>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marL="992188" indent="-363538">
              <a:lnSpc>
                <a:spcPct val="110000"/>
              </a:lnSpc>
              <a:spcBef>
                <a:spcPts val="1200"/>
              </a:spcBef>
              <a:buFont typeface="Wingdings" panose="05000000000000000000" pitchFamily="2" charset="2"/>
              <a:buChar char="ü"/>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err="1" smtClean="0">
                <a:solidFill>
                  <a:schemeClr val="tx1"/>
                </a:solidFill>
                <a:latin typeface="+mn-lt"/>
              </a:rPr>
              <a:t>Ενζυμική</a:t>
            </a:r>
            <a:r>
              <a:rPr lang="el-GR" sz="3600" b="1" dirty="0" smtClean="0">
                <a:solidFill>
                  <a:schemeClr val="tx1"/>
                </a:solidFill>
                <a:latin typeface="+mn-lt"/>
              </a:rPr>
              <a:t> Αποτρίχωση (Θ)</a:t>
            </a:r>
            <a:endParaRPr lang="el-GR" sz="3600" b="1" dirty="0">
              <a:solidFill>
                <a:schemeClr val="tx1"/>
              </a:solidFill>
              <a:latin typeface="+mn-lt"/>
            </a:endParaRPr>
          </a:p>
        </p:txBody>
      </p:sp>
      <p:sp>
        <p:nvSpPr>
          <p:cNvPr id="3" name="Υπότιτλος 2"/>
          <p:cNvSpPr>
            <a:spLocks noGrp="1"/>
          </p:cNvSpPr>
          <p:nvPr>
            <p:ph type="subTitle" idx="1"/>
          </p:nvPr>
        </p:nvSpPr>
        <p:spPr>
          <a:xfrm>
            <a:off x="0" y="2924944"/>
            <a:ext cx="9144000" cy="2304255"/>
          </a:xfrm>
        </p:spPr>
        <p:txBody>
          <a:bodyPr>
            <a:normAutofit/>
          </a:bodyPr>
          <a:lstStyle/>
          <a:p>
            <a:pPr>
              <a:spcBef>
                <a:spcPts val="0"/>
              </a:spcBef>
              <a:spcAft>
                <a:spcPts val="2400"/>
              </a:spcAft>
            </a:pPr>
            <a:r>
              <a:rPr lang="el-GR" sz="2600" b="1" dirty="0" smtClean="0"/>
              <a:t>Ενότητα </a:t>
            </a:r>
            <a:r>
              <a:rPr lang="en-US" sz="2600" b="1" dirty="0" smtClean="0"/>
              <a:t>5</a:t>
            </a:r>
            <a:r>
              <a:rPr lang="el-GR" sz="2600" dirty="0" smtClean="0"/>
              <a:t>:</a:t>
            </a:r>
            <a:r>
              <a:rPr lang="en-US" sz="2600" dirty="0"/>
              <a:t> </a:t>
            </a:r>
            <a:r>
              <a:rPr lang="el-GR" sz="2600" dirty="0" smtClean="0"/>
              <a:t>Πειραματικές μελέτες</a:t>
            </a:r>
            <a:endParaRPr lang="en-US" sz="2600" dirty="0" smtClean="0"/>
          </a:p>
          <a:p>
            <a:pPr>
              <a:spcBef>
                <a:spcPts val="0"/>
              </a:spcBef>
            </a:pPr>
            <a:r>
              <a:rPr lang="el-GR" sz="2200" dirty="0" smtClean="0"/>
              <a:t>Δρ</a:t>
            </a:r>
            <a:r>
              <a:rPr lang="el-GR" sz="2200" dirty="0"/>
              <a:t>. Ευαγγελία Πρωτόπαπα, Καθηγήτρια Φαρμακοποιός - Αισθητικός</a:t>
            </a:r>
          </a:p>
          <a:p>
            <a:pPr>
              <a:spcBef>
                <a:spcPts val="0"/>
              </a:spcBef>
            </a:pPr>
            <a:r>
              <a:rPr lang="el-GR" sz="2200" dirty="0" smtClean="0"/>
              <a:t>Τμήμα </a:t>
            </a:r>
            <a:r>
              <a:rPr lang="el-GR" sz="2200" dirty="0"/>
              <a:t>Αισθητικής και </a:t>
            </a:r>
            <a:r>
              <a:rPr lang="el-GR" sz="2200" dirty="0" err="1"/>
              <a:t>Κοσμητολογίας</a:t>
            </a:r>
            <a:endParaRPr lang="en-US" sz="2200" dirty="0" smtClean="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Ιστολογική εικόνα δέρματος </a:t>
            </a:r>
            <a:r>
              <a:rPr lang="en-US" dirty="0">
                <a:solidFill>
                  <a:prstClr val="white"/>
                </a:solidFill>
              </a:rPr>
              <a:t/>
            </a:r>
            <a:br>
              <a:rPr lang="en-US" dirty="0">
                <a:solidFill>
                  <a:prstClr val="white"/>
                </a:solidFill>
              </a:rPr>
            </a:br>
            <a:r>
              <a:rPr lang="el-GR" sz="3000" b="0" dirty="0">
                <a:solidFill>
                  <a:prstClr val="white"/>
                </a:solidFill>
              </a:rPr>
              <a:t>μετά επώαση 60΄ με θρυψίνη </a:t>
            </a:r>
            <a:r>
              <a:rPr lang="el-GR" sz="3000" b="0" dirty="0" smtClean="0">
                <a:solidFill>
                  <a:prstClr val="white"/>
                </a:solidFill>
              </a:rPr>
              <a:t>3/4</a:t>
            </a:r>
            <a:endParaRPr lang="el-GR" dirty="0"/>
          </a:p>
        </p:txBody>
      </p:sp>
      <p:sp>
        <p:nvSpPr>
          <p:cNvPr id="3" name="Θέση περιεχομένου 2"/>
          <p:cNvSpPr>
            <a:spLocks noGrp="1"/>
          </p:cNvSpPr>
          <p:nvPr>
            <p:ph idx="1"/>
          </p:nvPr>
        </p:nvSpPr>
        <p:spPr/>
        <p:txBody>
          <a:bodyPr/>
          <a:lstStyle/>
          <a:p>
            <a:pPr marL="0" indent="0">
              <a:buNone/>
            </a:pPr>
            <a:r>
              <a:rPr lang="el-GR" b="1" dirty="0"/>
              <a:t>Χρώση PAS </a:t>
            </a:r>
            <a:endParaRPr lang="el-GR" b="1" dirty="0" smtClean="0"/>
          </a:p>
          <a:p>
            <a:pPr marL="0" indent="0">
              <a:buNone/>
            </a:pPr>
            <a:r>
              <a:rPr lang="el-GR" dirty="0" smtClean="0"/>
              <a:t>Στη </a:t>
            </a:r>
            <a:r>
              <a:rPr lang="el-GR" dirty="0"/>
              <a:t>χρώση PAS </a:t>
            </a:r>
            <a:r>
              <a:rPr lang="el-GR" dirty="0" smtClean="0"/>
              <a:t>παρατηρείται </a:t>
            </a:r>
            <a:r>
              <a:rPr lang="el-GR" dirty="0"/>
              <a:t>ακεραιότητα της βασικής μεμβράνης, τόσο στο </a:t>
            </a:r>
            <a:r>
              <a:rPr lang="el-GR" dirty="0" err="1" smtClean="0"/>
              <a:t>δερμοεπιδερμικό</a:t>
            </a:r>
            <a:r>
              <a:rPr lang="el-GR" dirty="0" smtClean="0"/>
              <a:t> </a:t>
            </a:r>
            <a:r>
              <a:rPr lang="el-GR" dirty="0"/>
              <a:t>όριο, όσο και γύρω από θυλάκους. Το πάχος της είναι φυσιολογικό, σχετικά ασαφές στο ακροτελεύτιο </a:t>
            </a:r>
            <a:r>
              <a:rPr lang="el-GR" dirty="0" err="1" smtClean="0"/>
              <a:t>ακανθολυτικό</a:t>
            </a:r>
            <a:r>
              <a:rPr lang="el-GR" dirty="0" smtClean="0"/>
              <a:t> </a:t>
            </a:r>
            <a:r>
              <a:rPr lang="el-GR" dirty="0"/>
              <a:t>τμήμα.</a:t>
            </a:r>
          </a:p>
          <a:p>
            <a:pPr marL="0" indent="0">
              <a:buNone/>
            </a:pPr>
            <a:r>
              <a:rPr lang="el-GR" dirty="0"/>
              <a:t>Το γλυκογόνο ελέγχεται ελαττωμένο, μια και σε ορισμένους θυλάκους που ανιχνεύεται το χρώμα είναι σκοτεινότερο από ότι του φυσιολογικού, είτε περιορίζεται σε μικρά διάσπαρτα </a:t>
            </a:r>
            <a:r>
              <a:rPr lang="el-GR" dirty="0" err="1"/>
              <a:t>βαθυχρωματικά</a:t>
            </a:r>
            <a:r>
              <a:rPr lang="el-GR" dirty="0"/>
              <a:t> κοκκία. </a:t>
            </a:r>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31443749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Ιστολογική εικόνα δέρματος </a:t>
            </a:r>
            <a:r>
              <a:rPr lang="en-US" dirty="0">
                <a:solidFill>
                  <a:prstClr val="white"/>
                </a:solidFill>
              </a:rPr>
              <a:t/>
            </a:r>
            <a:br>
              <a:rPr lang="en-US" dirty="0">
                <a:solidFill>
                  <a:prstClr val="white"/>
                </a:solidFill>
              </a:rPr>
            </a:br>
            <a:r>
              <a:rPr lang="el-GR" sz="3000" b="0" dirty="0">
                <a:solidFill>
                  <a:prstClr val="white"/>
                </a:solidFill>
              </a:rPr>
              <a:t>μετά επώαση 60΄ με θρυψίνη </a:t>
            </a:r>
            <a:r>
              <a:rPr lang="el-GR" sz="3000" b="0" dirty="0" smtClean="0">
                <a:solidFill>
                  <a:prstClr val="white"/>
                </a:solidFill>
              </a:rPr>
              <a:t>4/4</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pic>
        <p:nvPicPr>
          <p:cNvPr id="5" name="Εικόνα 4" descr="C:\Users\fkaram2\AppData\Local\Temp\FineReader12.00\media\image16.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564904"/>
            <a:ext cx="4104456" cy="2812995"/>
          </a:xfrm>
          <a:prstGeom prst="rect">
            <a:avLst/>
          </a:prstGeom>
          <a:noFill/>
          <a:ln>
            <a:solidFill>
              <a:schemeClr val="tx1"/>
            </a:solidFill>
          </a:ln>
        </p:spPr>
      </p:pic>
      <p:pic>
        <p:nvPicPr>
          <p:cNvPr id="6" name="Εικόνα 5" descr="C:\Users\fkaram2\AppData\Local\Temp\FineReader12.00\media\image17.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2564904"/>
            <a:ext cx="4104456" cy="2812995"/>
          </a:xfrm>
          <a:prstGeom prst="rect">
            <a:avLst/>
          </a:prstGeom>
          <a:noFill/>
          <a:ln>
            <a:solidFill>
              <a:schemeClr val="tx1"/>
            </a:solidFill>
          </a:ln>
        </p:spPr>
      </p:pic>
      <p:sp>
        <p:nvSpPr>
          <p:cNvPr id="7" name="Ορθογώνιο 6"/>
          <p:cNvSpPr/>
          <p:nvPr/>
        </p:nvSpPr>
        <p:spPr>
          <a:xfrm>
            <a:off x="3779912" y="1772816"/>
            <a:ext cx="1686616" cy="478272"/>
          </a:xfrm>
          <a:prstGeom prst="rect">
            <a:avLst/>
          </a:prstGeom>
        </p:spPr>
        <p:txBody>
          <a:bodyPr wrap="none">
            <a:spAutoFit/>
          </a:bodyPr>
          <a:lstStyle/>
          <a:p>
            <a:pPr lvl="0" algn="ctr" fontAlgn="auto">
              <a:lnSpc>
                <a:spcPct val="110000"/>
              </a:lnSpc>
              <a:spcBef>
                <a:spcPts val="1200"/>
              </a:spcBef>
              <a:spcAft>
                <a:spcPts val="0"/>
              </a:spcAft>
            </a:pPr>
            <a:r>
              <a:rPr lang="el-GR" sz="2400" b="1" dirty="0">
                <a:solidFill>
                  <a:prstClr val="black"/>
                </a:solidFill>
                <a:latin typeface="Calibri"/>
              </a:rPr>
              <a:t>Χρώση PAS </a:t>
            </a:r>
          </a:p>
        </p:txBody>
      </p:sp>
      <p:sp>
        <p:nvSpPr>
          <p:cNvPr id="8" name="Ορθογώνιο 7"/>
          <p:cNvSpPr/>
          <p:nvPr/>
        </p:nvSpPr>
        <p:spPr>
          <a:xfrm>
            <a:off x="467544" y="5435932"/>
            <a:ext cx="4064574" cy="369332"/>
          </a:xfrm>
          <a:prstGeom prst="rect">
            <a:avLst/>
          </a:prstGeom>
        </p:spPr>
        <p:txBody>
          <a:bodyPr wrap="none">
            <a:spAutoFit/>
          </a:bodyPr>
          <a:lstStyle/>
          <a:p>
            <a:r>
              <a:rPr lang="en-US" dirty="0">
                <a:latin typeface="+mn-lt"/>
              </a:rPr>
              <a:t>In vitro </a:t>
            </a:r>
            <a:r>
              <a:rPr lang="el-GR" dirty="0">
                <a:latin typeface="+mn-lt"/>
              </a:rPr>
              <a:t>επίδραση θρυψίνης </a:t>
            </a:r>
            <a:r>
              <a:rPr lang="el-GR" dirty="0" smtClean="0">
                <a:latin typeface="+mn-lt"/>
              </a:rPr>
              <a:t>60' </a:t>
            </a:r>
            <a:r>
              <a:rPr lang="en-US" dirty="0">
                <a:latin typeface="+mn-lt"/>
              </a:rPr>
              <a:t>PAS </a:t>
            </a:r>
            <a:r>
              <a:rPr lang="en-US" dirty="0" smtClean="0">
                <a:latin typeface="+mn-lt"/>
              </a:rPr>
              <a:t>x</a:t>
            </a:r>
            <a:r>
              <a:rPr lang="el-GR" dirty="0" smtClean="0">
                <a:latin typeface="+mn-lt"/>
              </a:rPr>
              <a:t> 160</a:t>
            </a:r>
            <a:endParaRPr lang="el-GR" dirty="0">
              <a:latin typeface="+mn-lt"/>
            </a:endParaRPr>
          </a:p>
        </p:txBody>
      </p:sp>
      <p:sp>
        <p:nvSpPr>
          <p:cNvPr id="9" name="Ορθογώνιο 8"/>
          <p:cNvSpPr/>
          <p:nvPr/>
        </p:nvSpPr>
        <p:spPr>
          <a:xfrm>
            <a:off x="4708121" y="5435932"/>
            <a:ext cx="4064574" cy="369332"/>
          </a:xfrm>
          <a:prstGeom prst="rect">
            <a:avLst/>
          </a:prstGeom>
        </p:spPr>
        <p:txBody>
          <a:bodyPr wrap="none">
            <a:spAutoFit/>
          </a:bodyPr>
          <a:lstStyle/>
          <a:p>
            <a:r>
              <a:rPr lang="en-US" dirty="0">
                <a:latin typeface="+mn-lt"/>
              </a:rPr>
              <a:t>In vitro </a:t>
            </a:r>
            <a:r>
              <a:rPr lang="el-GR" dirty="0">
                <a:latin typeface="+mn-lt"/>
              </a:rPr>
              <a:t>επίδραση θρυψίνης </a:t>
            </a:r>
            <a:r>
              <a:rPr lang="el-GR" dirty="0" smtClean="0">
                <a:latin typeface="+mn-lt"/>
              </a:rPr>
              <a:t>60' </a:t>
            </a:r>
            <a:r>
              <a:rPr lang="en-US" dirty="0">
                <a:latin typeface="+mn-lt"/>
              </a:rPr>
              <a:t>PAS </a:t>
            </a:r>
            <a:r>
              <a:rPr lang="en-US" dirty="0" smtClean="0">
                <a:latin typeface="+mn-lt"/>
              </a:rPr>
              <a:t>x</a:t>
            </a:r>
            <a:r>
              <a:rPr lang="el-GR" dirty="0" smtClean="0">
                <a:latin typeface="+mn-lt"/>
              </a:rPr>
              <a:t> 250</a:t>
            </a:r>
            <a:endParaRPr lang="el-GR" dirty="0">
              <a:latin typeface="+mn-lt"/>
            </a:endParaRPr>
          </a:p>
        </p:txBody>
      </p:sp>
    </p:spTree>
    <p:extLst>
      <p:ext uri="{BB962C8B-B14F-4D97-AF65-F5344CB8AC3E}">
        <p14:creationId xmlns:p14="http://schemas.microsoft.com/office/powerpoint/2010/main" val="22083377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Πειράματα σε </a:t>
            </a:r>
            <a:r>
              <a:rPr lang="el-GR" dirty="0" err="1" smtClean="0"/>
              <a:t>διαγονιδιακά</a:t>
            </a:r>
            <a:r>
              <a:rPr lang="el-GR" dirty="0" smtClean="0"/>
              <a:t> ζώα</a:t>
            </a:r>
            <a:endParaRPr lang="el-GR" dirty="0"/>
          </a:p>
        </p:txBody>
      </p:sp>
      <p:sp>
        <p:nvSpPr>
          <p:cNvPr id="3" name="Θέση περιεχομένου 2"/>
          <p:cNvSpPr>
            <a:spLocks noGrp="1"/>
          </p:cNvSpPr>
          <p:nvPr>
            <p:ph idx="1"/>
          </p:nvPr>
        </p:nvSpPr>
        <p:spPr>
          <a:xfrm>
            <a:off x="107504" y="1340768"/>
            <a:ext cx="8964488" cy="5445224"/>
          </a:xfrm>
        </p:spPr>
        <p:txBody>
          <a:bodyPr>
            <a:normAutofit fontScale="92500"/>
          </a:bodyPr>
          <a:lstStyle/>
          <a:p>
            <a:r>
              <a:rPr lang="el-GR" dirty="0"/>
              <a:t>Προκειμένου να διερευνηθεί η υπόθεση ότι τα </a:t>
            </a:r>
            <a:r>
              <a:rPr lang="el-GR" dirty="0" smtClean="0"/>
              <a:t>πρωτεολυτικά ένζυμα </a:t>
            </a:r>
            <a:r>
              <a:rPr lang="el-GR" dirty="0"/>
              <a:t>επιδρούν βλαπτικά στα αναγεννητικά κύτταρα, χρησιμοποιήθηκαν </a:t>
            </a:r>
            <a:r>
              <a:rPr lang="el-GR" dirty="0" err="1"/>
              <a:t>διαγονιδιακά</a:t>
            </a:r>
            <a:r>
              <a:rPr lang="el-GR" dirty="0"/>
              <a:t> ποντίκια, στα οποία είχε </a:t>
            </a:r>
            <a:r>
              <a:rPr lang="el-GR" dirty="0" smtClean="0"/>
              <a:t>εισαχθεί </a:t>
            </a:r>
            <a:r>
              <a:rPr lang="el-GR" dirty="0"/>
              <a:t>το γονίδιο της β-</a:t>
            </a:r>
            <a:r>
              <a:rPr lang="el-GR" dirty="0" err="1"/>
              <a:t>γαλακτοζιτάσης</a:t>
            </a:r>
            <a:r>
              <a:rPr lang="el-GR" dirty="0"/>
              <a:t>, συνδεδεμένο με τον </a:t>
            </a:r>
            <a:r>
              <a:rPr lang="el-GR" dirty="0" err="1" smtClean="0"/>
              <a:t>προαγωγέα</a:t>
            </a:r>
            <a:r>
              <a:rPr lang="el-GR" dirty="0" smtClean="0"/>
              <a:t> </a:t>
            </a:r>
            <a:r>
              <a:rPr lang="el-GR" dirty="0"/>
              <a:t>του ιού του ανθρώπινου θηλώματος (H.P.V.). Έχει αποδειχθεί ότι το γονίδιο αυτό με τον εν λόγω </a:t>
            </a:r>
            <a:r>
              <a:rPr lang="el-GR" dirty="0" err="1" smtClean="0"/>
              <a:t>προαγωγέα</a:t>
            </a:r>
            <a:r>
              <a:rPr lang="el-GR" dirty="0" smtClean="0"/>
              <a:t> </a:t>
            </a:r>
            <a:r>
              <a:rPr lang="el-GR" dirty="0"/>
              <a:t>εκφράζεται επιλεκτικά στα κύτταρα της περιοχής </a:t>
            </a:r>
            <a:r>
              <a:rPr lang="el-GR" dirty="0" err="1"/>
              <a:t>Bulge</a:t>
            </a:r>
            <a:r>
              <a:rPr lang="el-GR" dirty="0"/>
              <a:t>, που αντιστοιχούν στα αναγεννητικά κύτταρα της τρίχας (σπανιότερα στους σμηγματογόνους αδένες). Στα </a:t>
            </a:r>
            <a:r>
              <a:rPr lang="el-GR" dirty="0" err="1" smtClean="0"/>
              <a:t>διαγονιδιακά</a:t>
            </a:r>
            <a:r>
              <a:rPr lang="el-GR" dirty="0" smtClean="0"/>
              <a:t> </a:t>
            </a:r>
            <a:r>
              <a:rPr lang="el-GR" dirty="0"/>
              <a:t>ζώα, τα κύτταρα αυτά εκφράζουν την β-</a:t>
            </a:r>
            <a:r>
              <a:rPr lang="el-GR" dirty="0" err="1"/>
              <a:t>γαλακτοζιτάση</a:t>
            </a:r>
            <a:r>
              <a:rPr lang="el-GR" dirty="0"/>
              <a:t> γι' αυτό εύκολα ανιχνεύονται καθότι όταν επωαστούν με </a:t>
            </a:r>
            <a:r>
              <a:rPr lang="el-GR" dirty="0" smtClean="0"/>
              <a:t>κατάλληλη </a:t>
            </a:r>
            <a:r>
              <a:rPr lang="el-GR" dirty="0"/>
              <a:t>χημική ουσία την οποία διασπά η β-</a:t>
            </a:r>
            <a:r>
              <a:rPr lang="el-GR" dirty="0" err="1"/>
              <a:t>γαλακτοζιτάση</a:t>
            </a:r>
            <a:r>
              <a:rPr lang="el-GR" dirty="0"/>
              <a:t>, χρωματίζονται μπλε.</a:t>
            </a:r>
          </a:p>
          <a:p>
            <a:r>
              <a:rPr lang="el-GR" dirty="0" smtClean="0"/>
              <a:t>Σκοπός </a:t>
            </a:r>
            <a:r>
              <a:rPr lang="el-GR" dirty="0"/>
              <a:t>των πειραμάτων μας ήταν να δειχθεί η ευαισθησία των κυττάρων της περιοχής </a:t>
            </a:r>
            <a:r>
              <a:rPr lang="el-GR" dirty="0" err="1"/>
              <a:t>Bulge</a:t>
            </a:r>
            <a:r>
              <a:rPr lang="el-GR" dirty="0"/>
              <a:t> στα χρησιμοποιηθέντα πρωτεολυτικά ένζυμα.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8372879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Υλικά και μέθοδοι</a:t>
            </a:r>
            <a:endParaRPr lang="el-GR" dirty="0"/>
          </a:p>
        </p:txBody>
      </p:sp>
      <p:sp>
        <p:nvSpPr>
          <p:cNvPr id="3" name="Θέση περιεχομένου 2"/>
          <p:cNvSpPr>
            <a:spLocks noGrp="1"/>
          </p:cNvSpPr>
          <p:nvPr>
            <p:ph idx="1"/>
          </p:nvPr>
        </p:nvSpPr>
        <p:spPr/>
        <p:txBody>
          <a:bodyPr/>
          <a:lstStyle/>
          <a:p>
            <a:r>
              <a:rPr lang="el-GR" dirty="0"/>
              <a:t>Χρησιμοποιήθηκαν 20 </a:t>
            </a:r>
            <a:r>
              <a:rPr lang="el-GR" dirty="0" err="1"/>
              <a:t>διαγονιδιακά</a:t>
            </a:r>
            <a:r>
              <a:rPr lang="el-GR" dirty="0"/>
              <a:t> θηλυκά ποντίκια, εν των οποίων τα 10 ήταν μάρτυρες. Σε πέντε ποντίκια </a:t>
            </a:r>
            <a:r>
              <a:rPr lang="el-GR" dirty="0" smtClean="0"/>
              <a:t>χορηγήθηκαν </a:t>
            </a:r>
            <a:r>
              <a:rPr lang="el-GR" dirty="0"/>
              <a:t>πρωτεολυτικά ένζυμα με </a:t>
            </a:r>
            <a:r>
              <a:rPr lang="el-GR" dirty="0" err="1"/>
              <a:t>ιοντοφόρηση</a:t>
            </a:r>
            <a:r>
              <a:rPr lang="el-GR" dirty="0"/>
              <a:t> (η </a:t>
            </a:r>
            <a:r>
              <a:rPr lang="el-GR" dirty="0" err="1"/>
              <a:t>παπαΐνη</a:t>
            </a:r>
            <a:r>
              <a:rPr lang="el-GR" dirty="0"/>
              <a:t> και η χυμοθρυψίνη) και σε πέντε έγινε επάλειψη με </a:t>
            </a:r>
            <a:r>
              <a:rPr lang="el-GR" dirty="0" err="1"/>
              <a:t>λιποσώματα</a:t>
            </a:r>
            <a:r>
              <a:rPr lang="el-GR" dirty="0"/>
              <a:t> που περιείχαν θρυψίνη. Στους μάρτυρες εφαρμόσθηκε η </a:t>
            </a:r>
            <a:r>
              <a:rPr lang="el-GR" dirty="0" smtClean="0"/>
              <a:t>αυτή </a:t>
            </a:r>
            <a:r>
              <a:rPr lang="el-GR" dirty="0"/>
              <a:t>διαδικασία, απουσία όμως ένζυμων</a:t>
            </a:r>
            <a:r>
              <a:rPr lang="el-GR" dirty="0" smtClean="0"/>
              <a:t>.</a:t>
            </a:r>
          </a:p>
          <a:p>
            <a:r>
              <a:rPr lang="el-GR" dirty="0"/>
              <a:t>Η </a:t>
            </a:r>
            <a:r>
              <a:rPr lang="el-GR" dirty="0" err="1"/>
              <a:t>ιοντοφόρηση</a:t>
            </a:r>
            <a:r>
              <a:rPr lang="el-GR" dirty="0"/>
              <a:t> έγινε με ρεύμα εντάσεως 2 ΜΑ επί 4' </a:t>
            </a:r>
            <a:r>
              <a:rPr lang="el-GR" dirty="0" smtClean="0"/>
              <a:t>λεπτά</a:t>
            </a:r>
            <a:r>
              <a:rPr lang="el-GR" dirty="0"/>
              <a:t>, η δε επάλειψη με </a:t>
            </a:r>
            <a:r>
              <a:rPr lang="el-GR" dirty="0" err="1"/>
              <a:t>λιποσώματα</a:t>
            </a:r>
            <a:r>
              <a:rPr lang="el-GR" dirty="0"/>
              <a:t> έγινε για 2 ημέρες, 8' </a:t>
            </a:r>
            <a:r>
              <a:rPr lang="el-GR" dirty="0" smtClean="0"/>
              <a:t>κάθε </a:t>
            </a:r>
            <a:r>
              <a:rPr lang="el-GR" dirty="0"/>
              <a:t>φορά ή για 3 ημέρες, 4' κάθε φορά.</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8217905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Αποτελέσματα</a:t>
            </a:r>
            <a:r>
              <a:rPr lang="en-US" dirty="0" smtClean="0"/>
              <a:t> </a:t>
            </a:r>
            <a:r>
              <a:rPr lang="en-US" sz="3000" b="0" dirty="0" smtClean="0"/>
              <a:t>1/10</a:t>
            </a:r>
            <a:endParaRPr lang="el-GR" sz="3000" b="0" dirty="0"/>
          </a:p>
        </p:txBody>
      </p:sp>
      <p:sp>
        <p:nvSpPr>
          <p:cNvPr id="3" name="Θέση περιεχομένου 2"/>
          <p:cNvSpPr>
            <a:spLocks noGrp="1"/>
          </p:cNvSpPr>
          <p:nvPr>
            <p:ph idx="1"/>
          </p:nvPr>
        </p:nvSpPr>
        <p:spPr/>
        <p:txBody>
          <a:bodyPr/>
          <a:lstStyle/>
          <a:p>
            <a:r>
              <a:rPr lang="el-GR" dirty="0"/>
              <a:t>Μελετήθηκε η επίδραση των </a:t>
            </a:r>
            <a:r>
              <a:rPr lang="el-GR" dirty="0" smtClean="0"/>
              <a:t>πρωτεολυτικών </a:t>
            </a:r>
            <a:r>
              <a:rPr lang="el-GR" dirty="0"/>
              <a:t>ένζυμων στο θύλακα της τρίχας, με ιδιαίτερη επικέντρωση στα </a:t>
            </a:r>
            <a:r>
              <a:rPr lang="el-GR" dirty="0" smtClean="0"/>
              <a:t>αναγεννητικά </a:t>
            </a:r>
            <a:r>
              <a:rPr lang="el-GR" dirty="0"/>
              <a:t>κύτταρα. Αποδείχθηκε ότι τα πρωτεολυτικά ένζυμα </a:t>
            </a:r>
            <a:r>
              <a:rPr lang="el-GR" dirty="0" smtClean="0"/>
              <a:t>προκαλούν </a:t>
            </a:r>
            <a:r>
              <a:rPr lang="el-GR" dirty="0"/>
              <a:t>σημαντικές βλάβες των αναγεννητικών κυττάρων, όπως φαίνεται από την παρουσία κυττάρων που </a:t>
            </a:r>
            <a:r>
              <a:rPr lang="el-GR" dirty="0" smtClean="0"/>
              <a:t>χρωματίζονται </a:t>
            </a:r>
            <a:r>
              <a:rPr lang="el-GR" dirty="0"/>
              <a:t>μπλε εντός του κυστικά </a:t>
            </a:r>
            <a:r>
              <a:rPr lang="el-GR" dirty="0" smtClean="0"/>
              <a:t>διευρυμένου </a:t>
            </a:r>
            <a:r>
              <a:rPr lang="el-GR" dirty="0"/>
              <a:t>θύλακα, κύτταρα που έχουν αποσπασθεί από την περιοχή </a:t>
            </a:r>
            <a:r>
              <a:rPr lang="el-GR" dirty="0" err="1"/>
              <a:t>Bulge</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28468631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Αποτελέσματα</a:t>
            </a:r>
            <a:r>
              <a:rPr lang="en-US" dirty="0">
                <a:solidFill>
                  <a:prstClr val="white"/>
                </a:solidFill>
              </a:rPr>
              <a:t> </a:t>
            </a:r>
            <a:r>
              <a:rPr lang="en-US" sz="3000" b="0" dirty="0" smtClean="0">
                <a:solidFill>
                  <a:prstClr val="white"/>
                </a:solidFill>
              </a:rPr>
              <a:t>2/10</a:t>
            </a:r>
            <a:endParaRPr lang="el-GR" dirty="0"/>
          </a:p>
        </p:txBody>
      </p:sp>
      <p:sp>
        <p:nvSpPr>
          <p:cNvPr id="3" name="Θέση περιεχομένου 2"/>
          <p:cNvSpPr>
            <a:spLocks noGrp="1"/>
          </p:cNvSpPr>
          <p:nvPr>
            <p:ph idx="1"/>
          </p:nvPr>
        </p:nvSpPr>
        <p:spPr>
          <a:xfrm>
            <a:off x="395536" y="1412776"/>
            <a:ext cx="8352928" cy="4968552"/>
          </a:xfrm>
        </p:spPr>
        <p:txBody>
          <a:bodyPr/>
          <a:lstStyle/>
          <a:p>
            <a:r>
              <a:rPr lang="el-GR" dirty="0"/>
              <a:t>Στην περίπτωση εφαρμογής της θρυψίνης υπό μορφή </a:t>
            </a:r>
            <a:r>
              <a:rPr lang="el-GR" dirty="0" err="1" smtClean="0"/>
              <a:t>λιποσωμάτων</a:t>
            </a:r>
            <a:r>
              <a:rPr lang="el-GR" dirty="0" smtClean="0"/>
              <a:t> </a:t>
            </a:r>
            <a:r>
              <a:rPr lang="el-GR" dirty="0"/>
              <a:t>οι βλάβες αφορούσαν το </a:t>
            </a:r>
            <a:r>
              <a:rPr lang="el-GR" dirty="0" smtClean="0"/>
              <a:t>2</a:t>
            </a:r>
            <a:r>
              <a:rPr lang="el-GR" baseline="30000" dirty="0" smtClean="0"/>
              <a:t>ο</a:t>
            </a:r>
            <a:r>
              <a:rPr lang="el-GR" dirty="0" smtClean="0"/>
              <a:t> </a:t>
            </a:r>
            <a:r>
              <a:rPr lang="el-GR" dirty="0"/>
              <a:t>και </a:t>
            </a:r>
            <a:r>
              <a:rPr lang="el-GR" dirty="0" smtClean="0"/>
              <a:t>3</a:t>
            </a:r>
            <a:r>
              <a:rPr lang="el-GR" baseline="30000" dirty="0" smtClean="0"/>
              <a:t>ο</a:t>
            </a:r>
            <a:r>
              <a:rPr lang="el-GR" dirty="0" smtClean="0"/>
              <a:t> </a:t>
            </a:r>
            <a:r>
              <a:rPr lang="el-GR" dirty="0"/>
              <a:t>τεταρτημόριο </a:t>
            </a:r>
            <a:r>
              <a:rPr lang="el-GR" dirty="0" smtClean="0"/>
              <a:t>του </a:t>
            </a:r>
            <a:r>
              <a:rPr lang="el-GR" dirty="0"/>
              <a:t>θύλακα, ενώ στα βαθύτερα στρώματα, ιδίως γύρω από τη θηλή, όπου υπήρχε πολύ μελανίνη, δεν εμφανίζεται </a:t>
            </a:r>
            <a:r>
              <a:rPr lang="el-GR" dirty="0" smtClean="0"/>
              <a:t>ιδιαίτερη βλάβη (εικόνες 1, 2 &amp; 3).</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32821904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l-GR" dirty="0">
                <a:solidFill>
                  <a:prstClr val="white"/>
                </a:solidFill>
              </a:rPr>
              <a:t>Αποτελέσματα</a:t>
            </a:r>
            <a:r>
              <a:rPr lang="en-US" dirty="0">
                <a:solidFill>
                  <a:prstClr val="white"/>
                </a:solidFill>
              </a:rPr>
              <a:t> </a:t>
            </a:r>
            <a:r>
              <a:rPr lang="en-US" sz="3000" b="0" dirty="0" smtClean="0">
                <a:solidFill>
                  <a:prstClr val="white"/>
                </a:solidFill>
              </a:rPr>
              <a:t>3/10</a:t>
            </a:r>
            <a:endParaRPr lang="el-GR" dirty="0"/>
          </a:p>
        </p:txBody>
      </p:sp>
      <p:sp>
        <p:nvSpPr>
          <p:cNvPr id="7" name="Θέση περιεχομένου 6"/>
          <p:cNvSpPr>
            <a:spLocks noGrp="1"/>
          </p:cNvSpPr>
          <p:nvPr>
            <p:ph idx="1"/>
          </p:nvPr>
        </p:nvSpPr>
        <p:spPr>
          <a:xfrm>
            <a:off x="4716016" y="1287742"/>
            <a:ext cx="4176464" cy="5328592"/>
          </a:xfrm>
        </p:spPr>
        <p:txBody>
          <a:bodyPr>
            <a:normAutofit/>
          </a:bodyPr>
          <a:lstStyle/>
          <a:p>
            <a:pPr marL="0" indent="0">
              <a:buNone/>
            </a:pPr>
            <a:r>
              <a:rPr lang="el-GR" sz="2200" i="1" dirty="0"/>
              <a:t>Εικόνα 1</a:t>
            </a:r>
          </a:p>
          <a:p>
            <a:pPr marL="0" indent="0">
              <a:buNone/>
            </a:pPr>
            <a:r>
              <a:rPr lang="el-GR" sz="2000" dirty="0" err="1"/>
              <a:t>Control</a:t>
            </a:r>
            <a:r>
              <a:rPr lang="el-GR" sz="2000" dirty="0"/>
              <a:t> από δέρμα ποντικού όπου έχει επαλειφθεί με </a:t>
            </a:r>
            <a:r>
              <a:rPr lang="el-GR" sz="2000" dirty="0" err="1"/>
              <a:t>λιποσώματα</a:t>
            </a:r>
            <a:r>
              <a:rPr lang="el-GR" sz="2000" dirty="0"/>
              <a:t> </a:t>
            </a:r>
            <a:r>
              <a:rPr lang="en-US" sz="2000" dirty="0" smtClean="0"/>
              <a:t>x</a:t>
            </a:r>
            <a:r>
              <a:rPr lang="el-GR" sz="2000" dirty="0" smtClean="0"/>
              <a:t> </a:t>
            </a:r>
            <a:r>
              <a:rPr lang="el-GR" sz="2000" dirty="0"/>
              <a:t>3 ημέρες (Μεγέθυνση </a:t>
            </a:r>
            <a:r>
              <a:rPr lang="en-US" sz="2000" dirty="0" smtClean="0"/>
              <a:t>x</a:t>
            </a:r>
            <a:r>
              <a:rPr lang="el-GR" sz="2000" dirty="0" smtClean="0"/>
              <a:t> </a:t>
            </a:r>
            <a:r>
              <a:rPr lang="el-GR" sz="2000" dirty="0"/>
              <a:t>250).</a:t>
            </a:r>
          </a:p>
          <a:p>
            <a:pPr marL="0" indent="0">
              <a:buNone/>
            </a:pPr>
            <a:r>
              <a:rPr lang="el-GR" sz="2000" dirty="0"/>
              <a:t>Τα </a:t>
            </a:r>
            <a:r>
              <a:rPr lang="el-GR" sz="2000" dirty="0" smtClean="0"/>
              <a:t>αναγεννητικά </a:t>
            </a:r>
            <a:r>
              <a:rPr lang="el-GR" sz="2000" dirty="0"/>
              <a:t>κύτταρα έχουν χρωματισθεί μπλε από τη </a:t>
            </a:r>
            <a:r>
              <a:rPr lang="el-GR" sz="2000" dirty="0" smtClean="0"/>
              <a:t>β-</a:t>
            </a:r>
            <a:r>
              <a:rPr lang="el-GR" sz="2000" dirty="0" err="1" smtClean="0"/>
              <a:t>γαλακτοζιτάση</a:t>
            </a:r>
            <a:r>
              <a:rPr lang="el-GR" sz="2000" dirty="0" smtClean="0"/>
              <a:t> </a:t>
            </a:r>
            <a:r>
              <a:rPr lang="el-GR" sz="2000" dirty="0"/>
              <a:t>και βρίσκονται στο σημείο </a:t>
            </a:r>
            <a:r>
              <a:rPr lang="el-GR" sz="2000" dirty="0" err="1"/>
              <a:t>Bulge</a:t>
            </a:r>
            <a:r>
              <a:rPr lang="el-GR" sz="2000" dirty="0"/>
              <a:t>. Ο θύλακος της τρίχας </a:t>
            </a:r>
            <a:r>
              <a:rPr lang="el-GR" sz="2000" dirty="0" smtClean="0"/>
              <a:t>είναι </a:t>
            </a:r>
            <a:r>
              <a:rPr lang="el-GR" sz="2000" dirty="0"/>
              <a:t>χωρίς καταστροφές σημαντικές, εκτός από αυτές που υπάρχουν από την αφαίρεση της τρίχας. </a:t>
            </a:r>
          </a:p>
          <a:p>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pic>
        <p:nvPicPr>
          <p:cNvPr id="5" name="Εικόνα 4" descr="C:\Users\fkaram2\AppData\Local\Temp\FineReader12.00\media\image1.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68760"/>
            <a:ext cx="4644008" cy="5589240"/>
          </a:xfrm>
          <a:prstGeom prst="rect">
            <a:avLst/>
          </a:prstGeom>
          <a:noFill/>
          <a:ln>
            <a:noFill/>
          </a:ln>
        </p:spPr>
      </p:pic>
    </p:spTree>
    <p:extLst>
      <p:ext uri="{BB962C8B-B14F-4D97-AF65-F5344CB8AC3E}">
        <p14:creationId xmlns:p14="http://schemas.microsoft.com/office/powerpoint/2010/main" val="11720083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Αποτελέσματα</a:t>
            </a:r>
            <a:r>
              <a:rPr lang="en-US" dirty="0">
                <a:solidFill>
                  <a:prstClr val="white"/>
                </a:solidFill>
              </a:rPr>
              <a:t> </a:t>
            </a:r>
            <a:r>
              <a:rPr lang="en-US" sz="3000" b="0" dirty="0" smtClean="0">
                <a:solidFill>
                  <a:prstClr val="white"/>
                </a:solidFill>
              </a:rPr>
              <a:t>4/10</a:t>
            </a:r>
            <a:endParaRPr lang="el-GR" dirty="0"/>
          </a:p>
        </p:txBody>
      </p:sp>
      <p:sp>
        <p:nvSpPr>
          <p:cNvPr id="3" name="Θέση περιεχομένου 2"/>
          <p:cNvSpPr>
            <a:spLocks noGrp="1"/>
          </p:cNvSpPr>
          <p:nvPr>
            <p:ph idx="1"/>
          </p:nvPr>
        </p:nvSpPr>
        <p:spPr>
          <a:xfrm>
            <a:off x="4860032" y="1412776"/>
            <a:ext cx="4248472" cy="5445224"/>
          </a:xfrm>
        </p:spPr>
        <p:txBody>
          <a:bodyPr>
            <a:noAutofit/>
          </a:bodyPr>
          <a:lstStyle/>
          <a:p>
            <a:pPr marL="0" indent="0">
              <a:buNone/>
            </a:pPr>
            <a:r>
              <a:rPr lang="el-GR" sz="2200" i="1" dirty="0"/>
              <a:t>Εικόνα </a:t>
            </a:r>
            <a:r>
              <a:rPr lang="el-GR" sz="2200" i="1" dirty="0" smtClean="0"/>
              <a:t>2</a:t>
            </a:r>
            <a:endParaRPr lang="el-GR" sz="2200" i="1" dirty="0"/>
          </a:p>
          <a:p>
            <a:pPr marL="0" indent="0">
              <a:buNone/>
            </a:pPr>
            <a:r>
              <a:rPr lang="el-GR" sz="2000" dirty="0" smtClean="0"/>
              <a:t>Αποτελέσματα </a:t>
            </a:r>
            <a:r>
              <a:rPr lang="el-GR" sz="2000" dirty="0"/>
              <a:t>της επάλειψης </a:t>
            </a:r>
            <a:r>
              <a:rPr lang="el-GR" sz="2000" dirty="0" err="1"/>
              <a:t>λιποσωμάτων</a:t>
            </a:r>
            <a:r>
              <a:rPr lang="el-GR" sz="2000" dirty="0"/>
              <a:t> που περιέχουν </a:t>
            </a:r>
            <a:r>
              <a:rPr lang="el-GR" sz="2000" dirty="0" smtClean="0"/>
              <a:t>θρυψίνη </a:t>
            </a:r>
            <a:r>
              <a:rPr lang="el-GR" sz="2000" dirty="0"/>
              <a:t>στο δέρμα ποντικού. Στον θύλακο της τρίχας υπάρχει διεύρυνση του κεντρικού αυλού, παρουσία επιθηλιακών κυττάρων, στην </a:t>
            </a:r>
            <a:r>
              <a:rPr lang="el-GR" sz="2000" dirty="0" smtClean="0"/>
              <a:t>περιοχή </a:t>
            </a:r>
            <a:r>
              <a:rPr lang="el-GR" sz="2000" dirty="0"/>
              <a:t>δε όπου υπάρχουν τα αναγεννητικά κύτταρα η β-</a:t>
            </a:r>
            <a:r>
              <a:rPr lang="el-GR" sz="2000" dirty="0" err="1"/>
              <a:t>γαλακτοζιτάση</a:t>
            </a:r>
            <a:r>
              <a:rPr lang="el-GR" sz="2000" dirty="0"/>
              <a:t> τα χρωματίζει μπλε και βλέπουμε την κάθοδο των κυττάρων προς το μέσο και κατώτερο τμήμα του θύλακα. Η επάλειψη έγινε για 3 </a:t>
            </a:r>
            <a:r>
              <a:rPr lang="el-GR" sz="2000" dirty="0" smtClean="0"/>
              <a:t>ημέρες </a:t>
            </a:r>
            <a:r>
              <a:rPr lang="el-GR" sz="2000" dirty="0"/>
              <a:t>x 4'. (Μεγέθυνση της φωτογραφίας </a:t>
            </a:r>
            <a:r>
              <a:rPr lang="en-US" sz="2000" dirty="0" smtClean="0"/>
              <a:t>x</a:t>
            </a:r>
            <a:r>
              <a:rPr lang="el-GR" sz="2000" dirty="0" smtClean="0"/>
              <a:t> </a:t>
            </a:r>
            <a:r>
              <a:rPr lang="en-US" sz="2000" dirty="0" smtClean="0"/>
              <a:t>1</a:t>
            </a:r>
            <a:r>
              <a:rPr lang="el-GR" sz="2000" dirty="0" smtClean="0"/>
              <a:t>00</a:t>
            </a:r>
            <a:r>
              <a:rPr lang="el-GR" sz="2000" dirty="0"/>
              <a:t>).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pic>
        <p:nvPicPr>
          <p:cNvPr id="5" name="Εικόνα 4" descr="C:\Users\fkaram2\AppData\Local\Temp\FineReader12.00\media\image2.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08" y="1412776"/>
            <a:ext cx="4716016" cy="3456384"/>
          </a:xfrm>
          <a:prstGeom prst="rect">
            <a:avLst/>
          </a:prstGeom>
          <a:noFill/>
          <a:ln>
            <a:noFill/>
          </a:ln>
        </p:spPr>
      </p:pic>
    </p:spTree>
    <p:extLst>
      <p:ext uri="{BB962C8B-B14F-4D97-AF65-F5344CB8AC3E}">
        <p14:creationId xmlns:p14="http://schemas.microsoft.com/office/powerpoint/2010/main" val="20770997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Αποτελέσματα</a:t>
            </a:r>
            <a:r>
              <a:rPr lang="en-US" dirty="0">
                <a:solidFill>
                  <a:prstClr val="white"/>
                </a:solidFill>
              </a:rPr>
              <a:t> </a:t>
            </a:r>
            <a:r>
              <a:rPr lang="en-US" sz="3000" b="0" dirty="0" smtClean="0">
                <a:solidFill>
                  <a:prstClr val="white"/>
                </a:solidFill>
              </a:rPr>
              <a:t>5/10</a:t>
            </a:r>
            <a:endParaRPr lang="el-GR" dirty="0"/>
          </a:p>
        </p:txBody>
      </p:sp>
      <p:sp>
        <p:nvSpPr>
          <p:cNvPr id="3" name="Θέση περιεχομένου 2"/>
          <p:cNvSpPr>
            <a:spLocks noGrp="1"/>
          </p:cNvSpPr>
          <p:nvPr>
            <p:ph idx="1"/>
          </p:nvPr>
        </p:nvSpPr>
        <p:spPr>
          <a:xfrm>
            <a:off x="5004048" y="1340768"/>
            <a:ext cx="4067944" cy="5445224"/>
          </a:xfrm>
        </p:spPr>
        <p:txBody>
          <a:bodyPr>
            <a:normAutofit/>
          </a:bodyPr>
          <a:lstStyle/>
          <a:p>
            <a:pPr marL="0" indent="0">
              <a:buNone/>
            </a:pPr>
            <a:r>
              <a:rPr lang="el-GR" sz="2200" i="1" dirty="0"/>
              <a:t>Εικόνα </a:t>
            </a:r>
            <a:r>
              <a:rPr lang="en-US" sz="2200" i="1" dirty="0"/>
              <a:t>3</a:t>
            </a:r>
            <a:endParaRPr lang="el-GR" sz="2200" i="1" dirty="0"/>
          </a:p>
          <a:p>
            <a:pPr marL="0" indent="0">
              <a:buNone/>
            </a:pPr>
            <a:r>
              <a:rPr lang="el-GR" sz="2000" dirty="0"/>
              <a:t>Αποτελέσματα της επάλειψης </a:t>
            </a:r>
            <a:r>
              <a:rPr lang="el-GR" sz="2000" dirty="0" err="1"/>
              <a:t>λιποσωμάτων</a:t>
            </a:r>
            <a:r>
              <a:rPr lang="el-GR" sz="2000" dirty="0"/>
              <a:t> που περιέχουν </a:t>
            </a:r>
            <a:r>
              <a:rPr lang="el-GR" sz="2000" dirty="0" err="1" smtClean="0"/>
              <a:t>θρυψί</a:t>
            </a:r>
            <a:r>
              <a:rPr lang="el-GR" sz="2000" dirty="0" smtClean="0"/>
              <a:t> </a:t>
            </a:r>
            <a:r>
              <a:rPr lang="el-GR" sz="2000" dirty="0"/>
              <a:t>νη στο δέρμα ποντικού. Στον θύλακο της τρίχας υπάρχει διεύρυνση του κεντρικού αυλού, παρουσία επιθηλιακών κυττάρων, στην </a:t>
            </a:r>
            <a:r>
              <a:rPr lang="el-GR" sz="2000" dirty="0" smtClean="0"/>
              <a:t>περιοχή </a:t>
            </a:r>
            <a:r>
              <a:rPr lang="el-GR" sz="2000" dirty="0"/>
              <a:t>δε όπου υπάρχουν τα αναγεννητικά κύτταρα η β-</a:t>
            </a:r>
            <a:r>
              <a:rPr lang="el-GR" sz="2000" dirty="0" err="1"/>
              <a:t>γαλακτοζιτάση</a:t>
            </a:r>
            <a:r>
              <a:rPr lang="el-GR" sz="2000" dirty="0"/>
              <a:t> τα χρωματίζει μπλε και βλέπουμε την κάθοδο των κυττάρων προς το μέσο και κατώτερο τμήμα του θυλάκου. Η επάλειψη έγινε για 3 </a:t>
            </a:r>
            <a:r>
              <a:rPr lang="el-GR" sz="2000" dirty="0" smtClean="0"/>
              <a:t>ημέρες </a:t>
            </a:r>
            <a:r>
              <a:rPr lang="en-US" sz="2000" dirty="0" smtClean="0"/>
              <a:t>x</a:t>
            </a:r>
            <a:r>
              <a:rPr lang="el-GR" sz="2000" dirty="0" smtClean="0"/>
              <a:t> </a:t>
            </a:r>
            <a:r>
              <a:rPr lang="el-GR" sz="2000" dirty="0"/>
              <a:t>4'. (Μεγέθυνση της φωτογραφίας </a:t>
            </a:r>
            <a:r>
              <a:rPr lang="en-US" sz="2000" dirty="0" smtClean="0"/>
              <a:t>x</a:t>
            </a:r>
            <a:r>
              <a:rPr lang="el-GR" sz="2000" dirty="0" smtClean="0"/>
              <a:t> </a:t>
            </a:r>
            <a:r>
              <a:rPr lang="el-GR" sz="2000" dirty="0"/>
              <a:t>400).</a:t>
            </a:r>
          </a:p>
          <a:p>
            <a:pPr marL="0" indent="0">
              <a:buNone/>
            </a:pPr>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pic>
        <p:nvPicPr>
          <p:cNvPr id="5" name="Εικόνα 4" descr="C:\Users\fkaram2\AppData\Local\Temp\FineReader12.00\media\image3.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412776"/>
            <a:ext cx="4752528" cy="3600400"/>
          </a:xfrm>
          <a:prstGeom prst="rect">
            <a:avLst/>
          </a:prstGeom>
          <a:noFill/>
          <a:ln>
            <a:noFill/>
          </a:ln>
        </p:spPr>
      </p:pic>
    </p:spTree>
    <p:extLst>
      <p:ext uri="{BB962C8B-B14F-4D97-AF65-F5344CB8AC3E}">
        <p14:creationId xmlns:p14="http://schemas.microsoft.com/office/powerpoint/2010/main" val="30655723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Αποτελέσματα</a:t>
            </a:r>
            <a:r>
              <a:rPr lang="en-US" dirty="0">
                <a:solidFill>
                  <a:prstClr val="white"/>
                </a:solidFill>
              </a:rPr>
              <a:t> </a:t>
            </a:r>
            <a:r>
              <a:rPr lang="en-US" sz="3000" b="0" dirty="0" smtClean="0">
                <a:solidFill>
                  <a:prstClr val="white"/>
                </a:solidFill>
              </a:rPr>
              <a:t>6/10</a:t>
            </a:r>
            <a:endParaRPr lang="el-GR" dirty="0"/>
          </a:p>
        </p:txBody>
      </p:sp>
      <p:sp>
        <p:nvSpPr>
          <p:cNvPr id="3" name="Θέση περιεχομένου 2"/>
          <p:cNvSpPr>
            <a:spLocks noGrp="1"/>
          </p:cNvSpPr>
          <p:nvPr>
            <p:ph idx="1"/>
          </p:nvPr>
        </p:nvSpPr>
        <p:spPr/>
        <p:txBody>
          <a:bodyPr/>
          <a:lstStyle/>
          <a:p>
            <a:r>
              <a:rPr lang="el-GR" dirty="0"/>
              <a:t>Στην εφαρμογή των πρωτεολυτικών ενζύμων με </a:t>
            </a:r>
            <a:r>
              <a:rPr lang="el-GR" dirty="0" err="1"/>
              <a:t>ιοντοφόρηση</a:t>
            </a:r>
            <a:r>
              <a:rPr lang="el-GR" dirty="0"/>
              <a:t>, οι βλάβες αφορούν και τα κατώτερα στοιχεία του </a:t>
            </a:r>
            <a:r>
              <a:rPr lang="el-GR" dirty="0" err="1"/>
              <a:t>τριχικού</a:t>
            </a:r>
            <a:r>
              <a:rPr lang="el-GR" dirty="0"/>
              <a:t> θύλακα, όπου η μελανίνη εμφανίζεται διαλυμένη στα βαθύτερα </a:t>
            </a:r>
            <a:r>
              <a:rPr lang="el-GR" dirty="0" smtClean="0"/>
              <a:t>στρώματα </a:t>
            </a:r>
            <a:r>
              <a:rPr lang="el-GR"/>
              <a:t>του </a:t>
            </a:r>
            <a:r>
              <a:rPr lang="el-GR" smtClean="0"/>
              <a:t>χορίου</a:t>
            </a:r>
            <a:r>
              <a:rPr lang="en-US" smtClean="0"/>
              <a:t> (</a:t>
            </a:r>
            <a:r>
              <a:rPr lang="el-GR" smtClean="0"/>
              <a:t>εικόνες 4, 5 &amp; 6).</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val="33135206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Εισαγωγή </a:t>
            </a:r>
            <a:endParaRPr lang="el-GR" dirty="0"/>
          </a:p>
        </p:txBody>
      </p:sp>
      <p:sp>
        <p:nvSpPr>
          <p:cNvPr id="3" name="Θέση περιεχομένου 2"/>
          <p:cNvSpPr>
            <a:spLocks noGrp="1"/>
          </p:cNvSpPr>
          <p:nvPr>
            <p:ph idx="1"/>
          </p:nvPr>
        </p:nvSpPr>
        <p:spPr/>
        <p:txBody>
          <a:bodyPr/>
          <a:lstStyle/>
          <a:p>
            <a:r>
              <a:rPr lang="el-GR" dirty="0"/>
              <a:t>Η βάση για την ανάπτυξη της μεθόδου </a:t>
            </a:r>
            <a:r>
              <a:rPr lang="el-GR" dirty="0" err="1"/>
              <a:t>ενζυμικής</a:t>
            </a:r>
            <a:r>
              <a:rPr lang="el-GR" dirty="0"/>
              <a:t> </a:t>
            </a:r>
            <a:r>
              <a:rPr lang="el-GR" dirty="0" smtClean="0"/>
              <a:t>αποτρίχωσης </a:t>
            </a:r>
            <a:r>
              <a:rPr lang="el-GR" dirty="0"/>
              <a:t>στον άνθρωπο αποτέλεσαν πειραματικές μελέτες όπου εξετάσθηκε η δράση τριών </a:t>
            </a:r>
            <a:r>
              <a:rPr lang="el-GR" dirty="0" smtClean="0"/>
              <a:t>πρωτεολυτικών </a:t>
            </a:r>
            <a:r>
              <a:rPr lang="el-GR" dirty="0"/>
              <a:t>ένζυμων -θρυψίνης, </a:t>
            </a:r>
            <a:r>
              <a:rPr lang="el-GR" dirty="0" err="1"/>
              <a:t>χυμοθρυψίνης</a:t>
            </a:r>
            <a:r>
              <a:rPr lang="el-GR" dirty="0"/>
              <a:t> και </a:t>
            </a:r>
            <a:r>
              <a:rPr lang="el-GR" dirty="0" err="1"/>
              <a:t>παπαΐνης</a:t>
            </a:r>
            <a:r>
              <a:rPr lang="el-GR" dirty="0"/>
              <a:t>, αυτών που τελικά χρησιμοποιήθηκαν </a:t>
            </a:r>
            <a:r>
              <a:rPr lang="el-GR" dirty="0" smtClean="0"/>
              <a:t>θεραπευτικά </a:t>
            </a:r>
            <a:r>
              <a:rPr lang="el-GR" dirty="0"/>
              <a:t>στο δέρμα ινδικών </a:t>
            </a:r>
            <a:r>
              <a:rPr lang="el-GR" dirty="0" smtClean="0"/>
              <a:t>χοιριδίων</a:t>
            </a:r>
            <a:r>
              <a:rPr lang="el-GR" dirty="0"/>
              <a:t>, τόσο </a:t>
            </a:r>
            <a:r>
              <a:rPr lang="el-GR" dirty="0" err="1"/>
              <a:t>in</a:t>
            </a:r>
            <a:r>
              <a:rPr lang="el-GR" dirty="0"/>
              <a:t> </a:t>
            </a:r>
            <a:r>
              <a:rPr lang="el-GR" dirty="0" err="1"/>
              <a:t>vivo</a:t>
            </a:r>
            <a:r>
              <a:rPr lang="el-GR" dirty="0"/>
              <a:t>, όσο και σε τεμάχια δέρματος </a:t>
            </a:r>
            <a:r>
              <a:rPr lang="el-GR" dirty="0" err="1"/>
              <a:t>in</a:t>
            </a:r>
            <a:r>
              <a:rPr lang="el-GR" dirty="0"/>
              <a:t> </a:t>
            </a:r>
            <a:r>
              <a:rPr lang="el-GR" dirty="0" err="1"/>
              <a:t>vitro</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1264453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Αποτελέσματα</a:t>
            </a:r>
            <a:r>
              <a:rPr lang="en-US" dirty="0">
                <a:solidFill>
                  <a:prstClr val="white"/>
                </a:solidFill>
              </a:rPr>
              <a:t> </a:t>
            </a:r>
            <a:r>
              <a:rPr lang="en-US" sz="3000" b="0" dirty="0" smtClean="0">
                <a:solidFill>
                  <a:prstClr val="white"/>
                </a:solidFill>
              </a:rPr>
              <a:t>7/10</a:t>
            </a:r>
            <a:endParaRPr lang="el-GR" dirty="0"/>
          </a:p>
        </p:txBody>
      </p:sp>
      <p:sp>
        <p:nvSpPr>
          <p:cNvPr id="3" name="Θέση περιεχομένου 2"/>
          <p:cNvSpPr>
            <a:spLocks noGrp="1"/>
          </p:cNvSpPr>
          <p:nvPr>
            <p:ph idx="1"/>
          </p:nvPr>
        </p:nvSpPr>
        <p:spPr>
          <a:xfrm>
            <a:off x="5148064" y="1409078"/>
            <a:ext cx="3528392" cy="5040560"/>
          </a:xfrm>
        </p:spPr>
        <p:txBody>
          <a:bodyPr>
            <a:normAutofit/>
          </a:bodyPr>
          <a:lstStyle/>
          <a:p>
            <a:pPr marL="0" indent="0">
              <a:buNone/>
            </a:pPr>
            <a:r>
              <a:rPr lang="el-GR" sz="2200" i="1" dirty="0"/>
              <a:t>Εικόνα </a:t>
            </a:r>
            <a:r>
              <a:rPr lang="en-US" sz="2200" i="1" dirty="0"/>
              <a:t>4</a:t>
            </a:r>
            <a:endParaRPr lang="el-GR" sz="2200" i="1" dirty="0"/>
          </a:p>
          <a:p>
            <a:pPr marL="0" indent="0">
              <a:buNone/>
            </a:pPr>
            <a:r>
              <a:rPr lang="el-GR" sz="2000" dirty="0"/>
              <a:t>Δέρμα ποντικού το οποίο έχει </a:t>
            </a:r>
            <a:r>
              <a:rPr lang="el-GR" sz="2000" dirty="0" smtClean="0"/>
              <a:t>υποστεί </a:t>
            </a:r>
            <a:r>
              <a:rPr lang="el-GR" sz="2000" dirty="0" err="1"/>
              <a:t>ιοντοφόρηση</a:t>
            </a:r>
            <a:r>
              <a:rPr lang="el-GR" sz="2000" dirty="0"/>
              <a:t> με </a:t>
            </a:r>
            <a:r>
              <a:rPr lang="el-GR" sz="2000" dirty="0" err="1"/>
              <a:t>Buffer</a:t>
            </a:r>
            <a:r>
              <a:rPr lang="el-GR" sz="2000" dirty="0"/>
              <a:t>. Στο άνω μέρος φαίνονται τα αναγεννητικά κύτταρα του θυλάκου τα οποία έχουν χρωματισθεί με τη β-</a:t>
            </a:r>
            <a:r>
              <a:rPr lang="el-GR" sz="2000" dirty="0" err="1"/>
              <a:t>γαλακτοζιτάση</a:t>
            </a:r>
            <a:r>
              <a:rPr lang="el-GR" sz="2000" dirty="0"/>
              <a:t> και δεν έχουν </a:t>
            </a:r>
            <a:r>
              <a:rPr lang="el-GR" sz="2000" dirty="0" smtClean="0"/>
              <a:t>υποστεί </a:t>
            </a:r>
            <a:r>
              <a:rPr lang="el-GR" sz="2000" dirty="0"/>
              <a:t>βλάβες.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pic>
        <p:nvPicPr>
          <p:cNvPr id="5" name="Εικόνα 4" descr="C:\Users\fkaram2\AppData\Local\Temp\FineReader12.00\media\image4.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484784"/>
            <a:ext cx="4896544" cy="3744416"/>
          </a:xfrm>
          <a:prstGeom prst="rect">
            <a:avLst/>
          </a:prstGeom>
          <a:noFill/>
          <a:ln>
            <a:noFill/>
          </a:ln>
        </p:spPr>
      </p:pic>
    </p:spTree>
    <p:extLst>
      <p:ext uri="{BB962C8B-B14F-4D97-AF65-F5344CB8AC3E}">
        <p14:creationId xmlns:p14="http://schemas.microsoft.com/office/powerpoint/2010/main" val="4034248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Αποτελέσματα</a:t>
            </a:r>
            <a:r>
              <a:rPr lang="en-US" dirty="0">
                <a:solidFill>
                  <a:prstClr val="white"/>
                </a:solidFill>
              </a:rPr>
              <a:t> </a:t>
            </a:r>
            <a:r>
              <a:rPr lang="en-US" sz="3000" b="0" dirty="0" smtClean="0">
                <a:solidFill>
                  <a:prstClr val="white"/>
                </a:solidFill>
              </a:rPr>
              <a:t>8/10</a:t>
            </a:r>
            <a:endParaRPr lang="el-GR" dirty="0"/>
          </a:p>
        </p:txBody>
      </p:sp>
      <p:sp>
        <p:nvSpPr>
          <p:cNvPr id="3" name="Θέση περιεχομένου 2"/>
          <p:cNvSpPr>
            <a:spLocks noGrp="1"/>
          </p:cNvSpPr>
          <p:nvPr>
            <p:ph idx="1"/>
          </p:nvPr>
        </p:nvSpPr>
        <p:spPr>
          <a:xfrm>
            <a:off x="4932040" y="1412776"/>
            <a:ext cx="4032448" cy="5445224"/>
          </a:xfrm>
        </p:spPr>
        <p:txBody>
          <a:bodyPr>
            <a:normAutofit/>
          </a:bodyPr>
          <a:lstStyle/>
          <a:p>
            <a:pPr marL="0" indent="0">
              <a:buNone/>
            </a:pPr>
            <a:r>
              <a:rPr lang="el-GR" sz="2200" i="1" dirty="0"/>
              <a:t>Εικόνα </a:t>
            </a:r>
            <a:r>
              <a:rPr lang="en-US" sz="2200" i="1" dirty="0"/>
              <a:t>5</a:t>
            </a:r>
            <a:endParaRPr lang="el-GR" sz="2200" i="1" dirty="0"/>
          </a:p>
          <a:p>
            <a:pPr marL="0" indent="0">
              <a:buNone/>
            </a:pPr>
            <a:r>
              <a:rPr lang="el-GR" sz="2000" dirty="0"/>
              <a:t>Αποτελέσματα της εισχώρησης στο δέρμα ποντικού με </a:t>
            </a:r>
            <a:r>
              <a:rPr lang="el-GR" sz="2000" dirty="0" err="1"/>
              <a:t>ιοντοφόρηση</a:t>
            </a:r>
            <a:r>
              <a:rPr lang="el-GR" sz="2000" dirty="0"/>
              <a:t>, </a:t>
            </a:r>
            <a:r>
              <a:rPr lang="el-GR" sz="2000" dirty="0" err="1" smtClean="0"/>
              <a:t>χυμοθρυψίνης</a:t>
            </a:r>
            <a:r>
              <a:rPr lang="el-GR" sz="2000" dirty="0" smtClean="0"/>
              <a:t> </a:t>
            </a:r>
            <a:r>
              <a:rPr lang="el-GR" sz="2000" dirty="0"/>
              <a:t>και </a:t>
            </a:r>
            <a:r>
              <a:rPr lang="el-GR" sz="2000" dirty="0" err="1" smtClean="0"/>
              <a:t>παπαΐνης</a:t>
            </a:r>
            <a:r>
              <a:rPr lang="el-GR" sz="2000" dirty="0"/>
              <a:t>. Τα </a:t>
            </a:r>
            <a:r>
              <a:rPr lang="el-GR" sz="2000" dirty="0" smtClean="0"/>
              <a:t>αναγεννητικά </a:t>
            </a:r>
            <a:r>
              <a:rPr lang="el-GR" sz="2000" dirty="0"/>
              <a:t>κύτταρα τα οποία έχουν χρωματισθεί μπλε με τη β-</a:t>
            </a:r>
            <a:r>
              <a:rPr lang="el-GR" sz="2000" dirty="0" err="1"/>
              <a:t>γαλακτοζιδάση</a:t>
            </a:r>
            <a:r>
              <a:rPr lang="el-GR" sz="2000" dirty="0"/>
              <a:t> έχουν κατέβει στο κάτω μέρος του θυλάκου. Η μελανίνη έχει φύγει διάχυτα, υπάρχει </a:t>
            </a:r>
            <a:r>
              <a:rPr lang="el-GR" sz="2000" dirty="0" smtClean="0"/>
              <a:t>διεύρυνση </a:t>
            </a:r>
            <a:r>
              <a:rPr lang="el-GR" sz="2000" dirty="0"/>
              <a:t>κεντρικού αυλού και παρουσία επιθηλιακών κυττάρων εντός του κεντρικού αυλού. (Μεγέθυνση της φωτογραφίας </a:t>
            </a:r>
            <a:r>
              <a:rPr lang="en-US" sz="2000" dirty="0" smtClean="0"/>
              <a:t> x</a:t>
            </a:r>
            <a:r>
              <a:rPr lang="el-GR" sz="2000" dirty="0" smtClean="0"/>
              <a:t> </a:t>
            </a:r>
            <a:r>
              <a:rPr lang="el-GR" sz="2000" dirty="0"/>
              <a:t>400).</a:t>
            </a:r>
          </a:p>
          <a:p>
            <a:pPr marL="0" indent="0">
              <a:buNone/>
            </a:pPr>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pic>
        <p:nvPicPr>
          <p:cNvPr id="5" name="Εικόνα 4" descr="C:\Users\fkaram2\AppData\Local\Temp\FineReader12.00\media\image5.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556792"/>
            <a:ext cx="4752528" cy="3528392"/>
          </a:xfrm>
          <a:prstGeom prst="rect">
            <a:avLst/>
          </a:prstGeom>
          <a:noFill/>
          <a:ln>
            <a:noFill/>
          </a:ln>
        </p:spPr>
      </p:pic>
    </p:spTree>
    <p:extLst>
      <p:ext uri="{BB962C8B-B14F-4D97-AF65-F5344CB8AC3E}">
        <p14:creationId xmlns:p14="http://schemas.microsoft.com/office/powerpoint/2010/main" val="28673792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Αποτελέσματα</a:t>
            </a:r>
            <a:r>
              <a:rPr lang="en-US" dirty="0">
                <a:solidFill>
                  <a:prstClr val="white"/>
                </a:solidFill>
              </a:rPr>
              <a:t> </a:t>
            </a:r>
            <a:r>
              <a:rPr lang="en-US" sz="3000" b="0" dirty="0" smtClean="0">
                <a:solidFill>
                  <a:prstClr val="white"/>
                </a:solidFill>
              </a:rPr>
              <a:t>9/10</a:t>
            </a:r>
            <a:endParaRPr lang="el-GR" dirty="0"/>
          </a:p>
        </p:txBody>
      </p:sp>
      <p:sp>
        <p:nvSpPr>
          <p:cNvPr id="3" name="Θέση περιεχομένου 2"/>
          <p:cNvSpPr>
            <a:spLocks noGrp="1"/>
          </p:cNvSpPr>
          <p:nvPr>
            <p:ph idx="1"/>
          </p:nvPr>
        </p:nvSpPr>
        <p:spPr>
          <a:xfrm>
            <a:off x="5076056" y="1412776"/>
            <a:ext cx="3960440" cy="5445224"/>
          </a:xfrm>
        </p:spPr>
        <p:txBody>
          <a:bodyPr>
            <a:normAutofit/>
          </a:bodyPr>
          <a:lstStyle/>
          <a:p>
            <a:pPr marL="0" indent="0">
              <a:buNone/>
            </a:pPr>
            <a:r>
              <a:rPr lang="el-GR" sz="2200" i="1" dirty="0"/>
              <a:t>Εικόνα </a:t>
            </a:r>
            <a:r>
              <a:rPr lang="en-US" sz="2200" i="1" dirty="0"/>
              <a:t>6</a:t>
            </a:r>
            <a:endParaRPr lang="el-GR" sz="2200" i="1" dirty="0"/>
          </a:p>
          <a:p>
            <a:pPr marL="0" indent="0">
              <a:buNone/>
            </a:pPr>
            <a:r>
              <a:rPr lang="el-GR" sz="2000" dirty="0"/>
              <a:t>Αποτελέσματα της εισχώρησης στο δέρμα ποντικού με </a:t>
            </a:r>
            <a:r>
              <a:rPr lang="el-GR" sz="2000" dirty="0" err="1"/>
              <a:t>ιοντοφόρηση</a:t>
            </a:r>
            <a:r>
              <a:rPr lang="el-GR" sz="2000" dirty="0"/>
              <a:t>, </a:t>
            </a:r>
            <a:r>
              <a:rPr lang="el-GR" sz="2000" dirty="0" err="1"/>
              <a:t>χυμοθρυψίνης</a:t>
            </a:r>
            <a:r>
              <a:rPr lang="el-GR" sz="2000" dirty="0"/>
              <a:t> και </a:t>
            </a:r>
            <a:r>
              <a:rPr lang="el-GR" sz="2000" dirty="0" err="1"/>
              <a:t>παπαΐνης</a:t>
            </a:r>
            <a:r>
              <a:rPr lang="el-GR" sz="2000" dirty="0"/>
              <a:t>. Τα αναγεννητικά κύτταρα τα οποία </a:t>
            </a:r>
            <a:r>
              <a:rPr lang="el-GR" sz="2000" dirty="0" smtClean="0"/>
              <a:t>έχο</a:t>
            </a:r>
            <a:r>
              <a:rPr lang="el-GR" sz="2000" dirty="0"/>
              <a:t>υ</a:t>
            </a:r>
            <a:r>
              <a:rPr lang="el-GR" sz="2000" dirty="0" smtClean="0"/>
              <a:t>ν </a:t>
            </a:r>
            <a:r>
              <a:rPr lang="el-GR" sz="2000" dirty="0"/>
              <a:t>χρωματισθεί μπλε με τη β-</a:t>
            </a:r>
            <a:r>
              <a:rPr lang="el-GR" sz="2000" dirty="0" err="1"/>
              <a:t>γαλακτοζιδάση</a:t>
            </a:r>
            <a:r>
              <a:rPr lang="el-GR" sz="2000" dirty="0"/>
              <a:t> έχουν κατέβει στο κάτω μέρος του θυλάκου. Η μελανίνη έχει φύγει διάχυτα, υπάρχει </a:t>
            </a:r>
            <a:r>
              <a:rPr lang="el-GR" sz="2000" dirty="0" smtClean="0"/>
              <a:t>διεύρυνση </a:t>
            </a:r>
            <a:r>
              <a:rPr lang="el-GR" sz="2000" dirty="0"/>
              <a:t>κεντρικού αυλού και παρουσία επιθηλιακών κυττάρων εντός του κεντρικού αυλού. (Μεγέθυνση της φωτογραφίας </a:t>
            </a:r>
            <a:r>
              <a:rPr lang="el-GR" sz="2000" dirty="0" smtClean="0"/>
              <a:t> </a:t>
            </a:r>
            <a:r>
              <a:rPr lang="en-US" sz="2000" dirty="0" smtClean="0"/>
              <a:t>x</a:t>
            </a:r>
            <a:r>
              <a:rPr lang="el-GR" sz="2000" dirty="0" smtClean="0"/>
              <a:t> </a:t>
            </a:r>
            <a:r>
              <a:rPr lang="el-GR" sz="2000" dirty="0"/>
              <a:t>400).</a:t>
            </a:r>
          </a:p>
          <a:p>
            <a:pPr marL="0" indent="0">
              <a:buNone/>
            </a:pPr>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pic>
        <p:nvPicPr>
          <p:cNvPr id="5" name="Εικόνα 4" descr="C:\Users\fkaram2\AppData\Local\Temp\FineReader12.00\media\image6.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484784"/>
            <a:ext cx="4752528" cy="3384376"/>
          </a:xfrm>
          <a:prstGeom prst="rect">
            <a:avLst/>
          </a:prstGeom>
          <a:noFill/>
          <a:ln>
            <a:noFill/>
          </a:ln>
        </p:spPr>
      </p:pic>
    </p:spTree>
    <p:extLst>
      <p:ext uri="{BB962C8B-B14F-4D97-AF65-F5344CB8AC3E}">
        <p14:creationId xmlns:p14="http://schemas.microsoft.com/office/powerpoint/2010/main" val="23272619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Αποτελέσματα</a:t>
            </a:r>
            <a:r>
              <a:rPr lang="en-US" dirty="0">
                <a:solidFill>
                  <a:prstClr val="white"/>
                </a:solidFill>
              </a:rPr>
              <a:t> </a:t>
            </a:r>
            <a:r>
              <a:rPr lang="en-US" sz="3000" b="0" dirty="0" smtClean="0">
                <a:solidFill>
                  <a:prstClr val="white"/>
                </a:solidFill>
              </a:rPr>
              <a:t>10/10</a:t>
            </a:r>
            <a:endParaRPr lang="el-GR" dirty="0"/>
          </a:p>
        </p:txBody>
      </p:sp>
      <p:sp>
        <p:nvSpPr>
          <p:cNvPr id="3" name="Θέση περιεχομένου 2"/>
          <p:cNvSpPr>
            <a:spLocks noGrp="1"/>
          </p:cNvSpPr>
          <p:nvPr>
            <p:ph idx="1"/>
          </p:nvPr>
        </p:nvSpPr>
        <p:spPr/>
        <p:txBody>
          <a:bodyPr/>
          <a:lstStyle/>
          <a:p>
            <a:r>
              <a:rPr lang="el-GR" dirty="0"/>
              <a:t>Τα </a:t>
            </a:r>
            <a:r>
              <a:rPr lang="el-GR" dirty="0" smtClean="0"/>
              <a:t>αντίστοιχα </a:t>
            </a:r>
            <a:r>
              <a:rPr lang="el-GR" dirty="0"/>
              <a:t>πειράματα όπου εφαρμόσθηκε η θεραπεία χωρίς όμως ένζυμα έδειξαν ελάχιστες </a:t>
            </a:r>
            <a:r>
              <a:rPr lang="el-GR" dirty="0" smtClean="0"/>
              <a:t>βλάβες.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Tree>
    <p:extLst>
      <p:ext uri="{BB962C8B-B14F-4D97-AF65-F5344CB8AC3E}">
        <p14:creationId xmlns:p14="http://schemas.microsoft.com/office/powerpoint/2010/main" val="5104279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Ευαγγελία </a:t>
            </a:r>
            <a:r>
              <a:rPr lang="el-GR" sz="2000" dirty="0" smtClean="0"/>
              <a:t>Πρωτόπαπα 2014. </a:t>
            </a:r>
            <a:r>
              <a:rPr lang="el-GR" sz="2000" dirty="0"/>
              <a:t>Ευαγγελία Πρωτόπαπα. «</a:t>
            </a:r>
            <a:r>
              <a:rPr lang="el-GR" sz="2000" dirty="0" err="1"/>
              <a:t>Ενζυμική</a:t>
            </a:r>
            <a:r>
              <a:rPr lang="el-GR" sz="2000" dirty="0"/>
              <a:t> Αποτρίχωση (Θ). </a:t>
            </a:r>
            <a:r>
              <a:rPr lang="el-GR" sz="2000" dirty="0" smtClean="0"/>
              <a:t>Ενότητα 5</a:t>
            </a:r>
            <a:r>
              <a:rPr lang="en-US" sz="2000" dirty="0" smtClean="0"/>
              <a:t>:</a:t>
            </a:r>
            <a:r>
              <a:rPr lang="el-GR" sz="2000" dirty="0"/>
              <a:t> Πειραματικές </a:t>
            </a:r>
            <a:r>
              <a:rPr lang="el-GR" sz="2000" dirty="0" smtClean="0"/>
              <a:t>μελέτες».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Υλικά και μέθοδοι</a:t>
            </a:r>
            <a:endParaRPr lang="el-GR" dirty="0"/>
          </a:p>
        </p:txBody>
      </p:sp>
      <p:sp>
        <p:nvSpPr>
          <p:cNvPr id="3" name="Θέση περιεχομένου 2"/>
          <p:cNvSpPr>
            <a:spLocks noGrp="1"/>
          </p:cNvSpPr>
          <p:nvPr>
            <p:ph idx="1"/>
          </p:nvPr>
        </p:nvSpPr>
        <p:spPr/>
        <p:txBody>
          <a:bodyPr/>
          <a:lstStyle/>
          <a:p>
            <a:r>
              <a:rPr lang="el-GR" b="1" dirty="0"/>
              <a:t>Ένζυμα: </a:t>
            </a:r>
            <a:r>
              <a:rPr lang="el-GR" dirty="0"/>
              <a:t>Η κρυσταλλική θρυψίνη ήταν προϊόν της </a:t>
            </a:r>
            <a:r>
              <a:rPr lang="en-US" dirty="0" err="1"/>
              <a:t>Boehrin</a:t>
            </a:r>
            <a:r>
              <a:rPr lang="en-US" dirty="0"/>
              <a:t>- </a:t>
            </a:r>
            <a:r>
              <a:rPr lang="en-US" dirty="0" err="1"/>
              <a:t>ger</a:t>
            </a:r>
            <a:r>
              <a:rPr lang="en-US" dirty="0"/>
              <a:t>, </a:t>
            </a:r>
            <a:r>
              <a:rPr lang="en-US" dirty="0" smtClean="0"/>
              <a:t>Mannheim</a:t>
            </a:r>
            <a:r>
              <a:rPr lang="el-GR" dirty="0" smtClean="0"/>
              <a:t>.</a:t>
            </a:r>
          </a:p>
          <a:p>
            <a:r>
              <a:rPr lang="el-GR" b="1" dirty="0"/>
              <a:t>Ρυθμιστικά διαλύματα: </a:t>
            </a:r>
            <a:r>
              <a:rPr lang="el-GR" dirty="0"/>
              <a:t>με </a:t>
            </a:r>
            <a:r>
              <a:rPr lang="el-GR" dirty="0" err="1"/>
              <a:t>pH</a:t>
            </a:r>
            <a:r>
              <a:rPr lang="el-GR" dirty="0"/>
              <a:t> 7,6 (0,1 Μ </a:t>
            </a:r>
            <a:r>
              <a:rPr lang="el-GR" dirty="0" err="1"/>
              <a:t>Tris</a:t>
            </a:r>
            <a:r>
              <a:rPr lang="el-GR" dirty="0"/>
              <a:t>-</a:t>
            </a:r>
            <a:r>
              <a:rPr lang="el-GR" dirty="0" err="1"/>
              <a:t>HCl</a:t>
            </a:r>
            <a:r>
              <a:rPr lang="el-GR" dirty="0"/>
              <a:t>) για την διάλυση της </a:t>
            </a:r>
            <a:r>
              <a:rPr lang="el-GR" dirty="0" smtClean="0"/>
              <a:t>θρυψίνης</a:t>
            </a:r>
          </a:p>
          <a:p>
            <a:r>
              <a:rPr lang="el-GR" b="1" dirty="0"/>
              <a:t>Ζώα: </a:t>
            </a:r>
            <a:r>
              <a:rPr lang="el-GR" dirty="0"/>
              <a:t>Χρησιμοποιήθηκαν θηλυκά ινδικά χοιρίδια, βάρους 300-400 g. </a:t>
            </a:r>
            <a:endParaRPr lang="el-GR" dirty="0" smtClean="0"/>
          </a:p>
          <a:p>
            <a:r>
              <a:rPr lang="el-GR" b="1" dirty="0" err="1"/>
              <a:t>Ιοντοφόρηση</a:t>
            </a:r>
            <a:r>
              <a:rPr lang="el-GR" b="1" dirty="0"/>
              <a:t>: </a:t>
            </a:r>
            <a:r>
              <a:rPr lang="el-GR" dirty="0" smtClean="0"/>
              <a:t>για </a:t>
            </a:r>
            <a:r>
              <a:rPr lang="el-GR" dirty="0"/>
              <a:t>την </a:t>
            </a:r>
            <a:r>
              <a:rPr lang="el-GR" dirty="0" err="1"/>
              <a:t>ιοντοφόρηση</a:t>
            </a:r>
            <a:r>
              <a:rPr lang="el-GR" dirty="0"/>
              <a:t> των ενζύμων </a:t>
            </a:r>
            <a:r>
              <a:rPr lang="el-GR" dirty="0" err="1"/>
              <a:t>χρησιμο</a:t>
            </a:r>
            <a:r>
              <a:rPr lang="el-GR" dirty="0"/>
              <a:t>-ποιήθηκε συσκευή γαλβανικού ρεύματος.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30201989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r>
              <a:rPr lang="el-GR" sz="2000" dirty="0" smtClean="0"/>
              <a:t>:</a:t>
            </a:r>
          </a:p>
          <a:p>
            <a:r>
              <a:rPr lang="el-GR" sz="2000" dirty="0" smtClean="0"/>
              <a:t>Πρωτόπαπα </a:t>
            </a:r>
            <a:r>
              <a:rPr lang="el-GR" sz="2000" dirty="0"/>
              <a:t>Ε. </a:t>
            </a:r>
            <a:r>
              <a:rPr lang="el-GR" sz="2000" dirty="0" smtClean="0"/>
              <a:t>Ευαγγελία, </a:t>
            </a:r>
            <a:r>
              <a:rPr lang="en-US" sz="2000" dirty="0" smtClean="0"/>
              <a:t>“</a:t>
            </a:r>
            <a:r>
              <a:rPr lang="el-GR" sz="2000" dirty="0" smtClean="0"/>
              <a:t>Φυσιοπαθολογία και θεραπευτική διαταραχών της τριχοφυΐας</a:t>
            </a:r>
            <a:r>
              <a:rPr lang="en-US" sz="2000" dirty="0" smtClean="0"/>
              <a:t>”, </a:t>
            </a:r>
            <a:r>
              <a:rPr lang="el-GR" sz="2000" dirty="0"/>
              <a:t>Ε</a:t>
            </a:r>
            <a:r>
              <a:rPr lang="el-GR" sz="2000" dirty="0" smtClean="0"/>
              <a:t>κδόσεις </a:t>
            </a:r>
            <a:r>
              <a:rPr lang="el-GR" sz="2000" dirty="0" err="1" smtClean="0"/>
              <a:t>Παπαζήση</a:t>
            </a:r>
            <a:r>
              <a:rPr lang="el-GR" sz="2000" dirty="0" smtClean="0"/>
              <a:t>, Αθήνα 2004</a:t>
            </a:r>
            <a:endParaRPr lang="el-GR" sz="2000" dirty="0"/>
          </a:p>
        </p:txBody>
      </p:sp>
    </p:spTree>
    <p:extLst>
      <p:ext uri="{BB962C8B-B14F-4D97-AF65-F5344CB8AC3E}">
        <p14:creationId xmlns:p14="http://schemas.microsoft.com/office/powerpoint/2010/main" val="1210428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Επίδραση </a:t>
            </a:r>
            <a:r>
              <a:rPr lang="el-GR" dirty="0"/>
              <a:t>ένζυμων στο δέρμα </a:t>
            </a:r>
            <a:r>
              <a:rPr lang="el-GR" dirty="0" smtClean="0"/>
              <a:t/>
            </a:r>
            <a:br>
              <a:rPr lang="el-GR" dirty="0" smtClean="0"/>
            </a:br>
            <a:r>
              <a:rPr lang="el-GR" dirty="0" smtClean="0"/>
              <a:t>ινδικού </a:t>
            </a:r>
            <a:r>
              <a:rPr lang="el-GR" dirty="0"/>
              <a:t>χοιριδίου </a:t>
            </a:r>
            <a:r>
              <a:rPr lang="el-GR" dirty="0" err="1"/>
              <a:t>In</a:t>
            </a:r>
            <a:r>
              <a:rPr lang="el-GR" dirty="0"/>
              <a:t> </a:t>
            </a:r>
            <a:r>
              <a:rPr lang="el-GR" dirty="0" err="1"/>
              <a:t>vitro</a:t>
            </a:r>
            <a:endParaRPr lang="el-GR" dirty="0"/>
          </a:p>
        </p:txBody>
      </p:sp>
      <p:sp>
        <p:nvSpPr>
          <p:cNvPr id="3" name="Θέση περιεχομένου 2"/>
          <p:cNvSpPr>
            <a:spLocks noGrp="1"/>
          </p:cNvSpPr>
          <p:nvPr>
            <p:ph idx="1"/>
          </p:nvPr>
        </p:nvSpPr>
        <p:spPr>
          <a:xfrm>
            <a:off x="395536" y="1412776"/>
            <a:ext cx="8352928" cy="5184576"/>
          </a:xfrm>
        </p:spPr>
        <p:txBody>
          <a:bodyPr/>
          <a:lstStyle/>
          <a:p>
            <a:r>
              <a:rPr lang="el-GR" dirty="0"/>
              <a:t>Τεμάχια δέρματος ινδικού χοιριδίου επωάσθηκαν </a:t>
            </a:r>
            <a:r>
              <a:rPr lang="el-GR" dirty="0" err="1"/>
              <a:t>in</a:t>
            </a:r>
            <a:r>
              <a:rPr lang="el-GR" dirty="0"/>
              <a:t> </a:t>
            </a:r>
            <a:r>
              <a:rPr lang="el-GR" dirty="0" err="1"/>
              <a:t>vitro</a:t>
            </a:r>
            <a:r>
              <a:rPr lang="el-GR" dirty="0"/>
              <a:t> με θρυψίνη, </a:t>
            </a:r>
            <a:r>
              <a:rPr lang="el-GR" dirty="0" smtClean="0"/>
              <a:t>χυμοθρυψίνη </a:t>
            </a:r>
            <a:r>
              <a:rPr lang="el-GR" dirty="0"/>
              <a:t>και </a:t>
            </a:r>
            <a:r>
              <a:rPr lang="el-GR" dirty="0" err="1" smtClean="0"/>
              <a:t>παπαΐνη</a:t>
            </a:r>
            <a:r>
              <a:rPr lang="el-GR" dirty="0"/>
              <a:t>, καθώς και με το </a:t>
            </a:r>
            <a:r>
              <a:rPr lang="el-GR" dirty="0" smtClean="0"/>
              <a:t>ιδιοσκεύασμα</a:t>
            </a:r>
            <a:r>
              <a:rPr lang="el-GR" dirty="0"/>
              <a:t>, για διαφόρους χρόνους και ακολούθως </a:t>
            </a:r>
            <a:r>
              <a:rPr lang="el-GR" dirty="0" smtClean="0"/>
              <a:t>εξετάσθηκαν </a:t>
            </a:r>
            <a:r>
              <a:rPr lang="el-GR" dirty="0"/>
              <a:t>ιστολογικά με τις χρώσεις </a:t>
            </a:r>
            <a:r>
              <a:rPr lang="el-GR" dirty="0" err="1"/>
              <a:t>ηωσίνης</a:t>
            </a:r>
            <a:r>
              <a:rPr lang="el-GR" dirty="0"/>
              <a:t>/</a:t>
            </a:r>
            <a:r>
              <a:rPr lang="el-GR" dirty="0" err="1"/>
              <a:t>αιματοξυλίνας</a:t>
            </a:r>
            <a:r>
              <a:rPr lang="el-GR" dirty="0"/>
              <a:t> και PAS. Επίσης εξετάσθηκε </a:t>
            </a:r>
            <a:r>
              <a:rPr lang="el-GR" dirty="0" err="1"/>
              <a:t>ιστολογικώς</a:t>
            </a:r>
            <a:r>
              <a:rPr lang="el-GR" dirty="0"/>
              <a:t> δέρμα αμέσως μετά την αφαίρεση από το ζώο, καθώς και δέρμα που επωάσθηκε σε ρυθμιστικά διαλύματα απουσία ενζύμων, σε δύο διαφορετικά </a:t>
            </a:r>
            <a:r>
              <a:rPr lang="el-GR" dirty="0" err="1"/>
              <a:t>pH</a:t>
            </a:r>
            <a:r>
              <a:rPr lang="el-GR" dirty="0"/>
              <a:t>, στο </a:t>
            </a:r>
            <a:r>
              <a:rPr lang="el-GR" dirty="0" err="1"/>
              <a:t>pH</a:t>
            </a:r>
            <a:r>
              <a:rPr lang="el-GR" dirty="0"/>
              <a:t> 7,6 το οποίο χρησιμοποιήθηκε για την επώαση με θρυψίνη και χυμοθρυψίνη και στο </a:t>
            </a:r>
            <a:r>
              <a:rPr lang="el-GR" dirty="0" err="1"/>
              <a:t>pH</a:t>
            </a:r>
            <a:r>
              <a:rPr lang="el-GR" dirty="0"/>
              <a:t> 5,25, το οποίο </a:t>
            </a:r>
            <a:r>
              <a:rPr lang="el-GR" dirty="0" smtClean="0"/>
              <a:t>χρησιμοποιήθηκε </a:t>
            </a:r>
            <a:r>
              <a:rPr lang="el-GR" dirty="0"/>
              <a:t>για την επώαση με </a:t>
            </a:r>
            <a:r>
              <a:rPr lang="el-GR" dirty="0" err="1" smtClean="0"/>
              <a:t>παπαΐνη</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1810699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Ιστολογική εικόνα δέρματος </a:t>
            </a:r>
            <a:br>
              <a:rPr lang="el-GR" dirty="0"/>
            </a:br>
            <a:r>
              <a:rPr lang="el-GR" sz="3000" b="0" dirty="0"/>
              <a:t>αμέσως μετά την </a:t>
            </a:r>
            <a:r>
              <a:rPr lang="el-GR" sz="3000" b="0" dirty="0" smtClean="0"/>
              <a:t>λήψη 1/3</a:t>
            </a:r>
            <a:endParaRPr lang="el-GR" sz="3000" b="0" dirty="0"/>
          </a:p>
        </p:txBody>
      </p:sp>
      <p:sp>
        <p:nvSpPr>
          <p:cNvPr id="3" name="Θέση περιεχομένου 2"/>
          <p:cNvSpPr>
            <a:spLocks noGrp="1"/>
          </p:cNvSpPr>
          <p:nvPr>
            <p:ph idx="1"/>
          </p:nvPr>
        </p:nvSpPr>
        <p:spPr/>
        <p:txBody>
          <a:bodyPr/>
          <a:lstStyle/>
          <a:p>
            <a:pPr marL="0" indent="0">
              <a:buNone/>
            </a:pPr>
            <a:r>
              <a:rPr lang="el-GR" b="1" dirty="0"/>
              <a:t>Χρώση </a:t>
            </a:r>
            <a:r>
              <a:rPr lang="el-GR" b="1" dirty="0" err="1" smtClean="0"/>
              <a:t>αιματοξυλίνης</a:t>
            </a:r>
            <a:r>
              <a:rPr lang="el-GR" b="1" dirty="0" smtClean="0"/>
              <a:t>-</a:t>
            </a:r>
            <a:r>
              <a:rPr lang="el-GR" b="1" dirty="0" err="1" smtClean="0"/>
              <a:t>ηωσίνης</a:t>
            </a:r>
            <a:endParaRPr lang="el-GR" b="1" dirty="0" smtClean="0"/>
          </a:p>
          <a:p>
            <a:pPr marL="0" indent="0">
              <a:buNone/>
            </a:pPr>
            <a:r>
              <a:rPr lang="el-GR" dirty="0" smtClean="0"/>
              <a:t>Από </a:t>
            </a:r>
            <a:r>
              <a:rPr lang="el-GR" dirty="0"/>
              <a:t>πλευράς επιδερμίδας φυσιολογική κερατίνη (</a:t>
            </a:r>
            <a:r>
              <a:rPr lang="el-GR" dirty="0" err="1"/>
              <a:t>ορθοκεράτωση</a:t>
            </a:r>
            <a:r>
              <a:rPr lang="el-GR" dirty="0"/>
              <a:t>) με αρκετά σημεία αποκολλήσεώς της από την κοκκιώδη </a:t>
            </a:r>
            <a:r>
              <a:rPr lang="el-GR" dirty="0" smtClean="0"/>
              <a:t>στιβάδα</a:t>
            </a:r>
            <a:r>
              <a:rPr lang="el-GR" dirty="0"/>
              <a:t>. </a:t>
            </a:r>
            <a:r>
              <a:rPr lang="el-GR" dirty="0" err="1"/>
              <a:t>Μαλπιγιανή</a:t>
            </a:r>
            <a:r>
              <a:rPr lang="el-GR" dirty="0"/>
              <a:t> σε φυσιολογικά επίπεδα. Στο χόριο </a:t>
            </a:r>
            <a:r>
              <a:rPr lang="el-GR" dirty="0" smtClean="0"/>
              <a:t>παρατηρούνται </a:t>
            </a:r>
            <a:r>
              <a:rPr lang="el-GR" dirty="0"/>
              <a:t>πολλοί θύλακοι σε διάφορες φάσεις ανάπτυξής τους. Οι περισσότεροι από αυτούς ελέγχονται φυσιολογικοί, καθώς και οι σμηγματογόνοι αδένες, με τους οποίους είναι συνδεδεμένοι. Ορισμένοι θύλακοι στο κέντρο του αυλού τους εμφανίζουν περισσότερα ή λιγότερα επιθηλιακά κύτταρα. Η ινώδης κάψα που περιβάλλει τους θυλάκους ελέγχεται </a:t>
            </a:r>
            <a:r>
              <a:rPr lang="el-GR" dirty="0" smtClean="0"/>
              <a:t>φυσιολογική</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42634150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prstClr val="white"/>
                </a:solidFill>
              </a:rPr>
              <a:t>Ιστολογική εικόνα δέρματος </a:t>
            </a:r>
            <a:br>
              <a:rPr lang="el-GR" dirty="0">
                <a:solidFill>
                  <a:prstClr val="white"/>
                </a:solidFill>
              </a:rPr>
            </a:br>
            <a:r>
              <a:rPr lang="el-GR" sz="3000" b="0" dirty="0">
                <a:solidFill>
                  <a:prstClr val="white"/>
                </a:solidFill>
              </a:rPr>
              <a:t>αμέσως μετά την λήψη </a:t>
            </a:r>
            <a:r>
              <a:rPr lang="el-GR" sz="3000" b="0" dirty="0" smtClean="0">
                <a:solidFill>
                  <a:prstClr val="white"/>
                </a:solidFill>
              </a:rPr>
              <a:t>2/3</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
        <p:nvSpPr>
          <p:cNvPr id="5" name="Ορθογώνιο 4"/>
          <p:cNvSpPr/>
          <p:nvPr/>
        </p:nvSpPr>
        <p:spPr>
          <a:xfrm>
            <a:off x="2483768" y="1743199"/>
            <a:ext cx="4228593" cy="461665"/>
          </a:xfrm>
          <a:prstGeom prst="rect">
            <a:avLst/>
          </a:prstGeom>
        </p:spPr>
        <p:txBody>
          <a:bodyPr wrap="none">
            <a:spAutoFit/>
          </a:bodyPr>
          <a:lstStyle/>
          <a:p>
            <a:pPr algn="ctr"/>
            <a:r>
              <a:rPr lang="el-GR" sz="2400" b="1" dirty="0">
                <a:latin typeface="+mn-lt"/>
              </a:rPr>
              <a:t>Χρώση </a:t>
            </a:r>
            <a:r>
              <a:rPr lang="el-GR" sz="2400" b="1" dirty="0" err="1">
                <a:latin typeface="+mn-lt"/>
              </a:rPr>
              <a:t>αιματοξυλίνης</a:t>
            </a:r>
            <a:r>
              <a:rPr lang="el-GR" sz="2400" b="1" dirty="0">
                <a:latin typeface="+mn-lt"/>
              </a:rPr>
              <a:t>-</a:t>
            </a:r>
            <a:r>
              <a:rPr lang="el-GR" sz="2400" b="1" dirty="0" err="1">
                <a:latin typeface="+mn-lt"/>
              </a:rPr>
              <a:t>ηωσίνης</a:t>
            </a:r>
            <a:r>
              <a:rPr lang="el-GR" sz="2400" dirty="0">
                <a:latin typeface="+mn-lt"/>
              </a:rPr>
              <a:t> </a:t>
            </a:r>
          </a:p>
        </p:txBody>
      </p:sp>
      <p:pic>
        <p:nvPicPr>
          <p:cNvPr id="6" name="Εικόνα 5" descr="C:\Users\fkaram2\AppData\Local\Temp\FineReader12.00\media\image8.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5569" y="2420019"/>
            <a:ext cx="3960440" cy="2671431"/>
          </a:xfrm>
          <a:prstGeom prst="rect">
            <a:avLst/>
          </a:prstGeom>
          <a:noFill/>
          <a:ln>
            <a:solidFill>
              <a:schemeClr val="tx1"/>
            </a:solidFill>
          </a:ln>
        </p:spPr>
      </p:pic>
      <p:pic>
        <p:nvPicPr>
          <p:cNvPr id="7" name="Εικόνα 6" descr="C:\Users\fkaram2\AppData\Local\Temp\FineReader12.00\media\image9.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2420019"/>
            <a:ext cx="3960440" cy="2664296"/>
          </a:xfrm>
          <a:prstGeom prst="rect">
            <a:avLst/>
          </a:prstGeom>
          <a:noFill/>
          <a:ln>
            <a:solidFill>
              <a:schemeClr val="tx1"/>
            </a:solidFill>
          </a:ln>
        </p:spPr>
      </p:pic>
      <p:sp>
        <p:nvSpPr>
          <p:cNvPr id="8" name="Ορθογώνιο 7"/>
          <p:cNvSpPr/>
          <p:nvPr/>
        </p:nvSpPr>
        <p:spPr>
          <a:xfrm>
            <a:off x="465569" y="5075892"/>
            <a:ext cx="3630161" cy="369332"/>
          </a:xfrm>
          <a:prstGeom prst="rect">
            <a:avLst/>
          </a:prstGeom>
        </p:spPr>
        <p:txBody>
          <a:bodyPr wrap="none">
            <a:spAutoFit/>
          </a:bodyPr>
          <a:lstStyle/>
          <a:p>
            <a:r>
              <a:rPr lang="el-GR" dirty="0">
                <a:latin typeface="+mn-lt"/>
              </a:rPr>
              <a:t>Μάρτυς, </a:t>
            </a:r>
            <a:r>
              <a:rPr lang="el-GR" dirty="0" err="1" smtClean="0">
                <a:latin typeface="+mn-lt"/>
              </a:rPr>
              <a:t>αιματοξυλίνη</a:t>
            </a:r>
            <a:r>
              <a:rPr lang="el-GR" dirty="0" smtClean="0">
                <a:latin typeface="+mn-lt"/>
              </a:rPr>
              <a:t>-</a:t>
            </a:r>
            <a:r>
              <a:rPr lang="el-GR" dirty="0" err="1" smtClean="0">
                <a:latin typeface="+mn-lt"/>
              </a:rPr>
              <a:t>ηωσίνη</a:t>
            </a:r>
            <a:r>
              <a:rPr lang="el-GR" dirty="0" smtClean="0">
                <a:latin typeface="+mn-lt"/>
              </a:rPr>
              <a:t> </a:t>
            </a:r>
            <a:r>
              <a:rPr lang="en-US" dirty="0" smtClean="0">
                <a:latin typeface="+mn-lt"/>
              </a:rPr>
              <a:t>x</a:t>
            </a:r>
            <a:r>
              <a:rPr lang="el-GR" dirty="0" smtClean="0">
                <a:latin typeface="+mn-lt"/>
              </a:rPr>
              <a:t> </a:t>
            </a:r>
            <a:r>
              <a:rPr lang="el-GR" dirty="0">
                <a:latin typeface="+mn-lt"/>
              </a:rPr>
              <a:t>160</a:t>
            </a:r>
          </a:p>
        </p:txBody>
      </p:sp>
      <p:sp>
        <p:nvSpPr>
          <p:cNvPr id="9" name="Ορθογώνιο 8"/>
          <p:cNvSpPr/>
          <p:nvPr/>
        </p:nvSpPr>
        <p:spPr>
          <a:xfrm>
            <a:off x="4788024" y="5075892"/>
            <a:ext cx="3683060" cy="369332"/>
          </a:xfrm>
          <a:prstGeom prst="rect">
            <a:avLst/>
          </a:prstGeom>
        </p:spPr>
        <p:txBody>
          <a:bodyPr wrap="none">
            <a:spAutoFit/>
          </a:bodyPr>
          <a:lstStyle/>
          <a:p>
            <a:r>
              <a:rPr lang="el-GR" dirty="0">
                <a:latin typeface="+mn-lt"/>
              </a:rPr>
              <a:t>Μάρτυς, </a:t>
            </a:r>
            <a:r>
              <a:rPr lang="el-GR" dirty="0" err="1" smtClean="0">
                <a:latin typeface="+mn-lt"/>
              </a:rPr>
              <a:t>αιματοξυλίνη</a:t>
            </a:r>
            <a:r>
              <a:rPr lang="el-GR" dirty="0" smtClean="0">
                <a:latin typeface="+mn-lt"/>
              </a:rPr>
              <a:t>-</a:t>
            </a:r>
            <a:r>
              <a:rPr lang="el-GR" dirty="0" err="1" smtClean="0">
                <a:latin typeface="+mn-lt"/>
              </a:rPr>
              <a:t>ηωσίνη</a:t>
            </a:r>
            <a:r>
              <a:rPr lang="el-GR" dirty="0" smtClean="0">
                <a:latin typeface="+mn-lt"/>
              </a:rPr>
              <a:t> </a:t>
            </a:r>
            <a:r>
              <a:rPr lang="en-US" dirty="0" smtClean="0">
                <a:latin typeface="+mn-lt"/>
              </a:rPr>
              <a:t>x</a:t>
            </a:r>
            <a:r>
              <a:rPr lang="el-GR" dirty="0" smtClean="0">
                <a:latin typeface="+mn-lt"/>
              </a:rPr>
              <a:t> </a:t>
            </a:r>
            <a:r>
              <a:rPr lang="el-GR" dirty="0">
                <a:latin typeface="+mn-lt"/>
              </a:rPr>
              <a:t>250 </a:t>
            </a:r>
          </a:p>
        </p:txBody>
      </p:sp>
    </p:spTree>
    <p:extLst>
      <p:ext uri="{BB962C8B-B14F-4D97-AF65-F5344CB8AC3E}">
        <p14:creationId xmlns:p14="http://schemas.microsoft.com/office/powerpoint/2010/main" val="33406508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Ιστολογική εικόνα δέρματος </a:t>
            </a:r>
            <a:br>
              <a:rPr lang="el-GR" dirty="0">
                <a:solidFill>
                  <a:prstClr val="white"/>
                </a:solidFill>
              </a:rPr>
            </a:br>
            <a:r>
              <a:rPr lang="el-GR" sz="3000" b="0" dirty="0">
                <a:solidFill>
                  <a:prstClr val="white"/>
                </a:solidFill>
              </a:rPr>
              <a:t>αμέσως μετά την λήψη </a:t>
            </a:r>
            <a:r>
              <a:rPr lang="el-GR" sz="3000" b="0" dirty="0" smtClean="0">
                <a:solidFill>
                  <a:prstClr val="white"/>
                </a:solidFill>
              </a:rPr>
              <a:t>3/3</a:t>
            </a:r>
            <a:endParaRPr lang="el-GR" dirty="0"/>
          </a:p>
        </p:txBody>
      </p:sp>
      <p:sp>
        <p:nvSpPr>
          <p:cNvPr id="3" name="Θέση περιεχομένου 2"/>
          <p:cNvSpPr>
            <a:spLocks noGrp="1"/>
          </p:cNvSpPr>
          <p:nvPr>
            <p:ph idx="1"/>
          </p:nvPr>
        </p:nvSpPr>
        <p:spPr>
          <a:xfrm>
            <a:off x="395536" y="1412776"/>
            <a:ext cx="8352928" cy="2448272"/>
          </a:xfrm>
        </p:spPr>
        <p:txBody>
          <a:bodyPr/>
          <a:lstStyle/>
          <a:p>
            <a:pPr marL="0" indent="0">
              <a:buNone/>
            </a:pPr>
            <a:r>
              <a:rPr lang="el-GR" b="1" dirty="0"/>
              <a:t>Χρώση PAS </a:t>
            </a:r>
            <a:endParaRPr lang="el-GR" b="1" dirty="0" smtClean="0"/>
          </a:p>
          <a:p>
            <a:pPr marL="0" indent="0">
              <a:buNone/>
            </a:pPr>
            <a:r>
              <a:rPr lang="el-GR" dirty="0" smtClean="0"/>
              <a:t>Βασική </a:t>
            </a:r>
            <a:r>
              <a:rPr lang="el-GR" dirty="0"/>
              <a:t>μεμβράνη </a:t>
            </a:r>
            <a:r>
              <a:rPr lang="el-GR" dirty="0" smtClean="0"/>
              <a:t>ελέγχεται </a:t>
            </a:r>
            <a:r>
              <a:rPr lang="el-GR" dirty="0"/>
              <a:t>φυσιολογική, τόσο στο επιδερμικό όριο, όσο και γύρω από τους θυλάκους. Εμφανής παρουσία κοκκίων γλυκογόνου στα κατώτερα τμήματα των θυλάκων των τριχών, ιδιαίτερα εμφανής πάνω από το βολβό του θυλάκου.</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pic>
        <p:nvPicPr>
          <p:cNvPr id="5" name="Εικόνα 4" descr="C:\Users\fkaram2\AppData\Local\Temp\FineReader12.00\media\image10.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1" y="3717032"/>
            <a:ext cx="3966649" cy="2599266"/>
          </a:xfrm>
          <a:prstGeom prst="rect">
            <a:avLst/>
          </a:prstGeom>
          <a:noFill/>
          <a:ln>
            <a:solidFill>
              <a:schemeClr val="tx1"/>
            </a:solidFill>
          </a:ln>
        </p:spPr>
      </p:pic>
      <p:pic>
        <p:nvPicPr>
          <p:cNvPr id="6" name="Εικόνα 5" descr="C:\Users\fkaram2\AppData\Local\Temp\FineReader12.00\media\image11.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3717032"/>
            <a:ext cx="3960440" cy="2592288"/>
          </a:xfrm>
          <a:prstGeom prst="rect">
            <a:avLst/>
          </a:prstGeom>
          <a:noFill/>
          <a:ln>
            <a:solidFill>
              <a:schemeClr val="tx1"/>
            </a:solidFill>
          </a:ln>
        </p:spPr>
      </p:pic>
      <p:sp>
        <p:nvSpPr>
          <p:cNvPr id="7" name="Ορθογώνιο 6"/>
          <p:cNvSpPr/>
          <p:nvPr/>
        </p:nvSpPr>
        <p:spPr>
          <a:xfrm>
            <a:off x="513903" y="6316752"/>
            <a:ext cx="1945854" cy="369332"/>
          </a:xfrm>
          <a:prstGeom prst="rect">
            <a:avLst/>
          </a:prstGeom>
        </p:spPr>
        <p:txBody>
          <a:bodyPr wrap="none">
            <a:spAutoFit/>
          </a:bodyPr>
          <a:lstStyle/>
          <a:p>
            <a:r>
              <a:rPr lang="el-GR" dirty="0">
                <a:latin typeface="+mn-lt"/>
              </a:rPr>
              <a:t>Μάρτυς, </a:t>
            </a:r>
            <a:r>
              <a:rPr lang="en-US" dirty="0">
                <a:latin typeface="+mn-lt"/>
              </a:rPr>
              <a:t>PAS </a:t>
            </a:r>
            <a:r>
              <a:rPr lang="en-US" dirty="0" smtClean="0">
                <a:latin typeface="+mn-lt"/>
              </a:rPr>
              <a:t>x</a:t>
            </a:r>
            <a:r>
              <a:rPr lang="el-GR" dirty="0" smtClean="0">
                <a:latin typeface="+mn-lt"/>
              </a:rPr>
              <a:t> </a:t>
            </a:r>
            <a:r>
              <a:rPr lang="el-GR" dirty="0">
                <a:latin typeface="+mn-lt"/>
              </a:rPr>
              <a:t>1</a:t>
            </a:r>
            <a:r>
              <a:rPr lang="el-GR" dirty="0" smtClean="0">
                <a:latin typeface="+mn-lt"/>
              </a:rPr>
              <a:t>60</a:t>
            </a:r>
            <a:endParaRPr lang="el-GR" dirty="0">
              <a:latin typeface="+mn-lt"/>
            </a:endParaRPr>
          </a:p>
        </p:txBody>
      </p:sp>
      <p:sp>
        <p:nvSpPr>
          <p:cNvPr id="9" name="Ορθογώνιο 8"/>
          <p:cNvSpPr/>
          <p:nvPr/>
        </p:nvSpPr>
        <p:spPr>
          <a:xfrm>
            <a:off x="4644008" y="6316752"/>
            <a:ext cx="1945854" cy="369332"/>
          </a:xfrm>
          <a:prstGeom prst="rect">
            <a:avLst/>
          </a:prstGeom>
        </p:spPr>
        <p:txBody>
          <a:bodyPr wrap="none">
            <a:spAutoFit/>
          </a:bodyPr>
          <a:lstStyle/>
          <a:p>
            <a:r>
              <a:rPr lang="el-GR" dirty="0">
                <a:latin typeface="+mn-lt"/>
              </a:rPr>
              <a:t>Μάρτυς, </a:t>
            </a:r>
            <a:r>
              <a:rPr lang="en-US" dirty="0">
                <a:latin typeface="+mn-lt"/>
              </a:rPr>
              <a:t>PAS </a:t>
            </a:r>
            <a:r>
              <a:rPr lang="en-US" dirty="0" smtClean="0">
                <a:latin typeface="+mn-lt"/>
              </a:rPr>
              <a:t>x</a:t>
            </a:r>
            <a:r>
              <a:rPr lang="el-GR" dirty="0" smtClean="0">
                <a:latin typeface="+mn-lt"/>
              </a:rPr>
              <a:t> </a:t>
            </a:r>
            <a:r>
              <a:rPr lang="en-US" dirty="0" smtClean="0">
                <a:latin typeface="+mn-lt"/>
              </a:rPr>
              <a:t>250</a:t>
            </a:r>
            <a:endParaRPr lang="el-GR" dirty="0">
              <a:latin typeface="+mn-lt"/>
            </a:endParaRPr>
          </a:p>
        </p:txBody>
      </p:sp>
    </p:spTree>
    <p:extLst>
      <p:ext uri="{BB962C8B-B14F-4D97-AF65-F5344CB8AC3E}">
        <p14:creationId xmlns:p14="http://schemas.microsoft.com/office/powerpoint/2010/main" val="21466278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Ιστολογική </a:t>
            </a:r>
            <a:r>
              <a:rPr lang="el-GR" dirty="0"/>
              <a:t>εικόνα δέρματος </a:t>
            </a:r>
            <a:r>
              <a:rPr lang="en-US" dirty="0" smtClean="0"/>
              <a:t/>
            </a:r>
            <a:br>
              <a:rPr lang="en-US" dirty="0" smtClean="0"/>
            </a:br>
            <a:r>
              <a:rPr lang="el-GR" sz="3000" b="0" dirty="0" smtClean="0"/>
              <a:t>μετά </a:t>
            </a:r>
            <a:r>
              <a:rPr lang="el-GR" sz="3000" b="0" dirty="0"/>
              <a:t>επώαση </a:t>
            </a:r>
            <a:r>
              <a:rPr lang="el-GR" sz="3000" b="0" dirty="0" smtClean="0"/>
              <a:t>60΄ </a:t>
            </a:r>
            <a:r>
              <a:rPr lang="el-GR" sz="3000" b="0" dirty="0"/>
              <a:t>με θρυψίνη </a:t>
            </a:r>
            <a:r>
              <a:rPr lang="el-GR" sz="3000" b="0" dirty="0" smtClean="0"/>
              <a:t>1/4</a:t>
            </a:r>
            <a:endParaRPr lang="el-GR" sz="3000" b="0" dirty="0"/>
          </a:p>
        </p:txBody>
      </p:sp>
      <p:sp>
        <p:nvSpPr>
          <p:cNvPr id="3" name="Θέση περιεχομένου 2"/>
          <p:cNvSpPr>
            <a:spLocks noGrp="1"/>
          </p:cNvSpPr>
          <p:nvPr>
            <p:ph idx="1"/>
          </p:nvPr>
        </p:nvSpPr>
        <p:spPr>
          <a:xfrm>
            <a:off x="395536" y="1412776"/>
            <a:ext cx="8424936" cy="5445224"/>
          </a:xfrm>
        </p:spPr>
        <p:txBody>
          <a:bodyPr>
            <a:normAutofit/>
          </a:bodyPr>
          <a:lstStyle/>
          <a:p>
            <a:pPr marL="0" indent="0">
              <a:buNone/>
            </a:pPr>
            <a:r>
              <a:rPr lang="el-GR" sz="2200" b="1" dirty="0"/>
              <a:t>Χρώση </a:t>
            </a:r>
            <a:r>
              <a:rPr lang="el-GR" sz="2200" b="1" dirty="0" err="1" smtClean="0"/>
              <a:t>αιματοξυλίνης</a:t>
            </a:r>
            <a:r>
              <a:rPr lang="el-GR" sz="2200" b="1" dirty="0" smtClean="0"/>
              <a:t>-</a:t>
            </a:r>
            <a:r>
              <a:rPr lang="el-GR" sz="2200" b="1" dirty="0" err="1" smtClean="0"/>
              <a:t>ηωσίνης</a:t>
            </a:r>
            <a:endParaRPr lang="el-GR" sz="2200" b="1" dirty="0" smtClean="0"/>
          </a:p>
          <a:p>
            <a:pPr marL="0" indent="0">
              <a:buNone/>
            </a:pPr>
            <a:r>
              <a:rPr lang="el-GR" sz="2200" dirty="0" smtClean="0"/>
              <a:t>Από την </a:t>
            </a:r>
            <a:r>
              <a:rPr lang="el-GR" sz="2200" dirty="0"/>
              <a:t>επιδερμίδα παρατηρείται </a:t>
            </a:r>
            <a:r>
              <a:rPr lang="el-GR" sz="2200" dirty="0" err="1"/>
              <a:t>υπερκεράτωση</a:t>
            </a:r>
            <a:r>
              <a:rPr lang="el-GR" sz="2200" dirty="0"/>
              <a:t> και </a:t>
            </a:r>
            <a:r>
              <a:rPr lang="el-GR" sz="2200" dirty="0" smtClean="0"/>
              <a:t>αποκολλούνται </a:t>
            </a:r>
            <a:r>
              <a:rPr lang="el-GR" sz="2200" dirty="0"/>
              <a:t>μεγάλα τμήματα της κερατίνης από την κοκκιώδη </a:t>
            </a:r>
            <a:r>
              <a:rPr lang="el-GR" sz="2200" dirty="0" smtClean="0"/>
              <a:t>στιβάδα</a:t>
            </a:r>
            <a:r>
              <a:rPr lang="el-GR" sz="2200" dirty="0"/>
              <a:t>. Στα ακροτελεύτια τμήματα του επιθηλίου παρατηρείται </a:t>
            </a:r>
            <a:r>
              <a:rPr lang="el-GR" sz="2200" dirty="0" err="1"/>
              <a:t>ακανθόλυση</a:t>
            </a:r>
            <a:r>
              <a:rPr lang="el-GR" sz="2200" dirty="0"/>
              <a:t> των κυττάρων της </a:t>
            </a:r>
            <a:r>
              <a:rPr lang="el-GR" sz="2200" dirty="0" err="1"/>
              <a:t>μαλπιγιανής</a:t>
            </a:r>
            <a:r>
              <a:rPr lang="el-GR" sz="2200" dirty="0"/>
              <a:t> στιβάδας και των τριχών των θυλάκων. Η </a:t>
            </a:r>
            <a:r>
              <a:rPr lang="el-GR" sz="2200" dirty="0" err="1"/>
              <a:t>μαλπιγιανή</a:t>
            </a:r>
            <a:r>
              <a:rPr lang="el-GR" sz="2200" dirty="0"/>
              <a:t> στιβάδα κατά το </a:t>
            </a:r>
            <a:r>
              <a:rPr lang="el-GR" sz="2200" dirty="0" smtClean="0"/>
              <a:t>μεγαλύτερο </a:t>
            </a:r>
            <a:r>
              <a:rPr lang="el-GR" sz="2200" dirty="0"/>
              <a:t>τμήμα ελέγχεται στα φυσιολογικά πλαίσια. Στο </a:t>
            </a:r>
            <a:r>
              <a:rPr lang="el-GR" sz="2200" dirty="0" smtClean="0"/>
              <a:t>χόριο </a:t>
            </a:r>
            <a:r>
              <a:rPr lang="el-GR" sz="2200" dirty="0"/>
              <a:t>ανευρίσκονται πολυπληθείς </a:t>
            </a:r>
            <a:r>
              <a:rPr lang="el-GR" sz="2200" dirty="0" err="1"/>
              <a:t>τριχοσμηγματογόνες</a:t>
            </a:r>
            <a:r>
              <a:rPr lang="el-GR" sz="2200" dirty="0"/>
              <a:t> </a:t>
            </a:r>
            <a:r>
              <a:rPr lang="el-GR" sz="2200" dirty="0" smtClean="0"/>
              <a:t>μονάδες</a:t>
            </a:r>
            <a:r>
              <a:rPr lang="el-GR" sz="2200" dirty="0"/>
              <a:t>, είτε σε επιμήκεις, είτε σε λοξές εγκάρσιες τομές. Πολλοί από τους θυλάκους εμφανίζουν </a:t>
            </a:r>
            <a:r>
              <a:rPr lang="el-GR" sz="2200" dirty="0" smtClean="0"/>
              <a:t>ευρύ </a:t>
            </a:r>
            <a:r>
              <a:rPr lang="el-GR" sz="2200" dirty="0"/>
              <a:t>αυλό, που καλύπτεται από ένα στίχο επιθηλιακών κυττάρων. Οι τρίχες που </a:t>
            </a:r>
            <a:r>
              <a:rPr lang="el-GR" sz="2200" dirty="0" smtClean="0"/>
              <a:t>περιέχουν </a:t>
            </a:r>
            <a:r>
              <a:rPr lang="el-GR" sz="2200" dirty="0"/>
              <a:t>τους θυλάκους εμφανίζονται </a:t>
            </a:r>
            <a:r>
              <a:rPr lang="el-GR" sz="2200" dirty="0" err="1"/>
              <a:t>δυστροφικές</a:t>
            </a:r>
            <a:r>
              <a:rPr lang="el-GR" sz="2200" dirty="0"/>
              <a:t> και </a:t>
            </a:r>
            <a:r>
              <a:rPr lang="el-GR" sz="2200" dirty="0" smtClean="0"/>
              <a:t>αποχωρισμένες </a:t>
            </a:r>
            <a:r>
              <a:rPr lang="el-GR" sz="2200" dirty="0"/>
              <a:t>από τα επιθηλιακά έλυτρα. Ινώδης κάψα και </a:t>
            </a:r>
            <a:r>
              <a:rPr lang="el-GR" sz="2200" dirty="0" smtClean="0"/>
              <a:t>σμηγματογόνοι </a:t>
            </a:r>
            <a:r>
              <a:rPr lang="el-GR" sz="2200" dirty="0"/>
              <a:t>αδένες ελέγχονται φυσιολογικοί.</a:t>
            </a:r>
          </a:p>
          <a:p>
            <a:pPr marL="0" indent="0">
              <a:buNone/>
            </a:pP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9390581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Ιστολογική εικόνα δέρματος </a:t>
            </a:r>
            <a:r>
              <a:rPr lang="en-US" dirty="0">
                <a:solidFill>
                  <a:prstClr val="white"/>
                </a:solidFill>
              </a:rPr>
              <a:t/>
            </a:r>
            <a:br>
              <a:rPr lang="en-US" dirty="0">
                <a:solidFill>
                  <a:prstClr val="white"/>
                </a:solidFill>
              </a:rPr>
            </a:br>
            <a:r>
              <a:rPr lang="el-GR" sz="3000" b="0" dirty="0">
                <a:solidFill>
                  <a:prstClr val="white"/>
                </a:solidFill>
              </a:rPr>
              <a:t>μετά επώαση 60΄ με θρυψίνη </a:t>
            </a:r>
            <a:r>
              <a:rPr lang="el-GR" sz="3000" b="0" dirty="0" smtClean="0">
                <a:solidFill>
                  <a:prstClr val="white"/>
                </a:solidFill>
              </a:rPr>
              <a:t>2/4</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pic>
        <p:nvPicPr>
          <p:cNvPr id="5" name="Εικόνα 4" descr="C:\Users\fkaram2\AppData\Local\Temp\FineReader12.00\media\image14.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263077"/>
            <a:ext cx="3433817" cy="2895856"/>
          </a:xfrm>
          <a:prstGeom prst="rect">
            <a:avLst/>
          </a:prstGeom>
          <a:noFill/>
          <a:ln>
            <a:solidFill>
              <a:schemeClr val="tx1"/>
            </a:solidFill>
          </a:ln>
        </p:spPr>
      </p:pic>
      <p:pic>
        <p:nvPicPr>
          <p:cNvPr id="6" name="Εικόνα 5" descr="C:\Users\fkaram2\AppData\Local\Temp\FineReader12.00\media\image15.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61717" y="2265538"/>
            <a:ext cx="4463101" cy="2895856"/>
          </a:xfrm>
          <a:prstGeom prst="rect">
            <a:avLst/>
          </a:prstGeom>
          <a:noFill/>
          <a:ln>
            <a:solidFill>
              <a:schemeClr val="tx1"/>
            </a:solidFill>
          </a:ln>
        </p:spPr>
      </p:pic>
      <p:sp>
        <p:nvSpPr>
          <p:cNvPr id="7" name="Ορθογώνιο 6"/>
          <p:cNvSpPr/>
          <p:nvPr/>
        </p:nvSpPr>
        <p:spPr>
          <a:xfrm>
            <a:off x="539552" y="5145858"/>
            <a:ext cx="3433817" cy="646331"/>
          </a:xfrm>
          <a:prstGeom prst="rect">
            <a:avLst/>
          </a:prstGeom>
        </p:spPr>
        <p:txBody>
          <a:bodyPr wrap="square">
            <a:spAutoFit/>
          </a:bodyPr>
          <a:lstStyle/>
          <a:p>
            <a:r>
              <a:rPr lang="el-GR" dirty="0" err="1">
                <a:latin typeface="+mn-lt"/>
              </a:rPr>
              <a:t>In</a:t>
            </a:r>
            <a:r>
              <a:rPr lang="el-GR" dirty="0">
                <a:latin typeface="+mn-lt"/>
              </a:rPr>
              <a:t> </a:t>
            </a:r>
            <a:r>
              <a:rPr lang="el-GR" dirty="0" err="1">
                <a:latin typeface="+mn-lt"/>
              </a:rPr>
              <a:t>vitro</a:t>
            </a:r>
            <a:r>
              <a:rPr lang="el-GR" dirty="0">
                <a:latin typeface="+mn-lt"/>
              </a:rPr>
              <a:t> επίδραση θρυψίνης 60 ' </a:t>
            </a:r>
            <a:endParaRPr lang="en-US" dirty="0" smtClean="0">
              <a:latin typeface="+mn-lt"/>
            </a:endParaRPr>
          </a:p>
          <a:p>
            <a:r>
              <a:rPr lang="el-GR" dirty="0" err="1" smtClean="0">
                <a:latin typeface="+mn-lt"/>
              </a:rPr>
              <a:t>αιματοξυλίνη</a:t>
            </a:r>
            <a:r>
              <a:rPr lang="el-GR" dirty="0" smtClean="0">
                <a:latin typeface="+mn-lt"/>
              </a:rPr>
              <a:t>-</a:t>
            </a:r>
            <a:r>
              <a:rPr lang="el-GR" dirty="0" err="1" smtClean="0">
                <a:latin typeface="+mn-lt"/>
              </a:rPr>
              <a:t>ηωσίνη</a:t>
            </a:r>
            <a:r>
              <a:rPr lang="el-GR" dirty="0" smtClean="0">
                <a:latin typeface="+mn-lt"/>
              </a:rPr>
              <a:t> </a:t>
            </a:r>
            <a:r>
              <a:rPr lang="en-US" dirty="0" smtClean="0">
                <a:latin typeface="+mn-lt"/>
              </a:rPr>
              <a:t>x</a:t>
            </a:r>
            <a:r>
              <a:rPr lang="el-GR" dirty="0" smtClean="0">
                <a:latin typeface="+mn-lt"/>
              </a:rPr>
              <a:t> </a:t>
            </a:r>
            <a:r>
              <a:rPr lang="el-GR" dirty="0">
                <a:latin typeface="+mn-lt"/>
              </a:rPr>
              <a:t>1</a:t>
            </a:r>
            <a:r>
              <a:rPr lang="el-GR" dirty="0" smtClean="0">
                <a:latin typeface="+mn-lt"/>
              </a:rPr>
              <a:t>60</a:t>
            </a:r>
            <a:endParaRPr lang="el-GR" dirty="0">
              <a:latin typeface="+mn-lt"/>
            </a:endParaRPr>
          </a:p>
        </p:txBody>
      </p:sp>
      <p:sp>
        <p:nvSpPr>
          <p:cNvPr id="8" name="Ορθογώνιο 7"/>
          <p:cNvSpPr/>
          <p:nvPr/>
        </p:nvSpPr>
        <p:spPr>
          <a:xfrm>
            <a:off x="4171573" y="5158933"/>
            <a:ext cx="3433817" cy="646331"/>
          </a:xfrm>
          <a:prstGeom prst="rect">
            <a:avLst/>
          </a:prstGeom>
        </p:spPr>
        <p:txBody>
          <a:bodyPr wrap="square">
            <a:spAutoFit/>
          </a:bodyPr>
          <a:lstStyle/>
          <a:p>
            <a:r>
              <a:rPr lang="el-GR" dirty="0" err="1">
                <a:latin typeface="+mn-lt"/>
              </a:rPr>
              <a:t>In</a:t>
            </a:r>
            <a:r>
              <a:rPr lang="el-GR" dirty="0">
                <a:latin typeface="+mn-lt"/>
              </a:rPr>
              <a:t> </a:t>
            </a:r>
            <a:r>
              <a:rPr lang="el-GR" dirty="0" err="1">
                <a:latin typeface="+mn-lt"/>
              </a:rPr>
              <a:t>vitro</a:t>
            </a:r>
            <a:r>
              <a:rPr lang="el-GR" dirty="0">
                <a:latin typeface="+mn-lt"/>
              </a:rPr>
              <a:t> επίδραση θρυψίνης 60 ' </a:t>
            </a:r>
            <a:endParaRPr lang="en-US" dirty="0" smtClean="0">
              <a:latin typeface="+mn-lt"/>
            </a:endParaRPr>
          </a:p>
          <a:p>
            <a:r>
              <a:rPr lang="el-GR" dirty="0" err="1" smtClean="0">
                <a:latin typeface="+mn-lt"/>
              </a:rPr>
              <a:t>αιματοξυλίνη</a:t>
            </a:r>
            <a:r>
              <a:rPr lang="el-GR" dirty="0" smtClean="0">
                <a:latin typeface="+mn-lt"/>
              </a:rPr>
              <a:t>-</a:t>
            </a:r>
            <a:r>
              <a:rPr lang="el-GR" dirty="0" err="1" smtClean="0">
                <a:latin typeface="+mn-lt"/>
              </a:rPr>
              <a:t>ηωσίνη</a:t>
            </a:r>
            <a:r>
              <a:rPr lang="el-GR" dirty="0" smtClean="0">
                <a:latin typeface="+mn-lt"/>
              </a:rPr>
              <a:t> </a:t>
            </a:r>
            <a:r>
              <a:rPr lang="en-US" dirty="0" smtClean="0">
                <a:latin typeface="+mn-lt"/>
              </a:rPr>
              <a:t>x</a:t>
            </a:r>
            <a:r>
              <a:rPr lang="el-GR" dirty="0" smtClean="0">
                <a:latin typeface="+mn-lt"/>
              </a:rPr>
              <a:t> </a:t>
            </a:r>
            <a:r>
              <a:rPr lang="en-US" dirty="0" smtClean="0">
                <a:latin typeface="+mn-lt"/>
              </a:rPr>
              <a:t>250</a:t>
            </a:r>
            <a:endParaRPr lang="el-GR" dirty="0">
              <a:latin typeface="+mn-lt"/>
            </a:endParaRPr>
          </a:p>
        </p:txBody>
      </p:sp>
      <p:sp>
        <p:nvSpPr>
          <p:cNvPr id="10" name="Ορθογώνιο 9"/>
          <p:cNvSpPr/>
          <p:nvPr/>
        </p:nvSpPr>
        <p:spPr>
          <a:xfrm>
            <a:off x="2123728" y="1556792"/>
            <a:ext cx="3836563" cy="446148"/>
          </a:xfrm>
          <a:prstGeom prst="rect">
            <a:avLst/>
          </a:prstGeom>
        </p:spPr>
        <p:txBody>
          <a:bodyPr wrap="none">
            <a:spAutoFit/>
          </a:bodyPr>
          <a:lstStyle/>
          <a:p>
            <a:pPr lvl="0" algn="ctr" fontAlgn="auto">
              <a:lnSpc>
                <a:spcPct val="110000"/>
              </a:lnSpc>
              <a:spcBef>
                <a:spcPts val="1200"/>
              </a:spcBef>
              <a:spcAft>
                <a:spcPts val="0"/>
              </a:spcAft>
            </a:pPr>
            <a:r>
              <a:rPr lang="el-GR" sz="2200" b="1" dirty="0">
                <a:solidFill>
                  <a:prstClr val="black"/>
                </a:solidFill>
                <a:latin typeface="Calibri"/>
              </a:rPr>
              <a:t>Χρώση </a:t>
            </a:r>
            <a:r>
              <a:rPr lang="el-GR" sz="2200" b="1" dirty="0" err="1">
                <a:solidFill>
                  <a:prstClr val="black"/>
                </a:solidFill>
                <a:latin typeface="Calibri"/>
              </a:rPr>
              <a:t>αιματοξυλίνης</a:t>
            </a:r>
            <a:r>
              <a:rPr lang="el-GR" sz="2200" b="1" dirty="0">
                <a:solidFill>
                  <a:prstClr val="black"/>
                </a:solidFill>
                <a:latin typeface="Calibri"/>
              </a:rPr>
              <a:t>-</a:t>
            </a:r>
            <a:r>
              <a:rPr lang="el-GR" sz="2200" b="1" dirty="0" err="1">
                <a:solidFill>
                  <a:prstClr val="black"/>
                </a:solidFill>
                <a:latin typeface="Calibri"/>
              </a:rPr>
              <a:t>ηωσίνης</a:t>
            </a:r>
            <a:endParaRPr lang="el-GR" sz="2200" b="1" dirty="0">
              <a:solidFill>
                <a:prstClr val="black"/>
              </a:solidFill>
              <a:latin typeface="Calibri"/>
            </a:endParaRPr>
          </a:p>
        </p:txBody>
      </p:sp>
    </p:spTree>
    <p:extLst>
      <p:ext uri="{BB962C8B-B14F-4D97-AF65-F5344CB8AC3E}">
        <p14:creationId xmlns:p14="http://schemas.microsoft.com/office/powerpoint/2010/main" val="147850170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2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179</TotalTime>
  <Words>1962</Words>
  <Application>Microsoft Office PowerPoint</Application>
  <PresentationFormat>Προβολή στην οθόνη (4:3)</PresentationFormat>
  <Paragraphs>162</Paragraphs>
  <Slides>31</Slides>
  <Notes>8</Notes>
  <HiddenSlides>0</HiddenSlides>
  <MMClips>0</MMClips>
  <ScaleCrop>false</ScaleCrop>
  <HeadingPairs>
    <vt:vector size="4" baseType="variant">
      <vt:variant>
        <vt:lpstr>Θέμα</vt:lpstr>
      </vt:variant>
      <vt:variant>
        <vt:i4>2</vt:i4>
      </vt:variant>
      <vt:variant>
        <vt:lpstr>Τίτλοι διαφανειών</vt:lpstr>
      </vt:variant>
      <vt:variant>
        <vt:i4>31</vt:i4>
      </vt:variant>
    </vt:vector>
  </HeadingPairs>
  <TitlesOfParts>
    <vt:vector size="33" baseType="lpstr">
      <vt:lpstr>template</vt:lpstr>
      <vt:lpstr>OC_template_updated</vt:lpstr>
      <vt:lpstr>Ενζυμική Αποτρίχωση (Θ)</vt:lpstr>
      <vt:lpstr>Εισαγωγή </vt:lpstr>
      <vt:lpstr>Υλικά και μέθοδοι</vt:lpstr>
      <vt:lpstr>Επίδραση ένζυμων στο δέρμα  ινδικού χοιριδίου In vitro</vt:lpstr>
      <vt:lpstr>Ιστολογική εικόνα δέρματος  αμέσως μετά την λήψη 1/3</vt:lpstr>
      <vt:lpstr>Ιστολογική εικόνα δέρματος  αμέσως μετά την λήψη 2/3</vt:lpstr>
      <vt:lpstr>Ιστολογική εικόνα δέρματος  αμέσως μετά την λήψη 3/3</vt:lpstr>
      <vt:lpstr>Ιστολογική εικόνα δέρματος  μετά επώαση 60΄ με θρυψίνη 1/4</vt:lpstr>
      <vt:lpstr>Ιστολογική εικόνα δέρματος  μετά επώαση 60΄ με θρυψίνη 2/4</vt:lpstr>
      <vt:lpstr>Ιστολογική εικόνα δέρματος  μετά επώαση 60΄ με θρυψίνη 3/4</vt:lpstr>
      <vt:lpstr>Ιστολογική εικόνα δέρματος  μετά επώαση 60΄ με θρυψίνη 4/4</vt:lpstr>
      <vt:lpstr>Πειράματα σε διαγονιδιακά ζώα</vt:lpstr>
      <vt:lpstr>Υλικά και μέθοδοι</vt:lpstr>
      <vt:lpstr>Αποτελέσματα 1/10</vt:lpstr>
      <vt:lpstr>Αποτελέσματα 2/10</vt:lpstr>
      <vt:lpstr>Αποτελέσματα 3/10</vt:lpstr>
      <vt:lpstr>Αποτελέσματα 4/10</vt:lpstr>
      <vt:lpstr>Αποτελέσματα 5/10</vt:lpstr>
      <vt:lpstr>Αποτελέσματα 6/10</vt:lpstr>
      <vt:lpstr>Αποτελέσματα 7/10</vt:lpstr>
      <vt:lpstr>Αποτελέσματα 8/10</vt:lpstr>
      <vt:lpstr>Αποτελέσματα 9/10</vt:lpstr>
      <vt:lpstr>Αποτελέσματα 10/10</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Ενζυμική Αποτρίχωση (Θ)</dc:title>
  <dc:creator>opencourses@teiath.gr</dc:creator>
  <cp:lastModifiedBy>fkaram2</cp:lastModifiedBy>
  <cp:revision>15</cp:revision>
  <dcterms:created xsi:type="dcterms:W3CDTF">2015-11-05T08:53:00Z</dcterms:created>
  <dcterms:modified xsi:type="dcterms:W3CDTF">2015-11-16T12:41:14Z</dcterms:modified>
</cp:coreProperties>
</file>