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9"/>
  </p:notesMasterIdLst>
  <p:handoutMasterIdLst>
    <p:handoutMasterId r:id="rId40"/>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57" r:id="rId33"/>
    <p:sldId id="262" r:id="rId34"/>
    <p:sldId id="264" r:id="rId35"/>
    <p:sldId id="265" r:id="rId36"/>
    <p:sldId id="266" r:id="rId37"/>
    <p:sldId id="261" r:id="rId38"/>
  </p:sldIdLst>
  <p:sldSz cx="9144000" cy="6858000" type="screen4x3"/>
  <p:notesSz cx="7104063" cy="10234613"/>
  <p:custDataLst>
    <p:tags r:id="rId4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1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116695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361044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63C945-2847-4049-9CBE-6020C4F2F2D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638474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a:spcBef>
                <a:spcPts val="600"/>
              </a:spcBef>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E7186E-D60B-4CDD-9FD8-A6DE36940F3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684441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F3B2D0-66B7-4D3E-BEFA-3A5749DB5A9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91279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A9588E-C273-4551-A61E-70770FDC1B1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2490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E4DCBAF-4289-4E97-B8FE-D38388B2854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97171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60E3256-C28D-4585-A84E-B5EA5447E67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16043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1FDC37D-F420-40C5-A708-E2DBA986A6C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25947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4AA404-5686-4959-B81B-38DF6B9F889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5342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1C3A3F-F673-4AC3-A4F7-E7489CBDB55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4789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2E47C7-DD63-4868-AE31-298FDA5F29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210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dirty="0"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F0A24D2A-0851-435F-A906-0013047BCCF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076956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kern="1200">
          <a:solidFill>
            <a:srgbClr val="004A82"/>
          </a:solidFill>
          <a:latin typeface="+mj-lt"/>
          <a:ea typeface="+mj-ea"/>
          <a:cs typeface="+mj-cs"/>
        </a:defRPr>
      </a:lvl1pPr>
      <a:lvl2pPr algn="ctr" rtl="0" eaLnBrk="1" fontAlgn="base" hangingPunct="1">
        <a:spcBef>
          <a:spcPct val="0"/>
        </a:spcBef>
        <a:spcAft>
          <a:spcPct val="0"/>
        </a:spcAft>
        <a:defRPr sz="4000" b="1">
          <a:solidFill>
            <a:schemeClr val="tx1"/>
          </a:solidFill>
          <a:latin typeface="Calibri" pitchFamily="34" charset="0"/>
        </a:defRPr>
      </a:lvl2pPr>
      <a:lvl3pPr algn="ctr" rtl="0" eaLnBrk="1" fontAlgn="base" hangingPunct="1">
        <a:spcBef>
          <a:spcPct val="0"/>
        </a:spcBef>
        <a:spcAft>
          <a:spcPct val="0"/>
        </a:spcAft>
        <a:defRPr sz="4000" b="1">
          <a:solidFill>
            <a:schemeClr val="tx1"/>
          </a:solidFill>
          <a:latin typeface="Calibri" pitchFamily="34" charset="0"/>
        </a:defRPr>
      </a:lvl3pPr>
      <a:lvl4pPr algn="ctr" rtl="0" eaLnBrk="1" fontAlgn="base" hangingPunct="1">
        <a:spcBef>
          <a:spcPct val="0"/>
        </a:spcBef>
        <a:spcAft>
          <a:spcPct val="0"/>
        </a:spcAft>
        <a:defRPr sz="4000" b="1">
          <a:solidFill>
            <a:schemeClr val="tx1"/>
          </a:solidFill>
          <a:latin typeface="Calibri" pitchFamily="34" charset="0"/>
        </a:defRPr>
      </a:lvl4pPr>
      <a:lvl5pPr algn="ctr" rtl="0" eaLnBrk="1" fontAlgn="base" hangingPunct="1">
        <a:spcBef>
          <a:spcPct val="0"/>
        </a:spcBef>
        <a:spcAft>
          <a:spcPct val="0"/>
        </a:spcAft>
        <a:defRPr sz="4000" b="1">
          <a:solidFill>
            <a:schemeClr val="tx1"/>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hyperlink" Target="http://commons.wikimedia.org/wiki/User:Zureks" TargetMode="External"/><Relationship Id="rId3" Type="http://schemas.openxmlformats.org/officeDocument/2006/relationships/image" Target="../media/image5.jpeg"/><Relationship Id="rId7" Type="http://schemas.openxmlformats.org/officeDocument/2006/relationships/hyperlink" Target="http://commons.wikimedia.org/wiki/File:Waga_elektroniczna.jp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hyperlink" Target="http://commons.wikimedia.org/wiki/User:Itub" TargetMode="External"/><Relationship Id="rId4" Type="http://schemas.openxmlformats.org/officeDocument/2006/relationships/hyperlink" Target="http://commons.wikimedia.org/wiki/File:Analytical_balance_mettler_ae-260.jpg" TargetMode="External"/><Relationship Id="rId9" Type="http://schemas.openxmlformats.org/officeDocument/2006/relationships/hyperlink" Target="http://creativecommons.org/licenses/by-sa/3.0/deed.e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Calibri"/>
              </a:rPr>
              <a:t>Χημεία Γραφικών Τεχνών (Ε)</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lvl="0"/>
            <a:r>
              <a:rPr lang="el-GR" sz="2600" b="1" dirty="0">
                <a:solidFill>
                  <a:prstClr val="black"/>
                </a:solidFill>
              </a:rPr>
              <a:t>Ενότητα 2</a:t>
            </a:r>
            <a:r>
              <a:rPr lang="el-GR" sz="2600" dirty="0" smtClean="0">
                <a:solidFill>
                  <a:prstClr val="black"/>
                </a:solidFill>
              </a:rPr>
              <a:t>: </a:t>
            </a:r>
            <a:r>
              <a:rPr lang="el-GR" altLang="el-GR" sz="2600" dirty="0"/>
              <a:t>Στατιστική Επεξεργασία Μετρήσεων-Ζυγός </a:t>
            </a:r>
            <a:endParaRPr lang="en-US" sz="2600" dirty="0" smtClean="0">
              <a:solidFill>
                <a:prstClr val="black"/>
              </a:solidFill>
            </a:endParaRPr>
          </a:p>
          <a:p>
            <a:pPr lvl="0"/>
            <a:endParaRPr lang="en-US" sz="2200" dirty="0">
              <a:solidFill>
                <a:prstClr val="black"/>
              </a:solidFill>
            </a:endParaRPr>
          </a:p>
          <a:p>
            <a:pPr lvl="0"/>
            <a:r>
              <a:rPr lang="el-GR" altLang="el-GR" sz="2200" dirty="0">
                <a:solidFill>
                  <a:prstClr val="black"/>
                </a:solidFill>
              </a:rPr>
              <a:t>Δρ. </a:t>
            </a:r>
            <a:r>
              <a:rPr lang="el-GR" altLang="el-GR" sz="2200" dirty="0" err="1">
                <a:solidFill>
                  <a:prstClr val="black"/>
                </a:solidFill>
              </a:rPr>
              <a:t>Σταματίνα</a:t>
            </a:r>
            <a:r>
              <a:rPr lang="el-GR" altLang="el-GR" sz="2200" dirty="0">
                <a:solidFill>
                  <a:prstClr val="black"/>
                </a:solidFill>
              </a:rPr>
              <a:t> Θεοχάρη Καθηγήτρια Εφαρμογών</a:t>
            </a:r>
          </a:p>
          <a:p>
            <a:pPr lvl="0"/>
            <a:r>
              <a:rPr lang="el-GR" altLang="el-GR" sz="2200" dirty="0">
                <a:solidFill>
                  <a:prstClr val="black"/>
                </a:solidFill>
              </a:rPr>
              <a:t>Τμήμα Γραφιστικής/Κατεύθυνση Τεχνολογίας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a:lstStyle/>
          <a:p>
            <a:r>
              <a:rPr lang="el-GR" dirty="0"/>
              <a:t>Σημαντικές Στατιστικές Έννοιες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pPr>
              <a:lnSpc>
                <a:spcPct val="114000"/>
              </a:lnSpc>
              <a:spcBef>
                <a:spcPct val="20000"/>
              </a:spcBef>
              <a:buFontTx/>
              <a:buChar char="•"/>
            </a:pPr>
            <a:r>
              <a:rPr lang="el-GR" b="1" dirty="0" smtClean="0">
                <a:solidFill>
                  <a:srgbClr val="004A82"/>
                </a:solidFill>
              </a:rPr>
              <a:t>Δείγμα</a:t>
            </a:r>
            <a:r>
              <a:rPr lang="el-GR" b="1" dirty="0">
                <a:solidFill>
                  <a:srgbClr val="004A82"/>
                </a:solidFill>
              </a:rPr>
              <a:t>:</a:t>
            </a:r>
            <a:r>
              <a:rPr lang="el-GR" dirty="0">
                <a:solidFill>
                  <a:srgbClr val="004A82"/>
                </a:solidFill>
              </a:rPr>
              <a:t> </a:t>
            </a:r>
            <a:r>
              <a:rPr lang="el-GR" dirty="0"/>
              <a:t>Ο </a:t>
            </a:r>
            <a:r>
              <a:rPr lang="el-GR" dirty="0" smtClean="0"/>
              <a:t>αριθμός ν </a:t>
            </a:r>
            <a:r>
              <a:rPr lang="el-GR" dirty="0"/>
              <a:t>των τιμών μιας μεταβλητής x</a:t>
            </a:r>
            <a:r>
              <a:rPr lang="el-GR" baseline="-25000" dirty="0"/>
              <a:t>i</a:t>
            </a:r>
            <a:r>
              <a:rPr lang="el-GR" dirty="0"/>
              <a:t> (το ν είναι το μέγεθος του δείγματος). Το δείγμα για να είναι αντιπροσωπευτικό του πληθυσμού από τον οποίο προέρχεται πρέπει να έχει επιλεγεί με επιστημονικές μεθόδους δειγματοληψίας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41723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a:lstStyle/>
          <a:p>
            <a:r>
              <a:rPr lang="el-GR" dirty="0"/>
              <a:t>Σημαντικές Στατιστικές Έννοιες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pPr>
              <a:lnSpc>
                <a:spcPct val="150000"/>
              </a:lnSpc>
            </a:pPr>
            <a:r>
              <a:rPr lang="el-GR" dirty="0"/>
              <a:t>Η παρουσίαση των στατιστικών στοιχείων γίνεται με </a:t>
            </a:r>
            <a:r>
              <a:rPr lang="el-GR" b="1" dirty="0" smtClean="0"/>
              <a:t>στατιστικούς </a:t>
            </a:r>
            <a:r>
              <a:rPr lang="el-GR" b="1" dirty="0"/>
              <a:t>πίνακες </a:t>
            </a:r>
            <a:r>
              <a:rPr lang="el-GR" b="1" dirty="0" smtClean="0"/>
              <a:t>και διαγράμματα.</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2267670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Ορισμοί και </a:t>
            </a:r>
            <a:r>
              <a:rPr lang="el-GR" dirty="0" smtClean="0"/>
              <a:t>έννοιες </a:t>
            </a:r>
            <a:r>
              <a:rPr lang="el-GR" sz="3200" b="0" dirty="0" smtClean="0"/>
              <a:t>(1 από 3)</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67544" y="1916832"/>
                <a:ext cx="8229600" cy="1583953"/>
              </a:xfrm>
              <a:ln>
                <a:noFill/>
              </a:ln>
            </p:spPr>
            <p:txBody>
              <a:bodyPr/>
              <a:lstStyle/>
              <a:p>
                <a:pPr>
                  <a:spcBef>
                    <a:spcPts val="3000"/>
                  </a:spcBef>
                  <a:spcAft>
                    <a:spcPts val="2400"/>
                  </a:spcAft>
                </a:pPr>
                <a:r>
                  <a:rPr lang="el-GR" dirty="0"/>
                  <a:t>Μέσος όρος: </a:t>
                </a:r>
                <a:endParaRPr lang="el-GR" dirty="0" smtClean="0"/>
              </a:p>
              <a:p>
                <a:pPr marL="0" indent="0">
                  <a:spcBef>
                    <a:spcPts val="3000"/>
                  </a:spcBef>
                  <a:buNone/>
                </a:pPr>
                <a14:m>
                  <m:oMathPara xmlns:m="http://schemas.openxmlformats.org/officeDocument/2006/math">
                    <m:oMathParaPr>
                      <m:jc m:val="centerGroup"/>
                    </m:oMathParaPr>
                    <m:oMath xmlns:m="http://schemas.openxmlformats.org/officeDocument/2006/math">
                      <m:sSub>
                        <m:sSubPr>
                          <m:ctrlPr>
                            <a:rPr lang="el-GR" sz="2600" b="1" i="1">
                              <a:latin typeface="Cambria Math"/>
                            </a:rPr>
                          </m:ctrlPr>
                        </m:sSubPr>
                        <m:e>
                          <m:acc>
                            <m:accPr>
                              <m:chr m:val="̅"/>
                              <m:ctrlPr>
                                <a:rPr lang="el-GR" sz="2600" b="1" i="1">
                                  <a:latin typeface="Cambria Math"/>
                                </a:rPr>
                              </m:ctrlPr>
                            </m:accPr>
                            <m:e>
                              <m:r>
                                <a:rPr lang="el-GR" sz="2600" b="1" i="1">
                                  <a:latin typeface="Cambria Math" panose="02040503050406030204" pitchFamily="18" charset="0"/>
                                </a:rPr>
                                <m:t>𝒙</m:t>
                              </m:r>
                            </m:e>
                          </m:acc>
                        </m:e>
                        <m:sub>
                          <m:r>
                            <a:rPr lang="el-GR" sz="2600" b="1" i="1">
                              <a:latin typeface="Cambria Math" panose="02040503050406030204" pitchFamily="18" charset="0"/>
                            </a:rPr>
                            <m:t>𝝂</m:t>
                          </m:r>
                        </m:sub>
                      </m:sSub>
                      <m:r>
                        <a:rPr lang="el-GR" sz="2600" b="1">
                          <a:latin typeface="Cambria Math" panose="02040503050406030204" pitchFamily="18" charset="0"/>
                        </a:rPr>
                        <m:t>=</m:t>
                      </m:r>
                      <m:f>
                        <m:fPr>
                          <m:ctrlPr>
                            <a:rPr lang="el-GR" sz="2600" b="1" i="1">
                              <a:latin typeface="Cambria Math"/>
                            </a:rPr>
                          </m:ctrlPr>
                        </m:fPr>
                        <m:num>
                          <m:sSub>
                            <m:sSubPr>
                              <m:ctrlPr>
                                <a:rPr lang="el-GR" sz="2600" b="1" i="1">
                                  <a:latin typeface="Cambria Math"/>
                                </a:rPr>
                              </m:ctrlPr>
                            </m:sSubPr>
                            <m:e>
                              <m:r>
                                <a:rPr lang="el-GR" sz="2600" b="1" i="1">
                                  <a:latin typeface="Cambria Math" panose="02040503050406030204" pitchFamily="18" charset="0"/>
                                </a:rPr>
                                <m:t>𝒙</m:t>
                              </m:r>
                            </m:e>
                            <m:sub>
                              <m:r>
                                <a:rPr lang="el-GR" sz="2600" b="1" i="1">
                                  <a:latin typeface="Cambria Math" panose="02040503050406030204" pitchFamily="18" charset="0"/>
                                </a:rPr>
                                <m:t>𝟏</m:t>
                              </m:r>
                            </m:sub>
                          </m:sSub>
                          <m:r>
                            <a:rPr lang="el-GR" sz="2600" b="1">
                              <a:latin typeface="Cambria Math" panose="02040503050406030204" pitchFamily="18" charset="0"/>
                            </a:rPr>
                            <m:t>+</m:t>
                          </m:r>
                          <m:sSub>
                            <m:sSubPr>
                              <m:ctrlPr>
                                <a:rPr lang="el-GR" sz="2600" b="1" i="1">
                                  <a:latin typeface="Cambria Math"/>
                                </a:rPr>
                              </m:ctrlPr>
                            </m:sSubPr>
                            <m:e>
                              <m:r>
                                <a:rPr lang="el-GR" sz="2600" b="1" i="1">
                                  <a:latin typeface="Cambria Math" panose="02040503050406030204" pitchFamily="18" charset="0"/>
                                </a:rPr>
                                <m:t>𝒙</m:t>
                              </m:r>
                            </m:e>
                            <m:sub>
                              <m:r>
                                <a:rPr lang="el-GR" sz="2600" b="1" i="1">
                                  <a:latin typeface="Cambria Math" panose="02040503050406030204" pitchFamily="18" charset="0"/>
                                </a:rPr>
                                <m:t>𝟐</m:t>
                              </m:r>
                            </m:sub>
                          </m:sSub>
                          <m:r>
                            <a:rPr lang="el-GR" sz="2600" b="1">
                              <a:latin typeface="Cambria Math" panose="02040503050406030204" pitchFamily="18" charset="0"/>
                            </a:rPr>
                            <m:t>+</m:t>
                          </m:r>
                          <m:sSub>
                            <m:sSubPr>
                              <m:ctrlPr>
                                <a:rPr lang="el-GR" sz="2600" b="1" i="1">
                                  <a:latin typeface="Cambria Math"/>
                                </a:rPr>
                              </m:ctrlPr>
                            </m:sSubPr>
                            <m:e>
                              <m:r>
                                <a:rPr lang="el-GR" sz="2600" b="1" i="1">
                                  <a:latin typeface="Cambria Math" panose="02040503050406030204" pitchFamily="18" charset="0"/>
                                </a:rPr>
                                <m:t>𝒙</m:t>
                              </m:r>
                            </m:e>
                            <m:sub>
                              <m:r>
                                <a:rPr lang="el-GR" sz="2600" b="1" i="1">
                                  <a:latin typeface="Cambria Math" panose="02040503050406030204" pitchFamily="18" charset="0"/>
                                </a:rPr>
                                <m:t>𝟑</m:t>
                              </m:r>
                            </m:sub>
                          </m:sSub>
                          <m:r>
                            <a:rPr lang="el-GR" sz="2600" b="1">
                              <a:latin typeface="Cambria Math" panose="02040503050406030204" pitchFamily="18" charset="0"/>
                            </a:rPr>
                            <m:t>+....+</m:t>
                          </m:r>
                          <m:sSub>
                            <m:sSubPr>
                              <m:ctrlPr>
                                <a:rPr lang="el-GR" sz="2600" b="1" i="1">
                                  <a:latin typeface="Cambria Math"/>
                                </a:rPr>
                              </m:ctrlPr>
                            </m:sSubPr>
                            <m:e>
                              <m:r>
                                <a:rPr lang="el-GR" sz="2600" b="1" i="1">
                                  <a:latin typeface="Cambria Math" panose="02040503050406030204" pitchFamily="18" charset="0"/>
                                </a:rPr>
                                <m:t>𝒙</m:t>
                              </m:r>
                            </m:e>
                            <m:sub>
                              <m:r>
                                <a:rPr lang="el-GR" sz="2600" b="1" i="1">
                                  <a:latin typeface="Cambria Math" panose="02040503050406030204" pitchFamily="18" charset="0"/>
                                </a:rPr>
                                <m:t>𝝂</m:t>
                              </m:r>
                            </m:sub>
                          </m:sSub>
                        </m:num>
                        <m:den>
                          <m:r>
                            <a:rPr lang="el-GR" sz="2600" b="1" i="1">
                              <a:latin typeface="Cambria Math" panose="02040503050406030204" pitchFamily="18" charset="0"/>
                            </a:rPr>
                            <m:t>𝝂</m:t>
                          </m:r>
                        </m:den>
                      </m:f>
                      <m:r>
                        <a:rPr lang="el-GR" sz="2600" b="1">
                          <a:latin typeface="Cambria Math" panose="02040503050406030204" pitchFamily="18" charset="0"/>
                        </a:rPr>
                        <m:t>=</m:t>
                      </m:r>
                      <m:f>
                        <m:fPr>
                          <m:ctrlPr>
                            <a:rPr lang="el-GR" sz="2600" b="1" i="1">
                              <a:latin typeface="Cambria Math"/>
                            </a:rPr>
                          </m:ctrlPr>
                        </m:fPr>
                        <m:num>
                          <m:nary>
                            <m:naryPr>
                              <m:chr m:val="∑"/>
                              <m:grow m:val="on"/>
                              <m:subHide m:val="on"/>
                              <m:supHide m:val="on"/>
                              <m:ctrlPr>
                                <a:rPr lang="el-GR" sz="2600" b="1" i="1">
                                  <a:latin typeface="Cambria Math"/>
                                </a:rPr>
                              </m:ctrlPr>
                            </m:naryPr>
                            <m:sub/>
                            <m:sup/>
                            <m:e>
                              <m:sSub>
                                <m:sSubPr>
                                  <m:ctrlPr>
                                    <a:rPr lang="el-GR" sz="2600" b="1" i="1">
                                      <a:latin typeface="Cambria Math"/>
                                    </a:rPr>
                                  </m:ctrlPr>
                                </m:sSubPr>
                                <m:e>
                                  <m:r>
                                    <a:rPr lang="el-GR" sz="2600" b="1" i="1">
                                      <a:latin typeface="Cambria Math" panose="02040503050406030204" pitchFamily="18" charset="0"/>
                                    </a:rPr>
                                    <m:t>𝒙</m:t>
                                  </m:r>
                                </m:e>
                                <m:sub>
                                  <m:r>
                                    <a:rPr lang="el-GR" sz="2600" b="1" i="1">
                                      <a:latin typeface="Cambria Math" panose="02040503050406030204" pitchFamily="18" charset="0"/>
                                    </a:rPr>
                                    <m:t>𝒊</m:t>
                                  </m:r>
                                </m:sub>
                              </m:sSub>
                            </m:e>
                          </m:nary>
                        </m:num>
                        <m:den>
                          <m:r>
                            <a:rPr lang="el-GR" sz="2600" b="1" i="1">
                              <a:latin typeface="Cambria Math" panose="02040503050406030204" pitchFamily="18" charset="0"/>
                            </a:rPr>
                            <m:t>𝝂</m:t>
                          </m:r>
                        </m:den>
                      </m:f>
                    </m:oMath>
                  </m:oMathPara>
                </a14:m>
                <a:endParaRPr lang="el-GR" sz="2600"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67544" y="1916832"/>
                <a:ext cx="8229600" cy="1583953"/>
              </a:xfrm>
              <a:blipFill rotWithShape="1">
                <a:blip r:embed="rId2" cstate="print"/>
                <a:stretch>
                  <a:fillRect l="-1037" t="-3077"/>
                </a:stretch>
              </a:blipFill>
              <a:ln>
                <a:noFill/>
              </a:ln>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409722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Ορισμοί και έννοιες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pPr>
              <a:lnSpc>
                <a:spcPct val="150000"/>
              </a:lnSpc>
            </a:pPr>
            <a:r>
              <a:rPr lang="el-GR" b="1" dirty="0" smtClean="0">
                <a:solidFill>
                  <a:srgbClr val="004A82"/>
                </a:solidFill>
              </a:rPr>
              <a:t>Διακύμανση: </a:t>
            </a:r>
            <a:r>
              <a:rPr lang="el-GR" dirty="0" smtClean="0"/>
              <a:t>Είναι </a:t>
            </a:r>
            <a:r>
              <a:rPr lang="el-GR" dirty="0"/>
              <a:t>το άθροισμα των τετραγώνων των αποκλίσεων των τιμών της μεταβλητής από το μέσο όρο της, διαιρούμενο με ν-1. Εκφράζεται σε μονάδες οι οποίες είναι τα τετράγωνα των αρχικών μονάδων της μεταβλητής (π.χ. </a:t>
            </a:r>
            <a:r>
              <a:rPr lang="en-IE" dirty="0"/>
              <a:t>cm</a:t>
            </a:r>
            <a:r>
              <a:rPr lang="en-IE" baseline="30000" dirty="0"/>
              <a:t>2</a:t>
            </a:r>
            <a:r>
              <a:rPr lang="en-IE" dirty="0"/>
              <a:t>).</a:t>
            </a:r>
            <a:endParaRPr lang="el-GR" dirty="0"/>
          </a:p>
        </p:txBody>
      </p:sp>
      <mc:AlternateContent xmlns:mc="http://schemas.openxmlformats.org/markup-compatibility/2006" xmlns:a14="http://schemas.microsoft.com/office/drawing/2010/main">
        <mc:Choice Requires="a14">
          <p:sp>
            <p:nvSpPr>
              <p:cNvPr id="5" name="TextBox 4"/>
              <p:cNvSpPr txBox="1"/>
              <p:nvPr/>
            </p:nvSpPr>
            <p:spPr>
              <a:xfrm>
                <a:off x="1835696" y="4365104"/>
                <a:ext cx="5472608" cy="863763"/>
              </a:xfrm>
              <a:prstGeom prst="rect">
                <a:avLst/>
              </a:prstGeom>
              <a:noFill/>
              <a:ln w="19050">
                <a:solidFill>
                  <a:srgbClr val="004A82"/>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l-GR" sz="2400" b="1" i="1" smtClean="0">
                              <a:solidFill>
                                <a:prstClr val="black"/>
                              </a:solidFill>
                              <a:latin typeface="Cambria Math"/>
                            </a:rPr>
                          </m:ctrlPr>
                        </m:sSupPr>
                        <m:e>
                          <m:r>
                            <a:rPr lang="en-US" sz="2400" b="1" smtClean="0">
                              <a:solidFill>
                                <a:prstClr val="black"/>
                              </a:solidFill>
                              <a:latin typeface="Cambria Math" panose="02040503050406030204" pitchFamily="18" charset="0"/>
                            </a:rPr>
                            <m:t>𝐒</m:t>
                          </m:r>
                        </m:e>
                        <m:sup>
                          <m:r>
                            <a:rPr lang="en-US" sz="2400" b="1" i="1" smtClean="0">
                              <a:solidFill>
                                <a:prstClr val="black"/>
                              </a:solidFill>
                              <a:latin typeface="Cambria Math" panose="02040503050406030204" pitchFamily="18" charset="0"/>
                            </a:rPr>
                            <m:t>𝟐</m:t>
                          </m:r>
                        </m:sup>
                      </m:sSup>
                      <m:r>
                        <a:rPr lang="en-US" sz="2400" b="1" i="1" smtClean="0">
                          <a:solidFill>
                            <a:prstClr val="black"/>
                          </a:solidFill>
                          <a:latin typeface="Cambria Math" panose="02040503050406030204" pitchFamily="18" charset="0"/>
                        </a:rPr>
                        <m:t>=</m:t>
                      </m:r>
                      <m:f>
                        <m:fPr>
                          <m:ctrlPr>
                            <a:rPr lang="en-US" sz="2400" b="1" i="1" smtClean="0">
                              <a:solidFill>
                                <a:prstClr val="black"/>
                              </a:solidFill>
                              <a:latin typeface="Cambria Math"/>
                            </a:rPr>
                          </m:ctrlPr>
                        </m:fPr>
                        <m:num>
                          <m:nary>
                            <m:naryPr>
                              <m:chr m:val="∑"/>
                              <m:subHide m:val="on"/>
                              <m:supHide m:val="on"/>
                              <m:ctrlPr>
                                <a:rPr lang="en-US" sz="2400" b="1" i="1" smtClean="0">
                                  <a:solidFill>
                                    <a:prstClr val="black"/>
                                  </a:solidFill>
                                  <a:latin typeface="Cambria Math"/>
                                </a:rPr>
                              </m:ctrlPr>
                            </m:naryPr>
                            <m:sub/>
                            <m:sup/>
                            <m:e>
                              <m:sSup>
                                <m:sSupPr>
                                  <m:ctrlPr>
                                    <a:rPr lang="en-US" sz="2400" b="1" i="1" smtClean="0">
                                      <a:solidFill>
                                        <a:prstClr val="black"/>
                                      </a:solidFill>
                                      <a:latin typeface="Cambria Math"/>
                                    </a:rPr>
                                  </m:ctrlPr>
                                </m:sSupPr>
                                <m:e>
                                  <m:d>
                                    <m:dPr>
                                      <m:ctrlPr>
                                        <a:rPr lang="en-US" sz="2400" b="1" i="1" smtClean="0">
                                          <a:solidFill>
                                            <a:prstClr val="black"/>
                                          </a:solidFill>
                                          <a:latin typeface="Cambria Math"/>
                                        </a:rPr>
                                      </m:ctrlPr>
                                    </m:dPr>
                                    <m:e>
                                      <m:sSub>
                                        <m:sSubPr>
                                          <m:ctrlPr>
                                            <a:rPr lang="en-US" sz="2400" b="1" i="1" smtClean="0">
                                              <a:solidFill>
                                                <a:prstClr val="black"/>
                                              </a:solidFill>
                                              <a:latin typeface="Cambria Math"/>
                                            </a:rPr>
                                          </m:ctrlPr>
                                        </m:sSubPr>
                                        <m:e>
                                          <m:r>
                                            <a:rPr lang="en-US" sz="2400" b="1" i="1" smtClean="0">
                                              <a:solidFill>
                                                <a:prstClr val="black"/>
                                              </a:solidFill>
                                              <a:latin typeface="Cambria Math" panose="02040503050406030204" pitchFamily="18" charset="0"/>
                                            </a:rPr>
                                            <m:t>𝒙</m:t>
                                          </m:r>
                                        </m:e>
                                        <m:sub>
                                          <m:r>
                                            <a:rPr lang="en-US" sz="2400" b="1" i="1" smtClean="0">
                                              <a:solidFill>
                                                <a:prstClr val="black"/>
                                              </a:solidFill>
                                              <a:latin typeface="Cambria Math" panose="02040503050406030204" pitchFamily="18" charset="0"/>
                                            </a:rPr>
                                            <m:t>𝒊</m:t>
                                          </m:r>
                                        </m:sub>
                                      </m:sSub>
                                      <m:r>
                                        <a:rPr lang="en-US" sz="2400" b="1" i="1" smtClean="0">
                                          <a:solidFill>
                                            <a:prstClr val="black"/>
                                          </a:solidFill>
                                          <a:latin typeface="Cambria Math" panose="02040503050406030204" pitchFamily="18" charset="0"/>
                                        </a:rPr>
                                        <m:t>−</m:t>
                                      </m:r>
                                      <m:acc>
                                        <m:accPr>
                                          <m:chr m:val="̅"/>
                                          <m:ctrlPr>
                                            <a:rPr lang="en-US" sz="2400" b="1" i="1" smtClean="0">
                                              <a:solidFill>
                                                <a:prstClr val="black"/>
                                              </a:solidFill>
                                              <a:latin typeface="Cambria Math"/>
                                            </a:rPr>
                                          </m:ctrlPr>
                                        </m:accPr>
                                        <m:e>
                                          <m:sSub>
                                            <m:sSubPr>
                                              <m:ctrlPr>
                                                <a:rPr lang="en-US" sz="2400" b="1" i="1" smtClean="0">
                                                  <a:solidFill>
                                                    <a:prstClr val="black"/>
                                                  </a:solidFill>
                                                  <a:latin typeface="Cambria Math"/>
                                                </a:rPr>
                                              </m:ctrlPr>
                                            </m:sSubPr>
                                            <m:e>
                                              <m:r>
                                                <a:rPr lang="en-US" sz="2400" b="1" i="1" smtClean="0">
                                                  <a:solidFill>
                                                    <a:prstClr val="black"/>
                                                  </a:solidFill>
                                                  <a:latin typeface="Cambria Math" panose="02040503050406030204" pitchFamily="18" charset="0"/>
                                                </a:rPr>
                                                <m:t>𝒙</m:t>
                                              </m:r>
                                            </m:e>
                                            <m:sub>
                                              <m:r>
                                                <a:rPr lang="en-US" sz="2400" b="1" i="1" smtClean="0">
                                                  <a:solidFill>
                                                    <a:prstClr val="black"/>
                                                  </a:solidFill>
                                                  <a:latin typeface="Cambria Math" panose="02040503050406030204" pitchFamily="18" charset="0"/>
                                                </a:rPr>
                                                <m:t>𝒗</m:t>
                                              </m:r>
                                            </m:sub>
                                          </m:sSub>
                                        </m:e>
                                      </m:acc>
                                    </m:e>
                                  </m:d>
                                </m:e>
                                <m:sup>
                                  <m:r>
                                    <a:rPr lang="en-US" sz="2400" b="1" i="1" smtClean="0">
                                      <a:solidFill>
                                        <a:prstClr val="black"/>
                                      </a:solidFill>
                                      <a:latin typeface="Cambria Math" panose="02040503050406030204" pitchFamily="18" charset="0"/>
                                    </a:rPr>
                                    <m:t>𝟐</m:t>
                                  </m:r>
                                </m:sup>
                              </m:sSup>
                            </m:e>
                          </m:nary>
                        </m:num>
                        <m:den>
                          <m:r>
                            <a:rPr lang="en-US" sz="2400" b="1" i="1" smtClean="0">
                              <a:solidFill>
                                <a:prstClr val="black"/>
                              </a:solidFill>
                              <a:latin typeface="Cambria Math" panose="02040503050406030204" pitchFamily="18" charset="0"/>
                            </a:rPr>
                            <m:t>𝒗</m:t>
                          </m:r>
                          <m:r>
                            <a:rPr lang="en-US" sz="2400" b="1" i="1" smtClean="0">
                              <a:solidFill>
                                <a:prstClr val="black"/>
                              </a:solidFill>
                              <a:latin typeface="Cambria Math" panose="02040503050406030204" pitchFamily="18" charset="0"/>
                            </a:rPr>
                            <m:t>−</m:t>
                          </m:r>
                          <m:r>
                            <a:rPr lang="en-US" sz="2400" b="1" i="1" smtClean="0">
                              <a:solidFill>
                                <a:prstClr val="black"/>
                              </a:solidFill>
                              <a:latin typeface="Cambria Math" panose="02040503050406030204" pitchFamily="18" charset="0"/>
                            </a:rPr>
                            <m:t>𝟏</m:t>
                          </m:r>
                        </m:den>
                      </m:f>
                    </m:oMath>
                  </m:oMathPara>
                </a14:m>
                <a:endParaRPr lang="el-GR" sz="2400" b="1" dirty="0">
                  <a:solidFill>
                    <a:prstClr val="black"/>
                  </a:solidFill>
                  <a:cs typeface="Arial"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35696" y="4365104"/>
                <a:ext cx="5472608" cy="863763"/>
              </a:xfrm>
              <a:prstGeom prst="rect">
                <a:avLst/>
              </a:prstGeom>
              <a:blipFill rotWithShape="1">
                <a:blip r:embed="rId2" cstate="print"/>
                <a:stretch>
                  <a:fillRect/>
                </a:stretch>
              </a:blipFill>
              <a:ln w="19050">
                <a:solidFill>
                  <a:srgbClr val="004A82"/>
                </a:solidFill>
              </a:ln>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2863660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Ορισμοί και έννοιες </a:t>
            </a:r>
            <a:r>
              <a:rPr lang="el-GR" sz="3200" b="0" dirty="0" smtClean="0"/>
              <a:t>(</a:t>
            </a:r>
            <a:r>
              <a:rPr lang="en-US" sz="3200" b="0" dirty="0" smtClean="0"/>
              <a:t>3</a:t>
            </a:r>
            <a:r>
              <a:rPr lang="el-GR" sz="3200" b="0" dirty="0" smtClean="0"/>
              <a:t>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457200" y="1196976"/>
            <a:ext cx="8229600" cy="2176758"/>
          </a:xfrm>
        </p:spPr>
        <p:txBody>
          <a:bodyPr/>
          <a:lstStyle/>
          <a:p>
            <a:pPr>
              <a:lnSpc>
                <a:spcPct val="114000"/>
              </a:lnSpc>
            </a:pPr>
            <a:r>
              <a:rPr lang="el-GR" b="1" dirty="0">
                <a:solidFill>
                  <a:srgbClr val="004A82"/>
                </a:solidFill>
              </a:rPr>
              <a:t>Τυπική απόκλιση: </a:t>
            </a:r>
            <a:r>
              <a:rPr lang="el-GR" dirty="0" smtClean="0"/>
              <a:t>Είναι η </a:t>
            </a:r>
            <a:r>
              <a:rPr lang="el-GR" dirty="0"/>
              <a:t>τετραγωνική ρίζα της διακύμανσης. </a:t>
            </a:r>
            <a:r>
              <a:rPr lang="el-GR" dirty="0" smtClean="0"/>
              <a:t>Αποτελεί </a:t>
            </a:r>
            <a:r>
              <a:rPr lang="el-GR" dirty="0"/>
              <a:t>το μέτρο της διασποράς που χρησιμοποιείται συνήθως στην πράξη. Όσο μεγαλύτερη είναι η τυπική απόκλιση τόσο μεγαλύτερη είναι η διασπορά των </a:t>
            </a:r>
            <a:r>
              <a:rPr lang="el-GR" dirty="0" smtClean="0"/>
              <a:t>μετρήσεων </a:t>
            </a:r>
            <a:r>
              <a:rPr lang="el-GR" dirty="0"/>
              <a:t>από το μέσο όρο</a:t>
            </a:r>
            <a:r>
              <a:rPr lang="el-GR" dirty="0" smtClean="0"/>
              <a:t>.</a:t>
            </a:r>
            <a:endParaRPr lang="el-GR" dirty="0"/>
          </a:p>
        </p:txBody>
      </p:sp>
      <mc:AlternateContent xmlns:mc="http://schemas.openxmlformats.org/markup-compatibility/2006" xmlns:a14="http://schemas.microsoft.com/office/drawing/2010/main">
        <mc:Choice Requires="a14">
          <p:sp>
            <p:nvSpPr>
              <p:cNvPr id="5" name="TextBox 4"/>
              <p:cNvSpPr txBox="1"/>
              <p:nvPr/>
            </p:nvSpPr>
            <p:spPr>
              <a:xfrm>
                <a:off x="2771800" y="3373733"/>
                <a:ext cx="3600400" cy="1183529"/>
              </a:xfrm>
              <a:prstGeom prst="rect">
                <a:avLst/>
              </a:prstGeom>
              <a:noFill/>
              <a:ln w="19050">
                <a:solidFill>
                  <a:srgbClr val="004A82"/>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solidFill>
                                <a:prstClr val="black"/>
                              </a:solidFill>
                              <a:latin typeface="Cambria Math"/>
                            </a:rPr>
                          </m:ctrlPr>
                        </m:sSubPr>
                        <m:e>
                          <m:r>
                            <a:rPr lang="en-US" sz="2400" i="1" smtClean="0">
                              <a:solidFill>
                                <a:prstClr val="black"/>
                              </a:solidFill>
                              <a:latin typeface="Cambria Math" panose="02040503050406030204" pitchFamily="18" charset="0"/>
                            </a:rPr>
                            <m:t>𝑆</m:t>
                          </m:r>
                        </m:e>
                        <m:sub>
                          <m:r>
                            <a:rPr lang="el-GR" sz="2400" i="1" smtClean="0">
                              <a:solidFill>
                                <a:prstClr val="black"/>
                              </a:solidFill>
                              <a:latin typeface="Cambria Math" panose="02040503050406030204" pitchFamily="18" charset="0"/>
                            </a:rPr>
                            <m:t>𝜈</m:t>
                          </m:r>
                          <m:r>
                            <a:rPr lang="el-GR" sz="2400" i="1" smtClean="0">
                              <a:solidFill>
                                <a:prstClr val="black"/>
                              </a:solidFill>
                              <a:latin typeface="Cambria Math" panose="02040503050406030204" pitchFamily="18" charset="0"/>
                            </a:rPr>
                            <m:t>−1</m:t>
                          </m:r>
                        </m:sub>
                      </m:sSub>
                      <m:r>
                        <a:rPr lang="en-US" sz="2400" i="1" smtClean="0">
                          <a:solidFill>
                            <a:prstClr val="black"/>
                          </a:solidFill>
                          <a:latin typeface="Cambria Math" panose="02040503050406030204" pitchFamily="18" charset="0"/>
                        </a:rPr>
                        <m:t>=</m:t>
                      </m:r>
                      <m:rad>
                        <m:radPr>
                          <m:degHide m:val="on"/>
                          <m:ctrlPr>
                            <a:rPr lang="en-US" sz="2400" i="1" smtClean="0">
                              <a:solidFill>
                                <a:prstClr val="black"/>
                              </a:solidFill>
                              <a:latin typeface="Cambria Math"/>
                            </a:rPr>
                          </m:ctrlPr>
                        </m:radPr>
                        <m:deg/>
                        <m:e>
                          <m:f>
                            <m:fPr>
                              <m:ctrlPr>
                                <a:rPr lang="en-US" sz="2400" i="1" smtClean="0">
                                  <a:solidFill>
                                    <a:prstClr val="black"/>
                                  </a:solidFill>
                                  <a:latin typeface="Cambria Math"/>
                                </a:rPr>
                              </m:ctrlPr>
                            </m:fPr>
                            <m:num>
                              <m:nary>
                                <m:naryPr>
                                  <m:chr m:val="∑"/>
                                  <m:subHide m:val="on"/>
                                  <m:supHide m:val="on"/>
                                  <m:ctrlPr>
                                    <a:rPr lang="en-US" sz="2400" i="1" smtClean="0">
                                      <a:solidFill>
                                        <a:prstClr val="black"/>
                                      </a:solidFill>
                                      <a:latin typeface="Cambria Math"/>
                                    </a:rPr>
                                  </m:ctrlPr>
                                </m:naryPr>
                                <m:sub/>
                                <m:sup/>
                                <m:e>
                                  <m:sSup>
                                    <m:sSupPr>
                                      <m:ctrlPr>
                                        <a:rPr lang="en-US" sz="2400" i="1" smtClean="0">
                                          <a:solidFill>
                                            <a:prstClr val="black"/>
                                          </a:solidFill>
                                          <a:latin typeface="Cambria Math"/>
                                        </a:rPr>
                                      </m:ctrlPr>
                                    </m:sSupPr>
                                    <m:e>
                                      <m:d>
                                        <m:dPr>
                                          <m:ctrlPr>
                                            <a:rPr lang="en-US" sz="2400" i="1" smtClean="0">
                                              <a:solidFill>
                                                <a:prstClr val="black"/>
                                              </a:solidFill>
                                              <a:latin typeface="Cambria Math"/>
                                            </a:rPr>
                                          </m:ctrlPr>
                                        </m:dPr>
                                        <m:e>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𝑥</m:t>
                                              </m:r>
                                            </m:e>
                                            <m:sub>
                                              <m:r>
                                                <a:rPr lang="en-US" sz="2400" i="1" smtClean="0">
                                                  <a:solidFill>
                                                    <a:prstClr val="black"/>
                                                  </a:solidFill>
                                                  <a:latin typeface="Cambria Math" panose="02040503050406030204" pitchFamily="18" charset="0"/>
                                                </a:rPr>
                                                <m:t>𝑖</m:t>
                                              </m:r>
                                            </m:sub>
                                          </m:sSub>
                                          <m:r>
                                            <a:rPr lang="en-US" sz="2400" i="1" smtClean="0">
                                              <a:solidFill>
                                                <a:prstClr val="black"/>
                                              </a:solidFill>
                                              <a:latin typeface="Cambria Math" panose="02040503050406030204" pitchFamily="18" charset="0"/>
                                            </a:rPr>
                                            <m:t>−</m:t>
                                          </m:r>
                                          <m:acc>
                                            <m:accPr>
                                              <m:chr m:val="̅"/>
                                              <m:ctrlPr>
                                                <a:rPr lang="en-US" sz="2400" i="1" smtClean="0">
                                                  <a:solidFill>
                                                    <a:prstClr val="black"/>
                                                  </a:solidFill>
                                                  <a:latin typeface="Cambria Math"/>
                                                </a:rPr>
                                              </m:ctrlPr>
                                            </m:accPr>
                                            <m:e>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𝑥</m:t>
                                                  </m:r>
                                                </m:e>
                                                <m:sub>
                                                  <m:r>
                                                    <a:rPr lang="el-GR" sz="2400" i="1" smtClean="0">
                                                      <a:solidFill>
                                                        <a:prstClr val="black"/>
                                                      </a:solidFill>
                                                      <a:latin typeface="Cambria Math" panose="02040503050406030204" pitchFamily="18" charset="0"/>
                                                    </a:rPr>
                                                    <m:t>𝜈</m:t>
                                                  </m:r>
                                                </m:sub>
                                              </m:sSub>
                                            </m:e>
                                          </m:acc>
                                        </m:e>
                                      </m:d>
                                    </m:e>
                                    <m:sup>
                                      <m:r>
                                        <a:rPr lang="el-GR" sz="2400" i="1" smtClean="0">
                                          <a:solidFill>
                                            <a:prstClr val="black"/>
                                          </a:solidFill>
                                          <a:latin typeface="Cambria Math" panose="02040503050406030204" pitchFamily="18" charset="0"/>
                                        </a:rPr>
                                        <m:t>2</m:t>
                                      </m:r>
                                    </m:sup>
                                  </m:sSup>
                                </m:e>
                              </m:nary>
                            </m:num>
                            <m:den>
                              <m:r>
                                <a:rPr lang="el-GR" sz="2400" i="1" smtClean="0">
                                  <a:solidFill>
                                    <a:prstClr val="black"/>
                                  </a:solidFill>
                                  <a:latin typeface="Cambria Math" panose="02040503050406030204" pitchFamily="18" charset="0"/>
                                </a:rPr>
                                <m:t>𝜈</m:t>
                              </m:r>
                              <m:r>
                                <a:rPr lang="el-GR" sz="2400" i="1" smtClean="0">
                                  <a:solidFill>
                                    <a:prstClr val="black"/>
                                  </a:solidFill>
                                  <a:latin typeface="Cambria Math" panose="02040503050406030204" pitchFamily="18" charset="0"/>
                                </a:rPr>
                                <m:t>−1</m:t>
                              </m:r>
                            </m:den>
                          </m:f>
                        </m:e>
                      </m:rad>
                    </m:oMath>
                  </m:oMathPara>
                </a14:m>
                <a:endParaRPr lang="el-GR" sz="2400" dirty="0">
                  <a:solidFill>
                    <a:prstClr val="black"/>
                  </a:solidFill>
                  <a:cs typeface="Arial"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771800" y="3373733"/>
                <a:ext cx="3600400" cy="1183529"/>
              </a:xfrm>
              <a:prstGeom prst="rect">
                <a:avLst/>
              </a:prstGeom>
              <a:blipFill rotWithShape="1">
                <a:blip r:embed="rId2" cstate="print"/>
                <a:stretch>
                  <a:fillRect/>
                </a:stretch>
              </a:blipFill>
              <a:ln w="19050">
                <a:solidFill>
                  <a:srgbClr val="004A82"/>
                </a:solidFill>
              </a:ln>
            </p:spPr>
            <p:txBody>
              <a:bodyPr/>
              <a:lstStyle/>
              <a:p>
                <a:r>
                  <a:rPr lang="el-GR">
                    <a:noFill/>
                  </a:rPr>
                  <a:t> </a:t>
                </a:r>
              </a:p>
            </p:txBody>
          </p:sp>
        </mc:Fallback>
      </mc:AlternateContent>
      <p:sp>
        <p:nvSpPr>
          <p:cNvPr id="6" name="Ορθογώνιο 5"/>
          <p:cNvSpPr/>
          <p:nvPr/>
        </p:nvSpPr>
        <p:spPr>
          <a:xfrm>
            <a:off x="611560" y="4869160"/>
            <a:ext cx="8352928" cy="1200329"/>
          </a:xfrm>
          <a:prstGeom prst="rect">
            <a:avLst/>
          </a:prstGeom>
        </p:spPr>
        <p:txBody>
          <a:bodyPr wrap="square">
            <a:spAutoFit/>
          </a:bodyPr>
          <a:lstStyle/>
          <a:p>
            <a:pPr>
              <a:lnSpc>
                <a:spcPct val="150000"/>
              </a:lnSpc>
            </a:pPr>
            <a:r>
              <a:rPr lang="el-GR" sz="2400" dirty="0">
                <a:solidFill>
                  <a:prstClr val="black"/>
                </a:solidFill>
                <a:latin typeface="Calibri"/>
                <a:cs typeface="Arial" charset="0"/>
              </a:rPr>
              <a:t>όταν ν </a:t>
            </a:r>
            <a:r>
              <a:rPr lang="el-GR" sz="2400" dirty="0">
                <a:solidFill>
                  <a:prstClr val="black"/>
                </a:solidFill>
                <a:latin typeface="Calibri"/>
                <a:cs typeface="Arial" charset="0"/>
                <a:sym typeface="Wingdings" pitchFamily="2" charset="2"/>
              </a:rPr>
              <a:t></a:t>
            </a:r>
            <a:r>
              <a:rPr lang="el-GR" sz="2400" b="1" dirty="0">
                <a:solidFill>
                  <a:prstClr val="black"/>
                </a:solidFill>
                <a:latin typeface="Calibri"/>
                <a:ea typeface="MS PMincho" pitchFamily="18" charset="-128"/>
                <a:cs typeface="Arial" charset="0"/>
                <a:sym typeface="Wingdings" pitchFamily="2" charset="2"/>
              </a:rPr>
              <a:t>∞</a:t>
            </a:r>
            <a:r>
              <a:rPr lang="el-GR" sz="2400" dirty="0">
                <a:solidFill>
                  <a:prstClr val="black"/>
                </a:solidFill>
                <a:latin typeface="Calibri"/>
                <a:cs typeface="Arial" charset="0"/>
              </a:rPr>
              <a:t> τότε S</a:t>
            </a:r>
            <a:r>
              <a:rPr lang="el-GR" sz="2400" baseline="-25000" dirty="0">
                <a:solidFill>
                  <a:prstClr val="black"/>
                </a:solidFill>
                <a:latin typeface="Calibri"/>
                <a:cs typeface="Arial" charset="0"/>
              </a:rPr>
              <a:t>v-1</a:t>
            </a:r>
            <a:r>
              <a:rPr lang="el-GR" sz="2400" dirty="0">
                <a:solidFill>
                  <a:prstClr val="black"/>
                </a:solidFill>
                <a:latin typeface="Calibri"/>
                <a:cs typeface="Arial" charset="0"/>
                <a:sym typeface="Wingdings" pitchFamily="2" charset="2"/>
              </a:rPr>
              <a:t></a:t>
            </a:r>
            <a:r>
              <a:rPr lang="el-GR" sz="2400" baseline="-25000" dirty="0">
                <a:solidFill>
                  <a:prstClr val="black"/>
                </a:solidFill>
                <a:latin typeface="Calibri"/>
                <a:cs typeface="Arial" charset="0"/>
              </a:rPr>
              <a:t> </a:t>
            </a:r>
            <a:r>
              <a:rPr lang="el-GR" sz="2400" dirty="0">
                <a:solidFill>
                  <a:prstClr val="black"/>
                </a:solidFill>
                <a:latin typeface="Calibri"/>
                <a:cs typeface="Arial" charset="0"/>
              </a:rPr>
              <a:t>σ, όπου σ η πραγματική τυπική </a:t>
            </a:r>
            <a:r>
              <a:rPr lang="el-GR" sz="2400" dirty="0" smtClean="0">
                <a:solidFill>
                  <a:prstClr val="black"/>
                </a:solidFill>
                <a:latin typeface="Calibri"/>
                <a:cs typeface="Arial" charset="0"/>
              </a:rPr>
              <a:t>απόκλιση </a:t>
            </a:r>
            <a:r>
              <a:rPr lang="el-GR" sz="2400" dirty="0">
                <a:solidFill>
                  <a:prstClr val="black"/>
                </a:solidFill>
                <a:latin typeface="Calibri"/>
                <a:cs typeface="Arial" charset="0"/>
              </a:rPr>
              <a:t>του πληθυσμού.</a:t>
            </a:r>
            <a:endParaRPr lang="en-IE" sz="24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4075547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Σημαντικά </a:t>
            </a:r>
            <a:r>
              <a:rPr lang="el-GR" dirty="0" smtClean="0"/>
              <a:t>Ψηφία </a:t>
            </a:r>
            <a:r>
              <a:rPr lang="el-GR" sz="3200" b="0" dirty="0" smtClean="0"/>
              <a:t>(1 από 3)</a:t>
            </a:r>
            <a:endParaRPr lang="el-GR" sz="3200" b="0" dirty="0"/>
          </a:p>
        </p:txBody>
      </p:sp>
      <p:sp>
        <p:nvSpPr>
          <p:cNvPr id="3" name="Θέση περιεχομένου 2"/>
          <p:cNvSpPr>
            <a:spLocks noGrp="1"/>
          </p:cNvSpPr>
          <p:nvPr>
            <p:ph idx="1"/>
          </p:nvPr>
        </p:nvSpPr>
        <p:spPr/>
        <p:txBody>
          <a:bodyPr/>
          <a:lstStyle/>
          <a:p>
            <a:pPr>
              <a:lnSpc>
                <a:spcPct val="114000"/>
              </a:lnSpc>
            </a:pPr>
            <a:r>
              <a:rPr lang="el-GR" b="1" dirty="0">
                <a:solidFill>
                  <a:srgbClr val="004A82"/>
                </a:solidFill>
              </a:rPr>
              <a:t>Σημαντικά ψηφία ενός αριθμού είναι όλα τα ψηφία για τα οποία είμαστε βέβαιοι συν ένα ακόμα που είναι αβέβαιο και προκύπτει από εκτίμηση. </a:t>
            </a:r>
          </a:p>
          <a:p>
            <a:pPr>
              <a:lnSpc>
                <a:spcPct val="114000"/>
              </a:lnSpc>
            </a:pPr>
            <a:r>
              <a:rPr lang="el-GR" dirty="0"/>
              <a:t>Για παράδειγμα, όταν εκφράζουμε μία μέτρηση μάζας ως 2,05 g (τρία σημαντικά ψηφία) είμαστε βέβαιοι για τα δύο πρώτα (2,0) αλλά αμφιβάλλουμε για το τελευταίο (5), που προέκυψε από εκτίμηση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1840707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Σημαντικά Ψηφία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pPr>
              <a:lnSpc>
                <a:spcPct val="114000"/>
              </a:lnSpc>
            </a:pPr>
            <a:r>
              <a:rPr lang="el-GR" b="1" dirty="0">
                <a:solidFill>
                  <a:srgbClr val="004A82"/>
                </a:solidFill>
              </a:rPr>
              <a:t>Προτείνεται η έκφραση των αριθμών στην τυποποιημένη τους μορφή, σαν δύναμη του 10. </a:t>
            </a:r>
          </a:p>
          <a:p>
            <a:pPr lvl="1">
              <a:lnSpc>
                <a:spcPct val="114000"/>
              </a:lnSpc>
              <a:spcBef>
                <a:spcPts val="1200"/>
              </a:spcBef>
            </a:pPr>
            <a:r>
              <a:rPr lang="el-GR" sz="2400" dirty="0"/>
              <a:t>Π.χ. 2,5.10</a:t>
            </a:r>
            <a:r>
              <a:rPr lang="el-GR" sz="2400" baseline="30000" dirty="0"/>
              <a:t>4</a:t>
            </a:r>
            <a:r>
              <a:rPr lang="el-GR" sz="2400" dirty="0"/>
              <a:t>: Δύο σημαντικά ψηφία (το 2 είναι βέβαιο και το 5 είναι το πρώτο αβέβαιο). </a:t>
            </a:r>
          </a:p>
          <a:p>
            <a:pPr lvl="1">
              <a:lnSpc>
                <a:spcPct val="114000"/>
              </a:lnSpc>
              <a:spcBef>
                <a:spcPts val="1200"/>
              </a:spcBef>
            </a:pPr>
            <a:r>
              <a:rPr lang="el-GR" sz="2400" dirty="0"/>
              <a:t>2,500.10</a:t>
            </a:r>
            <a:r>
              <a:rPr lang="el-GR" sz="2400" baseline="30000" dirty="0"/>
              <a:t>4</a:t>
            </a:r>
            <a:r>
              <a:rPr lang="el-GR" sz="2400" dirty="0"/>
              <a:t>: Τέσσερα σημαντικά ψηφία (τα πρώτα τρία είναι βέβαια ενώ το τελευταίο 0 είναι το πρώτο αβέβαιο).</a:t>
            </a:r>
          </a:p>
          <a:p>
            <a:pPr lvl="1">
              <a:lnSpc>
                <a:spcPct val="114000"/>
              </a:lnSpc>
              <a:spcBef>
                <a:spcPts val="1200"/>
              </a:spcBef>
            </a:pPr>
            <a:r>
              <a:rPr lang="el-GR" sz="2400" dirty="0"/>
              <a:t>Τα μηδενικά στον αριθμό 0,00263 δεν είναι σημαντικά, γιατί ο αριθμός γράφεται 2,63.10</a:t>
            </a:r>
            <a:r>
              <a:rPr lang="el-GR" sz="2400" baseline="30000" dirty="0"/>
              <a:t>-3 </a:t>
            </a:r>
            <a:r>
              <a:rPr lang="el-GR" sz="2400" dirty="0"/>
              <a:t>και έχει τρία σημαντικά ψηφία</a:t>
            </a:r>
            <a:r>
              <a:rPr lang="en-IE" sz="2400" dirty="0" smtClean="0"/>
              <a:t>.</a:t>
            </a:r>
            <a:endParaRPr lang="en-IE" sz="24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1827825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Σημαντικά Ψηφία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107504" y="1196975"/>
            <a:ext cx="8856984" cy="5472385"/>
          </a:xfrm>
        </p:spPr>
        <p:txBody>
          <a:bodyPr/>
          <a:lstStyle/>
          <a:p>
            <a:pPr>
              <a:lnSpc>
                <a:spcPct val="114000"/>
              </a:lnSpc>
              <a:spcBef>
                <a:spcPts val="800"/>
              </a:spcBef>
            </a:pPr>
            <a:r>
              <a:rPr lang="el-GR" b="1" dirty="0" smtClean="0">
                <a:solidFill>
                  <a:srgbClr val="004A82"/>
                </a:solidFill>
              </a:rPr>
              <a:t>Ο </a:t>
            </a:r>
            <a:r>
              <a:rPr lang="el-GR" b="1" dirty="0">
                <a:solidFill>
                  <a:srgbClr val="004A82"/>
                </a:solidFill>
              </a:rPr>
              <a:t>αριθμός των σημαντικών ψηφίων σε μετρήσεις, εξαρτάται από την ευαισθησία του οργάνου μέτρησης (πχ. ζυγός, </a:t>
            </a:r>
            <a:r>
              <a:rPr lang="el-GR" b="1" dirty="0" err="1">
                <a:solidFill>
                  <a:srgbClr val="004A82"/>
                </a:solidFill>
              </a:rPr>
              <a:t>pHμετρο</a:t>
            </a:r>
            <a:r>
              <a:rPr lang="el-GR" b="1" dirty="0">
                <a:solidFill>
                  <a:srgbClr val="004A82"/>
                </a:solidFill>
              </a:rPr>
              <a:t>, </a:t>
            </a:r>
            <a:r>
              <a:rPr lang="el-GR" b="1" dirty="0" err="1">
                <a:solidFill>
                  <a:srgbClr val="004A82"/>
                </a:solidFill>
              </a:rPr>
              <a:t>κτλ</a:t>
            </a:r>
            <a:r>
              <a:rPr lang="el-GR" b="1" dirty="0">
                <a:solidFill>
                  <a:srgbClr val="004A82"/>
                </a:solidFill>
              </a:rPr>
              <a:t>). </a:t>
            </a:r>
          </a:p>
          <a:p>
            <a:pPr marL="541338" lvl="1" indent="-274638">
              <a:lnSpc>
                <a:spcPct val="114000"/>
              </a:lnSpc>
              <a:spcBef>
                <a:spcPts val="800"/>
              </a:spcBef>
            </a:pPr>
            <a:r>
              <a:rPr lang="el-GR" dirty="0"/>
              <a:t>Στα αναλογικά όργανα, αν η βελόνα του οργάνου βρίσκεται μεταξύ δύο ενδείξεων π.χ. μεταξύ 10,4 και 10,5 τα εκατοστά προκύπτουν </a:t>
            </a:r>
            <a:r>
              <a:rPr lang="el-GR" dirty="0" err="1"/>
              <a:t>κατ</a:t>
            </a:r>
            <a:r>
              <a:rPr lang="el-GR" dirty="0"/>
              <a:t>΄ εκτίμηση. Δίνουμε για παράδειγμα σαν αποτέλεσμα τον αριθμό 10,47 όπου το 7 είναι το πρώτο αβέβαιο ψηφίο. Προφανώς ο αριθμός 10,47 έχει τέσσερα σημαντικά ψηφία.</a:t>
            </a:r>
          </a:p>
          <a:p>
            <a:pPr marL="541338" lvl="1" indent="-274638">
              <a:lnSpc>
                <a:spcPct val="114000"/>
              </a:lnSpc>
              <a:spcBef>
                <a:spcPts val="800"/>
              </a:spcBef>
            </a:pPr>
            <a:r>
              <a:rPr lang="el-GR" dirty="0"/>
              <a:t>Στα ψηφιακά όργανα το τελευταίο δεξιά ψηφίο που διαβάζουμε στην οθόνη του οργάνου, είναι αβέβαιο ψηφίο. Για παράδειγμα αν διαθέτουμε ένα ψηφιακό </a:t>
            </a:r>
            <a:r>
              <a:rPr lang="el-GR" dirty="0" err="1"/>
              <a:t>pHμετρο</a:t>
            </a:r>
            <a:r>
              <a:rPr lang="el-GR" dirty="0"/>
              <a:t> με ευαισθησία εκατοστό του </a:t>
            </a:r>
            <a:r>
              <a:rPr lang="el-GR" dirty="0" err="1"/>
              <a:t>pH</a:t>
            </a:r>
            <a:r>
              <a:rPr lang="el-GR" dirty="0"/>
              <a:t> και μετρώντας το </a:t>
            </a:r>
            <a:r>
              <a:rPr lang="el-GR" dirty="0" err="1"/>
              <a:t>pH</a:t>
            </a:r>
            <a:r>
              <a:rPr lang="el-GR" dirty="0"/>
              <a:t> ενός διαλύματος διαβάζουμε την ένδειξη 3,58, το 8 είναι το πρώτο αβέβαιο ψηφίο. Προφανώς ο αριθμός 3,58 έχει τρία σημαντικά ψηφία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2026787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Στρογγυλοποίηση </a:t>
            </a:r>
            <a:r>
              <a:rPr lang="el-GR" sz="3200" b="0" dirty="0" smtClean="0"/>
              <a:t>(1 από 4)</a:t>
            </a:r>
            <a:endParaRPr lang="el-GR" sz="3200" b="0" dirty="0"/>
          </a:p>
        </p:txBody>
      </p:sp>
      <p:sp>
        <p:nvSpPr>
          <p:cNvPr id="3" name="Θέση περιεχομένου 2"/>
          <p:cNvSpPr>
            <a:spLocks noGrp="1"/>
          </p:cNvSpPr>
          <p:nvPr>
            <p:ph idx="1"/>
          </p:nvPr>
        </p:nvSpPr>
        <p:spPr>
          <a:xfrm>
            <a:off x="457200" y="1196975"/>
            <a:ext cx="8579296" cy="5472385"/>
          </a:xfrm>
        </p:spPr>
        <p:txBody>
          <a:bodyPr/>
          <a:lstStyle/>
          <a:p>
            <a:pPr>
              <a:lnSpc>
                <a:spcPct val="114000"/>
              </a:lnSpc>
              <a:spcBef>
                <a:spcPts val="1000"/>
              </a:spcBef>
            </a:pPr>
            <a:r>
              <a:rPr lang="el-GR" b="1" dirty="0">
                <a:solidFill>
                  <a:srgbClr val="004A82"/>
                </a:solidFill>
              </a:rPr>
              <a:t>Στρογγυλοποίηση στα σημαντικά ψηφία (όλα τα βέβαια συν το πρώτο αβέβαιο).</a:t>
            </a:r>
          </a:p>
          <a:p>
            <a:pPr marL="0" indent="0">
              <a:lnSpc>
                <a:spcPct val="114000"/>
              </a:lnSpc>
              <a:spcBef>
                <a:spcPts val="1000"/>
              </a:spcBef>
              <a:buNone/>
            </a:pPr>
            <a:r>
              <a:rPr lang="el-GR" b="1" dirty="0" smtClean="0">
                <a:solidFill>
                  <a:srgbClr val="004A82"/>
                </a:solidFill>
              </a:rPr>
              <a:t>Παράδειγμα</a:t>
            </a:r>
            <a:r>
              <a:rPr lang="el-GR" b="1" dirty="0">
                <a:solidFill>
                  <a:srgbClr val="004A82"/>
                </a:solidFill>
              </a:rPr>
              <a:t>:</a:t>
            </a:r>
            <a:r>
              <a:rPr lang="el-GR" dirty="0">
                <a:solidFill>
                  <a:srgbClr val="004A82"/>
                </a:solidFill>
              </a:rPr>
              <a:t> </a:t>
            </a:r>
            <a:r>
              <a:rPr lang="el-GR" dirty="0"/>
              <a:t>Παρουσίαση του αριθμού 62,352472 με τρία σημαντικά ψηφία:</a:t>
            </a:r>
          </a:p>
          <a:p>
            <a:pPr lvl="1">
              <a:lnSpc>
                <a:spcPct val="114000"/>
              </a:lnSpc>
              <a:spcBef>
                <a:spcPts val="1000"/>
              </a:spcBef>
            </a:pPr>
            <a:r>
              <a:rPr lang="el-GR" dirty="0"/>
              <a:t>Εάν ο τελευταίος αριθμός είναι μικρότερος του 5 απαλείφεται και γράφουμε 62,35247.</a:t>
            </a:r>
          </a:p>
          <a:p>
            <a:pPr lvl="1">
              <a:lnSpc>
                <a:spcPct val="114000"/>
              </a:lnSpc>
              <a:spcBef>
                <a:spcPts val="1000"/>
              </a:spcBef>
            </a:pPr>
            <a:r>
              <a:rPr lang="el-GR" dirty="0"/>
              <a:t>Εάν ο τελευταίος αριθμός είναι μεγαλύτερος του 5 ο προτελευταίος αυξάνεται κατά μία μονάδα, άρα στο δεύτερο βήμα γράφουμε 62,3525.</a:t>
            </a:r>
          </a:p>
          <a:p>
            <a:pPr lvl="1">
              <a:lnSpc>
                <a:spcPct val="114000"/>
              </a:lnSpc>
              <a:spcBef>
                <a:spcPts val="1000"/>
              </a:spcBef>
            </a:pPr>
            <a:r>
              <a:rPr lang="el-GR" dirty="0"/>
              <a:t>Εάν ο τελευταίος αριθμός είναι 5, ο προτελευταίος, εάν είναι ζυγός παραμένει ως έχει, εάν είναι μονός αυξάνεται κατά μία μονάδα. Έτσι γράφουμε διαδοχικά 62,352     62,35 και τελικά 62,4</a:t>
            </a:r>
            <a:r>
              <a:rPr lang="el-GR" dirty="0" smtClean="0"/>
              <a:t>.</a:t>
            </a:r>
            <a:endParaRPr lang="el-GR" dirty="0"/>
          </a:p>
        </p:txBody>
      </p:sp>
      <p:sp>
        <p:nvSpPr>
          <p:cNvPr id="4" name="Θέση αριθμού διαφάνειας 3"/>
          <p:cNvSpPr>
            <a:spLocks noGrp="1"/>
          </p:cNvSpPr>
          <p:nvPr>
            <p:ph type="sldNum" sz="quarter" idx="12"/>
          </p:nvPr>
        </p:nvSpPr>
        <p:spPr>
          <a:xfrm>
            <a:off x="6588224" y="6492875"/>
            <a:ext cx="2133600" cy="365125"/>
          </a:xfrm>
        </p:spPr>
        <p:txBody>
          <a:bodyPr/>
          <a:lstStyle/>
          <a:p>
            <a:pPr>
              <a:defRPr/>
            </a:pPr>
            <a:fld id="{93E7186E-D60B-4CDD-9FD8-A6DE36940F32}"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2974573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Στρογγυλοποίηση </a:t>
            </a:r>
            <a:r>
              <a:rPr lang="el-GR" sz="3200" b="0" dirty="0" smtClean="0"/>
              <a:t>(2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pPr>
              <a:lnSpc>
                <a:spcPct val="150000"/>
              </a:lnSpc>
            </a:pPr>
            <a:r>
              <a:rPr lang="el-GR" dirty="0"/>
              <a:t>Η πράξη μεταξύ δύο ψηφίων δίνει βέβαιο αποτέλεσμα, μόνο αν και τα δύο </a:t>
            </a:r>
            <a:r>
              <a:rPr lang="el-GR" dirty="0" smtClean="0"/>
              <a:t>ψηφία, παράγωγα </a:t>
            </a:r>
            <a:r>
              <a:rPr lang="el-GR" dirty="0"/>
              <a:t>του </a:t>
            </a:r>
            <a:r>
              <a:rPr lang="el-GR" dirty="0" smtClean="0"/>
              <a:t>αποτελέσματος, είναι </a:t>
            </a:r>
            <a:r>
              <a:rPr lang="el-GR" dirty="0"/>
              <a:t>βέβαια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1619561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 </a:t>
            </a:r>
            <a:r>
              <a:rPr lang="el-GR" dirty="0" smtClean="0"/>
              <a:t>Θεωρητικό μέρος </a:t>
            </a:r>
            <a:r>
              <a:rPr lang="el-GR" sz="3200" b="0" dirty="0" smtClean="0"/>
              <a:t>(1 από 2)</a:t>
            </a:r>
            <a:endParaRPr lang="el-GR" sz="3200" b="0" dirty="0"/>
          </a:p>
        </p:txBody>
      </p:sp>
      <p:sp>
        <p:nvSpPr>
          <p:cNvPr id="3" name="Θέση περιεχομένου 2"/>
          <p:cNvSpPr>
            <a:spLocks noGrp="1"/>
          </p:cNvSpPr>
          <p:nvPr>
            <p:ph idx="1"/>
          </p:nvPr>
        </p:nvSpPr>
        <p:spPr>
          <a:xfrm>
            <a:off x="251520" y="1124744"/>
            <a:ext cx="8784976" cy="5616624"/>
          </a:xfrm>
        </p:spPr>
        <p:txBody>
          <a:bodyPr/>
          <a:lstStyle/>
          <a:p>
            <a:pPr marL="0" indent="0">
              <a:lnSpc>
                <a:spcPct val="110000"/>
              </a:lnSpc>
              <a:spcBef>
                <a:spcPts val="1000"/>
              </a:spcBef>
              <a:buNone/>
            </a:pPr>
            <a:r>
              <a:rPr lang="el-GR" b="1" dirty="0" smtClean="0">
                <a:solidFill>
                  <a:srgbClr val="004A82"/>
                </a:solidFill>
              </a:rPr>
              <a:t>Σφάλματα</a:t>
            </a:r>
            <a:endParaRPr lang="en-US" b="1" dirty="0" smtClean="0">
              <a:solidFill>
                <a:srgbClr val="004A82"/>
              </a:solidFill>
            </a:endParaRPr>
          </a:p>
          <a:p>
            <a:pPr marL="0" indent="0">
              <a:lnSpc>
                <a:spcPct val="110000"/>
              </a:lnSpc>
              <a:spcBef>
                <a:spcPts val="1000"/>
              </a:spcBef>
              <a:buNone/>
            </a:pPr>
            <a:r>
              <a:rPr lang="el-GR" b="1" dirty="0" smtClean="0">
                <a:solidFill>
                  <a:srgbClr val="004A82"/>
                </a:solidFill>
              </a:rPr>
              <a:t>Στα </a:t>
            </a:r>
            <a:r>
              <a:rPr lang="el-GR" b="1" dirty="0">
                <a:solidFill>
                  <a:srgbClr val="004A82"/>
                </a:solidFill>
              </a:rPr>
              <a:t>αποτελέσματα των μετρήσεων υπεισέρχονται σφάλματα.</a:t>
            </a:r>
          </a:p>
          <a:p>
            <a:pPr marL="538163" lvl="1">
              <a:lnSpc>
                <a:spcPct val="110000"/>
              </a:lnSpc>
              <a:spcBef>
                <a:spcPts val="1000"/>
              </a:spcBef>
            </a:pPr>
            <a:r>
              <a:rPr lang="el-GR" dirty="0"/>
              <a:t>Τ</a:t>
            </a:r>
            <a:r>
              <a:rPr lang="el-GR" dirty="0" smtClean="0"/>
              <a:t>α </a:t>
            </a:r>
            <a:r>
              <a:rPr lang="el-GR" dirty="0"/>
              <a:t>χαρακτηριστικά ενός προϊόντος </a:t>
            </a:r>
            <a:r>
              <a:rPr lang="el-GR" dirty="0" smtClean="0"/>
              <a:t>μπορεί να διαφέρουν ανάλογα με την παρτίδα ή την </a:t>
            </a:r>
            <a:r>
              <a:rPr lang="el-GR" dirty="0"/>
              <a:t>συσκευασία </a:t>
            </a:r>
            <a:r>
              <a:rPr lang="el-GR" dirty="0" smtClean="0"/>
              <a:t>(</a:t>
            </a:r>
            <a:r>
              <a:rPr lang="el-GR" dirty="0"/>
              <a:t>πχ διαλύτες, μελάνια, χαρτί, κτλ</a:t>
            </a:r>
            <a:r>
              <a:rPr lang="el-GR" dirty="0" smtClean="0"/>
              <a:t>).</a:t>
            </a:r>
            <a:endParaRPr lang="el-GR" dirty="0"/>
          </a:p>
          <a:p>
            <a:pPr marL="538163" lvl="1">
              <a:lnSpc>
                <a:spcPct val="110000"/>
              </a:lnSpc>
              <a:spcBef>
                <a:spcPts val="1000"/>
              </a:spcBef>
            </a:pPr>
            <a:r>
              <a:rPr lang="el-GR" dirty="0"/>
              <a:t>Τα αποτελέσματα των αναλύσεων ή των μετρήσεων κατά τον ποιοτικό έλεγχο του προϊόντος παραγωγής μιας βιομηχανίας μπορεί να διαφέρουν παρόλο που </a:t>
            </a:r>
            <a:r>
              <a:rPr lang="el-GR" dirty="0" smtClean="0"/>
              <a:t>ακολουθείται πάντα </a:t>
            </a:r>
            <a:r>
              <a:rPr lang="el-GR" dirty="0"/>
              <a:t>η ίδια μέθοδος ανάλυσης ή μέτρησης ή αξιολόγησης.</a:t>
            </a:r>
          </a:p>
          <a:p>
            <a:pPr marL="538163" lvl="1">
              <a:lnSpc>
                <a:spcPct val="110000"/>
              </a:lnSpc>
              <a:spcBef>
                <a:spcPts val="1000"/>
              </a:spcBef>
            </a:pPr>
            <a:r>
              <a:rPr lang="el-GR" dirty="0" smtClean="0"/>
              <a:t>Μπορεί να εμφανιστούν διακυμάνσεις ανάλογα με τις διαφορετικές </a:t>
            </a:r>
            <a:r>
              <a:rPr lang="el-GR" dirty="0"/>
              <a:t>τοποθεσίες όπου πραγματοποιήθηκε </a:t>
            </a:r>
            <a:r>
              <a:rPr lang="el-GR" dirty="0" smtClean="0"/>
              <a:t>κάποια μέτρηση</a:t>
            </a:r>
            <a:r>
              <a:rPr lang="el-GR" dirty="0"/>
              <a:t>, </a:t>
            </a:r>
            <a:r>
              <a:rPr lang="el-GR" dirty="0" smtClean="0"/>
              <a:t>τον </a:t>
            </a:r>
            <a:r>
              <a:rPr lang="el-GR" dirty="0"/>
              <a:t>αναλυτή, </a:t>
            </a:r>
            <a:r>
              <a:rPr lang="el-GR" dirty="0" smtClean="0"/>
              <a:t>την </a:t>
            </a:r>
            <a:r>
              <a:rPr lang="el-GR" dirty="0"/>
              <a:t>ώρα της ημέρας που έγινε η μέτρηση </a:t>
            </a:r>
            <a:r>
              <a:rPr lang="el-GR" dirty="0" smtClean="0"/>
              <a:t>(αναφέρεται ότι ένας </a:t>
            </a:r>
            <a:r>
              <a:rPr lang="el-GR" dirty="0"/>
              <a:t>εργαζόμενος αποδίδει καλύτερα στην αρχή του ωραρίου του παρά στο τέλος που είναι κουρασμένος) κλπ</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1361705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Στρογγυλοποίηση </a:t>
            </a:r>
            <a:r>
              <a:rPr lang="el-GR" sz="3200" b="0" dirty="0" smtClean="0"/>
              <a:t>(3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a:xfrm>
            <a:off x="457200" y="1196975"/>
            <a:ext cx="8363272" cy="5328369"/>
          </a:xfrm>
        </p:spPr>
        <p:txBody>
          <a:bodyPr/>
          <a:lstStyle/>
          <a:p>
            <a:pPr>
              <a:lnSpc>
                <a:spcPct val="110000"/>
              </a:lnSpc>
            </a:pPr>
            <a:r>
              <a:rPr lang="el-GR" b="1" dirty="0">
                <a:solidFill>
                  <a:srgbClr val="004A82"/>
                </a:solidFill>
              </a:rPr>
              <a:t>Πρόσθεση (αφαίρεση): </a:t>
            </a:r>
            <a:r>
              <a:rPr lang="el-GR" dirty="0"/>
              <a:t>Το άθροισμα (διαφορά) των τιμών δεν πρέπει να περιέχει περισσότερα σημαντικά ψηφία προς τα δεξιά του, από όσα περιέχει ο λιγότερο ακριβής παράγοντας του αθροίσματος (διαφοράς), π.χ. 142,8 + 0,053 =142,853, που στρογγυλοποιείται στο </a:t>
            </a:r>
            <a:r>
              <a:rPr lang="el-GR" dirty="0" smtClean="0"/>
              <a:t>142,8.</a:t>
            </a:r>
            <a:endParaRPr lang="el-GR" dirty="0"/>
          </a:p>
          <a:p>
            <a:pPr>
              <a:lnSpc>
                <a:spcPct val="110000"/>
              </a:lnSpc>
            </a:pPr>
            <a:r>
              <a:rPr lang="el-GR" b="1" dirty="0">
                <a:solidFill>
                  <a:srgbClr val="004A82"/>
                </a:solidFill>
              </a:rPr>
              <a:t>Πολλαπλασιασμός (διαίρεση): </a:t>
            </a:r>
            <a:r>
              <a:rPr lang="el-GR" dirty="0"/>
              <a:t>Το γινόμενο </a:t>
            </a:r>
            <a:r>
              <a:rPr lang="el-GR" dirty="0" smtClean="0"/>
              <a:t>(και το πηλίκο</a:t>
            </a:r>
            <a:r>
              <a:rPr lang="el-GR" dirty="0"/>
              <a:t>) των διαφόρων τιμών δεν πρέπει να περιέχει περισσότερα σημαντικά ψηφία, από αυτά που περιέχονται στον παράγοντα του γινομένου </a:t>
            </a:r>
            <a:r>
              <a:rPr lang="el-GR" dirty="0" smtClean="0"/>
              <a:t>(ή του πηλίκου</a:t>
            </a:r>
            <a:r>
              <a:rPr lang="el-GR" dirty="0"/>
              <a:t>) με τα λιγότερα σημαντικά ψηφία, π.χ. 113,2 Χ 1,43 = 161,876  </a:t>
            </a:r>
            <a:r>
              <a:rPr lang="el-GR" dirty="0" smtClean="0"/>
              <a:t>το οποίο </a:t>
            </a:r>
            <a:r>
              <a:rPr lang="el-GR" dirty="0"/>
              <a:t>στρογγυλοποιείται στο  162, 113,2 : 1,43 = 79,160839 </a:t>
            </a:r>
            <a:r>
              <a:rPr lang="el-GR" dirty="0" smtClean="0"/>
              <a:t>και αυτό  αντίστοιχα στο </a:t>
            </a:r>
            <a:r>
              <a:rPr lang="el-GR" dirty="0"/>
              <a:t>79,2</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2937927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Στρογγυλοποίηση </a:t>
            </a:r>
            <a:r>
              <a:rPr lang="el-GR" sz="3200" b="0" dirty="0" smtClean="0"/>
              <a:t>(4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pPr>
              <a:lnSpc>
                <a:spcPct val="150000"/>
              </a:lnSpc>
            </a:pPr>
            <a:r>
              <a:rPr lang="el-GR" dirty="0" smtClean="0"/>
              <a:t>Φυσικά, </a:t>
            </a:r>
            <a:r>
              <a:rPr lang="el-GR" dirty="0"/>
              <a:t>αν επιθυμούμε ακρίβεια στους υπολογισμούς, </a:t>
            </a:r>
            <a:r>
              <a:rPr lang="el-GR" dirty="0" smtClean="0"/>
              <a:t>καλύτερα να κρατάμε πολλά ψηφία στις </a:t>
            </a:r>
            <a:r>
              <a:rPr lang="el-GR" dirty="0"/>
              <a:t>ενδιάμεσες πράξεις </a:t>
            </a:r>
            <a:r>
              <a:rPr lang="el-GR" dirty="0" smtClean="0"/>
              <a:t>και </a:t>
            </a:r>
            <a:r>
              <a:rPr lang="el-GR" dirty="0"/>
              <a:t>να κάνουμε στρογγυλοποίηση μόνο στο τελικό </a:t>
            </a:r>
            <a:r>
              <a:rPr lang="el-GR" dirty="0" smtClean="0"/>
              <a:t>αποτέλεσμα</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2868516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Επιπλέον Στατιστικές </a:t>
            </a:r>
            <a:r>
              <a:rPr lang="el-GR" dirty="0" smtClean="0"/>
              <a:t>Έννοιες </a:t>
            </a:r>
            <a:r>
              <a:rPr lang="el-GR" sz="3200" b="0" dirty="0" smtClean="0"/>
              <a:t>(1 από 2)</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a:lnSpc>
                    <a:spcPct val="114000"/>
                  </a:lnSpc>
                </a:pPr>
                <a:r>
                  <a:rPr lang="el-GR" b="1" dirty="0" smtClean="0">
                    <a:solidFill>
                      <a:srgbClr val="004A82"/>
                    </a:solidFill>
                  </a:rPr>
                  <a:t>Αληθινή τιμή (Τ ή μ):  </a:t>
                </a:r>
                <a:r>
                  <a:rPr lang="el-GR" dirty="0"/>
                  <a:t>Είναι η πραγματική αριθμητική τιμή ενός μεγέθους. Προσεγγίζεται από τον μέσο όρο θεωρητικά άπειρου αριθμού μετρήσεων.  Δηλαδή  </a:t>
                </a:r>
                <a14:m>
                  <m:oMath xmlns:m="http://schemas.openxmlformats.org/officeDocument/2006/math">
                    <m:acc>
                      <m:accPr>
                        <m:chr m:val="̅"/>
                        <m:ctrlPr>
                          <a:rPr lang="el-GR" i="1" smtClean="0">
                            <a:latin typeface="Cambria Math"/>
                          </a:rPr>
                        </m:ctrlPr>
                      </m:accPr>
                      <m:e>
                        <m:sSub>
                          <m:sSubPr>
                            <m:ctrlPr>
                              <a:rPr lang="el-GR" i="1" smtClean="0">
                                <a:latin typeface="Cambria Math"/>
                              </a:rPr>
                            </m:ctrlPr>
                          </m:sSubPr>
                          <m:e>
                            <m:r>
                              <m:rPr>
                                <m:sty m:val="p"/>
                              </m:rPr>
                              <a:rPr lang="en-US" b="0" i="0" smtClean="0">
                                <a:latin typeface="Cambria Math" panose="02040503050406030204" pitchFamily="18" charset="0"/>
                              </a:rPr>
                              <m:t>x</m:t>
                            </m:r>
                          </m:e>
                          <m:sub>
                            <m:r>
                              <a:rPr lang="el-GR" b="0" i="1" smtClean="0">
                                <a:latin typeface="Cambria Math" panose="02040503050406030204" pitchFamily="18" charset="0"/>
                              </a:rPr>
                              <m:t>𝜈</m:t>
                            </m:r>
                          </m:sub>
                        </m:sSub>
                      </m:e>
                    </m:acc>
                  </m:oMath>
                </a14:m>
                <a:r>
                  <a:rPr lang="el-GR" dirty="0" smtClean="0"/>
                  <a:t> </a:t>
                </a:r>
                <a:r>
                  <a:rPr lang="el-GR" dirty="0">
                    <a:sym typeface="Wingdings" pitchFamily="2" charset="2"/>
                  </a:rPr>
                  <a:t></a:t>
                </a:r>
                <a:r>
                  <a:rPr lang="el-GR" dirty="0"/>
                  <a:t>μ όταν ν</a:t>
                </a:r>
                <a:r>
                  <a:rPr lang="el-GR" dirty="0">
                    <a:sym typeface="Wingdings" pitchFamily="2" charset="2"/>
                  </a:rPr>
                  <a:t></a:t>
                </a:r>
                <a:r>
                  <a:rPr lang="el-GR" dirty="0">
                    <a:latin typeface="MS PMincho" pitchFamily="18" charset="-128"/>
                    <a:ea typeface="MS PMincho" pitchFamily="18" charset="-128"/>
                    <a:sym typeface="Wingdings" pitchFamily="2" charset="2"/>
                  </a:rPr>
                  <a:t>∞</a:t>
                </a:r>
                <a:r>
                  <a:rPr lang="el-GR" dirty="0"/>
                  <a:t> </a:t>
                </a:r>
              </a:p>
              <a:p>
                <a:pPr>
                  <a:lnSpc>
                    <a:spcPct val="114000"/>
                  </a:lnSpc>
                </a:pPr>
                <a:r>
                  <a:rPr lang="el-GR" b="1" dirty="0"/>
                  <a:t>Απόλυτο σφάλμα</a:t>
                </a:r>
                <a:r>
                  <a:rPr lang="el-GR" b="1" dirty="0" smtClean="0"/>
                  <a:t>: </a:t>
                </a:r>
                <a14:m>
                  <m:oMath xmlns:m="http://schemas.openxmlformats.org/officeDocument/2006/math">
                    <m:sSub>
                      <m:sSubPr>
                        <m:ctrlPr>
                          <a:rPr lang="el-GR"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𝑇</m:t>
                    </m:r>
                  </m:oMath>
                </a14:m>
                <a:r>
                  <a:rPr lang="el-GR" dirty="0" smtClean="0"/>
                  <a:t> </a:t>
                </a:r>
                <a:endParaRPr lang="en-US" dirty="0" smtClean="0"/>
              </a:p>
              <a:p>
                <a:pPr>
                  <a:lnSpc>
                    <a:spcPct val="114000"/>
                  </a:lnSpc>
                </a:pPr>
                <a:r>
                  <a:rPr lang="el-GR" b="1" dirty="0"/>
                  <a:t>Απόλυτο σφάλμα του μέσου</a:t>
                </a:r>
                <a:r>
                  <a:rPr lang="el-GR" b="1" dirty="0" smtClean="0"/>
                  <a:t>: </a:t>
                </a:r>
                <a14:m>
                  <m:oMath xmlns:m="http://schemas.openxmlformats.org/officeDocument/2006/math">
                    <m:acc>
                      <m:accPr>
                        <m:chr m:val="̅"/>
                        <m:ctrlPr>
                          <a:rPr lang="el-GR" i="1">
                            <a:latin typeface="Cambria Math"/>
                          </a:rPr>
                        </m:ctrlPr>
                      </m:accPr>
                      <m:e>
                        <m:sSub>
                          <m:sSubPr>
                            <m:ctrlPr>
                              <a:rPr lang="el-GR" i="1">
                                <a:latin typeface="Cambria Math"/>
                              </a:rPr>
                            </m:ctrlPr>
                          </m:sSubPr>
                          <m:e>
                            <m:r>
                              <a:rPr lang="en-US" i="1">
                                <a:latin typeface="Cambria Math" panose="02040503050406030204" pitchFamily="18" charset="0"/>
                              </a:rPr>
                              <m:t>𝑋</m:t>
                            </m:r>
                          </m:e>
                          <m:sub>
                            <m:r>
                              <a:rPr lang="el-GR" i="1">
                                <a:latin typeface="Cambria Math" panose="02040503050406030204" pitchFamily="18" charset="0"/>
                              </a:rPr>
                              <m:t>𝜈</m:t>
                            </m:r>
                          </m:sub>
                        </m:sSub>
                      </m:e>
                    </m:acc>
                    <m:r>
                      <a:rPr lang="el-GR" i="1">
                        <a:latin typeface="Cambria Math" panose="02040503050406030204" pitchFamily="18" charset="0"/>
                      </a:rPr>
                      <m:t>−</m:t>
                    </m:r>
                    <m:r>
                      <m:rPr>
                        <m:sty m:val="p"/>
                      </m:rPr>
                      <a:rPr lang="el-GR">
                        <a:latin typeface="Cambria Math" panose="02040503050406030204" pitchFamily="18" charset="0"/>
                      </a:rPr>
                      <m:t>Τ</m:t>
                    </m:r>
                  </m:oMath>
                </a14:m>
                <a:endParaRPr lang="el-GR" dirty="0" smtClean="0"/>
              </a:p>
              <a:p>
                <a:pPr>
                  <a:lnSpc>
                    <a:spcPct val="114000"/>
                  </a:lnSpc>
                </a:pPr>
                <a:r>
                  <a:rPr lang="el-GR" b="1" dirty="0"/>
                  <a:t>Σχετικό σφάλμα</a:t>
                </a:r>
                <a:r>
                  <a:rPr lang="el-GR" b="1" dirty="0" smtClean="0"/>
                  <a:t>: </a:t>
                </a:r>
                <a14:m>
                  <m:oMath xmlns:m="http://schemas.openxmlformats.org/officeDocument/2006/math">
                    <m:d>
                      <m:dPr>
                        <m:ctrlPr>
                          <a:rPr lang="el-GR" i="1">
                            <a:latin typeface="Cambria Math"/>
                          </a:rPr>
                        </m:ctrlPr>
                      </m:dPr>
                      <m:e>
                        <m:acc>
                          <m:accPr>
                            <m:chr m:val="̅"/>
                            <m:ctrlPr>
                              <a:rPr lang="el-GR" i="1">
                                <a:latin typeface="Cambria Math"/>
                              </a:rPr>
                            </m:ctrlPr>
                          </m:accPr>
                          <m:e>
                            <m:sSub>
                              <m:sSubPr>
                                <m:ctrlPr>
                                  <a:rPr lang="el-GR" i="1">
                                    <a:latin typeface="Cambria Math"/>
                                  </a:rPr>
                                </m:ctrlPr>
                              </m:sSubPr>
                              <m:e>
                                <m:r>
                                  <a:rPr lang="en-US" i="1">
                                    <a:latin typeface="Cambria Math" panose="02040503050406030204" pitchFamily="18" charset="0"/>
                                  </a:rPr>
                                  <m:t>𝑋</m:t>
                                </m:r>
                              </m:e>
                              <m:sub>
                                <m:r>
                                  <a:rPr lang="el-GR" i="1">
                                    <a:latin typeface="Cambria Math" panose="02040503050406030204" pitchFamily="18" charset="0"/>
                                  </a:rPr>
                                  <m:t>𝜈</m:t>
                                </m:r>
                              </m:sub>
                            </m:sSub>
                          </m:e>
                        </m:acc>
                        <m:r>
                          <a:rPr lang="el-GR" i="1">
                            <a:latin typeface="Cambria Math" panose="02040503050406030204" pitchFamily="18" charset="0"/>
                          </a:rPr>
                          <m:t>−</m:t>
                        </m:r>
                        <m:r>
                          <m:rPr>
                            <m:sty m:val="p"/>
                          </m:rPr>
                          <a:rPr lang="el-GR">
                            <a:latin typeface="Cambria Math" panose="02040503050406030204" pitchFamily="18" charset="0"/>
                          </a:rPr>
                          <m:t>Τ</m:t>
                        </m:r>
                      </m:e>
                    </m:d>
                    <m:r>
                      <a:rPr lang="el-GR" i="1">
                        <a:latin typeface="Cambria Math" panose="02040503050406030204" pitchFamily="18" charset="0"/>
                      </a:rPr>
                      <m:t>/</m:t>
                    </m:r>
                    <m:r>
                      <m:rPr>
                        <m:sty m:val="p"/>
                      </m:rPr>
                      <a:rPr lang="el-GR">
                        <a:latin typeface="Cambria Math" panose="02040503050406030204" pitchFamily="18" charset="0"/>
                      </a:rPr>
                      <m:t>Τ</m:t>
                    </m:r>
                  </m:oMath>
                </a14:m>
                <a:endParaRPr lang="el-GR" dirty="0" smtClean="0"/>
              </a:p>
              <a:p>
                <a:pPr>
                  <a:lnSpc>
                    <a:spcPct val="114000"/>
                  </a:lnSpc>
                </a:pPr>
                <a:r>
                  <a:rPr lang="el-GR" b="1" dirty="0"/>
                  <a:t>Σχετικό σφάλμα %: </a:t>
                </a:r>
                <a14:m>
                  <m:oMath xmlns:m="http://schemas.openxmlformats.org/officeDocument/2006/math">
                    <m:d>
                      <m:dPr>
                        <m:ctrlPr>
                          <a:rPr lang="el-GR" i="1" smtClean="0">
                            <a:latin typeface="Cambria Math"/>
                          </a:rPr>
                        </m:ctrlPr>
                      </m:dPr>
                      <m:e>
                        <m:d>
                          <m:dPr>
                            <m:ctrlPr>
                              <a:rPr lang="el-GR" i="1">
                                <a:latin typeface="Cambria Math"/>
                              </a:rPr>
                            </m:ctrlPr>
                          </m:dPr>
                          <m:e>
                            <m:acc>
                              <m:accPr>
                                <m:chr m:val="̅"/>
                                <m:ctrlPr>
                                  <a:rPr lang="el-GR" i="1">
                                    <a:latin typeface="Cambria Math"/>
                                  </a:rPr>
                                </m:ctrlPr>
                              </m:accPr>
                              <m:e>
                                <m:sSub>
                                  <m:sSubPr>
                                    <m:ctrlPr>
                                      <a:rPr lang="el-GR" i="1">
                                        <a:latin typeface="Cambria Math"/>
                                      </a:rPr>
                                    </m:ctrlPr>
                                  </m:sSubPr>
                                  <m:e>
                                    <m:r>
                                      <a:rPr lang="en-US" i="1">
                                        <a:latin typeface="Cambria Math" panose="02040503050406030204" pitchFamily="18" charset="0"/>
                                      </a:rPr>
                                      <m:t>𝑋</m:t>
                                    </m:r>
                                  </m:e>
                                  <m:sub>
                                    <m:r>
                                      <a:rPr lang="el-GR" i="1">
                                        <a:latin typeface="Cambria Math" panose="02040503050406030204" pitchFamily="18" charset="0"/>
                                      </a:rPr>
                                      <m:t>𝜈</m:t>
                                    </m:r>
                                  </m:sub>
                                </m:sSub>
                              </m:e>
                            </m:acc>
                            <m:r>
                              <a:rPr lang="el-GR" i="1">
                                <a:latin typeface="Cambria Math" panose="02040503050406030204" pitchFamily="18" charset="0"/>
                              </a:rPr>
                              <m:t>−</m:t>
                            </m:r>
                            <m:r>
                              <m:rPr>
                                <m:sty m:val="p"/>
                              </m:rPr>
                              <a:rPr lang="el-GR">
                                <a:latin typeface="Cambria Math" panose="02040503050406030204" pitchFamily="18" charset="0"/>
                              </a:rPr>
                              <m:t>Τ</m:t>
                            </m:r>
                          </m:e>
                        </m:d>
                        <m:r>
                          <a:rPr lang="el-GR" i="1">
                            <a:latin typeface="Cambria Math" panose="02040503050406030204" pitchFamily="18" charset="0"/>
                          </a:rPr>
                          <m:t>/</m:t>
                        </m:r>
                        <m:r>
                          <m:rPr>
                            <m:sty m:val="p"/>
                          </m:rPr>
                          <a:rPr lang="el-GR">
                            <a:latin typeface="Cambria Math" panose="02040503050406030204" pitchFamily="18" charset="0"/>
                          </a:rPr>
                          <m:t>Τ</m:t>
                        </m:r>
                        <m:r>
                          <m:rPr>
                            <m:nor/>
                          </m:rPr>
                          <a:rPr lang="el-GR" dirty="0"/>
                          <m:t> </m:t>
                        </m:r>
                      </m:e>
                    </m:d>
                    <m:r>
                      <a:rPr lang="el-GR"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100</m:t>
                    </m:r>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cstate="print"/>
                <a:stretch>
                  <a:fillRect l="-963" t="-48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1226711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Επιπλέον Στατιστικές Έννοιες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a:lnSpc>
                <a:spcPct val="114000"/>
              </a:lnSpc>
            </a:pPr>
            <a:r>
              <a:rPr lang="el-GR" b="1" dirty="0">
                <a:solidFill>
                  <a:srgbClr val="004A82"/>
                </a:solidFill>
              </a:rPr>
              <a:t>Ορθότητα (</a:t>
            </a:r>
            <a:r>
              <a:rPr lang="el-GR" b="1" dirty="0" err="1">
                <a:solidFill>
                  <a:srgbClr val="004A82"/>
                </a:solidFill>
              </a:rPr>
              <a:t>Accuracy</a:t>
            </a:r>
            <a:r>
              <a:rPr lang="el-GR" b="1" dirty="0">
                <a:solidFill>
                  <a:srgbClr val="004A82"/>
                </a:solidFill>
              </a:rPr>
              <a:t>): </a:t>
            </a:r>
            <a:r>
              <a:rPr lang="el-GR" dirty="0" smtClean="0"/>
              <a:t>Όταν οι μετρήσεις μας είναι </a:t>
            </a:r>
            <a:r>
              <a:rPr lang="el-GR" dirty="0"/>
              <a:t>ομοιόμορφα κατανεμημένες γύρω από το σωστό </a:t>
            </a:r>
            <a:r>
              <a:rPr lang="el-GR" dirty="0" smtClean="0"/>
              <a:t>αποτέλεσμα έχουν ορθότητα. Τότε, </a:t>
            </a:r>
            <a:r>
              <a:rPr lang="el-GR" dirty="0"/>
              <a:t>ο μέσος όρος των μετρήσεων συμπίπτει ή είναι πολύ κοντά στην αληθινή τιμή. </a:t>
            </a:r>
            <a:r>
              <a:rPr lang="el-GR" b="1" dirty="0">
                <a:solidFill>
                  <a:srgbClr val="004A82"/>
                </a:solidFill>
              </a:rPr>
              <a:t>Μέτρο της ορθότητας είναι το απόλυτο σφάλμα του μέσου.</a:t>
            </a:r>
          </a:p>
          <a:p>
            <a:pPr>
              <a:lnSpc>
                <a:spcPct val="114000"/>
              </a:lnSpc>
            </a:pPr>
            <a:r>
              <a:rPr lang="el-GR" b="1" dirty="0">
                <a:solidFill>
                  <a:srgbClr val="004A82"/>
                </a:solidFill>
              </a:rPr>
              <a:t>Ακρίβεια (</a:t>
            </a:r>
            <a:r>
              <a:rPr lang="el-GR" b="1" dirty="0" err="1">
                <a:solidFill>
                  <a:srgbClr val="004A82"/>
                </a:solidFill>
              </a:rPr>
              <a:t>Precision</a:t>
            </a:r>
            <a:r>
              <a:rPr lang="el-GR" b="1" dirty="0">
                <a:solidFill>
                  <a:srgbClr val="004A82"/>
                </a:solidFill>
              </a:rPr>
              <a:t>): </a:t>
            </a:r>
            <a:r>
              <a:rPr lang="el-GR" dirty="0" smtClean="0"/>
              <a:t>όταν οι </a:t>
            </a:r>
            <a:r>
              <a:rPr lang="el-GR" dirty="0"/>
              <a:t>μετρήσεις </a:t>
            </a:r>
            <a:r>
              <a:rPr lang="el-GR" dirty="0" smtClean="0"/>
              <a:t>μας είναι </a:t>
            </a:r>
            <a:r>
              <a:rPr lang="el-GR" dirty="0"/>
              <a:t>κατανεμημένες πολύ στενά γύρω από τον μέσο όρο (που μπορεί να είναι διαφορετικός από την αληθινή τιμή</a:t>
            </a:r>
            <a:r>
              <a:rPr lang="el-GR" dirty="0" smtClean="0"/>
              <a:t>) έχουν ακρίβεια . </a:t>
            </a:r>
            <a:r>
              <a:rPr lang="el-GR" b="1" dirty="0">
                <a:solidFill>
                  <a:srgbClr val="004A82"/>
                </a:solidFill>
              </a:rPr>
              <a:t>Μέτρο της ακρίβειας είναι η τυπική απόκλιση</a:t>
            </a:r>
            <a:r>
              <a:rPr lang="el-GR" b="1" dirty="0" smtClean="0">
                <a:solidFill>
                  <a:srgbClr val="004A82"/>
                </a:solidFill>
              </a:rPr>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1285739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Ηλεκτρονικός </a:t>
            </a:r>
            <a:r>
              <a:rPr lang="el-GR" dirty="0" smtClean="0"/>
              <a:t>ζυγός</a:t>
            </a:r>
            <a:endParaRPr lang="el-GR" dirty="0"/>
          </a:p>
        </p:txBody>
      </p:sp>
      <p:pic>
        <p:nvPicPr>
          <p:cNvPr id="7" name="Picture 4" descr="εργαστηριακός ζυγός"/>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8839" y="1700808"/>
            <a:ext cx="2322512" cy="30956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angle 8"/>
          <p:cNvSpPr/>
          <p:nvPr/>
        </p:nvSpPr>
        <p:spPr>
          <a:xfrm>
            <a:off x="1684214" y="4893271"/>
            <a:ext cx="2671762" cy="461665"/>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Analytical balance </a:t>
            </a:r>
            <a:r>
              <a:rPr lang="en-US" sz="1200" dirty="0" err="1">
                <a:solidFill>
                  <a:prstClr val="black"/>
                </a:solidFill>
                <a:latin typeface="Calibri"/>
                <a:cs typeface="Arial" charset="0"/>
                <a:hlinkClick r:id="rId4"/>
              </a:rPr>
              <a:t>mettler</a:t>
            </a:r>
            <a:r>
              <a:rPr lang="en-US" sz="1200" dirty="0">
                <a:solidFill>
                  <a:prstClr val="black"/>
                </a:solidFill>
                <a:latin typeface="Calibri"/>
                <a:cs typeface="Arial" charset="0"/>
                <a:hlinkClick r:id="rId4"/>
              </a:rPr>
              <a:t> ae-260</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5" tooltip="User:Itub"/>
              </a:rPr>
              <a:t>Itub</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pic>
        <p:nvPicPr>
          <p:cNvPr id="9" name="Picture 6" descr="εργαστηριακός ζυγός"/>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19277" y="2564904"/>
            <a:ext cx="2886760" cy="223152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8"/>
          <p:cNvSpPr/>
          <p:nvPr/>
        </p:nvSpPr>
        <p:spPr>
          <a:xfrm>
            <a:off x="5326775" y="4893271"/>
            <a:ext cx="2671763" cy="461963"/>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7"/>
              </a:rPr>
              <a:t>Waga </a:t>
            </a:r>
            <a:r>
              <a:rPr lang="en-US" sz="1200" dirty="0" err="1">
                <a:solidFill>
                  <a:prstClr val="black"/>
                </a:solidFill>
                <a:latin typeface="Calibri"/>
                <a:cs typeface="Arial" charset="0"/>
                <a:hlinkClick r:id="rId7"/>
              </a:rPr>
              <a:t>elektroniczna</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8" tooltip="User:Zureks"/>
              </a:rPr>
              <a:t>Zureks</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9"/>
              </a:rPr>
              <a:t>CC BY-SA 3.0</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4168004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Πειραματικ</a:t>
            </a:r>
            <a:r>
              <a:rPr lang="el-GR" dirty="0"/>
              <a:t>ό</a:t>
            </a:r>
            <a:r>
              <a:rPr lang="el-GR" dirty="0" smtClean="0"/>
              <a:t> μέρος</a:t>
            </a:r>
            <a:r>
              <a:rPr lang="en-US" dirty="0" smtClean="0"/>
              <a:t> </a:t>
            </a:r>
            <a:r>
              <a:rPr lang="en-US" sz="3200" b="0" dirty="0" smtClean="0"/>
              <a:t>(1 </a:t>
            </a:r>
            <a:r>
              <a:rPr lang="el-GR" sz="3200" b="0" dirty="0" smtClean="0"/>
              <a:t>από 3)</a:t>
            </a:r>
            <a:endParaRPr lang="el-GR" sz="3200" b="0" dirty="0"/>
          </a:p>
        </p:txBody>
      </p:sp>
      <p:sp>
        <p:nvSpPr>
          <p:cNvPr id="3" name="Θέση περιεχομένου 2"/>
          <p:cNvSpPr>
            <a:spLocks noGrp="1"/>
          </p:cNvSpPr>
          <p:nvPr>
            <p:ph idx="1"/>
          </p:nvPr>
        </p:nvSpPr>
        <p:spPr/>
        <p:txBody>
          <a:bodyPr/>
          <a:lstStyle/>
          <a:p>
            <a:pPr>
              <a:lnSpc>
                <a:spcPct val="150000"/>
              </a:lnSpc>
            </a:pPr>
            <a:r>
              <a:rPr lang="el-GR" dirty="0"/>
              <a:t>Εκτελούνται επαναλαμβανόμενες μετρήσεις μιας </a:t>
            </a:r>
            <a:r>
              <a:rPr lang="el-GR" dirty="0" smtClean="0"/>
              <a:t>μεταβλητής (για παράδειγμα η μάζα ενός αντικειμένου) </a:t>
            </a:r>
            <a:r>
              <a:rPr lang="el-GR" dirty="0"/>
              <a:t>σύμφωνα με </a:t>
            </a:r>
            <a:r>
              <a:rPr lang="el-GR" dirty="0" smtClean="0"/>
              <a:t>τις </a:t>
            </a:r>
            <a:r>
              <a:rPr lang="el-GR" dirty="0"/>
              <a:t>οδηγίες του καθηγητή. </a:t>
            </a:r>
            <a:r>
              <a:rPr lang="el-GR" dirty="0" smtClean="0"/>
              <a:t>Υπολογίζονται η </a:t>
            </a:r>
            <a:r>
              <a:rPr lang="el-GR" dirty="0"/>
              <a:t>μέση </a:t>
            </a:r>
            <a:r>
              <a:rPr lang="el-GR" dirty="0" smtClean="0"/>
              <a:t>τιμή </a:t>
            </a:r>
            <a:r>
              <a:rPr lang="el-GR" dirty="0"/>
              <a:t>και η τυπική απόκλιση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3115318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Πειραματικό μέρος</a:t>
            </a:r>
            <a:r>
              <a:rPr lang="en-US" dirty="0"/>
              <a:t> </a:t>
            </a:r>
            <a:r>
              <a:rPr lang="en-US" sz="3200" b="0" dirty="0" smtClean="0"/>
              <a:t>(</a:t>
            </a:r>
            <a:r>
              <a:rPr lang="el-GR" sz="3200" b="0" dirty="0" smtClean="0"/>
              <a:t>2</a:t>
            </a:r>
            <a:r>
              <a:rPr lang="en-US" sz="3200" b="0" dirty="0" smtClean="0"/>
              <a:t>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457200" y="1052737"/>
            <a:ext cx="8435280" cy="5616624"/>
          </a:xfrm>
        </p:spPr>
        <p:txBody>
          <a:bodyPr/>
          <a:lstStyle/>
          <a:p>
            <a:pPr marL="0" indent="0">
              <a:lnSpc>
                <a:spcPct val="114000"/>
              </a:lnSpc>
              <a:spcBef>
                <a:spcPts val="1000"/>
              </a:spcBef>
              <a:buNone/>
            </a:pPr>
            <a:r>
              <a:rPr lang="el-GR" sz="2200" b="1" dirty="0">
                <a:solidFill>
                  <a:srgbClr val="004A82"/>
                </a:solidFill>
              </a:rPr>
              <a:t>Ζύγιση σε αναλυτικό ζυγό</a:t>
            </a:r>
          </a:p>
          <a:p>
            <a:pPr>
              <a:lnSpc>
                <a:spcPct val="114000"/>
              </a:lnSpc>
              <a:spcBef>
                <a:spcPts val="1000"/>
              </a:spcBef>
            </a:pPr>
            <a:r>
              <a:rPr lang="el-GR" sz="2200" dirty="0"/>
              <a:t>Ο αναλυτικός ζυγός </a:t>
            </a:r>
            <a:r>
              <a:rPr lang="el-GR" sz="2200" dirty="0" smtClean="0"/>
              <a:t>του εργαστηρίου έχει </a:t>
            </a:r>
            <a:r>
              <a:rPr lang="el-GR" sz="2200" dirty="0"/>
              <a:t>ευαισθησία (</a:t>
            </a:r>
            <a:r>
              <a:rPr lang="el-GR" sz="2200" dirty="0" err="1"/>
              <a:t>Sensitivity</a:t>
            </a:r>
            <a:r>
              <a:rPr lang="el-GR" sz="2200" dirty="0"/>
              <a:t>) τέταρτου δεκαδικού ψηφίου του γραμμαρίου. </a:t>
            </a:r>
          </a:p>
          <a:p>
            <a:pPr>
              <a:lnSpc>
                <a:spcPct val="114000"/>
              </a:lnSpc>
              <a:spcBef>
                <a:spcPts val="1000"/>
              </a:spcBef>
            </a:pPr>
            <a:r>
              <a:rPr lang="el-GR" sz="2200" dirty="0"/>
              <a:t>Ο ζυγός για να μην επηρεάζεται η ζύγιση από ρεύματα αέρα, έχει </a:t>
            </a:r>
            <a:r>
              <a:rPr lang="el-GR" sz="2200" dirty="0" smtClean="0"/>
              <a:t>«παραθυράκια» </a:t>
            </a:r>
            <a:r>
              <a:rPr lang="el-GR" sz="2200" dirty="0"/>
              <a:t>που ανοίγουν για να τοποθετήσουμε στον δίσκο το προς ζύγιση αντικείμενο, </a:t>
            </a:r>
            <a:r>
              <a:rPr lang="el-GR" sz="2200" dirty="0" smtClean="0"/>
              <a:t>και που πρέπει να είναι κλειστά όταν </a:t>
            </a:r>
            <a:r>
              <a:rPr lang="el-GR" sz="2200" dirty="0"/>
              <a:t>μηδενίζουμε τον ζυγό ή πραγματοποιούμε την </a:t>
            </a:r>
            <a:r>
              <a:rPr lang="el-GR" sz="2200" dirty="0" smtClean="0"/>
              <a:t>ζύγιση.</a:t>
            </a:r>
            <a:endParaRPr lang="el-GR" sz="2200" dirty="0"/>
          </a:p>
          <a:p>
            <a:pPr>
              <a:lnSpc>
                <a:spcPct val="114000"/>
              </a:lnSpc>
              <a:spcBef>
                <a:spcPts val="1000"/>
              </a:spcBef>
            </a:pPr>
            <a:r>
              <a:rPr lang="el-GR" sz="2200" dirty="0"/>
              <a:t>Όταν θέλουμε να ζυγίσουμε ένα αντικείμενο (π.χ. </a:t>
            </a:r>
            <a:r>
              <a:rPr lang="el-GR" sz="2200" dirty="0" smtClean="0"/>
              <a:t>δείγμα χαρτιού) </a:t>
            </a:r>
            <a:r>
              <a:rPr lang="el-GR" sz="2200" dirty="0"/>
              <a:t>δεν </a:t>
            </a:r>
            <a:r>
              <a:rPr lang="el-GR" sz="2200" dirty="0" smtClean="0"/>
              <a:t>μένουμε σε μια </a:t>
            </a:r>
            <a:r>
              <a:rPr lang="el-GR" sz="2200" dirty="0"/>
              <a:t>μόνο ζύγιση, αλλά πραγματοποιούμε περισσότερες και υπολογίζουμε τον μέσο όρο των μετρήσεων. Με αυτό τον τρόπο περιορίζουμε την επίδραση των τυχαίων </a:t>
            </a:r>
            <a:r>
              <a:rPr lang="el-GR" sz="2200" dirty="0" smtClean="0"/>
              <a:t>σφαλμάτων στο αποτέλεσμα </a:t>
            </a:r>
            <a:r>
              <a:rPr lang="el-GR" sz="2200" dirty="0"/>
              <a:t>(π.χ. </a:t>
            </a:r>
            <a:r>
              <a:rPr lang="el-GR" sz="2200" dirty="0" err="1" smtClean="0"/>
              <a:t>μικροδονήσεις</a:t>
            </a:r>
            <a:r>
              <a:rPr lang="el-GR" sz="2200" dirty="0"/>
              <a:t>, ρεύματα αέρα </a:t>
            </a:r>
            <a:r>
              <a:rPr lang="el-GR" sz="2200" dirty="0" err="1"/>
              <a:t>κ.λ.π</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1646119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888"/>
            <a:ext cx="8229600" cy="936847"/>
          </a:xfrm>
        </p:spPr>
        <p:txBody>
          <a:bodyPr/>
          <a:lstStyle/>
          <a:p>
            <a:r>
              <a:rPr lang="el-GR" dirty="0"/>
              <a:t>Πειραματικό μέρος </a:t>
            </a:r>
            <a:r>
              <a:rPr lang="el-GR" sz="3200" b="0" dirty="0"/>
              <a:t>(3 από 3</a:t>
            </a:r>
            <a:r>
              <a:rPr lang="el-GR" sz="3200" b="0" dirty="0" smtClean="0"/>
              <a:t>)</a:t>
            </a:r>
            <a:endParaRPr lang="el-GR" sz="3200" b="0" dirty="0"/>
          </a:p>
        </p:txBody>
      </p:sp>
      <p:sp>
        <p:nvSpPr>
          <p:cNvPr id="3" name="Θέση περιεχομένου 2"/>
          <p:cNvSpPr>
            <a:spLocks noGrp="1"/>
          </p:cNvSpPr>
          <p:nvPr>
            <p:ph idx="1"/>
          </p:nvPr>
        </p:nvSpPr>
        <p:spPr/>
        <p:txBody>
          <a:bodyPr/>
          <a:lstStyle/>
          <a:p>
            <a:pPr marL="457200" indent="-457200">
              <a:lnSpc>
                <a:spcPct val="110000"/>
              </a:lnSpc>
              <a:spcBef>
                <a:spcPts val="600"/>
              </a:spcBef>
              <a:buFont typeface="+mj-lt"/>
              <a:buAutoNum type="arabicPeriod"/>
            </a:pPr>
            <a:r>
              <a:rPr lang="el-GR" dirty="0"/>
              <a:t>Με κλειστά τα </a:t>
            </a:r>
            <a:r>
              <a:rPr lang="el-GR" dirty="0" smtClean="0"/>
              <a:t>«παραθυράκια» </a:t>
            </a:r>
            <a:r>
              <a:rPr lang="el-GR" dirty="0"/>
              <a:t>του ζυγού, ενεργοποιούμε τον ζυγό και μηδενίζουμε την </a:t>
            </a:r>
            <a:r>
              <a:rPr lang="el-GR" dirty="0" smtClean="0"/>
              <a:t>ένδειξή του. </a:t>
            </a:r>
            <a:endParaRPr lang="el-GR" dirty="0"/>
          </a:p>
          <a:p>
            <a:pPr marL="457200" indent="-457200">
              <a:lnSpc>
                <a:spcPct val="110000"/>
              </a:lnSpc>
              <a:spcBef>
                <a:spcPts val="600"/>
              </a:spcBef>
              <a:buFont typeface="+mj-lt"/>
              <a:buAutoNum type="arabicPeriod"/>
            </a:pPr>
            <a:r>
              <a:rPr lang="el-GR" dirty="0" smtClean="0"/>
              <a:t>Τοποθετούμε </a:t>
            </a:r>
            <a:r>
              <a:rPr lang="el-GR" dirty="0"/>
              <a:t>το </a:t>
            </a:r>
            <a:r>
              <a:rPr lang="el-GR" dirty="0" smtClean="0"/>
              <a:t>αντικείμενο στον </a:t>
            </a:r>
            <a:r>
              <a:rPr lang="el-GR" dirty="0"/>
              <a:t>δίσκο του ζυγού. </a:t>
            </a:r>
          </a:p>
          <a:p>
            <a:pPr marL="457200" indent="-457200">
              <a:lnSpc>
                <a:spcPct val="110000"/>
              </a:lnSpc>
              <a:spcBef>
                <a:spcPts val="600"/>
              </a:spcBef>
              <a:buFont typeface="+mj-lt"/>
              <a:buAutoNum type="arabicPeriod"/>
            </a:pPr>
            <a:r>
              <a:rPr lang="el-GR" dirty="0"/>
              <a:t>Κλείνουμε το πλευρικό </a:t>
            </a:r>
            <a:r>
              <a:rPr lang="el-GR" dirty="0" smtClean="0"/>
              <a:t>«παράθυρο» </a:t>
            </a:r>
            <a:r>
              <a:rPr lang="el-GR" dirty="0"/>
              <a:t>και περιμένουμε να σταθεροποιηθεί η ένδειξη του ζυγού. </a:t>
            </a:r>
          </a:p>
          <a:p>
            <a:pPr marL="457200" indent="-457200">
              <a:lnSpc>
                <a:spcPct val="110000"/>
              </a:lnSpc>
              <a:spcBef>
                <a:spcPts val="600"/>
              </a:spcBef>
              <a:buFont typeface="+mj-lt"/>
              <a:buAutoNum type="arabicPeriod"/>
            </a:pPr>
            <a:r>
              <a:rPr lang="el-GR" dirty="0"/>
              <a:t>Καταγράφουμε την ένδειξη και απενεργοποιούμε τον ζυγό.</a:t>
            </a:r>
          </a:p>
          <a:p>
            <a:pPr marL="457200" indent="-457200">
              <a:lnSpc>
                <a:spcPct val="110000"/>
              </a:lnSpc>
              <a:spcBef>
                <a:spcPts val="600"/>
              </a:spcBef>
              <a:buFont typeface="+mj-lt"/>
              <a:buAutoNum type="arabicPeriod"/>
            </a:pPr>
            <a:r>
              <a:rPr lang="el-GR" dirty="0"/>
              <a:t>Επαναλαμβάνομε την ίδια διαδικασία ν = 10 φορές, όπου ν το μέγεθος του δείγματος. </a:t>
            </a:r>
          </a:p>
          <a:p>
            <a:pPr>
              <a:lnSpc>
                <a:spcPct val="110000"/>
              </a:lnSpc>
              <a:spcBef>
                <a:spcPts val="600"/>
              </a:spcBef>
              <a:buFont typeface="Wingdings" panose="05000000000000000000" pitchFamily="2" charset="2"/>
              <a:buChar char="ü"/>
            </a:pPr>
            <a:r>
              <a:rPr lang="el-GR" sz="2200" dirty="0" smtClean="0"/>
              <a:t>Σημειώνουμε </a:t>
            </a:r>
            <a:r>
              <a:rPr lang="el-GR" sz="2200" dirty="0"/>
              <a:t>ότι ο χειρισμός του </a:t>
            </a:r>
            <a:r>
              <a:rPr lang="el-GR" sz="2200" dirty="0" smtClean="0"/>
              <a:t>αντικειμένου </a:t>
            </a:r>
            <a:r>
              <a:rPr lang="el-GR" sz="2200" dirty="0"/>
              <a:t>γίνεται με την βοήθεια λαβίδας, ώστε </a:t>
            </a:r>
            <a:r>
              <a:rPr lang="el-GR" sz="2200" dirty="0" smtClean="0"/>
              <a:t>να </a:t>
            </a:r>
            <a:r>
              <a:rPr lang="el-GR" sz="2200" dirty="0"/>
              <a:t>μην έρχεται σε επαφή με τα δάκτυλα, που μπορεί να αφήσουν </a:t>
            </a:r>
            <a:r>
              <a:rPr lang="el-GR" sz="2200" dirty="0" smtClean="0"/>
              <a:t>ίχνη </a:t>
            </a:r>
            <a:r>
              <a:rPr lang="el-GR" sz="2200" dirty="0"/>
              <a:t>ιδρώτα ή λίπους και έτσι να αλλοιωθεί το αποτέλεσμα της ζύγισης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2362329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Επεξεργασία </a:t>
            </a:r>
            <a:r>
              <a:rPr lang="el-GR" dirty="0" smtClean="0"/>
              <a:t>Μετρήσεων</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lgn="just">
                  <a:lnSpc>
                    <a:spcPct val="110000"/>
                  </a:lnSpc>
                  <a:buNone/>
                </a:pPr>
                <a:r>
                  <a:rPr lang="el-GR" dirty="0"/>
                  <a:t>Υπολογίζονται η </a:t>
                </a:r>
                <a:r>
                  <a:rPr lang="el-GR" b="1" dirty="0"/>
                  <a:t>μέση τιμή  (</a:t>
                </a:r>
                <a14:m>
                  <m:oMath xmlns:m="http://schemas.openxmlformats.org/officeDocument/2006/math">
                    <m:acc>
                      <m:accPr>
                        <m:chr m:val="̅"/>
                        <m:ctrlPr>
                          <a:rPr lang="el-GR" i="1">
                            <a:latin typeface="Cambria Math"/>
                          </a:rPr>
                        </m:ctrlPr>
                      </m:accPr>
                      <m:e>
                        <m:sSub>
                          <m:sSubPr>
                            <m:ctrlPr>
                              <a:rPr lang="el-GR" b="1" i="1">
                                <a:latin typeface="Cambria Math"/>
                              </a:rPr>
                            </m:ctrlPr>
                          </m:sSubPr>
                          <m:e>
                            <m:r>
                              <a:rPr lang="en-US" b="1" i="1">
                                <a:latin typeface="Cambria Math" panose="02040503050406030204" pitchFamily="18" charset="0"/>
                              </a:rPr>
                              <m:t>𝒙</m:t>
                            </m:r>
                          </m:e>
                          <m:sub>
                            <m:r>
                              <a:rPr lang="el-GR" b="1" i="1">
                                <a:latin typeface="Cambria Math" panose="02040503050406030204" pitchFamily="18" charset="0"/>
                              </a:rPr>
                              <m:t>𝝂</m:t>
                            </m:r>
                          </m:sub>
                        </m:sSub>
                      </m:e>
                    </m:acc>
                  </m:oMath>
                </a14:m>
                <a:r>
                  <a:rPr lang="el-GR" b="1" dirty="0"/>
                  <a:t>)</a:t>
                </a:r>
                <a:r>
                  <a:rPr lang="el-GR" dirty="0"/>
                  <a:t>, και η </a:t>
                </a:r>
                <a:r>
                  <a:rPr lang="el-GR" b="1" dirty="0"/>
                  <a:t>τυπική απόκλιση (</a:t>
                </a:r>
                <a:r>
                  <a:rPr lang="en-US" b="1" dirty="0"/>
                  <a:t>S</a:t>
                </a:r>
                <a:r>
                  <a:rPr lang="el-GR" b="1" baseline="-25000" dirty="0"/>
                  <a:t>ν-1</a:t>
                </a:r>
                <a:r>
                  <a:rPr lang="el-GR" b="1" dirty="0"/>
                  <a:t>)</a:t>
                </a:r>
                <a:r>
                  <a:rPr lang="el-GR" dirty="0"/>
                  <a:t> . Δίνεται από τον καθηγητή η </a:t>
                </a:r>
                <a:r>
                  <a:rPr lang="el-GR" b="1" dirty="0"/>
                  <a:t>αληθής τιμή Τ</a:t>
                </a:r>
                <a:r>
                  <a:rPr lang="el-GR" dirty="0"/>
                  <a:t> του αντικειμένου, οπότε υπολογίζεται και το </a:t>
                </a:r>
                <a:r>
                  <a:rPr lang="el-GR" b="1" dirty="0"/>
                  <a:t>απόλυτο σφάλμα του μέσου </a:t>
                </a:r>
                <a:r>
                  <a:rPr lang="el-GR" b="1" dirty="0" smtClean="0"/>
                  <a:t> </a:t>
                </a:r>
                <a:r>
                  <a:rPr lang="el-GR" b="1" dirty="0"/>
                  <a:t>(</a:t>
                </a:r>
                <a14:m>
                  <m:oMath xmlns:m="http://schemas.openxmlformats.org/officeDocument/2006/math">
                    <m:acc>
                      <m:accPr>
                        <m:chr m:val="̅"/>
                        <m:ctrlPr>
                          <a:rPr lang="el-GR" b="1" i="1">
                            <a:latin typeface="Cambria Math"/>
                          </a:rPr>
                        </m:ctrlPr>
                      </m:accPr>
                      <m:e>
                        <m:sSub>
                          <m:sSubPr>
                            <m:ctrlPr>
                              <a:rPr lang="el-GR" b="1" i="1">
                                <a:latin typeface="Cambria Math"/>
                              </a:rPr>
                            </m:ctrlPr>
                          </m:sSubPr>
                          <m:e>
                            <m:r>
                              <a:rPr lang="en-US" b="1" i="1">
                                <a:latin typeface="Cambria Math" panose="02040503050406030204" pitchFamily="18" charset="0"/>
                              </a:rPr>
                              <m:t>𝑿</m:t>
                            </m:r>
                          </m:e>
                          <m:sub>
                            <m:r>
                              <a:rPr lang="el-GR" b="1" i="1">
                                <a:latin typeface="Cambria Math" panose="02040503050406030204" pitchFamily="18" charset="0"/>
                              </a:rPr>
                              <m:t>𝝂</m:t>
                            </m:r>
                          </m:sub>
                        </m:sSub>
                      </m:e>
                    </m:acc>
                    <m:r>
                      <a:rPr lang="el-GR" b="1" i="1">
                        <a:latin typeface="Cambria Math" panose="02040503050406030204" pitchFamily="18" charset="0"/>
                      </a:rPr>
                      <m:t>−</m:t>
                    </m:r>
                    <m:r>
                      <a:rPr lang="el-GR" b="1" i="1">
                        <a:latin typeface="Cambria Math" panose="02040503050406030204" pitchFamily="18" charset="0"/>
                      </a:rPr>
                      <m:t>𝚻</m:t>
                    </m:r>
                  </m:oMath>
                </a14:m>
                <a:r>
                  <a:rPr lang="el-GR" b="1" dirty="0" smtClean="0"/>
                  <a:t>)</a:t>
                </a:r>
                <a:r>
                  <a:rPr lang="el-GR" dirty="0" smtClean="0"/>
                  <a:t>.</a:t>
                </a:r>
                <a:endParaRPr lang="el-GR" dirty="0"/>
              </a:p>
              <a:p>
                <a:pPr marL="0" indent="0">
                  <a:lnSpc>
                    <a:spcPct val="110000"/>
                  </a:lnSpc>
                  <a:buNone/>
                </a:pPr>
                <a:r>
                  <a:rPr lang="el-GR" dirty="0"/>
                  <a:t>Για διευκόλυνση των υπολογισμών κατασκευάζουμε τον ακόλουθο πίνακα</a:t>
                </a:r>
                <a:r>
                  <a:rPr lang="el-GR" dirty="0" smtClean="0"/>
                  <a:t>:</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cstate="print"/>
                <a:stretch>
                  <a:fillRect l="-1111" t="-605" r="-111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7" name="Πίνακας 6"/>
              <p:cNvGraphicFramePr>
                <a:graphicFrameLocks noGrp="1"/>
              </p:cNvGraphicFramePr>
              <p:nvPr>
                <p:extLst>
                  <p:ext uri="{D42A27DB-BD31-4B8C-83A1-F6EECF244321}">
                    <p14:modId xmlns:p14="http://schemas.microsoft.com/office/powerpoint/2010/main" val="1695750855"/>
                  </p:ext>
                </p:extLst>
              </p:nvPr>
            </p:nvGraphicFramePr>
            <p:xfrm>
              <a:off x="1331640" y="3861048"/>
              <a:ext cx="6480720" cy="2590800"/>
            </p:xfrm>
            <a:graphic>
              <a:graphicData uri="http://schemas.openxmlformats.org/drawingml/2006/table">
                <a:tbl>
                  <a:tblPr firstRow="1" bandRow="1">
                    <a:tableStyleId>{5940675A-B579-460E-94D1-54222C63F5DA}</a:tableStyleId>
                  </a:tblPr>
                  <a:tblGrid>
                    <a:gridCol w="1219200"/>
                    <a:gridCol w="1219200"/>
                    <a:gridCol w="1219200"/>
                    <a:gridCol w="1219200"/>
                    <a:gridCol w="1603920"/>
                  </a:tblGrid>
                  <a:tr h="370840">
                    <a:tc>
                      <a:txBody>
                        <a:bodyPr/>
                        <a:lstStyle/>
                        <a:p>
                          <a:pPr algn="ctr"/>
                          <a:r>
                            <a:rPr lang="el-GR" sz="2200" b="1" dirty="0" smtClean="0"/>
                            <a:t>ν</a:t>
                          </a:r>
                          <a:endParaRPr lang="el-GR" sz="2200" b="1"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l-GR" sz="2200" i="1" smtClean="0">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𝑖</m:t>
                                    </m:r>
                                  </m:sub>
                                </m:sSub>
                                <m:d>
                                  <m:dPr>
                                    <m:ctrlPr>
                                      <a:rPr lang="el-GR" sz="2200" i="1" smtClean="0">
                                        <a:latin typeface="Cambria Math"/>
                                      </a:rPr>
                                    </m:ctrlPr>
                                  </m:dPr>
                                  <m:e>
                                    <m:r>
                                      <a:rPr lang="en-US" sz="2200" b="0" i="1" smtClean="0">
                                        <a:latin typeface="Cambria Math" panose="02040503050406030204" pitchFamily="18" charset="0"/>
                                      </a:rPr>
                                      <m:t>𝑔</m:t>
                                    </m:r>
                                  </m:e>
                                </m:d>
                              </m:oMath>
                            </m:oMathPara>
                          </a14:m>
                          <a:endParaRPr lang="el-GR" sz="2200" dirty="0"/>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l-GR" sz="2400" b="0" i="1" smtClean="0">
                                        <a:latin typeface="Cambria Math"/>
                                      </a:rPr>
                                    </m:ctrlPr>
                                  </m:accPr>
                                  <m:e>
                                    <m:sSub>
                                      <m:sSubPr>
                                        <m:ctrlPr>
                                          <a:rPr lang="el-GR" sz="2400" b="0" i="1">
                                            <a:latin typeface="Cambria Math"/>
                                          </a:rPr>
                                        </m:ctrlPr>
                                      </m:sSubPr>
                                      <m:e>
                                        <m:r>
                                          <a:rPr lang="en-US" sz="2400" b="0" i="1">
                                            <a:latin typeface="Cambria Math" panose="02040503050406030204" pitchFamily="18" charset="0"/>
                                          </a:rPr>
                                          <m:t>𝑥</m:t>
                                        </m:r>
                                      </m:e>
                                      <m:sub>
                                        <m:r>
                                          <a:rPr lang="el-GR" sz="2400" b="0" i="1">
                                            <a:latin typeface="Cambria Math" panose="02040503050406030204" pitchFamily="18" charset="0"/>
                                          </a:rPr>
                                          <m:t>𝜈</m:t>
                                        </m:r>
                                      </m:sub>
                                    </m:sSub>
                                  </m:e>
                                </m:acc>
                              </m:oMath>
                            </m:oMathPara>
                          </a14:m>
                          <a:endParaRPr lang="el-GR" sz="2200" b="0" dirty="0"/>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l-GR" sz="2000" b="0" i="1" smtClean="0">
                                        <a:latin typeface="Cambria Math"/>
                                      </a:rPr>
                                    </m:ctrlPr>
                                  </m:accPr>
                                  <m:e>
                                    <m:sSub>
                                      <m:sSubPr>
                                        <m:ctrlPr>
                                          <a:rPr lang="el-GR" sz="2000" b="0" i="1">
                                            <a:latin typeface="Cambria Math"/>
                                          </a:rPr>
                                        </m:ctrlPr>
                                      </m:sSubPr>
                                      <m:e>
                                        <m:r>
                                          <a:rPr lang="en-US" sz="2000" b="0" i="1">
                                            <a:latin typeface="Cambria Math" panose="02040503050406030204" pitchFamily="18" charset="0"/>
                                          </a:rPr>
                                          <m:t>𝑥</m:t>
                                        </m:r>
                                      </m:e>
                                      <m:sub>
                                        <m:r>
                                          <a:rPr lang="el-GR" sz="2000" b="0" i="1">
                                            <a:latin typeface="Cambria Math" panose="02040503050406030204" pitchFamily="18" charset="0"/>
                                          </a:rPr>
                                          <m:t>𝜈</m:t>
                                        </m:r>
                                      </m:sub>
                                    </m:sSub>
                                  </m:e>
                                </m:acc>
                                <m:r>
                                  <a:rPr lang="en-US" sz="2000" b="0" i="1" smtClean="0">
                                    <a:latin typeface="Cambria Math" panose="02040503050406030204" pitchFamily="18" charset="0"/>
                                  </a:rPr>
                                  <m:t>−</m:t>
                                </m:r>
                                <m:sSub>
                                  <m:sSubPr>
                                    <m:ctrlPr>
                                      <a:rPr lang="el-GR" sz="2200" i="1" smtClean="0">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𝑖</m:t>
                                    </m:r>
                                  </m:sub>
                                </m:sSub>
                              </m:oMath>
                            </m:oMathPara>
                          </a14:m>
                          <a:endParaRPr lang="el-GR" sz="2200"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a:rPr>
                                    </m:ctrlPr>
                                  </m:sSupPr>
                                  <m:e>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acc>
                                          <m:accPr>
                                            <m:chr m:val="̅"/>
                                            <m:ctrlPr>
                                              <a:rPr lang="en-US" sz="2000" b="0" i="1" smtClean="0">
                                                <a:latin typeface="Cambria Math"/>
                                              </a:rPr>
                                            </m:ctrlPr>
                                          </m:accPr>
                                          <m:e>
                                            <m:sSub>
                                              <m:sSubPr>
                                                <m:ctrlPr>
                                                  <a:rPr lang="en-US" sz="2000" b="0" i="1" smtClean="0">
                                                    <a:latin typeface="Cambria Math"/>
                                                  </a:rPr>
                                                </m:ctrlPr>
                                              </m:sSubPr>
                                              <m:e>
                                                <m:r>
                                                  <a:rPr lang="en-US" sz="2000" b="0" i="1" smtClean="0">
                                                    <a:latin typeface="Cambria Math" panose="02040503050406030204" pitchFamily="18" charset="0"/>
                                                  </a:rPr>
                                                  <m:t>𝑥</m:t>
                                                </m:r>
                                              </m:e>
                                              <m:sub>
                                                <m:r>
                                                  <a:rPr lang="el-GR" sz="2000" b="0" i="1" smtClean="0">
                                                    <a:latin typeface="Cambria Math" panose="02040503050406030204" pitchFamily="18" charset="0"/>
                                                  </a:rPr>
                                                  <m:t>𝜈</m:t>
                                                </m:r>
                                              </m:sub>
                                            </m:sSub>
                                          </m:e>
                                        </m:acc>
                                      </m:e>
                                    </m:d>
                                  </m:e>
                                  <m:sup>
                                    <m:r>
                                      <a:rPr lang="el-GR" sz="2000" b="0" i="1" smtClean="0">
                                        <a:latin typeface="Cambria Math" panose="02040503050406030204" pitchFamily="18" charset="0"/>
                                      </a:rPr>
                                      <m:t>2</m:t>
                                    </m:r>
                                  </m:sup>
                                </m:sSup>
                              </m:oMath>
                            </m:oMathPara>
                          </a14:m>
                          <a:endParaRPr lang="el-GR" sz="2200" dirty="0"/>
                        </a:p>
                      </a:txBody>
                      <a:tcPr/>
                    </a:tc>
                  </a:tr>
                  <a:tr h="370840">
                    <a:tc>
                      <a:txBody>
                        <a:bodyPr/>
                        <a:lstStyle/>
                        <a:p>
                          <a:pPr algn="ctr"/>
                          <a:r>
                            <a:rPr lang="el-GR" sz="2200" b="1" dirty="0" smtClean="0"/>
                            <a:t>1</a:t>
                          </a:r>
                          <a:endParaRPr lang="el-GR" sz="2200" b="1" dirty="0"/>
                        </a:p>
                      </a:txBody>
                      <a:tcPr/>
                    </a:tc>
                    <a:tc>
                      <a:txBody>
                        <a:bodyPr/>
                        <a:lstStyle/>
                        <a:p>
                          <a:endParaRPr lang="el-GR" sz="2200" dirty="0"/>
                        </a:p>
                      </a:txBody>
                      <a:tcPr/>
                    </a:tc>
                    <a:tc>
                      <a:txBody>
                        <a:bodyPr/>
                        <a:lstStyle/>
                        <a:p>
                          <a:endParaRPr lang="el-GR" sz="2200"/>
                        </a:p>
                      </a:txBody>
                      <a:tcPr/>
                    </a:tc>
                    <a:tc>
                      <a:txBody>
                        <a:bodyPr/>
                        <a:lstStyle/>
                        <a:p>
                          <a:endParaRPr lang="el-GR" sz="2200"/>
                        </a:p>
                      </a:txBody>
                      <a:tcPr/>
                    </a:tc>
                    <a:tc>
                      <a:txBody>
                        <a:bodyPr/>
                        <a:lstStyle/>
                        <a:p>
                          <a:endParaRPr lang="el-GR" sz="2200"/>
                        </a:p>
                      </a:txBody>
                      <a:tcPr/>
                    </a:tc>
                  </a:tr>
                  <a:tr h="370840">
                    <a:tc>
                      <a:txBody>
                        <a:bodyPr/>
                        <a:lstStyle/>
                        <a:p>
                          <a:pPr algn="ctr"/>
                          <a:r>
                            <a:rPr lang="el-GR" sz="2200" b="1" dirty="0" smtClean="0"/>
                            <a:t>2</a:t>
                          </a:r>
                          <a:endParaRPr lang="el-GR" sz="2200" b="1" dirty="0"/>
                        </a:p>
                      </a:txBody>
                      <a:tcPr/>
                    </a:tc>
                    <a:tc>
                      <a:txBody>
                        <a:bodyPr/>
                        <a:lstStyle/>
                        <a:p>
                          <a:endParaRPr lang="el-GR" sz="2200" dirty="0"/>
                        </a:p>
                      </a:txBody>
                      <a:tcPr/>
                    </a:tc>
                    <a:tc>
                      <a:txBody>
                        <a:bodyPr/>
                        <a:lstStyle/>
                        <a:p>
                          <a:endParaRPr lang="el-GR" sz="2200" dirty="0"/>
                        </a:p>
                      </a:txBody>
                      <a:tcPr/>
                    </a:tc>
                    <a:tc>
                      <a:txBody>
                        <a:bodyPr/>
                        <a:lstStyle/>
                        <a:p>
                          <a:endParaRPr lang="el-GR" sz="2200"/>
                        </a:p>
                      </a:txBody>
                      <a:tcPr/>
                    </a:tc>
                    <a:tc>
                      <a:txBody>
                        <a:bodyPr/>
                        <a:lstStyle/>
                        <a:p>
                          <a:endParaRPr lang="el-GR" sz="2200"/>
                        </a:p>
                      </a:txBody>
                      <a:tcPr/>
                    </a:tc>
                  </a:tr>
                  <a:tr h="370840">
                    <a:tc>
                      <a:txBody>
                        <a:bodyPr/>
                        <a:lstStyle/>
                        <a:p>
                          <a:pPr algn="ctr"/>
                          <a:r>
                            <a:rPr lang="el-GR" sz="2200" b="1" dirty="0" smtClean="0"/>
                            <a:t>.</a:t>
                          </a:r>
                          <a:endParaRPr lang="el-GR" sz="2200" b="1" dirty="0"/>
                        </a:p>
                      </a:txBody>
                      <a:tcPr/>
                    </a:tc>
                    <a:tc>
                      <a:txBody>
                        <a:bodyPr/>
                        <a:lstStyle/>
                        <a:p>
                          <a:endParaRPr lang="el-GR" sz="2200"/>
                        </a:p>
                      </a:txBody>
                      <a:tcPr/>
                    </a:tc>
                    <a:tc>
                      <a:txBody>
                        <a:bodyPr/>
                        <a:lstStyle/>
                        <a:p>
                          <a:endParaRPr lang="el-GR" sz="2200" dirty="0"/>
                        </a:p>
                      </a:txBody>
                      <a:tcPr/>
                    </a:tc>
                    <a:tc>
                      <a:txBody>
                        <a:bodyPr/>
                        <a:lstStyle/>
                        <a:p>
                          <a:endParaRPr lang="el-GR" sz="2200" dirty="0"/>
                        </a:p>
                      </a:txBody>
                      <a:tcPr/>
                    </a:tc>
                    <a:tc>
                      <a:txBody>
                        <a:bodyPr/>
                        <a:lstStyle/>
                        <a:p>
                          <a:endParaRPr lang="el-GR" sz="2200"/>
                        </a:p>
                      </a:txBody>
                      <a:tcPr/>
                    </a:tc>
                  </a:tr>
                  <a:tr h="370840">
                    <a:tc>
                      <a:txBody>
                        <a:bodyPr/>
                        <a:lstStyle/>
                        <a:p>
                          <a:pPr algn="ctr"/>
                          <a:r>
                            <a:rPr lang="el-GR" sz="2200" b="1" dirty="0" smtClean="0"/>
                            <a:t>.</a:t>
                          </a:r>
                          <a:endParaRPr lang="el-GR" sz="2200" b="1" dirty="0"/>
                        </a:p>
                      </a:txBody>
                      <a:tcPr/>
                    </a:tc>
                    <a:tc>
                      <a:txBody>
                        <a:bodyPr/>
                        <a:lstStyle/>
                        <a:p>
                          <a:endParaRPr lang="el-GR" sz="2200" dirty="0"/>
                        </a:p>
                      </a:txBody>
                      <a:tcPr/>
                    </a:tc>
                    <a:tc>
                      <a:txBody>
                        <a:bodyPr/>
                        <a:lstStyle/>
                        <a:p>
                          <a:endParaRPr lang="el-GR" sz="2200"/>
                        </a:p>
                      </a:txBody>
                      <a:tcPr/>
                    </a:tc>
                    <a:tc>
                      <a:txBody>
                        <a:bodyPr/>
                        <a:lstStyle/>
                        <a:p>
                          <a:endParaRPr lang="el-GR" sz="2200" dirty="0"/>
                        </a:p>
                      </a:txBody>
                      <a:tcPr/>
                    </a:tc>
                    <a:tc>
                      <a:txBody>
                        <a:bodyPr/>
                        <a:lstStyle/>
                        <a:p>
                          <a:endParaRPr lang="el-GR" sz="2200" dirty="0"/>
                        </a:p>
                      </a:txBody>
                      <a:tcPr/>
                    </a:tc>
                  </a:tr>
                  <a:tr h="370840">
                    <a:tc>
                      <a:txBody>
                        <a:bodyPr/>
                        <a:lstStyle/>
                        <a:p>
                          <a:pPr algn="ctr"/>
                          <a:r>
                            <a:rPr lang="el-GR" sz="2200" b="1" dirty="0" smtClean="0"/>
                            <a:t>ν</a:t>
                          </a:r>
                          <a:endParaRPr lang="el-GR" sz="2200" b="1" dirty="0"/>
                        </a:p>
                      </a:txBody>
                      <a:tcPr/>
                    </a:tc>
                    <a:tc>
                      <a:txBody>
                        <a:bodyPr/>
                        <a:lstStyle/>
                        <a:p>
                          <a:endParaRPr lang="el-GR" sz="2200" dirty="0"/>
                        </a:p>
                      </a:txBody>
                      <a:tcPr/>
                    </a:tc>
                    <a:tc>
                      <a:txBody>
                        <a:bodyPr/>
                        <a:lstStyle/>
                        <a:p>
                          <a:endParaRPr lang="el-GR" sz="2200"/>
                        </a:p>
                      </a:txBody>
                      <a:tcPr/>
                    </a:tc>
                    <a:tc>
                      <a:txBody>
                        <a:bodyPr/>
                        <a:lstStyle/>
                        <a:p>
                          <a:endParaRPr lang="el-GR" sz="2200"/>
                        </a:p>
                      </a:txBody>
                      <a:tcPr/>
                    </a:tc>
                    <a:tc>
                      <a:txBody>
                        <a:bodyPr/>
                        <a:lstStyle/>
                        <a:p>
                          <a:endParaRPr lang="el-GR" sz="2200" dirty="0"/>
                        </a:p>
                      </a:txBody>
                      <a:tcPr/>
                    </a:tc>
                  </a:tr>
                </a:tbl>
              </a:graphicData>
            </a:graphic>
          </p:graphicFrame>
        </mc:Choice>
        <mc:Fallback xmlns="">
          <p:graphicFrame>
            <p:nvGraphicFramePr>
              <p:cNvPr id="7" name="Πίνακας 6"/>
              <p:cNvGraphicFramePr>
                <a:graphicFrameLocks noGrp="1"/>
              </p:cNvGraphicFramePr>
              <p:nvPr>
                <p:extLst>
                  <p:ext uri="{D42A27DB-BD31-4B8C-83A1-F6EECF244321}">
                    <p14:modId xmlns:a14="http://schemas.microsoft.com/office/drawing/2010/main" xmlns="" xmlns:p14="http://schemas.microsoft.com/office/powerpoint/2010/main" val="3045068274"/>
                  </p:ext>
                </p:extLst>
              </p:nvPr>
            </p:nvGraphicFramePr>
            <p:xfrm>
              <a:off x="1331640" y="3861048"/>
              <a:ext cx="6480720" cy="2590800"/>
            </p:xfrm>
            <a:graphic>
              <a:graphicData uri="http://schemas.openxmlformats.org/drawingml/2006/table">
                <a:tbl>
                  <a:tblPr firstRow="1" bandRow="1">
                    <a:tableStyleId>{5940675A-B579-460E-94D1-54222C63F5DA}</a:tableStyleId>
                  </a:tblPr>
                  <a:tblGrid>
                    <a:gridCol w="1219200"/>
                    <a:gridCol w="1219200"/>
                    <a:gridCol w="1219200"/>
                    <a:gridCol w="1219200"/>
                    <a:gridCol w="1603920"/>
                  </a:tblGrid>
                  <a:tr h="457200">
                    <a:tc>
                      <a:txBody>
                        <a:bodyPr/>
                        <a:lstStyle/>
                        <a:p>
                          <a:pPr algn="ctr"/>
                          <a:r>
                            <a:rPr lang="el-GR" sz="2200" b="1" dirty="0" smtClean="0"/>
                            <a:t>ν</a:t>
                          </a:r>
                          <a:endParaRPr lang="el-GR" sz="2200" b="1" dirty="0"/>
                        </a:p>
                      </a:txBody>
                      <a:tcPr/>
                    </a:tc>
                    <a:tc>
                      <a:txBody>
                        <a:bodyPr/>
                        <a:lstStyle/>
                        <a:p>
                          <a:endParaRPr lang="el-GR"/>
                        </a:p>
                      </a:txBody>
                      <a:tcPr>
                        <a:blipFill rotWithShape="1">
                          <a:blip r:embed="rId3"/>
                          <a:stretch>
                            <a:fillRect l="-100000" t="-8000" r="-332000" b="-493333"/>
                          </a:stretch>
                        </a:blipFill>
                      </a:tcPr>
                    </a:tc>
                    <a:tc>
                      <a:txBody>
                        <a:bodyPr/>
                        <a:lstStyle/>
                        <a:p>
                          <a:endParaRPr lang="el-GR"/>
                        </a:p>
                      </a:txBody>
                      <a:tcPr>
                        <a:blipFill rotWithShape="1">
                          <a:blip r:embed="rId3"/>
                          <a:stretch>
                            <a:fillRect l="-199005" t="-8000" r="-230348" b="-493333"/>
                          </a:stretch>
                        </a:blipFill>
                      </a:tcPr>
                    </a:tc>
                    <a:tc>
                      <a:txBody>
                        <a:bodyPr/>
                        <a:lstStyle/>
                        <a:p>
                          <a:endParaRPr lang="el-GR"/>
                        </a:p>
                      </a:txBody>
                      <a:tcPr>
                        <a:blipFill rotWithShape="1">
                          <a:blip r:embed="rId3"/>
                          <a:stretch>
                            <a:fillRect l="-300500" t="-8000" r="-131500" b="-493333"/>
                          </a:stretch>
                        </a:blipFill>
                      </a:tcPr>
                    </a:tc>
                    <a:tc>
                      <a:txBody>
                        <a:bodyPr/>
                        <a:lstStyle/>
                        <a:p>
                          <a:endParaRPr lang="el-GR"/>
                        </a:p>
                      </a:txBody>
                      <a:tcPr>
                        <a:blipFill rotWithShape="1">
                          <a:blip r:embed="rId3"/>
                          <a:stretch>
                            <a:fillRect l="-304563" t="-8000" b="-493333"/>
                          </a:stretch>
                        </a:blipFill>
                      </a:tcPr>
                    </a:tc>
                  </a:tr>
                  <a:tr h="426720">
                    <a:tc>
                      <a:txBody>
                        <a:bodyPr/>
                        <a:lstStyle/>
                        <a:p>
                          <a:pPr algn="ctr"/>
                          <a:r>
                            <a:rPr lang="el-GR" sz="2200" b="1" dirty="0" smtClean="0"/>
                            <a:t>1</a:t>
                          </a:r>
                          <a:endParaRPr lang="el-GR" sz="2200" b="1" dirty="0"/>
                        </a:p>
                      </a:txBody>
                      <a:tcPr/>
                    </a:tc>
                    <a:tc>
                      <a:txBody>
                        <a:bodyPr/>
                        <a:lstStyle/>
                        <a:p>
                          <a:endParaRPr lang="el-GR" sz="2200" dirty="0"/>
                        </a:p>
                      </a:txBody>
                      <a:tcPr/>
                    </a:tc>
                    <a:tc>
                      <a:txBody>
                        <a:bodyPr/>
                        <a:lstStyle/>
                        <a:p>
                          <a:endParaRPr lang="el-GR" sz="2200"/>
                        </a:p>
                      </a:txBody>
                      <a:tcPr/>
                    </a:tc>
                    <a:tc>
                      <a:txBody>
                        <a:bodyPr/>
                        <a:lstStyle/>
                        <a:p>
                          <a:endParaRPr lang="el-GR" sz="2200"/>
                        </a:p>
                      </a:txBody>
                      <a:tcPr/>
                    </a:tc>
                    <a:tc>
                      <a:txBody>
                        <a:bodyPr/>
                        <a:lstStyle/>
                        <a:p>
                          <a:endParaRPr lang="el-GR" sz="2200"/>
                        </a:p>
                      </a:txBody>
                      <a:tcPr/>
                    </a:tc>
                  </a:tr>
                  <a:tr h="426720">
                    <a:tc>
                      <a:txBody>
                        <a:bodyPr/>
                        <a:lstStyle/>
                        <a:p>
                          <a:pPr algn="ctr"/>
                          <a:r>
                            <a:rPr lang="el-GR" sz="2200" b="1" dirty="0" smtClean="0"/>
                            <a:t>2</a:t>
                          </a:r>
                          <a:endParaRPr lang="el-GR" sz="2200" b="1" dirty="0"/>
                        </a:p>
                      </a:txBody>
                      <a:tcPr/>
                    </a:tc>
                    <a:tc>
                      <a:txBody>
                        <a:bodyPr/>
                        <a:lstStyle/>
                        <a:p>
                          <a:endParaRPr lang="el-GR" sz="2200" dirty="0"/>
                        </a:p>
                      </a:txBody>
                      <a:tcPr/>
                    </a:tc>
                    <a:tc>
                      <a:txBody>
                        <a:bodyPr/>
                        <a:lstStyle/>
                        <a:p>
                          <a:endParaRPr lang="el-GR" sz="2200" dirty="0"/>
                        </a:p>
                      </a:txBody>
                      <a:tcPr/>
                    </a:tc>
                    <a:tc>
                      <a:txBody>
                        <a:bodyPr/>
                        <a:lstStyle/>
                        <a:p>
                          <a:endParaRPr lang="el-GR" sz="2200"/>
                        </a:p>
                      </a:txBody>
                      <a:tcPr/>
                    </a:tc>
                    <a:tc>
                      <a:txBody>
                        <a:bodyPr/>
                        <a:lstStyle/>
                        <a:p>
                          <a:endParaRPr lang="el-GR" sz="2200"/>
                        </a:p>
                      </a:txBody>
                      <a:tcPr/>
                    </a:tc>
                  </a:tr>
                  <a:tr h="426720">
                    <a:tc>
                      <a:txBody>
                        <a:bodyPr/>
                        <a:lstStyle/>
                        <a:p>
                          <a:pPr algn="ctr"/>
                          <a:r>
                            <a:rPr lang="el-GR" sz="2200" b="1" dirty="0" smtClean="0"/>
                            <a:t>.</a:t>
                          </a:r>
                          <a:endParaRPr lang="el-GR" sz="2200" b="1" dirty="0"/>
                        </a:p>
                      </a:txBody>
                      <a:tcPr/>
                    </a:tc>
                    <a:tc>
                      <a:txBody>
                        <a:bodyPr/>
                        <a:lstStyle/>
                        <a:p>
                          <a:endParaRPr lang="el-GR" sz="2200"/>
                        </a:p>
                      </a:txBody>
                      <a:tcPr/>
                    </a:tc>
                    <a:tc>
                      <a:txBody>
                        <a:bodyPr/>
                        <a:lstStyle/>
                        <a:p>
                          <a:endParaRPr lang="el-GR" sz="2200" dirty="0"/>
                        </a:p>
                      </a:txBody>
                      <a:tcPr/>
                    </a:tc>
                    <a:tc>
                      <a:txBody>
                        <a:bodyPr/>
                        <a:lstStyle/>
                        <a:p>
                          <a:endParaRPr lang="el-GR" sz="2200" dirty="0"/>
                        </a:p>
                      </a:txBody>
                      <a:tcPr/>
                    </a:tc>
                    <a:tc>
                      <a:txBody>
                        <a:bodyPr/>
                        <a:lstStyle/>
                        <a:p>
                          <a:endParaRPr lang="el-GR" sz="2200"/>
                        </a:p>
                      </a:txBody>
                      <a:tcPr/>
                    </a:tc>
                  </a:tr>
                  <a:tr h="426720">
                    <a:tc>
                      <a:txBody>
                        <a:bodyPr/>
                        <a:lstStyle/>
                        <a:p>
                          <a:pPr algn="ctr"/>
                          <a:r>
                            <a:rPr lang="el-GR" sz="2200" b="1" dirty="0" smtClean="0"/>
                            <a:t>.</a:t>
                          </a:r>
                          <a:endParaRPr lang="el-GR" sz="2200" b="1" dirty="0"/>
                        </a:p>
                      </a:txBody>
                      <a:tcPr/>
                    </a:tc>
                    <a:tc>
                      <a:txBody>
                        <a:bodyPr/>
                        <a:lstStyle/>
                        <a:p>
                          <a:endParaRPr lang="el-GR" sz="2200" dirty="0"/>
                        </a:p>
                      </a:txBody>
                      <a:tcPr/>
                    </a:tc>
                    <a:tc>
                      <a:txBody>
                        <a:bodyPr/>
                        <a:lstStyle/>
                        <a:p>
                          <a:endParaRPr lang="el-GR" sz="2200"/>
                        </a:p>
                      </a:txBody>
                      <a:tcPr/>
                    </a:tc>
                    <a:tc>
                      <a:txBody>
                        <a:bodyPr/>
                        <a:lstStyle/>
                        <a:p>
                          <a:endParaRPr lang="el-GR" sz="2200" dirty="0"/>
                        </a:p>
                      </a:txBody>
                      <a:tcPr/>
                    </a:tc>
                    <a:tc>
                      <a:txBody>
                        <a:bodyPr/>
                        <a:lstStyle/>
                        <a:p>
                          <a:endParaRPr lang="el-GR" sz="2200" dirty="0"/>
                        </a:p>
                      </a:txBody>
                      <a:tcPr/>
                    </a:tc>
                  </a:tr>
                  <a:tr h="426720">
                    <a:tc>
                      <a:txBody>
                        <a:bodyPr/>
                        <a:lstStyle/>
                        <a:p>
                          <a:pPr algn="ctr"/>
                          <a:r>
                            <a:rPr lang="el-GR" sz="2200" b="1" dirty="0" smtClean="0"/>
                            <a:t>ν</a:t>
                          </a:r>
                          <a:endParaRPr lang="el-GR" sz="2200" b="1" dirty="0"/>
                        </a:p>
                      </a:txBody>
                      <a:tcPr/>
                    </a:tc>
                    <a:tc>
                      <a:txBody>
                        <a:bodyPr/>
                        <a:lstStyle/>
                        <a:p>
                          <a:endParaRPr lang="el-GR" sz="2200" dirty="0"/>
                        </a:p>
                      </a:txBody>
                      <a:tcPr/>
                    </a:tc>
                    <a:tc>
                      <a:txBody>
                        <a:bodyPr/>
                        <a:lstStyle/>
                        <a:p>
                          <a:endParaRPr lang="el-GR" sz="2200"/>
                        </a:p>
                      </a:txBody>
                      <a:tcPr/>
                    </a:tc>
                    <a:tc>
                      <a:txBody>
                        <a:bodyPr/>
                        <a:lstStyle/>
                        <a:p>
                          <a:endParaRPr lang="el-GR" sz="2200"/>
                        </a:p>
                      </a:txBody>
                      <a:tcPr/>
                    </a:tc>
                    <a:tc>
                      <a:txBody>
                        <a:bodyPr/>
                        <a:lstStyle/>
                        <a:p>
                          <a:endParaRPr lang="el-GR" sz="2200" dirty="0"/>
                        </a:p>
                      </a:txBody>
                      <a:tcPr/>
                    </a:tc>
                  </a:tr>
                </a:tbl>
              </a:graphicData>
            </a:graphic>
          </p:graphicFrame>
        </mc:Fallback>
      </mc:AlternateContent>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1174607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r>
              <a:rPr lang="el-GR" altLang="el-GR" dirty="0" smtClean="0"/>
              <a:t>Βιβλιογραφία </a:t>
            </a:r>
            <a:r>
              <a:rPr lang="el-GR" altLang="el-GR" sz="3200" b="0" dirty="0" smtClean="0"/>
              <a:t>(1 από 2) </a:t>
            </a:r>
          </a:p>
        </p:txBody>
      </p:sp>
      <p:sp>
        <p:nvSpPr>
          <p:cNvPr id="27651" name="Θέση περιεχομένου 2"/>
          <p:cNvSpPr>
            <a:spLocks noGrp="1"/>
          </p:cNvSpPr>
          <p:nvPr>
            <p:ph idx="1"/>
          </p:nvPr>
        </p:nvSpPr>
        <p:spPr>
          <a:xfrm>
            <a:off x="457200" y="1196975"/>
            <a:ext cx="8435280" cy="5040313"/>
          </a:xfrm>
        </p:spPr>
        <p:txBody>
          <a:bodyPr/>
          <a:lstStyle/>
          <a:p>
            <a:pPr lvl="0"/>
            <a:r>
              <a:rPr lang="el-GR" dirty="0" smtClean="0"/>
              <a:t>Χημεία Γραφικών Τεχνών, Ν. </a:t>
            </a:r>
            <a:r>
              <a:rPr lang="el-GR" dirty="0" err="1" smtClean="0"/>
              <a:t>Καρακασίδη</a:t>
            </a:r>
            <a:r>
              <a:rPr lang="el-GR" dirty="0" smtClean="0"/>
              <a:t>, </a:t>
            </a:r>
            <a:r>
              <a:rPr lang="el-GR" dirty="0" err="1" smtClean="0"/>
              <a:t>εκδ</a:t>
            </a:r>
            <a:r>
              <a:rPr lang="el-GR" dirty="0" smtClean="0"/>
              <a:t>. ΙΩΝ, Αθήνα 2005 </a:t>
            </a:r>
          </a:p>
          <a:p>
            <a:pPr lvl="0"/>
            <a:r>
              <a:rPr lang="el-GR" dirty="0" smtClean="0"/>
              <a:t>Γενική Χημεία, </a:t>
            </a:r>
            <a:r>
              <a:rPr lang="en-US" dirty="0" smtClean="0"/>
              <a:t>D</a:t>
            </a:r>
            <a:r>
              <a:rPr lang="el-GR" dirty="0" smtClean="0"/>
              <a:t>. </a:t>
            </a:r>
            <a:r>
              <a:rPr lang="en-US" dirty="0" smtClean="0"/>
              <a:t>Ebbing</a:t>
            </a:r>
            <a:r>
              <a:rPr lang="el-GR" dirty="0" smtClean="0"/>
              <a:t>, </a:t>
            </a:r>
            <a:r>
              <a:rPr lang="en-US" dirty="0" smtClean="0"/>
              <a:t>S</a:t>
            </a:r>
            <a:r>
              <a:rPr lang="el-GR" dirty="0" smtClean="0"/>
              <a:t>. </a:t>
            </a:r>
            <a:r>
              <a:rPr lang="en-US" dirty="0" smtClean="0"/>
              <a:t>Gammon</a:t>
            </a:r>
            <a:r>
              <a:rPr lang="el-GR" dirty="0" smtClean="0"/>
              <a:t>, </a:t>
            </a:r>
            <a:r>
              <a:rPr lang="el-GR" dirty="0" err="1" smtClean="0"/>
              <a:t>εκδ</a:t>
            </a:r>
            <a:r>
              <a:rPr lang="el-GR" dirty="0" smtClean="0"/>
              <a:t>. Τραυλός, Αθήνα, 2011</a:t>
            </a:r>
          </a:p>
          <a:p>
            <a:pPr lvl="0"/>
            <a:r>
              <a:rPr lang="el-GR" dirty="0" smtClean="0"/>
              <a:t>Χημεία, Εισαγωγικές Έννοιες, Ε. Λυμπεράκη, </a:t>
            </a:r>
            <a:r>
              <a:rPr lang="el-GR" dirty="0" err="1" smtClean="0"/>
              <a:t>εκδ</a:t>
            </a:r>
            <a:r>
              <a:rPr lang="el-GR" dirty="0" smtClean="0"/>
              <a:t>. </a:t>
            </a:r>
            <a:r>
              <a:rPr lang="el-GR" dirty="0" err="1" smtClean="0"/>
              <a:t>Αλτιντζή</a:t>
            </a:r>
            <a:r>
              <a:rPr lang="el-GR" dirty="0" smtClean="0"/>
              <a:t>, 2009</a:t>
            </a:r>
          </a:p>
          <a:p>
            <a:pPr lvl="0"/>
            <a:r>
              <a:rPr lang="el-GR" dirty="0" smtClean="0"/>
              <a:t>Χημεία για Τεχνολόγους, Φ. </a:t>
            </a:r>
            <a:r>
              <a:rPr lang="el-GR" dirty="0" err="1" smtClean="0"/>
              <a:t>Νόμπελη</a:t>
            </a:r>
            <a:r>
              <a:rPr lang="el-GR" dirty="0" smtClean="0"/>
              <a:t>, </a:t>
            </a:r>
            <a:r>
              <a:rPr lang="el-GR" dirty="0" err="1" smtClean="0"/>
              <a:t>εκδ</a:t>
            </a:r>
            <a:r>
              <a:rPr lang="el-GR" dirty="0" smtClean="0"/>
              <a:t>. ΙΩΝ, Αθήνα, 2003</a:t>
            </a:r>
          </a:p>
          <a:p>
            <a:pPr lvl="0"/>
            <a:r>
              <a:rPr lang="el-GR" dirty="0" smtClean="0"/>
              <a:t>Διδακτική της Χημείας ΙΙ, </a:t>
            </a:r>
            <a:r>
              <a:rPr lang="el-GR" dirty="0" err="1" smtClean="0"/>
              <a:t>Γιούρη</a:t>
            </a:r>
            <a:r>
              <a:rPr lang="el-GR" dirty="0" smtClean="0"/>
              <a:t>-</a:t>
            </a:r>
            <a:r>
              <a:rPr lang="el-GR" dirty="0" err="1" smtClean="0"/>
              <a:t>Τσοχατζή</a:t>
            </a:r>
            <a:r>
              <a:rPr lang="el-GR" dirty="0" smtClean="0"/>
              <a:t>, </a:t>
            </a:r>
            <a:r>
              <a:rPr lang="el-GR" dirty="0" err="1" smtClean="0"/>
              <a:t>Μανουσάκης</a:t>
            </a:r>
            <a:r>
              <a:rPr lang="el-GR" dirty="0" smtClean="0"/>
              <a:t>, </a:t>
            </a:r>
            <a:r>
              <a:rPr lang="el-GR" dirty="0" err="1" smtClean="0"/>
              <a:t>Θεσ</a:t>
            </a:r>
            <a:r>
              <a:rPr lang="el-GR" dirty="0" smtClean="0"/>
              <a:t>/κη, 1994</a:t>
            </a:r>
          </a:p>
        </p:txBody>
      </p:sp>
      <p:sp>
        <p:nvSpPr>
          <p:cNvPr id="4" name="Θέση αριθμού διαφάνειας 3"/>
          <p:cNvSpPr>
            <a:spLocks noGrp="1"/>
          </p:cNvSpPr>
          <p:nvPr>
            <p:ph type="sldNum" sz="quarter" idx="12"/>
          </p:nvPr>
        </p:nvSpPr>
        <p:spPr/>
        <p:txBody>
          <a:bodyPr/>
          <a:lstStyle/>
          <a:p>
            <a:pPr>
              <a:defRPr/>
            </a:pPr>
            <a:fld id="{06D24214-1666-4AB6-AC6E-5E57DA3C1AB4}"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185507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 Θεωρητικό μέρος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a:lnSpc>
                <a:spcPct val="120000"/>
              </a:lnSpc>
            </a:pPr>
            <a:r>
              <a:rPr lang="el-GR" dirty="0"/>
              <a:t>Για να </a:t>
            </a:r>
            <a:r>
              <a:rPr lang="el-GR" dirty="0" smtClean="0"/>
              <a:t>γίνει έλεγχος της ποιότητας ενός </a:t>
            </a:r>
            <a:r>
              <a:rPr lang="el-GR" dirty="0"/>
              <a:t>προϊόντος ή </a:t>
            </a:r>
            <a:r>
              <a:rPr lang="el-GR" dirty="0" smtClean="0"/>
              <a:t>της ακρίβειας </a:t>
            </a:r>
            <a:r>
              <a:rPr lang="el-GR" dirty="0"/>
              <a:t>των μετρήσεων πρέπει να </a:t>
            </a:r>
            <a:r>
              <a:rPr lang="el-GR" dirty="0" smtClean="0"/>
              <a:t>καθοριστεί </a:t>
            </a:r>
            <a:r>
              <a:rPr lang="el-GR" dirty="0"/>
              <a:t>το </a:t>
            </a:r>
            <a:r>
              <a:rPr lang="el-GR" b="1" dirty="0" smtClean="0"/>
              <a:t>είδος</a:t>
            </a:r>
            <a:r>
              <a:rPr lang="el-GR" dirty="0" smtClean="0"/>
              <a:t> και το </a:t>
            </a:r>
            <a:r>
              <a:rPr lang="el-GR" b="1" dirty="0" smtClean="0"/>
              <a:t>μέγεθος </a:t>
            </a:r>
            <a:r>
              <a:rPr lang="el-GR" b="1" dirty="0"/>
              <a:t>του σφάλματος</a:t>
            </a:r>
            <a:r>
              <a:rPr lang="el-GR" dirty="0"/>
              <a:t>. Στις περιπτώσεις αυτές </a:t>
            </a:r>
            <a:r>
              <a:rPr lang="el-GR" dirty="0" smtClean="0"/>
              <a:t>εφαρμόζονται </a:t>
            </a:r>
            <a:r>
              <a:rPr lang="el-GR" b="1" dirty="0">
                <a:solidFill>
                  <a:srgbClr val="004A82"/>
                </a:solidFill>
              </a:rPr>
              <a:t>στατιστικές μεθόδους</a:t>
            </a:r>
            <a:r>
              <a:rPr lang="el-GR" b="1" dirty="0" smtClean="0">
                <a:solidFill>
                  <a:srgbClr val="004A82"/>
                </a:solidFill>
              </a:rPr>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3322682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r>
              <a:rPr lang="el-GR" altLang="el-GR" dirty="0" smtClean="0"/>
              <a:t>Βιβλιογραφία</a:t>
            </a:r>
            <a:r>
              <a:rPr lang="el-GR" altLang="el-GR" b="0" dirty="0" smtClean="0"/>
              <a:t> </a:t>
            </a:r>
            <a:r>
              <a:rPr lang="el-GR" altLang="el-GR" sz="3200" b="0" dirty="0" smtClean="0"/>
              <a:t>(2 από 2)</a:t>
            </a:r>
            <a:r>
              <a:rPr lang="el-GR" altLang="el-GR" sz="3200" dirty="0" smtClean="0"/>
              <a:t> </a:t>
            </a:r>
          </a:p>
        </p:txBody>
      </p:sp>
      <p:sp>
        <p:nvSpPr>
          <p:cNvPr id="27651" name="Θέση περιεχομένου 2"/>
          <p:cNvSpPr>
            <a:spLocks noGrp="1"/>
          </p:cNvSpPr>
          <p:nvPr>
            <p:ph idx="1"/>
          </p:nvPr>
        </p:nvSpPr>
        <p:spPr>
          <a:xfrm>
            <a:off x="457200" y="1196975"/>
            <a:ext cx="8435280" cy="5040313"/>
          </a:xfrm>
        </p:spPr>
        <p:txBody>
          <a:bodyPr/>
          <a:lstStyle/>
          <a:p>
            <a:pPr lvl="0"/>
            <a:r>
              <a:rPr lang="el-GR" dirty="0" smtClean="0"/>
              <a:t>Εργαστηριακές ασκήσεις Χημείας, Ν. </a:t>
            </a:r>
            <a:r>
              <a:rPr lang="el-GR" dirty="0" err="1" smtClean="0"/>
              <a:t>Καρακασίδη</a:t>
            </a:r>
            <a:r>
              <a:rPr lang="el-GR" dirty="0" smtClean="0"/>
              <a:t>, ΤΕΙ Αθήνας, 1997</a:t>
            </a:r>
          </a:p>
          <a:p>
            <a:pPr lvl="0"/>
            <a:r>
              <a:rPr lang="el-GR" dirty="0" smtClean="0"/>
              <a:t>Εργαστηριακές ασκήσεις Χημικής &amp; </a:t>
            </a:r>
            <a:r>
              <a:rPr lang="el-GR" dirty="0" err="1" smtClean="0"/>
              <a:t>Περιβ</a:t>
            </a:r>
            <a:r>
              <a:rPr lang="el-GR" dirty="0" smtClean="0"/>
              <a:t>. Τεχνολογίας, Ε. </a:t>
            </a:r>
            <a:r>
              <a:rPr lang="el-GR" dirty="0" err="1" smtClean="0"/>
              <a:t>Φουντουκίδης</a:t>
            </a:r>
            <a:r>
              <a:rPr lang="el-GR" dirty="0" smtClean="0"/>
              <a:t>,  </a:t>
            </a:r>
            <a:r>
              <a:rPr lang="el-GR" dirty="0" err="1" smtClean="0"/>
              <a:t>εκδ</a:t>
            </a:r>
            <a:r>
              <a:rPr lang="el-GR" dirty="0" smtClean="0"/>
              <a:t>. Πουκαμισάς, 2009 </a:t>
            </a:r>
          </a:p>
          <a:p>
            <a:pPr lvl="0"/>
            <a:r>
              <a:rPr lang="el-GR" dirty="0" smtClean="0"/>
              <a:t>Σημειώσεις Εργαστηρίου Ηλεκτροχημείας, Σ. Καλογεροπούλου, ΤΕΙ Πειραιά, 2000 </a:t>
            </a:r>
          </a:p>
          <a:p>
            <a:pPr lvl="0"/>
            <a:r>
              <a:rPr lang="el-GR" dirty="0" smtClean="0"/>
              <a:t>Σημειώσεις Εργαστηρίου «Επιφανειακή επεξεργασία και χρωματισμός των υλικών», Ε. Τσαγκαράκη – </a:t>
            </a:r>
            <a:r>
              <a:rPr lang="el-GR" dirty="0" err="1" smtClean="0"/>
              <a:t>Καπλάνογλου</a:t>
            </a:r>
            <a:r>
              <a:rPr lang="el-GR" dirty="0" smtClean="0"/>
              <a:t>, Ε.Κ.Π.Α. 2006</a:t>
            </a:r>
            <a:endParaRPr lang="el-GR" dirty="0"/>
          </a:p>
        </p:txBody>
      </p:sp>
      <p:sp>
        <p:nvSpPr>
          <p:cNvPr id="4" name="Θέση αριθμού διαφάνειας 3"/>
          <p:cNvSpPr>
            <a:spLocks noGrp="1"/>
          </p:cNvSpPr>
          <p:nvPr>
            <p:ph type="sldNum" sz="quarter" idx="12"/>
          </p:nvPr>
        </p:nvSpPr>
        <p:spPr/>
        <p:txBody>
          <a:bodyPr/>
          <a:lstStyle/>
          <a:p>
            <a:pPr>
              <a:defRPr/>
            </a:pPr>
            <a:fld id="{06D24214-1666-4AB6-AC6E-5E57DA3C1AB4}"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1613943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a:t>
            </a:r>
            <a:r>
              <a:rPr lang="el-GR" sz="2000" dirty="0" smtClean="0"/>
              <a:t>«</a:t>
            </a:r>
            <a:r>
              <a:rPr lang="el-GR" sz="2000" dirty="0"/>
              <a:t>Χημεία Γραφικών Τεχνών (Ε)</a:t>
            </a:r>
            <a:r>
              <a:rPr lang="el-GR" sz="2000" dirty="0" smtClean="0"/>
              <a:t>. Ενότητα 2</a:t>
            </a:r>
            <a:r>
              <a:rPr lang="en-US" sz="2000" dirty="0" smtClean="0"/>
              <a:t>:</a:t>
            </a:r>
            <a:r>
              <a:rPr lang="el-GR" sz="2000" dirty="0" smtClean="0"/>
              <a:t> </a:t>
            </a:r>
            <a:r>
              <a:rPr lang="el-GR" altLang="el-GR" sz="2000" dirty="0"/>
              <a:t>Στατιστική Επεξεργασία Μετρήσεων-Ζυγός </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a:t>
            </a:r>
            <a:r>
              <a:rPr lang="el-GR" dirty="0" smtClean="0">
                <a:latin typeface="+mn-lt"/>
              </a:rPr>
              <a:t>creativecommons.org/licenses/από-nc-sa/4.0</a:t>
            </a:r>
            <a:r>
              <a:rPr lang="el-GR" dirty="0">
                <a:latin typeface="+mn-lt"/>
              </a:rPr>
              <a:t>/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a:t>
            </a:r>
            <a:r>
              <a:rPr lang="el-GR" dirty="0" smtClean="0"/>
              <a:t>Σφαλμάτων </a:t>
            </a:r>
            <a:r>
              <a:rPr lang="el-GR" sz="3200" b="0" dirty="0" smtClean="0"/>
              <a:t>(1 από 3)</a:t>
            </a:r>
            <a:endParaRPr lang="el-GR" sz="3200" b="0" dirty="0"/>
          </a:p>
        </p:txBody>
      </p:sp>
      <p:sp>
        <p:nvSpPr>
          <p:cNvPr id="3" name="Θέση περιεχομένου 2"/>
          <p:cNvSpPr>
            <a:spLocks noGrp="1"/>
          </p:cNvSpPr>
          <p:nvPr>
            <p:ph idx="1"/>
          </p:nvPr>
        </p:nvSpPr>
        <p:spPr/>
        <p:txBody>
          <a:bodyPr/>
          <a:lstStyle/>
          <a:p>
            <a:pPr marL="0" indent="0">
              <a:lnSpc>
                <a:spcPct val="114000"/>
              </a:lnSpc>
              <a:buNone/>
            </a:pPr>
            <a:r>
              <a:rPr lang="el-GR" b="1" dirty="0">
                <a:solidFill>
                  <a:srgbClr val="004A82"/>
                </a:solidFill>
              </a:rPr>
              <a:t>Τυχαία σφάλματα (</a:t>
            </a:r>
            <a:r>
              <a:rPr lang="el-GR" b="1" dirty="0" err="1">
                <a:solidFill>
                  <a:srgbClr val="004A82"/>
                </a:solidFill>
              </a:rPr>
              <a:t>Random</a:t>
            </a:r>
            <a:r>
              <a:rPr lang="el-GR" b="1" dirty="0">
                <a:solidFill>
                  <a:srgbClr val="004A82"/>
                </a:solidFill>
              </a:rPr>
              <a:t> </a:t>
            </a:r>
            <a:r>
              <a:rPr lang="el-GR" b="1" dirty="0" err="1">
                <a:solidFill>
                  <a:srgbClr val="004A82"/>
                </a:solidFill>
              </a:rPr>
              <a:t>errors</a:t>
            </a:r>
            <a:r>
              <a:rPr lang="el-GR" b="1" dirty="0" smtClean="0">
                <a:solidFill>
                  <a:srgbClr val="004A82"/>
                </a:solidFill>
              </a:rPr>
              <a:t>)</a:t>
            </a:r>
            <a:endParaRPr lang="el-GR" b="1" dirty="0">
              <a:solidFill>
                <a:srgbClr val="004A82"/>
              </a:solidFill>
            </a:endParaRPr>
          </a:p>
          <a:p>
            <a:pPr>
              <a:lnSpc>
                <a:spcPct val="114000"/>
              </a:lnSpc>
            </a:pPr>
            <a:r>
              <a:rPr lang="el-GR" dirty="0"/>
              <a:t>Οφείλονται σε παράγοντες που δε γνωρίζουμε ή δεν μπορούμε να ελέγξουμε. </a:t>
            </a:r>
          </a:p>
          <a:p>
            <a:pPr>
              <a:lnSpc>
                <a:spcPct val="114000"/>
              </a:lnSpc>
            </a:pPr>
            <a:r>
              <a:rPr lang="el-GR" dirty="0"/>
              <a:t>Οι μετρήσεις μας κατανέμονται ομοιόμορφα γύρω από τη μέση τιμή, ακολουθώντας την κανονική κατανομή.</a:t>
            </a:r>
          </a:p>
          <a:p>
            <a:pPr>
              <a:lnSpc>
                <a:spcPct val="114000"/>
              </a:lnSpc>
            </a:pPr>
            <a:r>
              <a:rPr lang="el-GR" dirty="0"/>
              <a:t>Η έννοια του τυχαίου σφάλματος είναι σχετική και εξαρτάται από την διαθέσιμη μετρητική διάταξη. Για παράδειγμα σε ένα ζυγό ακριβείας τα τυχόν ρεύματα αέρα προκαλούν τυχαία σφάλματα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1099999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Σφαλμάτων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pPr marL="0" indent="0">
              <a:lnSpc>
                <a:spcPct val="114000"/>
              </a:lnSpc>
              <a:buNone/>
            </a:pPr>
            <a:r>
              <a:rPr lang="el-GR" b="1" dirty="0">
                <a:solidFill>
                  <a:srgbClr val="004A82"/>
                </a:solidFill>
              </a:rPr>
              <a:t>Συστηματικά σφάλματα (</a:t>
            </a:r>
            <a:r>
              <a:rPr lang="el-GR" b="1" dirty="0" err="1">
                <a:solidFill>
                  <a:srgbClr val="004A82"/>
                </a:solidFill>
              </a:rPr>
              <a:t>Systematic</a:t>
            </a:r>
            <a:r>
              <a:rPr lang="el-GR" b="1" dirty="0">
                <a:solidFill>
                  <a:srgbClr val="004A82"/>
                </a:solidFill>
              </a:rPr>
              <a:t> </a:t>
            </a:r>
            <a:r>
              <a:rPr lang="el-GR" b="1" dirty="0" err="1">
                <a:solidFill>
                  <a:srgbClr val="004A82"/>
                </a:solidFill>
              </a:rPr>
              <a:t>errors</a:t>
            </a:r>
            <a:r>
              <a:rPr lang="el-GR" b="1" dirty="0" smtClean="0">
                <a:solidFill>
                  <a:srgbClr val="004A82"/>
                </a:solidFill>
              </a:rPr>
              <a:t>)</a:t>
            </a:r>
            <a:endParaRPr lang="el-GR" b="1" dirty="0">
              <a:solidFill>
                <a:srgbClr val="004A82"/>
              </a:solidFill>
            </a:endParaRPr>
          </a:p>
          <a:p>
            <a:pPr>
              <a:lnSpc>
                <a:spcPct val="114000"/>
              </a:lnSpc>
            </a:pPr>
            <a:r>
              <a:rPr lang="el-GR" dirty="0"/>
              <a:t>Οφείλονται σε κάποιο συστηματικό λάθος που γίνεται κατά τη διάρκεια του πειράματος. </a:t>
            </a:r>
            <a:r>
              <a:rPr lang="el-GR" dirty="0" smtClean="0"/>
              <a:t>Μπορεί να οφείλονται σε λανθασμένη </a:t>
            </a:r>
            <a:r>
              <a:rPr lang="el-GR" dirty="0"/>
              <a:t>ρύθμιση/βαθμονόμηση οργάνου, </a:t>
            </a:r>
            <a:r>
              <a:rPr lang="el-GR" dirty="0" smtClean="0"/>
              <a:t>σε λανθασμένη </a:t>
            </a:r>
            <a:r>
              <a:rPr lang="el-GR" dirty="0"/>
              <a:t>μεθοδολογία μέτρησης, </a:t>
            </a:r>
            <a:r>
              <a:rPr lang="el-GR" dirty="0" smtClean="0"/>
              <a:t>σε μη ακριβή </a:t>
            </a:r>
            <a:r>
              <a:rPr lang="el-GR" dirty="0"/>
              <a:t>τήρηση της πειραματικής διαδικασίας.</a:t>
            </a:r>
          </a:p>
          <a:p>
            <a:pPr>
              <a:lnSpc>
                <a:spcPct val="114000"/>
              </a:lnSpc>
            </a:pPr>
            <a:r>
              <a:rPr lang="el-GR" dirty="0"/>
              <a:t>Επηρεάζουν κατά το ίδιο μέτρο τις μετρήσεις μας, οι οποίες κατανέμονται γύρω από τη μέση τιμή, που είναι όμως διάφορη της </a:t>
            </a:r>
            <a:r>
              <a:rPr lang="el-GR" dirty="0" smtClean="0"/>
              <a:t>πραγματικής.</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128984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Σφαλμάτων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pPr marL="0" indent="0">
              <a:lnSpc>
                <a:spcPct val="114000"/>
              </a:lnSpc>
              <a:buNone/>
            </a:pPr>
            <a:r>
              <a:rPr lang="el-GR" b="1" dirty="0">
                <a:solidFill>
                  <a:srgbClr val="004A82"/>
                </a:solidFill>
              </a:rPr>
              <a:t>Λοιπά σφάλματα (</a:t>
            </a:r>
            <a:r>
              <a:rPr lang="el-GR" b="1" dirty="0" err="1">
                <a:solidFill>
                  <a:srgbClr val="004A82"/>
                </a:solidFill>
              </a:rPr>
              <a:t>Gross</a:t>
            </a:r>
            <a:r>
              <a:rPr lang="el-GR" b="1" dirty="0">
                <a:solidFill>
                  <a:srgbClr val="004A82"/>
                </a:solidFill>
              </a:rPr>
              <a:t> </a:t>
            </a:r>
            <a:r>
              <a:rPr lang="el-GR" b="1" dirty="0" err="1">
                <a:solidFill>
                  <a:srgbClr val="004A82"/>
                </a:solidFill>
              </a:rPr>
              <a:t>errors</a:t>
            </a:r>
            <a:r>
              <a:rPr lang="el-GR" b="1" dirty="0" smtClean="0">
                <a:solidFill>
                  <a:srgbClr val="004A82"/>
                </a:solidFill>
              </a:rPr>
              <a:t>)</a:t>
            </a:r>
            <a:endParaRPr lang="el-GR" b="1" dirty="0">
              <a:solidFill>
                <a:srgbClr val="004A82"/>
              </a:solidFill>
            </a:endParaRPr>
          </a:p>
          <a:p>
            <a:pPr>
              <a:lnSpc>
                <a:spcPct val="114000"/>
              </a:lnSpc>
            </a:pPr>
            <a:r>
              <a:rPr lang="el-GR" dirty="0" smtClean="0"/>
              <a:t>Έτσι ονομάζονται </a:t>
            </a:r>
            <a:r>
              <a:rPr lang="el-GR" dirty="0"/>
              <a:t>όλα τα υπόλοιπα σφάλματα που μπορεί να οφείλονται σε σοβαρά λάθη που έγιναν κατά το πείραμα ή σε κάποιο ατύχημα, όπως </a:t>
            </a:r>
            <a:r>
              <a:rPr lang="el-GR" dirty="0" smtClean="0"/>
              <a:t>είναι η </a:t>
            </a:r>
            <a:r>
              <a:rPr lang="el-GR" dirty="0"/>
              <a:t>καταστροφή ενός κρίσιμου δείγματος ή η βλάβη ενός οργάνου. </a:t>
            </a:r>
          </a:p>
          <a:p>
            <a:pPr>
              <a:lnSpc>
                <a:spcPct val="114000"/>
              </a:lnSpc>
            </a:pPr>
            <a:r>
              <a:rPr lang="el-GR" dirty="0" smtClean="0"/>
              <a:t>Στην </a:t>
            </a:r>
            <a:r>
              <a:rPr lang="el-GR" dirty="0"/>
              <a:t>πλειοψηφία τους </a:t>
            </a:r>
            <a:r>
              <a:rPr lang="el-GR" dirty="0" smtClean="0"/>
              <a:t>είναι οφθαλμοφανή </a:t>
            </a:r>
            <a:r>
              <a:rPr lang="el-GR" dirty="0"/>
              <a:t>λάθη και ο μόνος τρόπος για να τα εξαλείψουμε είναι να ξανακάνουμε το πείραμα από την αρχή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678373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888"/>
            <a:ext cx="8229600" cy="1080864"/>
          </a:xfrm>
        </p:spPr>
        <p:txBody>
          <a:bodyPr/>
          <a:lstStyle/>
          <a:p>
            <a:r>
              <a:rPr lang="el-GR" dirty="0"/>
              <a:t>Συλλογή &amp; Παρουσίαση Στατιστικών </a:t>
            </a:r>
            <a:r>
              <a:rPr lang="el-GR" dirty="0" smtClean="0"/>
              <a:t>Στοιχείων </a:t>
            </a:r>
            <a:r>
              <a:rPr lang="el-GR" sz="3200" b="0" dirty="0" smtClean="0"/>
              <a:t>(1 από 2)</a:t>
            </a:r>
            <a:endParaRPr lang="el-GR" sz="3200" b="0" dirty="0"/>
          </a:p>
        </p:txBody>
      </p:sp>
      <p:sp>
        <p:nvSpPr>
          <p:cNvPr id="3" name="Θέση περιεχομένου 2"/>
          <p:cNvSpPr>
            <a:spLocks noGrp="1"/>
          </p:cNvSpPr>
          <p:nvPr>
            <p:ph idx="1"/>
          </p:nvPr>
        </p:nvSpPr>
        <p:spPr>
          <a:xfrm>
            <a:off x="457200" y="1412776"/>
            <a:ext cx="8229600" cy="4824512"/>
          </a:xfrm>
        </p:spPr>
        <p:txBody>
          <a:bodyPr/>
          <a:lstStyle/>
          <a:p>
            <a:pPr marL="0" indent="0">
              <a:lnSpc>
                <a:spcPct val="150000"/>
              </a:lnSpc>
              <a:buNone/>
            </a:pPr>
            <a:r>
              <a:rPr lang="el-GR" b="1" dirty="0">
                <a:solidFill>
                  <a:srgbClr val="004A82"/>
                </a:solidFill>
              </a:rPr>
              <a:t>Απογραφή </a:t>
            </a:r>
          </a:p>
          <a:p>
            <a:pPr>
              <a:lnSpc>
                <a:spcPct val="150000"/>
              </a:lnSpc>
            </a:pPr>
            <a:r>
              <a:rPr lang="el-GR" dirty="0"/>
              <a:t>Συγκεντρώνονται στοιχεία από όλες τις μονάδες του πληθυσμού που θέλουμε να μελετήσουμε σε μια χρονική περίοδο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3084994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888"/>
            <a:ext cx="8229600" cy="1080864"/>
          </a:xfrm>
        </p:spPr>
        <p:txBody>
          <a:bodyPr/>
          <a:lstStyle/>
          <a:p>
            <a:r>
              <a:rPr lang="el-GR" dirty="0"/>
              <a:t>Συλλογή &amp; Παρουσίαση Στατιστικών Στοιχείων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57200" y="1340768"/>
            <a:ext cx="8229600" cy="4896520"/>
          </a:xfrm>
        </p:spPr>
        <p:txBody>
          <a:bodyPr/>
          <a:lstStyle/>
          <a:p>
            <a:pPr marL="0" indent="0">
              <a:lnSpc>
                <a:spcPct val="114000"/>
              </a:lnSpc>
              <a:buNone/>
            </a:pPr>
            <a:r>
              <a:rPr lang="el-GR" b="1" dirty="0">
                <a:solidFill>
                  <a:srgbClr val="004A82"/>
                </a:solidFill>
              </a:rPr>
              <a:t>Δειγματοληψία</a:t>
            </a:r>
          </a:p>
          <a:p>
            <a:pPr>
              <a:lnSpc>
                <a:spcPct val="114000"/>
              </a:lnSpc>
            </a:pPr>
            <a:r>
              <a:rPr lang="el-GR" dirty="0"/>
              <a:t>Εξετάζουμε ένα μικρό μέρος (δείγμα) του πληθυσμού, το οποίο επιλέγουμε κατά τέτοιο τρόπο, ώστε οι πληροφορίες, οι εκτιμήσεις και τα συμπεράσματα που θα πάρουμε από αυτό, να έχουν ισχύ για όλο το σύνολο του πληθυσμού στον οποίον ανήκει το δείγμα. Στην περίπτωση αυτή λέμε ότι το δείγμα είναι </a:t>
            </a:r>
            <a:r>
              <a:rPr lang="el-GR" b="1" dirty="0">
                <a:solidFill>
                  <a:srgbClr val="004A82"/>
                </a:solidFill>
              </a:rPr>
              <a:t>αντιπροσωπευτικό</a:t>
            </a:r>
            <a:r>
              <a:rPr lang="el-GR" dirty="0"/>
              <a:t> του πληθυσμού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309135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a:lstStyle/>
          <a:p>
            <a:r>
              <a:rPr lang="el-GR" dirty="0"/>
              <a:t>Σημαντικές Στατιστικές </a:t>
            </a:r>
            <a:r>
              <a:rPr lang="el-GR" dirty="0" smtClean="0"/>
              <a:t>Έννοιες </a:t>
            </a:r>
            <a:r>
              <a:rPr lang="el-GR" sz="3200" b="0" dirty="0" smtClean="0"/>
              <a:t>(1 από 3)</a:t>
            </a:r>
            <a:endParaRPr lang="el-GR" sz="3200" b="0" dirty="0"/>
          </a:p>
        </p:txBody>
      </p:sp>
      <p:sp>
        <p:nvSpPr>
          <p:cNvPr id="3" name="Θέση περιεχομένου 2"/>
          <p:cNvSpPr>
            <a:spLocks noGrp="1"/>
          </p:cNvSpPr>
          <p:nvPr>
            <p:ph idx="1"/>
          </p:nvPr>
        </p:nvSpPr>
        <p:spPr/>
        <p:txBody>
          <a:bodyPr/>
          <a:lstStyle/>
          <a:p>
            <a:pPr>
              <a:lnSpc>
                <a:spcPct val="114000"/>
              </a:lnSpc>
            </a:pPr>
            <a:r>
              <a:rPr lang="el-GR" b="1" dirty="0">
                <a:solidFill>
                  <a:srgbClr val="004A82"/>
                </a:solidFill>
              </a:rPr>
              <a:t>Πληθυσμός:</a:t>
            </a:r>
            <a:r>
              <a:rPr lang="el-GR" dirty="0">
                <a:solidFill>
                  <a:srgbClr val="004A82"/>
                </a:solidFill>
              </a:rPr>
              <a:t> </a:t>
            </a:r>
            <a:r>
              <a:rPr lang="el-GR" dirty="0" smtClean="0"/>
              <a:t>Αποτελεί το </a:t>
            </a:r>
            <a:r>
              <a:rPr lang="el-GR" dirty="0"/>
              <a:t>σύνολο των μετρήσεων ή γενικά των παρατηρήσεων, οι οποίες αναφέρονται σε ένα χαρακτηριστικό ή ιδιότητα των μονάδων του συνόλου που εξετάζουμε. Για πειραματικές μετρήσεις, </a:t>
            </a:r>
            <a:r>
              <a:rPr lang="el-GR" b="1" dirty="0">
                <a:solidFill>
                  <a:srgbClr val="004A82"/>
                </a:solidFill>
              </a:rPr>
              <a:t>ο πληθυσμός θεωρητικά, είναι ο άπειρος αριθμός μετρήσεων </a:t>
            </a:r>
            <a:r>
              <a:rPr lang="el-GR" dirty="0"/>
              <a:t>που μπορούν να εκτελεστούν (πχ. το βάρος ενός υλικού, οι διαστάσεις του χαρτιού, κτλ</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39541807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ca136091e33422fc498d5ca447f33a42e296df13"/>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4</TotalTime>
  <Words>2466</Words>
  <Application>Microsoft Office PowerPoint</Application>
  <PresentationFormat>On-screen Show (4:3)</PresentationFormat>
  <Paragraphs>189</Paragraphs>
  <Slides>36</Slides>
  <Notes>9</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OC_template_updated</vt:lpstr>
      <vt:lpstr>template</vt:lpstr>
      <vt:lpstr>Χημεία Γραφικών Τεχνών (Ε)</vt:lpstr>
      <vt:lpstr>Α. Θεωρητικό μέρος (1 από 2)</vt:lpstr>
      <vt:lpstr>Α. Θεωρητικό μέρος (2 από 2)</vt:lpstr>
      <vt:lpstr>Είδη Σφαλμάτων (1 από 3)</vt:lpstr>
      <vt:lpstr>Είδη Σφαλμάτων (2 από 3)</vt:lpstr>
      <vt:lpstr>Είδη Σφαλμάτων (3 από 3)</vt:lpstr>
      <vt:lpstr>Συλλογή &amp; Παρουσίαση Στατιστικών Στοιχείων (1 από 2)</vt:lpstr>
      <vt:lpstr>Συλλογή &amp; Παρουσίαση Στατιστικών Στοιχείων (2 από 2)</vt:lpstr>
      <vt:lpstr>Σημαντικές Στατιστικές Έννοιες (1 από 3)</vt:lpstr>
      <vt:lpstr>Σημαντικές Στατιστικές Έννοιες (2 από 3)</vt:lpstr>
      <vt:lpstr>Σημαντικές Στατιστικές Έννοιες (3 από 3)</vt:lpstr>
      <vt:lpstr>Ορισμοί και έννοιες (1 από 3)</vt:lpstr>
      <vt:lpstr>Ορισμοί και έννοιες (2 από 3)</vt:lpstr>
      <vt:lpstr>Ορισμοί και έννοιες (3 από 3)</vt:lpstr>
      <vt:lpstr>Σημαντικά Ψηφία (1 από 3)</vt:lpstr>
      <vt:lpstr>Σημαντικά Ψηφία (2 από 3)</vt:lpstr>
      <vt:lpstr>Σημαντικά Ψηφία (3 από 3)</vt:lpstr>
      <vt:lpstr>Στρογγυλοποίηση (1 από 4)</vt:lpstr>
      <vt:lpstr>Στρογγυλοποίηση (2 από 4)</vt:lpstr>
      <vt:lpstr>Στρογγυλοποίηση (3 από 4)</vt:lpstr>
      <vt:lpstr>Στρογγυλοποίηση (4 από 4)</vt:lpstr>
      <vt:lpstr>Επιπλέον Στατιστικές Έννοιες (1 από 2)</vt:lpstr>
      <vt:lpstr>Επιπλέον Στατιστικές Έννοιες (2 από 2)</vt:lpstr>
      <vt:lpstr>Ηλεκτρονικός ζυγός</vt:lpstr>
      <vt:lpstr>Πειραματικό μέρος (1 από 3)</vt:lpstr>
      <vt:lpstr>Πειραματικό μέρος (2 από 3)</vt:lpstr>
      <vt:lpstr>Πειραματικό μέρος (3 από 3)</vt:lpstr>
      <vt:lpstr>Επεξεργασία Μετρήσεων</vt:lpstr>
      <vt:lpstr>Βιβλιογραφία (1 από 2) </vt:lpstr>
      <vt:lpstr>Βιβλιογραφία (2 από 2)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Χημεία Γραφικών Τεχνών (Ε)</dc:title>
  <dc:creator>opencourses@teiath.gr</dc:creator>
  <cp:lastModifiedBy>alex</cp:lastModifiedBy>
  <cp:revision>5</cp:revision>
  <dcterms:created xsi:type="dcterms:W3CDTF">2014-09-29T06:19:06Z</dcterms:created>
  <dcterms:modified xsi:type="dcterms:W3CDTF">2015-01-28T13:20:24Z</dcterms:modified>
</cp:coreProperties>
</file>