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6"/>
  </p:notesMasterIdLst>
  <p:handoutMasterIdLst>
    <p:handoutMasterId r:id="rId27"/>
  </p:handoutMasterIdLst>
  <p:sldIdLst>
    <p:sldId id="256" r:id="rId3"/>
    <p:sldId id="271" r:id="rId4"/>
    <p:sldId id="273" r:id="rId5"/>
    <p:sldId id="277" r:id="rId6"/>
    <p:sldId id="278" r:id="rId7"/>
    <p:sldId id="272" r:id="rId8"/>
    <p:sldId id="275" r:id="rId9"/>
    <p:sldId id="276" r:id="rId10"/>
    <p:sldId id="274" r:id="rId11"/>
    <p:sldId id="279" r:id="rId12"/>
    <p:sldId id="280" r:id="rId13"/>
    <p:sldId id="281" r:id="rId14"/>
    <p:sldId id="282" r:id="rId15"/>
    <p:sldId id="283" r:id="rId16"/>
    <p:sldId id="284" r:id="rId17"/>
    <p:sldId id="285" r:id="rId18"/>
    <p:sldId id="257" r:id="rId19"/>
    <p:sldId id="262" r:id="rId20"/>
    <p:sldId id="264" r:id="rId21"/>
    <p:sldId id="269" r:id="rId22"/>
    <p:sldId id="270" r:id="rId23"/>
    <p:sldId id="266" r:id="rId24"/>
    <p:sldId id="261" r:id="rId25"/>
  </p:sldIdLst>
  <p:sldSz cx="9144000" cy="6858000" type="screen4x3"/>
  <p:notesSz cx="7104063" cy="10234613"/>
  <p:custDataLst>
    <p:tags r:id="rId2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29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30/4/2015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30/4/2015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travelport.com/sitecore/content/Global%20Repository/Products%20and%20Services/Galileo%20Desktop%202,-d-,0.aspx" TargetMode="External"/><Relationship Id="rId3" Type="http://schemas.openxmlformats.org/officeDocument/2006/relationships/hyperlink" Target="http://www.travelport.com/sitecore/content/Global%20Repository/Products%20and%20Services/Worldspan%20Car%20Rental%20Solutions%E2%84%A2-%20Agency.aspx" TargetMode="External"/><Relationship Id="rId7" Type="http://schemas.openxmlformats.org/officeDocument/2006/relationships/hyperlink" Target="http://www.travelport.com/sitecore/content/Global%20Repository/Products%20and%20Services/Worldspan%20Go!%E2%84%A2.aspx" TargetMode="External"/><Relationship Id="rId2" Type="http://schemas.openxmlformats.org/officeDocument/2006/relationships/hyperlink" Target="http://www.travelport.com/sitecore/content/Global%20Repository/Products%20and%20Services/Galileo%20Agency%20Private%20Fares.aspx" TargetMode="External"/><Relationship Id="rId1" Type="http://schemas.openxmlformats.org/officeDocument/2006/relationships/slideLayout" Target="../slideLayouts/slideLayout2.xml"/><Relationship Id="rId6" Type="http://schemas.openxmlformats.org/officeDocument/2006/relationships/hyperlink" Target="http://www.travelport.com/sitecore/content/Global%20Repository/Products%20and%20Services/Galileo%20CarMaster%20for%20Agency.aspx" TargetMode="External"/><Relationship Id="rId5" Type="http://schemas.openxmlformats.org/officeDocument/2006/relationships/hyperlink" Target="http://www.travelport.com/sitecore/content/Global%20Repository/Products%20and%20Services/Worldspan%20VacationSelect%E2%84%A2.aspx" TargetMode="External"/><Relationship Id="rId4" Type="http://schemas.openxmlformats.org/officeDocument/2006/relationships/hyperlink" Target="http://www.travelport.com/sitecore/content/Global%20Repository/Products%20and%20Services/Galileo%20360%20Fares.aspx" TargetMode="External"/><Relationship Id="rId9" Type="http://schemas.openxmlformats.org/officeDocument/2006/relationships/hyperlink" Target="http://www.travelport.com/sitecore/content/Global%20Repository/Products%20and%20Services/Worldspan%20Hotel%20Solutions%E2%84%A2%20-%20Agency.aspx"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travelport.com/sitecore/content/Global%20Repository/Products%20and%20Services/Galileo%20Vacations%E2%84%A2%20for%20%20Agencies.aspx" TargetMode="External"/><Relationship Id="rId3" Type="http://schemas.openxmlformats.org/officeDocument/2006/relationships/hyperlink" Target="http://www.travelport.com/sitecore/content/Global%20Repository/Products%20and%20Services/Worldspan%20SecuRate%E2%84%A2%20Air.aspx" TargetMode="External"/><Relationship Id="rId7" Type="http://schemas.openxmlformats.org/officeDocument/2006/relationships/hyperlink" Target="http://www.travelport.com/sitecore/content/Global%20Repository/Products%20and%20Services/Travelport%20Agencia%E2%84%A2.aspx" TargetMode="External"/><Relationship Id="rId2" Type="http://schemas.openxmlformats.org/officeDocument/2006/relationships/hyperlink" Target="http://www.travelport.com/sitecore/content/Global%20Repository/Products%20and%20Services/Galileo%20Groups%20for%20Agency.aspx" TargetMode="External"/><Relationship Id="rId1" Type="http://schemas.openxmlformats.org/officeDocument/2006/relationships/slideLayout" Target="../slideLayouts/slideLayout2.xml"/><Relationship Id="rId6" Type="http://schemas.openxmlformats.org/officeDocument/2006/relationships/hyperlink" Target="http://www.travelport.com/sitecore/content/Global%20Repository/Products%20and%20Services/Galileo%20RoomMaster%E2%84%A2%20for%20Agency.aspx" TargetMode="External"/><Relationship Id="rId5" Type="http://schemas.openxmlformats.org/officeDocument/2006/relationships/hyperlink" Target="http://www.travelport.com/sitecore/content/Global%20Repository/Products%20and%20Services/Worldspan%20Trip%20Manager%E2%84%A2%20XE.aspx" TargetMode="External"/><Relationship Id="rId10" Type="http://schemas.openxmlformats.org/officeDocument/2006/relationships/hyperlink" Target="http://www.travelport.com/sitecore/content/Global%20Repository/Products%20and%20Services/Travelport%20UK%20Rail.aspx" TargetMode="External"/><Relationship Id="rId4" Type="http://schemas.openxmlformats.org/officeDocument/2006/relationships/hyperlink" Target="http://www.travelport.com/sitecore/content/Global%20Repository/Products%20and%20Services/Galileo%20RailMaster%E2%84%A2%20for%20Agency.aspx" TargetMode="External"/><Relationship Id="rId9" Type="http://schemas.openxmlformats.org/officeDocument/2006/relationships/hyperlink" Target="http://www.travelport.com/sitecore/content/Global%20Repository/Products%20and%20Services/Travelport%20e-Pricing%20-%20Agency.aspx"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travelport.com/sitecore/content/Global%20Repository/Products%20and%20Services/Travelport%20Rooms%20and%20More.aspx" TargetMode="External"/><Relationship Id="rId3" Type="http://schemas.openxmlformats.org/officeDocument/2006/relationships/hyperlink" Target="http://www.travelport.com/sitecore/content/Global%20Repository/Products%20and%20Services/Travelport%20Leisure.aspx" TargetMode="External"/><Relationship Id="rId7" Type="http://schemas.openxmlformats.org/officeDocument/2006/relationships/hyperlink" Target="http://www.travelport.com/sitecore/content/Global%20Repository/Products%20and%20Services/Travelport%20Universal%20Desktop.aspx" TargetMode="External"/><Relationship Id="rId2" Type="http://schemas.openxmlformats.org/officeDocument/2006/relationships/hyperlink" Target="http://www.travelport.com/sitecore/content/Global%20Repository/Products%20and%20Services/Travelport%20Cruise%20,-a-,%20Tour%20-%20Agency.aspx" TargetMode="External"/><Relationship Id="rId1" Type="http://schemas.openxmlformats.org/officeDocument/2006/relationships/slideLayout" Target="../slideLayouts/slideLayout2.xml"/><Relationship Id="rId6" Type="http://schemas.openxmlformats.org/officeDocument/2006/relationships/hyperlink" Target="http://www.travelport.com/sitecore/content/Global%20Repository/Products%20and%20Services/Travelport%20Universal%20API.aspx" TargetMode="External"/><Relationship Id="rId5" Type="http://schemas.openxmlformats.org/officeDocument/2006/relationships/hyperlink" Target="http://www.travelport.com/sitecore/content/Global%20Repository/Products%20and%20Services/Travelport%20Traversa%20for%20Agencies.aspx" TargetMode="External"/><Relationship Id="rId4" Type="http://schemas.openxmlformats.org/officeDocument/2006/relationships/hyperlink" Target="http://www.travelport.com/sitecore/content/Global%20Repository/Products%20and%20Services/Travelport's%20Low%20Cost%20Carrier%20(LCC).asp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travelport.com/Global%20Repository/Products%20and%20Services/Galileo%20Agency%20Private%20Fares.aspx" TargetMode="External"/><Relationship Id="rId2" Type="http://schemas.openxmlformats.org/officeDocument/2006/relationships/hyperlink" Target="http://www.travelport.com/Global%20Repository/Products%20and%20Services/Galileo%20360%20Fares.aspx" TargetMode="External"/><Relationship Id="rId1" Type="http://schemas.openxmlformats.org/officeDocument/2006/relationships/slideLayout" Target="../slideLayouts/slideLayout2.xml"/><Relationship Id="rId5" Type="http://schemas.openxmlformats.org/officeDocument/2006/relationships/hyperlink" Target="http://www.travelport.com/Global%20Repository/Products%20and%20Services/Galileo%20Desktop%202,-d-,0.aspx" TargetMode="External"/><Relationship Id="rId4" Type="http://schemas.openxmlformats.org/officeDocument/2006/relationships/hyperlink" Target="http://www.travelport.com/Global%20Repository/Products%20and%20Services/Galileo%20Airline%20Private%20Fares.asp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Διεθνείς </a:t>
            </a:r>
            <a:r>
              <a:rPr lang="el-GR" sz="3600" b="1" dirty="0">
                <a:solidFill>
                  <a:schemeClr val="tx1"/>
                </a:solidFill>
                <a:latin typeface="+mn-lt"/>
              </a:rPr>
              <a:t>Σ</a:t>
            </a:r>
            <a:r>
              <a:rPr lang="el-GR" sz="3600" b="1" dirty="0" smtClean="0">
                <a:solidFill>
                  <a:schemeClr val="tx1"/>
                </a:solidFill>
                <a:latin typeface="+mn-lt"/>
              </a:rPr>
              <a:t>υστήματα </a:t>
            </a:r>
            <a:r>
              <a:rPr lang="el-GR" sz="3600" b="1" dirty="0">
                <a:solidFill>
                  <a:schemeClr val="tx1"/>
                </a:solidFill>
                <a:latin typeface="+mn-lt"/>
              </a:rPr>
              <a:t>Κ</a:t>
            </a:r>
            <a:r>
              <a:rPr lang="el-GR" sz="3600" b="1" dirty="0" smtClean="0">
                <a:solidFill>
                  <a:schemeClr val="tx1"/>
                </a:solidFill>
                <a:latin typeface="+mn-lt"/>
              </a:rPr>
              <a:t>ρατήσεων στον Τουρισμό</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l-GR" sz="2600" b="1" dirty="0" smtClean="0"/>
              <a:t>7</a:t>
            </a:r>
            <a:r>
              <a:rPr lang="el-GR" sz="2600" dirty="0" smtClean="0"/>
              <a:t>:</a:t>
            </a:r>
            <a:r>
              <a:rPr lang="en-US" sz="2600" dirty="0" smtClean="0"/>
              <a:t> </a:t>
            </a:r>
            <a:r>
              <a:rPr lang="en-US" sz="2600" dirty="0" err="1"/>
              <a:t>Travelport</a:t>
            </a:r>
            <a:r>
              <a:rPr lang="en-US" sz="2600" dirty="0"/>
              <a:t>: </a:t>
            </a:r>
            <a:r>
              <a:rPr lang="el-GR" sz="2600" dirty="0"/>
              <a:t>Συγχώνευση </a:t>
            </a:r>
            <a:r>
              <a:rPr lang="en-US" sz="2600" dirty="0"/>
              <a:t>Galileo </a:t>
            </a:r>
            <a:r>
              <a:rPr lang="el-GR" sz="2600" dirty="0"/>
              <a:t>και </a:t>
            </a:r>
            <a:r>
              <a:rPr lang="en-US" sz="2600" dirty="0" err="1"/>
              <a:t>Worldspan</a:t>
            </a:r>
            <a:endParaRPr lang="en-US" sz="2600" dirty="0" smtClean="0"/>
          </a:p>
          <a:p>
            <a:pPr>
              <a:spcBef>
                <a:spcPts val="0"/>
              </a:spcBef>
            </a:pPr>
            <a:r>
              <a:rPr lang="el-GR" sz="2200" dirty="0" err="1" smtClean="0"/>
              <a:t>Δρ.Βασιλική</a:t>
            </a:r>
            <a:r>
              <a:rPr lang="el-GR" sz="2200" dirty="0" smtClean="0"/>
              <a:t> 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solidFill>
                  <a:prstClr val="white"/>
                </a:solidFill>
              </a:rPr>
              <a:t>Travelport</a:t>
            </a:r>
            <a:r>
              <a:rPr lang="el-GR" dirty="0">
                <a:solidFill>
                  <a:prstClr val="white"/>
                </a:solidFill>
              </a:rPr>
              <a:t> </a:t>
            </a:r>
            <a:r>
              <a:rPr lang="el-GR" sz="3000" b="0" dirty="0" smtClean="0">
                <a:solidFill>
                  <a:prstClr val="white"/>
                </a:solidFill>
              </a:rPr>
              <a:t>2/7</a:t>
            </a:r>
            <a:endParaRPr lang="el-GR" dirty="0"/>
          </a:p>
        </p:txBody>
      </p:sp>
      <p:sp>
        <p:nvSpPr>
          <p:cNvPr id="3" name="Θέση περιεχομένου 2"/>
          <p:cNvSpPr>
            <a:spLocks noGrp="1"/>
          </p:cNvSpPr>
          <p:nvPr>
            <p:ph idx="1"/>
          </p:nvPr>
        </p:nvSpPr>
        <p:spPr>
          <a:xfrm>
            <a:off x="457200" y="1340768"/>
            <a:ext cx="8229600" cy="5256584"/>
          </a:xfrm>
        </p:spPr>
        <p:txBody>
          <a:bodyPr>
            <a:normAutofit/>
          </a:bodyPr>
          <a:lstStyle/>
          <a:p>
            <a:r>
              <a:rPr lang="el-GR" sz="2200" dirty="0" smtClean="0"/>
              <a:t>Παρέχει </a:t>
            </a:r>
            <a:r>
              <a:rPr lang="el-GR" sz="2200" dirty="0"/>
              <a:t>επόμενης γενιάς πολλαπλών λύσεων πληροφορικής για τις αεροπορικές εταιρείες σε όλο τον κόσμο, μαζί με καινοτόμες πληροφορίες για την αγορά, καθώς και εργαλεία ανάλυσης δεδομένων για τις </a:t>
            </a:r>
            <a:r>
              <a:rPr lang="el-GR" sz="2200" dirty="0" smtClean="0"/>
              <a:t>εταιρίες.</a:t>
            </a:r>
          </a:p>
          <a:p>
            <a:r>
              <a:rPr lang="el-GR" sz="2200" dirty="0"/>
              <a:t>Πελάτες αποτελούν παραδοσιακά και σε απευθείας σύνδεση φορείς και εταιρείες διαχείρισης ταξιδιών (TMC), χονδρέμποροι, υπηρεσίες διεκπεραίωσης, καθώς και άλλες εταιρείες. Εκτός από τις αεροπορικές εταιρείες και εταιρείες ξενοδοχείων και ενοικίασης αυτοκινήτων, εξυπηρετεί τους τουριστικούς πράκτορες, κρουαζιερόπλοια και σιδηροδρομικές γραμμές,  </a:t>
            </a:r>
            <a:r>
              <a:rPr lang="el-GR" sz="2200" dirty="0" err="1"/>
              <a:t>πάροχους</a:t>
            </a:r>
            <a:r>
              <a:rPr lang="el-GR" sz="2200" dirty="0"/>
              <a:t> επίγειας μεταφοράς, </a:t>
            </a:r>
            <a:r>
              <a:rPr lang="el-GR" sz="2200" dirty="0" err="1"/>
              <a:t>πάροχους</a:t>
            </a:r>
            <a:r>
              <a:rPr lang="el-GR" sz="2200" dirty="0"/>
              <a:t> υπηρεσιών προορισμού και πολλούς άλλους προμηθευτές τουριστικών προϊόντων και υπηρεσιών.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209377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solidFill>
                  <a:prstClr val="white"/>
                </a:solidFill>
              </a:rPr>
              <a:t>Travelport</a:t>
            </a:r>
            <a:r>
              <a:rPr lang="el-GR" dirty="0">
                <a:solidFill>
                  <a:prstClr val="white"/>
                </a:solidFill>
              </a:rPr>
              <a:t> </a:t>
            </a:r>
            <a:r>
              <a:rPr lang="el-GR" sz="3000" b="0" dirty="0" smtClean="0">
                <a:solidFill>
                  <a:prstClr val="white"/>
                </a:solidFill>
              </a:rPr>
              <a:t>3/7</a:t>
            </a:r>
            <a:endParaRPr lang="el-GR" dirty="0"/>
          </a:p>
        </p:txBody>
      </p:sp>
      <p:sp>
        <p:nvSpPr>
          <p:cNvPr id="3" name="Θέση περιεχομένου 2"/>
          <p:cNvSpPr>
            <a:spLocks noGrp="1"/>
          </p:cNvSpPr>
          <p:nvPr>
            <p:ph idx="1"/>
          </p:nvPr>
        </p:nvSpPr>
        <p:spPr/>
        <p:txBody>
          <a:bodyPr>
            <a:noAutofit/>
          </a:bodyPr>
          <a:lstStyle/>
          <a:p>
            <a:r>
              <a:rPr lang="el-GR" sz="2200" dirty="0" smtClean="0"/>
              <a:t>Αντιπροσωπεύει  </a:t>
            </a:r>
            <a:r>
              <a:rPr lang="el-GR" sz="2200" dirty="0"/>
              <a:t>τις παρακάτω </a:t>
            </a:r>
            <a:r>
              <a:rPr lang="el-GR" sz="2200" dirty="0" smtClean="0"/>
              <a:t>υπηρεσίες:</a:t>
            </a:r>
          </a:p>
          <a:p>
            <a:pPr lvl="1"/>
            <a:r>
              <a:rPr lang="el-GR" sz="2200" b="1" u="sng" dirty="0" smtClean="0">
                <a:hlinkClick r:id="rId2"/>
              </a:rPr>
              <a:t>Galileo </a:t>
            </a:r>
            <a:r>
              <a:rPr lang="el-GR" sz="2200" b="1" u="sng" dirty="0" err="1">
                <a:hlinkClick r:id="rId2"/>
              </a:rPr>
              <a:t>Agency</a:t>
            </a:r>
            <a:r>
              <a:rPr lang="el-GR" sz="2200" b="1" u="sng" dirty="0">
                <a:hlinkClick r:id="rId2"/>
              </a:rPr>
              <a:t> </a:t>
            </a:r>
            <a:r>
              <a:rPr lang="el-GR" sz="2200" b="1" u="sng" dirty="0" err="1">
                <a:hlinkClick r:id="rId2"/>
              </a:rPr>
              <a:t>Private</a:t>
            </a:r>
            <a:r>
              <a:rPr lang="el-GR" sz="2200" b="1" u="sng" dirty="0">
                <a:hlinkClick r:id="rId2"/>
              </a:rPr>
              <a:t> </a:t>
            </a:r>
            <a:r>
              <a:rPr lang="el-GR" sz="2200" b="1" u="sng" dirty="0" err="1" smtClean="0">
                <a:hlinkClick r:id="rId2"/>
              </a:rPr>
              <a:t>Fares</a:t>
            </a:r>
            <a:endParaRPr lang="el-GR" sz="2200" b="1" dirty="0"/>
          </a:p>
          <a:p>
            <a:pPr lvl="1"/>
            <a:r>
              <a:rPr lang="el-GR" sz="2200" b="1" u="sng" dirty="0" err="1">
                <a:hlinkClick r:id="rId3"/>
              </a:rPr>
              <a:t>Worldspan</a:t>
            </a:r>
            <a:r>
              <a:rPr lang="el-GR" sz="2200" b="1" u="sng" dirty="0">
                <a:hlinkClick r:id="rId3"/>
              </a:rPr>
              <a:t> </a:t>
            </a:r>
            <a:r>
              <a:rPr lang="el-GR" sz="2200" b="1" u="sng" dirty="0" err="1">
                <a:hlinkClick r:id="rId3"/>
              </a:rPr>
              <a:t>Car</a:t>
            </a:r>
            <a:r>
              <a:rPr lang="el-GR" sz="2200" b="1" u="sng" dirty="0">
                <a:hlinkClick r:id="rId3"/>
              </a:rPr>
              <a:t> </a:t>
            </a:r>
            <a:r>
              <a:rPr lang="el-GR" sz="2200" b="1" u="sng" dirty="0" err="1">
                <a:hlinkClick r:id="rId3"/>
              </a:rPr>
              <a:t>Rental</a:t>
            </a:r>
            <a:r>
              <a:rPr lang="el-GR" sz="2200" b="1" u="sng" dirty="0">
                <a:hlinkClick r:id="rId3"/>
              </a:rPr>
              <a:t> </a:t>
            </a:r>
            <a:r>
              <a:rPr lang="el-GR" sz="2200" b="1" u="sng" dirty="0" err="1" smtClean="0">
                <a:hlinkClick r:id="rId3"/>
              </a:rPr>
              <a:t>Solutions</a:t>
            </a:r>
            <a:endParaRPr lang="el-GR" sz="2200" b="1" dirty="0"/>
          </a:p>
          <a:p>
            <a:pPr lvl="1"/>
            <a:r>
              <a:rPr lang="el-GR" sz="2200" b="1" u="sng" dirty="0">
                <a:hlinkClick r:id="rId4"/>
              </a:rPr>
              <a:t>Galileo 360 </a:t>
            </a:r>
            <a:r>
              <a:rPr lang="el-GR" sz="2200" b="1" u="sng" dirty="0" err="1">
                <a:hlinkClick r:id="rId4"/>
              </a:rPr>
              <a:t>Fares</a:t>
            </a:r>
            <a:r>
              <a:rPr lang="el-GR" sz="2200" b="1" u="sng" dirty="0" err="1" smtClean="0">
                <a:hlinkClick r:id="rId4"/>
              </a:rPr>
              <a:t>™</a:t>
            </a:r>
            <a:endParaRPr lang="el-GR" sz="2200" b="1" dirty="0"/>
          </a:p>
          <a:p>
            <a:pPr lvl="1"/>
            <a:r>
              <a:rPr lang="el-GR" sz="2200" b="1" u="sng" dirty="0" err="1">
                <a:hlinkClick r:id="rId5"/>
              </a:rPr>
              <a:t>Worldspan</a:t>
            </a:r>
            <a:r>
              <a:rPr lang="el-GR" sz="2200" b="1" u="sng" dirty="0">
                <a:hlinkClick r:id="rId5"/>
              </a:rPr>
              <a:t> </a:t>
            </a:r>
            <a:r>
              <a:rPr lang="el-GR" sz="2200" b="1" u="sng" dirty="0" err="1">
                <a:hlinkClick r:id="rId5"/>
              </a:rPr>
              <a:t>VacationSelect</a:t>
            </a:r>
            <a:r>
              <a:rPr lang="el-GR" sz="2200" b="1" u="sng" baseline="30000" dirty="0" err="1" smtClean="0">
                <a:hlinkClick r:id="rId5"/>
              </a:rPr>
              <a:t>™</a:t>
            </a:r>
            <a:endParaRPr lang="el-GR" sz="2200" b="1" dirty="0"/>
          </a:p>
          <a:p>
            <a:pPr lvl="1"/>
            <a:r>
              <a:rPr lang="el-GR" sz="2200" b="1" u="sng" dirty="0">
                <a:hlinkClick r:id="rId6"/>
              </a:rPr>
              <a:t>Galileo </a:t>
            </a:r>
            <a:r>
              <a:rPr lang="el-GR" sz="2200" b="1" u="sng" dirty="0" err="1">
                <a:hlinkClick r:id="rId6"/>
              </a:rPr>
              <a:t>CarMaster</a:t>
            </a:r>
            <a:r>
              <a:rPr lang="el-GR" sz="2200" b="1" u="sng" baseline="30000" dirty="0" err="1">
                <a:hlinkClick r:id="rId6"/>
              </a:rPr>
              <a:t>™</a:t>
            </a:r>
            <a:r>
              <a:rPr lang="el-GR" sz="2200" b="1" u="sng" dirty="0">
                <a:hlinkClick r:id="rId6"/>
              </a:rPr>
              <a:t> </a:t>
            </a:r>
            <a:r>
              <a:rPr lang="el-GR" sz="2200" b="1" u="sng" dirty="0" err="1">
                <a:hlinkClick r:id="rId6"/>
              </a:rPr>
              <a:t>for</a:t>
            </a:r>
            <a:r>
              <a:rPr lang="el-GR" sz="2200" b="1" u="sng" dirty="0">
                <a:hlinkClick r:id="rId6"/>
              </a:rPr>
              <a:t> </a:t>
            </a:r>
            <a:r>
              <a:rPr lang="el-GR" sz="2200" b="1" u="sng" dirty="0" err="1">
                <a:hlinkClick r:id="rId6"/>
              </a:rPr>
              <a:t>Agency</a:t>
            </a:r>
            <a:endParaRPr lang="el-GR" sz="2200" b="1" dirty="0"/>
          </a:p>
          <a:p>
            <a:pPr lvl="1"/>
            <a:r>
              <a:rPr lang="el-GR" sz="2200" b="1" u="sng" dirty="0" err="1">
                <a:hlinkClick r:id="rId7"/>
              </a:rPr>
              <a:t>Worldspan</a:t>
            </a:r>
            <a:r>
              <a:rPr lang="el-GR" sz="2200" b="1" u="sng" dirty="0">
                <a:hlinkClick r:id="rId7"/>
              </a:rPr>
              <a:t> </a:t>
            </a:r>
            <a:r>
              <a:rPr lang="el-GR" sz="2200" b="1" u="sng" dirty="0" err="1">
                <a:hlinkClick r:id="rId7"/>
              </a:rPr>
              <a:t>Go!</a:t>
            </a:r>
            <a:r>
              <a:rPr lang="el-GR" sz="2200" b="1" u="sng" baseline="30000" dirty="0" err="1">
                <a:hlinkClick r:id="rId7"/>
              </a:rPr>
              <a:t>™</a:t>
            </a:r>
            <a:endParaRPr lang="el-GR" sz="2200" b="1" dirty="0"/>
          </a:p>
          <a:p>
            <a:pPr lvl="1"/>
            <a:r>
              <a:rPr lang="el-GR" sz="2200" b="1" u="sng" dirty="0">
                <a:hlinkClick r:id="rId8"/>
              </a:rPr>
              <a:t>Galileo </a:t>
            </a:r>
            <a:r>
              <a:rPr lang="el-GR" sz="2200" b="1" u="sng" dirty="0" err="1">
                <a:hlinkClick r:id="rId8"/>
              </a:rPr>
              <a:t>Desktop™</a:t>
            </a:r>
            <a:r>
              <a:rPr lang="el-GR" sz="2200" b="1" u="sng" dirty="0">
                <a:hlinkClick r:id="rId8"/>
              </a:rPr>
              <a:t> 2.0</a:t>
            </a:r>
            <a:endParaRPr lang="el-GR" sz="2200" b="1" dirty="0"/>
          </a:p>
          <a:p>
            <a:pPr lvl="1"/>
            <a:r>
              <a:rPr lang="el-GR" sz="2200" b="1" u="sng" dirty="0" err="1">
                <a:hlinkClick r:id="rId9"/>
              </a:rPr>
              <a:t>Worldspan</a:t>
            </a:r>
            <a:r>
              <a:rPr lang="el-GR" sz="2200" b="1" u="sng" dirty="0">
                <a:hlinkClick r:id="rId9"/>
              </a:rPr>
              <a:t> </a:t>
            </a:r>
            <a:r>
              <a:rPr lang="el-GR" sz="2200" b="1" u="sng" dirty="0" err="1">
                <a:hlinkClick r:id="rId9"/>
              </a:rPr>
              <a:t>Hotel</a:t>
            </a:r>
            <a:r>
              <a:rPr lang="el-GR" sz="2200" b="1" u="sng" dirty="0">
                <a:hlinkClick r:id="rId9"/>
              </a:rPr>
              <a:t> </a:t>
            </a:r>
            <a:r>
              <a:rPr lang="el-GR" sz="2200" b="1" u="sng" dirty="0" err="1" smtClean="0">
                <a:hlinkClick r:id="rId9"/>
              </a:rPr>
              <a:t>Solutions</a:t>
            </a:r>
            <a:endParaRPr lang="el-GR" sz="22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816952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solidFill>
                  <a:prstClr val="white"/>
                </a:solidFill>
              </a:rPr>
              <a:t>Travelport</a:t>
            </a:r>
            <a:r>
              <a:rPr lang="el-GR" dirty="0">
                <a:solidFill>
                  <a:prstClr val="white"/>
                </a:solidFill>
              </a:rPr>
              <a:t> </a:t>
            </a:r>
            <a:r>
              <a:rPr lang="el-GR" sz="3000" b="0" dirty="0" smtClean="0">
                <a:solidFill>
                  <a:prstClr val="white"/>
                </a:solidFill>
              </a:rPr>
              <a:t>4/7</a:t>
            </a:r>
            <a:endParaRPr lang="el-GR" dirty="0"/>
          </a:p>
        </p:txBody>
      </p:sp>
      <p:sp>
        <p:nvSpPr>
          <p:cNvPr id="3" name="Θέση περιεχομένου 2"/>
          <p:cNvSpPr>
            <a:spLocks noGrp="1"/>
          </p:cNvSpPr>
          <p:nvPr>
            <p:ph idx="1"/>
          </p:nvPr>
        </p:nvSpPr>
        <p:spPr/>
        <p:txBody>
          <a:bodyPr>
            <a:noAutofit/>
          </a:bodyPr>
          <a:lstStyle/>
          <a:p>
            <a:pPr lvl="1"/>
            <a:r>
              <a:rPr lang="el-GR" sz="2200" b="1" u="sng" dirty="0" smtClean="0">
                <a:hlinkClick r:id="rId2"/>
              </a:rPr>
              <a:t>Galileo </a:t>
            </a:r>
            <a:r>
              <a:rPr lang="el-GR" sz="2200" b="1" u="sng" dirty="0" err="1">
                <a:hlinkClick r:id="rId2"/>
              </a:rPr>
              <a:t>Groups</a:t>
            </a:r>
            <a:r>
              <a:rPr lang="el-GR" sz="2200" b="1" u="sng" baseline="30000" dirty="0" err="1">
                <a:hlinkClick r:id="rId2"/>
              </a:rPr>
              <a:t>™</a:t>
            </a:r>
            <a:r>
              <a:rPr lang="el-GR" sz="2200" b="1" u="sng" dirty="0">
                <a:hlinkClick r:id="rId2"/>
              </a:rPr>
              <a:t> </a:t>
            </a:r>
            <a:endParaRPr lang="el-GR" sz="2200" b="1" dirty="0"/>
          </a:p>
          <a:p>
            <a:pPr lvl="1"/>
            <a:r>
              <a:rPr lang="el-GR" sz="2200" b="1" u="sng" dirty="0" err="1">
                <a:hlinkClick r:id="rId3"/>
              </a:rPr>
              <a:t>Worldspan</a:t>
            </a:r>
            <a:r>
              <a:rPr lang="el-GR" sz="2200" b="1" u="sng" dirty="0">
                <a:hlinkClick r:id="rId3"/>
              </a:rPr>
              <a:t> </a:t>
            </a:r>
            <a:r>
              <a:rPr lang="el-GR" sz="2200" b="1" u="sng" dirty="0" err="1">
                <a:hlinkClick r:id="rId3"/>
              </a:rPr>
              <a:t>SecuRate</a:t>
            </a:r>
            <a:r>
              <a:rPr lang="el-GR" sz="2200" b="1" u="sng" baseline="30000" dirty="0" err="1">
                <a:hlinkClick r:id="rId3"/>
              </a:rPr>
              <a:t>™</a:t>
            </a:r>
            <a:r>
              <a:rPr lang="el-GR" sz="2200" b="1" u="sng" dirty="0">
                <a:hlinkClick r:id="rId3"/>
              </a:rPr>
              <a:t> </a:t>
            </a:r>
            <a:r>
              <a:rPr lang="el-GR" sz="2200" b="1" u="sng" dirty="0" err="1">
                <a:hlinkClick r:id="rId3"/>
              </a:rPr>
              <a:t>Air</a:t>
            </a:r>
            <a:endParaRPr lang="el-GR" sz="2200" b="1" dirty="0"/>
          </a:p>
          <a:p>
            <a:pPr lvl="1"/>
            <a:r>
              <a:rPr lang="el-GR" sz="2200" b="1" u="sng" dirty="0">
                <a:hlinkClick r:id="rId4"/>
              </a:rPr>
              <a:t>Galileo </a:t>
            </a:r>
            <a:r>
              <a:rPr lang="el-GR" sz="2200" b="1" u="sng" dirty="0" err="1">
                <a:hlinkClick r:id="rId4"/>
              </a:rPr>
              <a:t>RailMaster</a:t>
            </a:r>
            <a:r>
              <a:rPr lang="el-GR" sz="2200" b="1" u="sng" baseline="30000" dirty="0" err="1">
                <a:hlinkClick r:id="rId4"/>
              </a:rPr>
              <a:t>™</a:t>
            </a:r>
            <a:r>
              <a:rPr lang="el-GR" sz="2200" b="1" u="sng" dirty="0">
                <a:hlinkClick r:id="rId4"/>
              </a:rPr>
              <a:t> </a:t>
            </a:r>
            <a:r>
              <a:rPr lang="el-GR" sz="2200" b="1" u="sng" dirty="0" err="1">
                <a:hlinkClick r:id="rId4"/>
              </a:rPr>
              <a:t>for</a:t>
            </a:r>
            <a:r>
              <a:rPr lang="el-GR" sz="2200" b="1" u="sng" dirty="0">
                <a:hlinkClick r:id="rId4"/>
              </a:rPr>
              <a:t> </a:t>
            </a:r>
            <a:r>
              <a:rPr lang="el-GR" sz="2200" b="1" u="sng" dirty="0" err="1">
                <a:hlinkClick r:id="rId4"/>
              </a:rPr>
              <a:t>Agency</a:t>
            </a:r>
            <a:endParaRPr lang="el-GR" sz="2200" b="1" dirty="0"/>
          </a:p>
          <a:p>
            <a:pPr lvl="1"/>
            <a:r>
              <a:rPr lang="el-GR" sz="2200" b="1" u="sng" dirty="0" err="1">
                <a:hlinkClick r:id="rId5"/>
              </a:rPr>
              <a:t>Worldspan</a:t>
            </a:r>
            <a:r>
              <a:rPr lang="el-GR" sz="2200" b="1" u="sng" dirty="0">
                <a:hlinkClick r:id="rId5"/>
              </a:rPr>
              <a:t> </a:t>
            </a:r>
            <a:r>
              <a:rPr lang="el-GR" sz="2200" b="1" u="sng" dirty="0" err="1">
                <a:hlinkClick r:id="rId5"/>
              </a:rPr>
              <a:t>Trip</a:t>
            </a:r>
            <a:r>
              <a:rPr lang="el-GR" sz="2200" b="1" u="sng" dirty="0">
                <a:hlinkClick r:id="rId5"/>
              </a:rPr>
              <a:t> </a:t>
            </a:r>
            <a:r>
              <a:rPr lang="el-GR" sz="2200" b="1" u="sng" dirty="0" err="1">
                <a:hlinkClick r:id="rId5"/>
              </a:rPr>
              <a:t>Manager</a:t>
            </a:r>
            <a:r>
              <a:rPr lang="el-GR" sz="2200" b="1" u="sng" baseline="30000" dirty="0" err="1">
                <a:hlinkClick r:id="rId5"/>
              </a:rPr>
              <a:t>™</a:t>
            </a:r>
            <a:r>
              <a:rPr lang="el-GR" sz="2200" b="1" u="sng" dirty="0">
                <a:hlinkClick r:id="rId5"/>
              </a:rPr>
              <a:t> XE</a:t>
            </a:r>
            <a:endParaRPr lang="el-GR" sz="2200" b="1" dirty="0"/>
          </a:p>
          <a:p>
            <a:pPr lvl="1"/>
            <a:r>
              <a:rPr lang="el-GR" sz="2200" b="1" u="sng" dirty="0">
                <a:hlinkClick r:id="rId6"/>
              </a:rPr>
              <a:t>Galileo </a:t>
            </a:r>
            <a:r>
              <a:rPr lang="el-GR" sz="2200" b="1" u="sng" dirty="0" err="1">
                <a:hlinkClick r:id="rId6"/>
              </a:rPr>
              <a:t>RoomMaster</a:t>
            </a:r>
            <a:r>
              <a:rPr lang="el-GR" sz="2200" b="1" u="sng" baseline="30000" dirty="0" err="1">
                <a:hlinkClick r:id="rId6"/>
              </a:rPr>
              <a:t>™</a:t>
            </a:r>
            <a:r>
              <a:rPr lang="el-GR" sz="2200" b="1" u="sng" dirty="0">
                <a:hlinkClick r:id="rId6"/>
              </a:rPr>
              <a:t> </a:t>
            </a:r>
            <a:r>
              <a:rPr lang="el-GR" sz="2200" b="1" u="sng" dirty="0" err="1">
                <a:hlinkClick r:id="rId6"/>
              </a:rPr>
              <a:t>for</a:t>
            </a:r>
            <a:r>
              <a:rPr lang="el-GR" sz="2200" b="1" u="sng" dirty="0">
                <a:hlinkClick r:id="rId6"/>
              </a:rPr>
              <a:t> </a:t>
            </a:r>
            <a:r>
              <a:rPr lang="el-GR" sz="2200" b="1" u="sng" dirty="0" err="1">
                <a:hlinkClick r:id="rId6"/>
              </a:rPr>
              <a:t>Agency</a:t>
            </a:r>
            <a:endParaRPr lang="el-GR" sz="2200" b="1" dirty="0"/>
          </a:p>
          <a:p>
            <a:pPr lvl="1"/>
            <a:r>
              <a:rPr lang="el-GR" sz="2200" b="1" u="sng" dirty="0" err="1">
                <a:hlinkClick r:id="rId7"/>
              </a:rPr>
              <a:t>Travelport</a:t>
            </a:r>
            <a:r>
              <a:rPr lang="el-GR" sz="2200" b="1" u="sng" dirty="0">
                <a:hlinkClick r:id="rId7"/>
              </a:rPr>
              <a:t> </a:t>
            </a:r>
            <a:r>
              <a:rPr lang="el-GR" sz="2200" b="1" u="sng" dirty="0" err="1">
                <a:hlinkClick r:id="rId7"/>
              </a:rPr>
              <a:t>Agencia™</a:t>
            </a:r>
            <a:endParaRPr lang="el-GR" sz="2200" b="1" dirty="0"/>
          </a:p>
          <a:p>
            <a:pPr lvl="1"/>
            <a:r>
              <a:rPr lang="el-GR" sz="2200" b="1" u="sng" dirty="0">
                <a:hlinkClick r:id="rId8"/>
              </a:rPr>
              <a:t>Galileo </a:t>
            </a:r>
            <a:r>
              <a:rPr lang="el-GR" sz="2200" b="1" u="sng" dirty="0" err="1">
                <a:hlinkClick r:id="rId8"/>
              </a:rPr>
              <a:t>Vacations</a:t>
            </a:r>
            <a:r>
              <a:rPr lang="el-GR" sz="2200" b="1" u="sng" baseline="30000" dirty="0" err="1">
                <a:hlinkClick r:id="rId8"/>
              </a:rPr>
              <a:t>™</a:t>
            </a:r>
            <a:endParaRPr lang="el-GR" sz="2200" b="1" dirty="0"/>
          </a:p>
          <a:p>
            <a:pPr lvl="1"/>
            <a:r>
              <a:rPr lang="el-GR" sz="2200" b="1" u="sng" dirty="0" err="1">
                <a:hlinkClick r:id="rId9"/>
              </a:rPr>
              <a:t>Travelport</a:t>
            </a:r>
            <a:r>
              <a:rPr lang="el-GR" sz="2200" b="1" u="sng" dirty="0">
                <a:hlinkClick r:id="rId9"/>
              </a:rPr>
              <a:t> e-</a:t>
            </a:r>
            <a:r>
              <a:rPr lang="el-GR" sz="2200" b="1" u="sng" dirty="0" err="1">
                <a:hlinkClick r:id="rId9"/>
              </a:rPr>
              <a:t>Pricing</a:t>
            </a:r>
            <a:r>
              <a:rPr lang="el-GR" sz="2200" b="1" u="sng" baseline="30000" dirty="0" err="1">
                <a:hlinkClick r:id="rId9"/>
              </a:rPr>
              <a:t>™</a:t>
            </a:r>
            <a:r>
              <a:rPr lang="el-GR" sz="2200" b="1" u="sng" dirty="0">
                <a:hlinkClick r:id="rId9"/>
              </a:rPr>
              <a:t> </a:t>
            </a:r>
            <a:r>
              <a:rPr lang="el-GR" sz="2200" b="1" u="sng" dirty="0" err="1">
                <a:hlinkClick r:id="rId9"/>
              </a:rPr>
              <a:t>for</a:t>
            </a:r>
            <a:r>
              <a:rPr lang="el-GR" sz="2200" b="1" u="sng" dirty="0">
                <a:hlinkClick r:id="rId9"/>
              </a:rPr>
              <a:t> </a:t>
            </a:r>
            <a:r>
              <a:rPr lang="el-GR" sz="2200" b="1" u="sng" dirty="0" err="1">
                <a:hlinkClick r:id="rId9"/>
              </a:rPr>
              <a:t>Agency</a:t>
            </a:r>
            <a:endParaRPr lang="el-GR" sz="2200" b="1" dirty="0"/>
          </a:p>
          <a:p>
            <a:pPr lvl="1"/>
            <a:r>
              <a:rPr lang="el-GR" sz="2200" b="1" u="sng" dirty="0" err="1">
                <a:hlinkClick r:id="rId10"/>
              </a:rPr>
              <a:t>Travelport</a:t>
            </a:r>
            <a:r>
              <a:rPr lang="el-GR" sz="2200" b="1" u="sng" dirty="0">
                <a:hlinkClick r:id="rId10"/>
              </a:rPr>
              <a:t> UK </a:t>
            </a:r>
            <a:r>
              <a:rPr lang="el-GR" sz="2200" b="1" u="sng" dirty="0" err="1">
                <a:hlinkClick r:id="rId10"/>
              </a:rPr>
              <a:t>Rail</a:t>
            </a:r>
            <a:r>
              <a:rPr lang="el-GR" sz="2200" b="1" u="sng" baseline="30000" dirty="0" err="1" smtClean="0">
                <a:hlinkClick r:id="rId10"/>
              </a:rPr>
              <a:t>™</a:t>
            </a:r>
            <a:endParaRPr lang="el-GR" sz="22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4134925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solidFill>
                  <a:prstClr val="white"/>
                </a:solidFill>
              </a:rPr>
              <a:t>Travelport</a:t>
            </a:r>
            <a:r>
              <a:rPr lang="el-GR" dirty="0">
                <a:solidFill>
                  <a:prstClr val="white"/>
                </a:solidFill>
              </a:rPr>
              <a:t> </a:t>
            </a:r>
            <a:r>
              <a:rPr lang="el-GR" sz="3000" b="0" dirty="0" smtClean="0">
                <a:solidFill>
                  <a:prstClr val="white"/>
                </a:solidFill>
              </a:rPr>
              <a:t>5/7</a:t>
            </a:r>
            <a:endParaRPr lang="el-GR" dirty="0"/>
          </a:p>
        </p:txBody>
      </p:sp>
      <p:sp>
        <p:nvSpPr>
          <p:cNvPr id="3" name="Θέση περιεχομένου 2"/>
          <p:cNvSpPr>
            <a:spLocks noGrp="1"/>
          </p:cNvSpPr>
          <p:nvPr>
            <p:ph idx="1"/>
          </p:nvPr>
        </p:nvSpPr>
        <p:spPr/>
        <p:txBody>
          <a:bodyPr>
            <a:noAutofit/>
          </a:bodyPr>
          <a:lstStyle/>
          <a:p>
            <a:pPr lvl="1"/>
            <a:r>
              <a:rPr lang="el-GR" sz="2200" b="1" u="sng" dirty="0" err="1" smtClean="0">
                <a:hlinkClick r:id="rId2"/>
              </a:rPr>
              <a:t>Travelport</a:t>
            </a:r>
            <a:r>
              <a:rPr lang="el-GR" sz="2200" b="1" u="sng" dirty="0" smtClean="0">
                <a:hlinkClick r:id="rId2"/>
              </a:rPr>
              <a:t> </a:t>
            </a:r>
            <a:r>
              <a:rPr lang="el-GR" sz="2200" b="1" u="sng" dirty="0" err="1">
                <a:hlinkClick r:id="rId2"/>
              </a:rPr>
              <a:t>Cruise</a:t>
            </a:r>
            <a:r>
              <a:rPr lang="el-GR" sz="2200" b="1" u="sng" dirty="0">
                <a:hlinkClick r:id="rId2"/>
              </a:rPr>
              <a:t> &amp; </a:t>
            </a:r>
            <a:r>
              <a:rPr lang="el-GR" sz="2200" b="1" u="sng" dirty="0" err="1">
                <a:hlinkClick r:id="rId2"/>
              </a:rPr>
              <a:t>Tour</a:t>
            </a:r>
            <a:r>
              <a:rPr lang="el-GR" sz="2200" b="1" u="sng" baseline="30000" dirty="0" err="1">
                <a:hlinkClick r:id="rId2"/>
              </a:rPr>
              <a:t>™</a:t>
            </a:r>
            <a:r>
              <a:rPr lang="el-GR" sz="2200" b="1" u="sng" dirty="0">
                <a:hlinkClick r:id="rId2"/>
              </a:rPr>
              <a:t> </a:t>
            </a:r>
            <a:r>
              <a:rPr lang="el-GR" sz="2200" b="1" u="sng" dirty="0" err="1">
                <a:hlinkClick r:id="rId2"/>
              </a:rPr>
              <a:t>for</a:t>
            </a:r>
            <a:r>
              <a:rPr lang="el-GR" sz="2200" b="1" u="sng" dirty="0">
                <a:hlinkClick r:id="rId2"/>
              </a:rPr>
              <a:t> </a:t>
            </a:r>
            <a:r>
              <a:rPr lang="el-GR" sz="2200" b="1" u="sng" dirty="0" err="1">
                <a:hlinkClick r:id="rId2"/>
              </a:rPr>
              <a:t>Agency</a:t>
            </a:r>
            <a:endParaRPr lang="el-GR" sz="2200" b="1" dirty="0"/>
          </a:p>
          <a:p>
            <a:pPr lvl="1"/>
            <a:r>
              <a:rPr lang="el-GR" sz="2200" b="1" u="sng" dirty="0" err="1">
                <a:hlinkClick r:id="rId3"/>
              </a:rPr>
              <a:t>Travelport</a:t>
            </a:r>
            <a:r>
              <a:rPr lang="el-GR" sz="2200" b="1" u="sng" dirty="0">
                <a:hlinkClick r:id="rId3"/>
              </a:rPr>
              <a:t> </a:t>
            </a:r>
            <a:r>
              <a:rPr lang="el-GR" sz="2200" b="1" u="sng" dirty="0" err="1">
                <a:hlinkClick r:id="rId3"/>
              </a:rPr>
              <a:t>Leisure™</a:t>
            </a:r>
            <a:endParaRPr lang="el-GR" sz="2200" b="1" dirty="0"/>
          </a:p>
          <a:p>
            <a:pPr lvl="1"/>
            <a:r>
              <a:rPr lang="en-GB" sz="2200" b="1" u="sng" dirty="0" err="1">
                <a:hlinkClick r:id="rId4"/>
              </a:rPr>
              <a:t>Travelport</a:t>
            </a:r>
            <a:r>
              <a:rPr lang="en-GB" sz="2200" b="1" u="sng" dirty="0">
                <a:hlinkClick r:id="rId4"/>
              </a:rPr>
              <a:t> Low-Cost Carrier Participation (LCCP)</a:t>
            </a:r>
            <a:endParaRPr lang="el-GR" sz="2200" b="1" dirty="0"/>
          </a:p>
          <a:p>
            <a:pPr lvl="1"/>
            <a:r>
              <a:rPr lang="el-GR" sz="2200" b="1" u="sng" dirty="0" err="1">
                <a:hlinkClick r:id="rId5"/>
              </a:rPr>
              <a:t>Travelport</a:t>
            </a:r>
            <a:r>
              <a:rPr lang="el-GR" sz="2200" b="1" u="sng" dirty="0">
                <a:hlinkClick r:id="rId5"/>
              </a:rPr>
              <a:t> </a:t>
            </a:r>
            <a:r>
              <a:rPr lang="el-GR" sz="2200" b="1" u="sng" dirty="0" err="1">
                <a:hlinkClick r:id="rId5"/>
              </a:rPr>
              <a:t>Traversa™</a:t>
            </a:r>
            <a:r>
              <a:rPr lang="el-GR" sz="2200" b="1" u="sng" dirty="0">
                <a:hlinkClick r:id="rId5"/>
              </a:rPr>
              <a:t> </a:t>
            </a:r>
            <a:r>
              <a:rPr lang="el-GR" sz="2200" b="1" u="sng" dirty="0" err="1">
                <a:hlinkClick r:id="rId5"/>
              </a:rPr>
              <a:t>for</a:t>
            </a:r>
            <a:r>
              <a:rPr lang="el-GR" sz="2200" b="1" u="sng" dirty="0">
                <a:hlinkClick r:id="rId5"/>
              </a:rPr>
              <a:t> </a:t>
            </a:r>
            <a:r>
              <a:rPr lang="el-GR" sz="2200" b="1" u="sng" dirty="0" err="1">
                <a:hlinkClick r:id="rId5"/>
              </a:rPr>
              <a:t>Agency</a:t>
            </a:r>
            <a:endParaRPr lang="el-GR" sz="2200" b="1" dirty="0"/>
          </a:p>
          <a:p>
            <a:pPr lvl="1"/>
            <a:r>
              <a:rPr lang="el-GR" sz="2200" b="1" u="sng" dirty="0" err="1">
                <a:hlinkClick r:id="rId6"/>
              </a:rPr>
              <a:t>Travelport</a:t>
            </a:r>
            <a:r>
              <a:rPr lang="el-GR" sz="2200" b="1" u="sng" dirty="0">
                <a:hlinkClick r:id="rId6"/>
              </a:rPr>
              <a:t> </a:t>
            </a:r>
            <a:r>
              <a:rPr lang="el-GR" sz="2200" b="1" u="sng" dirty="0" err="1">
                <a:hlinkClick r:id="rId6"/>
              </a:rPr>
              <a:t>Universal</a:t>
            </a:r>
            <a:r>
              <a:rPr lang="el-GR" sz="2200" b="1" u="sng" dirty="0">
                <a:hlinkClick r:id="rId6"/>
              </a:rPr>
              <a:t> API™</a:t>
            </a:r>
            <a:endParaRPr lang="el-GR" sz="2200" b="1" dirty="0"/>
          </a:p>
          <a:p>
            <a:pPr lvl="1"/>
            <a:r>
              <a:rPr lang="el-GR" sz="2200" b="1" u="sng" dirty="0" err="1">
                <a:hlinkClick r:id="rId7"/>
              </a:rPr>
              <a:t>Travelport</a:t>
            </a:r>
            <a:r>
              <a:rPr lang="el-GR" sz="2200" b="1" u="sng" dirty="0">
                <a:hlinkClick r:id="rId7"/>
              </a:rPr>
              <a:t> </a:t>
            </a:r>
            <a:r>
              <a:rPr lang="el-GR" sz="2200" b="1" u="sng" dirty="0" err="1">
                <a:hlinkClick r:id="rId7"/>
              </a:rPr>
              <a:t>Universal</a:t>
            </a:r>
            <a:r>
              <a:rPr lang="el-GR" sz="2200" b="1" u="sng" dirty="0">
                <a:hlinkClick r:id="rId7"/>
              </a:rPr>
              <a:t> </a:t>
            </a:r>
            <a:r>
              <a:rPr lang="el-GR" sz="2200" b="1" u="sng" dirty="0" err="1">
                <a:hlinkClick r:id="rId7"/>
              </a:rPr>
              <a:t>Desktop™</a:t>
            </a:r>
            <a:endParaRPr lang="el-GR" sz="2200" b="1" dirty="0"/>
          </a:p>
          <a:p>
            <a:pPr lvl="1"/>
            <a:r>
              <a:rPr lang="el-GR" sz="2200" b="1" u="sng" dirty="0" err="1">
                <a:hlinkClick r:id="rId8"/>
              </a:rPr>
              <a:t>Travelport</a:t>
            </a:r>
            <a:r>
              <a:rPr lang="el-GR" sz="2200" b="1" u="sng" dirty="0">
                <a:hlinkClick r:id="rId8"/>
              </a:rPr>
              <a:t> </a:t>
            </a:r>
            <a:r>
              <a:rPr lang="el-GR" sz="2200" b="1" u="sng" dirty="0" err="1">
                <a:hlinkClick r:id="rId8"/>
              </a:rPr>
              <a:t>Rooms</a:t>
            </a:r>
            <a:r>
              <a:rPr lang="el-GR" sz="2200" b="1" u="sng" dirty="0">
                <a:hlinkClick r:id="rId8"/>
              </a:rPr>
              <a:t> </a:t>
            </a:r>
            <a:r>
              <a:rPr lang="el-GR" sz="2200" b="1" u="sng" dirty="0" err="1">
                <a:hlinkClick r:id="rId8"/>
              </a:rPr>
              <a:t>and</a:t>
            </a:r>
            <a:r>
              <a:rPr lang="el-GR" sz="2200" b="1" u="sng" dirty="0">
                <a:hlinkClick r:id="rId8"/>
              </a:rPr>
              <a:t> </a:t>
            </a:r>
            <a:r>
              <a:rPr lang="el-GR" sz="2200" b="1" u="sng" dirty="0" err="1">
                <a:hlinkClick r:id="rId8"/>
              </a:rPr>
              <a:t>More™</a:t>
            </a:r>
            <a:endParaRPr lang="el-GR" sz="2200" b="1" dirty="0"/>
          </a:p>
          <a:p>
            <a:pPr lvl="1"/>
            <a:endParaRPr lang="el-GR" sz="22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540681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solidFill>
                  <a:prstClr val="white"/>
                </a:solidFill>
              </a:rPr>
              <a:t>Travelport</a:t>
            </a:r>
            <a:r>
              <a:rPr lang="el-GR" dirty="0">
                <a:solidFill>
                  <a:prstClr val="white"/>
                </a:solidFill>
              </a:rPr>
              <a:t> </a:t>
            </a:r>
            <a:r>
              <a:rPr lang="el-GR" sz="3000" b="0" dirty="0" smtClean="0">
                <a:solidFill>
                  <a:prstClr val="white"/>
                </a:solidFill>
              </a:rPr>
              <a:t>6/7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2330886388"/>
              </p:ext>
            </p:extLst>
          </p:nvPr>
        </p:nvGraphicFramePr>
        <p:xfrm>
          <a:off x="69387" y="1556792"/>
          <a:ext cx="9039117" cy="4392489"/>
        </p:xfrm>
        <a:graphic>
          <a:graphicData uri="http://schemas.openxmlformats.org/drawingml/2006/table">
            <a:tbl>
              <a:tblPr firstRow="1"/>
              <a:tblGrid>
                <a:gridCol w="2846429"/>
                <a:gridCol w="6192688"/>
              </a:tblGrid>
              <a:tr h="1751665">
                <a:tc>
                  <a:txBody>
                    <a:bodyPr/>
                    <a:lstStyle/>
                    <a:p>
                      <a:pPr algn="ctr">
                        <a:spcAft>
                          <a:spcPts val="0"/>
                        </a:spcAft>
                      </a:pPr>
                      <a:r>
                        <a:rPr lang="el-GR" sz="2000" b="1" u="none" dirty="0" err="1">
                          <a:solidFill>
                            <a:schemeClr val="tx1"/>
                          </a:solidFill>
                          <a:effectLst/>
                          <a:latin typeface="+mn-lt"/>
                          <a:ea typeface="Times New Roman"/>
                        </a:rPr>
                        <a:t>Travelport</a:t>
                      </a:r>
                      <a:r>
                        <a:rPr lang="el-GR" sz="2000" b="1" u="none" dirty="0">
                          <a:solidFill>
                            <a:schemeClr val="tx1"/>
                          </a:solidFill>
                          <a:effectLst/>
                          <a:latin typeface="+mn-lt"/>
                          <a:ea typeface="Times New Roman"/>
                        </a:rPr>
                        <a:t> </a:t>
                      </a:r>
                      <a:r>
                        <a:rPr lang="el-GR" sz="2000" b="1" u="none" dirty="0" err="1">
                          <a:solidFill>
                            <a:schemeClr val="tx1"/>
                          </a:solidFill>
                          <a:effectLst/>
                          <a:latin typeface="+mn-lt"/>
                          <a:ea typeface="Times New Roman"/>
                        </a:rPr>
                        <a:t>Agencia™</a:t>
                      </a:r>
                      <a:endParaRPr lang="el-GR" sz="2000" b="1" u="none" dirty="0">
                        <a:solidFill>
                          <a:schemeClr val="tx1"/>
                        </a:solidFill>
                        <a:effectLst/>
                        <a:latin typeface="+mn-lt"/>
                        <a:ea typeface="Times New Roman"/>
                      </a:endParaRPr>
                    </a:p>
                  </a:txBody>
                  <a:tcPr marL="9419" marR="9419" marT="9419" marB="94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marR="79375" algn="just">
                        <a:spcAft>
                          <a:spcPts val="0"/>
                        </a:spcAft>
                      </a:pPr>
                      <a:r>
                        <a:rPr lang="en-GB" sz="2000">
                          <a:effectLst/>
                          <a:latin typeface="+mn-lt"/>
                          <a:ea typeface="Times New Roman"/>
                        </a:rPr>
                        <a:t>The first and only integrated web-based shopping and booking application that allows travel agents to take full advantage of the flexibility of Canada’s largest airline via a GDS.</a:t>
                      </a:r>
                      <a:endParaRPr lang="el-GR" sz="2000">
                        <a:effectLst/>
                        <a:latin typeface="+mn-lt"/>
                        <a:ea typeface="Times New Roman"/>
                      </a:endParaRPr>
                    </a:p>
                  </a:txBody>
                  <a:tcPr marL="9419" marR="9419" marT="9419" marB="94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412">
                <a:tc>
                  <a:txBody>
                    <a:bodyPr/>
                    <a:lstStyle/>
                    <a:p>
                      <a:pPr algn="ctr">
                        <a:spcAft>
                          <a:spcPts val="0"/>
                        </a:spcAft>
                      </a:pPr>
                      <a:r>
                        <a:rPr lang="el-GR" sz="2000" b="1" u="none" dirty="0" err="1">
                          <a:solidFill>
                            <a:schemeClr val="tx1"/>
                          </a:solidFill>
                          <a:effectLst/>
                          <a:latin typeface="+mn-lt"/>
                          <a:ea typeface="Times New Roman"/>
                        </a:rPr>
                        <a:t>Travelport</a:t>
                      </a:r>
                      <a:r>
                        <a:rPr lang="el-GR" sz="2000" b="1" u="none" dirty="0">
                          <a:solidFill>
                            <a:schemeClr val="tx1"/>
                          </a:solidFill>
                          <a:effectLst/>
                          <a:latin typeface="+mn-lt"/>
                          <a:ea typeface="Times New Roman"/>
                        </a:rPr>
                        <a:t> </a:t>
                      </a:r>
                      <a:r>
                        <a:rPr lang="el-GR" sz="2000" b="1" u="none" dirty="0" err="1">
                          <a:solidFill>
                            <a:schemeClr val="tx1"/>
                          </a:solidFill>
                          <a:effectLst/>
                          <a:latin typeface="+mn-lt"/>
                          <a:ea typeface="Times New Roman"/>
                        </a:rPr>
                        <a:t>Cruise</a:t>
                      </a:r>
                      <a:r>
                        <a:rPr lang="el-GR" sz="2000" b="1" u="none" dirty="0">
                          <a:solidFill>
                            <a:schemeClr val="tx1"/>
                          </a:solidFill>
                          <a:effectLst/>
                          <a:latin typeface="+mn-lt"/>
                          <a:ea typeface="Times New Roman"/>
                        </a:rPr>
                        <a:t> &amp; </a:t>
                      </a:r>
                      <a:r>
                        <a:rPr lang="el-GR" sz="2000" b="1" u="none" dirty="0" err="1">
                          <a:solidFill>
                            <a:schemeClr val="tx1"/>
                          </a:solidFill>
                          <a:effectLst/>
                          <a:latin typeface="+mn-lt"/>
                          <a:ea typeface="Times New Roman"/>
                        </a:rPr>
                        <a:t>Tour™</a:t>
                      </a:r>
                      <a:endParaRPr lang="el-GR" sz="2000" b="1" u="none" dirty="0">
                        <a:solidFill>
                          <a:schemeClr val="tx1"/>
                        </a:solidFill>
                        <a:effectLst/>
                        <a:latin typeface="+mn-lt"/>
                        <a:ea typeface="Times New Roman"/>
                      </a:endParaRPr>
                    </a:p>
                  </a:txBody>
                  <a:tcPr marL="9419" marR="9419" marT="9419" marB="94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marR="79375" algn="just">
                        <a:spcAft>
                          <a:spcPts val="0"/>
                        </a:spcAft>
                      </a:pPr>
                      <a:r>
                        <a:rPr lang="en-GB" sz="2000" dirty="0">
                          <a:effectLst/>
                          <a:latin typeface="+mn-lt"/>
                          <a:ea typeface="Times New Roman"/>
                        </a:rPr>
                        <a:t>This Web-based leisure shopping and booking system gives U.S. travel buyers access to packages from leading cruise lines and tour operators.</a:t>
                      </a:r>
                      <a:endParaRPr lang="el-GR" sz="2000" dirty="0">
                        <a:effectLst/>
                        <a:latin typeface="+mn-lt"/>
                        <a:ea typeface="Times New Roman"/>
                      </a:endParaRPr>
                    </a:p>
                  </a:txBody>
                  <a:tcPr marL="9419" marR="9419" marT="9419" marB="94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412">
                <a:tc>
                  <a:txBody>
                    <a:bodyPr/>
                    <a:lstStyle/>
                    <a:p>
                      <a:pPr algn="ctr">
                        <a:spcAft>
                          <a:spcPts val="0"/>
                        </a:spcAft>
                      </a:pPr>
                      <a:r>
                        <a:rPr lang="el-GR" sz="2000" b="1" u="none" dirty="0" err="1">
                          <a:solidFill>
                            <a:schemeClr val="tx1"/>
                          </a:solidFill>
                          <a:effectLst/>
                          <a:latin typeface="+mn-lt"/>
                          <a:ea typeface="Times New Roman"/>
                        </a:rPr>
                        <a:t>Travelport</a:t>
                      </a:r>
                      <a:r>
                        <a:rPr lang="el-GR" sz="2000" b="1" u="none" dirty="0">
                          <a:solidFill>
                            <a:schemeClr val="tx1"/>
                          </a:solidFill>
                          <a:effectLst/>
                          <a:latin typeface="+mn-lt"/>
                          <a:ea typeface="Times New Roman"/>
                        </a:rPr>
                        <a:t> </a:t>
                      </a:r>
                      <a:r>
                        <a:rPr lang="el-GR" sz="2000" b="1" u="none" dirty="0" err="1">
                          <a:solidFill>
                            <a:schemeClr val="tx1"/>
                          </a:solidFill>
                          <a:effectLst/>
                          <a:latin typeface="+mn-lt"/>
                          <a:ea typeface="Times New Roman"/>
                        </a:rPr>
                        <a:t>Fare</a:t>
                      </a:r>
                      <a:r>
                        <a:rPr lang="el-GR" sz="2000" b="1" u="none" dirty="0">
                          <a:solidFill>
                            <a:schemeClr val="tx1"/>
                          </a:solidFill>
                          <a:effectLst/>
                          <a:latin typeface="+mn-lt"/>
                          <a:ea typeface="Times New Roman"/>
                        </a:rPr>
                        <a:t> </a:t>
                      </a:r>
                      <a:r>
                        <a:rPr lang="el-GR" sz="2000" b="1" u="none" dirty="0" err="1">
                          <a:solidFill>
                            <a:schemeClr val="tx1"/>
                          </a:solidFill>
                          <a:effectLst/>
                          <a:latin typeface="+mn-lt"/>
                          <a:ea typeface="Times New Roman"/>
                        </a:rPr>
                        <a:t>Verified™</a:t>
                      </a:r>
                      <a:endParaRPr lang="el-GR" sz="2000" b="1" u="none" dirty="0">
                        <a:solidFill>
                          <a:schemeClr val="tx1"/>
                        </a:solidFill>
                        <a:effectLst/>
                        <a:latin typeface="+mn-lt"/>
                        <a:ea typeface="Times New Roman"/>
                      </a:endParaRPr>
                    </a:p>
                  </a:txBody>
                  <a:tcPr marL="9419" marR="9419" marT="9419" marB="94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marR="79375" algn="just">
                        <a:spcAft>
                          <a:spcPts val="0"/>
                        </a:spcAft>
                      </a:pPr>
                      <a:r>
                        <a:rPr lang="en-GB" sz="2000" dirty="0">
                          <a:effectLst/>
                          <a:latin typeface="+mn-lt"/>
                          <a:ea typeface="Times New Roman"/>
                        </a:rPr>
                        <a:t>Fare Verified is a comprehensive pre-ticketing fare audit tool that protects your airline against incorrectly priced or reissued tickets.</a:t>
                      </a:r>
                      <a:endParaRPr lang="el-GR" sz="2000" dirty="0">
                        <a:effectLst/>
                        <a:latin typeface="+mn-lt"/>
                        <a:ea typeface="Times New Roman"/>
                      </a:endParaRPr>
                    </a:p>
                  </a:txBody>
                  <a:tcPr marL="9419" marR="9419" marT="9419" marB="94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21902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solidFill>
                  <a:prstClr val="white"/>
                </a:solidFill>
              </a:rPr>
              <a:t>Travelport</a:t>
            </a:r>
            <a:r>
              <a:rPr lang="el-GR" dirty="0">
                <a:solidFill>
                  <a:prstClr val="white"/>
                </a:solidFill>
              </a:rPr>
              <a:t> </a:t>
            </a:r>
            <a:r>
              <a:rPr lang="el-GR" sz="3000" b="0" dirty="0" smtClean="0">
                <a:solidFill>
                  <a:prstClr val="white"/>
                </a:solidFill>
              </a:rPr>
              <a:t>7/7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268710741"/>
              </p:ext>
            </p:extLst>
          </p:nvPr>
        </p:nvGraphicFramePr>
        <p:xfrm>
          <a:off x="69387" y="1556792"/>
          <a:ext cx="9039117" cy="3960440"/>
        </p:xfrm>
        <a:graphic>
          <a:graphicData uri="http://schemas.openxmlformats.org/drawingml/2006/table">
            <a:tbl>
              <a:tblPr firstRow="1"/>
              <a:tblGrid>
                <a:gridCol w="2846429"/>
                <a:gridCol w="6192688"/>
              </a:tblGrid>
              <a:tr h="1968204">
                <a:tc>
                  <a:txBody>
                    <a:bodyPr/>
                    <a:lstStyle/>
                    <a:p>
                      <a:pPr algn="ctr">
                        <a:spcAft>
                          <a:spcPts val="0"/>
                        </a:spcAft>
                      </a:pPr>
                      <a:r>
                        <a:rPr lang="el-GR" sz="2000" b="1" u="none" dirty="0" err="1">
                          <a:solidFill>
                            <a:schemeClr val="tx1"/>
                          </a:solidFill>
                          <a:effectLst/>
                          <a:latin typeface="+mn-lt"/>
                          <a:ea typeface="Times New Roman"/>
                        </a:rPr>
                        <a:t>Travelport</a:t>
                      </a:r>
                      <a:r>
                        <a:rPr lang="el-GR" sz="2000" b="1" u="none" dirty="0">
                          <a:solidFill>
                            <a:schemeClr val="tx1"/>
                          </a:solidFill>
                          <a:effectLst/>
                          <a:latin typeface="+mn-lt"/>
                          <a:ea typeface="Times New Roman"/>
                        </a:rPr>
                        <a:t> </a:t>
                      </a:r>
                      <a:r>
                        <a:rPr lang="el-GR" sz="2000" b="1" u="none" dirty="0" err="1">
                          <a:solidFill>
                            <a:schemeClr val="tx1"/>
                          </a:solidFill>
                          <a:effectLst/>
                          <a:latin typeface="+mn-lt"/>
                          <a:ea typeface="Times New Roman"/>
                        </a:rPr>
                        <a:t>Rapid</a:t>
                      </a:r>
                      <a:r>
                        <a:rPr lang="el-GR" sz="2000" b="1" u="none" dirty="0">
                          <a:solidFill>
                            <a:schemeClr val="tx1"/>
                          </a:solidFill>
                          <a:effectLst/>
                          <a:latin typeface="+mn-lt"/>
                          <a:ea typeface="Times New Roman"/>
                        </a:rPr>
                        <a:t> </a:t>
                      </a:r>
                      <a:r>
                        <a:rPr lang="el-GR" sz="2000" b="1" u="none" dirty="0" err="1">
                          <a:solidFill>
                            <a:schemeClr val="tx1"/>
                          </a:solidFill>
                          <a:effectLst/>
                          <a:latin typeface="+mn-lt"/>
                          <a:ea typeface="Times New Roman"/>
                        </a:rPr>
                        <a:t>Reprice™</a:t>
                      </a:r>
                      <a:endParaRPr lang="el-GR" sz="2000" u="none" dirty="0">
                        <a:solidFill>
                          <a:schemeClr val="tx1"/>
                        </a:solidFill>
                        <a:effectLst/>
                        <a:latin typeface="+mn-lt"/>
                        <a:ea typeface="Times New Roman"/>
                      </a:endParaRPr>
                    </a:p>
                  </a:txBody>
                  <a:tcPr marL="9419" marR="9419" marT="9419" marB="94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marR="79375" algn="just">
                        <a:spcAft>
                          <a:spcPts val="0"/>
                        </a:spcAft>
                      </a:pPr>
                      <a:r>
                        <a:rPr lang="en-GB" sz="2000">
                          <a:effectLst/>
                          <a:latin typeface="+mn-lt"/>
                          <a:ea typeface="Times New Roman"/>
                        </a:rPr>
                        <a:t>Rapid Reprice automates the complex, time- consuming itinerary re-pricing function when traveller itineraries change. Airlines protect revenues through precise calculation.</a:t>
                      </a:r>
                      <a:endParaRPr lang="el-GR" sz="2000">
                        <a:effectLst/>
                        <a:latin typeface="+mn-lt"/>
                        <a:ea typeface="Times New Roman"/>
                      </a:endParaRPr>
                    </a:p>
                    <a:p>
                      <a:pPr marL="88900" algn="just">
                        <a:spcAft>
                          <a:spcPts val="0"/>
                        </a:spcAft>
                      </a:pPr>
                      <a:r>
                        <a:rPr lang="en-GB" sz="2000">
                          <a:effectLst/>
                          <a:latin typeface="+mn-lt"/>
                          <a:ea typeface="Times New Roman"/>
                        </a:rPr>
                        <a:t> </a:t>
                      </a:r>
                      <a:endParaRPr lang="el-GR" sz="2000">
                        <a:effectLst/>
                        <a:latin typeface="+mn-lt"/>
                        <a:ea typeface="Times New Roman"/>
                      </a:endParaRPr>
                    </a:p>
                  </a:txBody>
                  <a:tcPr marL="9419" marR="9419" marT="9419" marB="94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0535">
                <a:tc>
                  <a:txBody>
                    <a:bodyPr/>
                    <a:lstStyle/>
                    <a:p>
                      <a:pPr algn="ctr">
                        <a:spcAft>
                          <a:spcPts val="0"/>
                        </a:spcAft>
                      </a:pPr>
                      <a:r>
                        <a:rPr lang="en-GB" sz="2000" u="none" strike="noStrike" dirty="0">
                          <a:solidFill>
                            <a:schemeClr val="tx1"/>
                          </a:solidFill>
                          <a:effectLst/>
                          <a:latin typeface="+mn-lt"/>
                          <a:ea typeface="Times New Roman"/>
                        </a:rPr>
                        <a:t> </a:t>
                      </a:r>
                      <a:endParaRPr lang="el-GR" sz="2000" u="none" dirty="0">
                        <a:solidFill>
                          <a:schemeClr val="tx1"/>
                        </a:solidFill>
                        <a:effectLst/>
                        <a:latin typeface="+mn-lt"/>
                        <a:ea typeface="Times New Roman"/>
                      </a:endParaRPr>
                    </a:p>
                    <a:p>
                      <a:pPr algn="ctr">
                        <a:spcAft>
                          <a:spcPts val="0"/>
                        </a:spcAft>
                      </a:pPr>
                      <a:r>
                        <a:rPr lang="el-GR" sz="2000" b="1" u="none" dirty="0" err="1">
                          <a:solidFill>
                            <a:schemeClr val="tx1"/>
                          </a:solidFill>
                          <a:effectLst/>
                          <a:latin typeface="+mn-lt"/>
                          <a:ea typeface="Times New Roman"/>
                        </a:rPr>
                        <a:t>Travelport</a:t>
                      </a:r>
                      <a:r>
                        <a:rPr lang="el-GR" sz="2000" b="1" u="none" dirty="0">
                          <a:solidFill>
                            <a:schemeClr val="tx1"/>
                          </a:solidFill>
                          <a:effectLst/>
                          <a:latin typeface="+mn-lt"/>
                          <a:ea typeface="Times New Roman"/>
                        </a:rPr>
                        <a:t> UK </a:t>
                      </a:r>
                      <a:r>
                        <a:rPr lang="el-GR" sz="2000" b="1" u="none" dirty="0" err="1">
                          <a:solidFill>
                            <a:schemeClr val="tx1"/>
                          </a:solidFill>
                          <a:effectLst/>
                          <a:latin typeface="+mn-lt"/>
                          <a:ea typeface="Times New Roman"/>
                        </a:rPr>
                        <a:t>Rail™</a:t>
                      </a:r>
                      <a:endParaRPr lang="el-GR" sz="2000" u="none" dirty="0">
                        <a:solidFill>
                          <a:schemeClr val="tx1"/>
                        </a:solidFill>
                        <a:effectLst/>
                        <a:latin typeface="+mn-lt"/>
                        <a:ea typeface="Times New Roman"/>
                      </a:endParaRPr>
                    </a:p>
                    <a:p>
                      <a:pPr algn="ctr">
                        <a:spcAft>
                          <a:spcPts val="0"/>
                        </a:spcAft>
                      </a:pPr>
                      <a:r>
                        <a:rPr lang="el-GR" sz="2000" u="none" dirty="0">
                          <a:solidFill>
                            <a:schemeClr val="tx1"/>
                          </a:solidFill>
                          <a:effectLst/>
                          <a:latin typeface="+mn-lt"/>
                          <a:ea typeface="Times New Roman"/>
                        </a:rPr>
                        <a:t> </a:t>
                      </a:r>
                    </a:p>
                  </a:txBody>
                  <a:tcPr marL="9419" marR="9419" marT="9419" marB="94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marR="79375" algn="just">
                        <a:spcAft>
                          <a:spcPts val="0"/>
                        </a:spcAft>
                      </a:pPr>
                      <a:r>
                        <a:rPr lang="en-GB" sz="2000">
                          <a:effectLst/>
                          <a:latin typeface="+mn-lt"/>
                          <a:ea typeface="Times New Roman"/>
                        </a:rPr>
                        <a:t>UK Rail is an intuitive, browser-based application for shopping and booking UK domestic rail journeys.</a:t>
                      </a:r>
                      <a:endParaRPr lang="el-GR" sz="2000">
                        <a:effectLst/>
                        <a:latin typeface="+mn-lt"/>
                        <a:ea typeface="Times New Roman"/>
                      </a:endParaRPr>
                    </a:p>
                  </a:txBody>
                  <a:tcPr marL="9419" marR="9419" marT="9419" marB="94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1701">
                <a:tc>
                  <a:txBody>
                    <a:bodyPr/>
                    <a:lstStyle/>
                    <a:p>
                      <a:pPr algn="ctr">
                        <a:spcAft>
                          <a:spcPts val="0"/>
                        </a:spcAft>
                      </a:pPr>
                      <a:r>
                        <a:rPr lang="el-GR" sz="2000" b="1" u="none" dirty="0" err="1">
                          <a:solidFill>
                            <a:schemeClr val="tx1"/>
                          </a:solidFill>
                          <a:effectLst/>
                          <a:latin typeface="+mn-lt"/>
                          <a:ea typeface="Times New Roman"/>
                        </a:rPr>
                        <a:t>Travelport</a:t>
                      </a:r>
                      <a:r>
                        <a:rPr lang="el-GR" sz="2000" b="1" u="none" dirty="0">
                          <a:solidFill>
                            <a:schemeClr val="tx1"/>
                          </a:solidFill>
                          <a:effectLst/>
                          <a:latin typeface="+mn-lt"/>
                          <a:ea typeface="Times New Roman"/>
                        </a:rPr>
                        <a:t> </a:t>
                      </a:r>
                      <a:r>
                        <a:rPr lang="el-GR" sz="2000" b="1" u="none" dirty="0" err="1">
                          <a:solidFill>
                            <a:schemeClr val="tx1"/>
                          </a:solidFill>
                          <a:effectLst/>
                          <a:latin typeface="+mn-lt"/>
                          <a:ea typeface="Times New Roman"/>
                        </a:rPr>
                        <a:t>ViewTrip</a:t>
                      </a:r>
                      <a:r>
                        <a:rPr lang="el-GR" sz="2000" u="none" dirty="0" err="1">
                          <a:solidFill>
                            <a:schemeClr val="tx1"/>
                          </a:solidFill>
                          <a:effectLst/>
                          <a:latin typeface="+mn-lt"/>
                          <a:ea typeface="Times New Roman"/>
                        </a:rPr>
                        <a:t>™</a:t>
                      </a:r>
                      <a:endParaRPr lang="el-GR" sz="2000" u="none" dirty="0">
                        <a:solidFill>
                          <a:schemeClr val="tx1"/>
                        </a:solidFill>
                        <a:effectLst/>
                        <a:latin typeface="+mn-lt"/>
                        <a:ea typeface="Times New Roman"/>
                      </a:endParaRPr>
                    </a:p>
                  </a:txBody>
                  <a:tcPr marL="9419" marR="9419" marT="9419" marB="94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0" marR="79375" algn="just">
                        <a:spcAft>
                          <a:spcPts val="0"/>
                        </a:spcAft>
                      </a:pPr>
                      <a:r>
                        <a:rPr lang="en-GB" sz="2000" dirty="0" err="1">
                          <a:effectLst/>
                          <a:latin typeface="+mn-lt"/>
                          <a:ea typeface="Times New Roman"/>
                        </a:rPr>
                        <a:t>ViewTrip</a:t>
                      </a:r>
                      <a:r>
                        <a:rPr lang="en-GB" sz="2000" dirty="0">
                          <a:effectLst/>
                          <a:latin typeface="+mn-lt"/>
                          <a:ea typeface="Times New Roman"/>
                        </a:rPr>
                        <a:t> offers 24/7 online access to detailed, personal itineraries to travellers who hold a Galileo booking record.</a:t>
                      </a:r>
                      <a:endParaRPr lang="el-GR" sz="2000" dirty="0">
                        <a:effectLst/>
                        <a:latin typeface="+mn-lt"/>
                        <a:ea typeface="Times New Roman"/>
                      </a:endParaRPr>
                    </a:p>
                  </a:txBody>
                  <a:tcPr marL="9419" marR="9419" marT="9419" marB="94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706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300" dirty="0"/>
              <a:t>Το χρονικό των συγχωνεύσεων και εξαγορών στα συστήματα κρατήσεων Galileo </a:t>
            </a:r>
            <a:r>
              <a:rPr lang="el-GR" sz="3300" dirty="0" smtClean="0"/>
              <a:t>και </a:t>
            </a:r>
            <a:r>
              <a:rPr lang="el-GR" sz="3300" dirty="0" err="1"/>
              <a:t>Worldspan</a:t>
            </a:r>
            <a:endParaRPr lang="el-GR" sz="3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pic>
        <p:nvPicPr>
          <p:cNvPr id="6146" name="Picture 2" descr="History_image"/>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85988" y="1340768"/>
            <a:ext cx="7172024" cy="53285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057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«Διεθνείς συστήματα κρατήσεων στον τουρισμό. </a:t>
            </a:r>
            <a:r>
              <a:rPr lang="el-GR" sz="2000" dirty="0" smtClean="0"/>
              <a:t>Ενότητα </a:t>
            </a:r>
            <a:r>
              <a:rPr lang="el-GR" sz="2000" dirty="0" smtClean="0"/>
              <a:t>7</a:t>
            </a:r>
            <a:r>
              <a:rPr lang="en-US" sz="2000" dirty="0" smtClean="0"/>
              <a:t>:</a:t>
            </a:r>
            <a:r>
              <a:rPr lang="el-GR" sz="2000" dirty="0" smtClean="0"/>
              <a:t> </a:t>
            </a:r>
            <a:r>
              <a:rPr lang="en-US" sz="2000" dirty="0" err="1"/>
              <a:t>Travelport</a:t>
            </a:r>
            <a:r>
              <a:rPr lang="en-US" sz="2000" dirty="0"/>
              <a:t>: </a:t>
            </a:r>
            <a:r>
              <a:rPr lang="el-GR" sz="2000" dirty="0"/>
              <a:t>Συγχώνευση </a:t>
            </a:r>
            <a:r>
              <a:rPr lang="en-US" sz="2000" dirty="0"/>
              <a:t>Galileo </a:t>
            </a:r>
            <a:r>
              <a:rPr lang="el-GR" sz="2000" dirty="0"/>
              <a:t>και </a:t>
            </a:r>
            <a:r>
              <a:rPr lang="en-US" sz="2000" dirty="0" err="1"/>
              <a:t>Worldspan</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Galileo </a:t>
            </a:r>
            <a:r>
              <a:rPr lang="en-US" dirty="0" smtClean="0"/>
              <a:t>International</a:t>
            </a:r>
            <a:r>
              <a:rPr lang="el-GR" dirty="0" smtClean="0"/>
              <a:t> </a:t>
            </a:r>
            <a:r>
              <a:rPr lang="el-GR" sz="3000" b="0" dirty="0" smtClean="0"/>
              <a:t>1/2</a:t>
            </a:r>
            <a:r>
              <a:rPr lang="en-US" dirty="0" smtClean="0"/>
              <a:t> </a:t>
            </a:r>
            <a:endParaRPr lang="el-GR" dirty="0"/>
          </a:p>
        </p:txBody>
      </p:sp>
      <p:sp>
        <p:nvSpPr>
          <p:cNvPr id="3" name="Θέση περιεχομένου 2"/>
          <p:cNvSpPr>
            <a:spLocks noGrp="1"/>
          </p:cNvSpPr>
          <p:nvPr>
            <p:ph idx="1"/>
          </p:nvPr>
        </p:nvSpPr>
        <p:spPr/>
        <p:txBody>
          <a:bodyPr>
            <a:normAutofit/>
          </a:bodyPr>
          <a:lstStyle/>
          <a:p>
            <a:r>
              <a:rPr lang="el-GR" sz="2200" dirty="0"/>
              <a:t>Το </a:t>
            </a:r>
            <a:r>
              <a:rPr lang="el-GR" sz="2200" dirty="0" err="1"/>
              <a:t>Galileo</a:t>
            </a:r>
            <a:r>
              <a:rPr lang="el-GR" sz="2200" dirty="0"/>
              <a:t> </a:t>
            </a:r>
            <a:r>
              <a:rPr lang="el-GR" sz="2200" dirty="0" err="1"/>
              <a:t>International</a:t>
            </a:r>
            <a:r>
              <a:rPr lang="el-GR" sz="2200" dirty="0"/>
              <a:t> είναι ένα από τα μεγαλύτερα συστήματα κρατήσεων GDS (</a:t>
            </a:r>
            <a:r>
              <a:rPr lang="el-GR" sz="2200" dirty="0" err="1"/>
              <a:t>Global</a:t>
            </a:r>
            <a:r>
              <a:rPr lang="el-GR" sz="2200" dirty="0"/>
              <a:t> </a:t>
            </a:r>
            <a:r>
              <a:rPr lang="el-GR" sz="2200" dirty="0" err="1"/>
              <a:t>Distribution</a:t>
            </a:r>
            <a:r>
              <a:rPr lang="el-GR" sz="2200" dirty="0"/>
              <a:t> </a:t>
            </a:r>
            <a:r>
              <a:rPr lang="el-GR" sz="2200" dirty="0" err="1"/>
              <a:t>Systems</a:t>
            </a:r>
            <a:r>
              <a:rPr lang="el-GR" sz="2200" dirty="0"/>
              <a:t>) στην τουριστική βιομηχανία, παρέχοντας, όπως υποστηρίζουν οι άνθρωποί της, αξιόπιστη και ακριβή πρόσβαση σε καταλόγους, δρομολόγια και πληροφορίες τιμολόγησης. Η εταιρεία τροφοδοτεί ταξιδιωτικά γραφεία σε περίπου 45.000 τοποθεσίες, καθώς και άλλους συνδρομητές. Με 30 χρόνια εμπειρίας, έχει εξειδικευτεί στο να παρέχει τη δυνατότητα στους συνδρομητές του να λαμβάνουν πληροφορίες και να κάνουν κρατήσεις σε αλυσίδες ξενοδοχείων, εταιρείες ενοικίασης αυτοκινήτων, ακτοπλοϊκές εταιρείες και πολυάριθμους διοργανωτές </a:t>
            </a:r>
            <a:r>
              <a:rPr lang="el-GR" sz="2200" dirty="0" err="1"/>
              <a:t>ταξιδίων</a:t>
            </a:r>
            <a:r>
              <a:rPr lang="el-GR" sz="2200" dirty="0"/>
              <a:t> παγκοσμίως.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799040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Galileo International</a:t>
            </a:r>
            <a:r>
              <a:rPr lang="el-GR" dirty="0">
                <a:solidFill>
                  <a:prstClr val="white"/>
                </a:solidFill>
              </a:rPr>
              <a:t> </a:t>
            </a:r>
            <a:r>
              <a:rPr lang="el-GR" sz="3000" b="0" dirty="0" smtClean="0">
                <a:solidFill>
                  <a:prstClr val="white"/>
                </a:solidFill>
              </a:rPr>
              <a:t>2/2</a:t>
            </a:r>
            <a:r>
              <a:rPr lang="en-US" dirty="0" smtClean="0">
                <a:solidFill>
                  <a:prstClr val="white"/>
                </a:solidFill>
              </a:rPr>
              <a:t> </a:t>
            </a:r>
            <a:endParaRPr lang="el-GR" dirty="0"/>
          </a:p>
        </p:txBody>
      </p:sp>
      <p:sp>
        <p:nvSpPr>
          <p:cNvPr id="3" name="Θέση περιεχομένου 2"/>
          <p:cNvSpPr>
            <a:spLocks noGrp="1"/>
          </p:cNvSpPr>
          <p:nvPr>
            <p:ph idx="1"/>
          </p:nvPr>
        </p:nvSpPr>
        <p:spPr>
          <a:xfrm>
            <a:off x="457200" y="1340768"/>
            <a:ext cx="8229600" cy="5328592"/>
          </a:xfrm>
        </p:spPr>
        <p:txBody>
          <a:bodyPr>
            <a:normAutofit/>
          </a:bodyPr>
          <a:lstStyle/>
          <a:p>
            <a:r>
              <a:rPr lang="el-GR" sz="2200" dirty="0" smtClean="0"/>
              <a:t>Λειτουργεί </a:t>
            </a:r>
            <a:r>
              <a:rPr lang="el-GR" sz="2200" dirty="0"/>
              <a:t>2 ηλεκτρονικά συστήματα κρατήσεων, το </a:t>
            </a:r>
            <a:r>
              <a:rPr lang="el-GR" sz="2200" dirty="0" err="1"/>
              <a:t>Apollo</a:t>
            </a:r>
            <a:r>
              <a:rPr lang="el-GR" sz="2200" dirty="0"/>
              <a:t> και το </a:t>
            </a:r>
            <a:r>
              <a:rPr lang="el-GR" sz="2200" dirty="0" smtClean="0"/>
              <a:t>Galileo</a:t>
            </a:r>
            <a:r>
              <a:rPr lang="el-GR" sz="2200" dirty="0"/>
              <a:t>.</a:t>
            </a:r>
          </a:p>
          <a:p>
            <a:r>
              <a:rPr lang="el-GR" sz="2200" dirty="0"/>
              <a:t>Πλατφόρμες με δυνατότητες επεξεργασίας συναλλαγών σε πραγματικό χρόνο παρέχουν την βάση για την προσφορά των ηλεκτρονικών υπηρεσιών, ενώ περιφερειακά αποθηκευτικά συστήματα διατηρούν δεδομένα της τάξης των 130 </a:t>
            </a:r>
            <a:r>
              <a:rPr lang="el-GR" sz="2200" dirty="0" err="1"/>
              <a:t>terabytes</a:t>
            </a:r>
            <a:r>
              <a:rPr lang="el-GR" sz="2200" dirty="0"/>
              <a:t>. Οι εσωτερικές επικοινωνίες των συστημάτων υποστηρίζονται από ένα τοπικό δίκτυο </a:t>
            </a:r>
            <a:r>
              <a:rPr lang="el-GR" sz="2200" dirty="0" err="1"/>
              <a:t>ενδοδιασύνδεσης</a:t>
            </a:r>
            <a:r>
              <a:rPr lang="el-GR" sz="2200" dirty="0"/>
              <a:t> που κάνει τις επικοινωνίες γρήγορες, επαρκείς και </a:t>
            </a:r>
            <a:r>
              <a:rPr lang="el-GR" sz="2200" dirty="0" smtClean="0"/>
              <a:t>ασφαλείς.</a:t>
            </a:r>
          </a:p>
          <a:p>
            <a:r>
              <a:rPr lang="el-GR" sz="2200" dirty="0"/>
              <a:t>Το Galileo αποτελεί ένα από τα μεγαλύτερα GDS παγκοσμίως, κατέχοντας το 27% της αγοράς των αυτοματοποιημένων ταξιδιωτικών πρακτορείων και είναι εμπορικό σήμα του </a:t>
            </a:r>
            <a:r>
              <a:rPr lang="el-GR" sz="2200" dirty="0" err="1"/>
              <a:t>Travelport</a:t>
            </a:r>
            <a:r>
              <a:rPr lang="el-GR" sz="2200" dirty="0"/>
              <a:t>. </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660217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Galileo International </a:t>
            </a:r>
            <a:r>
              <a:rPr lang="el-GR" dirty="0">
                <a:solidFill>
                  <a:prstClr val="white"/>
                </a:solidFill>
              </a:rPr>
              <a:t/>
            </a:r>
            <a:br>
              <a:rPr lang="el-GR" dirty="0">
                <a:solidFill>
                  <a:prstClr val="white"/>
                </a:solidFill>
              </a:rPr>
            </a:br>
            <a:r>
              <a:rPr lang="el-GR" sz="3000" b="0" dirty="0">
                <a:solidFill>
                  <a:prstClr val="white"/>
                </a:solidFill>
              </a:rPr>
              <a:t>Προϊόντα και Υπηρεσίες που περιλαμβάνει 1/2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1217125188"/>
              </p:ext>
            </p:extLst>
          </p:nvPr>
        </p:nvGraphicFramePr>
        <p:xfrm>
          <a:off x="215516" y="1371128"/>
          <a:ext cx="8712968" cy="5010200"/>
        </p:xfrm>
        <a:graphic>
          <a:graphicData uri="http://schemas.openxmlformats.org/drawingml/2006/table">
            <a:tbl>
              <a:tblPr firstRow="1"/>
              <a:tblGrid>
                <a:gridCol w="1872208"/>
                <a:gridCol w="6840760"/>
              </a:tblGrid>
              <a:tr h="1156109">
                <a:tc>
                  <a:txBody>
                    <a:bodyPr/>
                    <a:lstStyle/>
                    <a:p>
                      <a:pPr>
                        <a:spcAft>
                          <a:spcPts val="0"/>
                        </a:spcAft>
                      </a:pPr>
                      <a:r>
                        <a:rPr lang="el-GR" sz="2000" b="1" u="sng" dirty="0">
                          <a:solidFill>
                            <a:srgbClr val="0000FF"/>
                          </a:solidFill>
                          <a:effectLst/>
                          <a:latin typeface="+mn-lt"/>
                          <a:ea typeface="Times New Roman"/>
                          <a:hlinkClick r:id="rId2"/>
                        </a:rPr>
                        <a:t>Galileo 360 </a:t>
                      </a:r>
                      <a:r>
                        <a:rPr lang="el-GR" sz="2000" b="1" u="sng" dirty="0" err="1">
                          <a:solidFill>
                            <a:srgbClr val="0000FF"/>
                          </a:solidFill>
                          <a:effectLst/>
                          <a:latin typeface="+mn-lt"/>
                          <a:ea typeface="Times New Roman"/>
                          <a:hlinkClick r:id="rId2"/>
                        </a:rPr>
                        <a:t>Fares</a:t>
                      </a:r>
                      <a:endParaRPr lang="el-GR" sz="2000" dirty="0">
                        <a:effectLst/>
                        <a:latin typeface="+mn-lt"/>
                        <a:ea typeface="Times New Roman"/>
                      </a:endParaRPr>
                    </a:p>
                  </a:txBody>
                  <a:tcPr marL="233" marR="233" marT="233" marB="2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271145">
                        <a:spcAft>
                          <a:spcPts val="0"/>
                        </a:spcAft>
                      </a:pPr>
                      <a:r>
                        <a:rPr lang="en-GB" sz="2000">
                          <a:effectLst/>
                          <a:latin typeface="+mn-lt"/>
                          <a:ea typeface="Times New Roman"/>
                        </a:rPr>
                        <a:t>This comprehensive database allows users to access more than two million published and private airfares, as well as agency-filed private fares.</a:t>
                      </a:r>
                      <a:endParaRPr lang="el-GR" sz="2000">
                        <a:effectLst/>
                        <a:latin typeface="+mn-lt"/>
                        <a:ea typeface="Times New Roman"/>
                      </a:endParaRPr>
                    </a:p>
                  </a:txBody>
                  <a:tcPr marL="233" marR="233" marT="233" marB="2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1283">
                <a:tc>
                  <a:txBody>
                    <a:bodyPr/>
                    <a:lstStyle/>
                    <a:p>
                      <a:pPr>
                        <a:spcAft>
                          <a:spcPts val="0"/>
                        </a:spcAft>
                      </a:pPr>
                      <a:endParaRPr lang="el-GR" sz="2000" dirty="0">
                        <a:effectLst/>
                        <a:latin typeface="+mn-lt"/>
                        <a:ea typeface="Times New Roman"/>
                      </a:endParaRPr>
                    </a:p>
                    <a:p>
                      <a:pPr>
                        <a:spcAft>
                          <a:spcPts val="0"/>
                        </a:spcAft>
                      </a:pPr>
                      <a:r>
                        <a:rPr lang="el-GR" sz="2000" b="1" u="sng" dirty="0">
                          <a:solidFill>
                            <a:srgbClr val="0000FF"/>
                          </a:solidFill>
                          <a:effectLst/>
                          <a:latin typeface="+mn-lt"/>
                          <a:ea typeface="Times New Roman"/>
                          <a:hlinkClick r:id="rId3"/>
                        </a:rPr>
                        <a:t>Galileo </a:t>
                      </a:r>
                      <a:r>
                        <a:rPr lang="el-GR" sz="2000" b="1" u="sng" dirty="0" err="1">
                          <a:solidFill>
                            <a:srgbClr val="0000FF"/>
                          </a:solidFill>
                          <a:effectLst/>
                          <a:latin typeface="+mn-lt"/>
                          <a:ea typeface="Times New Roman"/>
                          <a:hlinkClick r:id="rId3"/>
                        </a:rPr>
                        <a:t>Agency</a:t>
                      </a:r>
                      <a:r>
                        <a:rPr lang="el-GR" sz="2000" b="1" u="sng" dirty="0">
                          <a:solidFill>
                            <a:srgbClr val="0000FF"/>
                          </a:solidFill>
                          <a:effectLst/>
                          <a:latin typeface="+mn-lt"/>
                          <a:ea typeface="Times New Roman"/>
                          <a:hlinkClick r:id="rId3"/>
                        </a:rPr>
                        <a:t> </a:t>
                      </a:r>
                      <a:r>
                        <a:rPr lang="el-GR" sz="2000" b="1" u="sng" dirty="0" err="1">
                          <a:solidFill>
                            <a:srgbClr val="0000FF"/>
                          </a:solidFill>
                          <a:effectLst/>
                          <a:latin typeface="+mn-lt"/>
                          <a:ea typeface="Times New Roman"/>
                          <a:hlinkClick r:id="rId3"/>
                        </a:rPr>
                        <a:t>Private</a:t>
                      </a:r>
                      <a:r>
                        <a:rPr lang="el-GR" sz="2000" b="1" u="sng" dirty="0">
                          <a:solidFill>
                            <a:srgbClr val="0000FF"/>
                          </a:solidFill>
                          <a:effectLst/>
                          <a:latin typeface="+mn-lt"/>
                          <a:ea typeface="Times New Roman"/>
                          <a:hlinkClick r:id="rId3"/>
                        </a:rPr>
                        <a:t> </a:t>
                      </a:r>
                      <a:r>
                        <a:rPr lang="el-GR" sz="2000" b="1" u="sng" dirty="0" err="1">
                          <a:solidFill>
                            <a:srgbClr val="0000FF"/>
                          </a:solidFill>
                          <a:effectLst/>
                          <a:latin typeface="+mn-lt"/>
                          <a:ea typeface="Times New Roman"/>
                          <a:hlinkClick r:id="rId3"/>
                        </a:rPr>
                        <a:t>Fares</a:t>
                      </a:r>
                      <a:endParaRPr lang="el-GR" sz="2000" dirty="0">
                        <a:effectLst/>
                        <a:latin typeface="+mn-lt"/>
                        <a:ea typeface="Times New Roman"/>
                      </a:endParaRPr>
                    </a:p>
                    <a:p>
                      <a:pPr>
                        <a:spcAft>
                          <a:spcPts val="0"/>
                        </a:spcAft>
                      </a:pPr>
                      <a:r>
                        <a:rPr lang="el-GR" sz="2000" dirty="0">
                          <a:effectLst/>
                          <a:latin typeface="+mn-lt"/>
                          <a:ea typeface="Times New Roman"/>
                        </a:rPr>
                        <a:t> </a:t>
                      </a:r>
                    </a:p>
                  </a:txBody>
                  <a:tcPr marL="233" marR="233" marT="233" marB="2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271145">
                        <a:spcAft>
                          <a:spcPts val="0"/>
                        </a:spcAft>
                      </a:pPr>
                      <a:r>
                        <a:rPr lang="en-GB" sz="2000">
                          <a:effectLst/>
                          <a:latin typeface="+mn-lt"/>
                          <a:ea typeface="Times New Roman"/>
                        </a:rPr>
                        <a:t>Galileo Agency Private Fares is a Web-based private fares management and distribution solution.</a:t>
                      </a:r>
                      <a:endParaRPr lang="el-GR" sz="2000">
                        <a:effectLst/>
                        <a:latin typeface="+mn-lt"/>
                        <a:ea typeface="Times New Roman"/>
                      </a:endParaRPr>
                    </a:p>
                  </a:txBody>
                  <a:tcPr marL="233" marR="233" marT="233" marB="2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936">
                <a:tc>
                  <a:txBody>
                    <a:bodyPr/>
                    <a:lstStyle/>
                    <a:p>
                      <a:pPr>
                        <a:spcAft>
                          <a:spcPts val="0"/>
                        </a:spcAft>
                      </a:pPr>
                      <a:r>
                        <a:rPr lang="el-GR" sz="2000" b="1" u="sng" dirty="0">
                          <a:solidFill>
                            <a:srgbClr val="0000FF"/>
                          </a:solidFill>
                          <a:effectLst/>
                          <a:latin typeface="+mn-lt"/>
                          <a:ea typeface="Times New Roman"/>
                          <a:hlinkClick r:id="rId4"/>
                        </a:rPr>
                        <a:t>Galileo </a:t>
                      </a:r>
                      <a:r>
                        <a:rPr lang="el-GR" sz="2000" b="1" u="sng" dirty="0" err="1">
                          <a:solidFill>
                            <a:srgbClr val="0000FF"/>
                          </a:solidFill>
                          <a:effectLst/>
                          <a:latin typeface="+mn-lt"/>
                          <a:ea typeface="Times New Roman"/>
                          <a:hlinkClick r:id="rId4"/>
                        </a:rPr>
                        <a:t>Airline</a:t>
                      </a:r>
                      <a:r>
                        <a:rPr lang="el-GR" sz="2000" b="1" u="sng" dirty="0">
                          <a:solidFill>
                            <a:srgbClr val="0000FF"/>
                          </a:solidFill>
                          <a:effectLst/>
                          <a:latin typeface="+mn-lt"/>
                          <a:ea typeface="Times New Roman"/>
                          <a:hlinkClick r:id="rId4"/>
                        </a:rPr>
                        <a:t> </a:t>
                      </a:r>
                      <a:r>
                        <a:rPr lang="el-GR" sz="2000" b="1" u="sng" dirty="0" err="1">
                          <a:solidFill>
                            <a:srgbClr val="0000FF"/>
                          </a:solidFill>
                          <a:effectLst/>
                          <a:latin typeface="+mn-lt"/>
                          <a:ea typeface="Times New Roman"/>
                          <a:hlinkClick r:id="rId4"/>
                        </a:rPr>
                        <a:t>Private</a:t>
                      </a:r>
                      <a:r>
                        <a:rPr lang="el-GR" sz="2000" b="1" u="sng" dirty="0">
                          <a:solidFill>
                            <a:srgbClr val="0000FF"/>
                          </a:solidFill>
                          <a:effectLst/>
                          <a:latin typeface="+mn-lt"/>
                          <a:ea typeface="Times New Roman"/>
                          <a:hlinkClick r:id="rId4"/>
                        </a:rPr>
                        <a:t> </a:t>
                      </a:r>
                      <a:r>
                        <a:rPr lang="el-GR" sz="2000" b="1" u="sng" dirty="0" err="1">
                          <a:solidFill>
                            <a:srgbClr val="0000FF"/>
                          </a:solidFill>
                          <a:effectLst/>
                          <a:latin typeface="+mn-lt"/>
                          <a:ea typeface="Times New Roman"/>
                          <a:hlinkClick r:id="rId4"/>
                        </a:rPr>
                        <a:t>Fares</a:t>
                      </a:r>
                      <a:endParaRPr lang="el-GR" sz="2000" dirty="0">
                        <a:effectLst/>
                        <a:latin typeface="+mn-lt"/>
                        <a:ea typeface="Times New Roman"/>
                      </a:endParaRPr>
                    </a:p>
                  </a:txBody>
                  <a:tcPr marL="233" marR="233" marT="233" marB="2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271145">
                        <a:spcAft>
                          <a:spcPts val="0"/>
                        </a:spcAft>
                      </a:pPr>
                      <a:r>
                        <a:rPr lang="en-GB" sz="2000">
                          <a:effectLst/>
                          <a:latin typeface="+mn-lt"/>
                          <a:ea typeface="Times New Roman"/>
                        </a:rPr>
                        <a:t>Airline Private Fares allows airlines to file private fares for Galileo customers via the use of the ATPCO rule categories.</a:t>
                      </a:r>
                      <a:endParaRPr lang="el-GR" sz="2000">
                        <a:effectLst/>
                        <a:latin typeface="+mn-lt"/>
                        <a:ea typeface="Times New Roman"/>
                      </a:endParaRPr>
                    </a:p>
                  </a:txBody>
                  <a:tcPr marL="233" marR="233" marT="233" marB="2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936">
                <a:tc>
                  <a:txBody>
                    <a:bodyPr/>
                    <a:lstStyle/>
                    <a:p>
                      <a:pPr>
                        <a:spcAft>
                          <a:spcPts val="0"/>
                        </a:spcAft>
                      </a:pPr>
                      <a:r>
                        <a:rPr lang="el-GR" sz="2000" b="1" u="sng" dirty="0">
                          <a:solidFill>
                            <a:srgbClr val="0000FF"/>
                          </a:solidFill>
                          <a:effectLst/>
                          <a:latin typeface="+mn-lt"/>
                          <a:ea typeface="Times New Roman"/>
                          <a:hlinkClick r:id="rId5"/>
                        </a:rPr>
                        <a:t>Galileo </a:t>
                      </a:r>
                      <a:r>
                        <a:rPr lang="el-GR" sz="2000" b="1" u="sng" dirty="0" err="1">
                          <a:solidFill>
                            <a:srgbClr val="0000FF"/>
                          </a:solidFill>
                          <a:effectLst/>
                          <a:latin typeface="+mn-lt"/>
                          <a:ea typeface="Times New Roman"/>
                          <a:hlinkClick r:id="rId5"/>
                        </a:rPr>
                        <a:t>Desktop</a:t>
                      </a:r>
                      <a:r>
                        <a:rPr lang="el-GR" sz="2000" b="1" u="sng" dirty="0">
                          <a:solidFill>
                            <a:srgbClr val="0000FF"/>
                          </a:solidFill>
                          <a:effectLst/>
                          <a:latin typeface="+mn-lt"/>
                          <a:ea typeface="Times New Roman"/>
                          <a:hlinkClick r:id="rId5"/>
                        </a:rPr>
                        <a:t> 2.0</a:t>
                      </a:r>
                      <a:endParaRPr lang="el-GR" sz="2000" dirty="0">
                        <a:effectLst/>
                        <a:latin typeface="+mn-lt"/>
                        <a:ea typeface="Times New Roman"/>
                      </a:endParaRPr>
                    </a:p>
                  </a:txBody>
                  <a:tcPr marL="233" marR="233" marT="233" marB="2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271145">
                        <a:spcAft>
                          <a:spcPts val="0"/>
                        </a:spcAft>
                      </a:pPr>
                      <a:r>
                        <a:rPr lang="en-GB" sz="2000">
                          <a:effectLst/>
                          <a:latin typeface="+mn-lt"/>
                          <a:ea typeface="Times New Roman"/>
                        </a:rPr>
                        <a:t>Galileo Desktop is a sophisticated global reservation, business management and productivity system.</a:t>
                      </a:r>
                      <a:endParaRPr lang="el-GR" sz="2000">
                        <a:effectLst/>
                        <a:latin typeface="+mn-lt"/>
                        <a:ea typeface="Times New Roman"/>
                      </a:endParaRPr>
                    </a:p>
                  </a:txBody>
                  <a:tcPr marL="233" marR="233" marT="233" marB="2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936">
                <a:tc>
                  <a:txBody>
                    <a:bodyPr/>
                    <a:lstStyle/>
                    <a:p>
                      <a:pPr>
                        <a:spcAft>
                          <a:spcPts val="0"/>
                        </a:spcAft>
                      </a:pPr>
                      <a:r>
                        <a:rPr lang="el-GR" sz="2000" b="1" dirty="0">
                          <a:effectLst/>
                          <a:latin typeface="+mn-lt"/>
                          <a:ea typeface="Times New Roman"/>
                        </a:rPr>
                        <a:t>Galileo </a:t>
                      </a:r>
                      <a:r>
                        <a:rPr lang="el-GR" sz="2000" b="1" dirty="0" err="1">
                          <a:effectLst/>
                          <a:latin typeface="+mn-lt"/>
                          <a:ea typeface="Times New Roman"/>
                        </a:rPr>
                        <a:t>Developer</a:t>
                      </a:r>
                      <a:r>
                        <a:rPr lang="el-GR" sz="2000" b="1" dirty="0">
                          <a:effectLst/>
                          <a:latin typeface="+mn-lt"/>
                          <a:ea typeface="Times New Roman"/>
                        </a:rPr>
                        <a:t> </a:t>
                      </a:r>
                      <a:r>
                        <a:rPr lang="el-GR" sz="2000" b="1" dirty="0" err="1">
                          <a:effectLst/>
                          <a:latin typeface="+mn-lt"/>
                          <a:ea typeface="Times New Roman"/>
                        </a:rPr>
                        <a:t>Tools</a:t>
                      </a:r>
                      <a:endParaRPr lang="el-GR" sz="2000" dirty="0">
                        <a:effectLst/>
                        <a:latin typeface="+mn-lt"/>
                        <a:ea typeface="Times New Roman"/>
                      </a:endParaRPr>
                    </a:p>
                  </a:txBody>
                  <a:tcPr marL="233" marR="233" marT="233" marB="2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271145">
                        <a:spcAft>
                          <a:spcPts val="1200"/>
                        </a:spcAft>
                      </a:pPr>
                      <a:r>
                        <a:rPr lang="en-GB" sz="2000" dirty="0">
                          <a:effectLst/>
                          <a:latin typeface="+mn-lt"/>
                          <a:ea typeface="Times New Roman"/>
                        </a:rPr>
                        <a:t>Galileo Developer Tools provide a professional service comprised of Galileo Web Services and XML API Desktop.</a:t>
                      </a:r>
                      <a:endParaRPr lang="el-GR" sz="2000" dirty="0">
                        <a:effectLst/>
                        <a:latin typeface="+mn-lt"/>
                        <a:ea typeface="Times New Roman"/>
                      </a:endParaRPr>
                    </a:p>
                  </a:txBody>
                  <a:tcPr marL="233" marR="233" marT="233" marB="2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00674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Galileo International </a:t>
            </a:r>
            <a:r>
              <a:rPr lang="el-GR" dirty="0">
                <a:solidFill>
                  <a:prstClr val="white"/>
                </a:solidFill>
              </a:rPr>
              <a:t/>
            </a:r>
            <a:br>
              <a:rPr lang="el-GR" dirty="0">
                <a:solidFill>
                  <a:prstClr val="white"/>
                </a:solidFill>
              </a:rPr>
            </a:br>
            <a:r>
              <a:rPr lang="el-GR" sz="3000" b="0" dirty="0">
                <a:solidFill>
                  <a:prstClr val="white"/>
                </a:solidFill>
              </a:rPr>
              <a:t>Προϊόντα και Υπηρεσίες που περιλαμβάνει </a:t>
            </a:r>
            <a:r>
              <a:rPr lang="el-GR" sz="3000" b="0" dirty="0" smtClean="0">
                <a:solidFill>
                  <a:prstClr val="white"/>
                </a:solidFill>
              </a:rPr>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330799299"/>
              </p:ext>
            </p:extLst>
          </p:nvPr>
        </p:nvGraphicFramePr>
        <p:xfrm>
          <a:off x="215516" y="1371126"/>
          <a:ext cx="8712968" cy="4866186"/>
        </p:xfrm>
        <a:graphic>
          <a:graphicData uri="http://schemas.openxmlformats.org/drawingml/2006/table">
            <a:tbl>
              <a:tblPr firstRow="1"/>
              <a:tblGrid>
                <a:gridCol w="1872208"/>
                <a:gridCol w="6840760"/>
              </a:tblGrid>
              <a:tr h="973336">
                <a:tc>
                  <a:txBody>
                    <a:bodyPr/>
                    <a:lstStyle/>
                    <a:p>
                      <a:pPr>
                        <a:spcAft>
                          <a:spcPts val="0"/>
                        </a:spcAft>
                      </a:pPr>
                      <a:r>
                        <a:rPr lang="el-GR" sz="2000" b="1" dirty="0">
                          <a:effectLst/>
                          <a:latin typeface="+mn-lt"/>
                          <a:ea typeface="Times New Roman"/>
                        </a:rPr>
                        <a:t>Galileo </a:t>
                      </a:r>
                      <a:r>
                        <a:rPr lang="el-GR" sz="2000" b="1" dirty="0" err="1">
                          <a:effectLst/>
                          <a:latin typeface="+mn-lt"/>
                          <a:ea typeface="Times New Roman"/>
                        </a:rPr>
                        <a:t>Groups</a:t>
                      </a:r>
                      <a:r>
                        <a:rPr lang="el-GR" sz="2000" b="1" dirty="0">
                          <a:effectLst/>
                          <a:latin typeface="+mn-lt"/>
                          <a:ea typeface="Times New Roman"/>
                        </a:rPr>
                        <a:t> </a:t>
                      </a:r>
                      <a:endParaRPr lang="el-GR" sz="2000" dirty="0">
                        <a:effectLst/>
                        <a:latin typeface="+mn-lt"/>
                        <a:ea typeface="Times New Roman"/>
                      </a:endParaRPr>
                    </a:p>
                  </a:txBody>
                  <a:tcPr marL="233" marR="233" marT="233" marB="2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271145">
                        <a:spcAft>
                          <a:spcPts val="1200"/>
                        </a:spcAft>
                      </a:pPr>
                      <a:r>
                        <a:rPr lang="en-GB" sz="2000" dirty="0">
                          <a:effectLst/>
                          <a:latin typeface="+mn-lt"/>
                          <a:ea typeface="Times New Roman"/>
                        </a:rPr>
                        <a:t>Galileo Groups distributes group and/or block space, allowing airlines to create and control inventory available only to select travel agencies.</a:t>
                      </a:r>
                      <a:endParaRPr lang="el-GR" sz="2000" dirty="0">
                        <a:effectLst/>
                        <a:latin typeface="+mn-lt"/>
                        <a:ea typeface="Times New Roman"/>
                      </a:endParaRPr>
                    </a:p>
                  </a:txBody>
                  <a:tcPr marL="233" marR="233" marT="233" marB="2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9757">
                <a:tc>
                  <a:txBody>
                    <a:bodyPr/>
                    <a:lstStyle/>
                    <a:p>
                      <a:pPr>
                        <a:spcAft>
                          <a:spcPts val="0"/>
                        </a:spcAft>
                      </a:pPr>
                      <a:r>
                        <a:rPr lang="el-GR" sz="2000" b="1" dirty="0">
                          <a:effectLst/>
                          <a:latin typeface="+mn-lt"/>
                          <a:ea typeface="Times New Roman"/>
                        </a:rPr>
                        <a:t>Galileo </a:t>
                      </a:r>
                      <a:r>
                        <a:rPr lang="el-GR" sz="2000" b="1" dirty="0" err="1">
                          <a:effectLst/>
                          <a:latin typeface="+mn-lt"/>
                          <a:ea typeface="Times New Roman"/>
                        </a:rPr>
                        <a:t>RailMaster™</a:t>
                      </a:r>
                      <a:endParaRPr lang="el-GR" sz="2000" dirty="0">
                        <a:effectLst/>
                        <a:latin typeface="+mn-lt"/>
                        <a:ea typeface="Times New Roman"/>
                      </a:endParaRPr>
                    </a:p>
                  </a:txBody>
                  <a:tcPr marL="233" marR="233" marT="233" marB="2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271145">
                        <a:spcBef>
                          <a:spcPts val="600"/>
                        </a:spcBef>
                        <a:spcAft>
                          <a:spcPts val="1200"/>
                        </a:spcAft>
                      </a:pPr>
                      <a:r>
                        <a:rPr lang="en-GB" sz="2000">
                          <a:effectLst/>
                          <a:latin typeface="+mn-lt"/>
                          <a:ea typeface="Times New Roman"/>
                        </a:rPr>
                        <a:t>The Galileo RailMaster product family provides travel agencies and corporations with online access to many of Europe’s major railway operators.</a:t>
                      </a:r>
                      <a:endParaRPr lang="el-GR" sz="2000">
                        <a:effectLst/>
                        <a:latin typeface="+mn-lt"/>
                        <a:ea typeface="Times New Roman"/>
                      </a:endParaRPr>
                    </a:p>
                    <a:p>
                      <a:pPr marL="57150" marR="271145">
                        <a:spcAft>
                          <a:spcPts val="0"/>
                        </a:spcAft>
                      </a:pPr>
                      <a:r>
                        <a:rPr lang="en-GB" sz="2000">
                          <a:effectLst/>
                          <a:latin typeface="+mn-lt"/>
                          <a:ea typeface="Times New Roman"/>
                        </a:rPr>
                        <a:t> </a:t>
                      </a:r>
                      <a:endParaRPr lang="el-GR" sz="2000">
                        <a:effectLst/>
                        <a:latin typeface="+mn-lt"/>
                        <a:ea typeface="Times New Roman"/>
                      </a:endParaRPr>
                    </a:p>
                  </a:txBody>
                  <a:tcPr marL="233" marR="233" marT="233" marB="2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9757">
                <a:tc>
                  <a:txBody>
                    <a:bodyPr/>
                    <a:lstStyle/>
                    <a:p>
                      <a:pPr>
                        <a:spcAft>
                          <a:spcPts val="0"/>
                        </a:spcAft>
                      </a:pPr>
                      <a:r>
                        <a:rPr lang="el-GR" sz="2000" b="1" dirty="0">
                          <a:effectLst/>
                          <a:latin typeface="+mn-lt"/>
                          <a:ea typeface="Times New Roman"/>
                        </a:rPr>
                        <a:t>Galileo </a:t>
                      </a:r>
                      <a:r>
                        <a:rPr lang="el-GR" sz="2000" b="1" dirty="0" err="1">
                          <a:effectLst/>
                          <a:latin typeface="+mn-lt"/>
                          <a:ea typeface="Times New Roman"/>
                        </a:rPr>
                        <a:t>RoomMaster™</a:t>
                      </a:r>
                      <a:endParaRPr lang="el-GR" sz="2000" dirty="0">
                        <a:effectLst/>
                        <a:latin typeface="+mn-lt"/>
                        <a:ea typeface="Times New Roman"/>
                      </a:endParaRPr>
                    </a:p>
                  </a:txBody>
                  <a:tcPr marL="233" marR="233" marT="233" marB="2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271145">
                        <a:spcBef>
                          <a:spcPts val="600"/>
                        </a:spcBef>
                        <a:spcAft>
                          <a:spcPts val="1200"/>
                        </a:spcAft>
                      </a:pPr>
                      <a:r>
                        <a:rPr lang="en-GB" sz="2000">
                          <a:effectLst/>
                          <a:latin typeface="+mn-lt"/>
                          <a:ea typeface="Times New Roman"/>
                        </a:rPr>
                        <a:t>Galileo RoomMaster is a leading hotel shopping and booking solution providing Galileo users with real-time access to hotel properties worldwide.</a:t>
                      </a:r>
                      <a:endParaRPr lang="el-GR" sz="2000">
                        <a:effectLst/>
                        <a:latin typeface="+mn-lt"/>
                        <a:ea typeface="Times New Roman"/>
                      </a:endParaRPr>
                    </a:p>
                    <a:p>
                      <a:pPr marL="57150" marR="271145">
                        <a:spcAft>
                          <a:spcPts val="0"/>
                        </a:spcAft>
                      </a:pPr>
                      <a:r>
                        <a:rPr lang="en-GB" sz="2000">
                          <a:effectLst/>
                          <a:latin typeface="+mn-lt"/>
                          <a:ea typeface="Times New Roman"/>
                        </a:rPr>
                        <a:t> </a:t>
                      </a:r>
                      <a:endParaRPr lang="el-GR" sz="2000">
                        <a:effectLst/>
                        <a:latin typeface="+mn-lt"/>
                        <a:ea typeface="Times New Roman"/>
                      </a:endParaRPr>
                    </a:p>
                  </a:txBody>
                  <a:tcPr marL="233" marR="233" marT="233" marB="2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3336">
                <a:tc>
                  <a:txBody>
                    <a:bodyPr/>
                    <a:lstStyle/>
                    <a:p>
                      <a:pPr>
                        <a:spcAft>
                          <a:spcPts val="0"/>
                        </a:spcAft>
                      </a:pPr>
                      <a:r>
                        <a:rPr lang="el-GR" sz="2000" b="1" dirty="0">
                          <a:effectLst/>
                          <a:latin typeface="+mn-lt"/>
                          <a:ea typeface="Times New Roman"/>
                        </a:rPr>
                        <a:t>Galileo </a:t>
                      </a:r>
                      <a:r>
                        <a:rPr lang="el-GR" sz="2000" b="1" dirty="0" err="1">
                          <a:effectLst/>
                          <a:latin typeface="+mn-lt"/>
                          <a:ea typeface="Times New Roman"/>
                        </a:rPr>
                        <a:t>Vacations</a:t>
                      </a:r>
                      <a:r>
                        <a:rPr lang="el-GR" sz="2000" b="1" baseline="30000" dirty="0" err="1">
                          <a:effectLst/>
                          <a:latin typeface="+mn-lt"/>
                          <a:ea typeface="Times New Roman"/>
                        </a:rPr>
                        <a:t>SM</a:t>
                      </a:r>
                      <a:r>
                        <a:rPr lang="el-GR" sz="2000" dirty="0">
                          <a:effectLst/>
                          <a:latin typeface="+mn-lt"/>
                          <a:ea typeface="Times New Roman"/>
                        </a:rPr>
                        <a:t> </a:t>
                      </a:r>
                    </a:p>
                  </a:txBody>
                  <a:tcPr marL="233" marR="233" marT="233" marB="2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271145">
                        <a:spcBef>
                          <a:spcPts val="600"/>
                        </a:spcBef>
                        <a:spcAft>
                          <a:spcPts val="0"/>
                        </a:spcAft>
                      </a:pPr>
                      <a:r>
                        <a:rPr lang="en-GB" sz="2000" dirty="0">
                          <a:effectLst/>
                          <a:latin typeface="+mn-lt"/>
                          <a:ea typeface="Times New Roman"/>
                        </a:rPr>
                        <a:t>The Web-based Galileo Vacations gives Galileo Canadian travel agents complete product functionality from a single screen.</a:t>
                      </a:r>
                      <a:endParaRPr lang="el-GR" sz="2000" dirty="0">
                        <a:effectLst/>
                        <a:latin typeface="+mn-lt"/>
                        <a:ea typeface="Times New Roman"/>
                      </a:endParaRPr>
                    </a:p>
                    <a:p>
                      <a:pPr marL="57150" marR="271145">
                        <a:spcAft>
                          <a:spcPts val="0"/>
                        </a:spcAft>
                      </a:pPr>
                      <a:r>
                        <a:rPr lang="en-GB" sz="2000" dirty="0">
                          <a:effectLst/>
                          <a:latin typeface="+mn-lt"/>
                          <a:ea typeface="Times New Roman"/>
                        </a:rPr>
                        <a:t> </a:t>
                      </a:r>
                      <a:endParaRPr lang="el-GR" sz="2000" dirty="0">
                        <a:effectLst/>
                        <a:latin typeface="+mn-lt"/>
                        <a:ea typeface="Times New Roman"/>
                      </a:endParaRPr>
                    </a:p>
                  </a:txBody>
                  <a:tcPr marL="233" marR="233" marT="233" marB="2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32096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Worldspan</a:t>
            </a:r>
            <a:endParaRPr lang="el-GR" dirty="0"/>
          </a:p>
        </p:txBody>
      </p:sp>
      <p:sp>
        <p:nvSpPr>
          <p:cNvPr id="3" name="Θέση περιεχομένου 2"/>
          <p:cNvSpPr>
            <a:spLocks noGrp="1"/>
          </p:cNvSpPr>
          <p:nvPr>
            <p:ph idx="1"/>
          </p:nvPr>
        </p:nvSpPr>
        <p:spPr/>
        <p:txBody>
          <a:bodyPr/>
          <a:lstStyle/>
          <a:p>
            <a:r>
              <a:rPr lang="el-GR" dirty="0" smtClean="0"/>
              <a:t>Προήλθε </a:t>
            </a:r>
            <a:r>
              <a:rPr lang="el-GR" dirty="0"/>
              <a:t>από την συνένωση 2 παλαιότερων συστημάτων κρατήσεων, του </a:t>
            </a:r>
            <a:r>
              <a:rPr lang="en-US" dirty="0"/>
              <a:t>DATAS II </a:t>
            </a:r>
            <a:r>
              <a:rPr lang="el-GR" dirty="0"/>
              <a:t>της </a:t>
            </a:r>
            <a:r>
              <a:rPr lang="en-US" dirty="0"/>
              <a:t>Delta Air Lines </a:t>
            </a:r>
            <a:r>
              <a:rPr lang="el-GR" dirty="0"/>
              <a:t>και του </a:t>
            </a:r>
            <a:r>
              <a:rPr lang="en-US" dirty="0"/>
              <a:t>PTIS (Pars Travel Information System) </a:t>
            </a:r>
            <a:r>
              <a:rPr lang="el-GR" dirty="0"/>
              <a:t>της </a:t>
            </a:r>
            <a:r>
              <a:rPr lang="en-US" dirty="0"/>
              <a:t>Northwest Airlines </a:t>
            </a:r>
            <a:r>
              <a:rPr lang="el-GR" dirty="0"/>
              <a:t>και της </a:t>
            </a:r>
            <a:r>
              <a:rPr lang="en-US" dirty="0"/>
              <a:t>Trans World Airlines </a:t>
            </a:r>
            <a:r>
              <a:rPr lang="en-US" dirty="0" err="1"/>
              <a:t>Inc</a:t>
            </a:r>
            <a:r>
              <a:rPr lang="en-US" dirty="0"/>
              <a:t> (TWA</a:t>
            </a:r>
            <a:r>
              <a:rPr lang="en-US" dirty="0" smtClean="0"/>
              <a:t>).</a:t>
            </a:r>
            <a:endParaRPr lang="el-GR" dirty="0" smtClean="0"/>
          </a:p>
          <a:p>
            <a:r>
              <a:rPr lang="el-GR" dirty="0"/>
              <a:t>Το </a:t>
            </a:r>
            <a:r>
              <a:rPr lang="el-GR" dirty="0" err="1"/>
              <a:t>Worldspan</a:t>
            </a:r>
            <a:r>
              <a:rPr lang="el-GR" dirty="0"/>
              <a:t> παρέχει παγκόσμια ηλεκτρονική διανομή ταξιδιωτικών πληροφοριών, προϊόντων καθώς και δυνατότητα ανάπτυξης τεχνικών ηλεκτρονικού εμπορίου για τα γραφεία </a:t>
            </a:r>
            <a:r>
              <a:rPr lang="el-GR" dirty="0" err="1"/>
              <a:t>ταξιδίων</a:t>
            </a:r>
            <a:r>
              <a:rPr lang="el-GR" dirty="0"/>
              <a:t> και τους φορείς παροχής τουριστικών υπηρεσιών.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557889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Worldspan</a:t>
            </a:r>
            <a:r>
              <a:rPr lang="el-GR" dirty="0" smtClean="0"/>
              <a:t/>
            </a:r>
            <a:br>
              <a:rPr lang="el-GR" dirty="0" smtClean="0"/>
            </a:br>
            <a:r>
              <a:rPr lang="el-GR" sz="3000" b="0" dirty="0" smtClean="0"/>
              <a:t>Προϊόντα </a:t>
            </a:r>
            <a:r>
              <a:rPr lang="el-GR" sz="3000" b="0" dirty="0"/>
              <a:t>και Υπηρεσίες που περιλαμβάνει </a:t>
            </a:r>
            <a:r>
              <a:rPr lang="el-GR" sz="3000" b="0" dirty="0" smtClean="0"/>
              <a:t>1/2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486519976"/>
              </p:ext>
            </p:extLst>
          </p:nvPr>
        </p:nvGraphicFramePr>
        <p:xfrm>
          <a:off x="143508" y="1268761"/>
          <a:ext cx="8856984" cy="5544613"/>
        </p:xfrm>
        <a:graphic>
          <a:graphicData uri="http://schemas.openxmlformats.org/drawingml/2006/table">
            <a:tbl>
              <a:tblPr firstRow="1" firstCol="1" lastRow="1" lastCol="1" bandRow="1" bandCol="1"/>
              <a:tblGrid>
                <a:gridCol w="1915023"/>
                <a:gridCol w="6941961"/>
              </a:tblGrid>
              <a:tr h="875465">
                <a:tc>
                  <a:txBody>
                    <a:bodyPr/>
                    <a:lstStyle/>
                    <a:p>
                      <a:pPr algn="ctr">
                        <a:spcAft>
                          <a:spcPts val="0"/>
                        </a:spcAft>
                      </a:pPr>
                      <a:r>
                        <a:rPr lang="el-GR" sz="1800" b="1" dirty="0" err="1">
                          <a:effectLst/>
                          <a:latin typeface="+mn-lt"/>
                          <a:ea typeface="Times New Roman"/>
                        </a:rPr>
                        <a:t>Worldspan</a:t>
                      </a:r>
                      <a:r>
                        <a:rPr lang="el-GR" sz="1800" b="1" dirty="0">
                          <a:effectLst/>
                          <a:latin typeface="+mn-lt"/>
                          <a:ea typeface="Times New Roman"/>
                        </a:rPr>
                        <a:t> </a:t>
                      </a:r>
                      <a:r>
                        <a:rPr lang="el-GR" sz="1800" b="1" dirty="0" err="1">
                          <a:effectLst/>
                          <a:latin typeface="+mn-lt"/>
                          <a:ea typeface="Times New Roman"/>
                        </a:rPr>
                        <a:t>Airline</a:t>
                      </a:r>
                      <a:r>
                        <a:rPr lang="el-GR" sz="1800" b="1" dirty="0">
                          <a:effectLst/>
                          <a:latin typeface="+mn-lt"/>
                          <a:ea typeface="Times New Roman"/>
                        </a:rPr>
                        <a:t> </a:t>
                      </a:r>
                      <a:r>
                        <a:rPr lang="el-GR" sz="1800" b="1" dirty="0" err="1">
                          <a:effectLst/>
                          <a:latin typeface="+mn-lt"/>
                          <a:ea typeface="Times New Roman"/>
                        </a:rPr>
                        <a:t>Source</a:t>
                      </a:r>
                      <a:r>
                        <a:rPr lang="el-GR" sz="1800" b="1" dirty="0">
                          <a:effectLst/>
                          <a:latin typeface="+mn-lt"/>
                          <a:ea typeface="Times New Roman"/>
                        </a:rPr>
                        <a:t>®</a:t>
                      </a:r>
                      <a:r>
                        <a:rPr lang="el-GR" sz="1800" dirty="0">
                          <a:effectLst/>
                          <a:latin typeface="+mn-lt"/>
                          <a:ea typeface="Times New Roman"/>
                        </a:rPr>
                        <a:t/>
                      </a:r>
                      <a:br>
                        <a:rPr lang="el-GR" sz="1800" dirty="0">
                          <a:effectLst/>
                          <a:latin typeface="+mn-lt"/>
                          <a:ea typeface="Times New Roman"/>
                        </a:rPr>
                      </a:br>
                      <a:endParaRPr lang="el-GR" sz="1800" dirty="0">
                        <a:effectLst/>
                        <a:latin typeface="+mn-lt"/>
                        <a:ea typeface="Times New Roman"/>
                      </a:endParaRPr>
                    </a:p>
                  </a:txBody>
                  <a:tcPr marL="34073" marR="3407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dirty="0">
                          <a:effectLst/>
                          <a:latin typeface="+mn-lt"/>
                          <a:ea typeface="Times New Roman"/>
                        </a:rPr>
                        <a:t>Airline Source is the highest level of connectivity for </a:t>
                      </a:r>
                      <a:r>
                        <a:rPr lang="en-US" sz="1800" dirty="0">
                          <a:effectLst/>
                          <a:latin typeface="+mn-lt"/>
                          <a:ea typeface="Times New Roman"/>
                        </a:rPr>
                        <a:t>an </a:t>
                      </a:r>
                      <a:r>
                        <a:rPr lang="en-GB" sz="1800" dirty="0">
                          <a:effectLst/>
                          <a:latin typeface="+mn-lt"/>
                          <a:ea typeface="Times New Roman"/>
                        </a:rPr>
                        <a:t>airline in the </a:t>
                      </a:r>
                      <a:r>
                        <a:rPr lang="en-GB" sz="1800" dirty="0" err="1">
                          <a:effectLst/>
                          <a:latin typeface="+mn-lt"/>
                          <a:ea typeface="Times New Roman"/>
                        </a:rPr>
                        <a:t>Worldspan</a:t>
                      </a:r>
                      <a:r>
                        <a:rPr lang="en-GB" sz="1800" dirty="0">
                          <a:effectLst/>
                          <a:latin typeface="+mn-lt"/>
                          <a:ea typeface="Times New Roman"/>
                        </a:rPr>
                        <a:t> GDS.</a:t>
                      </a:r>
                      <a:endParaRPr lang="el-GR" sz="1800" dirty="0">
                        <a:effectLst/>
                        <a:latin typeface="+mn-lt"/>
                        <a:ea typeface="Times New Roman"/>
                      </a:endParaRPr>
                    </a:p>
                  </a:txBody>
                  <a:tcPr marL="34073" marR="3407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7287">
                <a:tc>
                  <a:txBody>
                    <a:bodyPr/>
                    <a:lstStyle/>
                    <a:p>
                      <a:pPr algn="ctr">
                        <a:spcAft>
                          <a:spcPts val="0"/>
                        </a:spcAft>
                      </a:pPr>
                      <a:r>
                        <a:rPr lang="en-GB" sz="1800" b="1">
                          <a:effectLst/>
                          <a:latin typeface="+mn-lt"/>
                          <a:ea typeface="Times New Roman"/>
                        </a:rPr>
                        <a:t>Worldspan Car Rental</a:t>
                      </a:r>
                      <a:br>
                        <a:rPr lang="en-GB" sz="1800" b="1">
                          <a:effectLst/>
                          <a:latin typeface="+mn-lt"/>
                          <a:ea typeface="Times New Roman"/>
                        </a:rPr>
                      </a:br>
                      <a:r>
                        <a:rPr lang="en-GB" sz="1800" b="1">
                          <a:effectLst/>
                          <a:latin typeface="+mn-lt"/>
                          <a:ea typeface="Times New Roman"/>
                        </a:rPr>
                        <a:t>Distribution Solutions</a:t>
                      </a:r>
                      <a:endParaRPr lang="el-GR" sz="1800">
                        <a:effectLst/>
                        <a:latin typeface="+mn-lt"/>
                        <a:ea typeface="Times New Roman"/>
                      </a:endParaRPr>
                    </a:p>
                  </a:txBody>
                  <a:tcPr marL="34073" marR="3407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effectLst/>
                          <a:latin typeface="+mn-lt"/>
                          <a:ea typeface="Times New Roman"/>
                        </a:rPr>
                        <a:t>Worldspan’s leading technologies for car rental distribution, shopping and booking include Worldspan Car Select</a:t>
                      </a:r>
                      <a:r>
                        <a:rPr lang="en-GB" sz="1800" baseline="30000">
                          <a:effectLst/>
                          <a:latin typeface="+mn-lt"/>
                          <a:ea typeface="Times New Roman"/>
                        </a:rPr>
                        <a:t>SM</a:t>
                      </a:r>
                      <a:r>
                        <a:rPr lang="en-GB" sz="1800">
                          <a:effectLst/>
                          <a:latin typeface="+mn-lt"/>
                          <a:ea typeface="Times New Roman"/>
                        </a:rPr>
                        <a:t> and integrated Web-based tools.</a:t>
                      </a:r>
                      <a:endParaRPr lang="el-GR" sz="1800">
                        <a:effectLst/>
                        <a:latin typeface="+mn-lt"/>
                        <a:ea typeface="Times New Roman"/>
                      </a:endParaRPr>
                    </a:p>
                  </a:txBody>
                  <a:tcPr marL="34073" marR="3407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644">
                <a:tc>
                  <a:txBody>
                    <a:bodyPr/>
                    <a:lstStyle/>
                    <a:p>
                      <a:pPr algn="ctr">
                        <a:spcAft>
                          <a:spcPts val="0"/>
                        </a:spcAft>
                      </a:pPr>
                      <a:r>
                        <a:rPr lang="el-GR" sz="1800" b="1">
                          <a:effectLst/>
                          <a:latin typeface="+mn-lt"/>
                          <a:ea typeface="Times New Roman"/>
                        </a:rPr>
                        <a:t>Worldspan FareSource®</a:t>
                      </a:r>
                      <a:endParaRPr lang="el-GR" sz="1800">
                        <a:effectLst/>
                        <a:latin typeface="+mn-lt"/>
                        <a:ea typeface="Times New Roman"/>
                      </a:endParaRPr>
                    </a:p>
                  </a:txBody>
                  <a:tcPr marL="34073" marR="3407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effectLst/>
                          <a:latin typeface="+mn-lt"/>
                          <a:ea typeface="Times New Roman"/>
                        </a:rPr>
                        <a:t>Worldspan FareSource is one of the most comprehensive and accurate fares and pricing solutions for airlines worldwide.</a:t>
                      </a:r>
                      <a:endParaRPr lang="el-GR" sz="1800">
                        <a:effectLst/>
                        <a:latin typeface="+mn-lt"/>
                        <a:ea typeface="Times New Roman"/>
                      </a:endParaRPr>
                    </a:p>
                  </a:txBody>
                  <a:tcPr marL="34073" marR="3407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5465">
                <a:tc>
                  <a:txBody>
                    <a:bodyPr/>
                    <a:lstStyle/>
                    <a:p>
                      <a:pPr algn="ctr">
                        <a:spcAft>
                          <a:spcPts val="0"/>
                        </a:spcAft>
                      </a:pPr>
                      <a:r>
                        <a:rPr lang="el-GR" sz="1800" b="1">
                          <a:effectLst/>
                          <a:latin typeface="+mn-lt"/>
                          <a:ea typeface="Times New Roman"/>
                        </a:rPr>
                        <a:t>Worldspan Go!®</a:t>
                      </a:r>
                      <a:endParaRPr lang="el-GR" sz="1800">
                        <a:effectLst/>
                        <a:latin typeface="+mn-lt"/>
                        <a:ea typeface="Times New Roman"/>
                      </a:endParaRPr>
                    </a:p>
                  </a:txBody>
                  <a:tcPr marL="34073" marR="3407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dirty="0" err="1">
                          <a:effectLst/>
                          <a:latin typeface="+mn-lt"/>
                          <a:ea typeface="Times New Roman"/>
                        </a:rPr>
                        <a:t>Worldspan</a:t>
                      </a:r>
                      <a:r>
                        <a:rPr lang="en-GB" sz="1800" dirty="0">
                          <a:effectLst/>
                          <a:latin typeface="+mn-lt"/>
                          <a:ea typeface="Times New Roman"/>
                        </a:rPr>
                        <a:t> Go! brings a spectrum of travel planning and management solutions to your desktop, combining browser-based travel technologies and the power of the </a:t>
                      </a:r>
                      <a:r>
                        <a:rPr lang="en-GB" sz="1800" dirty="0" err="1">
                          <a:effectLst/>
                          <a:latin typeface="+mn-lt"/>
                          <a:ea typeface="Times New Roman"/>
                        </a:rPr>
                        <a:t>Worldspan</a:t>
                      </a:r>
                      <a:r>
                        <a:rPr lang="en-GB" sz="1800" dirty="0">
                          <a:effectLst/>
                          <a:latin typeface="+mn-lt"/>
                          <a:ea typeface="Times New Roman"/>
                        </a:rPr>
                        <a:t> GDS.</a:t>
                      </a:r>
                      <a:endParaRPr lang="el-GR" sz="1800" dirty="0">
                        <a:effectLst/>
                        <a:latin typeface="+mn-lt"/>
                        <a:ea typeface="Times New Roman"/>
                      </a:endParaRPr>
                    </a:p>
                  </a:txBody>
                  <a:tcPr marL="34073" marR="3407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5465">
                <a:tc>
                  <a:txBody>
                    <a:bodyPr/>
                    <a:lstStyle/>
                    <a:p>
                      <a:pPr algn="ctr">
                        <a:spcAft>
                          <a:spcPts val="0"/>
                        </a:spcAft>
                      </a:pPr>
                      <a:r>
                        <a:rPr lang="el-GR" sz="1800" b="1">
                          <a:effectLst/>
                          <a:latin typeface="+mn-lt"/>
                          <a:ea typeface="Times New Roman"/>
                        </a:rPr>
                        <a:t>Worldspan Hotel </a:t>
                      </a:r>
                      <a:br>
                        <a:rPr lang="el-GR" sz="1800" b="1">
                          <a:effectLst/>
                          <a:latin typeface="+mn-lt"/>
                          <a:ea typeface="Times New Roman"/>
                        </a:rPr>
                      </a:br>
                      <a:r>
                        <a:rPr lang="el-GR" sz="1800" b="1">
                          <a:effectLst/>
                          <a:latin typeface="+mn-lt"/>
                          <a:ea typeface="Times New Roman"/>
                        </a:rPr>
                        <a:t>Distribution Solutions</a:t>
                      </a:r>
                      <a:endParaRPr lang="el-GR" sz="1800">
                        <a:effectLst/>
                        <a:latin typeface="+mn-lt"/>
                        <a:ea typeface="Times New Roman"/>
                      </a:endParaRPr>
                    </a:p>
                  </a:txBody>
                  <a:tcPr marL="34073" marR="3407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effectLst/>
                          <a:latin typeface="+mn-lt"/>
                          <a:ea typeface="Times New Roman"/>
                        </a:rPr>
                        <a:t>Worldspan’s industry-leading technologies for hotel distribution, shopping and booking include the GDS- based Worldspan Hotel Select</a:t>
                      </a:r>
                      <a:r>
                        <a:rPr lang="en-GB" sz="1800" baseline="30000">
                          <a:effectLst/>
                          <a:latin typeface="+mn-lt"/>
                          <a:ea typeface="Times New Roman"/>
                        </a:rPr>
                        <a:t>SM</a:t>
                      </a:r>
                      <a:r>
                        <a:rPr lang="en-GB" sz="1800">
                          <a:effectLst/>
                          <a:latin typeface="+mn-lt"/>
                          <a:ea typeface="Times New Roman"/>
                        </a:rPr>
                        <a:t> system and integrated Web-based tools.</a:t>
                      </a:r>
                      <a:endParaRPr lang="el-GR" sz="1800">
                        <a:effectLst/>
                        <a:latin typeface="+mn-lt"/>
                        <a:ea typeface="Times New Roman"/>
                      </a:endParaRPr>
                    </a:p>
                  </a:txBody>
                  <a:tcPr marL="34073" marR="3407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7287">
                <a:tc>
                  <a:txBody>
                    <a:bodyPr/>
                    <a:lstStyle/>
                    <a:p>
                      <a:pPr algn="ctr">
                        <a:spcAft>
                          <a:spcPts val="0"/>
                        </a:spcAft>
                      </a:pPr>
                      <a:r>
                        <a:rPr lang="en-GB" sz="1800" b="1">
                          <a:effectLst/>
                          <a:latin typeface="+mn-lt"/>
                          <a:ea typeface="Times New Roman"/>
                        </a:rPr>
                        <a:t>Worldspan Interactive Maps</a:t>
                      </a:r>
                      <a:r>
                        <a:rPr lang="en-GB" sz="1800" b="1" baseline="30000">
                          <a:effectLst/>
                          <a:latin typeface="+mn-lt"/>
                          <a:ea typeface="Times New Roman"/>
                        </a:rPr>
                        <a:t>TM</a:t>
                      </a:r>
                      <a:r>
                        <a:rPr lang="en-GB" sz="1800" b="1">
                          <a:effectLst/>
                          <a:latin typeface="+mn-lt"/>
                          <a:ea typeface="Times New Roman"/>
                        </a:rPr>
                        <a:t> </a:t>
                      </a:r>
                      <a:br>
                        <a:rPr lang="en-GB" sz="1800" b="1">
                          <a:effectLst/>
                          <a:latin typeface="+mn-lt"/>
                          <a:ea typeface="Times New Roman"/>
                        </a:rPr>
                      </a:br>
                      <a:r>
                        <a:rPr lang="en-GB" sz="1800" b="1">
                          <a:effectLst/>
                          <a:latin typeface="+mn-lt"/>
                          <a:ea typeface="Times New Roman"/>
                        </a:rPr>
                        <a:t>for Hotels</a:t>
                      </a:r>
                      <a:endParaRPr lang="el-GR" sz="1800">
                        <a:effectLst/>
                        <a:latin typeface="+mn-lt"/>
                        <a:ea typeface="Times New Roman"/>
                      </a:endParaRPr>
                    </a:p>
                  </a:txBody>
                  <a:tcPr marL="34073" marR="3407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dirty="0" err="1">
                          <a:effectLst/>
                          <a:latin typeface="+mn-lt"/>
                          <a:ea typeface="Times New Roman"/>
                        </a:rPr>
                        <a:t>Worldspan</a:t>
                      </a:r>
                      <a:r>
                        <a:rPr lang="en-GB" sz="1800" dirty="0">
                          <a:effectLst/>
                          <a:latin typeface="+mn-lt"/>
                          <a:ea typeface="Times New Roman"/>
                        </a:rPr>
                        <a:t> Interactive Maps for Hotels is the advanced shopping and booking solution that lets users shop, price, compare and book hotels in a visual environment.</a:t>
                      </a:r>
                      <a:endParaRPr lang="el-GR" sz="1800" dirty="0">
                        <a:effectLst/>
                        <a:latin typeface="+mn-lt"/>
                        <a:ea typeface="Times New Roman"/>
                      </a:endParaRPr>
                    </a:p>
                  </a:txBody>
                  <a:tcPr marL="34073" marR="3407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83670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a:t>Worldspan</a:t>
            </a:r>
            <a:r>
              <a:rPr lang="el-GR" dirty="0" smtClean="0"/>
              <a:t/>
            </a:r>
            <a:br>
              <a:rPr lang="el-GR" dirty="0" smtClean="0"/>
            </a:br>
            <a:r>
              <a:rPr lang="el-GR" sz="3000" b="0" dirty="0" smtClean="0"/>
              <a:t>Προϊόντα </a:t>
            </a:r>
            <a:r>
              <a:rPr lang="el-GR" sz="3000" b="0" dirty="0"/>
              <a:t>και Υπηρεσίες που περιλαμβάνει 2</a:t>
            </a:r>
            <a:r>
              <a:rPr lang="el-GR" sz="3000" b="0" dirty="0" smtClean="0"/>
              <a:t>/2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2523252841"/>
              </p:ext>
            </p:extLst>
          </p:nvPr>
        </p:nvGraphicFramePr>
        <p:xfrm>
          <a:off x="143508" y="1412776"/>
          <a:ext cx="8856984" cy="4680520"/>
        </p:xfrm>
        <a:graphic>
          <a:graphicData uri="http://schemas.openxmlformats.org/drawingml/2006/table">
            <a:tbl>
              <a:tblPr firstRow="1" firstCol="1" lastRow="1" lastCol="1" bandRow="1" bandCol="1"/>
              <a:tblGrid>
                <a:gridCol w="1915023"/>
                <a:gridCol w="6941961"/>
              </a:tblGrid>
              <a:tr h="720080">
                <a:tc>
                  <a:txBody>
                    <a:bodyPr/>
                    <a:lstStyle/>
                    <a:p>
                      <a:pPr algn="ctr">
                        <a:spcAft>
                          <a:spcPts val="0"/>
                        </a:spcAft>
                      </a:pPr>
                      <a:r>
                        <a:rPr lang="el-GR" sz="1800" b="1" dirty="0" err="1">
                          <a:effectLst/>
                          <a:latin typeface="+mn-lt"/>
                          <a:ea typeface="Times New Roman"/>
                        </a:rPr>
                        <a:t>Travelport</a:t>
                      </a:r>
                      <a:r>
                        <a:rPr lang="el-GR" sz="1800" b="1" dirty="0">
                          <a:effectLst/>
                          <a:latin typeface="+mn-lt"/>
                          <a:ea typeface="Times New Roman"/>
                        </a:rPr>
                        <a:t> </a:t>
                      </a:r>
                      <a:r>
                        <a:rPr lang="el-GR" sz="1800" b="1" dirty="0" err="1">
                          <a:effectLst/>
                          <a:latin typeface="+mn-lt"/>
                          <a:ea typeface="Times New Roman"/>
                        </a:rPr>
                        <a:t>Meridian</a:t>
                      </a:r>
                      <a:r>
                        <a:rPr lang="el-GR" sz="1800" b="1" baseline="30000" dirty="0" err="1">
                          <a:effectLst/>
                          <a:latin typeface="+mn-lt"/>
                          <a:ea typeface="Times New Roman"/>
                        </a:rPr>
                        <a:t>SM</a:t>
                      </a:r>
                      <a:endParaRPr lang="el-GR" sz="1800" dirty="0">
                        <a:effectLst/>
                        <a:latin typeface="+mn-lt"/>
                        <a:ea typeface="Times New Roman"/>
                      </a:endParaRPr>
                    </a:p>
                  </a:txBody>
                  <a:tcPr marL="34073" marR="3407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effectLst/>
                          <a:latin typeface="+mn-lt"/>
                          <a:ea typeface="Times New Roman"/>
                        </a:rPr>
                        <a:t>Worldspan Meridian is the leading multi-host technology platform for airlines worldwide.</a:t>
                      </a:r>
                      <a:endParaRPr lang="el-GR" sz="1800">
                        <a:effectLst/>
                        <a:latin typeface="+mn-lt"/>
                        <a:ea typeface="Times New Roman"/>
                      </a:endParaRPr>
                    </a:p>
                  </a:txBody>
                  <a:tcPr marL="34073" marR="3407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gn="ctr">
                        <a:spcAft>
                          <a:spcPts val="0"/>
                        </a:spcAft>
                      </a:pPr>
                      <a:r>
                        <a:rPr lang="el-GR" sz="1800" b="1" dirty="0" err="1">
                          <a:effectLst/>
                          <a:latin typeface="+mn-lt"/>
                          <a:ea typeface="Times New Roman"/>
                        </a:rPr>
                        <a:t>Worldspan</a:t>
                      </a:r>
                      <a:r>
                        <a:rPr lang="el-GR" sz="1800" b="1" dirty="0">
                          <a:effectLst/>
                          <a:latin typeface="+mn-lt"/>
                          <a:ea typeface="Times New Roman"/>
                        </a:rPr>
                        <a:t> </a:t>
                      </a:r>
                      <a:r>
                        <a:rPr lang="el-GR" sz="1800" b="1" dirty="0" err="1">
                          <a:effectLst/>
                          <a:latin typeface="+mn-lt"/>
                          <a:ea typeface="Times New Roman"/>
                        </a:rPr>
                        <a:t>SecuRate</a:t>
                      </a:r>
                      <a:r>
                        <a:rPr lang="el-GR" sz="1800" b="1" dirty="0">
                          <a:effectLst/>
                          <a:latin typeface="+mn-lt"/>
                          <a:ea typeface="Times New Roman"/>
                        </a:rPr>
                        <a:t>® </a:t>
                      </a:r>
                      <a:r>
                        <a:rPr lang="el-GR" sz="1800" b="1" dirty="0" err="1">
                          <a:effectLst/>
                          <a:latin typeface="+mn-lt"/>
                          <a:ea typeface="Times New Roman"/>
                        </a:rPr>
                        <a:t>Air</a:t>
                      </a:r>
                      <a:endParaRPr lang="el-GR" sz="1800" dirty="0">
                        <a:effectLst/>
                        <a:latin typeface="+mn-lt"/>
                        <a:ea typeface="Times New Roman"/>
                      </a:endParaRPr>
                    </a:p>
                  </a:txBody>
                  <a:tcPr marL="34073" marR="3407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effectLst/>
                          <a:latin typeface="+mn-lt"/>
                          <a:ea typeface="Times New Roman"/>
                        </a:rPr>
                        <a:t>Worldspan SecuRate Air is the travel industry’s most powerful solution for managing negotiated fares.</a:t>
                      </a:r>
                      <a:endParaRPr lang="el-GR" sz="1800">
                        <a:effectLst/>
                        <a:latin typeface="+mn-lt"/>
                        <a:ea typeface="Times New Roman"/>
                      </a:endParaRPr>
                    </a:p>
                  </a:txBody>
                  <a:tcPr marL="34073" marR="3407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gn="ctr">
                        <a:spcAft>
                          <a:spcPts val="0"/>
                        </a:spcAft>
                      </a:pPr>
                      <a:r>
                        <a:rPr lang="el-GR" sz="1800" b="1" dirty="0" err="1">
                          <a:effectLst/>
                          <a:latin typeface="+mn-lt"/>
                          <a:ea typeface="Times New Roman"/>
                        </a:rPr>
                        <a:t>Worldspan</a:t>
                      </a:r>
                      <a:r>
                        <a:rPr lang="el-GR" sz="1800" b="1" dirty="0">
                          <a:effectLst/>
                          <a:latin typeface="+mn-lt"/>
                          <a:ea typeface="Times New Roman"/>
                        </a:rPr>
                        <a:t> </a:t>
                      </a:r>
                      <a:r>
                        <a:rPr lang="el-GR" sz="1800" b="1" dirty="0" err="1">
                          <a:effectLst/>
                          <a:latin typeface="+mn-lt"/>
                          <a:ea typeface="Times New Roman"/>
                        </a:rPr>
                        <a:t>SecuRate</a:t>
                      </a:r>
                      <a:r>
                        <a:rPr lang="el-GR" sz="1800" b="1" dirty="0">
                          <a:effectLst/>
                          <a:latin typeface="+mn-lt"/>
                          <a:ea typeface="Times New Roman"/>
                        </a:rPr>
                        <a:t>® </a:t>
                      </a:r>
                      <a:r>
                        <a:rPr lang="el-GR" sz="1800" b="1" dirty="0" err="1">
                          <a:effectLst/>
                          <a:latin typeface="+mn-lt"/>
                          <a:ea typeface="Times New Roman"/>
                        </a:rPr>
                        <a:t>Air</a:t>
                      </a:r>
                      <a:r>
                        <a:rPr lang="el-GR" sz="1800" b="1" dirty="0">
                          <a:effectLst/>
                          <a:latin typeface="+mn-lt"/>
                          <a:ea typeface="Times New Roman"/>
                        </a:rPr>
                        <a:t> </a:t>
                      </a:r>
                      <a:r>
                        <a:rPr lang="el-GR" sz="1800" b="1" dirty="0" err="1">
                          <a:effectLst/>
                          <a:latin typeface="+mn-lt"/>
                          <a:ea typeface="Times New Roman"/>
                        </a:rPr>
                        <a:t>Plus</a:t>
                      </a:r>
                      <a:endParaRPr lang="el-GR" sz="1800" dirty="0">
                        <a:effectLst/>
                        <a:latin typeface="+mn-lt"/>
                        <a:ea typeface="Times New Roman"/>
                      </a:endParaRPr>
                    </a:p>
                  </a:txBody>
                  <a:tcPr marL="34073" marR="3407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effectLst/>
                          <a:latin typeface="+mn-lt"/>
                          <a:ea typeface="Times New Roman"/>
                        </a:rPr>
                        <a:t>The Web-based SecuRate Air Plus is a leader in negotiated fares management for airlines.</a:t>
                      </a:r>
                      <a:endParaRPr lang="el-GR" sz="1800">
                        <a:effectLst/>
                        <a:latin typeface="+mn-lt"/>
                        <a:ea typeface="Times New Roman"/>
                      </a:endParaRPr>
                    </a:p>
                  </a:txBody>
                  <a:tcPr marL="34073" marR="3407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gn="ctr">
                        <a:spcAft>
                          <a:spcPts val="0"/>
                        </a:spcAft>
                      </a:pPr>
                      <a:r>
                        <a:rPr lang="el-GR" sz="1800" b="1">
                          <a:effectLst/>
                          <a:latin typeface="+mn-lt"/>
                          <a:ea typeface="Times New Roman"/>
                        </a:rPr>
                        <a:t>Worldspan VacationSelect</a:t>
                      </a:r>
                      <a:r>
                        <a:rPr lang="el-GR" sz="1800" b="1" baseline="30000">
                          <a:effectLst/>
                          <a:latin typeface="+mn-lt"/>
                          <a:ea typeface="Times New Roman"/>
                        </a:rPr>
                        <a:t>SM</a:t>
                      </a:r>
                      <a:endParaRPr lang="el-GR" sz="1800">
                        <a:effectLst/>
                        <a:latin typeface="+mn-lt"/>
                        <a:ea typeface="Times New Roman"/>
                      </a:endParaRPr>
                    </a:p>
                  </a:txBody>
                  <a:tcPr marL="34073" marR="3407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effectLst/>
                          <a:latin typeface="+mn-lt"/>
                          <a:ea typeface="Times New Roman"/>
                        </a:rPr>
                        <a:t>VacationSelect provides our North American customers a connection to VAX VacationAccess® for online tour and vacation distribution</a:t>
                      </a:r>
                      <a:endParaRPr lang="el-GR" sz="1800">
                        <a:effectLst/>
                        <a:latin typeface="+mn-lt"/>
                        <a:ea typeface="Times New Roman"/>
                      </a:endParaRPr>
                    </a:p>
                  </a:txBody>
                  <a:tcPr marL="34073" marR="3407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gn="ctr">
                        <a:spcAft>
                          <a:spcPts val="0"/>
                        </a:spcAft>
                      </a:pPr>
                      <a:r>
                        <a:rPr lang="el-GR" sz="1800" b="1">
                          <a:effectLst/>
                          <a:latin typeface="+mn-lt"/>
                          <a:ea typeface="Times New Roman"/>
                        </a:rPr>
                        <a:t>Worldspan WorldGroup®</a:t>
                      </a:r>
                      <a:endParaRPr lang="el-GR" sz="1800">
                        <a:effectLst/>
                        <a:latin typeface="+mn-lt"/>
                        <a:ea typeface="Times New Roman"/>
                      </a:endParaRPr>
                    </a:p>
                  </a:txBody>
                  <a:tcPr marL="34073" marR="3407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800">
                          <a:effectLst/>
                          <a:latin typeface="+mn-lt"/>
                          <a:ea typeface="Times New Roman"/>
                        </a:rPr>
                        <a:t>WorldGroup provides superior block space management capabilities for airlines worldwide.</a:t>
                      </a:r>
                      <a:endParaRPr lang="el-GR" sz="1800">
                        <a:effectLst/>
                        <a:latin typeface="+mn-lt"/>
                        <a:ea typeface="Times New Roman"/>
                      </a:endParaRPr>
                    </a:p>
                  </a:txBody>
                  <a:tcPr marL="34073" marR="3407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0120">
                <a:tc>
                  <a:txBody>
                    <a:bodyPr/>
                    <a:lstStyle/>
                    <a:p>
                      <a:pPr algn="ctr">
                        <a:spcAft>
                          <a:spcPts val="0"/>
                        </a:spcAft>
                      </a:pPr>
                      <a:r>
                        <a:rPr lang="el-GR" sz="1800" b="1" dirty="0" err="1">
                          <a:effectLst/>
                          <a:latin typeface="+mn-lt"/>
                          <a:ea typeface="Times New Roman"/>
                        </a:rPr>
                        <a:t>Worldspan</a:t>
                      </a:r>
                      <a:r>
                        <a:rPr lang="el-GR" sz="1800" b="1" dirty="0">
                          <a:effectLst/>
                          <a:latin typeface="+mn-lt"/>
                          <a:ea typeface="Times New Roman"/>
                        </a:rPr>
                        <a:t> XML </a:t>
                      </a:r>
                      <a:r>
                        <a:rPr lang="el-GR" sz="1800" b="1" dirty="0" err="1">
                          <a:effectLst/>
                          <a:latin typeface="+mn-lt"/>
                          <a:ea typeface="Times New Roman"/>
                        </a:rPr>
                        <a:t>Pro</a:t>
                      </a:r>
                      <a:endParaRPr lang="el-GR" sz="1800" dirty="0">
                        <a:effectLst/>
                        <a:latin typeface="+mn-lt"/>
                        <a:ea typeface="Times New Roman"/>
                      </a:endParaRPr>
                    </a:p>
                  </a:txBody>
                  <a:tcPr marL="34073" marR="3407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spcAft>
                          <a:spcPts val="0"/>
                        </a:spcAft>
                      </a:pPr>
                      <a:r>
                        <a:rPr lang="en-GB" sz="1800" dirty="0" err="1">
                          <a:effectLst/>
                          <a:latin typeface="+mn-lt"/>
                          <a:ea typeface="Times New Roman"/>
                        </a:rPr>
                        <a:t>Worldspan</a:t>
                      </a:r>
                      <a:r>
                        <a:rPr lang="en-GB" sz="1800" dirty="0">
                          <a:effectLst/>
                          <a:latin typeface="+mn-lt"/>
                          <a:ea typeface="Times New Roman"/>
                        </a:rPr>
                        <a:t> XML Pro is the leading global data exchange tool for building fully functional travel applications and establishing GDS direct connects via</a:t>
                      </a:r>
                      <a:endParaRPr lang="el-GR" sz="1800" dirty="0">
                        <a:effectLst/>
                        <a:latin typeface="+mn-lt"/>
                        <a:ea typeface="Times New Roman"/>
                      </a:endParaRPr>
                    </a:p>
                  </a:txBody>
                  <a:tcPr marL="34073" marR="3407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88107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t>Travelport</a:t>
            </a:r>
            <a:r>
              <a:rPr lang="el-GR" dirty="0" smtClean="0"/>
              <a:t> </a:t>
            </a:r>
            <a:r>
              <a:rPr lang="el-GR" sz="3000" b="0" dirty="0" smtClean="0"/>
              <a:t>1/7</a:t>
            </a:r>
            <a:endParaRPr lang="el-GR" sz="3000" b="0" dirty="0"/>
          </a:p>
        </p:txBody>
      </p:sp>
      <p:sp>
        <p:nvSpPr>
          <p:cNvPr id="3" name="Θέση περιεχομένου 2"/>
          <p:cNvSpPr>
            <a:spLocks noGrp="1"/>
          </p:cNvSpPr>
          <p:nvPr>
            <p:ph idx="1"/>
          </p:nvPr>
        </p:nvSpPr>
        <p:spPr/>
        <p:txBody>
          <a:bodyPr/>
          <a:lstStyle/>
          <a:p>
            <a:r>
              <a:rPr lang="el-GR" dirty="0"/>
              <a:t>Η </a:t>
            </a:r>
            <a:r>
              <a:rPr lang="el-GR" b="1" dirty="0" err="1"/>
              <a:t>Travelport</a:t>
            </a:r>
            <a:r>
              <a:rPr lang="el-GR" b="1" dirty="0"/>
              <a:t> </a:t>
            </a:r>
            <a:r>
              <a:rPr lang="el-GR" dirty="0"/>
              <a:t>από το 2006, αντιπροσωπεύει το </a:t>
            </a:r>
            <a:r>
              <a:rPr lang="el-GR" b="1" dirty="0"/>
              <a:t>Galileo </a:t>
            </a:r>
            <a:r>
              <a:rPr lang="el-GR" dirty="0"/>
              <a:t>και το </a:t>
            </a:r>
            <a:r>
              <a:rPr lang="el-GR" b="1" dirty="0" err="1"/>
              <a:t>Worldspan</a:t>
            </a:r>
            <a:r>
              <a:rPr lang="el-GR" dirty="0"/>
              <a:t>. </a:t>
            </a:r>
            <a:endParaRPr lang="el-GR" dirty="0" smtClean="0"/>
          </a:p>
          <a:p>
            <a:r>
              <a:rPr lang="el-GR" dirty="0" smtClean="0"/>
              <a:t>Η </a:t>
            </a:r>
            <a:r>
              <a:rPr lang="el-GR" dirty="0" err="1"/>
              <a:t>Travelport</a:t>
            </a:r>
            <a:r>
              <a:rPr lang="el-GR" dirty="0"/>
              <a:t> είναι η μεγαλύτερη σήμερα εταιρεία  στα  παγκόσμια συστήματα διανομής (GDS) των επιχειρήσεων  και  η οποία λειτουργεί το παγκοσμίως αναγνωρισμένο </a:t>
            </a:r>
            <a:r>
              <a:rPr lang="el-GR" dirty="0" err="1"/>
              <a:t>Worldspan</a:t>
            </a:r>
            <a:r>
              <a:rPr lang="el-GR" dirty="0"/>
              <a:t> και Galileo ™ , μέσω της πλατφόρμας </a:t>
            </a:r>
            <a:r>
              <a:rPr lang="el-GR" b="1" dirty="0" err="1" smtClean="0"/>
              <a:t>Travelport</a:t>
            </a:r>
            <a:r>
              <a:rPr lang="el-GR" b="1" dirty="0" smtClean="0"/>
              <a:t> </a:t>
            </a:r>
            <a:r>
              <a:rPr lang="el-GR" b="1" dirty="0" err="1"/>
              <a:t>Airline</a:t>
            </a:r>
            <a:r>
              <a:rPr lang="el-GR" b="1" dirty="0"/>
              <a:t> IT </a:t>
            </a:r>
            <a:r>
              <a:rPr lang="el-GR" b="1" dirty="0" err="1"/>
              <a:t>Solutions</a:t>
            </a:r>
            <a:r>
              <a:rPr lang="el-GR" b="1"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0961169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3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39</TotalTime>
  <Words>1702</Words>
  <Application>Microsoft Office PowerPoint</Application>
  <PresentationFormat>Προβολή στην οθόνη (4:3)</PresentationFormat>
  <Paragraphs>192</Paragraphs>
  <Slides>23</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23</vt:i4>
      </vt:variant>
    </vt:vector>
  </HeadingPairs>
  <TitlesOfParts>
    <vt:vector size="25" baseType="lpstr">
      <vt:lpstr>template</vt:lpstr>
      <vt:lpstr>OC_template_updated</vt:lpstr>
      <vt:lpstr>Διεθνείς Συστήματα Κρατήσεων στον Τουρισμό</vt:lpstr>
      <vt:lpstr>Galileo International 1/2 </vt:lpstr>
      <vt:lpstr>Galileo International 2/2 </vt:lpstr>
      <vt:lpstr>Galileo International  Προϊόντα και Υπηρεσίες που περιλαμβάνει 1/2</vt:lpstr>
      <vt:lpstr>Galileo International  Προϊόντα και Υπηρεσίες που περιλαμβάνει 2/2</vt:lpstr>
      <vt:lpstr>Worldspan</vt:lpstr>
      <vt:lpstr>Worldspan Προϊόντα και Υπηρεσίες που περιλαμβάνει 1/2</vt:lpstr>
      <vt:lpstr>Worldspan Προϊόντα και Υπηρεσίες που περιλαμβάνει 2/2</vt:lpstr>
      <vt:lpstr>Travelport 1/7</vt:lpstr>
      <vt:lpstr>Travelport 2/7</vt:lpstr>
      <vt:lpstr>Travelport 3/7</vt:lpstr>
      <vt:lpstr>Travelport 4/7</vt:lpstr>
      <vt:lpstr>Travelport 5/7</vt:lpstr>
      <vt:lpstr>Travelport 6/7</vt:lpstr>
      <vt:lpstr>Travelport 7/7</vt:lpstr>
      <vt:lpstr>Το χρονικό των συγχωνεύσεων και εξαγορών στα συστήματα κρατήσεων Galileo και Worldspan</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opencourses@teiath.gr</dc:creator>
  <cp:lastModifiedBy>fkaram2</cp:lastModifiedBy>
  <cp:revision>8</cp:revision>
  <dcterms:created xsi:type="dcterms:W3CDTF">2015-04-30T07:31:37Z</dcterms:created>
  <dcterms:modified xsi:type="dcterms:W3CDTF">2015-04-30T08:10:59Z</dcterms:modified>
</cp:coreProperties>
</file>