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3" r:id="rId4"/>
    <p:sldId id="270" r:id="rId5"/>
    <p:sldId id="28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62" r:id="rId17"/>
    <p:sldId id="264" r:id="rId18"/>
    <p:sldId id="284" r:id="rId19"/>
    <p:sldId id="285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3999" cy="22727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/>
              <a:t>Yλοποίηση</a:t>
            </a:r>
            <a:r>
              <a:rPr lang="el-GR" sz="2800" dirty="0"/>
              <a:t> σχεσιακών βάσεων </a:t>
            </a:r>
            <a:r>
              <a:rPr lang="el-GR" sz="2800" dirty="0" smtClean="0"/>
              <a:t>δεδομένων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l-GR" sz="2800" dirty="0"/>
              <a:t>Δηλώσεις SQL που περιλαμβάνουν EXIST, ANY, ALL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products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products(Name VARCHAR2(2 0),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Supplier VARCHAR2(20), PRIMARY KEY(Name))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0846"/>
              </p:ext>
            </p:extLst>
          </p:nvPr>
        </p:nvGraphicFramePr>
        <p:xfrm>
          <a:off x="3851920" y="3632250"/>
          <a:ext cx="3503260" cy="302433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  <a:gridCol w="1387489"/>
                <a:gridCol w="867030"/>
              </a:tblGrid>
              <a:tr h="4560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9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/>
                </a:tc>
              </a:tr>
              <a:tr h="385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835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</a:tr>
              <a:tr h="31367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34994"/>
              </p:ext>
            </p:extLst>
          </p:nvPr>
        </p:nvGraphicFramePr>
        <p:xfrm>
          <a:off x="539552" y="2348880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43400" y="270892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 VARCHAR2(20), shop VARCHAR2(20), price NUMBER, PRIMARY KEY(Name, shop))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302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Προϊόντα που είναι τα μοναδικά που προμηθεύει ένας προμηθευτής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 P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EXISTS(SELECT *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products.Supplier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P.Supplier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AND name &lt;&gt; P.name)</a:t>
            </a:r>
          </a:p>
          <a:p>
            <a:pPr marL="0" indent="0">
              <a:buNone/>
            </a:pP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79858"/>
              </p:ext>
            </p:extLst>
          </p:nvPr>
        </p:nvGraphicFramePr>
        <p:xfrm>
          <a:off x="539552" y="3861048"/>
          <a:ext cx="1248741" cy="69679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117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912"/>
            <a:ext cx="115212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</a:t>
            </a:r>
            <a:endParaRPr lang="el-GR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03900"/>
              </p:ext>
            </p:extLst>
          </p:nvPr>
        </p:nvGraphicFramePr>
        <p:xfrm>
          <a:off x="539552" y="1124744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21085"/>
              </p:ext>
            </p:extLst>
          </p:nvPr>
        </p:nvGraphicFramePr>
        <p:xfrm>
          <a:off x="539552" y="2996952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5778"/>
              </p:ext>
            </p:extLst>
          </p:nvPr>
        </p:nvGraphicFramePr>
        <p:xfrm>
          <a:off x="505132" y="5229200"/>
          <a:ext cx="2210168" cy="106299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48056" y="7647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800"/>
              <a:t>Επεξήγηση</a:t>
            </a:r>
            <a:r>
              <a:rPr lang="en-US" sz="1800"/>
              <a:t> products</a:t>
            </a:r>
            <a:endParaRPr lang="el-GR" sz="1800" dirty="0"/>
          </a:p>
        </p:txBody>
      </p:sp>
      <p:sp>
        <p:nvSpPr>
          <p:cNvPr id="4" name="Rectangle 3"/>
          <p:cNvSpPr/>
          <p:nvPr/>
        </p:nvSpPr>
        <p:spPr>
          <a:xfrm>
            <a:off x="448055" y="4640167"/>
            <a:ext cx="302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Άρα η εντολή στην παρένθεση επιστρέφει τις γραμμές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2066" y="3110682"/>
            <a:ext cx="19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Δηλαδή η γραμμή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2066" y="40400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+mn-lt"/>
              </a:rPr>
              <a:t>δεν υπάρχει στα αποτελέσματα.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Επομένως λόγω της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 EXISTS </a:t>
            </a:r>
            <a:r>
              <a:rPr lang="el-GR" dirty="0" smtClean="0">
                <a:latin typeface="+mn-lt"/>
              </a:rPr>
              <a:t>η συνθήκη της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είναι ισοδύναμη με: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name='ALPHA' and supplier='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3Α'.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3102" y="808202"/>
            <a:ext cx="5669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 P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EXISTS(SELECT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products.Supplier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P.Supplier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&lt;&gt; P.name)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99744"/>
              </p:ext>
            </p:extLst>
          </p:nvPr>
        </p:nvGraphicFramePr>
        <p:xfrm>
          <a:off x="4631274" y="3497592"/>
          <a:ext cx="2210168" cy="43923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05084"/>
                <a:gridCol w="1105084"/>
              </a:tblGrid>
              <a:tr h="439234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724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cs typeface="Courier New" panose="02070309020205020404" pitchFamily="49" charset="0"/>
              </a:rPr>
              <a:t>Προϊόντα που πωλούνται με την </a:t>
            </a:r>
            <a:r>
              <a:rPr lang="el-GR" dirty="0" smtClean="0">
                <a:cs typeface="Courier New" panose="02070309020205020404" pitchFamily="49" charset="0"/>
              </a:rPr>
              <a:t>ακριβότερη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l-GR" smtClean="0">
                <a:cs typeface="Courier New" panose="02070309020205020404" pitchFamily="49" charset="0"/>
              </a:rPr>
              <a:t>τιμή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price&gt;=ALL(SELECT price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86682"/>
              </p:ext>
            </p:extLst>
          </p:nvPr>
        </p:nvGraphicFramePr>
        <p:xfrm>
          <a:off x="3707904" y="3501008"/>
          <a:ext cx="3918994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00407"/>
              </p:ext>
            </p:extLst>
          </p:nvPr>
        </p:nvGraphicFramePr>
        <p:xfrm>
          <a:off x="539552" y="2708920"/>
          <a:ext cx="1477606" cy="6959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517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Προϊόντα που πωλούνται πάνω από τη χαμηλότερη τιμή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name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price&gt; ANY(SELECT price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21561"/>
              </p:ext>
            </p:extLst>
          </p:nvPr>
        </p:nvGraphicFramePr>
        <p:xfrm>
          <a:off x="2612503" y="3501008"/>
          <a:ext cx="3918994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952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10: </a:t>
            </a:r>
            <a:r>
              <a:rPr lang="el-GR" sz="2000" dirty="0" err="1"/>
              <a:t>Yλοποίηση</a:t>
            </a:r>
            <a:r>
              <a:rPr lang="el-GR" sz="2000" dirty="0"/>
              <a:t> σχεσιακών βάσεων δεδομένων - Δηλώσεις SQL που περιλαμβάνουν EXIST, ANY, </a:t>
            </a:r>
            <a:r>
              <a:rPr lang="el-GR" sz="2000" dirty="0" smtClean="0"/>
              <a:t>ALL».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η  παρουσίαση δηλώσεων SQL που περιλαμβάνουν EXIST, ANY, ALL.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7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γνώσεις έτσι ώστε να κατανοήσουν σε κάποιο βάθος θέματα υλοποίησης βάσεων με χρήση SQL.</a:t>
            </a:r>
          </a:p>
          <a:p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ΕΧΙSΤ, ΑΝΥ, </a:t>
            </a:r>
            <a:r>
              <a:rPr lang="el-GR" sz="2400" dirty="0" smtClean="0">
                <a:cs typeface="Arial" charset="0"/>
              </a:rPr>
              <a:t>ALL</a:t>
            </a:r>
            <a:r>
              <a:rPr lang="en-US" sz="2400" dirty="0" smtClean="0">
                <a:cs typeface="Arial" charset="0"/>
              </a:rPr>
              <a:t>.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Πίνακας Προϊόντων</a:t>
            </a:r>
            <a:endParaRPr lang="el-G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453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products(Name VARCHAR2(20), Supplier VARCHAR2(20), shop VARCHAR2(20), price NUMBER ) SELECT * FROM products</a:t>
            </a:r>
            <a:endParaRPr lang="el-GR" sz="2000" spc="45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74539"/>
              </p:ext>
            </p:extLst>
          </p:nvPr>
        </p:nvGraphicFramePr>
        <p:xfrm>
          <a:off x="1873700" y="2276872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spc="245" dirty="0" smtClean="0">
                          <a:effectLst/>
                        </a:rPr>
                        <a:t>NAME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245" dirty="0" smtClean="0">
                          <a:effectLst/>
                        </a:rPr>
                        <a:t>SUPPLIER</a:t>
                      </a:r>
                      <a:endParaRPr lang="el-GR" sz="1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spc="245" dirty="0" smtClean="0">
                          <a:effectLst/>
                        </a:rPr>
                        <a:t>SHOP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245" dirty="0" smtClean="0">
                          <a:effectLst/>
                        </a:rPr>
                        <a:t>PRICE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3A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3A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SHOP3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BETA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BETA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CHI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CHI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702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Order </a:t>
            </a:r>
            <a:r>
              <a:rPr lang="en-GB" altLang="el-GR" dirty="0" smtClean="0"/>
              <a:t>by</a:t>
            </a:r>
            <a:endParaRPr lang="el-G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453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SELECT supplier, name, shop, price </a:t>
            </a:r>
            <a:endParaRPr lang="en-US" sz="2000" spc="45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spc="4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products</a:t>
            </a:r>
          </a:p>
          <a:p>
            <a:pPr marL="0" indent="0">
              <a:buNone/>
            </a:pPr>
            <a:r>
              <a:rPr lang="en-US" sz="2000" spc="4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</a:t>
            </a: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BY supplier, name, shop, price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25085"/>
              </p:ext>
            </p:extLst>
          </p:nvPr>
        </p:nvGraphicFramePr>
        <p:xfrm>
          <a:off x="1873700" y="2708920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477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Group </a:t>
            </a:r>
            <a:r>
              <a:rPr lang="en-GB" altLang="el-GR" dirty="0" smtClean="0"/>
              <a:t>by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supplier, count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(*)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products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BY supplier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55288"/>
              </p:ext>
            </p:extLst>
          </p:nvPr>
        </p:nvGraphicFramePr>
        <p:xfrm>
          <a:off x="2483768" y="2708920"/>
          <a:ext cx="295521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COUNT(*)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 smtClean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21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60398"/>
              </p:ext>
            </p:extLst>
          </p:nvPr>
        </p:nvGraphicFramePr>
        <p:xfrm>
          <a:off x="1907704" y="1412776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19213"/>
              </p:ext>
            </p:extLst>
          </p:nvPr>
        </p:nvGraphicFramePr>
        <p:xfrm>
          <a:off x="3094394" y="4797152"/>
          <a:ext cx="295521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COUNT(*)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5</a:t>
                      </a:r>
                      <a:endParaRPr lang="en-US" dirty="0" smtClean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6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name, supplier, count(*)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name &lt;&gt; 'ALPHA'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name, supplier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86513"/>
              </p:ext>
            </p:extLst>
          </p:nvPr>
        </p:nvGraphicFramePr>
        <p:xfrm>
          <a:off x="2627784" y="3068960"/>
          <a:ext cx="331525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427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92642"/>
              </p:ext>
            </p:extLst>
          </p:nvPr>
        </p:nvGraphicFramePr>
        <p:xfrm>
          <a:off x="467544" y="764704"/>
          <a:ext cx="4752001" cy="30240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  <a:gridCol w="1387489"/>
                <a:gridCol w="1248741"/>
                <a:gridCol w="867030"/>
              </a:tblGrid>
              <a:tr h="456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5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6</a:t>
                      </a:r>
                      <a:endParaRPr lang="el-GR"/>
                    </a:p>
                  </a:txBody>
                  <a:tcPr anchor="ctr"/>
                </a:tc>
              </a:tr>
              <a:tr h="38831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el-GR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3A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anchor="ctr"/>
                </a:tc>
              </a:tr>
              <a:tr h="31364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3A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SHOP2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name, supplier, count (*)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name &lt;&gt; 'ALPHA'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name, supplier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0020"/>
              </p:ext>
            </p:extLst>
          </p:nvPr>
        </p:nvGraphicFramePr>
        <p:xfrm>
          <a:off x="467544" y="5085184"/>
          <a:ext cx="331525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911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d58e24ea4b616fd43a9d16e2a793dcc4f99b930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830</TotalTime>
  <Words>1221</Words>
  <Application>Microsoft Office PowerPoint</Application>
  <PresentationFormat>Προβολή στην οθόνη (4:3)</PresentationFormat>
  <Paragraphs>408</Paragraphs>
  <Slides>21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exo-opistho_simeiomata</vt:lpstr>
      <vt:lpstr>Βάσεις Δεδομένων I (Θ)</vt:lpstr>
      <vt:lpstr>Περιγραφή Ενότητας</vt:lpstr>
      <vt:lpstr>Στόχος Ενότητας</vt:lpstr>
      <vt:lpstr>Πίνακας Προϊόντων</vt:lpstr>
      <vt:lpstr>Order by</vt:lpstr>
      <vt:lpstr>Group by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99</cp:revision>
  <dcterms:created xsi:type="dcterms:W3CDTF">2014-10-20T11:54:42Z</dcterms:created>
  <dcterms:modified xsi:type="dcterms:W3CDTF">2015-05-12T13:28:49Z</dcterms:modified>
</cp:coreProperties>
</file>