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17" r:id="rId3"/>
  </p:sldMasterIdLst>
  <p:notesMasterIdLst>
    <p:notesMasterId r:id="rId39"/>
  </p:notesMasterIdLst>
  <p:handoutMasterIdLst>
    <p:handoutMasterId r:id="rId40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57" r:id="rId32"/>
    <p:sldId id="262" r:id="rId33"/>
    <p:sldId id="264" r:id="rId34"/>
    <p:sldId id="294" r:id="rId35"/>
    <p:sldId id="295" r:id="rId36"/>
    <p:sldId id="266" r:id="rId37"/>
    <p:sldId id="261" r:id="rId38"/>
  </p:sldIdLst>
  <p:sldSz cx="9144000" cy="6858000" type="screen4x3"/>
  <p:notesSz cx="7104063" cy="10234613"/>
  <p:custDataLst>
    <p:tags r:id="rId4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1031B09B-F457-4719-98B2-A81B091A9FF2}" type="datetimeFigureOut">
              <a:rPr lang="el-GR"/>
              <a:pPr>
                <a:defRPr/>
              </a:pPr>
              <a:t>2/7/2015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7D9DCB8A-2CC9-4B9B-A329-4A4AA3AF4D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89290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BB1E7055-1797-48CD-892D-E4317E9BA16E}" type="datetimeFigureOut">
              <a:rPr lang="el-GR"/>
              <a:pPr>
                <a:defRPr/>
              </a:pPr>
              <a:t>2/7/2015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3E8E5551-3CD6-4D0B-8047-68A2FE42108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00895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5738" indent="-185738"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26627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FC79ED-B316-4DAA-976C-7B77B76BE0C5}" type="slidenum">
              <a:rPr lang="el-GR" altLang="el-GR" smtClean="0"/>
              <a:pPr/>
              <a:t>0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61EE8C3-44F4-4866-9DC7-EC15774AF7FC}" type="slidenum">
              <a:rPr lang="el-GR" altLang="el-GR" smtClean="0"/>
              <a:pPr/>
              <a:t>33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5738" indent="-185738">
              <a:buFontTx/>
              <a:buChar char="•"/>
            </a:pPr>
            <a:endParaRPr lang="el-GR" altLang="el-GR" smtClean="0"/>
          </a:p>
        </p:txBody>
      </p:sp>
      <p:sp>
        <p:nvSpPr>
          <p:cNvPr id="71683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A3DB48-2319-4ADA-B27B-2E3F88564981}" type="slidenum">
              <a:rPr lang="el-GR" altLang="el-GR" smtClean="0"/>
              <a:pPr/>
              <a:t>34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28675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6DC9369-7689-4294-A84D-A9D821393914}" type="slidenum">
              <a:rPr lang="el-GR" altLang="el-GR" smtClean="0">
                <a:solidFill>
                  <a:srgbClr val="000000"/>
                </a:solidFill>
              </a:rPr>
              <a:pPr/>
              <a:t>1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1747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D17205C-0E2E-4F0B-B5D4-196B695CE167}" type="slidenum">
              <a:rPr lang="el-GR" altLang="el-GR" smtClean="0">
                <a:solidFill>
                  <a:srgbClr val="000000"/>
                </a:solidFill>
              </a:rPr>
              <a:pPr/>
              <a:t>3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6867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BC0FA4C-C167-4BE0-A1B9-DB531F5404DE}" type="slidenum">
              <a:rPr lang="el-GR" altLang="el-GR" smtClean="0">
                <a:solidFill>
                  <a:srgbClr val="000000"/>
                </a:solidFill>
              </a:rPr>
              <a:pPr/>
              <a:t>7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0963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CCCB5E-94AB-4EC7-B4E3-21104ECA17F6}" type="slidenum">
              <a:rPr lang="el-GR" altLang="el-GR" smtClean="0">
                <a:solidFill>
                  <a:srgbClr val="000000"/>
                </a:solidFill>
              </a:rPr>
              <a:pPr/>
              <a:t>10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6323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A4D2166-C5EB-4D61-BEEA-5E9E6504075A}" type="slidenum">
              <a:rPr lang="el-GR" altLang="el-GR" smtClean="0">
                <a:solidFill>
                  <a:srgbClr val="000000"/>
                </a:solidFill>
              </a:rPr>
              <a:pPr/>
              <a:t>24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1443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DE190CC-25D0-42A4-9261-C641AD10E089}" type="slidenum">
              <a:rPr lang="el-GR" altLang="el-GR" smtClean="0"/>
              <a:pPr/>
              <a:t>28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22D5601-423B-4151-9106-EE7A7517680B}" type="slidenum">
              <a:rPr lang="el-GR" altLang="el-GR" smtClean="0"/>
              <a:pPr/>
              <a:t>29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C19795-C64C-4178-9DB7-852AEBEDD100}" type="slidenum">
              <a:rPr lang="el-GR" altLang="el-GR" smtClean="0"/>
              <a:pPr/>
              <a:t>30</a:t>
            </a:fld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5A823-F269-45B8-872B-0CB071B28B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9500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0155C-EE90-428C-9E00-28C1AD1E199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285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4D9BF-95C3-4135-A1A4-8A73AE8FBA9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6646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4C5BF-09BA-48CC-B900-E018AEC57F0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334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E9D57-7F6B-4D80-9AC0-484C34AD4B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1426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7AB5E-8E69-41E0-8F57-D067C7C4BD5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5582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7899C-E2A2-407E-A4D5-219F080B8A1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9814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EFB73-CF68-4BC5-8388-CB6805535C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5839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9DBB1-AB36-4227-9D17-6DAC6F8F71A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6474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BA24F-F441-447F-B996-8495945BB77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0325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BA54E-7B74-4764-AAB8-65A72F60B32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53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A5454-003D-411F-A792-8892606829D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2940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DBCCD-3192-4D74-A6EC-E68BDFA7A7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5976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7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4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2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02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74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96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21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3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A6C96-061F-45C5-9A3C-986E13CB042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4290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6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78BA4-FC6C-4762-B487-C20CAFC79A8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433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5EC0F-AC0C-429B-A100-EEADA58D0F8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146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DD425-066E-4D1F-A83C-82D74280160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19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1CBE4-8291-45C4-8094-0EEC3F159AF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891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B650E-46BF-452D-BEA9-77A6397DDCA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378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601C4-E1D8-4BE3-93B1-CBBAE0E4BF1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39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66C8580-98B8-4E0B-8B4A-20E3A732EAA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07A873A-785E-4164-9E03-EF913A662FD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Slashme" TargetMode="External"/><Relationship Id="rId4" Type="http://schemas.openxmlformats.org/officeDocument/2006/relationships/hyperlink" Target="http://commons.wikimedia.org/wiki/File:Simple_distillation_apparatus.sv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lexography" TargetMode="External"/><Relationship Id="rId2" Type="http://schemas.openxmlformats.org/officeDocument/2006/relationships/hyperlink" Target="http://en.wikipedia.org/wiki/Lithography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n.wikipedia.org/wiki/Digital_printing" TargetMode="External"/><Relationship Id="rId5" Type="http://schemas.openxmlformats.org/officeDocument/2006/relationships/hyperlink" Target="http://en.wikipedia.org/wiki/Rotogravure" TargetMode="External"/><Relationship Id="rId4" Type="http://schemas.openxmlformats.org/officeDocument/2006/relationships/hyperlink" Target="http://en.wikipedia.org/wiki/Screen_printi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alon_du_livre_ancien_et_de_l'estampe_2013_013.jpg" TargetMode="External"/><Relationship Id="rId7" Type="http://schemas.openxmlformats.org/officeDocument/2006/relationships/hyperlink" Target="http://commons.wikimedia.org/wiki/File:Salon_du_livre_ancien_et_de_l'estampe_2013_014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Lionel_Allorg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lexography-Platecloseup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Guido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creenPrinting500px.gif" TargetMode="External"/><Relationship Id="rId7" Type="http://schemas.openxmlformats.org/officeDocument/2006/relationships/hyperlink" Target="http://commons.wikimedia.org/wiki/File:ScreenPrintingColors500px.gif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gif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Mr.Ola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Rotogravure_PrintUnit.sv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Zerodamag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rinter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AmosWolfe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omma_arabica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Gixi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4213" y="1341438"/>
            <a:ext cx="7772400" cy="1470025"/>
          </a:xfrm>
        </p:spPr>
        <p:txBody>
          <a:bodyPr rtlCol="0">
            <a:norm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 dirty="0">
                <a:solidFill>
                  <a:prstClr val="black"/>
                </a:solidFill>
                <a:latin typeface="Calibri"/>
              </a:rPr>
              <a:t>Μελάνια και </a:t>
            </a:r>
            <a:r>
              <a:rPr lang="el-GR" sz="4400" dirty="0" err="1">
                <a:solidFill>
                  <a:prstClr val="black"/>
                </a:solidFill>
                <a:latin typeface="Calibri"/>
              </a:rPr>
              <a:t>επικαλυπτικά</a:t>
            </a:r>
            <a:r>
              <a:rPr lang="el-GR" sz="4400" dirty="0">
                <a:solidFill>
                  <a:prstClr val="black"/>
                </a:solidFill>
                <a:latin typeface="Calibri"/>
              </a:rPr>
              <a:t> (Θ)</a:t>
            </a:r>
            <a:endParaRPr lang="el-GR" sz="3600" dirty="0"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7213"/>
            <a:ext cx="9144000" cy="1752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600" b="1" dirty="0">
                <a:solidFill>
                  <a:prstClr val="black"/>
                </a:solidFill>
              </a:rPr>
              <a:t>Ενότητα 2</a:t>
            </a:r>
            <a:r>
              <a:rPr lang="el-GR" sz="2600" dirty="0">
                <a:solidFill>
                  <a:prstClr val="black"/>
                </a:solidFill>
              </a:rPr>
              <a:t>: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l-GR" sz="2600" dirty="0">
                <a:solidFill>
                  <a:prstClr val="black"/>
                </a:solidFill>
              </a:rPr>
              <a:t>Εκτυπωτικά μελάνια, συστατικά μελανιών, μέθοδοι εκτύπωσης</a:t>
            </a:r>
            <a:endParaRPr lang="en-US" sz="2600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altLang="el-GR" sz="2400" dirty="0">
                <a:solidFill>
                  <a:prstClr val="black"/>
                </a:solidFill>
              </a:rPr>
              <a:t>Δρ. </a:t>
            </a:r>
            <a:r>
              <a:rPr lang="el-GR" altLang="el-GR" sz="2400" dirty="0" err="1">
                <a:solidFill>
                  <a:prstClr val="black"/>
                </a:solidFill>
              </a:rPr>
              <a:t>Σταματίνα</a:t>
            </a:r>
            <a:r>
              <a:rPr lang="el-GR" altLang="el-GR" sz="2400" dirty="0">
                <a:solidFill>
                  <a:prstClr val="black"/>
                </a:solidFill>
              </a:rPr>
              <a:t> Θεοχάρη Καθηγήτρια Εφαρμογών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altLang="el-GR" sz="2400" dirty="0">
                <a:solidFill>
                  <a:prstClr val="black"/>
                </a:solidFill>
              </a:rPr>
              <a:t>Τμήμα Γραφιστικής/Κατεύθυνση Τεχνολογίας Γραφικών Τεχνών</a:t>
            </a:r>
          </a:p>
        </p:txBody>
      </p:sp>
      <p:pic>
        <p:nvPicPr>
          <p:cNvPr id="25603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476250"/>
            <a:ext cx="8540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6826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825"/>
            <a:ext cx="666115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600" dirty="0">
                <a:latin typeface="+mn-lt"/>
              </a:rPr>
              <a:t>Ανοικτά Ακαδημαϊκά Μαθήματα στο ΤΕΙ Αθήνας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60538" y="6088063"/>
          <a:ext cx="5695950" cy="79216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1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560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5367338"/>
            <a:ext cx="197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2" descr="C:\Users\alex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>
            <a:fillRect/>
          </a:stretch>
        </p:blipFill>
        <p:spPr bwMode="auto">
          <a:xfrm>
            <a:off x="4046538" y="5368925"/>
            <a:ext cx="334803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Βασικές φυσικοχημικές έννοιες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Font typeface="Arial" charset="0"/>
              <a:buNone/>
            </a:pPr>
            <a:r>
              <a:rPr lang="el-GR" altLang="el-GR" smtClean="0"/>
              <a:t>Βασικές φυσικοχημικές έννοιες που έχουν σχέση με τους</a:t>
            </a:r>
            <a:r>
              <a:rPr lang="en-US" altLang="el-GR" smtClean="0"/>
              <a:t> </a:t>
            </a:r>
            <a:r>
              <a:rPr lang="el-GR" altLang="el-GR" smtClean="0"/>
              <a:t>διαλύτες είναι:</a:t>
            </a:r>
          </a:p>
          <a:p>
            <a:pPr marL="0" indent="0">
              <a:spcBef>
                <a:spcPts val="2400"/>
              </a:spcBef>
            </a:pPr>
            <a:r>
              <a:rPr lang="el-GR" altLang="el-GR" smtClean="0"/>
              <a:t>Σημείο βρασμού, Τάση ατμών, Πτητικότητα</a:t>
            </a:r>
          </a:p>
          <a:p>
            <a:pPr marL="0" indent="0">
              <a:spcBef>
                <a:spcPts val="2400"/>
              </a:spcBef>
            </a:pPr>
            <a:r>
              <a:rPr lang="el-GR" altLang="el-GR" smtClean="0"/>
              <a:t>Αζεοτροπικό μίγμα,</a:t>
            </a:r>
          </a:p>
          <a:p>
            <a:pPr marL="0" indent="0">
              <a:spcBef>
                <a:spcPts val="2400"/>
              </a:spcBef>
            </a:pPr>
            <a:r>
              <a:rPr lang="el-GR" altLang="el-GR" smtClean="0"/>
              <a:t>Σχετική υγρασία,</a:t>
            </a:r>
          </a:p>
          <a:p>
            <a:pPr marL="0" indent="0">
              <a:spcBef>
                <a:spcPts val="2400"/>
              </a:spcBef>
            </a:pPr>
            <a:r>
              <a:rPr lang="el-GR" altLang="el-GR" smtClean="0"/>
              <a:t>Σημείο ανάφλεξης,</a:t>
            </a:r>
          </a:p>
          <a:p>
            <a:pPr marL="0" indent="0">
              <a:spcBef>
                <a:spcPts val="2400"/>
              </a:spcBef>
            </a:pPr>
            <a:r>
              <a:rPr lang="el-GR" altLang="el-GR" smtClean="0"/>
              <a:t>Σημείο αυτανάφλεξης.</a:t>
            </a:r>
          </a:p>
        </p:txBody>
      </p:sp>
      <p:sp>
        <p:nvSpPr>
          <p:cNvPr id="3891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7BEAA9-1916-4CB7-A62D-A39F7FF00E8F}" type="slidenum">
              <a:rPr lang="el-GR" altLang="el-GR">
                <a:solidFill>
                  <a:srgbClr val="000000"/>
                </a:solidFill>
              </a:rPr>
              <a:pPr/>
              <a:t>9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09650"/>
          </a:xfrm>
        </p:spPr>
        <p:txBody>
          <a:bodyPr/>
          <a:lstStyle/>
          <a:p>
            <a:r>
              <a:rPr lang="el-GR" altLang="el-GR" smtClean="0"/>
              <a:t>Κατηγορίες διαλυτών μελανιών </a:t>
            </a:r>
            <a:r>
              <a:rPr lang="el-GR" altLang="el-GR" sz="3200" b="0" smtClean="0"/>
              <a:t>(1 από 2)</a:t>
            </a:r>
          </a:p>
        </p:txBody>
      </p:sp>
      <p:sp>
        <p:nvSpPr>
          <p:cNvPr id="39938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341438"/>
            <a:ext cx="4751387" cy="4895850"/>
          </a:xfrm>
        </p:spPr>
        <p:txBody>
          <a:bodyPr/>
          <a:lstStyle/>
          <a:p>
            <a:pPr>
              <a:lnSpc>
                <a:spcPct val="113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l-GR" altLang="el-GR" b="1" smtClean="0"/>
              <a:t>Προϊόντα απόσταξης πετρελαίου</a:t>
            </a:r>
            <a:endParaRPr lang="el-GR" altLang="el-GR" smtClean="0"/>
          </a:p>
          <a:p>
            <a:pPr>
              <a:lnSpc>
                <a:spcPct val="113000"/>
              </a:lnSpc>
              <a:spcBef>
                <a:spcPts val="1000"/>
              </a:spcBef>
            </a:pPr>
            <a:r>
              <a:rPr lang="el-GR" altLang="el-GR" smtClean="0"/>
              <a:t> Υδρογονάνθρακες χαμηλού σημείου βρασμού: Φλεξογραφία και Βαθυτυπία. </a:t>
            </a:r>
          </a:p>
          <a:p>
            <a:pPr>
              <a:lnSpc>
                <a:spcPct val="113000"/>
              </a:lnSpc>
              <a:spcBef>
                <a:spcPts val="1000"/>
              </a:spcBef>
            </a:pPr>
            <a:r>
              <a:rPr lang="el-GR" altLang="el-GR" smtClean="0"/>
              <a:t>Υδρογονάνθρακες υψηλού σημείου βρασμού: </a:t>
            </a:r>
            <a:r>
              <a:rPr lang="en-US" altLang="el-GR" smtClean="0"/>
              <a:t>Offset</a:t>
            </a:r>
            <a:r>
              <a:rPr lang="el-GR" altLang="el-GR" smtClean="0"/>
              <a:t> και Φλεξογραφία. </a:t>
            </a:r>
          </a:p>
          <a:p>
            <a:pPr>
              <a:lnSpc>
                <a:spcPct val="113000"/>
              </a:lnSpc>
              <a:spcBef>
                <a:spcPts val="1000"/>
              </a:spcBef>
            </a:pPr>
            <a:r>
              <a:rPr lang="el-GR" altLang="el-GR" smtClean="0"/>
              <a:t>Κηροζίνη: Μεταξοτυπία. </a:t>
            </a:r>
          </a:p>
        </p:txBody>
      </p:sp>
      <p:pic>
        <p:nvPicPr>
          <p:cNvPr id="39939" name="Picture 2" descr="File:Simple distillation apparatu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1482725"/>
            <a:ext cx="3644900" cy="4835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5708650" y="6318250"/>
            <a:ext cx="273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595959"/>
                </a:solidFill>
                <a:latin typeface="Calibri" pitchFamily="34" charset="0"/>
              </a:rPr>
              <a:t>“</a:t>
            </a:r>
            <a:r>
              <a:rPr lang="en-US" altLang="el-GR" sz="1200">
                <a:solidFill>
                  <a:srgbClr val="000000"/>
                </a:solidFill>
                <a:latin typeface="Calibri" pitchFamily="34" charset="0"/>
                <a:hlinkClick r:id="rId4"/>
              </a:rPr>
              <a:t>Simple distillation apparatus</a:t>
            </a:r>
            <a:r>
              <a:rPr lang="en-US" altLang="el-GR" sz="1200">
                <a:solidFill>
                  <a:srgbClr val="595959"/>
                </a:solidFill>
                <a:latin typeface="Calibri" pitchFamily="34" charset="0"/>
              </a:rPr>
              <a:t>”,</a:t>
            </a:r>
            <a:r>
              <a:rPr lang="el-GR" altLang="el-GR" sz="1200">
                <a:solidFill>
                  <a:srgbClr val="595959"/>
                </a:solidFill>
                <a:latin typeface="Calibri" pitchFamily="34" charset="0"/>
              </a:rPr>
              <a:t> από</a:t>
            </a:r>
            <a:r>
              <a:rPr lang="en-US" altLang="el-GR" sz="120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en-US" altLang="el-GR" sz="1200">
                <a:solidFill>
                  <a:srgbClr val="000000"/>
                </a:solidFill>
                <a:latin typeface="Calibri" pitchFamily="34" charset="0"/>
                <a:hlinkClick r:id="rId5" tooltip="User:Slashme"/>
              </a:rPr>
              <a:t>Slashme</a:t>
            </a:r>
            <a:r>
              <a:rPr lang="en-US" altLang="el-GR" sz="12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sz="1200">
                <a:solidFill>
                  <a:srgbClr val="595959"/>
                </a:solidFill>
                <a:latin typeface="Calibri" pitchFamily="34" charset="0"/>
              </a:rPr>
              <a:t>διαθέσιμο ως κοινό κτήμα</a:t>
            </a:r>
            <a:endParaRPr lang="en-US" altLang="el-GR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4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C7430B6-E827-4950-8791-234B43475174}" type="slidenum">
              <a:rPr lang="el-GR" altLang="el-GR">
                <a:solidFill>
                  <a:srgbClr val="000000"/>
                </a:solidFill>
              </a:rPr>
              <a:pPr/>
              <a:t>10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09650"/>
          </a:xfrm>
        </p:spPr>
        <p:txBody>
          <a:bodyPr/>
          <a:lstStyle/>
          <a:p>
            <a:r>
              <a:rPr lang="el-GR" altLang="el-GR" smtClean="0"/>
              <a:t>Κατηγορίες διαλυτών μελανιών </a:t>
            </a:r>
            <a:r>
              <a:rPr lang="el-GR" altLang="el-GR" sz="3200" b="0" smtClean="0"/>
              <a:t>(2 από 2)</a:t>
            </a:r>
            <a:endParaRPr lang="el-GR" altLang="el-GR" sz="3600" smtClean="0"/>
          </a:p>
        </p:txBody>
      </p:sp>
      <p:sp>
        <p:nvSpPr>
          <p:cNvPr id="41986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341438"/>
            <a:ext cx="8289925" cy="5400675"/>
          </a:xfrm>
        </p:spPr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l-GR" altLang="el-GR" b="1" smtClean="0"/>
              <a:t>Αλκοόλες</a:t>
            </a:r>
          </a:p>
          <a:p>
            <a:pPr>
              <a:spcBef>
                <a:spcPts val="1200"/>
              </a:spcBef>
            </a:pPr>
            <a:r>
              <a:rPr lang="el-GR" altLang="el-GR" smtClean="0"/>
              <a:t>Μεθανόλη: Φλεξογραφία.</a:t>
            </a:r>
          </a:p>
          <a:p>
            <a:pPr>
              <a:spcBef>
                <a:spcPts val="1200"/>
              </a:spcBef>
            </a:pPr>
            <a:r>
              <a:rPr lang="el-GR" altLang="el-GR" smtClean="0"/>
              <a:t>Αιθανόλη, Ισοπροπανόλη: Φλεξογραφία – και διαλύματα ύγρανσης offset.</a:t>
            </a:r>
          </a:p>
          <a:p>
            <a:pPr>
              <a:spcBef>
                <a:spcPts val="1200"/>
              </a:spcBef>
            </a:pPr>
            <a:r>
              <a:rPr lang="el-GR" altLang="el-GR" smtClean="0"/>
              <a:t>Γλυκόλες: Ξήρανση με υγρασία.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endParaRPr lang="el-GR" altLang="el-GR" b="1" smtClean="0"/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l-GR" altLang="el-GR" b="1" smtClean="0"/>
              <a:t>Κετόνες και εστέρες</a:t>
            </a:r>
          </a:p>
          <a:p>
            <a:pPr lvl="1" indent="-387350">
              <a:spcBef>
                <a:spcPts val="1200"/>
              </a:spcBef>
              <a:buFont typeface="Arial" charset="0"/>
              <a:buNone/>
            </a:pPr>
            <a:r>
              <a:rPr lang="el-GR" altLang="el-GR" sz="2400" smtClean="0"/>
              <a:t>Φλεξογραφία και Βαθυτυπία.</a:t>
            </a:r>
          </a:p>
        </p:txBody>
      </p:sp>
      <p:sp>
        <p:nvSpPr>
          <p:cNvPr id="4198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E3C80F-C8AA-4FCF-990F-A3FD7B7199C0}" type="slidenum">
              <a:rPr lang="el-GR" altLang="el-GR">
                <a:solidFill>
                  <a:srgbClr val="000000"/>
                </a:solidFill>
              </a:rPr>
              <a:pPr/>
              <a:t>11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09650"/>
          </a:xfrm>
        </p:spPr>
        <p:txBody>
          <a:bodyPr/>
          <a:lstStyle/>
          <a:p>
            <a:r>
              <a:rPr lang="el-GR" altLang="el-GR" smtClean="0"/>
              <a:t>Άλλα συστατικά φορέα μελανιών</a:t>
            </a:r>
            <a:endParaRPr lang="el-GR" altLang="el-GR" sz="3600" smtClean="0"/>
          </a:p>
        </p:txBody>
      </p:sp>
      <p:sp>
        <p:nvSpPr>
          <p:cNvPr id="43010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1438"/>
            <a:ext cx="8291513" cy="5256212"/>
          </a:xfrm>
        </p:spPr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l-GR" altLang="el-GR" b="1" smtClean="0"/>
              <a:t>Έλαια </a:t>
            </a:r>
            <a:r>
              <a:rPr lang="el-GR" altLang="el-GR" smtClean="0"/>
              <a:t>          </a:t>
            </a:r>
          </a:p>
          <a:p>
            <a:pPr>
              <a:spcBef>
                <a:spcPts val="1200"/>
              </a:spcBef>
            </a:pPr>
            <a:r>
              <a:rPr lang="el-GR" altLang="el-GR" smtClean="0"/>
              <a:t>Φυτικά &amp; ορυκτά, όπως: </a:t>
            </a:r>
          </a:p>
          <a:p>
            <a:pPr lvl="2">
              <a:spcBef>
                <a:spcPts val="1200"/>
              </a:spcBef>
              <a:buFont typeface="Calibri" pitchFamily="34" charset="0"/>
              <a:buChar char="‒"/>
            </a:pPr>
            <a:r>
              <a:rPr lang="el-GR" altLang="el-GR" sz="2400" smtClean="0"/>
              <a:t>Λινέλαιο, έλαιο κινεζόδενδρου, ελαιόλαδο (ξηραινόμενα), </a:t>
            </a:r>
          </a:p>
          <a:p>
            <a:pPr lvl="2">
              <a:spcBef>
                <a:spcPts val="1200"/>
              </a:spcBef>
              <a:buFont typeface="Calibri" pitchFamily="34" charset="0"/>
              <a:buChar char="‒"/>
            </a:pPr>
            <a:r>
              <a:rPr lang="el-GR" altLang="el-GR" sz="2400" smtClean="0"/>
              <a:t>Προϊόντα απόσταξης πετρελαίου (μη ξηραινόμενα). 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l-GR" altLang="el-GR" b="1" smtClean="0"/>
              <a:t>Ρητίνες (φυσικές: φυτικές, ζωικές - συνθετικές)</a:t>
            </a:r>
          </a:p>
          <a:p>
            <a:pPr>
              <a:spcBef>
                <a:spcPts val="1200"/>
              </a:spcBef>
            </a:pPr>
            <a:r>
              <a:rPr lang="el-GR" altLang="el-GR" smtClean="0"/>
              <a:t>Ρητίνη πεύκου, </a:t>
            </a:r>
          </a:p>
          <a:p>
            <a:pPr>
              <a:spcBef>
                <a:spcPts val="1200"/>
              </a:spcBef>
            </a:pPr>
            <a:r>
              <a:rPr lang="el-GR" altLang="el-GR" smtClean="0"/>
              <a:t>Shellac (γομμαλάκκα), </a:t>
            </a:r>
          </a:p>
          <a:p>
            <a:pPr>
              <a:spcBef>
                <a:spcPts val="1200"/>
              </a:spcBef>
            </a:pPr>
            <a:r>
              <a:rPr lang="el-GR" altLang="el-GR" smtClean="0"/>
              <a:t>Συνθετικά πολυμερή, </a:t>
            </a:r>
          </a:p>
          <a:p>
            <a:pPr>
              <a:spcBef>
                <a:spcPts val="1200"/>
              </a:spcBef>
            </a:pPr>
            <a:r>
              <a:rPr lang="el-GR" altLang="el-GR" smtClean="0"/>
              <a:t>Αλκυδικές Ρητίνες.</a:t>
            </a:r>
          </a:p>
        </p:txBody>
      </p:sp>
      <p:sp>
        <p:nvSpPr>
          <p:cNvPr id="4301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64E492-5F37-46BC-B61B-4DDE33FDCC49}" type="slidenum">
              <a:rPr lang="el-GR" altLang="el-GR">
                <a:solidFill>
                  <a:srgbClr val="000000"/>
                </a:solidFill>
              </a:rPr>
              <a:pPr/>
              <a:t>12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Άλλα συστατικά μελανιών </a:t>
            </a:r>
            <a:r>
              <a:rPr lang="el-GR" altLang="el-GR" sz="3200" b="0" smtClean="0"/>
              <a:t>(1 από 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4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mtClean="0"/>
              <a:t>Άλλα συστατικά που μπορούν να συμμετέχουν στον φορέα είναι: </a:t>
            </a:r>
          </a:p>
          <a:p>
            <a:pPr marL="0" indent="0">
              <a:lnSpc>
                <a:spcPct val="124000"/>
              </a:lnSpc>
              <a:spcBef>
                <a:spcPts val="1200"/>
              </a:spcBef>
            </a:pPr>
            <a:r>
              <a:rPr lang="el-GR" altLang="el-GR" b="1" smtClean="0"/>
              <a:t>Ξηραντικά, </a:t>
            </a:r>
            <a:r>
              <a:rPr lang="el-GR" altLang="el-GR" smtClean="0"/>
              <a:t>που ως καταλύτες οξείδωσης βοηθούν στην ξήρανση των ξηραινόμενων ελαίων. </a:t>
            </a:r>
          </a:p>
          <a:p>
            <a:pPr marL="0" indent="0">
              <a:lnSpc>
                <a:spcPct val="124000"/>
              </a:lnSpc>
              <a:spcBef>
                <a:spcPts val="1200"/>
              </a:spcBef>
            </a:pPr>
            <a:r>
              <a:rPr lang="el-GR" altLang="el-GR" b="1" smtClean="0"/>
              <a:t>Πλαστικοποιητές, </a:t>
            </a:r>
            <a:r>
              <a:rPr lang="el-GR" altLang="el-GR" smtClean="0"/>
              <a:t>που χρησιμοποιούνται σε πολλά συστήματα ξήρανσης με εξάτμιση, όπως στην Φλεξογραφία και την Βαθυτυπία. Παράδειγμα: φθαλικό διβουτύλιο.</a:t>
            </a:r>
          </a:p>
        </p:txBody>
      </p:sp>
      <p:sp>
        <p:nvSpPr>
          <p:cNvPr id="4403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22BDB39-2144-469C-AD17-1F27B9D95057}" type="slidenum">
              <a:rPr lang="el-GR" altLang="el-GR">
                <a:solidFill>
                  <a:srgbClr val="000000"/>
                </a:solidFill>
              </a:rPr>
              <a:pPr/>
              <a:t>13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Άλλα συστατικά μελανιών </a:t>
            </a:r>
            <a:r>
              <a:rPr lang="el-GR" altLang="el-GR" sz="3200" b="0" smtClean="0"/>
              <a:t>(2 από 2)</a:t>
            </a:r>
          </a:p>
        </p:txBody>
      </p:sp>
      <p:sp>
        <p:nvSpPr>
          <p:cNvPr id="45058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4000"/>
              </a:lnSpc>
              <a:spcBef>
                <a:spcPts val="1200"/>
              </a:spcBef>
            </a:pPr>
            <a:r>
              <a:rPr lang="el-GR" altLang="el-GR" b="1" smtClean="0"/>
              <a:t>Άλλα πρόσθετα, </a:t>
            </a:r>
            <a:r>
              <a:rPr lang="el-GR" altLang="el-GR" smtClean="0"/>
              <a:t>όπως τα συνθετικά κεριά για βελτίωση της αντίστασης στην τριβή, ώστε τα έντυπα να γλιστρούν και να απωθούν την υγρασία. Επίσης εμποδίζουν τα έντυπα να κολλούν μεταξύ τους στην </a:t>
            </a:r>
            <a:r>
              <a:rPr lang="en-US" altLang="el-GR" smtClean="0"/>
              <a:t>offset </a:t>
            </a:r>
            <a:r>
              <a:rPr lang="el-GR" altLang="el-GR" smtClean="0"/>
              <a:t>χωρίς όμως να επηρεάζουν την ρευστότητα του μελανιού.</a:t>
            </a:r>
          </a:p>
        </p:txBody>
      </p:sp>
      <p:sp>
        <p:nvSpPr>
          <p:cNvPr id="4505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9219B5-09F3-4120-9A98-B8FF4C443ACC}" type="slidenum">
              <a:rPr lang="el-GR" altLang="el-GR">
                <a:solidFill>
                  <a:srgbClr val="000000"/>
                </a:solidFill>
              </a:rPr>
              <a:pPr/>
              <a:t>14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Πρόσθετα </a:t>
            </a:r>
            <a:r>
              <a:rPr lang="el-GR" altLang="el-GR" sz="3200" b="0" smtClean="0"/>
              <a:t>(1 από 2)</a:t>
            </a:r>
          </a:p>
        </p:txBody>
      </p:sp>
      <p:sp>
        <p:nvSpPr>
          <p:cNvPr id="46082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mtClean="0"/>
              <a:t>Γενικά, τα </a:t>
            </a:r>
            <a:r>
              <a:rPr lang="el-GR" altLang="el-GR" b="1" smtClean="0"/>
              <a:t>πρόσθετα</a:t>
            </a:r>
            <a:r>
              <a:rPr lang="el-GR" altLang="el-GR" smtClean="0"/>
              <a:t> χρησιμοποιούνται στα εκτυπωτικά μελάνια για να διευκολύνουν την παραγωγή τους και την εκτύπωση ενώ ταυτόχρονα μειώνουν το κόστος τους.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mtClean="0"/>
              <a:t>Μπορούν να επηρεάσουν την ταχύτητα στεγνώματος, την διασπορά της χρωστικής, το ιξώδες, κτλ.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mtClean="0"/>
              <a:t>Επίσης, μπορούν να δώσουν επιπλέον ιδιότητες στο φορέα, όπως καλύτερη ελαστικότητα, γυαλάδα, αντοχή στην υπεριώδη ακτινοβολία, κτλ.</a:t>
            </a:r>
          </a:p>
        </p:txBody>
      </p:sp>
      <p:sp>
        <p:nvSpPr>
          <p:cNvPr id="4608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D673D98-379E-4D88-8242-6841C6677547}" type="slidenum">
              <a:rPr lang="el-GR" altLang="el-GR">
                <a:solidFill>
                  <a:srgbClr val="000000"/>
                </a:solidFill>
              </a:rPr>
              <a:pPr/>
              <a:t>15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Πρόσθετα </a:t>
            </a:r>
            <a:r>
              <a:rPr lang="el-GR" altLang="el-GR" sz="3200" b="0" smtClean="0"/>
              <a:t>(2 από 2)</a:t>
            </a:r>
            <a:endParaRPr lang="el-GR" altLang="el-GR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Τα </a:t>
            </a:r>
            <a:r>
              <a:rPr lang="el-GR" dirty="0" smtClean="0"/>
              <a:t>ξηραντικά - στεγνωτικά,</a:t>
            </a:r>
            <a:endParaRPr lang="el-GR" dirty="0"/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Τα αντιπηκτικά </a:t>
            </a:r>
            <a:r>
              <a:rPr lang="el-GR" dirty="0" smtClean="0"/>
              <a:t>επιφανείας,</a:t>
            </a:r>
            <a:endParaRPr lang="el-GR" dirty="0"/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Τα </a:t>
            </a:r>
            <a:r>
              <a:rPr lang="el-GR" dirty="0" smtClean="0"/>
              <a:t>κεριά,</a:t>
            </a:r>
            <a:endParaRPr lang="el-GR" dirty="0"/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Τα </a:t>
            </a:r>
            <a:r>
              <a:rPr lang="el-GR" dirty="0" err="1" smtClean="0"/>
              <a:t>πληρωτικά</a:t>
            </a:r>
            <a:r>
              <a:rPr lang="el-GR" dirty="0" smtClean="0"/>
              <a:t>,</a:t>
            </a:r>
            <a:endParaRPr lang="el-GR" dirty="0"/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Τα </a:t>
            </a:r>
            <a:r>
              <a:rPr lang="el-GR" dirty="0" err="1" smtClean="0"/>
              <a:t>αντιαφριστικά</a:t>
            </a:r>
            <a:r>
              <a:rPr lang="el-GR" dirty="0" smtClean="0"/>
              <a:t>,</a:t>
            </a:r>
            <a:endParaRPr lang="el-GR" dirty="0"/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Οι </a:t>
            </a:r>
            <a:r>
              <a:rPr lang="el-GR" dirty="0" smtClean="0"/>
              <a:t>πλαστικοποιητές,</a:t>
            </a:r>
            <a:endParaRPr lang="el-GR" dirty="0"/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Οι </a:t>
            </a:r>
            <a:r>
              <a:rPr lang="el-GR" dirty="0" smtClean="0"/>
              <a:t>διασπορείς,</a:t>
            </a:r>
            <a:endParaRPr lang="el-GR" dirty="0"/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Τα </a:t>
            </a:r>
            <a:r>
              <a:rPr lang="el-GR" dirty="0" err="1" smtClean="0"/>
              <a:t>φωτοεπιταχυντές</a:t>
            </a:r>
            <a:r>
              <a:rPr lang="el-GR" dirty="0" smtClean="0"/>
              <a:t>,</a:t>
            </a:r>
            <a:endParaRPr lang="el-GR" dirty="0"/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Τα </a:t>
            </a:r>
            <a:r>
              <a:rPr lang="el-GR" dirty="0" smtClean="0"/>
              <a:t>αντιοξειδωτικά.</a:t>
            </a:r>
            <a:endParaRPr lang="el-GR" dirty="0"/>
          </a:p>
        </p:txBody>
      </p:sp>
      <p:sp>
        <p:nvSpPr>
          <p:cNvPr id="4710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F0B0BB-BFD4-46BC-8915-6C125F83169B}" type="slidenum">
              <a:rPr lang="el-GR" altLang="el-GR">
                <a:solidFill>
                  <a:srgbClr val="000000"/>
                </a:solidFill>
              </a:rPr>
              <a:pPr/>
              <a:t>16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Μέθοδοι εκτύπωσης</a:t>
            </a:r>
            <a:endParaRPr lang="el-GR" altLang="el-GR" sz="3200" b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362950" cy="5040313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mtClean="0"/>
              <a:t>Ανάλογα με τη μέθοδο εκτύπωσης επιλέγουμε τον κατάλληλο τύπο μελανιού.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l-GR" altLang="el-GR" smtClean="0"/>
              <a:t>Σε εκτύπωση με επαφή:</a:t>
            </a:r>
          </a:p>
          <a:p>
            <a:pPr lvl="1">
              <a:lnSpc>
                <a:spcPct val="114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l-GR" altLang="el-GR" sz="2400" b="1" u="sng" smtClean="0">
                <a:hlinkClick r:id="rId2"/>
              </a:rPr>
              <a:t>Λιθογραφία</a:t>
            </a:r>
            <a:r>
              <a:rPr lang="el-GR" altLang="el-GR" sz="2400" u="sng" smtClean="0"/>
              <a:t>  - </a:t>
            </a:r>
            <a:r>
              <a:rPr lang="en-US" altLang="el-GR" sz="2400" b="1" u="sng" smtClean="0"/>
              <a:t>Offset</a:t>
            </a:r>
            <a:r>
              <a:rPr lang="el-GR" altLang="el-GR" sz="2400" b="1" u="sng" smtClean="0"/>
              <a:t> </a:t>
            </a:r>
            <a:r>
              <a:rPr lang="el-GR" altLang="el-GR" sz="2400" smtClean="0"/>
              <a:t>(επιπεδοτυπία)</a:t>
            </a:r>
            <a:r>
              <a:rPr lang="en-US" altLang="el-GR" sz="2400" smtClean="0"/>
              <a:t>,</a:t>
            </a:r>
            <a:endParaRPr lang="el-GR" altLang="el-GR" sz="2400" smtClean="0"/>
          </a:p>
          <a:p>
            <a:pPr lvl="1">
              <a:lnSpc>
                <a:spcPct val="114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l-GR" altLang="el-GR" sz="2400" b="1" smtClean="0">
                <a:hlinkClick r:id="rId3"/>
              </a:rPr>
              <a:t>Φλεξογραφία</a:t>
            </a:r>
            <a:r>
              <a:rPr lang="el-GR" altLang="el-GR" sz="2400" b="1" smtClean="0"/>
              <a:t> </a:t>
            </a:r>
            <a:r>
              <a:rPr lang="el-GR" altLang="el-GR" sz="2400" smtClean="0"/>
              <a:t>(υψιτυπία)</a:t>
            </a:r>
            <a:r>
              <a:rPr lang="en-US" altLang="el-GR" sz="2400" smtClean="0"/>
              <a:t>,</a:t>
            </a:r>
            <a:endParaRPr lang="el-GR" altLang="el-GR" sz="2400" smtClean="0"/>
          </a:p>
          <a:p>
            <a:pPr lvl="1">
              <a:lnSpc>
                <a:spcPct val="114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l-GR" altLang="el-GR" sz="2400" b="1" smtClean="0">
                <a:hlinkClick r:id="rId4"/>
              </a:rPr>
              <a:t>Μεταξοτυπία</a:t>
            </a:r>
            <a:r>
              <a:rPr lang="el-GR" altLang="el-GR" sz="2400" smtClean="0"/>
              <a:t> (διάτρητο φύλλο)</a:t>
            </a:r>
            <a:r>
              <a:rPr lang="en-US" altLang="el-GR" sz="2400" smtClean="0"/>
              <a:t>,</a:t>
            </a:r>
            <a:endParaRPr lang="el-GR" altLang="el-GR" sz="2400" smtClean="0"/>
          </a:p>
          <a:p>
            <a:pPr lvl="1">
              <a:lnSpc>
                <a:spcPct val="114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l-GR" altLang="el-GR" sz="2400" b="1" smtClean="0">
                <a:hlinkClick r:id="rId5"/>
              </a:rPr>
              <a:t>Βαθυτυπία</a:t>
            </a:r>
            <a:r>
              <a:rPr lang="el-GR" altLang="el-GR" sz="2400" smtClean="0"/>
              <a:t> (εγχάρακτος κύλινδρος)</a:t>
            </a:r>
            <a:r>
              <a:rPr lang="en-US" altLang="el-GR" sz="2400" smtClean="0"/>
              <a:t>.</a:t>
            </a:r>
            <a:endParaRPr lang="el-GR" altLang="el-GR" sz="2400" smtClean="0"/>
          </a:p>
          <a:p>
            <a:pPr lvl="1"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l-GR" altLang="el-GR" sz="2400" smtClean="0"/>
              <a:t>Σε εκτύπωση χωρίς επαφή:</a:t>
            </a:r>
          </a:p>
          <a:p>
            <a:pPr marL="742950" lvl="2" indent="-342900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b="1" smtClean="0">
                <a:hlinkClick r:id="rId6"/>
              </a:rPr>
              <a:t>Ψηφιακές εκτυπώσεις.</a:t>
            </a:r>
            <a:endParaRPr lang="el-GR" altLang="el-GR" sz="2400" b="1" smtClean="0"/>
          </a:p>
        </p:txBody>
      </p:sp>
      <p:sp>
        <p:nvSpPr>
          <p:cNvPr id="4813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A65CF39-DB91-4B70-BBC8-84AA8C5FE155}" type="slidenum">
              <a:rPr lang="el-GR" altLang="el-GR">
                <a:solidFill>
                  <a:srgbClr val="000000"/>
                </a:solidFill>
              </a:rPr>
              <a:pPr/>
              <a:t>17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Λιθογραφία </a:t>
            </a:r>
          </a:p>
        </p:txBody>
      </p:sp>
      <p:pic>
        <p:nvPicPr>
          <p:cNvPr id="49154" name="Picture 4" descr="File:Salon du livre ancien et de l'estampe 2013 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4308475" cy="287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Rectangle 8"/>
          <p:cNvSpPr>
            <a:spLocks noChangeArrowheads="1"/>
          </p:cNvSpPr>
          <p:nvPr/>
        </p:nvSpPr>
        <p:spPr bwMode="auto">
          <a:xfrm>
            <a:off x="641350" y="4929188"/>
            <a:ext cx="3527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595959"/>
                </a:solidFill>
                <a:latin typeface="Calibri" pitchFamily="34" charset="0"/>
              </a:rPr>
              <a:t>“</a:t>
            </a:r>
            <a:r>
              <a:rPr lang="fr-FR" altLang="el-GR" sz="1200">
                <a:solidFill>
                  <a:srgbClr val="000000"/>
                </a:solidFill>
                <a:latin typeface="Calibri" pitchFamily="34" charset="0"/>
                <a:hlinkClick r:id="rId3"/>
              </a:rPr>
              <a:t>Salon du livre ancien et de l'estampe 2013 013</a:t>
            </a:r>
            <a:r>
              <a:rPr lang="en-US" altLang="el-GR" sz="1200">
                <a:solidFill>
                  <a:srgbClr val="595959"/>
                </a:solidFill>
                <a:latin typeface="Calibri" pitchFamily="34" charset="0"/>
              </a:rPr>
              <a:t>”,</a:t>
            </a:r>
            <a:r>
              <a:rPr lang="el-GR" altLang="el-GR" sz="1200">
                <a:solidFill>
                  <a:srgbClr val="595959"/>
                </a:solidFill>
                <a:latin typeface="Calibri" pitchFamily="34" charset="0"/>
              </a:rPr>
              <a:t> από</a:t>
            </a:r>
            <a:r>
              <a:rPr lang="en-US" altLang="el-GR" sz="120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en-US" altLang="el-GR" sz="1200">
                <a:solidFill>
                  <a:srgbClr val="000000"/>
                </a:solidFill>
                <a:latin typeface="Calibri" pitchFamily="34" charset="0"/>
                <a:hlinkClick r:id="rId4" tooltip="User:Lionel Allorge"/>
              </a:rPr>
              <a:t>Lionel Allorge</a:t>
            </a:r>
            <a:r>
              <a:rPr lang="en-US" altLang="el-GR" sz="12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sz="1200">
                <a:solidFill>
                  <a:srgbClr val="595959"/>
                </a:solidFill>
                <a:latin typeface="Calibri" pitchFamily="34" charset="0"/>
              </a:rPr>
              <a:t>διαθέσιμο με άδεια </a:t>
            </a:r>
            <a:r>
              <a:rPr lang="en-US" altLang="el-GR" sz="1200">
                <a:solidFill>
                  <a:srgbClr val="000000"/>
                </a:solidFill>
                <a:latin typeface="Calibri" pitchFamily="34" charset="0"/>
                <a:hlinkClick r:id="rId5"/>
              </a:rPr>
              <a:t>CC </a:t>
            </a:r>
            <a:r>
              <a:rPr lang="el-GR" altLang="el-GR" sz="1200">
                <a:solidFill>
                  <a:srgbClr val="000000"/>
                </a:solidFill>
                <a:latin typeface="Calibri" pitchFamily="34" charset="0"/>
                <a:hlinkClick r:id="rId5"/>
              </a:rPr>
              <a:t>από</a:t>
            </a:r>
            <a:r>
              <a:rPr lang="en-US" altLang="el-GR" sz="1200">
                <a:solidFill>
                  <a:srgbClr val="000000"/>
                </a:solidFill>
                <a:latin typeface="Calibri" pitchFamily="34" charset="0"/>
                <a:hlinkClick r:id="rId5"/>
              </a:rPr>
              <a:t>-SA 3.0</a:t>
            </a:r>
            <a:endParaRPr lang="en-US" altLang="el-GR" sz="12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9156" name="Picture 2" descr="File:Salon du livre ancien et de l'estampe 2013 0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16113"/>
            <a:ext cx="4308475" cy="287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Rectangle 8"/>
          <p:cNvSpPr>
            <a:spLocks noChangeArrowheads="1"/>
          </p:cNvSpPr>
          <p:nvPr/>
        </p:nvSpPr>
        <p:spPr bwMode="auto">
          <a:xfrm>
            <a:off x="5033963" y="4930775"/>
            <a:ext cx="352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595959"/>
                </a:solidFill>
                <a:latin typeface="Calibri" pitchFamily="34" charset="0"/>
              </a:rPr>
              <a:t>“</a:t>
            </a:r>
            <a:r>
              <a:rPr lang="fr-FR" altLang="el-GR" sz="1200">
                <a:solidFill>
                  <a:srgbClr val="000000"/>
                </a:solidFill>
                <a:latin typeface="Calibri" pitchFamily="34" charset="0"/>
                <a:hlinkClick r:id="rId7"/>
              </a:rPr>
              <a:t>Salon du livre ancien et de l'estampe 2013 014</a:t>
            </a:r>
            <a:r>
              <a:rPr lang="en-US" altLang="el-GR" sz="1200">
                <a:solidFill>
                  <a:srgbClr val="595959"/>
                </a:solidFill>
                <a:latin typeface="Calibri" pitchFamily="34" charset="0"/>
              </a:rPr>
              <a:t>”,</a:t>
            </a:r>
            <a:r>
              <a:rPr lang="el-GR" altLang="el-GR" sz="1200">
                <a:solidFill>
                  <a:srgbClr val="595959"/>
                </a:solidFill>
                <a:latin typeface="Calibri" pitchFamily="34" charset="0"/>
              </a:rPr>
              <a:t> από</a:t>
            </a:r>
            <a:r>
              <a:rPr lang="en-US" altLang="el-GR" sz="120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en-US" altLang="el-GR" sz="1200">
                <a:solidFill>
                  <a:srgbClr val="000000"/>
                </a:solidFill>
                <a:latin typeface="Calibri" pitchFamily="34" charset="0"/>
                <a:hlinkClick r:id="rId4" tooltip="User:Lionel Allorge"/>
              </a:rPr>
              <a:t>Lionel Allorge</a:t>
            </a:r>
            <a:r>
              <a:rPr lang="en-US" altLang="el-GR" sz="12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sz="1200">
                <a:solidFill>
                  <a:srgbClr val="595959"/>
                </a:solidFill>
                <a:latin typeface="Calibri" pitchFamily="34" charset="0"/>
              </a:rPr>
              <a:t>διαθέσιμο με άδεια </a:t>
            </a:r>
            <a:r>
              <a:rPr lang="en-US" altLang="el-GR" sz="1200">
                <a:solidFill>
                  <a:srgbClr val="000000"/>
                </a:solidFill>
                <a:latin typeface="Calibri" pitchFamily="34" charset="0"/>
                <a:hlinkClick r:id="rId5"/>
              </a:rPr>
              <a:t>CC </a:t>
            </a:r>
            <a:r>
              <a:rPr lang="el-GR" altLang="el-GR" sz="1200">
                <a:solidFill>
                  <a:srgbClr val="000000"/>
                </a:solidFill>
                <a:latin typeface="Calibri" pitchFamily="34" charset="0"/>
                <a:hlinkClick r:id="rId5"/>
              </a:rPr>
              <a:t>από</a:t>
            </a:r>
            <a:r>
              <a:rPr lang="en-US" altLang="el-GR" sz="1200">
                <a:solidFill>
                  <a:srgbClr val="000000"/>
                </a:solidFill>
                <a:latin typeface="Calibri" pitchFamily="34" charset="0"/>
                <a:hlinkClick r:id="rId5"/>
              </a:rPr>
              <a:t>-SA 3.0</a:t>
            </a:r>
            <a:endParaRPr lang="en-US" altLang="el-GR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915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FC94FF9-09F1-42DF-95A4-F80CCA1D2030}" type="slidenum">
              <a:rPr lang="el-GR" altLang="el-GR">
                <a:solidFill>
                  <a:srgbClr val="000000"/>
                </a:solidFill>
              </a:rPr>
              <a:pPr/>
              <a:t>18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Στόχος ενότητας</a:t>
            </a:r>
          </a:p>
        </p:txBody>
      </p:sp>
      <p:sp>
        <p:nvSpPr>
          <p:cNvPr id="27650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3311525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mtClean="0"/>
              <a:t>Στόχος της ενότητας αυτής είναι μια συνοπτική παρουσίαση των συστατικών του φορέα ενός μελανιού εκτύπωσης και των τύπων των φορέων ανάλογα με τις μεθόδους εκτύπωσης.</a:t>
            </a:r>
          </a:p>
        </p:txBody>
      </p:sp>
      <p:sp>
        <p:nvSpPr>
          <p:cNvPr id="2765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E8D34A-13BA-462C-867A-51CF26282780}" type="slidenum">
              <a:rPr lang="el-GR" altLang="el-GR">
                <a:solidFill>
                  <a:srgbClr val="000000"/>
                </a:solidFill>
              </a:rPr>
              <a:pPr/>
              <a:t>1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Φλεξογραφία </a:t>
            </a:r>
          </a:p>
        </p:txBody>
      </p:sp>
      <p:pic>
        <p:nvPicPr>
          <p:cNvPr id="50178" name="Picture 2" descr="File:Flexography-Plateclose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882775"/>
            <a:ext cx="4752975" cy="3565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8"/>
          <p:cNvSpPr>
            <a:spLocks noChangeArrowheads="1"/>
          </p:cNvSpPr>
          <p:nvPr/>
        </p:nvSpPr>
        <p:spPr bwMode="auto">
          <a:xfrm>
            <a:off x="3189288" y="5448300"/>
            <a:ext cx="273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595959"/>
                </a:solidFill>
                <a:latin typeface="Calibri" pitchFamily="34" charset="0"/>
              </a:rPr>
              <a:t>“</a:t>
            </a:r>
            <a:r>
              <a:rPr lang="en-US" altLang="el-GR" sz="1200">
                <a:solidFill>
                  <a:srgbClr val="000000"/>
                </a:solidFill>
                <a:latin typeface="Calibri" pitchFamily="34" charset="0"/>
                <a:hlinkClick r:id="rId3"/>
              </a:rPr>
              <a:t>Flexography-Platecloseup</a:t>
            </a:r>
            <a:r>
              <a:rPr lang="en-US" altLang="el-GR" sz="1200">
                <a:solidFill>
                  <a:srgbClr val="595959"/>
                </a:solidFill>
                <a:latin typeface="Calibri" pitchFamily="34" charset="0"/>
              </a:rPr>
              <a:t>”,</a:t>
            </a:r>
            <a:r>
              <a:rPr lang="el-GR" altLang="el-GR" sz="1200">
                <a:solidFill>
                  <a:srgbClr val="595959"/>
                </a:solidFill>
                <a:latin typeface="Calibri" pitchFamily="34" charset="0"/>
              </a:rPr>
              <a:t> από</a:t>
            </a:r>
            <a:r>
              <a:rPr lang="en-US" altLang="el-GR" sz="120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en-US" altLang="el-GR" sz="1200">
                <a:solidFill>
                  <a:srgbClr val="000000"/>
                </a:solidFill>
                <a:latin typeface="Calibri" pitchFamily="34" charset="0"/>
                <a:hlinkClick r:id="rId4" tooltip="User:Guidod"/>
              </a:rPr>
              <a:t>Guidod</a:t>
            </a:r>
            <a:r>
              <a:rPr lang="en-US" altLang="el-GR" sz="12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sz="1200">
                <a:solidFill>
                  <a:srgbClr val="595959"/>
                </a:solidFill>
                <a:latin typeface="Calibri" pitchFamily="34" charset="0"/>
              </a:rPr>
              <a:t>διαθέσιμο ως κοινό κτήμα</a:t>
            </a:r>
            <a:endParaRPr lang="en-US" altLang="el-GR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585509-0335-4EE9-8367-9F347A4B1A88}" type="slidenum">
              <a:rPr lang="el-GR" altLang="el-GR">
                <a:solidFill>
                  <a:srgbClr val="000000"/>
                </a:solidFill>
              </a:rPr>
              <a:pPr/>
              <a:t>19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Μεταξοτυπία </a:t>
            </a:r>
          </a:p>
        </p:txBody>
      </p:sp>
      <p:pic>
        <p:nvPicPr>
          <p:cNvPr id="51202" name="Picture 2" descr="File:ScreenPrinting500px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219200"/>
            <a:ext cx="3868738" cy="259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Rectangle 8"/>
          <p:cNvSpPr>
            <a:spLocks noChangeArrowheads="1"/>
          </p:cNvSpPr>
          <p:nvPr/>
        </p:nvSpPr>
        <p:spPr bwMode="auto">
          <a:xfrm>
            <a:off x="1100138" y="3806825"/>
            <a:ext cx="2951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595959"/>
                </a:solidFill>
                <a:latin typeface="Calibri" pitchFamily="34" charset="0"/>
              </a:rPr>
              <a:t>“</a:t>
            </a:r>
            <a:r>
              <a:rPr lang="en-US" altLang="el-GR" sz="1200">
                <a:solidFill>
                  <a:srgbClr val="000000"/>
                </a:solidFill>
                <a:latin typeface="Calibri" pitchFamily="34" charset="0"/>
                <a:hlinkClick r:id="rId3"/>
              </a:rPr>
              <a:t>ScreenPrinting500px</a:t>
            </a:r>
            <a:r>
              <a:rPr lang="en-US" altLang="el-GR" sz="1200">
                <a:solidFill>
                  <a:srgbClr val="595959"/>
                </a:solidFill>
                <a:latin typeface="Calibri" pitchFamily="34" charset="0"/>
              </a:rPr>
              <a:t>”,</a:t>
            </a:r>
            <a:r>
              <a:rPr lang="el-GR" altLang="el-GR" sz="1200">
                <a:solidFill>
                  <a:srgbClr val="595959"/>
                </a:solidFill>
                <a:latin typeface="Calibri" pitchFamily="34" charset="0"/>
              </a:rPr>
              <a:t> από</a:t>
            </a:r>
            <a:r>
              <a:rPr lang="en-US" altLang="el-GR" sz="120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en-US" altLang="el-GR" sz="1200">
                <a:solidFill>
                  <a:srgbClr val="000000"/>
                </a:solidFill>
                <a:latin typeface="Calibri" pitchFamily="34" charset="0"/>
                <a:hlinkClick r:id="rId4" tooltip="User:Mr.Olas"/>
              </a:rPr>
              <a:t>Mr.Olas</a:t>
            </a:r>
            <a:r>
              <a:rPr lang="en-US" altLang="el-GR" sz="1200">
                <a:solidFill>
                  <a:srgbClr val="000000"/>
                </a:solidFill>
                <a:latin typeface="Calibri" pitchFamily="34" charset="0"/>
              </a:rPr>
              <a:t> </a:t>
            </a:r>
            <a:r>
              <a:rPr lang="el-GR" altLang="el-GR" sz="1200">
                <a:solidFill>
                  <a:srgbClr val="595959"/>
                </a:solidFill>
                <a:latin typeface="Calibri" pitchFamily="34" charset="0"/>
              </a:rPr>
              <a:t>διαθέσιμο με άδεια </a:t>
            </a:r>
            <a:r>
              <a:rPr lang="en-US" altLang="el-GR" sz="1200">
                <a:solidFill>
                  <a:srgbClr val="000000"/>
                </a:solidFill>
                <a:latin typeface="Calibri" pitchFamily="34" charset="0"/>
                <a:hlinkClick r:id="rId5"/>
              </a:rPr>
              <a:t>CC </a:t>
            </a:r>
            <a:r>
              <a:rPr lang="el-GR" altLang="el-GR" sz="1200">
                <a:solidFill>
                  <a:srgbClr val="000000"/>
                </a:solidFill>
                <a:latin typeface="Calibri" pitchFamily="34" charset="0"/>
                <a:hlinkClick r:id="rId5"/>
              </a:rPr>
              <a:t>από</a:t>
            </a:r>
            <a:r>
              <a:rPr lang="en-US" altLang="el-GR" sz="1200">
                <a:solidFill>
                  <a:srgbClr val="000000"/>
                </a:solidFill>
                <a:latin typeface="Calibri" pitchFamily="34" charset="0"/>
                <a:hlinkClick r:id="rId5"/>
              </a:rPr>
              <a:t>-SA 3.0</a:t>
            </a:r>
            <a:endParaRPr lang="en-US" altLang="el-GR" sz="12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1204" name="Picture 4" descr="File:ScreenPrintingColors500px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98888"/>
            <a:ext cx="3825875" cy="2563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003800" y="6353175"/>
            <a:ext cx="32400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7"/>
              </a:rPr>
              <a:t>ScreenPrintingColors500px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”,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+mn-lt"/>
                <a:hlinkClick r:id="rId4" tooltip="User:Mr.Olas"/>
              </a:rPr>
              <a:t>Mr.Olas</a:t>
            </a:r>
            <a:r>
              <a:rPr lang="en-US" sz="1200" dirty="0">
                <a:solidFill>
                  <a:prstClr val="black"/>
                </a:solidFill>
                <a:latin typeface="+mn-lt"/>
              </a:rPr>
              <a:t> 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</a:t>
            </a:r>
            <a:r>
              <a:rPr lang="el-GR" sz="1200" dirty="0">
                <a:solidFill>
                  <a:prstClr val="black"/>
                </a:solidFill>
                <a:latin typeface="+mn-lt"/>
                <a:hlinkClick r:id="rId5"/>
              </a:rPr>
              <a:t>από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120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8928DDE-D75B-47AD-9490-0FCF1CEF8336}" type="slidenum">
              <a:rPr lang="el-GR" altLang="el-GR">
                <a:solidFill>
                  <a:srgbClr val="000000"/>
                </a:solidFill>
              </a:rPr>
              <a:pPr/>
              <a:t>20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Βαθυτυπία </a:t>
            </a:r>
          </a:p>
        </p:txBody>
      </p:sp>
      <p:pic>
        <p:nvPicPr>
          <p:cNvPr id="52226" name="Picture 2" descr="File:Rotogravure PrintUnit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341438"/>
            <a:ext cx="3733800" cy="4305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2944813" y="5805488"/>
            <a:ext cx="32543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3"/>
              </a:rPr>
              <a:t>Rotogravure </a:t>
            </a:r>
            <a:r>
              <a:rPr lang="en-US" sz="1200" dirty="0" err="1">
                <a:solidFill>
                  <a:prstClr val="black"/>
                </a:solidFill>
                <a:latin typeface="+mn-lt"/>
                <a:hlinkClick r:id="rId3"/>
              </a:rPr>
              <a:t>PrintUnit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”,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+mn-lt"/>
                <a:hlinkClick r:id="rId4" tooltip="User:Zerodamage"/>
              </a:rPr>
              <a:t>Zerodamage</a:t>
            </a:r>
            <a:r>
              <a:rPr lang="en-US" sz="1200" dirty="0">
                <a:solidFill>
                  <a:prstClr val="black"/>
                </a:solidFill>
                <a:latin typeface="+mn-lt"/>
              </a:rPr>
              <a:t> 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</a:t>
            </a:r>
            <a:r>
              <a:rPr lang="el-GR" sz="1200" dirty="0">
                <a:solidFill>
                  <a:prstClr val="black"/>
                </a:solidFill>
                <a:latin typeface="+mn-lt"/>
                <a:hlinkClick r:id="rId5"/>
              </a:rPr>
              <a:t>από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222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39185DA-C432-48B4-82A5-77C3035114D3}" type="slidenum">
              <a:rPr lang="el-GR" altLang="el-GR">
                <a:solidFill>
                  <a:srgbClr val="000000"/>
                </a:solidFill>
              </a:rPr>
              <a:pPr/>
              <a:t>21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Ψηφιακές εκτυπώσεις</a:t>
            </a:r>
          </a:p>
        </p:txBody>
      </p:sp>
      <p:pic>
        <p:nvPicPr>
          <p:cNvPr id="53250" name="Picture 2" descr="File:Pri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5753100" cy="461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Rectangle 8"/>
          <p:cNvSpPr>
            <a:spLocks noChangeArrowheads="1"/>
          </p:cNvSpPr>
          <p:nvPr/>
        </p:nvSpPr>
        <p:spPr bwMode="auto">
          <a:xfrm>
            <a:off x="3336925" y="6021388"/>
            <a:ext cx="2319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595959"/>
                </a:solidFill>
                <a:latin typeface="Calibri" pitchFamily="34" charset="0"/>
              </a:rPr>
              <a:t>“</a:t>
            </a:r>
            <a:r>
              <a:rPr lang="en-US" altLang="el-GR" sz="1200">
                <a:solidFill>
                  <a:srgbClr val="000000"/>
                </a:solidFill>
                <a:latin typeface="Calibri" pitchFamily="34" charset="0"/>
                <a:hlinkClick r:id="rId3"/>
              </a:rPr>
              <a:t>Printer</a:t>
            </a:r>
            <a:r>
              <a:rPr lang="en-US" altLang="el-GR" sz="1200">
                <a:solidFill>
                  <a:srgbClr val="595959"/>
                </a:solidFill>
                <a:latin typeface="Calibri" pitchFamily="34" charset="0"/>
              </a:rPr>
              <a:t>”,</a:t>
            </a:r>
            <a:r>
              <a:rPr lang="el-GR" altLang="el-GR" sz="1200">
                <a:solidFill>
                  <a:srgbClr val="595959"/>
                </a:solidFill>
                <a:latin typeface="Calibri" pitchFamily="34" charset="0"/>
              </a:rPr>
              <a:t> από</a:t>
            </a:r>
            <a:r>
              <a:rPr lang="en-US" altLang="el-GR" sz="120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en-US" altLang="el-GR" sz="1200">
                <a:solidFill>
                  <a:srgbClr val="000000"/>
                </a:solidFill>
                <a:latin typeface="Calibri" pitchFamily="34" charset="0"/>
                <a:hlinkClick r:id="rId4" tooltip="User:AmosWolfe"/>
              </a:rPr>
              <a:t>AmosWolfe</a:t>
            </a:r>
            <a:r>
              <a:rPr lang="en-US" altLang="el-GR" sz="12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sz="1200">
                <a:solidFill>
                  <a:srgbClr val="595959"/>
                </a:solidFill>
                <a:latin typeface="Calibri" pitchFamily="34" charset="0"/>
              </a:rPr>
              <a:t>διαθέσιμο ως κοινό κτήμα</a:t>
            </a:r>
            <a:endParaRPr lang="en-US" altLang="el-GR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EC82E8B-AFB3-45E7-AF49-DA11BAA5915D}" type="slidenum">
              <a:rPr lang="el-GR" altLang="el-GR">
                <a:solidFill>
                  <a:srgbClr val="000000"/>
                </a:solidFill>
              </a:rPr>
              <a:pPr/>
              <a:t>22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Απλά και σύνθετα μελάνια </a:t>
            </a:r>
            <a:r>
              <a:rPr lang="el-GR" altLang="el-GR" sz="3200" b="0" smtClean="0"/>
              <a:t>(1 από 2)</a:t>
            </a:r>
          </a:p>
        </p:txBody>
      </p:sp>
      <p:sp>
        <p:nvSpPr>
          <p:cNvPr id="54274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2400"/>
              </a:spcBef>
            </a:pPr>
            <a:r>
              <a:rPr lang="el-GR" altLang="el-GR" smtClean="0"/>
              <a:t>Τα </a:t>
            </a:r>
            <a:r>
              <a:rPr lang="el-GR" altLang="el-GR" b="1" smtClean="0"/>
              <a:t>απλά μελάνια</a:t>
            </a:r>
            <a:r>
              <a:rPr lang="el-GR" altLang="el-GR" smtClean="0"/>
              <a:t>, τα οποία μπορούν να χρησιμοποιηθούν για εκτύπωση, αποτελούνται από ένα χρώμα σε διασπορά μέσα σε έναν κατάλληλο φορέα κι έχουν πολύ </a:t>
            </a:r>
            <a:r>
              <a:rPr lang="el-GR" altLang="el-GR" b="1" smtClean="0"/>
              <a:t>χαμηλό ιξώδες</a:t>
            </a:r>
            <a:r>
              <a:rPr lang="el-GR" altLang="el-GR" smtClean="0"/>
              <a:t>. </a:t>
            </a:r>
          </a:p>
          <a:p>
            <a:pPr>
              <a:lnSpc>
                <a:spcPct val="114000"/>
              </a:lnSpc>
              <a:spcBef>
                <a:spcPts val="2400"/>
              </a:spcBef>
            </a:pPr>
            <a:r>
              <a:rPr lang="el-GR" altLang="el-GR" smtClean="0"/>
              <a:t>Τα μελάνια αυτά μπορούν να συνδυαστούν με τους πλαστικοποιητές για μεγαλύτερη ευκαμψία στο στρώμα του μελανιού. Χρησιμοποιούνται στη Βαθυτυπία, τη Φλεξογραφία και στις εκτυπώσεις με ψεκασμό μελανιού.</a:t>
            </a:r>
          </a:p>
        </p:txBody>
      </p:sp>
      <p:sp>
        <p:nvSpPr>
          <p:cNvPr id="5427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5C50867-234D-477C-A8A8-36BCE3D2A98E}" type="slidenum">
              <a:rPr lang="el-GR" altLang="el-GR">
                <a:solidFill>
                  <a:srgbClr val="000000"/>
                </a:solidFill>
              </a:rPr>
              <a:pPr/>
              <a:t>23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Απλά και σύνθετα μελάνια </a:t>
            </a:r>
            <a:r>
              <a:rPr lang="el-GR" altLang="el-GR" sz="3200" b="0" smtClean="0"/>
              <a:t>(2 από 2)</a:t>
            </a:r>
            <a:endParaRPr lang="el-GR" altLang="el-GR" smtClean="0"/>
          </a:p>
        </p:txBody>
      </p:sp>
      <p:sp>
        <p:nvSpPr>
          <p:cNvPr id="55298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altLang="el-GR" smtClean="0"/>
              <a:t>Τα </a:t>
            </a:r>
            <a:r>
              <a:rPr lang="el-GR" altLang="el-GR" b="1" smtClean="0"/>
              <a:t>σύνθετα μελάνια </a:t>
            </a:r>
            <a:r>
              <a:rPr lang="el-GR" altLang="el-GR" smtClean="0"/>
              <a:t>χρησιμοποιούνται επίσης, πολύ στις εκτυπώσεις, ενώ η σύνθεση τους γίνεται όλο και πιο περίπλοκη ανάλογα με τους τρόπους εφαρμογής ή τις μεθόδους εκτύπωσης, αλλά και τους τύπους υλικών που πρόκειται να εκτυπώσουν. </a:t>
            </a:r>
          </a:p>
          <a:p>
            <a:pPr>
              <a:lnSpc>
                <a:spcPct val="114000"/>
              </a:lnSpc>
            </a:pPr>
            <a:r>
              <a:rPr lang="el-GR" altLang="el-GR" smtClean="0"/>
              <a:t>Τα σύνθετα μελάνια έχουν </a:t>
            </a:r>
            <a:r>
              <a:rPr lang="el-GR" altLang="el-GR" b="1" smtClean="0"/>
              <a:t>μεγάλο ιξώδες </a:t>
            </a:r>
            <a:r>
              <a:rPr lang="el-GR" altLang="el-GR" smtClean="0"/>
              <a:t>(μελάνια πάστες). Χρησιμοποιούνται στην λιθογραφία και τη μεταξοτυπία. Μπορούν να χαρακτηριστούν ως </a:t>
            </a:r>
            <a:r>
              <a:rPr lang="el-GR" altLang="el-GR" b="1" smtClean="0"/>
              <a:t>θιξότροπα</a:t>
            </a:r>
            <a:r>
              <a:rPr lang="el-GR" altLang="el-GR" smtClean="0"/>
              <a:t>, δηλαδή μπορούν να γίνουν λεπτόρρευστα (κατά την χρήση τους) ή παχύρρευστα (σε ηρεμία, πριν και μετά την χρήση).</a:t>
            </a:r>
          </a:p>
        </p:txBody>
      </p:sp>
      <p:sp>
        <p:nvSpPr>
          <p:cNvPr id="5529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8F5D00-69EA-40D2-9969-7852BAE6DE8D}" type="slidenum">
              <a:rPr lang="el-GR" altLang="el-GR">
                <a:solidFill>
                  <a:srgbClr val="000000"/>
                </a:solidFill>
              </a:rPr>
              <a:pPr/>
              <a:t>24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Επιλογή μελανιού</a:t>
            </a:r>
          </a:p>
        </p:txBody>
      </p:sp>
      <p:sp>
        <p:nvSpPr>
          <p:cNvPr id="57346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>
              <a:spcBef>
                <a:spcPts val="1800"/>
              </a:spcBef>
              <a:buFont typeface="Arial" charset="0"/>
              <a:buNone/>
            </a:pPr>
            <a:r>
              <a:rPr lang="el-GR" altLang="el-GR" smtClean="0"/>
              <a:t>Το μελάνι επιλέγεται ανάλογα με τις </a:t>
            </a:r>
            <a:r>
              <a:rPr lang="el-GR" altLang="el-GR" b="1" smtClean="0"/>
              <a:t>παραμέτρους εκτύπωσης</a:t>
            </a:r>
            <a:r>
              <a:rPr lang="el-GR" altLang="el-GR" smtClean="0"/>
              <a:t>:</a:t>
            </a:r>
          </a:p>
          <a:p>
            <a:pPr>
              <a:spcBef>
                <a:spcPts val="1800"/>
              </a:spcBef>
            </a:pPr>
            <a:r>
              <a:rPr lang="el-GR" altLang="el-GR" smtClean="0"/>
              <a:t>Τύπος - μέθοδος εκτύπωσης.</a:t>
            </a:r>
          </a:p>
          <a:p>
            <a:pPr>
              <a:spcBef>
                <a:spcPts val="1800"/>
              </a:spcBef>
            </a:pPr>
            <a:r>
              <a:rPr lang="el-GR" altLang="el-GR" smtClean="0"/>
              <a:t>Ταχύτητα εκτύπωσης.</a:t>
            </a:r>
          </a:p>
          <a:p>
            <a:pPr>
              <a:spcBef>
                <a:spcPts val="1800"/>
              </a:spcBef>
            </a:pPr>
            <a:r>
              <a:rPr lang="el-GR" altLang="el-GR" smtClean="0"/>
              <a:t>Τύπος εκτυπωτικής μηχανής.</a:t>
            </a:r>
          </a:p>
          <a:p>
            <a:pPr>
              <a:spcBef>
                <a:spcPts val="1800"/>
              </a:spcBef>
            </a:pPr>
            <a:r>
              <a:rPr lang="el-GR" altLang="el-GR" smtClean="0"/>
              <a:t>Φύση εκτυπωτικού υλικού.</a:t>
            </a:r>
          </a:p>
          <a:p>
            <a:pPr>
              <a:spcBef>
                <a:spcPts val="1800"/>
              </a:spcBef>
            </a:pPr>
            <a:r>
              <a:rPr lang="el-GR" altLang="el-GR" smtClean="0"/>
              <a:t>Εκτύπωση ενός χρώματος ή πολυχρωμία.</a:t>
            </a:r>
          </a:p>
          <a:p>
            <a:pPr>
              <a:spcBef>
                <a:spcPts val="1800"/>
              </a:spcBef>
            </a:pPr>
            <a:r>
              <a:rPr lang="el-GR" altLang="el-GR" smtClean="0"/>
              <a:t>Επιθυμητά οπτικά αποτελέσματα (όπως ματ ή στιλπνή επιφάνεια, μεταλλική εμφάνιση, κτλ.).</a:t>
            </a:r>
          </a:p>
        </p:txBody>
      </p:sp>
      <p:sp>
        <p:nvSpPr>
          <p:cNvPr id="5734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DAAB86-125C-4166-A17E-6841C910166E}" type="slidenum">
              <a:rPr lang="el-GR" altLang="el-GR">
                <a:solidFill>
                  <a:srgbClr val="000000"/>
                </a:solidFill>
              </a:rPr>
              <a:pPr/>
              <a:t>25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Τελικό χρώμα</a:t>
            </a:r>
            <a:endParaRPr lang="el-GR" altLang="el-GR" sz="3200" b="0" smtClean="0"/>
          </a:p>
        </p:txBody>
      </p:sp>
      <p:sp>
        <p:nvSpPr>
          <p:cNvPr id="58370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24413"/>
          </a:xfrm>
        </p:spPr>
        <p:txBody>
          <a:bodyPr/>
          <a:lstStyle/>
          <a:p>
            <a:pPr>
              <a:spcBef>
                <a:spcPts val="3600"/>
              </a:spcBef>
              <a:buFont typeface="Arial" charset="0"/>
              <a:buNone/>
            </a:pPr>
            <a:r>
              <a:rPr lang="el-GR" altLang="el-GR" smtClean="0"/>
              <a:t>Το τελικό χρώμα στο </a:t>
            </a:r>
            <a:r>
              <a:rPr lang="el-GR" altLang="el-GR" b="1" smtClean="0"/>
              <a:t>εκτυπωμένο έντυπο </a:t>
            </a:r>
            <a:r>
              <a:rPr lang="el-GR" altLang="el-GR" smtClean="0"/>
              <a:t>εξαρτάται από: </a:t>
            </a:r>
          </a:p>
          <a:p>
            <a:pPr>
              <a:spcBef>
                <a:spcPts val="3600"/>
              </a:spcBef>
            </a:pPr>
            <a:r>
              <a:rPr lang="el-GR" altLang="el-GR" smtClean="0"/>
              <a:t>Το πάχος του φιλμ του μελανιού,</a:t>
            </a:r>
          </a:p>
          <a:p>
            <a:pPr>
              <a:spcBef>
                <a:spcPts val="3600"/>
              </a:spcBef>
            </a:pPr>
            <a:r>
              <a:rPr lang="el-GR" altLang="el-GR" smtClean="0"/>
              <a:t>Τα πρόσθετα - ενισχυτικά χρώματος,</a:t>
            </a:r>
          </a:p>
          <a:p>
            <a:pPr>
              <a:spcBef>
                <a:spcPts val="3600"/>
              </a:spcBef>
            </a:pPr>
            <a:r>
              <a:rPr lang="el-GR" altLang="el-GR" smtClean="0"/>
              <a:t>Τον τύπο του φορέα,</a:t>
            </a:r>
          </a:p>
          <a:p>
            <a:pPr>
              <a:spcBef>
                <a:spcPts val="3600"/>
              </a:spcBef>
            </a:pPr>
            <a:r>
              <a:rPr lang="el-GR" altLang="el-GR" smtClean="0"/>
              <a:t>Την ποιότητα του υποστρώματος (χαρτί – χαρτόνι, κτλ).</a:t>
            </a:r>
          </a:p>
          <a:p>
            <a:pPr>
              <a:spcBef>
                <a:spcPts val="3600"/>
              </a:spcBef>
            </a:pPr>
            <a:endParaRPr lang="el-GR" altLang="el-GR" smtClean="0"/>
          </a:p>
        </p:txBody>
      </p:sp>
      <p:sp>
        <p:nvSpPr>
          <p:cNvPr id="5837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818508C-FB14-4E3E-9638-8E08F1190E92}" type="slidenum">
              <a:rPr lang="el-GR" altLang="el-GR">
                <a:solidFill>
                  <a:srgbClr val="000000"/>
                </a:solidFill>
              </a:rPr>
              <a:pPr/>
              <a:t>26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z="4400" smtClean="0"/>
              <a:t>Βιβλιογραφία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Σημειώσεις για το θεωρητικό μάθημα «Μελάνια», Στ. Θεοχάρη, Σ.Γ.Τ.Κ.Σ., ΤΕΙ Αθήνας, 2008.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Μελάνια και καλυπτικά εκτυπώσεων, </a:t>
            </a:r>
            <a:r>
              <a:rPr lang="en-GB" dirty="0" smtClean="0"/>
              <a:t>Thompson</a:t>
            </a:r>
            <a:r>
              <a:rPr lang="el-GR" dirty="0" smtClean="0"/>
              <a:t>, </a:t>
            </a:r>
            <a:r>
              <a:rPr lang="en-GB" dirty="0" smtClean="0"/>
              <a:t>B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ΙΩΝ, 1998.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Μελάνια Εκτυπώσεων, </a:t>
            </a:r>
            <a:r>
              <a:rPr lang="en-US" dirty="0" smtClean="0"/>
              <a:t>Todd R</a:t>
            </a:r>
            <a:r>
              <a:rPr lang="el-GR" dirty="0" smtClean="0"/>
              <a:t>., </a:t>
            </a:r>
            <a:r>
              <a:rPr lang="el-GR" dirty="0" err="1" smtClean="0"/>
              <a:t>Εκδ</a:t>
            </a:r>
            <a:r>
              <a:rPr lang="el-GR" dirty="0" smtClean="0"/>
              <a:t>. ΙΩΝ, 1999.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Σημειώσεις Μελάνια – </a:t>
            </a:r>
            <a:r>
              <a:rPr lang="el-GR" dirty="0" err="1" smtClean="0"/>
              <a:t>Φωτοευαπαθείς</a:t>
            </a:r>
            <a:r>
              <a:rPr lang="el-GR" dirty="0" smtClean="0"/>
              <a:t> ενώσεις, Π. </a:t>
            </a:r>
            <a:r>
              <a:rPr lang="el-GR" dirty="0" err="1" smtClean="0"/>
              <a:t>Παπαδάκου</a:t>
            </a:r>
            <a:r>
              <a:rPr lang="el-GR" dirty="0" smtClean="0"/>
              <a:t>, ΤΕΙ Αθήνας, 2007.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Χημεία και Τεχνολογία του Χρώματος, Ε. </a:t>
            </a:r>
            <a:r>
              <a:rPr lang="el-GR" dirty="0" err="1" smtClean="0"/>
              <a:t>Τσατσαρώνη</a:t>
            </a:r>
            <a:r>
              <a:rPr lang="el-GR" dirty="0" smtClean="0"/>
              <a:t> – Ι. Ελευθεριάδης, </a:t>
            </a:r>
            <a:r>
              <a:rPr lang="el-GR" dirty="0" err="1" smtClean="0"/>
              <a:t>Εκδ</a:t>
            </a:r>
            <a:r>
              <a:rPr lang="el-GR" dirty="0" smtClean="0"/>
              <a:t>. </a:t>
            </a:r>
            <a:r>
              <a:rPr lang="el-GR" dirty="0" err="1" smtClean="0"/>
              <a:t>Γαρταγάνη</a:t>
            </a:r>
            <a:r>
              <a:rPr lang="el-GR" dirty="0" smtClean="0"/>
              <a:t>, </a:t>
            </a:r>
            <a:r>
              <a:rPr lang="el-GR" dirty="0" err="1" smtClean="0"/>
              <a:t>Θεσ</a:t>
            </a:r>
            <a:r>
              <a:rPr lang="el-GR" dirty="0" smtClean="0"/>
              <a:t>/κη, 2013.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Printing Ink Manual, Leach RH, Pierce RJ, 5</a:t>
            </a:r>
            <a:r>
              <a:rPr lang="en-US" baseline="30000" dirty="0" smtClean="0"/>
              <a:t>th</a:t>
            </a:r>
            <a:r>
              <a:rPr lang="en-US" dirty="0" smtClean="0"/>
              <a:t> Ed. Springer, 2007</a:t>
            </a:r>
            <a:r>
              <a:rPr lang="el-GR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Colour Chemistry, </a:t>
            </a:r>
            <a:r>
              <a:rPr lang="en-GB" dirty="0" err="1" smtClean="0"/>
              <a:t>Zollinger</a:t>
            </a:r>
            <a:r>
              <a:rPr lang="en-GB" dirty="0" smtClean="0"/>
              <a:t>, H, VCH, 1991</a:t>
            </a:r>
            <a:r>
              <a:rPr lang="el-GR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Προστασία από τη διάβρωση – Χρώματα και βερνίκια, Ειρ. Τσαγκαράκη – </a:t>
            </a:r>
            <a:r>
              <a:rPr lang="el-GR" dirty="0" err="1" smtClean="0"/>
              <a:t>Καπλάνογλου</a:t>
            </a:r>
            <a:r>
              <a:rPr lang="el-GR" dirty="0" smtClean="0"/>
              <a:t>, ΟΕΔΒ, 1985.</a:t>
            </a:r>
            <a:endParaRPr lang="el-GR" dirty="0"/>
          </a:p>
        </p:txBody>
      </p:sp>
      <p:sp>
        <p:nvSpPr>
          <p:cNvPr id="5939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9961C0-1068-42FB-A451-C953FAB95248}" type="slidenum">
              <a:rPr lang="el-GR" altLang="el-GR">
                <a:solidFill>
                  <a:srgbClr val="000000"/>
                </a:solidFill>
              </a:rPr>
              <a:pPr/>
              <a:t>27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l-GR" smtClean="0"/>
              <a:t>Τέλος Ενότητας</a:t>
            </a:r>
          </a:p>
        </p:txBody>
      </p:sp>
      <p:sp>
        <p:nvSpPr>
          <p:cNvPr id="6041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altLang="el-GR" smtClean="0"/>
          </a:p>
        </p:txBody>
      </p:sp>
      <p:grpSp>
        <p:nvGrpSpPr>
          <p:cNvPr id="60419" name="Ομάδα 8"/>
          <p:cNvGrpSpPr>
            <a:grpSpLocks/>
          </p:cNvGrpSpPr>
          <p:nvPr/>
        </p:nvGrpSpPr>
        <p:grpSpPr bwMode="auto">
          <a:xfrm>
            <a:off x="1766888" y="5930900"/>
            <a:ext cx="5829300" cy="768350"/>
            <a:chOff x="1767633" y="5931169"/>
            <a:chExt cx="5828703" cy="768532"/>
          </a:xfrm>
        </p:grpSpPr>
        <p:pic>
          <p:nvPicPr>
            <p:cNvPr id="6042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1" name="Picture 2" descr="C:\Users\alex\Desktop\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>
              <a:fillRect/>
            </a:stretch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Τι είναι ο φορέας του χρώματος</a:t>
            </a:r>
          </a:p>
        </p:txBody>
      </p:sp>
      <p:sp>
        <p:nvSpPr>
          <p:cNvPr id="29698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mtClean="0"/>
              <a:t>Ο </a:t>
            </a:r>
            <a:r>
              <a:rPr lang="el-GR" altLang="el-GR" b="1" smtClean="0"/>
              <a:t>φορέας του χρώματος </a:t>
            </a:r>
            <a:r>
              <a:rPr lang="el-GR" altLang="el-GR" smtClean="0"/>
              <a:t>είναι ένα υγρό μέσα στο οποίο διασπείρεται το χρώμα για να μπορεί να μεταφερθεί στην εκτυπωτική μηχανή και απ’ αυτή στο έντυπο ή σε οποιοδήποτε άλλο υλικό - υπόστρωμα.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mtClean="0"/>
              <a:t>Ο φορέας, επίσης, παίζει το ρόλο του </a:t>
            </a:r>
            <a:r>
              <a:rPr lang="el-GR" altLang="el-GR" b="1" smtClean="0"/>
              <a:t>συνδετικού </a:t>
            </a:r>
            <a:r>
              <a:rPr lang="el-GR" altLang="el-GR" smtClean="0"/>
              <a:t>υλικού, δηλαδή αυτού που θα συγκολλήσει και θα συγκρατήσει το χρώμα επάνω στο εκτυπωμένο υλικό, στο οποίο δίνει μάλιστα και στιλπνότητα.</a:t>
            </a:r>
          </a:p>
        </p:txBody>
      </p:sp>
      <p:sp>
        <p:nvSpPr>
          <p:cNvPr id="2969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A7307AC-1A9B-49C3-8078-F8B3B8C5C60E}" type="slidenum">
              <a:rPr lang="el-GR" altLang="el-GR">
                <a:solidFill>
                  <a:srgbClr val="000000"/>
                </a:solidFill>
              </a:rPr>
              <a:pPr/>
              <a:t>2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l-GR" sz="4400" smtClean="0"/>
              <a:t>Σημειώματα</a:t>
            </a:r>
          </a:p>
        </p:txBody>
      </p:sp>
      <p:sp>
        <p:nvSpPr>
          <p:cNvPr id="62466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Σημείωμα Αναφοράς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 2014.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</a:t>
            </a:r>
            <a:r>
              <a:rPr lang="el-GR" sz="2000" dirty="0"/>
              <a:t>. «Μελάνια και </a:t>
            </a:r>
            <a:r>
              <a:rPr lang="el-GR" sz="2000" dirty="0" err="1"/>
              <a:t>επικαλυπτικά</a:t>
            </a:r>
            <a:r>
              <a:rPr lang="el-GR" sz="2000" dirty="0"/>
              <a:t> (Θ). </a:t>
            </a:r>
            <a:r>
              <a:rPr lang="el-GR" sz="2000" dirty="0" smtClean="0"/>
              <a:t>Ενότητα 2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>
                <a:solidFill>
                  <a:prstClr val="black"/>
                </a:solidFill>
              </a:rPr>
              <a:t>Εκτυπωτικά μελάνια, συστατικά μελανιών, μέθοδοι εκτύπωσης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87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5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Χρηματοδότηση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altLang="el-GR" sz="2000" smtClean="0"/>
              <a:t>Το παρόν εκπαιδευτικό υλικό έχει αναπτυχθεί στ</a:t>
            </a:r>
            <a:r>
              <a:rPr lang="en-US" altLang="el-GR" sz="2000" smtClean="0"/>
              <a:t>o</a:t>
            </a:r>
            <a:r>
              <a:rPr lang="el-GR" altLang="el-GR" sz="2000" smtClean="0"/>
              <a:t> πλαίσι</a:t>
            </a:r>
            <a:r>
              <a:rPr lang="en-US" altLang="el-GR" sz="2000" smtClean="0"/>
              <a:t>o</a:t>
            </a:r>
            <a:r>
              <a:rPr lang="el-GR" altLang="el-GR" sz="2000" smtClean="0"/>
              <a:t> του εκπαιδευτικού έργου του διδάσκοντα.</a:t>
            </a:r>
            <a:endParaRPr lang="en-US" altLang="el-GR" sz="2000" smtClean="0"/>
          </a:p>
          <a:p>
            <a:r>
              <a:rPr lang="el-GR" altLang="el-GR" sz="2000" smtClean="0"/>
              <a:t>Το έργο «</a:t>
            </a:r>
            <a:r>
              <a:rPr lang="el-GR" altLang="el-GR" sz="2000" b="1" smtClean="0"/>
              <a:t>Ανοικτά Ακαδημαϊκά Μαθήματα στο ΤΕΙ Αθηνών</a:t>
            </a:r>
            <a:r>
              <a:rPr lang="el-GR" altLang="el-GR" sz="2000" smtClean="0"/>
              <a:t>» έχει χρηματοδοτήσει μόνο την αναδιαμόρφωση του εκπαιδευτικού υλικού. </a:t>
            </a:r>
            <a:endParaRPr lang="en-US" altLang="el-GR" sz="2000" smtClean="0"/>
          </a:p>
          <a:p>
            <a:r>
              <a:rPr lang="el-GR" altLang="el-GR" sz="20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0659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55022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Παράδειγμα ενός μελανιού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879725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1800"/>
              </a:spcAft>
              <a:buFont typeface="Arial" pitchFamily="34" charset="0"/>
              <a:buNone/>
              <a:defRPr/>
            </a:pPr>
            <a:r>
              <a:rPr lang="el-GR" b="1" dirty="0"/>
              <a:t>Ποια  σύνθεση μπορεί να </a:t>
            </a:r>
            <a:r>
              <a:rPr lang="el-GR" b="1" dirty="0" smtClean="0"/>
              <a:t>έχει ένα τυπικό μελάνι;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>
                <a:solidFill>
                  <a:srgbClr val="004A82"/>
                </a:solidFill>
              </a:rPr>
              <a:t>Με βάση </a:t>
            </a:r>
            <a:r>
              <a:rPr lang="el-GR" b="1" dirty="0" smtClean="0">
                <a:solidFill>
                  <a:srgbClr val="004A82"/>
                </a:solidFill>
              </a:rPr>
              <a:t>τους οργανικούς </a:t>
            </a:r>
          </a:p>
          <a:p>
            <a:pPr indent="12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b="1" dirty="0" smtClean="0">
                <a:solidFill>
                  <a:srgbClr val="004A82"/>
                </a:solidFill>
              </a:rPr>
              <a:t>διαλύτες: </a:t>
            </a:r>
            <a:endParaRPr lang="el-GR" b="1" dirty="0">
              <a:solidFill>
                <a:srgbClr val="004A82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2400" dirty="0" smtClean="0"/>
              <a:t>Διαλύτες </a:t>
            </a:r>
            <a:r>
              <a:rPr lang="el-GR" sz="2400" dirty="0"/>
              <a:t>70% </a:t>
            </a:r>
            <a:r>
              <a:rPr lang="el-GR" sz="2400" dirty="0" smtClean="0"/>
              <a:t>,</a:t>
            </a:r>
            <a:endParaRPr lang="el-GR" sz="24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2400" dirty="0"/>
              <a:t>Ρητίνη15% </a:t>
            </a:r>
            <a:r>
              <a:rPr lang="el-GR" sz="2400" dirty="0" smtClean="0"/>
              <a:t>,</a:t>
            </a:r>
            <a:endParaRPr lang="el-GR" sz="24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2400" dirty="0"/>
              <a:t>Χρώμα 10</a:t>
            </a:r>
            <a:r>
              <a:rPr lang="el-GR" sz="2400" dirty="0" smtClean="0"/>
              <a:t>%,</a:t>
            </a:r>
            <a:endParaRPr lang="el-GR" sz="24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2400" dirty="0"/>
              <a:t>Πρόσθετα 5% </a:t>
            </a:r>
            <a:r>
              <a:rPr lang="el-GR" dirty="0" smtClean="0"/>
              <a:t>.</a:t>
            </a:r>
            <a:endParaRPr lang="el-G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/>
          </a:p>
        </p:txBody>
      </p:sp>
      <p:sp>
        <p:nvSpPr>
          <p:cNvPr id="30723" name="Ορθογώνιο 5"/>
          <p:cNvSpPr>
            <a:spLocks noChangeArrowheads="1"/>
          </p:cNvSpPr>
          <p:nvPr/>
        </p:nvSpPr>
        <p:spPr bwMode="auto">
          <a:xfrm>
            <a:off x="5137150" y="1790700"/>
            <a:ext cx="35290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l-GR" altLang="el-GR" sz="2400" b="1">
                <a:solidFill>
                  <a:srgbClr val="004A82"/>
                </a:solidFill>
                <a:latin typeface="Calibri" pitchFamily="34" charset="0"/>
              </a:rPr>
              <a:t>Με βάση το νερό: </a:t>
            </a:r>
          </a:p>
          <a:p>
            <a:pPr lvl="1">
              <a:spcBef>
                <a:spcPts val="600"/>
              </a:spcBef>
              <a:buFont typeface="Calibri" pitchFamily="34" charset="0"/>
              <a:buChar char="−"/>
            </a:pPr>
            <a:r>
              <a:rPr lang="el-GR" altLang="el-GR" sz="2200">
                <a:solidFill>
                  <a:srgbClr val="000000"/>
                </a:solidFill>
                <a:latin typeface="Calibri" pitchFamily="34" charset="0"/>
              </a:rPr>
              <a:t>Διαλύτες/νερό 60% </a:t>
            </a:r>
          </a:p>
          <a:p>
            <a:pPr lvl="1">
              <a:spcBef>
                <a:spcPts val="600"/>
              </a:spcBef>
              <a:buFont typeface="Calibri" pitchFamily="34" charset="0"/>
              <a:buChar char="−"/>
            </a:pPr>
            <a:r>
              <a:rPr lang="el-GR" altLang="el-GR" sz="2200">
                <a:solidFill>
                  <a:srgbClr val="000000"/>
                </a:solidFill>
                <a:latin typeface="Calibri" pitchFamily="34" charset="0"/>
              </a:rPr>
              <a:t>Ρητίνη15% </a:t>
            </a:r>
          </a:p>
          <a:p>
            <a:pPr lvl="1">
              <a:spcBef>
                <a:spcPts val="600"/>
              </a:spcBef>
              <a:buFont typeface="Calibri" pitchFamily="34" charset="0"/>
              <a:buChar char="−"/>
            </a:pPr>
            <a:r>
              <a:rPr lang="el-GR" altLang="el-GR" sz="2200">
                <a:solidFill>
                  <a:srgbClr val="000000"/>
                </a:solidFill>
                <a:latin typeface="Calibri" pitchFamily="34" charset="0"/>
              </a:rPr>
              <a:t>Χρώμα 20%</a:t>
            </a:r>
          </a:p>
          <a:p>
            <a:pPr lvl="1">
              <a:spcBef>
                <a:spcPts val="600"/>
              </a:spcBef>
              <a:buFont typeface="Calibri" pitchFamily="34" charset="0"/>
              <a:buChar char="−"/>
            </a:pPr>
            <a:r>
              <a:rPr lang="el-GR" altLang="el-GR" sz="2200">
                <a:solidFill>
                  <a:srgbClr val="000000"/>
                </a:solidFill>
                <a:latin typeface="Calibri" pitchFamily="34" charset="0"/>
              </a:rPr>
              <a:t>Πρόσθετα 5% </a:t>
            </a:r>
          </a:p>
        </p:txBody>
      </p:sp>
      <p:sp>
        <p:nvSpPr>
          <p:cNvPr id="30724" name="Ορθογώνιο 6"/>
          <p:cNvSpPr>
            <a:spLocks noChangeArrowheads="1"/>
          </p:cNvSpPr>
          <p:nvPr/>
        </p:nvSpPr>
        <p:spPr bwMode="auto">
          <a:xfrm>
            <a:off x="341313" y="4418013"/>
            <a:ext cx="8694737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12000"/>
              </a:lnSpc>
              <a:buFont typeface="Wingdings" pitchFamily="2" charset="2"/>
              <a:buNone/>
            </a:pPr>
            <a:r>
              <a:rPr lang="el-GR" altLang="el-GR" sz="2200">
                <a:solidFill>
                  <a:srgbClr val="000000"/>
                </a:solidFill>
                <a:latin typeface="Calibri" pitchFamily="34" charset="0"/>
              </a:rPr>
              <a:t>Για να χαρακτηριστούν μελάνια με βάση το νερό, πρέπει να περιέχουν τουλάχιστον 85% νερό ανάμεσα στα πτητικά συστατικά τους. </a:t>
            </a:r>
          </a:p>
          <a:p>
            <a:pPr algn="just">
              <a:lnSpc>
                <a:spcPct val="112000"/>
              </a:lnSpc>
              <a:buFont typeface="Wingdings" pitchFamily="2" charset="2"/>
              <a:buNone/>
            </a:pPr>
            <a:r>
              <a:rPr lang="el-GR" altLang="el-GR" sz="2200">
                <a:solidFill>
                  <a:srgbClr val="000000"/>
                </a:solidFill>
                <a:latin typeface="Calibri" pitchFamily="34" charset="0"/>
              </a:rPr>
              <a:t>Μπορούν επίσης να περιέχουν 5% ή περισσότερο αλκοόλη, που βοηθά στη διάλυση της ρητίνης και τη διαβροχή του χαρτιού. </a:t>
            </a:r>
            <a:endParaRPr lang="en-US" altLang="el-GR" sz="220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9" name="Ευθεία γραμμή σύνδεσης 8"/>
          <p:cNvCxnSpPr/>
          <p:nvPr/>
        </p:nvCxnSpPr>
        <p:spPr>
          <a:xfrm>
            <a:off x="4859338" y="1844675"/>
            <a:ext cx="0" cy="2016125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19FDFA5-43D2-4A5C-B12C-ACB25C447615}" type="slidenum">
              <a:rPr lang="el-GR" altLang="el-GR">
                <a:solidFill>
                  <a:srgbClr val="000000"/>
                </a:solidFill>
              </a:rPr>
              <a:pPr/>
              <a:t>3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Συστατικά του φορέα μελανιού</a:t>
            </a:r>
            <a:r>
              <a:rPr lang="en-US" altLang="el-GR" smtClean="0"/>
              <a:t> </a:t>
            </a:r>
            <a:r>
              <a:rPr lang="el-GR" altLang="el-GR" sz="3200" b="0" smtClean="0"/>
              <a:t>(1 από 2)</a:t>
            </a:r>
          </a:p>
        </p:txBody>
      </p:sp>
      <p:sp>
        <p:nvSpPr>
          <p:cNvPr id="32770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413" cy="5472113"/>
          </a:xfrm>
        </p:spPr>
        <p:txBody>
          <a:bodyPr/>
          <a:lstStyle/>
          <a:p>
            <a:pPr>
              <a:lnSpc>
                <a:spcPct val="124000"/>
              </a:lnSpc>
              <a:spcBef>
                <a:spcPts val="1200"/>
              </a:spcBef>
            </a:pPr>
            <a:r>
              <a:rPr lang="el-GR" altLang="el-GR" smtClean="0"/>
              <a:t> Ο φορέας μπορεί να περιέχει έναν απλό διαλύτη, που διαλύει το κατάλληλο συνδετικό. Ο </a:t>
            </a:r>
            <a:r>
              <a:rPr lang="el-GR" altLang="el-GR" b="1" smtClean="0"/>
              <a:t>διαλύτης</a:t>
            </a:r>
            <a:r>
              <a:rPr lang="el-GR" altLang="el-GR" smtClean="0"/>
              <a:t> δίνει ευκινησία στο φορέα, είναι απαραίτητος μέχρι να σχηματιστεί το λεπτό στρώμα του μελανιού και μετά απομακρύνεται. </a:t>
            </a:r>
          </a:p>
          <a:p>
            <a:pPr>
              <a:lnSpc>
                <a:spcPct val="124000"/>
              </a:lnSpc>
              <a:spcBef>
                <a:spcPts val="1200"/>
              </a:spcBef>
            </a:pPr>
            <a:r>
              <a:rPr lang="el-GR" altLang="el-GR" smtClean="0"/>
              <a:t>Το </a:t>
            </a:r>
            <a:r>
              <a:rPr lang="el-GR" altLang="el-GR" b="1" smtClean="0"/>
              <a:t>συνδετικό </a:t>
            </a:r>
            <a:r>
              <a:rPr lang="el-GR" altLang="el-GR" smtClean="0"/>
              <a:t>είναι μια </a:t>
            </a:r>
            <a:r>
              <a:rPr lang="el-GR" altLang="el-GR" b="1" smtClean="0"/>
              <a:t>ρητίνη</a:t>
            </a:r>
            <a:r>
              <a:rPr lang="el-GR" altLang="el-GR" smtClean="0"/>
              <a:t> (δηλαδή ένα πολυμερές) και αποτελεί το μη πτητικό μέρος του φορέα, που στερεοποιεί και συγκρατεί τα σωματίδια του χρώματος σε ένα στερεό φιλμ. </a:t>
            </a:r>
          </a:p>
          <a:p>
            <a:pPr>
              <a:lnSpc>
                <a:spcPct val="124000"/>
              </a:lnSpc>
              <a:spcBef>
                <a:spcPts val="1200"/>
              </a:spcBef>
            </a:pPr>
            <a:r>
              <a:rPr lang="el-GR" altLang="el-GR" smtClean="0"/>
              <a:t>Η </a:t>
            </a:r>
            <a:r>
              <a:rPr lang="el-GR" altLang="el-GR" b="1" smtClean="0"/>
              <a:t>ρητίνη</a:t>
            </a:r>
            <a:r>
              <a:rPr lang="el-GR" altLang="el-GR" smtClean="0"/>
              <a:t> είναι ένα μη κρυσταλλικό (υαλώδες) οργανικό υλικό, στερεό ή υγρό, γενικά αδιάλυτο στο νερό και διαλυτό σε οργανικούς διαλύτες.</a:t>
            </a:r>
          </a:p>
        </p:txBody>
      </p:sp>
      <p:sp>
        <p:nvSpPr>
          <p:cNvPr id="3277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694814-9E88-4C9E-BCDB-0BB0B26B677D}" type="slidenum">
              <a:rPr lang="el-GR" altLang="el-GR">
                <a:solidFill>
                  <a:srgbClr val="000000"/>
                </a:solidFill>
              </a:rPr>
              <a:pPr/>
              <a:t>4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Αραβική γόμμα</a:t>
            </a:r>
          </a:p>
        </p:txBody>
      </p:sp>
      <p:pic>
        <p:nvPicPr>
          <p:cNvPr id="33794" name="Picture 2" descr="File:Gomma arab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484313"/>
            <a:ext cx="5762625" cy="435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479800" y="5840413"/>
            <a:ext cx="2241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595959"/>
                </a:solidFill>
                <a:latin typeface="Calibri" pitchFamily="34" charset="0"/>
              </a:rPr>
              <a:t>“</a:t>
            </a:r>
            <a:r>
              <a:rPr lang="en-US" altLang="el-GR" sz="1200">
                <a:solidFill>
                  <a:srgbClr val="000000"/>
                </a:solidFill>
                <a:latin typeface="Calibri" pitchFamily="34" charset="0"/>
                <a:hlinkClick r:id="rId3"/>
              </a:rPr>
              <a:t>Gomma arabica</a:t>
            </a:r>
            <a:r>
              <a:rPr lang="en-US" altLang="el-GR" sz="1200">
                <a:solidFill>
                  <a:srgbClr val="595959"/>
                </a:solidFill>
                <a:latin typeface="Calibri" pitchFamily="34" charset="0"/>
              </a:rPr>
              <a:t>”,</a:t>
            </a:r>
            <a:r>
              <a:rPr lang="el-GR" altLang="el-GR" sz="1200">
                <a:solidFill>
                  <a:srgbClr val="595959"/>
                </a:solidFill>
                <a:latin typeface="Calibri" pitchFamily="34" charset="0"/>
              </a:rPr>
              <a:t> από</a:t>
            </a:r>
            <a:r>
              <a:rPr lang="en-US" altLang="el-GR" sz="1200">
                <a:solidFill>
                  <a:srgbClr val="595959"/>
                </a:solidFill>
                <a:latin typeface="Calibri" pitchFamily="34" charset="0"/>
              </a:rPr>
              <a:t>  </a:t>
            </a:r>
            <a:r>
              <a:rPr lang="en-US" altLang="el-GR" sz="1200">
                <a:solidFill>
                  <a:srgbClr val="000000"/>
                </a:solidFill>
                <a:latin typeface="Calibri" pitchFamily="34" charset="0"/>
                <a:hlinkClick r:id="rId4" tooltip="User:Gixie"/>
              </a:rPr>
              <a:t>Gixie</a:t>
            </a:r>
            <a:r>
              <a:rPr lang="el-GR" altLang="el-GR" sz="12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sz="1200">
                <a:solidFill>
                  <a:srgbClr val="595959"/>
                </a:solidFill>
                <a:latin typeface="Calibri" pitchFamily="34" charset="0"/>
              </a:rPr>
              <a:t>διαθέσιμο με άδεια </a:t>
            </a:r>
            <a:r>
              <a:rPr lang="en-US" altLang="el-GR" sz="1200">
                <a:solidFill>
                  <a:srgbClr val="000000"/>
                </a:solidFill>
                <a:latin typeface="Calibri" pitchFamily="34" charset="0"/>
                <a:hlinkClick r:id="rId5"/>
              </a:rPr>
              <a:t>CC </a:t>
            </a:r>
            <a:r>
              <a:rPr lang="el-GR" altLang="el-GR" sz="1200">
                <a:solidFill>
                  <a:srgbClr val="000000"/>
                </a:solidFill>
                <a:latin typeface="Calibri" pitchFamily="34" charset="0"/>
                <a:hlinkClick r:id="rId5"/>
              </a:rPr>
              <a:t>από</a:t>
            </a:r>
            <a:r>
              <a:rPr lang="en-US" altLang="el-GR" sz="1200">
                <a:solidFill>
                  <a:srgbClr val="000000"/>
                </a:solidFill>
                <a:latin typeface="Calibri" pitchFamily="34" charset="0"/>
                <a:hlinkClick r:id="rId5"/>
              </a:rPr>
              <a:t>-SA 3.0</a:t>
            </a:r>
            <a:endParaRPr lang="en-US" altLang="el-GR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79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75964F-D897-456E-B523-D22846AE578D}" type="slidenum">
              <a:rPr lang="el-GR" altLang="el-GR">
                <a:solidFill>
                  <a:srgbClr val="000000"/>
                </a:solidFill>
              </a:rPr>
              <a:pPr/>
              <a:t>5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Ιδιότητες και αντοχές του φορέα</a:t>
            </a:r>
          </a:p>
        </p:txBody>
      </p:sp>
      <p:sp>
        <p:nvSpPr>
          <p:cNvPr id="34818" name="Θέση περιεχομένου 2"/>
          <p:cNvSpPr>
            <a:spLocks noGrp="1"/>
          </p:cNvSpPr>
          <p:nvPr>
            <p:ph idx="1"/>
          </p:nvPr>
        </p:nvSpPr>
        <p:spPr>
          <a:xfrm>
            <a:off x="323850" y="1196975"/>
            <a:ext cx="8569325" cy="5472113"/>
          </a:xfrm>
        </p:spPr>
        <p:txBody>
          <a:bodyPr/>
          <a:lstStyle/>
          <a:p>
            <a:pPr marL="457200" indent="-457200">
              <a:lnSpc>
                <a:spcPct val="112000"/>
              </a:lnSpc>
              <a:spcBef>
                <a:spcPts val="1200"/>
              </a:spcBef>
              <a:buFont typeface="Calibri" pitchFamily="34" charset="0"/>
              <a:buAutoNum type="arabicPeriod"/>
            </a:pPr>
            <a:r>
              <a:rPr lang="el-GR" altLang="el-GR" sz="2300" smtClean="0"/>
              <a:t>Να παρέχει στιλπνότητα, διαφάνεια και καλυπτικότητα, να διαθέτει ελαστικότητα.</a:t>
            </a:r>
          </a:p>
          <a:p>
            <a:pPr marL="457200" indent="-457200">
              <a:lnSpc>
                <a:spcPct val="112000"/>
              </a:lnSpc>
              <a:spcBef>
                <a:spcPts val="1200"/>
              </a:spcBef>
              <a:buFont typeface="Calibri" pitchFamily="34" charset="0"/>
              <a:buAutoNum type="arabicPeriod"/>
            </a:pPr>
            <a:r>
              <a:rPr lang="el-GR" altLang="el-GR" sz="2300" smtClean="0"/>
              <a:t>Να έχει φυσικές αντοχές στην υγρασία, τη θερμοκρασία, το φως- τις ακτινοβολίες.</a:t>
            </a:r>
          </a:p>
          <a:p>
            <a:pPr marL="457200" indent="-457200">
              <a:lnSpc>
                <a:spcPct val="112000"/>
              </a:lnSpc>
              <a:spcBef>
                <a:spcPts val="1200"/>
              </a:spcBef>
              <a:buFont typeface="Calibri" pitchFamily="34" charset="0"/>
              <a:buAutoNum type="arabicPeriod"/>
            </a:pPr>
            <a:r>
              <a:rPr lang="el-GR" altLang="el-GR" sz="2300" smtClean="0"/>
              <a:t>Να έχει χημικές αντοχές στους διαλύτες, όπως το οινόπνευμα, το νερό, την ακετόνη, τη βενζίνη κτλ., στα σαπούνια- απορρυπαντικά, στα αλκάλια, στις κόλλες, στα λίπη και έλαια, κτλ.</a:t>
            </a:r>
          </a:p>
          <a:p>
            <a:pPr marL="457200" indent="-457200">
              <a:lnSpc>
                <a:spcPct val="112000"/>
              </a:lnSpc>
              <a:spcBef>
                <a:spcPts val="1200"/>
              </a:spcBef>
              <a:buFont typeface="Calibri" pitchFamily="34" charset="0"/>
              <a:buAutoNum type="arabicPeriod"/>
            </a:pPr>
            <a:r>
              <a:rPr lang="el-GR" altLang="el-GR" sz="2300" smtClean="0"/>
              <a:t>Να έχει καλές μηχανικές αντοχές (όπως καλή πρόσφυση, αντοχή στη χάραξη-γδάρσιμο, στο δίπλωμα, στην τριβή, κτλ.)</a:t>
            </a:r>
          </a:p>
          <a:p>
            <a:pPr marL="457200" indent="-457200">
              <a:lnSpc>
                <a:spcPct val="112000"/>
              </a:lnSpc>
              <a:spcBef>
                <a:spcPts val="1200"/>
              </a:spcBef>
              <a:buFont typeface="Calibri" pitchFamily="34" charset="0"/>
              <a:buAutoNum type="arabicPeriod"/>
            </a:pPr>
            <a:r>
              <a:rPr lang="el-GR" altLang="el-GR" sz="2300" smtClean="0"/>
              <a:t>Να μην είναι τοξικός.</a:t>
            </a:r>
          </a:p>
        </p:txBody>
      </p:sp>
      <p:sp>
        <p:nvSpPr>
          <p:cNvPr id="3481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43B9848-225F-4C1E-B09C-7C239E5C28AB}" type="slidenum">
              <a:rPr lang="el-GR" altLang="el-GR">
                <a:solidFill>
                  <a:srgbClr val="000000"/>
                </a:solidFill>
              </a:rPr>
              <a:pPr/>
              <a:t>6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Συστατικά του φορέα μελανιού</a:t>
            </a:r>
            <a:r>
              <a:rPr lang="en-US" altLang="el-GR" smtClean="0"/>
              <a:t> </a:t>
            </a:r>
            <a:r>
              <a:rPr lang="el-GR" altLang="el-GR" sz="3200" b="0" smtClean="0"/>
              <a:t>(2 από 2)</a:t>
            </a:r>
            <a:endParaRPr lang="el-GR" altLang="el-GR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362950" cy="5327650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mtClean="0"/>
              <a:t>Πιο αναλυτικά, ο φορέας ενός μελανιoύ μπορεί να περιέχει οποιοδήποτε, και όχι απαραίτητα</a:t>
            </a:r>
            <a:r>
              <a:rPr lang="el-GR" altLang="el-GR" smtClean="0">
                <a:latin typeface="Arial" charset="0"/>
              </a:rPr>
              <a:t> </a:t>
            </a:r>
            <a:r>
              <a:rPr lang="el-GR" altLang="el-GR" smtClean="0"/>
              <a:t>όλα τα παρακάτω συστατικά ανάλογα με το μηχανισμό ξήρανσής του: 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</a:pPr>
            <a:r>
              <a:rPr lang="el-GR" altLang="el-GR" b="1" smtClean="0"/>
              <a:t>Ρητίνες, 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</a:pPr>
            <a:r>
              <a:rPr lang="el-GR" altLang="el-GR" b="1" smtClean="0"/>
              <a:t>Διαλύτες, 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</a:pPr>
            <a:r>
              <a:rPr lang="el-GR" altLang="el-GR" b="1" smtClean="0"/>
              <a:t>Έλαια, 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</a:pPr>
            <a:r>
              <a:rPr lang="el-GR" altLang="el-GR" b="1" smtClean="0"/>
              <a:t>Πρόσθετα, όπως: 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</a:pPr>
            <a:r>
              <a:rPr lang="el-GR" altLang="el-GR" b="1" smtClean="0"/>
              <a:t>Πλαστικοποιητές, 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</a:pPr>
            <a:r>
              <a:rPr lang="el-GR" altLang="el-GR" b="1" smtClean="0"/>
              <a:t>Ξηραντικά, 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</a:pPr>
            <a:r>
              <a:rPr lang="el-GR" altLang="el-GR" b="1" smtClean="0"/>
              <a:t>Φωτοεκκινητές</a:t>
            </a:r>
            <a:r>
              <a:rPr lang="en-US" altLang="el-GR" b="1" smtClean="0"/>
              <a:t> </a:t>
            </a:r>
            <a:r>
              <a:rPr lang="el-GR" altLang="el-GR" smtClean="0"/>
              <a:t>(για ξήρανση με ακτινοβολία UV).</a:t>
            </a:r>
          </a:p>
        </p:txBody>
      </p:sp>
      <p:sp>
        <p:nvSpPr>
          <p:cNvPr id="3584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2AF73F-0A9D-47AF-97D1-0B4A6A875F7E}" type="slidenum">
              <a:rPr lang="el-GR" altLang="el-GR">
                <a:solidFill>
                  <a:srgbClr val="000000"/>
                </a:solidFill>
              </a:rPr>
              <a:pPr/>
              <a:t>7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Ιδιότητες διαλυτών μελανιών</a:t>
            </a:r>
            <a:endParaRPr lang="el-GR" altLang="el-GR" sz="3200" b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/>
              <a:t>Οι διαλύτες που χρησιμοποιούνται στην παραγωγή των μελανιών πρέπει να έχουν κάποιες βασικές ιδιότητες</a:t>
            </a:r>
            <a:r>
              <a:rPr lang="el-GR" dirty="0" smtClean="0"/>
              <a:t>:</a:t>
            </a:r>
            <a:endParaRPr lang="el-GR" dirty="0"/>
          </a:p>
          <a:p>
            <a:pPr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Να διαλύουν τη ρητίνη ή τις ρητίνες ή τα </a:t>
            </a:r>
            <a:r>
              <a:rPr lang="el-GR" dirty="0" smtClean="0"/>
              <a:t>έλαια </a:t>
            </a:r>
            <a:r>
              <a:rPr lang="el-GR" dirty="0"/>
              <a:t>που χρησιμοποιούνται στην παρασκευή του βερνικιού.</a:t>
            </a:r>
          </a:p>
          <a:p>
            <a:pPr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Να μην προκαλούν φθορές ή βλάβες στα διάφορα μέρη των εκτυπωτικών μηχανών.</a:t>
            </a:r>
          </a:p>
          <a:p>
            <a:pPr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Να έχουν την κατάλληλη πτητικότητα.</a:t>
            </a:r>
          </a:p>
          <a:p>
            <a:pPr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Να μην είναι </a:t>
            </a:r>
            <a:r>
              <a:rPr lang="el-GR" dirty="0" smtClean="0"/>
              <a:t>τοξικοί, να υπάρχουν σε αφθονία και να είναι φθηνοί.</a:t>
            </a:r>
            <a:endParaRPr lang="el-GR" dirty="0"/>
          </a:p>
          <a:p>
            <a:pPr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Να μην επηρεάζουν την εκτυπωμένη επιφάνεια σε μεγάλο βάθος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3789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BA4B09-458A-41EC-876F-204CDE1C4507}" type="slidenum">
              <a:rPr lang="el-GR" altLang="el-GR">
                <a:solidFill>
                  <a:srgbClr val="000000"/>
                </a:solidFill>
              </a:rPr>
              <a:pPr/>
              <a:t>8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52e7907e5d1876eb21be8a4a52d0f1408250f5"/>
</p:tagLst>
</file>

<file path=ppt/theme/theme1.xml><?xml version="1.0" encoding="utf-8"?>
<a:theme xmlns:a="http://schemas.openxmlformats.org/drawingml/2006/main" name="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TEMPLATE1</Template>
  <TotalTime>26</TotalTime>
  <Words>2077</Words>
  <Application>Microsoft Office PowerPoint</Application>
  <PresentationFormat>Προβολή στην οθόνη (4:3)</PresentationFormat>
  <Paragraphs>247</Paragraphs>
  <Slides>35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35</vt:i4>
      </vt:variant>
    </vt:vector>
  </HeadingPairs>
  <TitlesOfParts>
    <vt:vector size="38" baseType="lpstr">
      <vt:lpstr>TEMPLATE1</vt:lpstr>
      <vt:lpstr>OC_template_updated</vt:lpstr>
      <vt:lpstr>1_OC_template_updated</vt:lpstr>
      <vt:lpstr>Μελάνια και επικαλυπτικά (Θ)</vt:lpstr>
      <vt:lpstr>Στόχος ενότητας</vt:lpstr>
      <vt:lpstr>Τι είναι ο φορέας του χρώματος</vt:lpstr>
      <vt:lpstr>Παράδειγμα ενός μελανιού</vt:lpstr>
      <vt:lpstr>Συστατικά του φορέα μελανιού (1 από 2)</vt:lpstr>
      <vt:lpstr>Αραβική γόμμα</vt:lpstr>
      <vt:lpstr>Ιδιότητες και αντοχές του φορέα</vt:lpstr>
      <vt:lpstr>Συστατικά του φορέα μελανιού (2 από 2)</vt:lpstr>
      <vt:lpstr>Ιδιότητες διαλυτών μελανιών</vt:lpstr>
      <vt:lpstr>Βασικές φυσικοχημικές έννοιες</vt:lpstr>
      <vt:lpstr>Κατηγορίες διαλυτών μελανιών (1 από 2)</vt:lpstr>
      <vt:lpstr>Κατηγορίες διαλυτών μελανιών (2 από 2)</vt:lpstr>
      <vt:lpstr>Άλλα συστατικά φορέα μελανιών</vt:lpstr>
      <vt:lpstr>Άλλα συστατικά μελανιών (1 από 2)</vt:lpstr>
      <vt:lpstr>Άλλα συστατικά μελανιών (2 από 2)</vt:lpstr>
      <vt:lpstr>Πρόσθετα (1 από 2)</vt:lpstr>
      <vt:lpstr>Πρόσθετα (2 από 2)</vt:lpstr>
      <vt:lpstr>Μέθοδοι εκτύπωσης</vt:lpstr>
      <vt:lpstr>Λιθογραφία </vt:lpstr>
      <vt:lpstr>Φλεξογραφία </vt:lpstr>
      <vt:lpstr>Μεταξοτυπία </vt:lpstr>
      <vt:lpstr>Βαθυτυπία </vt:lpstr>
      <vt:lpstr>Ψηφιακές εκτυπώσεις</vt:lpstr>
      <vt:lpstr>Απλά και σύνθετα μελάνια (1 από 2)</vt:lpstr>
      <vt:lpstr>Απλά και σύνθετα μελάνια (2 από 2)</vt:lpstr>
      <vt:lpstr>Επιλογή μελανιού</vt:lpstr>
      <vt:lpstr>Τελικό χρώμα</vt:lpstr>
      <vt:lpstr>Βιβλιογραφία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Μελάνια και επικαλυπτικά (Θ)</dc:title>
  <dc:creator>opencourses@teiath.gr</dc:creator>
  <cp:lastModifiedBy>fkaram2</cp:lastModifiedBy>
  <cp:revision>12</cp:revision>
  <dcterms:created xsi:type="dcterms:W3CDTF">2014-09-25T12:19:59Z</dcterms:created>
  <dcterms:modified xsi:type="dcterms:W3CDTF">2015-07-02T07:10:29Z</dcterms:modified>
</cp:coreProperties>
</file>