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  <p:sldMasterId id="2147483729" r:id="rId5"/>
  </p:sldMasterIdLst>
  <p:notesMasterIdLst>
    <p:notesMasterId r:id="rId38"/>
  </p:notesMasterIdLst>
  <p:handoutMasterIdLst>
    <p:handoutMasterId r:id="rId39"/>
  </p:handoutMasterIdLst>
  <p:sldIdLst>
    <p:sldId id="350" r:id="rId6"/>
    <p:sldId id="343" r:id="rId7"/>
    <p:sldId id="344" r:id="rId8"/>
    <p:sldId id="330" r:id="rId9"/>
    <p:sldId id="331" r:id="rId10"/>
    <p:sldId id="332" r:id="rId11"/>
    <p:sldId id="333" r:id="rId12"/>
    <p:sldId id="349" r:id="rId13"/>
    <p:sldId id="335" r:id="rId14"/>
    <p:sldId id="336" r:id="rId15"/>
    <p:sldId id="337" r:id="rId16"/>
    <p:sldId id="338" r:id="rId17"/>
    <p:sldId id="339" r:id="rId18"/>
    <p:sldId id="340" r:id="rId19"/>
    <p:sldId id="345" r:id="rId20"/>
    <p:sldId id="346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9" r:id="rId29"/>
    <p:sldId id="328" r:id="rId30"/>
    <p:sldId id="351" r:id="rId31"/>
    <p:sldId id="352" r:id="rId32"/>
    <p:sldId id="353" r:id="rId33"/>
    <p:sldId id="354" r:id="rId34"/>
    <p:sldId id="355" r:id="rId35"/>
    <p:sldId id="356" r:id="rId36"/>
    <p:sldId id="357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99AB5"/>
    <a:srgbClr val="286D8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6" autoAdjust="0"/>
    <p:restoredTop sz="84564" autoAdjust="0"/>
  </p:normalViewPr>
  <p:slideViewPr>
    <p:cSldViewPr>
      <p:cViewPr varScale="1">
        <p:scale>
          <a:sx n="63" d="100"/>
          <a:sy n="63" d="100"/>
        </p:scale>
        <p:origin x="15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rbonyl#.CE.B1.2C.CE.B2-Unsaturated_carbonyl_compound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Peppermint" TargetMode="External"/><Relationship Id="rId4" Type="http://schemas.openxmlformats.org/officeDocument/2006/relationships/hyperlink" Target="http://en.wikipedia.org/wiki/Liquid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0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1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8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6D01D-9F76-4F56-A80A-D68AD1E58144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3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Methylene chloride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Ethylene dichloride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Chloroform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Trichloroethylene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 tetrachloride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1,1,1 </a:t>
            </a:r>
            <a:endParaRPr lang="el-G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Trichloroethane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Chlorobenzene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Trichlorotrifluoroethane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6D01D-9F76-4F56-A80A-D68AD1E58144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936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8000"/>
                </a:solidFill>
              </a:rPr>
              <a:t>Methyl Cellosolve</a:t>
            </a:r>
            <a:r>
              <a:rPr lang="el-GR" b="1" dirty="0" smtClean="0">
                <a:solidFill>
                  <a:srgbClr val="008000"/>
                </a:solidFill>
              </a:rPr>
              <a:t> </a:t>
            </a:r>
            <a:r>
              <a:rPr lang="el-GR" dirty="0" smtClean="0">
                <a:solidFill>
                  <a:srgbClr val="008000"/>
                </a:solidFill>
              </a:rPr>
              <a:t>(μονο-μεθυλαιθέρας γλυκόλης) --</a:t>
            </a:r>
            <a:r>
              <a:rPr lang="el-GR" b="1" dirty="0" smtClean="0">
                <a:solidFill>
                  <a:srgbClr val="008000"/>
                </a:solidFill>
              </a:rPr>
              <a:t> </a:t>
            </a:r>
            <a:r>
              <a:rPr lang="el-GR" dirty="0" smtClean="0">
                <a:solidFill>
                  <a:srgbClr val="008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2-</a:t>
            </a:r>
            <a:r>
              <a:rPr lang="el-GR" dirty="0" smtClean="0">
                <a:solidFill>
                  <a:srgbClr val="008000"/>
                </a:solidFill>
              </a:rPr>
              <a:t>μεθοξυ-αιθανόλη)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8000"/>
                </a:solidFill>
              </a:rPr>
              <a:t>Butyl Cellosolve</a:t>
            </a:r>
            <a:r>
              <a:rPr lang="el-GR" b="1" dirty="0" smtClean="0">
                <a:solidFill>
                  <a:srgbClr val="008000"/>
                </a:solidFill>
              </a:rPr>
              <a:t> </a:t>
            </a:r>
            <a:r>
              <a:rPr lang="el-GR" dirty="0" smtClean="0">
                <a:solidFill>
                  <a:srgbClr val="008000"/>
                </a:solidFill>
              </a:rPr>
              <a:t>μονο-βουτυλαιθέρας γλυκόλης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 smtClean="0">
                <a:latin typeface="+mn-lt"/>
              </a:rPr>
              <a:t>Methyl Carbitol </a:t>
            </a:r>
            <a:r>
              <a:rPr lang="el-GR" sz="1200" b="1" i="0" u="none" strike="noStrike" dirty="0" smtClean="0">
                <a:latin typeface="+mn-lt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Diethyleneglycol monomethyl ether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8000"/>
                </a:solidFill>
              </a:rPr>
              <a:t>Carbitol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Diethyleneglycol monoethyl ether</a:t>
            </a:r>
            <a:endParaRPr lang="el-GR" dirty="0" smtClean="0">
              <a:solidFill>
                <a:srgbClr val="008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1" dirty="0" smtClean="0">
              <a:solidFill>
                <a:srgbClr val="008000"/>
              </a:solidFill>
            </a:endParaRPr>
          </a:p>
          <a:p>
            <a:endParaRPr lang="el-GR" dirty="0" smtClean="0">
              <a:solidFill>
                <a:srgbClr val="008000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6D01D-9F76-4F56-A80A-D68AD1E58144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448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Mesityl oxide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arbonyl"/>
              </a:rPr>
              <a:t>α,β-Unsaturated ketone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with the formula CH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C(O)CH=C(CH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compound is a colorless, volatile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Liquid"/>
              </a:rPr>
              <a:t>liquid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with a strong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Peppermint"/>
              </a:rPr>
              <a:t>peppermint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odor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Isophorone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arbonyl"/>
              </a:rPr>
              <a:t>α,β-unsaturated cyclic ketone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colorless to yellowish liquid with a characteristic peppermint-like smell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6D01D-9F76-4F56-A80A-D68AD1E58144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27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660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5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6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9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9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0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0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3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8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7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9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0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9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6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4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2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9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7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4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7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6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4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5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5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3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1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7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0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6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1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1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9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9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7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Glazo&amp;action=edit&amp;redlink=1" TargetMode="External"/><Relationship Id="rId3" Type="http://schemas.openxmlformats.org/officeDocument/2006/relationships/hyperlink" Target="http://commons.wikimedia.org/wiki/File:Snowflake_-_Microphotograph_by_artgeek.jpg" TargetMode="External"/><Relationship Id="rId7" Type="http://schemas.openxmlformats.org/officeDocument/2006/relationships/hyperlink" Target="http://commons.wikimedia.org/wiki/File:Hex_ice.GI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commons.wikimedia.org/wiki/User:Jacopo_Werthe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a+H2O.sv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Ley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pecial:BookSources/978047184460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Επιστήμη Υλικών ΙΙ (Θ)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Τριγωνικό Διάγραμμα Διαλυτότητας.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Το νερό ως διαλύτης.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Σταμάτης </a:t>
            </a:r>
            <a:r>
              <a:rPr lang="el-GR" sz="2400" dirty="0"/>
              <a:t>Μπογιατζής,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διαλυτών: χλωριωμένοι διαλύτες 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697515"/>
              </p:ext>
            </p:extLst>
          </p:nvPr>
        </p:nvGraphicFramePr>
        <p:xfrm>
          <a:off x="457201" y="4893310"/>
          <a:ext cx="3186105" cy="1463040"/>
        </p:xfrm>
        <a:graphic>
          <a:graphicData uri="http://schemas.openxmlformats.org/drawingml/2006/table">
            <a:tbl>
              <a:tblPr/>
              <a:tblGrid>
                <a:gridCol w="1588059"/>
                <a:gridCol w="532682"/>
                <a:gridCol w="532682"/>
                <a:gridCol w="532682"/>
              </a:tblGrid>
              <a:tr h="139617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i="0" u="none" strike="noStrike" dirty="0">
                          <a:latin typeface="+mn-lt"/>
                        </a:rPr>
                        <a:t>Methylene chloride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59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i="0" u="none" strike="noStrike" dirty="0">
                          <a:latin typeface="+mn-lt"/>
                        </a:rPr>
                        <a:t>Ethylene dichloride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19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67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i="0" u="none" strike="noStrike" dirty="0">
                          <a:latin typeface="+mn-lt"/>
                        </a:rPr>
                        <a:t>Chloroform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67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i="0" u="none" strike="noStrike" dirty="0">
                          <a:latin typeface="+mn-lt"/>
                        </a:rPr>
                        <a:t>Trichloroethylene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68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i="0" u="none" strike="noStrike" dirty="0">
                          <a:latin typeface="+mn-lt"/>
                        </a:rPr>
                        <a:t>Carbon tetrachloride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85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1,1,1 </a:t>
                      </a:r>
                      <a:r>
                        <a:rPr lang="en-US" sz="1200" b="0" i="0" u="none" strike="noStrike" dirty="0">
                          <a:latin typeface="+mn-lt"/>
                        </a:rPr>
                        <a:t>Trichloroethane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19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70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i="0" u="none" strike="noStrike" dirty="0">
                          <a:latin typeface="+mn-lt"/>
                        </a:rPr>
                        <a:t>Chlorobenzene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65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i="0" u="none" strike="noStrike" dirty="0">
                          <a:latin typeface="+mn-lt"/>
                        </a:rPr>
                        <a:t>Trichlorotrifluoroethane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5151439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929190" y="4429132"/>
            <a:ext cx="178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διχλωρομεθάνιο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6357950" y="4786322"/>
            <a:ext cx="571504" cy="2143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357950" y="4071942"/>
            <a:ext cx="23800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1,1,1-τριχλωροαιθάνιο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7250925" y="4607727"/>
            <a:ext cx="642942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5072066" y="5500702"/>
            <a:ext cx="15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χλωροφόρμιο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1" name="10 - Ευθύγραμμο βέλος σύνδεσης"/>
          <p:cNvCxnSpPr>
            <a:stCxn id="10" idx="3"/>
          </p:cNvCxnSpPr>
          <p:nvPr/>
        </p:nvCxnSpPr>
        <p:spPr>
          <a:xfrm flipV="1">
            <a:off x="6602934" y="5429264"/>
            <a:ext cx="489780" cy="25610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786578" y="6143644"/>
            <a:ext cx="218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τετραχλωράνθρακας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 flipH="1" flipV="1">
            <a:off x="7423449" y="6006839"/>
            <a:ext cx="369332" cy="7143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2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διαλυτών: </a:t>
            </a:r>
            <a:br>
              <a:rPr lang="el-GR" dirty="0" smtClean="0"/>
            </a:br>
            <a:r>
              <a:rPr lang="el-GR" dirty="0" smtClean="0"/>
              <a:t>αιθερικοί διαλύτες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02985"/>
              </p:ext>
            </p:extLst>
          </p:nvPr>
        </p:nvGraphicFramePr>
        <p:xfrm>
          <a:off x="467544" y="4857760"/>
          <a:ext cx="2932857" cy="1645920"/>
        </p:xfrm>
        <a:graphic>
          <a:graphicData uri="http://schemas.openxmlformats.org/drawingml/2006/table">
            <a:tbl>
              <a:tblPr/>
              <a:tblGrid>
                <a:gridCol w="1461831"/>
                <a:gridCol w="490342"/>
                <a:gridCol w="490342"/>
                <a:gridCol w="490342"/>
              </a:tblGrid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+mn-lt"/>
                        </a:rPr>
                        <a:t>Diethyl ether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64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latin typeface="+mn-lt"/>
                        </a:rPr>
                        <a:t>Tetrahydrofuran (THF) 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19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55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26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+mn-lt"/>
                        </a:rPr>
                        <a:t>Dioxane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67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26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+mn-lt"/>
                        </a:rPr>
                        <a:t>Methyl Cellosolve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22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39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39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+mn-lt"/>
                        </a:rPr>
                        <a:t>Cellosolve 8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42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38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+mn-lt"/>
                        </a:rPr>
                        <a:t>Butyl Cellosolve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46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36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+mn-lt"/>
                        </a:rPr>
                        <a:t>Methyl Carbitol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44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35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+mn-lt"/>
                        </a:rPr>
                        <a:t>Carbitol ®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48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29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+mn-lt"/>
                        </a:rPr>
                        <a:t>Butyl Carbitol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46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+mn-lt"/>
                        </a:rPr>
                        <a:t>36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493712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7072330" y="4429132"/>
            <a:ext cx="17124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διαιθυλαιθέρας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7072330" y="4786322"/>
            <a:ext cx="500066" cy="357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929454" y="4143380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THF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6751592" y="4606994"/>
            <a:ext cx="416486" cy="20363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4572000" y="3429000"/>
            <a:ext cx="22145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Methyl Cellosolve</a:t>
            </a:r>
            <a:r>
              <a:rPr lang="el-GR" b="1" dirty="0" smtClean="0">
                <a:solidFill>
                  <a:srgbClr val="008000"/>
                </a:solidFill>
              </a:rPr>
              <a:t> </a:t>
            </a:r>
          </a:p>
          <a:p>
            <a:r>
              <a:rPr lang="el-GR" dirty="0" smtClean="0">
                <a:solidFill>
                  <a:srgbClr val="008000"/>
                </a:solidFill>
              </a:rPr>
              <a:t>(μονο-μεθυλαιθέρας γλυκόλης)</a:t>
            </a:r>
            <a:endParaRPr lang="el-GR" dirty="0">
              <a:solidFill>
                <a:srgbClr val="008000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6200000" flipH="1">
            <a:off x="5572132" y="4214818"/>
            <a:ext cx="785818" cy="50006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3464711" y="5857892"/>
            <a:ext cx="221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Butyl Cellosolve</a:t>
            </a:r>
            <a:r>
              <a:rPr lang="el-GR" b="1" dirty="0" smtClean="0">
                <a:solidFill>
                  <a:srgbClr val="008000"/>
                </a:solidFill>
              </a:rPr>
              <a:t> </a:t>
            </a: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flipV="1">
            <a:off x="5143504" y="5072074"/>
            <a:ext cx="1285884" cy="78581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5" descr="File:2-(2-Methoxyethoxy)ethanol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714620"/>
            <a:ext cx="1643074" cy="3118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27 - TextBox"/>
          <p:cNvSpPr txBox="1"/>
          <p:nvPr/>
        </p:nvSpPr>
        <p:spPr>
          <a:xfrm>
            <a:off x="6143636" y="3059668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Methyl carbitol</a:t>
            </a:r>
            <a:endParaRPr lang="el-GR" b="1" dirty="0" smtClean="0">
              <a:solidFill>
                <a:srgbClr val="008000"/>
              </a:solidFill>
            </a:endParaRPr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rot="5400000">
            <a:off x="5929322" y="3929066"/>
            <a:ext cx="1428760" cy="4286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 rot="5400000">
            <a:off x="6393669" y="3964785"/>
            <a:ext cx="1143008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Ορθογώνιο"/>
          <p:cNvSpPr/>
          <p:nvPr/>
        </p:nvSpPr>
        <p:spPr>
          <a:xfrm>
            <a:off x="7215206" y="3429000"/>
            <a:ext cx="912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carbitol</a:t>
            </a:r>
            <a:endParaRPr lang="el-GR" dirty="0"/>
          </a:p>
        </p:txBody>
      </p:sp>
      <p:sp>
        <p:nvSpPr>
          <p:cNvPr id="40" name="39 - Ορθογώνιο"/>
          <p:cNvSpPr/>
          <p:nvPr/>
        </p:nvSpPr>
        <p:spPr>
          <a:xfrm>
            <a:off x="6929454" y="5929330"/>
            <a:ext cx="1016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διοξάνιο</a:t>
            </a:r>
            <a:endParaRPr lang="el-GR" dirty="0"/>
          </a:p>
        </p:txBody>
      </p:sp>
      <p:cxnSp>
        <p:nvCxnSpPr>
          <p:cNvPr id="41" name="40 - Ευθύγραμμο βέλος σύνδεσης"/>
          <p:cNvCxnSpPr/>
          <p:nvPr/>
        </p:nvCxnSpPr>
        <p:spPr>
          <a:xfrm rot="16200000" flipV="1">
            <a:off x="6929454" y="5643578"/>
            <a:ext cx="428628" cy="1428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04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8" grpId="0" animBg="1"/>
      <p:bldP spid="28" grpId="0" animBg="1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διαλυτών: κετονικοί διαλύτες</a:t>
            </a:r>
            <a:endParaRPr lang="el-GR" dirty="0"/>
          </a:p>
        </p:txBody>
      </p:sp>
      <p:graphicFrame>
        <p:nvGraphicFramePr>
          <p:cNvPr id="26" name="25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03551"/>
              </p:ext>
            </p:extLst>
          </p:nvPr>
        </p:nvGraphicFramePr>
        <p:xfrm>
          <a:off x="467545" y="4857760"/>
          <a:ext cx="2861418" cy="1645920"/>
        </p:xfrm>
        <a:graphic>
          <a:graphicData uri="http://schemas.openxmlformats.org/drawingml/2006/table">
            <a:tbl>
              <a:tblPr/>
              <a:tblGrid>
                <a:gridCol w="1426224"/>
                <a:gridCol w="478398"/>
                <a:gridCol w="478398"/>
                <a:gridCol w="478398"/>
              </a:tblGrid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Acetone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Methyl ethyl ketone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Cyclohexanone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Diethyl ketone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Mesityl oxide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Methyl isobutyl ketone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Methyl isoamyl ketone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62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Isophorone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Di-isobutyl ketone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67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857364"/>
            <a:ext cx="493712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143636" y="3786190"/>
            <a:ext cx="981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ακετόνη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6607983" y="4393413"/>
            <a:ext cx="500066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643702" y="3429000"/>
            <a:ext cx="6254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ΜΕΚ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6536545" y="4250537"/>
            <a:ext cx="1000132" cy="7143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7286644" y="3643314"/>
            <a:ext cx="15564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κυκλοεξανόνη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5400000">
            <a:off x="6893735" y="4179099"/>
            <a:ext cx="857256" cy="50006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5357818" y="5357826"/>
            <a:ext cx="16191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μεσιτυλοξείδιο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5400000" flipH="1" flipV="1">
            <a:off x="6643702" y="5143512"/>
            <a:ext cx="357190" cy="2143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4357686" y="4786322"/>
            <a:ext cx="12586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ισοφορόνη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>
            <a:off x="6000760" y="5000636"/>
            <a:ext cx="785818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 descr="File:Isophor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71942"/>
            <a:ext cx="714380" cy="719183"/>
          </a:xfrm>
          <a:prstGeom prst="rect">
            <a:avLst/>
          </a:prstGeom>
          <a:noFill/>
        </p:spPr>
      </p:pic>
      <p:sp>
        <p:nvSpPr>
          <p:cNvPr id="23" name="22 - TextBox"/>
          <p:cNvSpPr txBox="1"/>
          <p:nvPr/>
        </p:nvSpPr>
        <p:spPr>
          <a:xfrm>
            <a:off x="7000893" y="6072206"/>
            <a:ext cx="1857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διισοβουτυλο-κετόνη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rot="16200000" flipV="1">
            <a:off x="7036611" y="5679297"/>
            <a:ext cx="571504" cy="7143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70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5" grpId="0" animBg="1"/>
      <p:bldP spid="18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426627"/>
              </p:ext>
            </p:extLst>
          </p:nvPr>
        </p:nvGraphicFramePr>
        <p:xfrm>
          <a:off x="142844" y="4286256"/>
          <a:ext cx="2981355" cy="2377440"/>
        </p:xfrm>
        <a:graphic>
          <a:graphicData uri="http://schemas.openxmlformats.org/drawingml/2006/table">
            <a:tbl>
              <a:tblPr/>
              <a:tblGrid>
                <a:gridCol w="1486005"/>
                <a:gridCol w="498450"/>
                <a:gridCol w="498450"/>
                <a:gridCol w="498450"/>
              </a:tblGrid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Methyl acetate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Propylene carbonate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Ethyl acetate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Trimethyl phosphate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Diethyl carbonate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64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Diethyl sulfate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1" u="none" strike="noStrike" dirty="0">
                          <a:latin typeface="Times New Roman"/>
                        </a:rPr>
                        <a:t>n-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Butyl acetate </a:t>
                      </a:r>
                      <a:endParaRPr lang="en-US" sz="1200" b="0" i="1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60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Isobutyl acetate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60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Isobutyl isobutyrate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63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Isoamyl acetate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60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Cellosolve® acetate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Ethyl lactate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Butyl lactate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46309"/>
            <a:ext cx="5294315" cy="503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7358082" y="3929066"/>
            <a:ext cx="15716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οξικός μεθυλεστέρας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6858016" y="4357694"/>
            <a:ext cx="500066" cy="7143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6929454" y="4572008"/>
            <a:ext cx="2214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οξικός αιθυλεστέρας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0800000" flipV="1">
            <a:off x="6643702" y="4786322"/>
            <a:ext cx="285752" cy="2143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διαλυτών: εστερικοί διαλύτες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5000628" y="5429264"/>
            <a:ext cx="2000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Cellosolve acetate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5400000" flipH="1" flipV="1">
            <a:off x="6268661" y="5161363"/>
            <a:ext cx="214314" cy="32148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4786314" y="4286256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Ethyl lactate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>
            <a:off x="5929322" y="4572008"/>
            <a:ext cx="428630" cy="357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4000496" y="4643446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Butyl lactate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30" name="29 - Ευθύγραμμο βέλος σύνδεσης"/>
          <p:cNvCxnSpPr>
            <a:stCxn id="29" idx="3"/>
          </p:cNvCxnSpPr>
          <p:nvPr/>
        </p:nvCxnSpPr>
        <p:spPr>
          <a:xfrm>
            <a:off x="5429256" y="4828112"/>
            <a:ext cx="714382" cy="1725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643306" y="3429000"/>
          <a:ext cx="1299459" cy="71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ChemSketch" r:id="rId4" imgW="1560600" imgH="853560" progId="ACD.ChemSketch.20">
                  <p:embed/>
                </p:oleObj>
              </mc:Choice>
              <mc:Fallback>
                <p:oleObj name="ChemSketch" r:id="rId4" imgW="1560600" imgH="853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429000"/>
                        <a:ext cx="1299459" cy="711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33 - TextBox"/>
          <p:cNvSpPr txBox="1"/>
          <p:nvPr/>
        </p:nvSpPr>
        <p:spPr>
          <a:xfrm>
            <a:off x="6286512" y="6000768"/>
            <a:ext cx="2000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8000"/>
                </a:solidFill>
              </a:rPr>
              <a:t>Οξικός ισοαμυλεστέρας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35" name="34 - Ευθύγραμμο βέλος σύνδεσης"/>
          <p:cNvCxnSpPr/>
          <p:nvPr/>
        </p:nvCxnSpPr>
        <p:spPr>
          <a:xfrm rot="16200000" flipV="1">
            <a:off x="6679421" y="5536421"/>
            <a:ext cx="642942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30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1" grpId="0" animBg="1"/>
      <p:bldP spid="25" grpId="0" animBg="1"/>
      <p:bldP spid="29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Κατηγορίες διαλυτών: αλκοόλες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610810"/>
              </p:ext>
            </p:extLst>
          </p:nvPr>
        </p:nvGraphicFramePr>
        <p:xfrm>
          <a:off x="179513" y="3786190"/>
          <a:ext cx="2863698" cy="2926080"/>
        </p:xfrm>
        <a:graphic>
          <a:graphicData uri="http://schemas.openxmlformats.org/drawingml/2006/table">
            <a:tbl>
              <a:tblPr/>
              <a:tblGrid>
                <a:gridCol w="1427361"/>
                <a:gridCol w="478779"/>
                <a:gridCol w="478779"/>
                <a:gridCol w="478779"/>
              </a:tblGrid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Methanol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Ethanol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1-Propanol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2-Propanol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1-Butanol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2-Butanol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Benzyl alcohol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Cyclohexanol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1" u="none" strike="noStrike" dirty="0">
                          <a:latin typeface="Times New Roman"/>
                        </a:rPr>
                        <a:t>n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-amyl alcohol </a:t>
                      </a:r>
                      <a:endParaRPr lang="en-US" sz="1200" b="0" i="1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Diacetone alcohol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2-Ethyl-1-hexanol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Ethylene glycol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Glycerol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Propylene glycol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Diethylene glycol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1" i="0" u="none" strike="noStrike" dirty="0" smtClean="0">
                          <a:latin typeface="Times New Roman"/>
                        </a:rPr>
                        <a:t>Η2Ο</a:t>
                      </a:r>
                      <a:endParaRPr lang="en-US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028" y="1500174"/>
            <a:ext cx="5297500" cy="503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572000" y="3571876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Η</a:t>
            </a:r>
            <a:r>
              <a:rPr lang="el-GR" b="1" baseline="-25000" dirty="0" smtClean="0">
                <a:solidFill>
                  <a:srgbClr val="008000"/>
                </a:solidFill>
              </a:rPr>
              <a:t>2</a:t>
            </a:r>
            <a:r>
              <a:rPr lang="el-GR" b="1" dirty="0" smtClean="0">
                <a:solidFill>
                  <a:srgbClr val="008000"/>
                </a:solidFill>
              </a:rPr>
              <a:t>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7" name="6 - Ευθύγραμμο βέλος σύνδεσης"/>
          <p:cNvCxnSpPr>
            <a:stCxn id="6" idx="2"/>
          </p:cNvCxnSpPr>
          <p:nvPr/>
        </p:nvCxnSpPr>
        <p:spPr>
          <a:xfrm rot="16200000" flipH="1">
            <a:off x="4631649" y="4203029"/>
            <a:ext cx="773678" cy="25003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5143504" y="3286124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μεθανόλη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4929192" y="4357694"/>
            <a:ext cx="1143006" cy="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4572000" y="6143644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αιθανόλη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 rot="5400000" flipH="1" flipV="1">
            <a:off x="5107785" y="5536421"/>
            <a:ext cx="857256" cy="2143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4572000" y="6488668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προπανόλη-1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rot="5400000" flipH="1" flipV="1">
            <a:off x="5144298" y="5857892"/>
            <a:ext cx="1213652" cy="7223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6929454" y="5143512"/>
            <a:ext cx="1143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Βενζυλική αλκοόλη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33" name="32 - Ευθύγραμμο βέλος σύνδεσης"/>
          <p:cNvCxnSpPr>
            <a:stCxn id="32" idx="1"/>
          </p:cNvCxnSpPr>
          <p:nvPr/>
        </p:nvCxnSpPr>
        <p:spPr>
          <a:xfrm rot="10800000">
            <a:off x="6215074" y="5214950"/>
            <a:ext cx="714380" cy="2517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7072330" y="5715016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κυκλοεξανόλη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37" name="36 - Ευθύγραμμο βέλος σύνδεσης"/>
          <p:cNvCxnSpPr>
            <a:stCxn id="36" idx="1"/>
          </p:cNvCxnSpPr>
          <p:nvPr/>
        </p:nvCxnSpPr>
        <p:spPr>
          <a:xfrm rot="10800000">
            <a:off x="6215074" y="5357826"/>
            <a:ext cx="857256" cy="5418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>
            <a:off x="6072198" y="3643314"/>
            <a:ext cx="1428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διαιθυλενο-γλυκόλη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41" name="40 - Ευθύγραμμο βέλος σύνδεσης"/>
          <p:cNvCxnSpPr/>
          <p:nvPr/>
        </p:nvCxnSpPr>
        <p:spPr>
          <a:xfrm rot="5400000">
            <a:off x="5786446" y="4214818"/>
            <a:ext cx="428628" cy="4286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TextBox"/>
          <p:cNvSpPr txBox="1"/>
          <p:nvPr/>
        </p:nvSpPr>
        <p:spPr>
          <a:xfrm>
            <a:off x="6286512" y="4357694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n</a:t>
            </a:r>
            <a:r>
              <a:rPr lang="en-US" b="1" dirty="0" smtClean="0">
                <a:solidFill>
                  <a:srgbClr val="008000"/>
                </a:solidFill>
              </a:rPr>
              <a:t>-</a:t>
            </a:r>
            <a:r>
              <a:rPr lang="el-GR" b="1" dirty="0" smtClean="0">
                <a:solidFill>
                  <a:srgbClr val="008000"/>
                </a:solidFill>
              </a:rPr>
              <a:t>αμυλική αλκοόλη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48" name="47 - Ευθύγραμμο βέλος σύνδεσης"/>
          <p:cNvCxnSpPr/>
          <p:nvPr/>
        </p:nvCxnSpPr>
        <p:spPr>
          <a:xfrm rot="5400000">
            <a:off x="5786446" y="4786322"/>
            <a:ext cx="571504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95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0" grpId="0" animBg="1"/>
      <p:bldP spid="26" grpId="0" animBg="1"/>
      <p:bldP spid="32" grpId="0" animBg="1"/>
      <p:bldP spid="36" grpId="0" animBg="1"/>
      <p:bldP spid="40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Παράδειγμα διαλυτοποίησης : κερί μέλισσας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6288" y="1609746"/>
            <a:ext cx="3693624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 smtClean="0"/>
              <a:t>Το κερί μέλισσας έχει περίπλοκη σύσταση (υδρογονάνθρακες, λιπαροί εστέρες, ανώτερες αλκοόλες, κλπ.) που ποικίλλει.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 smtClean="0"/>
              <a:t>Για αυτό το λόγο, λέμε ότι έχει </a:t>
            </a:r>
            <a:r>
              <a:rPr lang="el-GR" sz="2400" b="1" dirty="0"/>
              <a:t>π</a:t>
            </a:r>
            <a:r>
              <a:rPr lang="el-GR" sz="2400" b="1" dirty="0" smtClean="0"/>
              <a:t>εριοχή</a:t>
            </a:r>
            <a:r>
              <a:rPr lang="el-GR" sz="2400" dirty="0" smtClean="0"/>
              <a:t> ή «</a:t>
            </a:r>
            <a:r>
              <a:rPr lang="el-GR" sz="2400" b="1" i="1" dirty="0" smtClean="0"/>
              <a:t>παράθυρο</a:t>
            </a:r>
            <a:r>
              <a:rPr lang="el-GR" sz="2400" dirty="0" smtClean="0"/>
              <a:t>» </a:t>
            </a:r>
            <a:r>
              <a:rPr lang="el-GR" sz="2400" b="1" dirty="0" smtClean="0"/>
              <a:t>διαλυτότητας</a:t>
            </a:r>
            <a:r>
              <a:rPr lang="el-GR" sz="2400" dirty="0" smtClean="0"/>
              <a:t> που φαίνεται στο σχήμα.</a:t>
            </a:r>
            <a:endParaRPr lang="el-GR" sz="2400" dirty="0"/>
          </a:p>
        </p:txBody>
      </p:sp>
      <p:grpSp>
        <p:nvGrpSpPr>
          <p:cNvPr id="4" name="Ομάδα 3" descr="Παράδειγμα διαλυτοποίησης για το κερί μέλισσας"/>
          <p:cNvGrpSpPr/>
          <p:nvPr/>
        </p:nvGrpSpPr>
        <p:grpSpPr>
          <a:xfrm>
            <a:off x="3563888" y="1811100"/>
            <a:ext cx="5491544" cy="4780076"/>
            <a:chOff x="2714612" y="928670"/>
            <a:chExt cx="6429388" cy="5572164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2"/>
            <a:srcRect l="2230" t="3611" r="2998" b="2513"/>
            <a:stretch>
              <a:fillRect/>
            </a:stretch>
          </p:blipFill>
          <p:spPr bwMode="auto">
            <a:xfrm>
              <a:off x="2714612" y="928670"/>
              <a:ext cx="6072230" cy="557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- Ελεύθερη σχεδίαση"/>
            <p:cNvSpPr/>
            <p:nvPr/>
          </p:nvSpPr>
          <p:spPr>
            <a:xfrm>
              <a:off x="7096125" y="4772025"/>
              <a:ext cx="1287463" cy="1029848"/>
            </a:xfrm>
            <a:custGeom>
              <a:avLst/>
              <a:gdLst>
                <a:gd name="connsiteX0" fmla="*/ 1190625 w 1287463"/>
                <a:gd name="connsiteY0" fmla="*/ 1019175 h 1029848"/>
                <a:gd name="connsiteX1" fmla="*/ 1171575 w 1287463"/>
                <a:gd name="connsiteY1" fmla="*/ 990600 h 1029848"/>
                <a:gd name="connsiteX2" fmla="*/ 1143000 w 1287463"/>
                <a:gd name="connsiteY2" fmla="*/ 962025 h 1029848"/>
                <a:gd name="connsiteX3" fmla="*/ 1104900 w 1287463"/>
                <a:gd name="connsiteY3" fmla="*/ 904875 h 1029848"/>
                <a:gd name="connsiteX4" fmla="*/ 1085850 w 1287463"/>
                <a:gd name="connsiteY4" fmla="*/ 838200 h 1029848"/>
                <a:gd name="connsiteX5" fmla="*/ 1066800 w 1287463"/>
                <a:gd name="connsiteY5" fmla="*/ 809625 h 1029848"/>
                <a:gd name="connsiteX6" fmla="*/ 1047750 w 1287463"/>
                <a:gd name="connsiteY6" fmla="*/ 752475 h 1029848"/>
                <a:gd name="connsiteX7" fmla="*/ 1019175 w 1287463"/>
                <a:gd name="connsiteY7" fmla="*/ 723900 h 1029848"/>
                <a:gd name="connsiteX8" fmla="*/ 981075 w 1287463"/>
                <a:gd name="connsiteY8" fmla="*/ 666750 h 1029848"/>
                <a:gd name="connsiteX9" fmla="*/ 952500 w 1287463"/>
                <a:gd name="connsiteY9" fmla="*/ 609600 h 1029848"/>
                <a:gd name="connsiteX10" fmla="*/ 942975 w 1287463"/>
                <a:gd name="connsiteY10" fmla="*/ 561975 h 1029848"/>
                <a:gd name="connsiteX11" fmla="*/ 904875 w 1287463"/>
                <a:gd name="connsiteY11" fmla="*/ 504825 h 1029848"/>
                <a:gd name="connsiteX12" fmla="*/ 857250 w 1287463"/>
                <a:gd name="connsiteY12" fmla="*/ 457200 h 1029848"/>
                <a:gd name="connsiteX13" fmla="*/ 809625 w 1287463"/>
                <a:gd name="connsiteY13" fmla="*/ 400050 h 1029848"/>
                <a:gd name="connsiteX14" fmla="*/ 790575 w 1287463"/>
                <a:gd name="connsiteY14" fmla="*/ 371475 h 1029848"/>
                <a:gd name="connsiteX15" fmla="*/ 723900 w 1287463"/>
                <a:gd name="connsiteY15" fmla="*/ 314325 h 1029848"/>
                <a:gd name="connsiteX16" fmla="*/ 685800 w 1287463"/>
                <a:gd name="connsiteY16" fmla="*/ 266700 h 1029848"/>
                <a:gd name="connsiteX17" fmla="*/ 676275 w 1287463"/>
                <a:gd name="connsiteY17" fmla="*/ 238125 h 1029848"/>
                <a:gd name="connsiteX18" fmla="*/ 638175 w 1287463"/>
                <a:gd name="connsiteY18" fmla="*/ 209550 h 1029848"/>
                <a:gd name="connsiteX19" fmla="*/ 619125 w 1287463"/>
                <a:gd name="connsiteY19" fmla="*/ 180975 h 1029848"/>
                <a:gd name="connsiteX20" fmla="*/ 533400 w 1287463"/>
                <a:gd name="connsiteY20" fmla="*/ 114300 h 1029848"/>
                <a:gd name="connsiteX21" fmla="*/ 514350 w 1287463"/>
                <a:gd name="connsiteY21" fmla="*/ 85725 h 1029848"/>
                <a:gd name="connsiteX22" fmla="*/ 457200 w 1287463"/>
                <a:gd name="connsiteY22" fmla="*/ 66675 h 1029848"/>
                <a:gd name="connsiteX23" fmla="*/ 419100 w 1287463"/>
                <a:gd name="connsiteY23" fmla="*/ 38100 h 1029848"/>
                <a:gd name="connsiteX24" fmla="*/ 390525 w 1287463"/>
                <a:gd name="connsiteY24" fmla="*/ 28575 h 1029848"/>
                <a:gd name="connsiteX25" fmla="*/ 304800 w 1287463"/>
                <a:gd name="connsiteY25" fmla="*/ 9525 h 1029848"/>
                <a:gd name="connsiteX26" fmla="*/ 276225 w 1287463"/>
                <a:gd name="connsiteY26" fmla="*/ 0 h 1029848"/>
                <a:gd name="connsiteX27" fmla="*/ 47625 w 1287463"/>
                <a:gd name="connsiteY27" fmla="*/ 9525 h 1029848"/>
                <a:gd name="connsiteX28" fmla="*/ 19050 w 1287463"/>
                <a:gd name="connsiteY28" fmla="*/ 28575 h 1029848"/>
                <a:gd name="connsiteX29" fmla="*/ 0 w 1287463"/>
                <a:gd name="connsiteY29" fmla="*/ 114300 h 1029848"/>
                <a:gd name="connsiteX30" fmla="*/ 9525 w 1287463"/>
                <a:gd name="connsiteY30" fmla="*/ 295275 h 1029848"/>
                <a:gd name="connsiteX31" fmla="*/ 28575 w 1287463"/>
                <a:gd name="connsiteY31" fmla="*/ 361950 h 1029848"/>
                <a:gd name="connsiteX32" fmla="*/ 47625 w 1287463"/>
                <a:gd name="connsiteY32" fmla="*/ 428625 h 1029848"/>
                <a:gd name="connsiteX33" fmla="*/ 85725 w 1287463"/>
                <a:gd name="connsiteY33" fmla="*/ 485775 h 1029848"/>
                <a:gd name="connsiteX34" fmla="*/ 123825 w 1287463"/>
                <a:gd name="connsiteY34" fmla="*/ 552450 h 1029848"/>
                <a:gd name="connsiteX35" fmla="*/ 152400 w 1287463"/>
                <a:gd name="connsiteY35" fmla="*/ 581025 h 1029848"/>
                <a:gd name="connsiteX36" fmla="*/ 171450 w 1287463"/>
                <a:gd name="connsiteY36" fmla="*/ 609600 h 1029848"/>
                <a:gd name="connsiteX37" fmla="*/ 238125 w 1287463"/>
                <a:gd name="connsiteY37" fmla="*/ 695325 h 1029848"/>
                <a:gd name="connsiteX38" fmla="*/ 295275 w 1287463"/>
                <a:gd name="connsiteY38" fmla="*/ 781050 h 1029848"/>
                <a:gd name="connsiteX39" fmla="*/ 304800 w 1287463"/>
                <a:gd name="connsiteY39" fmla="*/ 809625 h 1029848"/>
                <a:gd name="connsiteX40" fmla="*/ 333375 w 1287463"/>
                <a:gd name="connsiteY40" fmla="*/ 838200 h 1029848"/>
                <a:gd name="connsiteX41" fmla="*/ 352425 w 1287463"/>
                <a:gd name="connsiteY41" fmla="*/ 866775 h 1029848"/>
                <a:gd name="connsiteX42" fmla="*/ 381000 w 1287463"/>
                <a:gd name="connsiteY42" fmla="*/ 895350 h 1029848"/>
                <a:gd name="connsiteX43" fmla="*/ 438150 w 1287463"/>
                <a:gd name="connsiteY43" fmla="*/ 942975 h 1029848"/>
                <a:gd name="connsiteX44" fmla="*/ 457200 w 1287463"/>
                <a:gd name="connsiteY44" fmla="*/ 981075 h 1029848"/>
                <a:gd name="connsiteX45" fmla="*/ 590550 w 1287463"/>
                <a:gd name="connsiteY45" fmla="*/ 1019175 h 1029848"/>
                <a:gd name="connsiteX46" fmla="*/ 1190625 w 1287463"/>
                <a:gd name="connsiteY46" fmla="*/ 1019175 h 102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87463" h="1029848">
                  <a:moveTo>
                    <a:pt x="1190625" y="1019175"/>
                  </a:moveTo>
                  <a:cubicBezTo>
                    <a:pt x="1287463" y="1014412"/>
                    <a:pt x="1178904" y="999394"/>
                    <a:pt x="1171575" y="990600"/>
                  </a:cubicBezTo>
                  <a:cubicBezTo>
                    <a:pt x="1162951" y="980252"/>
                    <a:pt x="1150472" y="973233"/>
                    <a:pt x="1143000" y="962025"/>
                  </a:cubicBezTo>
                  <a:cubicBezTo>
                    <a:pt x="1087861" y="879317"/>
                    <a:pt x="1196057" y="996032"/>
                    <a:pt x="1104900" y="904875"/>
                  </a:cubicBezTo>
                  <a:cubicBezTo>
                    <a:pt x="1101848" y="892668"/>
                    <a:pt x="1092682" y="851865"/>
                    <a:pt x="1085850" y="838200"/>
                  </a:cubicBezTo>
                  <a:cubicBezTo>
                    <a:pt x="1080730" y="827961"/>
                    <a:pt x="1071449" y="820086"/>
                    <a:pt x="1066800" y="809625"/>
                  </a:cubicBezTo>
                  <a:cubicBezTo>
                    <a:pt x="1058645" y="791275"/>
                    <a:pt x="1054100" y="771525"/>
                    <a:pt x="1047750" y="752475"/>
                  </a:cubicBezTo>
                  <a:cubicBezTo>
                    <a:pt x="1043490" y="739696"/>
                    <a:pt x="1027445" y="734533"/>
                    <a:pt x="1019175" y="723900"/>
                  </a:cubicBezTo>
                  <a:cubicBezTo>
                    <a:pt x="1005119" y="705828"/>
                    <a:pt x="988315" y="688470"/>
                    <a:pt x="981075" y="666750"/>
                  </a:cubicBezTo>
                  <a:cubicBezTo>
                    <a:pt x="967930" y="627315"/>
                    <a:pt x="977119" y="646529"/>
                    <a:pt x="952500" y="609600"/>
                  </a:cubicBezTo>
                  <a:cubicBezTo>
                    <a:pt x="949325" y="593725"/>
                    <a:pt x="949674" y="576713"/>
                    <a:pt x="942975" y="561975"/>
                  </a:cubicBezTo>
                  <a:cubicBezTo>
                    <a:pt x="933501" y="541132"/>
                    <a:pt x="917575" y="523875"/>
                    <a:pt x="904875" y="504825"/>
                  </a:cubicBezTo>
                  <a:cubicBezTo>
                    <a:pt x="879475" y="466725"/>
                    <a:pt x="895350" y="482600"/>
                    <a:pt x="857250" y="457200"/>
                  </a:cubicBezTo>
                  <a:cubicBezTo>
                    <a:pt x="809952" y="386254"/>
                    <a:pt x="870741" y="473389"/>
                    <a:pt x="809625" y="400050"/>
                  </a:cubicBezTo>
                  <a:cubicBezTo>
                    <a:pt x="802296" y="391256"/>
                    <a:pt x="798025" y="380167"/>
                    <a:pt x="790575" y="371475"/>
                  </a:cubicBezTo>
                  <a:cubicBezTo>
                    <a:pt x="759779" y="335546"/>
                    <a:pt x="757605" y="336795"/>
                    <a:pt x="723900" y="314325"/>
                  </a:cubicBezTo>
                  <a:cubicBezTo>
                    <a:pt x="699959" y="242501"/>
                    <a:pt x="735039" y="328248"/>
                    <a:pt x="685800" y="266700"/>
                  </a:cubicBezTo>
                  <a:cubicBezTo>
                    <a:pt x="679528" y="258860"/>
                    <a:pt x="682703" y="245838"/>
                    <a:pt x="676275" y="238125"/>
                  </a:cubicBezTo>
                  <a:cubicBezTo>
                    <a:pt x="666112" y="225929"/>
                    <a:pt x="649400" y="220775"/>
                    <a:pt x="638175" y="209550"/>
                  </a:cubicBezTo>
                  <a:cubicBezTo>
                    <a:pt x="630080" y="201455"/>
                    <a:pt x="626730" y="189531"/>
                    <a:pt x="619125" y="180975"/>
                  </a:cubicBezTo>
                  <a:cubicBezTo>
                    <a:pt x="565020" y="120107"/>
                    <a:pt x="583753" y="131084"/>
                    <a:pt x="533400" y="114300"/>
                  </a:cubicBezTo>
                  <a:cubicBezTo>
                    <a:pt x="527050" y="104775"/>
                    <a:pt x="524058" y="91792"/>
                    <a:pt x="514350" y="85725"/>
                  </a:cubicBezTo>
                  <a:cubicBezTo>
                    <a:pt x="497322" y="75082"/>
                    <a:pt x="457200" y="66675"/>
                    <a:pt x="457200" y="66675"/>
                  </a:cubicBezTo>
                  <a:cubicBezTo>
                    <a:pt x="444500" y="57150"/>
                    <a:pt x="432883" y="45976"/>
                    <a:pt x="419100" y="38100"/>
                  </a:cubicBezTo>
                  <a:cubicBezTo>
                    <a:pt x="410383" y="33119"/>
                    <a:pt x="400179" y="31333"/>
                    <a:pt x="390525" y="28575"/>
                  </a:cubicBezTo>
                  <a:cubicBezTo>
                    <a:pt x="322079" y="9019"/>
                    <a:pt x="383366" y="29167"/>
                    <a:pt x="304800" y="9525"/>
                  </a:cubicBezTo>
                  <a:cubicBezTo>
                    <a:pt x="295060" y="7090"/>
                    <a:pt x="285750" y="3175"/>
                    <a:pt x="276225" y="0"/>
                  </a:cubicBezTo>
                  <a:cubicBezTo>
                    <a:pt x="200025" y="3175"/>
                    <a:pt x="123425" y="1103"/>
                    <a:pt x="47625" y="9525"/>
                  </a:cubicBezTo>
                  <a:cubicBezTo>
                    <a:pt x="36247" y="10789"/>
                    <a:pt x="25400" y="19050"/>
                    <a:pt x="19050" y="28575"/>
                  </a:cubicBezTo>
                  <a:cubicBezTo>
                    <a:pt x="15207" y="34340"/>
                    <a:pt x="210" y="113250"/>
                    <a:pt x="0" y="114300"/>
                  </a:cubicBezTo>
                  <a:cubicBezTo>
                    <a:pt x="3175" y="174625"/>
                    <a:pt x="4292" y="235094"/>
                    <a:pt x="9525" y="295275"/>
                  </a:cubicBezTo>
                  <a:cubicBezTo>
                    <a:pt x="11386" y="316677"/>
                    <a:pt x="22656" y="341233"/>
                    <a:pt x="28575" y="361950"/>
                  </a:cubicBezTo>
                  <a:cubicBezTo>
                    <a:pt x="31476" y="372105"/>
                    <a:pt x="40908" y="416534"/>
                    <a:pt x="47625" y="428625"/>
                  </a:cubicBezTo>
                  <a:cubicBezTo>
                    <a:pt x="58744" y="448639"/>
                    <a:pt x="75486" y="465297"/>
                    <a:pt x="85725" y="485775"/>
                  </a:cubicBezTo>
                  <a:cubicBezTo>
                    <a:pt x="97370" y="509066"/>
                    <a:pt x="106996" y="532255"/>
                    <a:pt x="123825" y="552450"/>
                  </a:cubicBezTo>
                  <a:cubicBezTo>
                    <a:pt x="132449" y="562798"/>
                    <a:pt x="143776" y="570677"/>
                    <a:pt x="152400" y="581025"/>
                  </a:cubicBezTo>
                  <a:cubicBezTo>
                    <a:pt x="159729" y="589819"/>
                    <a:pt x="164121" y="600806"/>
                    <a:pt x="171450" y="609600"/>
                  </a:cubicBezTo>
                  <a:cubicBezTo>
                    <a:pt x="246057" y="699129"/>
                    <a:pt x="141830" y="550882"/>
                    <a:pt x="238125" y="695325"/>
                  </a:cubicBezTo>
                  <a:lnTo>
                    <a:pt x="295275" y="781050"/>
                  </a:lnTo>
                  <a:cubicBezTo>
                    <a:pt x="300844" y="789404"/>
                    <a:pt x="299231" y="801271"/>
                    <a:pt x="304800" y="809625"/>
                  </a:cubicBezTo>
                  <a:cubicBezTo>
                    <a:pt x="312272" y="820833"/>
                    <a:pt x="324751" y="827852"/>
                    <a:pt x="333375" y="838200"/>
                  </a:cubicBezTo>
                  <a:cubicBezTo>
                    <a:pt x="340704" y="846994"/>
                    <a:pt x="345096" y="857981"/>
                    <a:pt x="352425" y="866775"/>
                  </a:cubicBezTo>
                  <a:cubicBezTo>
                    <a:pt x="361049" y="877123"/>
                    <a:pt x="370652" y="886726"/>
                    <a:pt x="381000" y="895350"/>
                  </a:cubicBezTo>
                  <a:cubicBezTo>
                    <a:pt x="410486" y="919922"/>
                    <a:pt x="413596" y="908600"/>
                    <a:pt x="438150" y="942975"/>
                  </a:cubicBezTo>
                  <a:cubicBezTo>
                    <a:pt x="446403" y="954529"/>
                    <a:pt x="445841" y="972556"/>
                    <a:pt x="457200" y="981075"/>
                  </a:cubicBezTo>
                  <a:cubicBezTo>
                    <a:pt x="469276" y="990132"/>
                    <a:pt x="586023" y="1019079"/>
                    <a:pt x="590550" y="1019175"/>
                  </a:cubicBezTo>
                  <a:cubicBezTo>
                    <a:pt x="1092188" y="1029848"/>
                    <a:pt x="1093787" y="1023938"/>
                    <a:pt x="1190625" y="1019175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37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7334787" y="4063899"/>
              <a:ext cx="18092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Κερί μέλισσας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10" name="9 - Ευθύγραμμο βέλος σύνδεσης" title="βέλος"/>
            <p:cNvCxnSpPr/>
            <p:nvPr/>
          </p:nvCxnSpPr>
          <p:spPr>
            <a:xfrm rot="5400000">
              <a:off x="7715272" y="4572008"/>
              <a:ext cx="642942" cy="357190"/>
            </a:xfrm>
            <a:prstGeom prst="straightConnector1">
              <a:avLst/>
            </a:prstGeom>
            <a:ln w="28575"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94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Παράδειγμα διαλυτοποίησης : γομαλάκα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6977" y="1535781"/>
            <a:ext cx="3304903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 smtClean="0"/>
              <a:t>Η γομαλάκα, είναι επίσης φυσικό υλικό με περίπλοκη σύσταση που ποικίλλει.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 smtClean="0"/>
              <a:t>Το «παράθυρο» διαλυτότητας φαίνεται στο σχήμα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grpSp>
        <p:nvGrpSpPr>
          <p:cNvPr id="4" name="Ομάδα 3" descr="Παράδειγμα διαλυτοποίησης για γομαλάκα"/>
          <p:cNvGrpSpPr/>
          <p:nvPr/>
        </p:nvGrpSpPr>
        <p:grpSpPr>
          <a:xfrm>
            <a:off x="3491880" y="1556792"/>
            <a:ext cx="5294962" cy="4944042"/>
            <a:chOff x="2714612" y="928670"/>
            <a:chExt cx="6072230" cy="5572164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2"/>
            <a:srcRect l="2230" t="3611" r="2998" b="2513"/>
            <a:stretch>
              <a:fillRect/>
            </a:stretch>
          </p:blipFill>
          <p:spPr bwMode="auto">
            <a:xfrm>
              <a:off x="2714612" y="928670"/>
              <a:ext cx="6072230" cy="557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TextBox"/>
            <p:cNvSpPr txBox="1"/>
            <p:nvPr/>
          </p:nvSpPr>
          <p:spPr>
            <a:xfrm>
              <a:off x="5151433" y="3044520"/>
              <a:ext cx="13413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γομαλάκα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10" name="9 - Ευθύγραμμο βέλος σύνδεσης" title="βέλος"/>
            <p:cNvCxnSpPr/>
            <p:nvPr/>
          </p:nvCxnSpPr>
          <p:spPr>
            <a:xfrm rot="16200000" flipH="1">
              <a:off x="5286380" y="3929066"/>
              <a:ext cx="1143008" cy="142876"/>
            </a:xfrm>
            <a:prstGeom prst="straightConnector1">
              <a:avLst/>
            </a:prstGeom>
            <a:ln w="28575"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- Ελεύθερη σχεδίαση"/>
            <p:cNvSpPr/>
            <p:nvPr/>
          </p:nvSpPr>
          <p:spPr>
            <a:xfrm>
              <a:off x="5712534" y="4448175"/>
              <a:ext cx="1240716" cy="1010799"/>
            </a:xfrm>
            <a:custGeom>
              <a:avLst/>
              <a:gdLst>
                <a:gd name="connsiteX0" fmla="*/ 11991 w 1240716"/>
                <a:gd name="connsiteY0" fmla="*/ 276225 h 1010799"/>
                <a:gd name="connsiteX1" fmla="*/ 31041 w 1240716"/>
                <a:gd name="connsiteY1" fmla="*/ 219075 h 1010799"/>
                <a:gd name="connsiteX2" fmla="*/ 59616 w 1240716"/>
                <a:gd name="connsiteY2" fmla="*/ 200025 h 1010799"/>
                <a:gd name="connsiteX3" fmla="*/ 88191 w 1240716"/>
                <a:gd name="connsiteY3" fmla="*/ 171450 h 1010799"/>
                <a:gd name="connsiteX4" fmla="*/ 164391 w 1240716"/>
                <a:gd name="connsiteY4" fmla="*/ 133350 h 1010799"/>
                <a:gd name="connsiteX5" fmla="*/ 221541 w 1240716"/>
                <a:gd name="connsiteY5" fmla="*/ 104775 h 1010799"/>
                <a:gd name="connsiteX6" fmla="*/ 250116 w 1240716"/>
                <a:gd name="connsiteY6" fmla="*/ 85725 h 1010799"/>
                <a:gd name="connsiteX7" fmla="*/ 316791 w 1240716"/>
                <a:gd name="connsiteY7" fmla="*/ 66675 h 1010799"/>
                <a:gd name="connsiteX8" fmla="*/ 402516 w 1240716"/>
                <a:gd name="connsiteY8" fmla="*/ 38100 h 1010799"/>
                <a:gd name="connsiteX9" fmla="*/ 459666 w 1240716"/>
                <a:gd name="connsiteY9" fmla="*/ 28575 h 1010799"/>
                <a:gd name="connsiteX10" fmla="*/ 497766 w 1240716"/>
                <a:gd name="connsiteY10" fmla="*/ 19050 h 1010799"/>
                <a:gd name="connsiteX11" fmla="*/ 554916 w 1240716"/>
                <a:gd name="connsiteY11" fmla="*/ 0 h 1010799"/>
                <a:gd name="connsiteX12" fmla="*/ 926391 w 1240716"/>
                <a:gd name="connsiteY12" fmla="*/ 9525 h 1010799"/>
                <a:gd name="connsiteX13" fmla="*/ 983541 w 1240716"/>
                <a:gd name="connsiteY13" fmla="*/ 28575 h 1010799"/>
                <a:gd name="connsiteX14" fmla="*/ 1012116 w 1240716"/>
                <a:gd name="connsiteY14" fmla="*/ 38100 h 1010799"/>
                <a:gd name="connsiteX15" fmla="*/ 1078791 w 1240716"/>
                <a:gd name="connsiteY15" fmla="*/ 95250 h 1010799"/>
                <a:gd name="connsiteX16" fmla="*/ 1116891 w 1240716"/>
                <a:gd name="connsiteY16" fmla="*/ 171450 h 1010799"/>
                <a:gd name="connsiteX17" fmla="*/ 1135941 w 1240716"/>
                <a:gd name="connsiteY17" fmla="*/ 209550 h 1010799"/>
                <a:gd name="connsiteX18" fmla="*/ 1154991 w 1240716"/>
                <a:gd name="connsiteY18" fmla="*/ 238125 h 1010799"/>
                <a:gd name="connsiteX19" fmla="*/ 1174041 w 1240716"/>
                <a:gd name="connsiteY19" fmla="*/ 304800 h 1010799"/>
                <a:gd name="connsiteX20" fmla="*/ 1193091 w 1240716"/>
                <a:gd name="connsiteY20" fmla="*/ 333375 h 1010799"/>
                <a:gd name="connsiteX21" fmla="*/ 1212141 w 1240716"/>
                <a:gd name="connsiteY21" fmla="*/ 371475 h 1010799"/>
                <a:gd name="connsiteX22" fmla="*/ 1240716 w 1240716"/>
                <a:gd name="connsiteY22" fmla="*/ 438150 h 1010799"/>
                <a:gd name="connsiteX23" fmla="*/ 1231191 w 1240716"/>
                <a:gd name="connsiteY23" fmla="*/ 714375 h 1010799"/>
                <a:gd name="connsiteX24" fmla="*/ 1202616 w 1240716"/>
                <a:gd name="connsiteY24" fmla="*/ 771525 h 1010799"/>
                <a:gd name="connsiteX25" fmla="*/ 1183566 w 1240716"/>
                <a:gd name="connsiteY25" fmla="*/ 809625 h 1010799"/>
                <a:gd name="connsiteX26" fmla="*/ 1145466 w 1240716"/>
                <a:gd name="connsiteY26" fmla="*/ 866775 h 1010799"/>
                <a:gd name="connsiteX27" fmla="*/ 1097841 w 1240716"/>
                <a:gd name="connsiteY27" fmla="*/ 923925 h 1010799"/>
                <a:gd name="connsiteX28" fmla="*/ 1031166 w 1240716"/>
                <a:gd name="connsiteY28" fmla="*/ 952500 h 1010799"/>
                <a:gd name="connsiteX29" fmla="*/ 1002591 w 1240716"/>
                <a:gd name="connsiteY29" fmla="*/ 981075 h 1010799"/>
                <a:gd name="connsiteX30" fmla="*/ 964491 w 1240716"/>
                <a:gd name="connsiteY30" fmla="*/ 990600 h 1010799"/>
                <a:gd name="connsiteX31" fmla="*/ 821616 w 1240716"/>
                <a:gd name="connsiteY31" fmla="*/ 1009650 h 1010799"/>
                <a:gd name="connsiteX32" fmla="*/ 583491 w 1240716"/>
                <a:gd name="connsiteY32" fmla="*/ 990600 h 1010799"/>
                <a:gd name="connsiteX33" fmla="*/ 526341 w 1240716"/>
                <a:gd name="connsiteY33" fmla="*/ 971550 h 1010799"/>
                <a:gd name="connsiteX34" fmla="*/ 497766 w 1240716"/>
                <a:gd name="connsiteY34" fmla="*/ 962025 h 1010799"/>
                <a:gd name="connsiteX35" fmla="*/ 421566 w 1240716"/>
                <a:gd name="connsiteY35" fmla="*/ 923925 h 1010799"/>
                <a:gd name="connsiteX36" fmla="*/ 402516 w 1240716"/>
                <a:gd name="connsiteY36" fmla="*/ 895350 h 1010799"/>
                <a:gd name="connsiteX37" fmla="*/ 345366 w 1240716"/>
                <a:gd name="connsiteY37" fmla="*/ 847725 h 1010799"/>
                <a:gd name="connsiteX38" fmla="*/ 307266 w 1240716"/>
                <a:gd name="connsiteY38" fmla="*/ 828675 h 1010799"/>
                <a:gd name="connsiteX39" fmla="*/ 278691 w 1240716"/>
                <a:gd name="connsiteY39" fmla="*/ 800100 h 1010799"/>
                <a:gd name="connsiteX40" fmla="*/ 221541 w 1240716"/>
                <a:gd name="connsiteY40" fmla="*/ 771525 h 1010799"/>
                <a:gd name="connsiteX41" fmla="*/ 154866 w 1240716"/>
                <a:gd name="connsiteY41" fmla="*/ 704850 h 1010799"/>
                <a:gd name="connsiteX42" fmla="*/ 116766 w 1240716"/>
                <a:gd name="connsiteY42" fmla="*/ 647700 h 1010799"/>
                <a:gd name="connsiteX43" fmla="*/ 97716 w 1240716"/>
                <a:gd name="connsiteY43" fmla="*/ 619125 h 1010799"/>
                <a:gd name="connsiteX44" fmla="*/ 69141 w 1240716"/>
                <a:gd name="connsiteY44" fmla="*/ 590550 h 1010799"/>
                <a:gd name="connsiteX45" fmla="*/ 31041 w 1240716"/>
                <a:gd name="connsiteY45" fmla="*/ 504825 h 1010799"/>
                <a:gd name="connsiteX46" fmla="*/ 21516 w 1240716"/>
                <a:gd name="connsiteY46" fmla="*/ 428625 h 1010799"/>
                <a:gd name="connsiteX47" fmla="*/ 2466 w 1240716"/>
                <a:gd name="connsiteY47" fmla="*/ 361950 h 1010799"/>
                <a:gd name="connsiteX48" fmla="*/ 11991 w 1240716"/>
                <a:gd name="connsiteY48" fmla="*/ 276225 h 10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40716" h="1010799">
                  <a:moveTo>
                    <a:pt x="11991" y="276225"/>
                  </a:moveTo>
                  <a:cubicBezTo>
                    <a:pt x="16753" y="252413"/>
                    <a:pt x="20398" y="236103"/>
                    <a:pt x="31041" y="219075"/>
                  </a:cubicBezTo>
                  <a:cubicBezTo>
                    <a:pt x="37108" y="209367"/>
                    <a:pt x="50822" y="207354"/>
                    <a:pt x="59616" y="200025"/>
                  </a:cubicBezTo>
                  <a:cubicBezTo>
                    <a:pt x="69964" y="191401"/>
                    <a:pt x="77843" y="180074"/>
                    <a:pt x="88191" y="171450"/>
                  </a:cubicBezTo>
                  <a:cubicBezTo>
                    <a:pt x="121293" y="143865"/>
                    <a:pt x="120624" y="155233"/>
                    <a:pt x="164391" y="133350"/>
                  </a:cubicBezTo>
                  <a:cubicBezTo>
                    <a:pt x="238249" y="96421"/>
                    <a:pt x="149717" y="128716"/>
                    <a:pt x="221541" y="104775"/>
                  </a:cubicBezTo>
                  <a:cubicBezTo>
                    <a:pt x="231066" y="98425"/>
                    <a:pt x="239877" y="90845"/>
                    <a:pt x="250116" y="85725"/>
                  </a:cubicBezTo>
                  <a:cubicBezTo>
                    <a:pt x="266121" y="77722"/>
                    <a:pt x="301532" y="71253"/>
                    <a:pt x="316791" y="66675"/>
                  </a:cubicBezTo>
                  <a:lnTo>
                    <a:pt x="402516" y="38100"/>
                  </a:lnTo>
                  <a:cubicBezTo>
                    <a:pt x="420838" y="31993"/>
                    <a:pt x="440728" y="32363"/>
                    <a:pt x="459666" y="28575"/>
                  </a:cubicBezTo>
                  <a:cubicBezTo>
                    <a:pt x="472503" y="26008"/>
                    <a:pt x="485227" y="22812"/>
                    <a:pt x="497766" y="19050"/>
                  </a:cubicBezTo>
                  <a:cubicBezTo>
                    <a:pt x="517000" y="13280"/>
                    <a:pt x="554916" y="0"/>
                    <a:pt x="554916" y="0"/>
                  </a:cubicBezTo>
                  <a:cubicBezTo>
                    <a:pt x="678741" y="3175"/>
                    <a:pt x="802800" y="1286"/>
                    <a:pt x="926391" y="9525"/>
                  </a:cubicBezTo>
                  <a:cubicBezTo>
                    <a:pt x="946427" y="10861"/>
                    <a:pt x="964491" y="22225"/>
                    <a:pt x="983541" y="28575"/>
                  </a:cubicBezTo>
                  <a:lnTo>
                    <a:pt x="1012116" y="38100"/>
                  </a:lnTo>
                  <a:cubicBezTo>
                    <a:pt x="1037969" y="55335"/>
                    <a:pt x="1060313" y="67533"/>
                    <a:pt x="1078791" y="95250"/>
                  </a:cubicBezTo>
                  <a:cubicBezTo>
                    <a:pt x="1094543" y="118879"/>
                    <a:pt x="1104191" y="146050"/>
                    <a:pt x="1116891" y="171450"/>
                  </a:cubicBezTo>
                  <a:cubicBezTo>
                    <a:pt x="1123241" y="184150"/>
                    <a:pt x="1128065" y="197736"/>
                    <a:pt x="1135941" y="209550"/>
                  </a:cubicBezTo>
                  <a:cubicBezTo>
                    <a:pt x="1142291" y="219075"/>
                    <a:pt x="1149871" y="227886"/>
                    <a:pt x="1154991" y="238125"/>
                  </a:cubicBezTo>
                  <a:cubicBezTo>
                    <a:pt x="1173527" y="275196"/>
                    <a:pt x="1155730" y="262074"/>
                    <a:pt x="1174041" y="304800"/>
                  </a:cubicBezTo>
                  <a:cubicBezTo>
                    <a:pt x="1178550" y="315322"/>
                    <a:pt x="1187411" y="323436"/>
                    <a:pt x="1193091" y="333375"/>
                  </a:cubicBezTo>
                  <a:cubicBezTo>
                    <a:pt x="1200136" y="345703"/>
                    <a:pt x="1207155" y="358180"/>
                    <a:pt x="1212141" y="371475"/>
                  </a:cubicBezTo>
                  <a:cubicBezTo>
                    <a:pt x="1238501" y="441769"/>
                    <a:pt x="1202110" y="380242"/>
                    <a:pt x="1240716" y="438150"/>
                  </a:cubicBezTo>
                  <a:cubicBezTo>
                    <a:pt x="1237541" y="530225"/>
                    <a:pt x="1236938" y="622425"/>
                    <a:pt x="1231191" y="714375"/>
                  </a:cubicBezTo>
                  <a:cubicBezTo>
                    <a:pt x="1229659" y="738885"/>
                    <a:pt x="1213994" y="751613"/>
                    <a:pt x="1202616" y="771525"/>
                  </a:cubicBezTo>
                  <a:cubicBezTo>
                    <a:pt x="1195571" y="783853"/>
                    <a:pt x="1188552" y="796330"/>
                    <a:pt x="1183566" y="809625"/>
                  </a:cubicBezTo>
                  <a:cubicBezTo>
                    <a:pt x="1163064" y="864298"/>
                    <a:pt x="1192105" y="835682"/>
                    <a:pt x="1145466" y="866775"/>
                  </a:cubicBezTo>
                  <a:cubicBezTo>
                    <a:pt x="1130276" y="889560"/>
                    <a:pt x="1121176" y="907257"/>
                    <a:pt x="1097841" y="923925"/>
                  </a:cubicBezTo>
                  <a:cubicBezTo>
                    <a:pt x="1077243" y="938638"/>
                    <a:pt x="1054485" y="944727"/>
                    <a:pt x="1031166" y="952500"/>
                  </a:cubicBezTo>
                  <a:cubicBezTo>
                    <a:pt x="1021641" y="962025"/>
                    <a:pt x="1014287" y="974392"/>
                    <a:pt x="1002591" y="981075"/>
                  </a:cubicBezTo>
                  <a:cubicBezTo>
                    <a:pt x="991225" y="987570"/>
                    <a:pt x="977270" y="987760"/>
                    <a:pt x="964491" y="990600"/>
                  </a:cubicBezTo>
                  <a:cubicBezTo>
                    <a:pt x="899925" y="1004948"/>
                    <a:pt x="904696" y="1001342"/>
                    <a:pt x="821616" y="1009650"/>
                  </a:cubicBezTo>
                  <a:cubicBezTo>
                    <a:pt x="755967" y="1006368"/>
                    <a:pt x="657552" y="1010799"/>
                    <a:pt x="583491" y="990600"/>
                  </a:cubicBezTo>
                  <a:cubicBezTo>
                    <a:pt x="564118" y="985316"/>
                    <a:pt x="545391" y="977900"/>
                    <a:pt x="526341" y="971550"/>
                  </a:cubicBezTo>
                  <a:cubicBezTo>
                    <a:pt x="516816" y="968375"/>
                    <a:pt x="506746" y="966515"/>
                    <a:pt x="497766" y="962025"/>
                  </a:cubicBezTo>
                  <a:lnTo>
                    <a:pt x="421566" y="923925"/>
                  </a:lnTo>
                  <a:cubicBezTo>
                    <a:pt x="415216" y="914400"/>
                    <a:pt x="409845" y="904144"/>
                    <a:pt x="402516" y="895350"/>
                  </a:cubicBezTo>
                  <a:cubicBezTo>
                    <a:pt x="384607" y="873859"/>
                    <a:pt x="369206" y="861348"/>
                    <a:pt x="345366" y="847725"/>
                  </a:cubicBezTo>
                  <a:cubicBezTo>
                    <a:pt x="333038" y="840680"/>
                    <a:pt x="318820" y="836928"/>
                    <a:pt x="307266" y="828675"/>
                  </a:cubicBezTo>
                  <a:cubicBezTo>
                    <a:pt x="296305" y="820845"/>
                    <a:pt x="289039" y="808724"/>
                    <a:pt x="278691" y="800100"/>
                  </a:cubicBezTo>
                  <a:cubicBezTo>
                    <a:pt x="254072" y="779584"/>
                    <a:pt x="250180" y="781071"/>
                    <a:pt x="221541" y="771525"/>
                  </a:cubicBezTo>
                  <a:cubicBezTo>
                    <a:pt x="199316" y="749300"/>
                    <a:pt x="172301" y="731002"/>
                    <a:pt x="154866" y="704850"/>
                  </a:cubicBezTo>
                  <a:lnTo>
                    <a:pt x="116766" y="647700"/>
                  </a:lnTo>
                  <a:cubicBezTo>
                    <a:pt x="110416" y="638175"/>
                    <a:pt x="105811" y="627220"/>
                    <a:pt x="97716" y="619125"/>
                  </a:cubicBezTo>
                  <a:lnTo>
                    <a:pt x="69141" y="590550"/>
                  </a:lnTo>
                  <a:cubicBezTo>
                    <a:pt x="46471" y="522540"/>
                    <a:pt x="61230" y="550108"/>
                    <a:pt x="31041" y="504825"/>
                  </a:cubicBezTo>
                  <a:cubicBezTo>
                    <a:pt x="27866" y="479425"/>
                    <a:pt x="26095" y="453810"/>
                    <a:pt x="21516" y="428625"/>
                  </a:cubicBezTo>
                  <a:cubicBezTo>
                    <a:pt x="15392" y="394944"/>
                    <a:pt x="4594" y="400256"/>
                    <a:pt x="2466" y="361950"/>
                  </a:cubicBezTo>
                  <a:cubicBezTo>
                    <a:pt x="0" y="317568"/>
                    <a:pt x="7229" y="300037"/>
                    <a:pt x="11991" y="27622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6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αναγκαιότητα για υδατικά μέσα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Η αφαίρεση «δύσκολων» υλικών (φυσικά και συνθετικά πολυμερή και ρητίνες) με οργανικούς διαλύτες συχνά συναντά προβλήματα</a:t>
            </a:r>
            <a:r>
              <a:rPr lang="en-US" sz="2400" dirty="0" smtClean="0"/>
              <a:t> </a:t>
            </a:r>
            <a:r>
              <a:rPr lang="el-GR" sz="2400" dirty="0" smtClean="0"/>
              <a:t>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Η χρήση διαλυτών δεν συνοδεύεται πάντα από την μέγιστη </a:t>
            </a:r>
            <a:r>
              <a:rPr lang="el-GR" sz="2400" b="1" dirty="0"/>
              <a:t>επιλεκτικότητα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 smtClean="0"/>
              <a:t>Διόγκωση</a:t>
            </a:r>
            <a:r>
              <a:rPr lang="el-GR" sz="2400" dirty="0" smtClean="0"/>
              <a:t> υμενίων </a:t>
            </a:r>
            <a:r>
              <a:rPr lang="el-GR" sz="2400" dirty="0"/>
              <a:t>ρητίνης που δεν αποτελούν </a:t>
            </a:r>
            <a:r>
              <a:rPr lang="el-GR" sz="2400" dirty="0" smtClean="0"/>
              <a:t>στόχο: μείωση της </a:t>
            </a:r>
            <a:r>
              <a:rPr lang="el-GR" sz="2400" b="1" dirty="0" smtClean="0"/>
              <a:t>μηχανικής αντοχής </a:t>
            </a:r>
            <a:r>
              <a:rPr lang="el-GR" sz="2400" dirty="0" smtClean="0"/>
              <a:t>τους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Οι περισσότεροι οργανικοί διαλύτες είναι </a:t>
            </a:r>
            <a:r>
              <a:rPr lang="el-GR" sz="2400" b="1" dirty="0" smtClean="0"/>
              <a:t>τοξικοί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Αρκετοί οργανικοί διαλύτες προκαλούν προβλήματα όταν αποβάλλονται στο </a:t>
            </a:r>
            <a:r>
              <a:rPr lang="el-GR" sz="2400" b="1" dirty="0" smtClean="0"/>
              <a:t>περιβάλλον</a:t>
            </a:r>
            <a:endParaRPr lang="el-GR" sz="2400" b="1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24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νερό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730314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μόριο του νερού είναι μικρό, αλλά με πολλές ιδιαιτερότητες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Γωνία 105.5°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Εμφάνιση φορτίων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Μεγάλη διπολική ροπή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Ισχυρές διαμοριακές δυνάμεις (δεσμοί υδρογόνου)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grpSp>
        <p:nvGrpSpPr>
          <p:cNvPr id="21" name="20 - Ομάδα" descr="μόριο νερού"/>
          <p:cNvGrpSpPr/>
          <p:nvPr/>
        </p:nvGrpSpPr>
        <p:grpSpPr>
          <a:xfrm>
            <a:off x="5227243" y="1196752"/>
            <a:ext cx="3722279" cy="4365104"/>
            <a:chOff x="3560666" y="-584774"/>
            <a:chExt cx="5643570" cy="6858000"/>
          </a:xfrm>
        </p:grpSpPr>
        <p:grpSp>
          <p:nvGrpSpPr>
            <p:cNvPr id="20" name="19 - Ομάδα"/>
            <p:cNvGrpSpPr/>
            <p:nvPr/>
          </p:nvGrpSpPr>
          <p:grpSpPr>
            <a:xfrm>
              <a:off x="3560666" y="-584774"/>
              <a:ext cx="5643570" cy="6858000"/>
              <a:chOff x="3560666" y="-584774"/>
              <a:chExt cx="5643570" cy="6858000"/>
            </a:xfrm>
          </p:grpSpPr>
          <p:grpSp>
            <p:nvGrpSpPr>
              <p:cNvPr id="19" name="18 - Ομάδα"/>
              <p:cNvGrpSpPr/>
              <p:nvPr/>
            </p:nvGrpSpPr>
            <p:grpSpPr>
              <a:xfrm>
                <a:off x="3560666" y="-584774"/>
                <a:ext cx="5643570" cy="6858000"/>
                <a:chOff x="3560666" y="-584774"/>
                <a:chExt cx="5643570" cy="6858000"/>
              </a:xfrm>
            </p:grpSpPr>
            <p:sp>
              <p:nvSpPr>
                <p:cNvPr id="17" name="16 - Ορθογώνιο"/>
                <p:cNvSpPr/>
                <p:nvPr/>
              </p:nvSpPr>
              <p:spPr>
                <a:xfrm>
                  <a:off x="3560666" y="-584774"/>
                  <a:ext cx="5643570" cy="685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/>
                </a:p>
              </p:txBody>
            </p:sp>
            <p:pic>
              <p:nvPicPr>
                <p:cNvPr id="16" name="15 - Εικόνα" descr="water2.gif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226364" y="1500174"/>
                  <a:ext cx="3947957" cy="4071942"/>
                </a:xfrm>
                <a:prstGeom prst="rect">
                  <a:avLst/>
                </a:prstGeom>
              </p:spPr>
            </p:pic>
          </p:grpSp>
          <p:sp>
            <p:nvSpPr>
              <p:cNvPr id="12" name="11 - TextBox"/>
              <p:cNvSpPr txBox="1"/>
              <p:nvPr/>
            </p:nvSpPr>
            <p:spPr>
              <a:xfrm>
                <a:off x="6749346" y="1207786"/>
                <a:ext cx="524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dirty="0" smtClean="0">
                    <a:solidFill>
                      <a:srgbClr val="00B0F0"/>
                    </a:solidFill>
                  </a:rPr>
                  <a:t>δ-</a:t>
                </a:r>
                <a:endParaRPr lang="el-GR" sz="3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12 - TextBox"/>
              <p:cNvSpPr txBox="1"/>
              <p:nvPr/>
            </p:nvSpPr>
            <p:spPr>
              <a:xfrm>
                <a:off x="7858148" y="2844225"/>
                <a:ext cx="524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dirty="0" smtClean="0">
                    <a:solidFill>
                      <a:srgbClr val="00B0F0"/>
                    </a:solidFill>
                  </a:rPr>
                  <a:t>δ-</a:t>
                </a:r>
                <a:endParaRPr lang="el-GR" sz="3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13 - TextBox"/>
              <p:cNvSpPr txBox="1"/>
              <p:nvPr/>
            </p:nvSpPr>
            <p:spPr>
              <a:xfrm>
                <a:off x="4351371" y="1216743"/>
                <a:ext cx="992093" cy="918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dirty="0" smtClean="0">
                    <a:solidFill>
                      <a:srgbClr val="00B0F0"/>
                    </a:solidFill>
                  </a:rPr>
                  <a:t>δ+</a:t>
                </a:r>
                <a:endParaRPr lang="el-GR" sz="3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14 - TextBox"/>
              <p:cNvSpPr txBox="1"/>
              <p:nvPr/>
            </p:nvSpPr>
            <p:spPr>
              <a:xfrm>
                <a:off x="5643570" y="5143512"/>
                <a:ext cx="604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dirty="0" smtClean="0">
                    <a:solidFill>
                      <a:srgbClr val="00B0F0"/>
                    </a:solidFill>
                  </a:rPr>
                  <a:t>δ+</a:t>
                </a:r>
                <a:endParaRPr lang="el-GR" sz="32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7" name="6 - Τόξο"/>
            <p:cNvSpPr/>
            <p:nvPr/>
          </p:nvSpPr>
          <p:spPr>
            <a:xfrm rot="14664727">
              <a:off x="4564638" y="3260873"/>
              <a:ext cx="1275011" cy="1107122"/>
            </a:xfrm>
            <a:prstGeom prst="arc">
              <a:avLst>
                <a:gd name="adj1" fmla="val 11157928"/>
                <a:gd name="adj2" fmla="val 2131210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4427538" y="3429000"/>
              <a:ext cx="99418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105.5°</a:t>
              </a:r>
              <a:endParaRPr lang="el-GR" sz="24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0" name="9 - Ευθύγραμμο βέλος σύνδεσης"/>
            <p:cNvCxnSpPr/>
            <p:nvPr/>
          </p:nvCxnSpPr>
          <p:spPr>
            <a:xfrm flipV="1">
              <a:off x="7615182" y="1595998"/>
              <a:ext cx="1161738" cy="714381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- TextBox"/>
            <p:cNvSpPr txBox="1"/>
            <p:nvPr/>
          </p:nvSpPr>
          <p:spPr>
            <a:xfrm>
              <a:off x="7950084" y="748416"/>
              <a:ext cx="683330" cy="918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endParaRPr lang="el-GR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95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δομή του νερού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Πολλά μόρια του νερού αποκτούν δυναμική οργάνωση με τη βοήθεια των δεσμών υδρογόνου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Δημιουργία «</a:t>
            </a:r>
            <a:r>
              <a:rPr lang="el-GR" sz="2400" b="1" dirty="0" smtClean="0"/>
              <a:t>δικτύων</a:t>
            </a:r>
            <a:r>
              <a:rPr lang="el-GR" sz="2400" dirty="0" smtClean="0"/>
              <a:t>» στην υγρή φάση</a:t>
            </a:r>
            <a:r>
              <a:rPr lang="en-US" sz="2400" dirty="0"/>
              <a:t>.</a:t>
            </a:r>
            <a:endParaRPr lang="el-GR" sz="2400" dirty="0" smtClean="0"/>
          </a:p>
        </p:txBody>
      </p:sp>
      <p:grpSp>
        <p:nvGrpSpPr>
          <p:cNvPr id="4" name="Ομάδα 3" descr="οι δεσμοί υδρογόνου στη δομή του νερού"/>
          <p:cNvGrpSpPr/>
          <p:nvPr/>
        </p:nvGrpSpPr>
        <p:grpSpPr>
          <a:xfrm>
            <a:off x="4139952" y="1215043"/>
            <a:ext cx="4844698" cy="5110836"/>
            <a:chOff x="4139952" y="1215043"/>
            <a:chExt cx="4844698" cy="5110836"/>
          </a:xfrm>
        </p:grpSpPr>
        <p:pic>
          <p:nvPicPr>
            <p:cNvPr id="27" name="18 - Εικόνα" descr="WATER NETWORK.gif"/>
            <p:cNvPicPr>
              <a:picLocks noChangeAspect="1"/>
            </p:cNvPicPr>
            <p:nvPr/>
          </p:nvPicPr>
          <p:blipFill>
            <a:blip r:embed="rId2"/>
            <a:srcRect t="2041" r="7142"/>
            <a:stretch>
              <a:fillRect/>
            </a:stretch>
          </p:blipFill>
          <p:spPr>
            <a:xfrm>
              <a:off x="4139952" y="1215043"/>
              <a:ext cx="4844698" cy="5110836"/>
            </a:xfrm>
            <a:prstGeom prst="rect">
              <a:avLst/>
            </a:prstGeom>
          </p:spPr>
        </p:pic>
        <p:grpSp>
          <p:nvGrpSpPr>
            <p:cNvPr id="24" name="Ομάδα 23"/>
            <p:cNvGrpSpPr/>
            <p:nvPr/>
          </p:nvGrpSpPr>
          <p:grpSpPr>
            <a:xfrm>
              <a:off x="4710472" y="2061941"/>
              <a:ext cx="3354009" cy="3192391"/>
              <a:chOff x="3857620" y="1071546"/>
              <a:chExt cx="4500594" cy="4714908"/>
            </a:xfrm>
          </p:grpSpPr>
          <p:cxnSp>
            <p:nvCxnSpPr>
              <p:cNvPr id="28" name="12 - Ευθύγραμμο βέλος σύνδεσης"/>
              <p:cNvCxnSpPr/>
              <p:nvPr/>
            </p:nvCxnSpPr>
            <p:spPr>
              <a:xfrm rot="5400000" flipH="1" flipV="1">
                <a:off x="7394000" y="2964455"/>
                <a:ext cx="713983" cy="642942"/>
              </a:xfrm>
              <a:prstGeom prst="straightConnector1">
                <a:avLst/>
              </a:prstGeom>
              <a:ln w="34925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15 - Ευθύγραμμο βέλος σύνδεσης"/>
              <p:cNvCxnSpPr/>
              <p:nvPr/>
            </p:nvCxnSpPr>
            <p:spPr>
              <a:xfrm>
                <a:off x="6357950" y="2214554"/>
                <a:ext cx="1143008" cy="214314"/>
              </a:xfrm>
              <a:prstGeom prst="straightConnector1">
                <a:avLst/>
              </a:prstGeom>
              <a:ln w="34925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9 - Ευθεία γραμμή σύνδεσης"/>
              <p:cNvCxnSpPr/>
              <p:nvPr/>
            </p:nvCxnSpPr>
            <p:spPr>
              <a:xfrm rot="5400000">
                <a:off x="5786446" y="2143116"/>
                <a:ext cx="857256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20 - Ευθεία γραμμή σύνδεσης"/>
              <p:cNvCxnSpPr/>
              <p:nvPr/>
            </p:nvCxnSpPr>
            <p:spPr>
              <a:xfrm>
                <a:off x="7000892" y="3571876"/>
                <a:ext cx="785818" cy="285752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22 - Ευθεία γραμμή σύνδεσης"/>
              <p:cNvCxnSpPr/>
              <p:nvPr/>
            </p:nvCxnSpPr>
            <p:spPr>
              <a:xfrm rot="10800000" flipV="1">
                <a:off x="4714876" y="3571876"/>
                <a:ext cx="928694" cy="285752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24 - Ευθεία γραμμή σύνδεσης"/>
              <p:cNvCxnSpPr/>
              <p:nvPr/>
            </p:nvCxnSpPr>
            <p:spPr>
              <a:xfrm rot="5400000">
                <a:off x="5464975" y="4321975"/>
                <a:ext cx="857256" cy="214314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56 - Ομάδα"/>
              <p:cNvGrpSpPr/>
              <p:nvPr/>
            </p:nvGrpSpPr>
            <p:grpSpPr>
              <a:xfrm>
                <a:off x="3857620" y="1071546"/>
                <a:ext cx="4500594" cy="4714908"/>
                <a:chOff x="3857620" y="1071546"/>
                <a:chExt cx="4500594" cy="4714908"/>
              </a:xfrm>
            </p:grpSpPr>
            <p:cxnSp>
              <p:nvCxnSpPr>
                <p:cNvPr id="36" name="38 - Ευθεία γραμμή σύνδεσης"/>
                <p:cNvCxnSpPr/>
                <p:nvPr/>
              </p:nvCxnSpPr>
              <p:spPr>
                <a:xfrm rot="5400000">
                  <a:off x="3500430" y="1428736"/>
                  <a:ext cx="3000396" cy="228601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39 - Ευθεία γραμμή σύνδεσης"/>
                <p:cNvCxnSpPr/>
                <p:nvPr/>
              </p:nvCxnSpPr>
              <p:spPr>
                <a:xfrm rot="16200000" flipV="1">
                  <a:off x="3786182" y="4143380"/>
                  <a:ext cx="1714512" cy="157163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42 - Ευθεία γραμμή σύνδεσης"/>
                <p:cNvCxnSpPr/>
                <p:nvPr/>
              </p:nvCxnSpPr>
              <p:spPr>
                <a:xfrm flipV="1">
                  <a:off x="5429256" y="4143380"/>
                  <a:ext cx="2857520" cy="1643074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5 - Ευθεία γραμμή σύνδεσης"/>
                <p:cNvCxnSpPr/>
                <p:nvPr/>
              </p:nvCxnSpPr>
              <p:spPr>
                <a:xfrm rot="16200000" flipH="1">
                  <a:off x="5715008" y="1500174"/>
                  <a:ext cx="3071834" cy="221457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48 - Ευθεία γραμμή σύνδεσης"/>
                <p:cNvCxnSpPr/>
                <p:nvPr/>
              </p:nvCxnSpPr>
              <p:spPr>
                <a:xfrm>
                  <a:off x="3929058" y="4071942"/>
                  <a:ext cx="4357718" cy="7143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51 - Ευθεία γραμμή σύνδεσης"/>
                <p:cNvCxnSpPr/>
                <p:nvPr/>
              </p:nvCxnSpPr>
              <p:spPr>
                <a:xfrm rot="5400000">
                  <a:off x="3428992" y="3071810"/>
                  <a:ext cx="4714908" cy="71438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30 - TextBox"/>
            <p:cNvSpPr txBox="1"/>
            <p:nvPr/>
          </p:nvSpPr>
          <p:spPr>
            <a:xfrm>
              <a:off x="7420178" y="2550108"/>
              <a:ext cx="15644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solidFill>
                    <a:schemeClr val="bg1"/>
                  </a:solidFill>
                  <a:latin typeface="+mn-lt"/>
                </a:rPr>
                <a:t>Δεσμοί υδρογόνου</a:t>
              </a:r>
              <a:endParaRPr lang="el-GR" sz="2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61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Κλασματικές παράμετροι διαλυτότητας (παράμετροι </a:t>
            </a:r>
            <a:r>
              <a:rPr lang="en-US" dirty="0" smtClean="0"/>
              <a:t>Teas)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4324" y="1536696"/>
            <a:ext cx="8229600" cy="98573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τρεις κλασματικές παράμετροι διαλυτότητας που σχηματίζονται με τον παραπάνω τρόπο είναι :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899592" y="2656120"/>
            <a:ext cx="6138305" cy="3500462"/>
            <a:chOff x="1301092" y="2857496"/>
            <a:chExt cx="6138305" cy="3500462"/>
          </a:xfrm>
        </p:grpSpPr>
        <p:sp>
          <p:nvSpPr>
            <p:cNvPr id="8" name="7 - Δεξιό άγκιστρο" title="αγκύλη"/>
            <p:cNvSpPr/>
            <p:nvPr/>
          </p:nvSpPr>
          <p:spPr>
            <a:xfrm>
              <a:off x="3929058" y="2857496"/>
              <a:ext cx="1000132" cy="3500462"/>
            </a:xfrm>
            <a:prstGeom prst="rightBrace">
              <a:avLst>
                <a:gd name="adj1" fmla="val 24956"/>
                <a:gd name="adj2" fmla="val 5033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01092" y="2947440"/>
                  <a:ext cx="2520755" cy="8051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092" y="2947440"/>
                  <a:ext cx="2520755" cy="80515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391310" y="4169339"/>
                  <a:ext cx="2430537" cy="8145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310" y="4169339"/>
                  <a:ext cx="2430537" cy="8145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84641" y="5323698"/>
                  <a:ext cx="2443874" cy="8145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641" y="5323698"/>
                  <a:ext cx="2443874" cy="8145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220072" y="4408794"/>
                  <a:ext cx="2219325" cy="3978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4408794"/>
                  <a:ext cx="2219325" cy="3978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36" r="-2466" b="-2769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8 - TextBox"/>
          <p:cNvSpPr txBox="1"/>
          <p:nvPr/>
        </p:nvSpPr>
        <p:spPr>
          <a:xfrm>
            <a:off x="4572000" y="5413711"/>
            <a:ext cx="4321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Στην πράξη χρησιμοποιούνται οι παράμετροι </a:t>
            </a:r>
            <a:r>
              <a:rPr lang="el-GR" sz="2200" b="1" dirty="0" smtClean="0">
                <a:latin typeface="+mn-lt"/>
              </a:rPr>
              <a:t>100</a:t>
            </a:r>
            <a:r>
              <a:rPr lang="en-US" sz="2200" b="1" i="1" dirty="0" smtClean="0">
                <a:latin typeface="+mn-lt"/>
              </a:rPr>
              <a:t>f</a:t>
            </a:r>
            <a:r>
              <a:rPr lang="en-US" sz="2200" b="1" baseline="-25000" dirty="0" smtClean="0">
                <a:latin typeface="+mn-lt"/>
              </a:rPr>
              <a:t>d</a:t>
            </a:r>
            <a:r>
              <a:rPr lang="en-US" sz="2200" b="1" dirty="0" smtClean="0">
                <a:latin typeface="+mn-lt"/>
              </a:rPr>
              <a:t>, </a:t>
            </a:r>
            <a:r>
              <a:rPr lang="el-GR" sz="2200" b="1" dirty="0" smtClean="0">
                <a:latin typeface="+mn-lt"/>
              </a:rPr>
              <a:t>100</a:t>
            </a:r>
            <a:r>
              <a:rPr lang="en-US" sz="2200" b="1" i="1" dirty="0" smtClean="0">
                <a:latin typeface="+mn-lt"/>
              </a:rPr>
              <a:t>f</a:t>
            </a:r>
            <a:r>
              <a:rPr lang="en-US" sz="2200" b="1" baseline="-25000" dirty="0" smtClean="0">
                <a:latin typeface="+mn-lt"/>
              </a:rPr>
              <a:t>p</a:t>
            </a:r>
            <a:r>
              <a:rPr lang="en-US" sz="2200" b="1" dirty="0" smtClean="0">
                <a:latin typeface="+mn-lt"/>
              </a:rPr>
              <a:t>, </a:t>
            </a:r>
            <a:r>
              <a:rPr lang="el-GR" sz="2200" b="1" dirty="0" smtClean="0">
                <a:latin typeface="+mn-lt"/>
              </a:rPr>
              <a:t>και 100</a:t>
            </a:r>
            <a:r>
              <a:rPr lang="en-US" sz="2200" b="1" i="1" dirty="0" smtClean="0">
                <a:latin typeface="+mn-lt"/>
              </a:rPr>
              <a:t>f</a:t>
            </a:r>
            <a:r>
              <a:rPr lang="en-US" sz="2200" b="1" baseline="-25000" dirty="0" smtClean="0">
                <a:latin typeface="+mn-lt"/>
              </a:rPr>
              <a:t>h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.</a:t>
            </a:r>
          </a:p>
          <a:p>
            <a:r>
              <a:rPr lang="en-US" sz="2200" dirty="0" smtClean="0"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2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δομή του πάγου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Τα μόρια του νερού σε θερμοκρασία &lt;100°</a:t>
            </a:r>
            <a:r>
              <a:rPr lang="en-US" sz="2400" dirty="0" smtClean="0"/>
              <a:t>C</a:t>
            </a:r>
            <a:r>
              <a:rPr lang="el-GR" sz="2400" dirty="0" smtClean="0"/>
              <a:t> ακινητοποιούνται σε θέσης τετραεδρικής διάταξης</a:t>
            </a:r>
          </a:p>
          <a:p>
            <a:endParaRPr lang="el-GR" sz="2400" dirty="0" smtClean="0"/>
          </a:p>
        </p:txBody>
      </p:sp>
      <p:pic>
        <p:nvPicPr>
          <p:cNvPr id="14338" name="Picture 2" descr="χιονονιφάδ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7878"/>
            <a:ext cx="3528392" cy="3261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0" name="Rectangle 8"/>
          <p:cNvSpPr/>
          <p:nvPr/>
        </p:nvSpPr>
        <p:spPr>
          <a:xfrm>
            <a:off x="1187624" y="5856683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Snowflake - Microphotograph by </a:t>
            </a:r>
            <a:r>
              <a:rPr lang="en-US" sz="1200" dirty="0" smtClean="0">
                <a:latin typeface="+mn-lt"/>
                <a:hlinkClick r:id="rId3"/>
              </a:rPr>
              <a:t>artgeek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by </a:t>
            </a:r>
            <a:r>
              <a:rPr lang="en-US" sz="1200" dirty="0" smtClean="0">
                <a:latin typeface="+mn-lt"/>
                <a:hlinkClick r:id="rId4" tooltip="User:Jacopo Werther"/>
              </a:rPr>
              <a:t>Jacopo </a:t>
            </a:r>
            <a:r>
              <a:rPr lang="en-US" sz="1200" dirty="0">
                <a:latin typeface="+mn-lt"/>
                <a:hlinkClick r:id="rId4" tooltip="User:Jacopo Werther"/>
              </a:rPr>
              <a:t>Werther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available  under </a:t>
            </a:r>
            <a:r>
              <a:rPr lang="en-US" sz="1200" dirty="0">
                <a:latin typeface="+mn-lt"/>
                <a:hlinkClick r:id="rId5"/>
              </a:rPr>
              <a:t>CC BY-SA 2.0</a:t>
            </a:r>
            <a:endParaRPr lang="en-US" sz="1200" dirty="0">
              <a:latin typeface="+mn-lt"/>
            </a:endParaRPr>
          </a:p>
        </p:txBody>
      </p:sp>
      <p:pic>
        <p:nvPicPr>
          <p:cNvPr id="200706" name="Picture 2" descr="δομή μορίων νερού στον πάγ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040" y="2527877"/>
            <a:ext cx="3782526" cy="3261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779187" y="5856682"/>
            <a:ext cx="2088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Hex </a:t>
            </a:r>
            <a:r>
              <a:rPr lang="en-US" sz="1200" dirty="0" smtClean="0">
                <a:latin typeface="+mn-lt"/>
                <a:hlinkClick r:id="rId7"/>
              </a:rPr>
              <a:t>ice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by </a:t>
            </a:r>
            <a:r>
              <a:rPr lang="en-US" sz="1200" dirty="0">
                <a:latin typeface="+mn-lt"/>
                <a:hlinkClick r:id="rId8" tooltip="User:Glazo (page does not exist)"/>
              </a:rPr>
              <a:t>Glazo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available  under </a:t>
            </a:r>
            <a:r>
              <a:rPr lang="en-US" sz="1200" dirty="0" smtClean="0">
                <a:latin typeface="+mn-lt"/>
              </a:rPr>
              <a:t>Public Domain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8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νερό ως διαλύτης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900618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Το νερό μπορεί να διαλυτοποιεί υλικά που απαρτίζονται από </a:t>
            </a:r>
            <a:r>
              <a:rPr lang="el-GR" sz="2400" dirty="0" smtClean="0"/>
              <a:t>ανόργανες χημικές ενώσεις (κυρίως ιοντικές), </a:t>
            </a:r>
            <a:r>
              <a:rPr lang="el-GR" sz="2400" dirty="0"/>
              <a:t>αλλά και από οργανικά μόρια.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Η απλούστερη περίπτωση διαλυτοποίησης στο νερό, είναι εκείνη των </a:t>
            </a:r>
            <a:r>
              <a:rPr lang="el-GR" sz="2400" b="1" dirty="0" smtClean="0"/>
              <a:t>ανόργανων αλάτων</a:t>
            </a:r>
            <a:r>
              <a:rPr lang="en-US" sz="2400" b="1" dirty="0" smtClean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Η διαλυτοποίηση των αλάτων συμβαίνει μέσω της </a:t>
            </a:r>
            <a:r>
              <a:rPr lang="el-GR" sz="2400" b="1" dirty="0" smtClean="0"/>
              <a:t>διάστασής τους σε ιόντα</a:t>
            </a:r>
            <a:r>
              <a:rPr lang="el-GR" sz="2400" dirty="0" smtClean="0"/>
              <a:t>.</a:t>
            </a:r>
          </a:p>
        </p:txBody>
      </p:sp>
      <p:grpSp>
        <p:nvGrpSpPr>
          <p:cNvPr id="35" name="Ομάδα 34" descr="σχηματικά η δομή κρυστάλλου NaCl σε 2 διαστάσεις"/>
          <p:cNvGrpSpPr/>
          <p:nvPr/>
        </p:nvGrpSpPr>
        <p:grpSpPr>
          <a:xfrm>
            <a:off x="5679289" y="1500174"/>
            <a:ext cx="2500330" cy="1643074"/>
            <a:chOff x="5357818" y="1428736"/>
            <a:chExt cx="2500330" cy="1643074"/>
          </a:xfrm>
        </p:grpSpPr>
        <p:sp>
          <p:nvSpPr>
            <p:cNvPr id="6" name="5 - Έλλειψη"/>
            <p:cNvSpPr/>
            <p:nvPr/>
          </p:nvSpPr>
          <p:spPr>
            <a:xfrm>
              <a:off x="5429256" y="1500174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5857884" y="1928802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7 - Έλλειψη"/>
            <p:cNvSpPr/>
            <p:nvPr/>
          </p:nvSpPr>
          <p:spPr>
            <a:xfrm>
              <a:off x="5786446" y="1428736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5357818" y="1857364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9 - Έλλειψη"/>
            <p:cNvSpPr/>
            <p:nvPr/>
          </p:nvSpPr>
          <p:spPr>
            <a:xfrm>
              <a:off x="6286512" y="1500174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" name="10 - Έλλειψη"/>
            <p:cNvSpPr/>
            <p:nvPr/>
          </p:nvSpPr>
          <p:spPr>
            <a:xfrm>
              <a:off x="6715140" y="1928802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" name="11 - Έλλειψη"/>
            <p:cNvSpPr/>
            <p:nvPr/>
          </p:nvSpPr>
          <p:spPr>
            <a:xfrm>
              <a:off x="6643702" y="1428736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" name="12 - Έλλειψη"/>
            <p:cNvSpPr/>
            <p:nvPr/>
          </p:nvSpPr>
          <p:spPr>
            <a:xfrm>
              <a:off x="6215074" y="1857364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4" name="13 - Έλλειψη"/>
            <p:cNvSpPr/>
            <p:nvPr/>
          </p:nvSpPr>
          <p:spPr>
            <a:xfrm>
              <a:off x="7143768" y="1500174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5" name="14 - Έλλειψη"/>
            <p:cNvSpPr/>
            <p:nvPr/>
          </p:nvSpPr>
          <p:spPr>
            <a:xfrm>
              <a:off x="7572396" y="1928802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15 - Έλλειψη"/>
            <p:cNvSpPr/>
            <p:nvPr/>
          </p:nvSpPr>
          <p:spPr>
            <a:xfrm>
              <a:off x="7500958" y="1428736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7" name="16 - Έλλειψη"/>
            <p:cNvSpPr/>
            <p:nvPr/>
          </p:nvSpPr>
          <p:spPr>
            <a:xfrm>
              <a:off x="7072330" y="1857364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9" name="18 - Έλλειψη"/>
            <p:cNvSpPr/>
            <p:nvPr/>
          </p:nvSpPr>
          <p:spPr>
            <a:xfrm>
              <a:off x="5429256" y="2357430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0" name="19 - Έλλειψη"/>
            <p:cNvSpPr/>
            <p:nvPr/>
          </p:nvSpPr>
          <p:spPr>
            <a:xfrm>
              <a:off x="5857884" y="2786058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1" name="20 - Έλλειψη"/>
            <p:cNvSpPr/>
            <p:nvPr/>
          </p:nvSpPr>
          <p:spPr>
            <a:xfrm>
              <a:off x="5786446" y="2285992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2" name="21 - Έλλειψη"/>
            <p:cNvSpPr/>
            <p:nvPr/>
          </p:nvSpPr>
          <p:spPr>
            <a:xfrm>
              <a:off x="5357818" y="2714620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3" name="22 - Έλλειψη"/>
            <p:cNvSpPr/>
            <p:nvPr/>
          </p:nvSpPr>
          <p:spPr>
            <a:xfrm>
              <a:off x="6286512" y="2357430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4" name="23 - Έλλειψη"/>
            <p:cNvSpPr/>
            <p:nvPr/>
          </p:nvSpPr>
          <p:spPr>
            <a:xfrm>
              <a:off x="6715140" y="2786058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5" name="24 - Έλλειψη"/>
            <p:cNvSpPr/>
            <p:nvPr/>
          </p:nvSpPr>
          <p:spPr>
            <a:xfrm>
              <a:off x="6643702" y="2285992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6" name="25 - Έλλειψη"/>
            <p:cNvSpPr/>
            <p:nvPr/>
          </p:nvSpPr>
          <p:spPr>
            <a:xfrm>
              <a:off x="6215074" y="2714620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7" name="26 - Έλλειψη"/>
            <p:cNvSpPr/>
            <p:nvPr/>
          </p:nvSpPr>
          <p:spPr>
            <a:xfrm>
              <a:off x="7143768" y="2357430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8" name="27 - Έλλειψη"/>
            <p:cNvSpPr/>
            <p:nvPr/>
          </p:nvSpPr>
          <p:spPr>
            <a:xfrm>
              <a:off x="7572396" y="2786058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9" name="28 - Έλλειψη"/>
            <p:cNvSpPr/>
            <p:nvPr/>
          </p:nvSpPr>
          <p:spPr>
            <a:xfrm>
              <a:off x="7500958" y="2285992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0" name="29 - Έλλειψη"/>
            <p:cNvSpPr/>
            <p:nvPr/>
          </p:nvSpPr>
          <p:spPr>
            <a:xfrm>
              <a:off x="7072330" y="2714620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8" name="17 - TextBox"/>
          <p:cNvSpPr txBox="1"/>
          <p:nvPr/>
        </p:nvSpPr>
        <p:spPr>
          <a:xfrm>
            <a:off x="5344423" y="3212976"/>
            <a:ext cx="309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Κρύσταλλος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Na</a:t>
            </a:r>
            <a:r>
              <a:rPr lang="en-US" sz="2400" dirty="0" smtClean="0">
                <a:solidFill>
                  <a:srgbClr val="00A200"/>
                </a:solidFill>
                <a:latin typeface="+mn-lt"/>
              </a:rPr>
              <a:t>Cl </a:t>
            </a:r>
            <a:endParaRPr lang="el-GR" sz="2400" dirty="0" smtClean="0">
              <a:solidFill>
                <a:srgbClr val="00A200"/>
              </a:solidFill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(</a:t>
            </a:r>
            <a:r>
              <a:rPr lang="el-GR" sz="2400" dirty="0" smtClean="0">
                <a:latin typeface="+mn-lt"/>
              </a:rPr>
              <a:t>στις 2 διαστάσεις</a:t>
            </a:r>
            <a:r>
              <a:rPr lang="en-US" sz="2400" dirty="0" smtClean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  <p:grpSp>
        <p:nvGrpSpPr>
          <p:cNvPr id="38" name="37 - Ομάδα" descr="διάλυση NaCl  σε νερό"/>
          <p:cNvGrpSpPr/>
          <p:nvPr/>
        </p:nvGrpSpPr>
        <p:grpSpPr>
          <a:xfrm>
            <a:off x="6264614" y="4293096"/>
            <a:ext cx="1571636" cy="1938350"/>
            <a:chOff x="5857884" y="4429132"/>
            <a:chExt cx="1571636" cy="1938350"/>
          </a:xfrm>
        </p:grpSpPr>
        <p:sp>
          <p:nvSpPr>
            <p:cNvPr id="31" name="30 - Ορθογώνιο"/>
            <p:cNvSpPr/>
            <p:nvPr/>
          </p:nvSpPr>
          <p:spPr>
            <a:xfrm>
              <a:off x="5857884" y="4429132"/>
              <a:ext cx="1571636" cy="192882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2" name="31 - Ορθογώνιο"/>
            <p:cNvSpPr/>
            <p:nvPr/>
          </p:nvSpPr>
          <p:spPr>
            <a:xfrm>
              <a:off x="5857884" y="4857760"/>
              <a:ext cx="1571636" cy="150972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3" name="32 - Έλλειψη"/>
            <p:cNvSpPr/>
            <p:nvPr/>
          </p:nvSpPr>
          <p:spPr>
            <a:xfrm>
              <a:off x="6072198" y="5429264"/>
              <a:ext cx="214314" cy="2143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4" name="33 - Έλλειψη"/>
            <p:cNvSpPr/>
            <p:nvPr/>
          </p:nvSpPr>
          <p:spPr>
            <a:xfrm>
              <a:off x="6858016" y="5357826"/>
              <a:ext cx="357190" cy="35719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6" name="35 - TextBox"/>
            <p:cNvSpPr txBox="1"/>
            <p:nvPr/>
          </p:nvSpPr>
          <p:spPr>
            <a:xfrm>
              <a:off x="6000760" y="5715016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Na</a:t>
              </a:r>
              <a:r>
                <a:rPr lang="en-US" sz="2000" b="1" baseline="30000" dirty="0" smtClean="0"/>
                <a:t>+</a:t>
              </a:r>
              <a:endParaRPr lang="el-GR" sz="2000" b="1" baseline="30000" dirty="0"/>
            </a:p>
          </p:txBody>
        </p:sp>
        <p:sp>
          <p:nvSpPr>
            <p:cNvPr id="37" name="36 - TextBox"/>
            <p:cNvSpPr txBox="1"/>
            <p:nvPr/>
          </p:nvSpPr>
          <p:spPr>
            <a:xfrm>
              <a:off x="6858016" y="5786454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Cl</a:t>
              </a:r>
              <a:r>
                <a:rPr lang="en-US" sz="2000" b="1" baseline="30000" dirty="0" smtClean="0"/>
                <a:t>-</a:t>
              </a:r>
              <a:endParaRPr lang="el-GR" sz="2000" b="1" baseline="30000" dirty="0"/>
            </a:p>
          </p:txBody>
        </p:sp>
      </p:grp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4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επιτυγχάνεται η ενυδάτωση των ιόντων;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4032448" cy="50405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Τα ιόντα προκαλούν την αναδιάρθρωση της δομής του (υγρού) νερού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Aft>
                <a:spcPts val="1200"/>
              </a:spcAft>
            </a:pPr>
            <a:r>
              <a:rPr lang="el-GR" sz="2400" dirty="0" smtClean="0"/>
              <a:t>Κάθε ιόν περιστοιχίζεται από ένα αριθμό μορίων νερού, σχηματίζοντας τη </a:t>
            </a:r>
            <a:r>
              <a:rPr lang="el-GR" sz="2400" b="1" dirty="0" smtClean="0"/>
              <a:t>σφαίρα (ή </a:t>
            </a:r>
            <a:r>
              <a:rPr lang="el-GR" sz="2400" b="1" u="sng" dirty="0" smtClean="0"/>
              <a:t>κλωβό</a:t>
            </a:r>
            <a:r>
              <a:rPr lang="el-GR" sz="2400" b="1" dirty="0" smtClean="0"/>
              <a:t>)  ενυδάτωσης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Σχηματίζεται το ιόν </a:t>
            </a:r>
            <a:r>
              <a:rPr lang="en-US" sz="2400" b="1" dirty="0" smtClean="0"/>
              <a:t>Na</a:t>
            </a:r>
            <a:r>
              <a:rPr lang="en-US" sz="2400" b="1" baseline="30000" dirty="0" smtClean="0"/>
              <a:t>+</a:t>
            </a:r>
            <a:r>
              <a:rPr lang="en-US" sz="2000" b="1" dirty="0" smtClean="0"/>
              <a:t>(</a:t>
            </a:r>
            <a:r>
              <a:rPr lang="en-US" sz="2000" b="1" i="1" dirty="0" smtClean="0"/>
              <a:t>aq</a:t>
            </a:r>
            <a:r>
              <a:rPr lang="en-US" sz="2000" b="1" dirty="0" smtClean="0"/>
              <a:t>) </a:t>
            </a:r>
            <a:r>
              <a:rPr lang="el-GR" sz="2000" b="1" dirty="0" smtClean="0"/>
              <a:t> </a:t>
            </a:r>
            <a:r>
              <a:rPr lang="el-GR" sz="2400" dirty="0" smtClean="0"/>
              <a:t>ή  </a:t>
            </a:r>
            <a:r>
              <a:rPr lang="en-US" sz="2400" b="1" dirty="0" smtClean="0"/>
              <a:t>[Na(H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O)</a:t>
            </a:r>
            <a:r>
              <a:rPr lang="en-US" sz="2400" b="1" baseline="-25000" dirty="0" smtClean="0"/>
              <a:t>6</a:t>
            </a:r>
            <a:r>
              <a:rPr lang="en-US" sz="2400" b="1" dirty="0" smtClean="0"/>
              <a:t>]</a:t>
            </a:r>
            <a:r>
              <a:rPr lang="en-US" sz="2400" b="1" baseline="30000" dirty="0" smtClean="0"/>
              <a:t>+</a:t>
            </a:r>
            <a:endParaRPr lang="el-GR" sz="2400" b="1" baseline="30000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4211960" y="1304558"/>
            <a:ext cx="5034572" cy="5102272"/>
            <a:chOff x="3560543" y="1105459"/>
            <a:chExt cx="5699532" cy="5506148"/>
          </a:xfrm>
        </p:grpSpPr>
        <p:pic>
          <p:nvPicPr>
            <p:cNvPr id="91138" name="Picture 2" descr="http://upload.wikimedia.org/wikipedia/commons/thumb/6/67/Na%2BH2O.svg/673px-Na%2BH2O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2071678"/>
              <a:ext cx="3562352" cy="3562352"/>
            </a:xfrm>
            <a:prstGeom prst="rect">
              <a:avLst/>
            </a:prstGeom>
            <a:noFill/>
          </p:spPr>
        </p:pic>
        <p:pic>
          <p:nvPicPr>
            <p:cNvPr id="7" name="Picture 2" descr="http://upload.wikimedia.org/wikipedia/commons/thumb/6/67/Na%2BH2O.svg/673px-Na%2BH2O.svg.png"/>
            <p:cNvPicPr>
              <a:picLocks noChangeAspect="1" noChangeArrowheads="1"/>
            </p:cNvPicPr>
            <p:nvPr/>
          </p:nvPicPr>
          <p:blipFill>
            <a:blip r:embed="rId2"/>
            <a:srcRect l="33958" t="4011" r="39972" b="64171"/>
            <a:stretch>
              <a:fillRect/>
            </a:stretch>
          </p:blipFill>
          <p:spPr bwMode="auto">
            <a:xfrm>
              <a:off x="6286512" y="1142984"/>
              <a:ext cx="928694" cy="1133460"/>
            </a:xfrm>
            <a:prstGeom prst="rect">
              <a:avLst/>
            </a:prstGeom>
            <a:noFill/>
          </p:spPr>
        </p:pic>
        <p:sp>
          <p:nvSpPr>
            <p:cNvPr id="8" name="7 - Έλλειψη"/>
            <p:cNvSpPr/>
            <p:nvPr/>
          </p:nvSpPr>
          <p:spPr>
            <a:xfrm>
              <a:off x="5072066" y="2643182"/>
              <a:ext cx="2500330" cy="2500330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7688472" y="3487167"/>
              <a:ext cx="1571603" cy="996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Πρώτη σφαίρα ενυδάτωσης</a:t>
              </a:r>
              <a:endParaRPr lang="el-GR" dirty="0">
                <a:latin typeface="+mn-lt"/>
              </a:endParaRPr>
            </a:p>
          </p:txBody>
        </p:sp>
        <p:pic>
          <p:nvPicPr>
            <p:cNvPr id="10" name="Picture 2" descr="http://upload.wikimedia.org/wikipedia/commons/thumb/6/67/Na%2BH2O.svg/673px-Na%2BH2O.svg.png"/>
            <p:cNvPicPr>
              <a:picLocks noChangeAspect="1" noChangeArrowheads="1"/>
            </p:cNvPicPr>
            <p:nvPr/>
          </p:nvPicPr>
          <p:blipFill>
            <a:blip r:embed="rId2"/>
            <a:srcRect l="33958" t="4011" r="39972" b="64171"/>
            <a:stretch>
              <a:fillRect/>
            </a:stretch>
          </p:blipFill>
          <p:spPr bwMode="auto">
            <a:xfrm rot="1074716">
              <a:off x="7224125" y="1401204"/>
              <a:ext cx="928694" cy="1133460"/>
            </a:xfrm>
            <a:prstGeom prst="rect">
              <a:avLst/>
            </a:prstGeom>
            <a:noFill/>
          </p:spPr>
        </p:pic>
        <p:pic>
          <p:nvPicPr>
            <p:cNvPr id="11" name="Picture 2" descr="http://upload.wikimedia.org/wikipedia/commons/thumb/6/67/Na%2BH2O.svg/673px-Na%2BH2O.svg.png"/>
            <p:cNvPicPr>
              <a:picLocks noChangeAspect="1" noChangeArrowheads="1"/>
            </p:cNvPicPr>
            <p:nvPr/>
          </p:nvPicPr>
          <p:blipFill>
            <a:blip r:embed="rId2"/>
            <a:srcRect l="33958" t="4011" r="39972" b="64171"/>
            <a:stretch>
              <a:fillRect/>
            </a:stretch>
          </p:blipFill>
          <p:spPr bwMode="auto">
            <a:xfrm rot="2868984">
              <a:off x="7938504" y="2180197"/>
              <a:ext cx="928694" cy="1133460"/>
            </a:xfrm>
            <a:prstGeom prst="rect">
              <a:avLst/>
            </a:prstGeom>
            <a:noFill/>
          </p:spPr>
        </p:pic>
        <p:pic>
          <p:nvPicPr>
            <p:cNvPr id="12" name="Picture 2" descr="http://upload.wikimedia.org/wikipedia/commons/thumb/6/67/Na%2BH2O.svg/673px-Na%2BH2O.svg.png"/>
            <p:cNvPicPr>
              <a:picLocks noChangeAspect="1" noChangeArrowheads="1"/>
            </p:cNvPicPr>
            <p:nvPr/>
          </p:nvPicPr>
          <p:blipFill>
            <a:blip r:embed="rId2"/>
            <a:srcRect l="33958" t="4011" r="39972" b="64171"/>
            <a:stretch>
              <a:fillRect/>
            </a:stretch>
          </p:blipFill>
          <p:spPr bwMode="auto">
            <a:xfrm rot="20648120">
              <a:off x="5280743" y="1105459"/>
              <a:ext cx="928694" cy="1133460"/>
            </a:xfrm>
            <a:prstGeom prst="rect">
              <a:avLst/>
            </a:prstGeom>
            <a:noFill/>
          </p:spPr>
        </p:pic>
        <p:pic>
          <p:nvPicPr>
            <p:cNvPr id="13" name="Picture 2" descr="http://upload.wikimedia.org/wikipedia/commons/thumb/6/67/Na%2BH2O.svg/673px-Na%2BH2O.svg.png"/>
            <p:cNvPicPr>
              <a:picLocks noChangeAspect="1" noChangeArrowheads="1"/>
            </p:cNvPicPr>
            <p:nvPr/>
          </p:nvPicPr>
          <p:blipFill>
            <a:blip r:embed="rId2"/>
            <a:srcRect l="33958" t="4011" r="39972" b="64171"/>
            <a:stretch>
              <a:fillRect/>
            </a:stretch>
          </p:blipFill>
          <p:spPr bwMode="auto">
            <a:xfrm rot="19667720">
              <a:off x="4231092" y="1660454"/>
              <a:ext cx="928694" cy="1133460"/>
            </a:xfrm>
            <a:prstGeom prst="rect">
              <a:avLst/>
            </a:prstGeom>
            <a:noFill/>
          </p:spPr>
        </p:pic>
        <p:pic>
          <p:nvPicPr>
            <p:cNvPr id="14" name="Picture 2" descr="http://upload.wikimedia.org/wikipedia/commons/thumb/6/67/Na%2BH2O.svg/673px-Na%2BH2O.svg.png"/>
            <p:cNvPicPr>
              <a:picLocks noChangeAspect="1" noChangeArrowheads="1"/>
            </p:cNvPicPr>
            <p:nvPr/>
          </p:nvPicPr>
          <p:blipFill>
            <a:blip r:embed="rId2"/>
            <a:srcRect l="33958" t="4011" r="39972" b="64171"/>
            <a:stretch>
              <a:fillRect/>
            </a:stretch>
          </p:blipFill>
          <p:spPr bwMode="auto">
            <a:xfrm rot="17502349">
              <a:off x="3662926" y="2503161"/>
              <a:ext cx="928694" cy="1133460"/>
            </a:xfrm>
            <a:prstGeom prst="rect">
              <a:avLst/>
            </a:prstGeom>
            <a:noFill/>
          </p:spPr>
        </p:pic>
        <p:sp>
          <p:nvSpPr>
            <p:cNvPr id="15" name="14 - Έλλειψη"/>
            <p:cNvSpPr/>
            <p:nvPr/>
          </p:nvSpPr>
          <p:spPr>
            <a:xfrm>
              <a:off x="4000496" y="1500174"/>
              <a:ext cx="4714908" cy="471490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6535401" y="5615190"/>
              <a:ext cx="2608599" cy="996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Δεύτερη σφαίρα ενυδάτωσης </a:t>
              </a:r>
              <a:endParaRPr lang="en-US" dirty="0" smtClean="0">
                <a:latin typeface="+mn-lt"/>
              </a:endParaRPr>
            </a:p>
            <a:p>
              <a:r>
                <a:rPr lang="en-US" dirty="0" smtClean="0">
                  <a:latin typeface="+mn-lt"/>
                </a:rPr>
                <a:t>(</a:t>
              </a:r>
              <a:r>
                <a:rPr lang="el-GR" dirty="0" smtClean="0">
                  <a:latin typeface="+mn-lt"/>
                </a:rPr>
                <a:t>ασαφής και ασταθής</a:t>
              </a:r>
              <a:r>
                <a:rPr lang="en-US" dirty="0" smtClean="0">
                  <a:latin typeface="+mn-lt"/>
                </a:rPr>
                <a:t>)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19" name="Rectangle 8"/>
          <p:cNvSpPr/>
          <p:nvPr/>
        </p:nvSpPr>
        <p:spPr>
          <a:xfrm>
            <a:off x="4490708" y="6375358"/>
            <a:ext cx="2701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Αναδημιουργία από 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Na+H2O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by </a:t>
            </a:r>
            <a:r>
              <a:rPr lang="en-US" sz="1200" dirty="0">
                <a:latin typeface="+mn-lt"/>
                <a:hlinkClick r:id="rId4" tooltip="User:Leyo"/>
              </a:rPr>
              <a:t>Leyo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available  under </a:t>
            </a:r>
            <a:r>
              <a:rPr lang="en-US" sz="1200" dirty="0" smtClean="0">
                <a:latin typeface="+mn-lt"/>
              </a:rPr>
              <a:t>Public Domain</a:t>
            </a:r>
            <a:endParaRPr lang="en-US" sz="1200" dirty="0">
              <a:latin typeface="+mn-lt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47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ενυδάτωσης ιόντων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39552" y="1355576"/>
                <a:ext cx="8280920" cy="476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Για την αντίδραση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+mn-lt"/>
                  </a:rPr>
                  <a:t>:      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pc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en-US" sz="2400" b="1" i="1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400" b="1" i="1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l-GR" sz="2400" b="1" i="1" spc="100" baseline="-25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pc="100" baseline="-25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spc="100" baseline="-25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400" b="1" i="1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l-GR" sz="2400" b="1" i="1" spc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400" b="1" i="1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0" spc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400" b="1" i="1" spc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400" b="1" i="1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 spc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0" spc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𝐌</m:t>
                            </m:r>
                            <m:sSub>
                              <m:sSubPr>
                                <m:ctrlPr>
                                  <a:rPr lang="en-US" sz="2400" b="1" i="1" spc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2400" b="1" i="1" spc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spc="1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spc="1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𝐇</m:t>
                                        </m:r>
                                      </m:e>
                                      <m:sub>
                                        <m:r>
                                          <a:rPr lang="en-US" sz="2400" b="1" i="0" spc="1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400" b="1" i="0" spc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𝐎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1" i="1" spc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1" i="1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𝒛</m:t>
                        </m:r>
                        <m:r>
                          <a:rPr lang="en-US" sz="2400" b="1" i="1" spc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l-GR" b="1" spc="1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55576"/>
                <a:ext cx="8280920" cy="476477"/>
              </a:xfrm>
              <a:prstGeom prst="rect">
                <a:avLst/>
              </a:prstGeom>
              <a:blipFill rotWithShape="0">
                <a:blip r:embed="rId2"/>
                <a:stretch>
                  <a:fillRect l="-1178" t="-6329" b="-316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255546"/>
            <a:ext cx="3291659" cy="3384376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Η ενθαλπία (</a:t>
            </a:r>
            <a:r>
              <a:rPr lang="el-GR" sz="2400" b="1" i="1" dirty="0" smtClean="0"/>
              <a:t>ΔΗ</a:t>
            </a:r>
            <a:r>
              <a:rPr lang="el-GR" sz="2400" b="1" baseline="-25000" dirty="0" smtClean="0"/>
              <a:t>υδ</a:t>
            </a:r>
            <a:r>
              <a:rPr lang="el-GR" sz="2400" b="1" i="1" dirty="0" smtClean="0"/>
              <a:t>&lt;0</a:t>
            </a:r>
            <a:r>
              <a:rPr lang="el-GR" sz="2400" dirty="0" smtClean="0"/>
              <a:t>) καλείται ενέργεια ενυδάτωσης  του ιόντος Μ</a:t>
            </a:r>
            <a:r>
              <a:rPr lang="en-US" sz="2400" b="1" baseline="30000" dirty="0" smtClean="0"/>
              <a:t>z+</a:t>
            </a:r>
            <a:r>
              <a:rPr lang="el-GR" sz="2400" b="1" dirty="0" smtClean="0"/>
              <a:t>.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Το </a:t>
            </a:r>
            <a:r>
              <a:rPr lang="en-US" sz="2400" b="1" dirty="0" smtClean="0"/>
              <a:t>[M(</a:t>
            </a:r>
            <a:r>
              <a:rPr lang="el-GR" sz="2400" b="1" dirty="0" smtClean="0"/>
              <a:t>Η</a:t>
            </a:r>
            <a:r>
              <a:rPr lang="el-GR" sz="2400" b="1" baseline="-25000" dirty="0" smtClean="0"/>
              <a:t>2</a:t>
            </a:r>
            <a:r>
              <a:rPr lang="el-GR" sz="2400" b="1" dirty="0" smtClean="0"/>
              <a:t>Ο</a:t>
            </a:r>
            <a:r>
              <a:rPr lang="en-US" sz="2400" b="1" dirty="0" smtClean="0"/>
              <a:t>)</a:t>
            </a:r>
            <a:r>
              <a:rPr lang="en-US" sz="2400" b="1" baseline="-25000" dirty="0" smtClean="0"/>
              <a:t>m</a:t>
            </a:r>
            <a:r>
              <a:rPr lang="en-US" sz="2400" b="1" dirty="0" smtClean="0"/>
              <a:t>]</a:t>
            </a:r>
            <a:r>
              <a:rPr lang="en-US" sz="2400" b="1" baseline="30000" dirty="0" smtClean="0"/>
              <a:t> z+</a:t>
            </a:r>
            <a:r>
              <a:rPr lang="el-GR" sz="2400" b="1" baseline="-25000" dirty="0" smtClean="0"/>
              <a:t> </a:t>
            </a:r>
            <a:r>
              <a:rPr lang="el-GR" sz="2400" dirty="0" smtClean="0"/>
              <a:t>συμβολίζεται και </a:t>
            </a:r>
            <a:r>
              <a:rPr lang="en-US" sz="2400" b="1" dirty="0" smtClean="0"/>
              <a:t>M</a:t>
            </a:r>
            <a:r>
              <a:rPr lang="en-US" sz="2400" b="1" baseline="30000" dirty="0" smtClean="0"/>
              <a:t>z+</a:t>
            </a:r>
            <a:r>
              <a:rPr lang="en-US" sz="2400" b="1" dirty="0" smtClean="0"/>
              <a:t>(aq)</a:t>
            </a:r>
            <a:r>
              <a:rPr lang="en-US" sz="2400" dirty="0"/>
              <a:t>.</a:t>
            </a:r>
            <a:endParaRPr lang="el-GR" sz="2400" b="1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 dirty="0"/>
          </a:p>
        </p:txBody>
      </p:sp>
      <p:graphicFrame>
        <p:nvGraphicFramePr>
          <p:cNvPr id="8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81219"/>
              </p:ext>
            </p:extLst>
          </p:nvPr>
        </p:nvGraphicFramePr>
        <p:xfrm>
          <a:off x="3953918" y="2126083"/>
          <a:ext cx="4429152" cy="4539766"/>
        </p:xfrm>
        <a:graphic>
          <a:graphicData uri="http://schemas.openxmlformats.org/drawingml/2006/table">
            <a:tbl>
              <a:tblPr firstRow="1"/>
              <a:tblGrid>
                <a:gridCol w="738192"/>
                <a:gridCol w="738192"/>
                <a:gridCol w="738192"/>
                <a:gridCol w="738192"/>
                <a:gridCol w="738192"/>
                <a:gridCol w="738192"/>
              </a:tblGrid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0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ιόν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000" b="1" i="1" dirty="0" smtClean="0">
                          <a:latin typeface="Calibri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2000" b="1" i="1" dirty="0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l-GR" sz="20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υδ</a:t>
                      </a:r>
                      <a:r>
                        <a:rPr lang="el-GR" sz="20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pc="-140" baseline="0" dirty="0" smtClean="0"/>
                        <a:t>kJ/</a:t>
                      </a:r>
                      <a:r>
                        <a:rPr lang="en-US" sz="2000" b="0" spc="-140" baseline="0" dirty="0" err="1" smtClean="0"/>
                        <a:t>mol</a:t>
                      </a:r>
                      <a:r>
                        <a:rPr lang="el-GR" sz="2000" b="1" dirty="0" smtClean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0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ιόν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000" b="1" i="1" dirty="0" smtClean="0">
                          <a:latin typeface="Calibri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2000" b="1" i="1" dirty="0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l-GR" sz="20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υδ</a:t>
                      </a:r>
                      <a:r>
                        <a:rPr lang="el-GR" sz="20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spc="-140" baseline="0" dirty="0" smtClean="0"/>
                        <a:t>kJ/mol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0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ιόν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000" b="1" i="1" dirty="0" smtClean="0">
                          <a:latin typeface="Calibri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2000" b="1" i="1" dirty="0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l-GR" sz="20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υδ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spc="-140" baseline="0" dirty="0" smtClean="0"/>
                        <a:t>kJ/mol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-1130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-4665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-4430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Li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-520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-2494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l-GR" sz="2000" b="1" baseline="300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l-GR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-505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-406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-1921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el-GR" sz="2000" b="1" baseline="300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l-GR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-363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-322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-1577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Br</a:t>
                      </a:r>
                      <a:r>
                        <a:rPr lang="el-GR" sz="2000" b="1" baseline="300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l-GR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-336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Rb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-297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Sr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-1443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2000" b="1" baseline="300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l-GR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-295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Cs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-276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Ba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-1305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ClO</a:t>
                      </a:r>
                      <a:r>
                        <a:rPr lang="el-GR" sz="2000" b="1" baseline="-250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l-GR" sz="2000" b="1" baseline="300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l-GR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-238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Cr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-1904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Mn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-1841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l-GR" sz="2000" b="1" baseline="300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-1946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-1996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Ni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-2105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el-GR" sz="2000" b="1" baseline="300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-2100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4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Zn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-2046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Cd</a:t>
                      </a:r>
                      <a:r>
                        <a:rPr lang="el-GR" sz="20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-1807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Hg</a:t>
                      </a:r>
                      <a:r>
                        <a:rPr lang="el-GR" sz="2000" b="1" baseline="300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l-GR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-1824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5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Εξώθερμες και ενδόθερμες διαδικασίες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9408" y="1772816"/>
            <a:ext cx="4062575" cy="48245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Οι </a:t>
            </a:r>
            <a:r>
              <a:rPr lang="el-GR" sz="2400" b="1" dirty="0" smtClean="0"/>
              <a:t>εξώθερμες</a:t>
            </a:r>
            <a:r>
              <a:rPr lang="el-GR" sz="2400" dirty="0" smtClean="0"/>
              <a:t> διαδικασίες οδεύουν προς προϊόντα χαμηλότερης ενέργειας και συνεπώς, σταθερότερα.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Οι </a:t>
            </a:r>
            <a:r>
              <a:rPr lang="el-GR" sz="2400" b="1" dirty="0" smtClean="0"/>
              <a:t>ενδόθερμες</a:t>
            </a:r>
            <a:r>
              <a:rPr lang="el-GR" sz="2400" dirty="0" smtClean="0"/>
              <a:t>, προς προϊόντα ψηλότερης ενέργειας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l-GR" sz="2400" dirty="0"/>
          </a:p>
        </p:txBody>
      </p:sp>
      <p:grpSp>
        <p:nvGrpSpPr>
          <p:cNvPr id="16" name="Ομάδα 15"/>
          <p:cNvGrpSpPr/>
          <p:nvPr/>
        </p:nvGrpSpPr>
        <p:grpSpPr>
          <a:xfrm>
            <a:off x="4804452" y="1772816"/>
            <a:ext cx="4232407" cy="4154965"/>
            <a:chOff x="4911593" y="1571612"/>
            <a:chExt cx="4232407" cy="4154965"/>
          </a:xfrm>
        </p:grpSpPr>
        <p:grpSp>
          <p:nvGrpSpPr>
            <p:cNvPr id="19" name="18 - Ομάδα"/>
            <p:cNvGrpSpPr/>
            <p:nvPr/>
          </p:nvGrpSpPr>
          <p:grpSpPr>
            <a:xfrm>
              <a:off x="5072066" y="1571612"/>
              <a:ext cx="4071934" cy="4154965"/>
              <a:chOff x="5072066" y="4857760"/>
              <a:chExt cx="4071934" cy="4154965"/>
            </a:xfrm>
          </p:grpSpPr>
          <p:sp>
            <p:nvSpPr>
              <p:cNvPr id="7" name="6 - Ορθογώνιο"/>
              <p:cNvSpPr/>
              <p:nvPr/>
            </p:nvSpPr>
            <p:spPr>
              <a:xfrm>
                <a:off x="5072066" y="4857760"/>
                <a:ext cx="1214446" cy="78581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" name="8 - Ορθογώνιο"/>
              <p:cNvSpPr/>
              <p:nvPr/>
            </p:nvSpPr>
            <p:spPr>
              <a:xfrm>
                <a:off x="7429520" y="5929330"/>
                <a:ext cx="1214446" cy="78581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cxnSp>
            <p:nvCxnSpPr>
              <p:cNvPr id="12" name="11 - Ευθεία γραμμή σύνδεσης"/>
              <p:cNvCxnSpPr/>
              <p:nvPr/>
            </p:nvCxnSpPr>
            <p:spPr>
              <a:xfrm rot="10800000" flipH="1">
                <a:off x="5072066" y="5286388"/>
                <a:ext cx="38576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- Ευθεία γραμμή σύνδεσης"/>
              <p:cNvCxnSpPr/>
              <p:nvPr/>
            </p:nvCxnSpPr>
            <p:spPr>
              <a:xfrm>
                <a:off x="6643702" y="6357958"/>
                <a:ext cx="250029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16 - Βέλος προς τα κάτω"/>
              <p:cNvSpPr/>
              <p:nvPr/>
            </p:nvSpPr>
            <p:spPr>
              <a:xfrm rot="10800000">
                <a:off x="6998397" y="7981558"/>
                <a:ext cx="428628" cy="1031167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22" name="21 - TextBox"/>
            <p:cNvSpPr txBox="1"/>
            <p:nvPr/>
          </p:nvSpPr>
          <p:spPr>
            <a:xfrm>
              <a:off x="4911593" y="1632487"/>
              <a:ext cx="14077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latin typeface="+mn-lt"/>
                </a:rPr>
                <a:t>Αρχική</a:t>
              </a:r>
            </a:p>
            <a:p>
              <a:pPr algn="ctr"/>
              <a:r>
                <a:rPr lang="el-GR" sz="2000" dirty="0" smtClean="0">
                  <a:latin typeface="+mn-lt"/>
                </a:rPr>
                <a:t>κατάσταση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7263767" y="2682148"/>
              <a:ext cx="1572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latin typeface="+mn-lt"/>
                </a:rPr>
                <a:t>Τελική</a:t>
              </a:r>
            </a:p>
            <a:p>
              <a:pPr algn="ctr"/>
              <a:r>
                <a:rPr lang="el-GR" sz="2000" dirty="0">
                  <a:latin typeface="+mn-lt"/>
                </a:rPr>
                <a:t>κατάσταση</a:t>
              </a:r>
            </a:p>
          </p:txBody>
        </p:sp>
        <p:sp>
          <p:nvSpPr>
            <p:cNvPr id="26" name="25 - TextBox"/>
            <p:cNvSpPr txBox="1"/>
            <p:nvPr/>
          </p:nvSpPr>
          <p:spPr>
            <a:xfrm>
              <a:off x="6072198" y="2357430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latin typeface="+mn-lt"/>
                </a:rPr>
                <a:t>Δ</a:t>
              </a:r>
              <a:r>
                <a:rPr lang="el-GR" sz="2400" b="1" i="1" dirty="0" smtClean="0">
                  <a:latin typeface="+mn-lt"/>
                </a:rPr>
                <a:t>Η</a:t>
              </a:r>
              <a:r>
                <a:rPr lang="el-GR" sz="2400" b="1" dirty="0" smtClean="0">
                  <a:latin typeface="+mn-lt"/>
                </a:rPr>
                <a:t> &lt; 0</a:t>
              </a:r>
              <a:endParaRPr lang="el-GR" sz="2400" b="1" dirty="0">
                <a:latin typeface="+mn-lt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4869093" y="2243247"/>
            <a:ext cx="4167766" cy="4132570"/>
            <a:chOff x="4976234" y="2261107"/>
            <a:chExt cx="4167766" cy="4132570"/>
          </a:xfrm>
        </p:grpSpPr>
        <p:grpSp>
          <p:nvGrpSpPr>
            <p:cNvPr id="18" name="17 - Ομάδα"/>
            <p:cNvGrpSpPr/>
            <p:nvPr/>
          </p:nvGrpSpPr>
          <p:grpSpPr>
            <a:xfrm>
              <a:off x="5072066" y="4500570"/>
              <a:ext cx="4071934" cy="1893107"/>
              <a:chOff x="5072066" y="1928802"/>
              <a:chExt cx="4071934" cy="1893107"/>
            </a:xfrm>
          </p:grpSpPr>
          <p:sp>
            <p:nvSpPr>
              <p:cNvPr id="6" name="5 - Ορθογώνιο"/>
              <p:cNvSpPr/>
              <p:nvPr/>
            </p:nvSpPr>
            <p:spPr>
              <a:xfrm>
                <a:off x="5072066" y="3036091"/>
                <a:ext cx="1214446" cy="78581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8" name="7 - Ορθογώνιο"/>
              <p:cNvSpPr/>
              <p:nvPr/>
            </p:nvSpPr>
            <p:spPr>
              <a:xfrm>
                <a:off x="7429520" y="1928802"/>
                <a:ext cx="1214446" cy="78581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cxnSp>
            <p:nvCxnSpPr>
              <p:cNvPr id="11" name="10 - Ευθεία γραμμή σύνδεσης"/>
              <p:cNvCxnSpPr>
                <a:stCxn id="6" idx="1"/>
              </p:cNvCxnSpPr>
              <p:nvPr/>
            </p:nvCxnSpPr>
            <p:spPr>
              <a:xfrm rot="10800000" flipH="1">
                <a:off x="5072066" y="3429000"/>
                <a:ext cx="38576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2 - Ευθεία γραμμή σύνδεσης"/>
              <p:cNvCxnSpPr/>
              <p:nvPr/>
            </p:nvCxnSpPr>
            <p:spPr>
              <a:xfrm>
                <a:off x="6643702" y="2285992"/>
                <a:ext cx="250029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20 - Βέλος προς τα κάτω"/>
            <p:cNvSpPr/>
            <p:nvPr/>
          </p:nvSpPr>
          <p:spPr>
            <a:xfrm>
              <a:off x="7027072" y="2261107"/>
              <a:ext cx="428628" cy="1000132"/>
            </a:xfrm>
            <a:prstGeom prst="downArrow">
              <a:avLst/>
            </a:prstGeom>
            <a:gradFill flip="none" rotWithShape="1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4976234" y="5591699"/>
              <a:ext cx="1477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latin typeface="+mn-lt"/>
                </a:rPr>
                <a:t>Αρχική</a:t>
              </a:r>
            </a:p>
            <a:p>
              <a:r>
                <a:rPr lang="el-GR" sz="2000" dirty="0">
                  <a:latin typeface="+mn-lt"/>
                </a:rPr>
                <a:t>κατάσταση</a:t>
              </a:r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7336371" y="4503817"/>
              <a:ext cx="1500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latin typeface="+mn-lt"/>
                </a:rPr>
                <a:t>Τελική</a:t>
              </a:r>
            </a:p>
            <a:p>
              <a:pPr algn="ctr"/>
              <a:r>
                <a:rPr lang="el-GR" sz="2000" dirty="0">
                  <a:latin typeface="+mn-lt"/>
                </a:rPr>
                <a:t>κατάσταση</a:t>
              </a:r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6072198" y="5214950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latin typeface="+mn-lt"/>
                </a:rPr>
                <a:t>Δ</a:t>
              </a:r>
              <a:r>
                <a:rPr lang="el-GR" sz="2400" b="1" i="1" dirty="0" smtClean="0">
                  <a:latin typeface="+mn-lt"/>
                </a:rPr>
                <a:t>Η</a:t>
              </a:r>
              <a:r>
                <a:rPr lang="el-GR" sz="2400" b="1" dirty="0" smtClean="0">
                  <a:latin typeface="+mn-lt"/>
                </a:rPr>
                <a:t> &gt; 0</a:t>
              </a:r>
              <a:endParaRPr lang="el-GR" sz="2400" b="1" dirty="0">
                <a:latin typeface="+mn-lt"/>
              </a:endParaRPr>
            </a:p>
          </p:txBody>
        </p:sp>
      </p:grp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98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 fontScale="85000" lnSpcReduction="20000"/>
          </a:bodyPr>
          <a:lstStyle/>
          <a:p>
            <a:pPr marL="358775" indent="-358775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C. Tanford, </a:t>
            </a:r>
            <a:r>
              <a:rPr lang="en-US" sz="2400" i="1" dirty="0"/>
              <a:t>The Hydrophobic Effect: Formation of Micelles and Biological Membranes</a:t>
            </a:r>
            <a:r>
              <a:rPr lang="en-US" sz="2400" dirty="0"/>
              <a:t>. New York, NY: John Wiley &amp; Sons Inc., 1973, </a:t>
            </a:r>
            <a:r>
              <a:rPr lang="en-US" sz="2400" dirty="0">
                <a:hlinkClick r:id="rId2"/>
              </a:rPr>
              <a:t>ISBN 978-0-471-84460-0</a:t>
            </a:r>
            <a:r>
              <a:rPr lang="en-US" sz="2400" dirty="0" smtClean="0"/>
              <a:t>.</a:t>
            </a:r>
            <a:endParaRPr lang="el-GR" sz="2400" dirty="0"/>
          </a:p>
          <a:p>
            <a:pPr marL="358775" lvl="0" indent="-358775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ea typeface="Calibri" pitchFamily="34" charset="0"/>
                <a:cs typeface="Arial" pitchFamily="34" charset="0"/>
              </a:rPr>
              <a:t>Horie</a:t>
            </a:r>
            <a:r>
              <a:rPr lang="en-US" sz="2400" dirty="0">
                <a:ea typeface="Calibri" pitchFamily="34" charset="0"/>
                <a:cs typeface="Arial" pitchFamily="34" charset="0"/>
              </a:rPr>
              <a:t>, V., Materials for Conservation, Elsevier &amp; Butterworth-Heinemann, 2</a:t>
            </a:r>
            <a:r>
              <a:rPr lang="en-US" sz="2400" baseline="30000" dirty="0">
                <a:ea typeface="Calibri" pitchFamily="34" charset="0"/>
                <a:cs typeface="Arial" pitchFamily="34" charset="0"/>
              </a:rPr>
              <a:t>nd</a:t>
            </a:r>
            <a:r>
              <a:rPr lang="en-US" sz="2400" dirty="0">
                <a:ea typeface="Calibri" pitchFamily="34" charset="0"/>
                <a:cs typeface="Arial" pitchFamily="34" charset="0"/>
              </a:rPr>
              <a:t> Ed., Amsterdam 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2010.</a:t>
            </a:r>
            <a:endParaRPr lang="en-US" sz="2400" dirty="0">
              <a:ea typeface="Calibri" pitchFamily="34" charset="0"/>
              <a:cs typeface="Arial" pitchFamily="34" charset="0"/>
            </a:endParaRPr>
          </a:p>
          <a:p>
            <a:pPr marL="358775" indent="-35877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sv-SE" sz="2400" dirty="0"/>
              <a:t>Holmberg</a:t>
            </a:r>
            <a:r>
              <a:rPr lang="el-GR" sz="2400" dirty="0"/>
              <a:t> </a:t>
            </a:r>
            <a:r>
              <a:rPr lang="sv-SE" sz="2400" dirty="0"/>
              <a:t>K., Jonsson</a:t>
            </a:r>
            <a:r>
              <a:rPr lang="el-GR" sz="2400" dirty="0"/>
              <a:t> </a:t>
            </a:r>
            <a:r>
              <a:rPr lang="sv-SE" sz="2400" dirty="0"/>
              <a:t>B., Kronberg B. and Lindman</a:t>
            </a:r>
            <a:r>
              <a:rPr lang="el-GR" sz="2400" dirty="0"/>
              <a:t> </a:t>
            </a:r>
            <a:r>
              <a:rPr lang="sv-SE" sz="2400" dirty="0"/>
              <a:t>B., </a:t>
            </a:r>
            <a:r>
              <a:rPr lang="en-US" sz="2400" dirty="0"/>
              <a:t>Surfactants and Polymers in Aqueous Solution, John Wiley and Sons, Chichester, England, </a:t>
            </a:r>
            <a:r>
              <a:rPr lang="en-US" sz="2400" dirty="0" smtClean="0"/>
              <a:t>2003.</a:t>
            </a:r>
            <a:endParaRPr lang="en-US" sz="2400" dirty="0">
              <a:cs typeface="Arial" pitchFamily="34" charset="0"/>
            </a:endParaRPr>
          </a:p>
          <a:p>
            <a:pPr marL="358775" indent="-358775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cs typeface="Arial" pitchFamily="34" charset="0"/>
              </a:rPr>
              <a:t>Wolbers</a:t>
            </a:r>
            <a:r>
              <a:rPr lang="el-GR" sz="2400" dirty="0">
                <a:cs typeface="Arial" pitchFamily="34" charset="0"/>
              </a:rPr>
              <a:t> Ρ.</a:t>
            </a:r>
            <a:r>
              <a:rPr lang="en-US" sz="2400" dirty="0">
                <a:cs typeface="Arial" pitchFamily="34" charset="0"/>
              </a:rPr>
              <a:t>,</a:t>
            </a:r>
            <a:r>
              <a:rPr lang="el-GR" sz="2400" dirty="0">
                <a:cs typeface="Arial" pitchFamily="34" charset="0"/>
              </a:rPr>
              <a:t> </a:t>
            </a:r>
            <a:r>
              <a:rPr lang="en-US" sz="2400" dirty="0"/>
              <a:t>The Use of Water-Based Cleaning Systems on Fine Art Surfaces</a:t>
            </a:r>
            <a:r>
              <a:rPr lang="el-GR" sz="2400" dirty="0"/>
              <a:t>,</a:t>
            </a:r>
            <a:r>
              <a:rPr lang="en-US" sz="2400" dirty="0"/>
              <a:t> Archetype, July, 1999.</a:t>
            </a:r>
          </a:p>
          <a:p>
            <a:pPr marL="358775" indent="-358775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Solvent Gels for Cleaning Works of Art: The Residue Question, V. Dorge (ed.), Research in Conservation, The Getty Conservation Institute, </a:t>
            </a:r>
            <a:r>
              <a:rPr lang="en-US" sz="2400" dirty="0" smtClean="0"/>
              <a:t>2004.</a:t>
            </a:r>
            <a:endParaRPr lang="en-US" sz="2400" dirty="0"/>
          </a:p>
          <a:p>
            <a:pPr marL="358775" indent="-358775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ea typeface="Calibri" pitchFamily="34" charset="0"/>
                <a:cs typeface="Arial" pitchFamily="34" charset="0"/>
              </a:rPr>
              <a:t>Moncrieff, A. and Weaver, G; Science for Conservators Book 2: Cleaning. Conservation Unit/Routledge 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1987.</a:t>
            </a:r>
            <a:endParaRPr lang="en-US" sz="24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8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45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63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«Επιστήμη Υλικών ΙΙ (Θ). Ενότητα 4</a:t>
            </a:r>
            <a:r>
              <a:rPr lang="en-US" sz="2000" dirty="0" smtClean="0"/>
              <a:t>: </a:t>
            </a:r>
            <a:r>
              <a:rPr lang="el-GR" sz="2000" dirty="0"/>
              <a:t>Τριγωνικό Διάγραμμα Διαλυτότητας. </a:t>
            </a:r>
            <a:r>
              <a:rPr lang="el-GR" sz="2000" dirty="0" smtClean="0"/>
              <a:t>Το </a:t>
            </a:r>
            <a:r>
              <a:rPr lang="el-GR" sz="2000" dirty="0"/>
              <a:t>νερό ως </a:t>
            </a:r>
            <a:r>
              <a:rPr lang="el-GR" sz="2000" dirty="0" smtClean="0"/>
              <a:t>διαλύτης».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430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4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Το τριγωνικό διάγραμμα διαλυτότητας (ή διάγραμμα </a:t>
            </a:r>
            <a:r>
              <a:rPr lang="en-US" dirty="0" smtClean="0"/>
              <a:t>Teas)</a:t>
            </a:r>
            <a:endParaRPr lang="el-GR" dirty="0" smtClean="0"/>
          </a:p>
        </p:txBody>
      </p:sp>
      <p:grpSp>
        <p:nvGrpSpPr>
          <p:cNvPr id="29" name="28 - Ομάδα"/>
          <p:cNvGrpSpPr/>
          <p:nvPr/>
        </p:nvGrpSpPr>
        <p:grpSpPr>
          <a:xfrm>
            <a:off x="2771800" y="1562059"/>
            <a:ext cx="4857784" cy="4572032"/>
            <a:chOff x="3500430" y="1714488"/>
            <a:chExt cx="4857784" cy="442915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/>
            <a:srcRect l="4464" t="2676" r="4464" b="2811"/>
            <a:stretch>
              <a:fillRect/>
            </a:stretch>
          </p:blipFill>
          <p:spPr bwMode="auto">
            <a:xfrm>
              <a:off x="3500430" y="1714488"/>
              <a:ext cx="4857784" cy="4429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3697588" y="5786504"/>
              <a:ext cx="1945982" cy="298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 b="1" dirty="0">
                  <a:solidFill>
                    <a:schemeClr val="bg2">
                      <a:lumMod val="50000"/>
                    </a:schemeClr>
                  </a:solidFill>
                </a:rPr>
                <a:t>Δυνάμεις </a:t>
              </a:r>
              <a:r>
                <a:rPr lang="el-GR" sz="1400" b="1" dirty="0" smtClean="0">
                  <a:solidFill>
                    <a:schemeClr val="bg2">
                      <a:lumMod val="50000"/>
                    </a:schemeClr>
                  </a:solidFill>
                </a:rPr>
                <a:t>διασποράς, </a:t>
              </a:r>
              <a:r>
                <a:rPr lang="en-US" sz="1400" b="1" dirty="0" smtClean="0">
                  <a:solidFill>
                    <a:schemeClr val="bg2">
                      <a:lumMod val="50000"/>
                    </a:schemeClr>
                  </a:solidFill>
                </a:rPr>
                <a:t>d</a:t>
              </a:r>
              <a:endParaRPr lang="el-GR" sz="1400" b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 rot="3563509">
              <a:off x="5823300" y="2701040"/>
              <a:ext cx="2136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 dirty="0">
                  <a:solidFill>
                    <a:srgbClr val="C00000"/>
                  </a:solidFill>
                </a:rPr>
                <a:t>Ξηρές Πολικές </a:t>
              </a:r>
              <a:r>
                <a:rPr lang="el-GR" sz="1400" dirty="0" smtClean="0">
                  <a:solidFill>
                    <a:srgbClr val="C00000"/>
                  </a:solidFill>
                </a:rPr>
                <a:t>δυνάμεις</a:t>
              </a:r>
              <a:r>
                <a:rPr lang="en-US" sz="1400" dirty="0" smtClean="0">
                  <a:solidFill>
                    <a:srgbClr val="C00000"/>
                  </a:solidFill>
                </a:rPr>
                <a:t>,</a:t>
              </a:r>
              <a:r>
                <a:rPr lang="el-GR" sz="1400" dirty="0" smtClean="0">
                  <a:solidFill>
                    <a:srgbClr val="C00000"/>
                  </a:solidFill>
                </a:rPr>
                <a:t>, </a:t>
              </a:r>
              <a:r>
                <a:rPr lang="en-US" sz="1400" dirty="0" smtClean="0">
                  <a:solidFill>
                    <a:srgbClr val="C00000"/>
                  </a:solidFill>
                </a:rPr>
                <a:t>p</a:t>
              </a:r>
              <a:endParaRPr lang="el-GR" sz="1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 rot="18014594">
              <a:off x="2809467" y="4324362"/>
              <a:ext cx="25395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 dirty="0">
                  <a:solidFill>
                    <a:srgbClr val="0000CC"/>
                  </a:solidFill>
                </a:rPr>
                <a:t>Δυνάμεις δεσμών </a:t>
              </a:r>
              <a:r>
                <a:rPr lang="el-GR" sz="1400" dirty="0" smtClean="0">
                  <a:solidFill>
                    <a:srgbClr val="0000CC"/>
                  </a:solidFill>
                </a:rPr>
                <a:t>υδρογόνου, </a:t>
              </a:r>
              <a:r>
                <a:rPr lang="en-US" sz="1400" dirty="0" smtClean="0">
                  <a:solidFill>
                    <a:srgbClr val="0000CC"/>
                  </a:solidFill>
                </a:rPr>
                <a:t>h</a:t>
              </a:r>
              <a:endParaRPr lang="el-GR" sz="1400" baseline="-25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54" name="53 - Ομάδα"/>
          <p:cNvGrpSpPr/>
          <p:nvPr/>
        </p:nvGrpSpPr>
        <p:grpSpPr>
          <a:xfrm>
            <a:off x="3200428" y="2276439"/>
            <a:ext cx="3929090" cy="2930546"/>
            <a:chOff x="4572000" y="2214554"/>
            <a:chExt cx="3929090" cy="2930546"/>
          </a:xfrm>
        </p:grpSpPr>
        <p:cxnSp>
          <p:nvCxnSpPr>
            <p:cNvPr id="31" name="30 - Ευθεία γραμμή σύνδεσης"/>
            <p:cNvCxnSpPr/>
            <p:nvPr/>
          </p:nvCxnSpPr>
          <p:spPr>
            <a:xfrm>
              <a:off x="4572000" y="5143512"/>
              <a:ext cx="392909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- Ευθεία γραμμή σύνδεσης"/>
            <p:cNvCxnSpPr/>
            <p:nvPr/>
          </p:nvCxnSpPr>
          <p:spPr>
            <a:xfrm>
              <a:off x="4714876" y="4786322"/>
              <a:ext cx="35719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- Ευθεία γραμμή σύνδεσης"/>
            <p:cNvCxnSpPr/>
            <p:nvPr/>
          </p:nvCxnSpPr>
          <p:spPr>
            <a:xfrm>
              <a:off x="5000628" y="4429132"/>
              <a:ext cx="3071834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- Ευθεία γραμμή σύνδεσης"/>
            <p:cNvCxnSpPr/>
            <p:nvPr/>
          </p:nvCxnSpPr>
          <p:spPr>
            <a:xfrm>
              <a:off x="5286380" y="4071942"/>
              <a:ext cx="2571768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- Ευθεία γραμμή σύνδεσης"/>
            <p:cNvCxnSpPr/>
            <p:nvPr/>
          </p:nvCxnSpPr>
          <p:spPr>
            <a:xfrm>
              <a:off x="5429256" y="3714752"/>
              <a:ext cx="2214578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- Ευθεία γραμμή σύνδεσης"/>
            <p:cNvCxnSpPr/>
            <p:nvPr/>
          </p:nvCxnSpPr>
          <p:spPr>
            <a:xfrm>
              <a:off x="5715008" y="3286124"/>
              <a:ext cx="1643074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- Ευθεία γραμμή σύνδεσης"/>
            <p:cNvCxnSpPr/>
            <p:nvPr/>
          </p:nvCxnSpPr>
          <p:spPr>
            <a:xfrm>
              <a:off x="5857884" y="2928934"/>
              <a:ext cx="1357322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- Ευθεία γραμμή σύνδεσης"/>
            <p:cNvCxnSpPr/>
            <p:nvPr/>
          </p:nvCxnSpPr>
          <p:spPr>
            <a:xfrm>
              <a:off x="6143636" y="2571744"/>
              <a:ext cx="857256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- Ευθεία γραμμή σύνδεσης"/>
            <p:cNvCxnSpPr/>
            <p:nvPr/>
          </p:nvCxnSpPr>
          <p:spPr>
            <a:xfrm>
              <a:off x="6286512" y="2214554"/>
              <a:ext cx="500066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54 - Ομάδα"/>
          <p:cNvGrpSpPr/>
          <p:nvPr/>
        </p:nvGrpSpPr>
        <p:grpSpPr>
          <a:xfrm rot="7197642">
            <a:off x="3739671" y="3249741"/>
            <a:ext cx="3929090" cy="2879241"/>
            <a:chOff x="4572000" y="2214554"/>
            <a:chExt cx="3929090" cy="2930546"/>
          </a:xfrm>
        </p:grpSpPr>
        <p:cxnSp>
          <p:nvCxnSpPr>
            <p:cNvPr id="56" name="55 - Ευθεία γραμμή σύνδεσης"/>
            <p:cNvCxnSpPr/>
            <p:nvPr/>
          </p:nvCxnSpPr>
          <p:spPr>
            <a:xfrm>
              <a:off x="4572000" y="5143512"/>
              <a:ext cx="392909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- Ευθεία γραμμή σύνδεσης"/>
            <p:cNvCxnSpPr/>
            <p:nvPr/>
          </p:nvCxnSpPr>
          <p:spPr>
            <a:xfrm>
              <a:off x="4714876" y="4786322"/>
              <a:ext cx="35719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- Ευθεία γραμμή σύνδεσης"/>
            <p:cNvCxnSpPr/>
            <p:nvPr/>
          </p:nvCxnSpPr>
          <p:spPr>
            <a:xfrm>
              <a:off x="5000628" y="4429132"/>
              <a:ext cx="3071834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- Ευθεία γραμμή σύνδεσης"/>
            <p:cNvCxnSpPr/>
            <p:nvPr/>
          </p:nvCxnSpPr>
          <p:spPr>
            <a:xfrm>
              <a:off x="5286380" y="4071942"/>
              <a:ext cx="2571768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- Ευθεία γραμμή σύνδεσης"/>
            <p:cNvCxnSpPr/>
            <p:nvPr/>
          </p:nvCxnSpPr>
          <p:spPr>
            <a:xfrm>
              <a:off x="5429256" y="3714752"/>
              <a:ext cx="2214578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- Ευθεία γραμμή σύνδεσης"/>
            <p:cNvCxnSpPr/>
            <p:nvPr/>
          </p:nvCxnSpPr>
          <p:spPr>
            <a:xfrm>
              <a:off x="5715008" y="3286124"/>
              <a:ext cx="1643074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- Ευθεία γραμμή σύνδεσης"/>
            <p:cNvCxnSpPr/>
            <p:nvPr/>
          </p:nvCxnSpPr>
          <p:spPr>
            <a:xfrm>
              <a:off x="5857884" y="2928934"/>
              <a:ext cx="1357322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- Ευθεία γραμμή σύνδεσης"/>
            <p:cNvCxnSpPr/>
            <p:nvPr/>
          </p:nvCxnSpPr>
          <p:spPr>
            <a:xfrm>
              <a:off x="6143636" y="2571744"/>
              <a:ext cx="85725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- Ευθεία γραμμή σύνδεσης"/>
            <p:cNvCxnSpPr/>
            <p:nvPr/>
          </p:nvCxnSpPr>
          <p:spPr>
            <a:xfrm>
              <a:off x="6286512" y="2214554"/>
              <a:ext cx="50006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64 - Ομάδα"/>
          <p:cNvGrpSpPr/>
          <p:nvPr/>
        </p:nvGrpSpPr>
        <p:grpSpPr>
          <a:xfrm rot="14382737">
            <a:off x="2726511" y="3251971"/>
            <a:ext cx="3929090" cy="2930546"/>
            <a:chOff x="4572000" y="2214554"/>
            <a:chExt cx="3929090" cy="2930546"/>
          </a:xfrm>
        </p:grpSpPr>
        <p:cxnSp>
          <p:nvCxnSpPr>
            <p:cNvPr id="66" name="65 - Ευθεία γραμμή σύνδεσης"/>
            <p:cNvCxnSpPr/>
            <p:nvPr/>
          </p:nvCxnSpPr>
          <p:spPr>
            <a:xfrm>
              <a:off x="4572000" y="5143512"/>
              <a:ext cx="3929090" cy="1588"/>
            </a:xfrm>
            <a:prstGeom prst="line">
              <a:avLst/>
            </a:pr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- Ευθεία γραμμή σύνδεσης"/>
            <p:cNvCxnSpPr/>
            <p:nvPr/>
          </p:nvCxnSpPr>
          <p:spPr>
            <a:xfrm>
              <a:off x="4714876" y="4786322"/>
              <a:ext cx="3571900" cy="1588"/>
            </a:xfrm>
            <a:prstGeom prst="line">
              <a:avLst/>
            </a:pr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- Ευθεία γραμμή σύνδεσης"/>
            <p:cNvCxnSpPr/>
            <p:nvPr/>
          </p:nvCxnSpPr>
          <p:spPr>
            <a:xfrm>
              <a:off x="5000628" y="4429132"/>
              <a:ext cx="3071834" cy="1588"/>
            </a:xfrm>
            <a:prstGeom prst="line">
              <a:avLst/>
            </a:pr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- Ευθεία γραμμή σύνδεσης"/>
            <p:cNvCxnSpPr/>
            <p:nvPr/>
          </p:nvCxnSpPr>
          <p:spPr>
            <a:xfrm>
              <a:off x="5286380" y="4071942"/>
              <a:ext cx="2571768" cy="1588"/>
            </a:xfrm>
            <a:prstGeom prst="line">
              <a:avLst/>
            </a:pr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- Ευθεία γραμμή σύνδεσης"/>
            <p:cNvCxnSpPr/>
            <p:nvPr/>
          </p:nvCxnSpPr>
          <p:spPr>
            <a:xfrm>
              <a:off x="5429256" y="3714752"/>
              <a:ext cx="2214578" cy="1588"/>
            </a:xfrm>
            <a:prstGeom prst="line">
              <a:avLst/>
            </a:pr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- Ευθεία γραμμή σύνδεσης"/>
            <p:cNvCxnSpPr/>
            <p:nvPr/>
          </p:nvCxnSpPr>
          <p:spPr>
            <a:xfrm>
              <a:off x="5715008" y="3286124"/>
              <a:ext cx="1643074" cy="1588"/>
            </a:xfrm>
            <a:prstGeom prst="line">
              <a:avLst/>
            </a:pr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- Ευθεία γραμμή σύνδεσης"/>
            <p:cNvCxnSpPr/>
            <p:nvPr/>
          </p:nvCxnSpPr>
          <p:spPr>
            <a:xfrm>
              <a:off x="5857884" y="2928934"/>
              <a:ext cx="1357322" cy="1588"/>
            </a:xfrm>
            <a:prstGeom prst="line">
              <a:avLst/>
            </a:pr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- Ευθεία γραμμή σύνδεσης"/>
            <p:cNvCxnSpPr/>
            <p:nvPr/>
          </p:nvCxnSpPr>
          <p:spPr>
            <a:xfrm>
              <a:off x="6143636" y="2571744"/>
              <a:ext cx="857256" cy="1588"/>
            </a:xfrm>
            <a:prstGeom prst="line">
              <a:avLst/>
            </a:pr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- Ευθεία γραμμή σύνδεσης"/>
            <p:cNvCxnSpPr/>
            <p:nvPr/>
          </p:nvCxnSpPr>
          <p:spPr>
            <a:xfrm>
              <a:off x="6286512" y="2214554"/>
              <a:ext cx="500066" cy="1588"/>
            </a:xfrm>
            <a:prstGeom prst="line">
              <a:avLst/>
            </a:pr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7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88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4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489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4225" t="2876" r="5634" b="1428"/>
          <a:stretch>
            <a:fillRect/>
          </a:stretch>
        </p:blipFill>
        <p:spPr bwMode="auto">
          <a:xfrm>
            <a:off x="3643306" y="1428736"/>
            <a:ext cx="4857784" cy="49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σημασία της θέσης στο τριγωνικό διάγραμμα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785926"/>
            <a:ext cx="3643370" cy="435771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l-GR" sz="2400" b="1" dirty="0" smtClean="0"/>
              <a:t>Χλωροφόρμιο</a:t>
            </a:r>
          </a:p>
          <a:p>
            <a:pPr algn="r">
              <a:buNone/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=68, f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=11, f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=21</a:t>
            </a:r>
            <a:endParaRPr lang="el-GR" sz="2400" dirty="0" smtClean="0"/>
          </a:p>
          <a:p>
            <a:pPr algn="r">
              <a:buNone/>
            </a:pPr>
            <a:endParaRPr lang="el-GR" sz="2400" dirty="0" smtClean="0"/>
          </a:p>
          <a:p>
            <a:pPr algn="r">
              <a:buNone/>
            </a:pPr>
            <a:r>
              <a:rPr lang="el-GR" sz="2400" dirty="0"/>
              <a:t>Εάν μια </a:t>
            </a:r>
            <a:r>
              <a:rPr lang="el-GR" sz="2400" b="1" dirty="0"/>
              <a:t>ρητίνη</a:t>
            </a:r>
            <a:r>
              <a:rPr lang="el-GR" sz="2400" dirty="0"/>
              <a:t> (βερνίκι) έχει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τη θέση της </a:t>
            </a:r>
            <a:r>
              <a:rPr lang="el-GR" sz="2400" dirty="0"/>
              <a:t>στο τρίγωνο σε </a:t>
            </a:r>
            <a:r>
              <a:rPr lang="el-GR" sz="2400" b="1" dirty="0"/>
              <a:t>περιοχή</a:t>
            </a:r>
            <a:r>
              <a:rPr lang="el-GR" sz="2400" dirty="0"/>
              <a:t> που περιλαμβάνει τη θέση του </a:t>
            </a:r>
            <a:r>
              <a:rPr lang="el-GR" sz="2400" b="1" dirty="0"/>
              <a:t>χλωροφορμίου</a:t>
            </a:r>
            <a:r>
              <a:rPr lang="el-GR" sz="2400" dirty="0"/>
              <a:t>, τότε μπορεί να απομακρυνθεί με αυτό το διαλύτη.</a:t>
            </a:r>
            <a:endParaRPr lang="en-US" sz="2400" dirty="0"/>
          </a:p>
        </p:txBody>
      </p:sp>
      <p:sp>
        <p:nvSpPr>
          <p:cNvPr id="49" name="48 - TextBox"/>
          <p:cNvSpPr txBox="1"/>
          <p:nvPr/>
        </p:nvSpPr>
        <p:spPr>
          <a:xfrm>
            <a:off x="6715140" y="5857891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67</a:t>
            </a:r>
            <a:endParaRPr lang="el-G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8001024" y="5000635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11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5143504" y="2285991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21</a:t>
            </a:r>
            <a:endParaRPr lang="el-GR" sz="2400" b="1" dirty="0">
              <a:solidFill>
                <a:srgbClr val="0000CC"/>
              </a:solidFill>
            </a:endParaRPr>
          </a:p>
        </p:txBody>
      </p:sp>
      <p:sp>
        <p:nvSpPr>
          <p:cNvPr id="56" name="55 - Έλλειψη"/>
          <p:cNvSpPr/>
          <p:nvPr/>
        </p:nvSpPr>
        <p:spPr>
          <a:xfrm>
            <a:off x="7000892" y="5214950"/>
            <a:ext cx="214314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40" name="39 - Ευθεία γραμμή σύνδεσης"/>
          <p:cNvCxnSpPr/>
          <p:nvPr/>
        </p:nvCxnSpPr>
        <p:spPr>
          <a:xfrm rot="5400000" flipH="1" flipV="1">
            <a:off x="6500826" y="4714883"/>
            <a:ext cx="1357322" cy="785818"/>
          </a:xfrm>
          <a:prstGeom prst="line">
            <a:avLst/>
          </a:prstGeom>
          <a:ln w="19050">
            <a:solidFill>
              <a:srgbClr val="857B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εία γραμμή σύνδεσης"/>
          <p:cNvCxnSpPr/>
          <p:nvPr/>
        </p:nvCxnSpPr>
        <p:spPr>
          <a:xfrm>
            <a:off x="4214810" y="5286387"/>
            <a:ext cx="3786214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- Ευθεία γραμμή σύνδεσης"/>
          <p:cNvCxnSpPr/>
          <p:nvPr/>
        </p:nvCxnSpPr>
        <p:spPr>
          <a:xfrm rot="16200000" flipH="1">
            <a:off x="4929190" y="3357561"/>
            <a:ext cx="3214710" cy="1785950"/>
          </a:xfrm>
          <a:prstGeom prst="line">
            <a:avLst/>
          </a:prstGeom>
          <a:ln w="1905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Έλλειψη"/>
          <p:cNvSpPr/>
          <p:nvPr/>
        </p:nvSpPr>
        <p:spPr>
          <a:xfrm rot="2234963">
            <a:off x="6915598" y="5041749"/>
            <a:ext cx="442014" cy="386567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57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Μίγματα διαλυτών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8617" y="1025352"/>
            <a:ext cx="8186766" cy="53754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Συχνά προκύπτει η ανάγκη να χρησιμοποιηθεί μίγμα δυο ή περισσότερων διαλυτών για να επιτευχθεί αποτελεσματικότερη διαλυτοποίηση.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Ας υποθέσουμε ότι αναμιγνύουμε </a:t>
            </a:r>
            <a:r>
              <a:rPr lang="el-GR" sz="2400" b="1" dirty="0" smtClean="0"/>
              <a:t>χλωροφόρμιο 30% </a:t>
            </a:r>
            <a:r>
              <a:rPr lang="en-US" sz="2400" b="1" dirty="0" smtClean="0"/>
              <a:t>v/v</a:t>
            </a:r>
            <a:r>
              <a:rPr lang="el-GR" sz="2400" dirty="0" smtClean="0"/>
              <a:t> (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68</a:t>
            </a:r>
            <a:r>
              <a:rPr lang="en-US" sz="2400" dirty="0" smtClean="0"/>
              <a:t>, f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C00000"/>
                </a:solidFill>
              </a:rPr>
              <a:t>11</a:t>
            </a:r>
            <a:r>
              <a:rPr lang="en-US" sz="2400" dirty="0" smtClean="0"/>
              <a:t>, f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B0F0"/>
                </a:solidFill>
              </a:rPr>
              <a:t>21</a:t>
            </a:r>
            <a:r>
              <a:rPr lang="el-GR" sz="2400" dirty="0" smtClean="0"/>
              <a:t>) και </a:t>
            </a:r>
            <a:r>
              <a:rPr lang="el-GR" sz="2400" b="1" dirty="0" smtClean="0"/>
              <a:t>αιθανόλη</a:t>
            </a:r>
            <a:r>
              <a:rPr lang="el-GR" sz="2400" dirty="0" smtClean="0"/>
              <a:t> </a:t>
            </a:r>
            <a:r>
              <a:rPr lang="en-US" sz="2400" b="1" dirty="0"/>
              <a:t>7</a:t>
            </a:r>
            <a:r>
              <a:rPr lang="el-GR" sz="2400" b="1" dirty="0" smtClean="0"/>
              <a:t>0</a:t>
            </a:r>
            <a:r>
              <a:rPr lang="en-US" sz="2400" b="1" dirty="0" smtClean="0"/>
              <a:t>%</a:t>
            </a:r>
            <a:r>
              <a:rPr lang="el-GR" sz="2400" b="1" dirty="0" smtClean="0"/>
              <a:t> </a:t>
            </a:r>
            <a:r>
              <a:rPr lang="en-US" sz="2400" b="1" dirty="0" smtClean="0"/>
              <a:t>v/v </a:t>
            </a:r>
            <a:r>
              <a:rPr lang="el-GR" sz="2400" dirty="0" smtClean="0"/>
              <a:t>(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36</a:t>
            </a:r>
            <a:r>
              <a:rPr lang="en-US" sz="2400" dirty="0" smtClean="0"/>
              <a:t>, f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el-GR" sz="2400" dirty="0" smtClean="0">
                <a:solidFill>
                  <a:srgbClr val="C00000"/>
                </a:solidFill>
              </a:rPr>
              <a:t>8</a:t>
            </a:r>
            <a:r>
              <a:rPr lang="en-US" sz="2400" dirty="0" smtClean="0"/>
              <a:t>, f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=</a:t>
            </a:r>
            <a:r>
              <a:rPr lang="el-GR" sz="2400" dirty="0" smtClean="0">
                <a:solidFill>
                  <a:srgbClr val="00B0F0"/>
                </a:solidFill>
              </a:rPr>
              <a:t>46</a:t>
            </a:r>
            <a:r>
              <a:rPr lang="el-GR" sz="2400" dirty="0" smtClean="0"/>
              <a:t>).</a:t>
            </a:r>
            <a:endParaRPr lang="en-US" sz="2400" dirty="0" smtClean="0"/>
          </a:p>
          <a:p>
            <a:pPr>
              <a:spcBef>
                <a:spcPts val="1200"/>
              </a:spcBef>
            </a:pPr>
            <a:endParaRPr lang="el-GR" sz="2400" dirty="0" smtClean="0"/>
          </a:p>
          <a:p>
            <a:pPr>
              <a:spcBef>
                <a:spcPts val="1200"/>
              </a:spcBef>
              <a:buNone/>
            </a:pPr>
            <a:r>
              <a:rPr lang="el-GR" sz="2400" b="1" dirty="0" smtClean="0"/>
              <a:t>Υπολογιστική μέθοδος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Ο «νέος» διαλύτης που θα προκύψει θα έχει :</a:t>
            </a:r>
          </a:p>
          <a:p>
            <a:pPr marL="987425" lvl="1">
              <a:spcBef>
                <a:spcPts val="1200"/>
              </a:spcBef>
              <a:buNone/>
            </a:pPr>
            <a:r>
              <a:rPr lang="en-US" sz="2400" b="1" dirty="0" smtClean="0"/>
              <a:t>100f</a:t>
            </a:r>
            <a:r>
              <a:rPr lang="en-US" sz="2400" b="1" baseline="-25000" dirty="0" smtClean="0"/>
              <a:t>d</a:t>
            </a:r>
            <a:r>
              <a:rPr lang="en-US" sz="2400" dirty="0" smtClean="0"/>
              <a:t> = 0.3×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68</a:t>
            </a:r>
            <a:r>
              <a:rPr lang="en-US" sz="2400" dirty="0" smtClean="0"/>
              <a:t> + 0.7×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36</a:t>
            </a:r>
            <a:r>
              <a:rPr lang="en-US" sz="2400" dirty="0" smtClean="0"/>
              <a:t>= </a:t>
            </a:r>
            <a:r>
              <a:rPr lang="en-US" sz="2400" b="1" dirty="0" smtClean="0"/>
              <a:t>45.6</a:t>
            </a:r>
          </a:p>
          <a:p>
            <a:pPr marL="987425" lvl="1">
              <a:spcBef>
                <a:spcPts val="1200"/>
              </a:spcBef>
              <a:buNone/>
            </a:pPr>
            <a:r>
              <a:rPr lang="en-US" sz="2400" b="1" dirty="0" smtClean="0"/>
              <a:t>100f</a:t>
            </a:r>
            <a:r>
              <a:rPr lang="en-US" sz="2400" b="1" baseline="-25000" dirty="0" smtClean="0"/>
              <a:t>p</a:t>
            </a:r>
            <a:r>
              <a:rPr lang="en-US" sz="2400" dirty="0" smtClean="0"/>
              <a:t> = 0.3×</a:t>
            </a:r>
            <a:r>
              <a:rPr lang="en-US" sz="2400" dirty="0" smtClean="0">
                <a:solidFill>
                  <a:srgbClr val="C00000"/>
                </a:solidFill>
              </a:rPr>
              <a:t>11</a:t>
            </a:r>
            <a:r>
              <a:rPr lang="en-US" sz="2400" dirty="0" smtClean="0"/>
              <a:t> + 0.7×</a:t>
            </a:r>
            <a:r>
              <a:rPr lang="en-US" sz="2400" dirty="0" smtClean="0">
                <a:solidFill>
                  <a:srgbClr val="C00000"/>
                </a:solidFill>
              </a:rPr>
              <a:t>18</a:t>
            </a:r>
            <a:r>
              <a:rPr lang="en-US" sz="2400" dirty="0" smtClean="0"/>
              <a:t>= </a:t>
            </a:r>
            <a:r>
              <a:rPr lang="en-US" sz="2400" b="1" dirty="0" smtClean="0"/>
              <a:t>15.9</a:t>
            </a:r>
          </a:p>
          <a:p>
            <a:pPr marL="987425" lvl="1">
              <a:spcBef>
                <a:spcPts val="1200"/>
              </a:spcBef>
              <a:buNone/>
            </a:pPr>
            <a:r>
              <a:rPr lang="en-US" sz="2400" b="1" dirty="0" smtClean="0"/>
              <a:t>100f</a:t>
            </a:r>
            <a:r>
              <a:rPr lang="en-US" sz="2400" b="1" baseline="-25000" dirty="0" smtClean="0"/>
              <a:t>h</a:t>
            </a:r>
            <a:r>
              <a:rPr lang="en-US" sz="2400" dirty="0" smtClean="0"/>
              <a:t> = 0.3×</a:t>
            </a:r>
            <a:r>
              <a:rPr lang="en-US" sz="2400" dirty="0" smtClean="0">
                <a:solidFill>
                  <a:srgbClr val="00B0F0"/>
                </a:solidFill>
              </a:rPr>
              <a:t>21</a:t>
            </a:r>
            <a:r>
              <a:rPr lang="en-US" sz="2400" dirty="0" smtClean="0"/>
              <a:t> + 0.7×</a:t>
            </a:r>
            <a:r>
              <a:rPr lang="en-US" sz="2400" dirty="0" smtClean="0">
                <a:solidFill>
                  <a:srgbClr val="00B0F0"/>
                </a:solidFill>
              </a:rPr>
              <a:t>46</a:t>
            </a:r>
            <a:r>
              <a:rPr lang="en-US" sz="2400" dirty="0" smtClean="0"/>
              <a:t>= </a:t>
            </a:r>
            <a:r>
              <a:rPr lang="en-US" sz="2400" b="1" dirty="0" smtClean="0"/>
              <a:t>38.5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7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777" t="4295" r="2777" b="2874"/>
          <a:stretch>
            <a:fillRect/>
          </a:stretch>
        </p:blipFill>
        <p:spPr bwMode="auto">
          <a:xfrm>
            <a:off x="3714744" y="1785926"/>
            <a:ext cx="48577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θέση του μίγματος διαλυτών στο τριγωνικό διάγραμμα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85926"/>
            <a:ext cx="3643338" cy="4500594"/>
          </a:xfrm>
        </p:spPr>
        <p:txBody>
          <a:bodyPr>
            <a:noAutofit/>
          </a:bodyPr>
          <a:lstStyle/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r>
              <a:rPr lang="el-GR" sz="2400" b="1" dirty="0" smtClean="0"/>
              <a:t>χλωροφόρμιο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(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=68, f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=11, f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=21</a:t>
            </a:r>
            <a:r>
              <a:rPr lang="el-GR" sz="2400" dirty="0" smtClean="0"/>
              <a:t>)</a:t>
            </a:r>
          </a:p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r>
              <a:rPr lang="el-GR" sz="2400" b="1" dirty="0" smtClean="0"/>
              <a:t>αιθανόλη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(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</a:t>
            </a:r>
            <a:r>
              <a:rPr lang="el-GR" sz="2400" dirty="0" smtClean="0"/>
              <a:t>36</a:t>
            </a:r>
            <a:r>
              <a:rPr lang="en-US" sz="2400" dirty="0" smtClean="0"/>
              <a:t>, f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=1</a:t>
            </a:r>
            <a:r>
              <a:rPr lang="el-GR" sz="2400" dirty="0" smtClean="0"/>
              <a:t>8</a:t>
            </a:r>
            <a:r>
              <a:rPr lang="en-US" sz="2400" dirty="0" smtClean="0"/>
              <a:t>, f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=</a:t>
            </a:r>
            <a:r>
              <a:rPr lang="el-GR" sz="2400" dirty="0" smtClean="0"/>
              <a:t>46)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Μίγμα 30:70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=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45.6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f</a:t>
            </a:r>
            <a:r>
              <a:rPr lang="en-US" sz="2400" baseline="-25000" dirty="0" smtClean="0">
                <a:solidFill>
                  <a:srgbClr val="008000"/>
                </a:solidFill>
              </a:rPr>
              <a:t>p</a:t>
            </a:r>
            <a:r>
              <a:rPr lang="en-US" sz="2400" dirty="0" smtClean="0">
                <a:solidFill>
                  <a:srgbClr val="008000"/>
                </a:solidFill>
              </a:rPr>
              <a:t>=1</a:t>
            </a:r>
            <a:r>
              <a:rPr lang="el-GR" sz="2400" dirty="0" smtClean="0">
                <a:solidFill>
                  <a:srgbClr val="008000"/>
                </a:solidFill>
              </a:rPr>
              <a:t>5.9</a:t>
            </a:r>
            <a:r>
              <a:rPr lang="en-US" sz="2400" dirty="0" smtClean="0">
                <a:solidFill>
                  <a:srgbClr val="008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>
                <a:solidFill>
                  <a:srgbClr val="0000FF"/>
                </a:solidFill>
              </a:rPr>
              <a:t>=</a:t>
            </a:r>
            <a:r>
              <a:rPr lang="el-GR" sz="2400" dirty="0" smtClean="0">
                <a:solidFill>
                  <a:srgbClr val="0000FF"/>
                </a:solidFill>
              </a:rPr>
              <a:t>38.5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49" name="48 - TextBox"/>
          <p:cNvSpPr txBox="1"/>
          <p:nvPr/>
        </p:nvSpPr>
        <p:spPr>
          <a:xfrm>
            <a:off x="5286380" y="5715016"/>
            <a:ext cx="732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</a:rPr>
              <a:t>45.6</a:t>
            </a:r>
            <a:endParaRPr lang="el-G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8143900" y="4857760"/>
            <a:ext cx="732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15.9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4786314" y="2714620"/>
            <a:ext cx="732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00CC"/>
                </a:solidFill>
              </a:rPr>
              <a:t>38.5</a:t>
            </a:r>
            <a:endParaRPr lang="el-GR" sz="2400" b="1" dirty="0">
              <a:solidFill>
                <a:srgbClr val="0000CC"/>
              </a:solidFill>
            </a:endParaRPr>
          </a:p>
        </p:txBody>
      </p:sp>
      <p:cxnSp>
        <p:nvCxnSpPr>
          <p:cNvPr id="40" name="39 - Ευθεία γραμμή σύνδεσης"/>
          <p:cNvCxnSpPr/>
          <p:nvPr/>
        </p:nvCxnSpPr>
        <p:spPr>
          <a:xfrm rot="5400000" flipH="1" flipV="1">
            <a:off x="5536413" y="4107661"/>
            <a:ext cx="2071702" cy="1143008"/>
          </a:xfrm>
          <a:prstGeom prst="line">
            <a:avLst/>
          </a:prstGeom>
          <a:ln w="19050">
            <a:solidFill>
              <a:srgbClr val="857B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εία γραμμή σύνδεσης"/>
          <p:cNvCxnSpPr/>
          <p:nvPr/>
        </p:nvCxnSpPr>
        <p:spPr>
          <a:xfrm>
            <a:off x="4429124" y="5072074"/>
            <a:ext cx="3786214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- Ευθεία γραμμή σύνδεσης"/>
          <p:cNvCxnSpPr/>
          <p:nvPr/>
        </p:nvCxnSpPr>
        <p:spPr>
          <a:xfrm rot="16200000" flipH="1">
            <a:off x="4607719" y="3750471"/>
            <a:ext cx="2857520" cy="1643074"/>
          </a:xfrm>
          <a:prstGeom prst="line">
            <a:avLst/>
          </a:prstGeom>
          <a:ln w="1905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Έλλειψη"/>
          <p:cNvSpPr/>
          <p:nvPr/>
        </p:nvSpPr>
        <p:spPr>
          <a:xfrm>
            <a:off x="6286512" y="5072074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51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777" t="4295" r="2777" b="2874"/>
          <a:stretch>
            <a:fillRect/>
          </a:stretch>
        </p:blipFill>
        <p:spPr bwMode="auto">
          <a:xfrm>
            <a:off x="3714744" y="1785926"/>
            <a:ext cx="48577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θέση του μίγματος διαλυτών στο τριγωνικό διάγραμμα</a:t>
            </a:r>
            <a:r>
              <a:rPr lang="en-US" dirty="0" smtClean="0"/>
              <a:t> </a:t>
            </a:r>
            <a:r>
              <a:rPr lang="en-US" sz="3600" b="0" dirty="0" smtClean="0"/>
              <a:t>2/2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85926"/>
            <a:ext cx="3643338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Γραφική μέθοδος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b="1" dirty="0" smtClean="0"/>
              <a:t>χλωροφόρμιο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(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=68, f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=11, f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=21</a:t>
            </a:r>
            <a:r>
              <a:rPr lang="el-GR" sz="2400" dirty="0" smtClean="0"/>
              <a:t>)</a:t>
            </a:r>
          </a:p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r>
              <a:rPr lang="el-GR" sz="2400" b="1" dirty="0" smtClean="0"/>
              <a:t>αιθανόλη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(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</a:t>
            </a:r>
            <a:r>
              <a:rPr lang="el-GR" sz="2400" dirty="0" smtClean="0"/>
              <a:t>36</a:t>
            </a:r>
            <a:r>
              <a:rPr lang="en-US" sz="2400" dirty="0" smtClean="0"/>
              <a:t>, f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=1</a:t>
            </a:r>
            <a:r>
              <a:rPr lang="el-GR" sz="2400" dirty="0" smtClean="0"/>
              <a:t>8</a:t>
            </a:r>
            <a:r>
              <a:rPr lang="en-US" sz="2400" dirty="0" smtClean="0"/>
              <a:t>, f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=</a:t>
            </a:r>
            <a:r>
              <a:rPr lang="el-GR" sz="2400" dirty="0" smtClean="0"/>
              <a:t>46)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Μίγμα 30:70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f</a:t>
            </a:r>
            <a:r>
              <a:rPr lang="en-US" sz="2400" baseline="-25000" dirty="0" smtClean="0">
                <a:solidFill>
                  <a:srgbClr val="C00000"/>
                </a:solidFill>
              </a:rPr>
              <a:t>d</a:t>
            </a:r>
            <a:r>
              <a:rPr lang="en-US" sz="2400" dirty="0" smtClean="0">
                <a:solidFill>
                  <a:srgbClr val="C00000"/>
                </a:solidFill>
              </a:rPr>
              <a:t>=</a:t>
            </a:r>
            <a:r>
              <a:rPr lang="el-GR" sz="2400" dirty="0" smtClean="0">
                <a:solidFill>
                  <a:srgbClr val="C00000"/>
                </a:solidFill>
              </a:rPr>
              <a:t>45.6</a:t>
            </a:r>
            <a:r>
              <a:rPr lang="en-US" sz="2400" dirty="0" smtClean="0">
                <a:solidFill>
                  <a:srgbClr val="C00000"/>
                </a:solidFill>
              </a:rPr>
              <a:t>, f</a:t>
            </a:r>
            <a:r>
              <a:rPr lang="en-US" sz="2400" baseline="-25000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>
                <a:solidFill>
                  <a:srgbClr val="C00000"/>
                </a:solidFill>
              </a:rPr>
              <a:t>=1</a:t>
            </a:r>
            <a:r>
              <a:rPr lang="el-GR" sz="2400" dirty="0" smtClean="0">
                <a:solidFill>
                  <a:srgbClr val="C00000"/>
                </a:solidFill>
              </a:rPr>
              <a:t>5.9</a:t>
            </a:r>
            <a:r>
              <a:rPr lang="en-US" sz="2400" dirty="0" smtClean="0">
                <a:solidFill>
                  <a:srgbClr val="C00000"/>
                </a:solidFill>
              </a:rPr>
              <a:t>, f</a:t>
            </a:r>
            <a:r>
              <a:rPr lang="en-US" sz="2400" baseline="-25000" dirty="0" smtClean="0">
                <a:solidFill>
                  <a:srgbClr val="C00000"/>
                </a:solidFill>
              </a:rPr>
              <a:t>h</a:t>
            </a:r>
            <a:r>
              <a:rPr lang="en-US" sz="2400" dirty="0" smtClean="0">
                <a:solidFill>
                  <a:srgbClr val="C00000"/>
                </a:solidFill>
              </a:rPr>
              <a:t>=</a:t>
            </a:r>
            <a:r>
              <a:rPr lang="el-GR" sz="2400" dirty="0" smtClean="0">
                <a:solidFill>
                  <a:srgbClr val="C00000"/>
                </a:solidFill>
              </a:rPr>
              <a:t>38.5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49" name="48 - TextBox"/>
          <p:cNvSpPr txBox="1"/>
          <p:nvPr/>
        </p:nvSpPr>
        <p:spPr>
          <a:xfrm>
            <a:off x="5286380" y="5715016"/>
            <a:ext cx="732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</a:rPr>
              <a:t>45.6</a:t>
            </a:r>
            <a:endParaRPr lang="el-G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8143900" y="4857760"/>
            <a:ext cx="732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15.9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4786314" y="2714620"/>
            <a:ext cx="732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00CC"/>
                </a:solidFill>
              </a:rPr>
              <a:t>38.5</a:t>
            </a:r>
            <a:endParaRPr lang="el-GR" sz="2400" b="1" dirty="0">
              <a:solidFill>
                <a:srgbClr val="0000CC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6286512" y="5072074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5857884" y="5000636"/>
            <a:ext cx="1214446" cy="28575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5857884" y="47148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30%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357950" y="5214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70%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4786314" y="4786322"/>
            <a:ext cx="111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αιθανόλη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6643702" y="4786322"/>
            <a:ext cx="15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χλωροφόρμιο</a:t>
            </a:r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64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17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διαλυτών: αλειφατικοί και αλεικυκλικοί υδρογονάνθρακες</a:t>
            </a:r>
            <a:endParaRPr lang="el-GR" dirty="0"/>
          </a:p>
        </p:txBody>
      </p:sp>
      <p:graphicFrame>
        <p:nvGraphicFramePr>
          <p:cNvPr id="18" name="17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42463"/>
              </p:ext>
            </p:extLst>
          </p:nvPr>
        </p:nvGraphicFramePr>
        <p:xfrm>
          <a:off x="857224" y="5143512"/>
          <a:ext cx="2471739" cy="1097280"/>
        </p:xfrm>
        <a:graphic>
          <a:graphicData uri="http://schemas.openxmlformats.org/drawingml/2006/table">
            <a:tbl>
              <a:tblPr/>
              <a:tblGrid>
                <a:gridCol w="1231995"/>
                <a:gridCol w="413248"/>
                <a:gridCol w="413248"/>
                <a:gridCol w="413248"/>
              </a:tblGrid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n-Pentane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1" u="none" strike="noStrike" dirty="0">
                          <a:latin typeface="Times New Roman"/>
                        </a:rPr>
                        <a:t>n-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 Hexane </a:t>
                      </a:r>
                      <a:endParaRPr lang="en-US" sz="1200" b="0" i="1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n-Heptane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1" u="none" strike="noStrike" dirty="0">
                          <a:latin typeface="Times New Roman"/>
                        </a:rPr>
                        <a:t>n-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Dodecane </a:t>
                      </a:r>
                      <a:endParaRPr lang="en-US" sz="1200" b="0" i="1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Cyclohexane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94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Mineral Spirits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71612"/>
            <a:ext cx="50085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72264" y="4929198"/>
            <a:ext cx="130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White spirit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7500958" y="5214950"/>
            <a:ext cx="285752" cy="2143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7358082" y="4500570"/>
            <a:ext cx="138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κυκλοεξάνιο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1" name="10 - Ευθύγραμμο βέλος σύνδεσης"/>
          <p:cNvCxnSpPr>
            <a:stCxn id="10" idx="2"/>
          </p:cNvCxnSpPr>
          <p:nvPr/>
        </p:nvCxnSpPr>
        <p:spPr>
          <a:xfrm rot="5400000">
            <a:off x="7675468" y="5124021"/>
            <a:ext cx="630802" cy="12256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Έλλειψη"/>
          <p:cNvSpPr/>
          <p:nvPr/>
        </p:nvSpPr>
        <p:spPr>
          <a:xfrm>
            <a:off x="8001024" y="5357826"/>
            <a:ext cx="357190" cy="50006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14" name="9 - TextBox"/>
          <p:cNvSpPr txBox="1"/>
          <p:nvPr/>
        </p:nvSpPr>
        <p:spPr>
          <a:xfrm>
            <a:off x="7092641" y="5827200"/>
            <a:ext cx="179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πεντάνιο, εξάνιο</a:t>
            </a:r>
            <a:endParaRPr lang="el-GR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διαλυτών: αρωματικοί υδρογονάνθρακες</a:t>
            </a:r>
            <a:endParaRPr lang="el-GR" dirty="0"/>
          </a:p>
        </p:txBody>
      </p:sp>
      <p:graphicFrame>
        <p:nvGraphicFramePr>
          <p:cNvPr id="19" name="18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477651"/>
              </p:ext>
            </p:extLst>
          </p:nvPr>
        </p:nvGraphicFramePr>
        <p:xfrm>
          <a:off x="571472" y="5143512"/>
          <a:ext cx="2471739" cy="1280160"/>
        </p:xfrm>
        <a:graphic>
          <a:graphicData uri="http://schemas.openxmlformats.org/drawingml/2006/table">
            <a:tbl>
              <a:tblPr/>
              <a:tblGrid>
                <a:gridCol w="1231995"/>
                <a:gridCol w="413248"/>
                <a:gridCol w="413248"/>
                <a:gridCol w="413248"/>
              </a:tblGrid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Benzene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78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Toluene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80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o-Xylene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83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Naphthalene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70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Styrene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78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Ethylbenzene 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1" u="none" strike="noStrike" dirty="0">
                          <a:latin typeface="Times New Roman"/>
                        </a:rPr>
                        <a:t>p-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Diethyl benzene </a:t>
                      </a:r>
                      <a:endParaRPr lang="en-US" sz="1200" b="0" i="1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97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660" y="1643051"/>
            <a:ext cx="5080867" cy="46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215206" y="4214818"/>
            <a:ext cx="10306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βενζόλιο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7114120" y="4815972"/>
            <a:ext cx="702238" cy="2143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572132" y="4357694"/>
            <a:ext cx="132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ναφθαλίνιο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6357950" y="4714886"/>
            <a:ext cx="571504" cy="57150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7643834" y="4500570"/>
            <a:ext cx="117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τολουόλιο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5400000">
            <a:off x="7393801" y="4893479"/>
            <a:ext cx="500066" cy="4286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8001024" y="4786322"/>
            <a:ext cx="90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ξυλένιο</a:t>
            </a:r>
            <a:endParaRPr lang="el-GR" b="1" dirty="0">
              <a:solidFill>
                <a:srgbClr val="008000"/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0800000" flipV="1">
            <a:off x="7500958" y="5072074"/>
            <a:ext cx="571504" cy="357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4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919</TotalTime>
  <Words>1991</Words>
  <Application>Microsoft Office PowerPoint</Application>
  <PresentationFormat>Προβολή στην οθόνη (4:3)</PresentationFormat>
  <Paragraphs>629</Paragraphs>
  <Slides>32</Slides>
  <Notes>12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5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Wingdings</vt:lpstr>
      <vt:lpstr>OC_template_updated</vt:lpstr>
      <vt:lpstr>1_OC_template_updated</vt:lpstr>
      <vt:lpstr>2_OC_template_updated</vt:lpstr>
      <vt:lpstr>3_OC_template_updated</vt:lpstr>
      <vt:lpstr>4_OC_template_updated</vt:lpstr>
      <vt:lpstr>ChemSketch</vt:lpstr>
      <vt:lpstr>Επιστήμη Υλικών ΙΙ (Θ)</vt:lpstr>
      <vt:lpstr>Κλασματικές παράμετροι διαλυτότητας (παράμετροι Teas)</vt:lpstr>
      <vt:lpstr>Το τριγωνικό διάγραμμα διαλυτότητας (ή διάγραμμα Teas)</vt:lpstr>
      <vt:lpstr>Η σημασία της θέσης στο τριγωνικό διάγραμμα</vt:lpstr>
      <vt:lpstr>Μίγματα διαλυτών</vt:lpstr>
      <vt:lpstr>Η θέση του μίγματος διαλυτών στο τριγωνικό διάγραμμα 1/2</vt:lpstr>
      <vt:lpstr>Η θέση του μίγματος διαλυτών στο τριγωνικό διάγραμμα 2/2</vt:lpstr>
      <vt:lpstr>Κατηγορίες διαλυτών: αλειφατικοί και αλεικυκλικοί υδρογονάνθρακες</vt:lpstr>
      <vt:lpstr>Κατηγορίες διαλυτών: αρωματικοί υδρογονάνθρακες</vt:lpstr>
      <vt:lpstr>Κατηγορίες διαλυτών: χλωριωμένοι διαλύτες </vt:lpstr>
      <vt:lpstr>Κατηγορίες διαλυτών:  αιθερικοί διαλύτες</vt:lpstr>
      <vt:lpstr>Κατηγορίες διαλυτών: κετονικοί διαλύτες</vt:lpstr>
      <vt:lpstr>Κατηγορίες διαλυτών: εστερικοί διαλύτες</vt:lpstr>
      <vt:lpstr>Κατηγορίες διαλυτών: αλκοόλες</vt:lpstr>
      <vt:lpstr>Παράδειγμα διαλυτοποίησης : κερί μέλισσας</vt:lpstr>
      <vt:lpstr>Παράδειγμα διαλυτοποίησης : γομαλάκα</vt:lpstr>
      <vt:lpstr>Η αναγκαιότητα για υδατικά μέσα</vt:lpstr>
      <vt:lpstr>Το νερό</vt:lpstr>
      <vt:lpstr>Η δομή του νερού</vt:lpstr>
      <vt:lpstr>Η δομή του πάγου</vt:lpstr>
      <vt:lpstr>Το νερό ως διαλύτης</vt:lpstr>
      <vt:lpstr>Πώς επιτυγχάνεται η ενυδάτωση των ιόντων;</vt:lpstr>
      <vt:lpstr>Ενέργεια ενυδάτωσης ιόντων</vt:lpstr>
      <vt:lpstr>Εξώθερμες και ενδόθερμες διαδικασίες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Natassa Karap</cp:lastModifiedBy>
  <cp:revision>124</cp:revision>
  <dcterms:created xsi:type="dcterms:W3CDTF">2014-03-11T12:50:01Z</dcterms:created>
  <dcterms:modified xsi:type="dcterms:W3CDTF">2015-09-15T09:30:58Z</dcterms:modified>
</cp:coreProperties>
</file>