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75"/>
  </p:notesMasterIdLst>
  <p:handoutMasterIdLst>
    <p:handoutMasterId r:id="rId76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257" r:id="rId68"/>
    <p:sldId id="262" r:id="rId69"/>
    <p:sldId id="264" r:id="rId70"/>
    <p:sldId id="269" r:id="rId71"/>
    <p:sldId id="270" r:id="rId72"/>
    <p:sldId id="266" r:id="rId73"/>
    <p:sldId id="261" r:id="rId74"/>
  </p:sldIdLst>
  <p:sldSz cx="9144000" cy="6858000" type="screen4x3"/>
  <p:notesSz cx="7104063" cy="10234613"/>
  <p:custDataLst>
    <p:tags r:id="rId7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68" d="100"/>
          <a:sy n="68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86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1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3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7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6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69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0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09AED9-2298-441B-A213-FB0A5DCDBF3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78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4D14BD-0036-4F5E-B955-D3C233430FB0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0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3746CF-3A10-4DCF-B797-D9598911F0FD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75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25F30E-C07E-4BD9-8587-A4B17BFC1FFE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93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9CD425-90AC-46F4-A807-D63C39361973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5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3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aturn_during_Equinox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commons.wikimedia.org/wiki/User:WolfmanS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eptune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commons.wikimedia.org/wiki/User:Daniele_Puglies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-spot.co.il/forum/index.php?showtopic=94067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sner.com/etx/deepsky99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zoom.net/techniques_step2-4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herval.blogspot.gr/2005_07_01_archive.html" TargetMode="Externa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ominicspics/" TargetMode="External"/><Relationship Id="rId2" Type="http://schemas.openxmlformats.org/officeDocument/2006/relationships/hyperlink" Target="https://www.flickr.com/photos/dominicspics/4915185569/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jpeg"/><Relationship Id="rId4" Type="http://schemas.openxmlformats.org/officeDocument/2006/relationships/hyperlink" Target="https://creativecommons.org/licenses/by/2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noticiasabsurdas.com/c-podrian-contener-la-clave-del-inicio-de-la-vida-en-la-tierra" TargetMode="Externa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IA03101_Mercury's_Southern_Hemispher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commons.wikimedia.org/wiki/User:Jcpag2012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rouamat.com/%CE%8490s-hubble-to-diastimiko-mas-mat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enuspioneeruv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commons.wikimedia.org/wiki/User:Adrignola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hyperlink" Target="http://egpaid.blogspot.com/2009/06/hubble.html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creativecommons.org/licenses/by-nc-nd/2.0/" TargetMode="External"/><Relationship Id="rId5" Type="http://schemas.openxmlformats.org/officeDocument/2006/relationships/hyperlink" Target="https://www.flickr.com/photos/16833954@N00/" TargetMode="External"/><Relationship Id="rId4" Type="http://schemas.openxmlformats.org/officeDocument/2006/relationships/hyperlink" Target="https://www.flickr.com/photos/16833954@N00/59115620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pgrading_Hubble_during_SM1.jpg" TargetMode="External"/><Relationship Id="rId7" Type="http://schemas.openxmlformats.org/officeDocument/2006/relationships/hyperlink" Target="https://commons.wikimedia.org/wiki/User:BotMultichillT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commons.wikimedia.org/wiki/File:Hubble_Images_of_M100_Before_and_After_Mirror_Repair_-_GPN-2002-000064.jpg" TargetMode="External"/><Relationship Id="rId5" Type="http://schemas.openxmlformats.org/officeDocument/2006/relationships/image" Target="../media/image54.jpeg"/><Relationship Id="rId4" Type="http://schemas.openxmlformats.org/officeDocument/2006/relationships/hyperlink" Target="https://commons.wikimedia.org/wiki/User:TheDJ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iagram_of_Hubble's_orbit.jpg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commons.wikimedia.org/wiki/User:Mo-Slimy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arth_Eastern_Hemispher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commons.wikimedia.org/wiki/User:84user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6g.org/" TargetMode="External"/><Relationship Id="rId2" Type="http://schemas.openxmlformats.org/officeDocument/2006/relationships/hyperlink" Target="http://www.astropix.com/" TargetMode="Externa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www.astronomy.com/" TargetMode="External"/><Relationship Id="rId4" Type="http://schemas.openxmlformats.org/officeDocument/2006/relationships/hyperlink" Target="http://www.spacetelescope.org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ater_ice_clouds_hanging_above_Tharsis_PIA02653_black_background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commons.wikimedia.org/wiki/User:%E5%9F%B9%E5%85%BB%E7%9A%BF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commons.wikimedia.org/wiki/User:Soerfm" TargetMode="External"/><Relationship Id="rId4" Type="http://schemas.openxmlformats.org/officeDocument/2006/relationships/hyperlink" Target="https://commons.wikimedia.org/wiki/File:243_ida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upiter_and_its_shrunken_Great_Red_Spot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commons.wikimedia.org/wiki/User:Jmencis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Επιστημονική Φωτογραφία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 smtClean="0"/>
              <a:t>Άστροφωτογράφιση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Αθανάσιος </a:t>
            </a:r>
            <a:r>
              <a:rPr lang="el-GR" sz="2400" dirty="0" err="1"/>
              <a:t>Αραβαντινός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Φωτογραφίας και Οπτικοακουστικών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Κρόνος</a:t>
            </a:r>
            <a:r>
              <a:rPr lang="en-US" dirty="0" smtClean="0"/>
              <a:t> (Saturn)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6146" name="Picture 2" descr="File:Saturn during Equin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96" y="1556792"/>
            <a:ext cx="83358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079612" y="5805264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Saturn during </a:t>
            </a:r>
            <a:r>
              <a:rPr lang="en-US" sz="1200" dirty="0" smtClean="0">
                <a:latin typeface="+mn-lt"/>
                <a:hlinkClick r:id="rId3"/>
              </a:rPr>
              <a:t>Equinox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WolfmanSF"/>
              </a:rPr>
              <a:t>WolfmanSF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62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Ουρανός</a:t>
            </a:r>
            <a:r>
              <a:rPr lang="en-US" dirty="0" smtClean="0"/>
              <a:t> (Uranus)</a:t>
            </a:r>
            <a:endParaRPr lang="el-GR" dirty="0"/>
          </a:p>
        </p:txBody>
      </p:sp>
      <p:pic>
        <p:nvPicPr>
          <p:cNvPr id="1741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371" y="1419129"/>
            <a:ext cx="4931257" cy="4596004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Ποσειδώνας</a:t>
            </a:r>
            <a:r>
              <a:rPr lang="en-US" dirty="0" smtClean="0"/>
              <a:t> (Neptune)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8194" name="Picture 2" descr="File:Neptu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692" y="1052736"/>
            <a:ext cx="5544617" cy="54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067772" y="6515413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Neptune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Daniele Pugliesi"/>
              </a:rPr>
              <a:t>Daniele </a:t>
            </a:r>
            <a:r>
              <a:rPr lang="en-US" sz="1200" dirty="0" err="1" smtClean="0">
                <a:latin typeface="+mn-lt"/>
                <a:hlinkClick r:id="rId4" tooltip="User:Daniele Pugliesi"/>
              </a:rPr>
              <a:t>Pugliesi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31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Πλούτωνας </a:t>
            </a:r>
            <a:r>
              <a:rPr lang="en-US" dirty="0" smtClean="0"/>
              <a:t> (Pluto)</a:t>
            </a:r>
            <a:endParaRPr lang="el-GR" dirty="0"/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168" y="1476851"/>
            <a:ext cx="4931664" cy="4480560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Φωτογράφιση Σελήνης</a:t>
            </a:r>
            <a:endParaRPr lang="el-GR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sz="2800" dirty="0"/>
              <a:t>Το μέγεθος </a:t>
            </a:r>
            <a:r>
              <a:rPr lang="en-US" sz="2800" dirty="0"/>
              <a:t>D </a:t>
            </a:r>
            <a:r>
              <a:rPr lang="el-GR" sz="2800" dirty="0"/>
              <a:t>του ειδώλου της σελήνης φωτογραφημένη από μηχανή 35</a:t>
            </a:r>
            <a:r>
              <a:rPr lang="en-US" sz="2800" dirty="0"/>
              <a:t>mm</a:t>
            </a:r>
            <a:r>
              <a:rPr lang="el-GR" sz="2800" dirty="0"/>
              <a:t> μέσω φακού εστιακής απόστασης </a:t>
            </a:r>
            <a:r>
              <a:rPr lang="en-US" sz="2800" dirty="0"/>
              <a:t>F</a:t>
            </a:r>
            <a:r>
              <a:rPr lang="el-GR" sz="2800" dirty="0"/>
              <a:t> </a:t>
            </a:r>
            <a:r>
              <a:rPr lang="el-GR" sz="2800" dirty="0" smtClean="0"/>
              <a:t>είναι:</a:t>
            </a:r>
            <a:endParaRPr lang="el-GR" sz="2800" dirty="0"/>
          </a:p>
          <a:p>
            <a:pPr algn="ctr">
              <a:buFont typeface="Wingdings" pitchFamily="2" charset="2"/>
              <a:buNone/>
            </a:pPr>
            <a:endParaRPr lang="el-GR" sz="2800" dirty="0"/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D = F / 115</a:t>
            </a:r>
            <a:endParaRPr lang="el-GR" sz="2800" dirty="0"/>
          </a:p>
          <a:p>
            <a:pPr algn="ctr"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l-GR" sz="2800" dirty="0"/>
              <a:t>Π.χ. φακός  </a:t>
            </a:r>
            <a:r>
              <a:rPr lang="el-GR" sz="2800" dirty="0" smtClean="0"/>
              <a:t>50</a:t>
            </a:r>
            <a:r>
              <a:rPr lang="en-US" sz="2800" dirty="0"/>
              <a:t>mm</a:t>
            </a:r>
            <a:r>
              <a:rPr lang="el-GR" sz="2800" dirty="0"/>
              <a:t> </a:t>
            </a:r>
            <a:r>
              <a:rPr lang="el-GR" sz="2800" dirty="0" smtClean="0"/>
              <a:t>δίνει: </a:t>
            </a:r>
            <a:r>
              <a:rPr lang="el-GR" sz="2800" dirty="0"/>
              <a:t>είδωλο 0.4</a:t>
            </a:r>
            <a:r>
              <a:rPr lang="en-US" sz="2800" dirty="0"/>
              <a:t>mm</a:t>
            </a:r>
            <a:endParaRPr lang="el-GR" sz="2800" dirty="0"/>
          </a:p>
          <a:p>
            <a:pPr marL="630238" indent="0">
              <a:buFont typeface="Wingdings" pitchFamily="2" charset="2"/>
              <a:buNone/>
            </a:pPr>
            <a:r>
              <a:rPr lang="el-GR" sz="2800" dirty="0" smtClean="0"/>
              <a:t>φακός </a:t>
            </a:r>
            <a:r>
              <a:rPr lang="el-GR" sz="2800" dirty="0"/>
              <a:t>1000</a:t>
            </a:r>
            <a:r>
              <a:rPr lang="en-US" sz="2800" dirty="0"/>
              <a:t>mm </a:t>
            </a:r>
            <a:r>
              <a:rPr lang="el-GR" sz="2800" dirty="0" smtClean="0"/>
              <a:t>δίνει: </a:t>
            </a:r>
            <a:r>
              <a:rPr lang="el-GR" sz="2800" dirty="0"/>
              <a:t>είδωλο 8.7</a:t>
            </a:r>
            <a:r>
              <a:rPr lang="en-US" sz="2800" dirty="0"/>
              <a:t>mm</a:t>
            </a:r>
          </a:p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238" y="1052736"/>
            <a:ext cx="4139525" cy="5702987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Φωτογράφιση</a:t>
            </a:r>
            <a:r>
              <a:rPr lang="en-US" dirty="0" smtClean="0"/>
              <a:t> </a:t>
            </a:r>
            <a:r>
              <a:rPr lang="el-GR" dirty="0" smtClean="0"/>
              <a:t>πλανητών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sz="2800" dirty="0"/>
              <a:t>Το μέγεθος </a:t>
            </a:r>
            <a:r>
              <a:rPr lang="en-US" sz="2800" dirty="0"/>
              <a:t>D </a:t>
            </a:r>
            <a:r>
              <a:rPr lang="el-GR" sz="2800" dirty="0"/>
              <a:t>του ειδώλου πλανήτη  φωτογραφημένου από μηχανή 35</a:t>
            </a:r>
            <a:r>
              <a:rPr lang="en-US" sz="2800" dirty="0"/>
              <a:t>mm</a:t>
            </a:r>
            <a:r>
              <a:rPr lang="el-GR" sz="2800" dirty="0"/>
              <a:t> μέσω φακού εστιακής απόστασης </a:t>
            </a:r>
            <a:r>
              <a:rPr lang="en-US" sz="2800" dirty="0"/>
              <a:t>F</a:t>
            </a:r>
            <a:r>
              <a:rPr lang="el-GR" sz="2800" dirty="0"/>
              <a:t> </a:t>
            </a:r>
            <a:r>
              <a:rPr lang="el-GR" sz="2800" dirty="0" smtClean="0"/>
              <a:t>είναι:</a:t>
            </a:r>
            <a:endParaRPr lang="el-GR" sz="28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D = </a:t>
            </a:r>
            <a:r>
              <a:rPr lang="el-GR" sz="2800" dirty="0"/>
              <a:t>(α </a:t>
            </a:r>
            <a:r>
              <a:rPr lang="en-US" sz="2800" dirty="0"/>
              <a:t>F ) / 206265</a:t>
            </a:r>
          </a:p>
          <a:p>
            <a:pPr algn="ctr">
              <a:buFont typeface="Wingdings" pitchFamily="2" charset="2"/>
              <a:buNone/>
            </a:pPr>
            <a:endParaRPr lang="el-GR" sz="2800" dirty="0"/>
          </a:p>
          <a:p>
            <a:pPr algn="ctr">
              <a:buFont typeface="Wingdings" pitchFamily="2" charset="2"/>
              <a:buNone/>
            </a:pPr>
            <a:r>
              <a:rPr lang="el-GR" sz="2800" dirty="0"/>
              <a:t>Όπου </a:t>
            </a:r>
            <a:r>
              <a:rPr lang="el-GR" sz="2800" dirty="0" smtClean="0"/>
              <a:t>α: </a:t>
            </a:r>
            <a:r>
              <a:rPr lang="el-GR" sz="2800" dirty="0"/>
              <a:t>η φαινόμενη διάμετρος </a:t>
            </a:r>
          </a:p>
          <a:p>
            <a:pPr algn="ctr">
              <a:buFont typeface="Wingdings" pitchFamily="2" charset="2"/>
              <a:buNone/>
            </a:pPr>
            <a:r>
              <a:rPr lang="el-GR" sz="2800" dirty="0"/>
              <a:t>του πλανήτη (σε </a:t>
            </a:r>
            <a:r>
              <a:rPr lang="el-GR" sz="2800" dirty="0" err="1"/>
              <a:t>΄΄</a:t>
            </a:r>
            <a:r>
              <a:rPr lang="el-GR" sz="2800" dirty="0"/>
              <a:t> της μοίρας) από την γη.</a:t>
            </a:r>
            <a:r>
              <a:rPr lang="el-GR" dirty="0"/>
              <a:t> </a:t>
            </a:r>
            <a:endParaRPr lang="en-US" dirty="0"/>
          </a:p>
          <a:p>
            <a:pPr algn="ctr"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Φωτογράφιση</a:t>
            </a:r>
            <a:r>
              <a:rPr lang="en-US" dirty="0"/>
              <a:t> </a:t>
            </a:r>
            <a:r>
              <a:rPr lang="el-GR" dirty="0"/>
              <a:t>πλανητών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 dirty="0"/>
              <a:t>Φακός 1000</a:t>
            </a:r>
            <a:r>
              <a:rPr lang="en-US" dirty="0"/>
              <a:t>mm </a:t>
            </a:r>
            <a:r>
              <a:rPr lang="el-GR" dirty="0"/>
              <a:t>δίνει τα εξής </a:t>
            </a:r>
            <a:r>
              <a:rPr lang="el-GR" dirty="0" smtClean="0"/>
              <a:t>μεγέθη:</a:t>
            </a:r>
            <a:endParaRPr lang="el-GR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 dirty="0" smtClean="0"/>
              <a:t>Ερμής: </a:t>
            </a:r>
            <a:r>
              <a:rPr lang="el-GR" dirty="0"/>
              <a:t>0.06</a:t>
            </a:r>
            <a:r>
              <a:rPr lang="en-US" dirty="0"/>
              <a:t>mm</a:t>
            </a:r>
            <a:endParaRPr lang="el-GR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 dirty="0" smtClean="0"/>
              <a:t>Αφροδίτη:</a:t>
            </a:r>
            <a:r>
              <a:rPr lang="en-US" dirty="0" smtClean="0"/>
              <a:t> </a:t>
            </a:r>
            <a:r>
              <a:rPr lang="en-US" dirty="0"/>
              <a:t>0.32mm</a:t>
            </a:r>
            <a:endParaRPr lang="el-GR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 dirty="0" smtClean="0"/>
              <a:t>Άρης:</a:t>
            </a:r>
            <a:r>
              <a:rPr lang="en-US" dirty="0" smtClean="0"/>
              <a:t> </a:t>
            </a:r>
            <a:r>
              <a:rPr lang="en-US" dirty="0"/>
              <a:t>0.12mm</a:t>
            </a:r>
            <a:endParaRPr lang="el-GR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 dirty="0" smtClean="0"/>
              <a:t>Δίας:</a:t>
            </a:r>
            <a:r>
              <a:rPr lang="en-US" dirty="0" smtClean="0"/>
              <a:t> </a:t>
            </a:r>
            <a:r>
              <a:rPr lang="en-US" dirty="0"/>
              <a:t>0.24mm</a:t>
            </a:r>
            <a:endParaRPr lang="el-GR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 dirty="0" smtClean="0"/>
              <a:t>Κρόνος:</a:t>
            </a:r>
            <a:r>
              <a:rPr lang="en-US" dirty="0" smtClean="0"/>
              <a:t> </a:t>
            </a:r>
            <a:r>
              <a:rPr lang="en-US" dirty="0"/>
              <a:t>0.24mm</a:t>
            </a:r>
            <a:r>
              <a:rPr lang="el-GR" dirty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 dirty="0" smtClean="0"/>
              <a:t>Ποσειδώνας:</a:t>
            </a:r>
            <a:r>
              <a:rPr lang="en-US" dirty="0" smtClean="0"/>
              <a:t> </a:t>
            </a:r>
            <a:r>
              <a:rPr lang="en-US" dirty="0"/>
              <a:t>0.01mm</a:t>
            </a:r>
            <a:endParaRPr lang="el-GR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 dirty="0" smtClean="0"/>
              <a:t>Πλούτωνας:</a:t>
            </a:r>
            <a:r>
              <a:rPr lang="en-US" dirty="0" smtClean="0"/>
              <a:t> </a:t>
            </a:r>
            <a:r>
              <a:rPr lang="en-US" dirty="0"/>
              <a:t>0.0005mm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Φωτογράφιση αστεριών</a:t>
            </a:r>
            <a:endParaRPr lang="el-G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l-GR" sz="2800" dirty="0"/>
              <a:t>Τα αστέρια έχουν σημειακά ίχνη στο φιλμ </a:t>
            </a:r>
            <a:endParaRPr lang="en-US" sz="28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l-GR" sz="2800" dirty="0"/>
              <a:t>(για κάθε φωτογραφικό φακό </a:t>
            </a:r>
            <a:r>
              <a:rPr lang="en-US" sz="2800" dirty="0"/>
              <a:t>F</a:t>
            </a:r>
            <a:r>
              <a:rPr lang="el-GR" sz="2800" dirty="0"/>
              <a:t>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l-GR" sz="2800" dirty="0"/>
              <a:t>Μέγιστη διάρκεια έκθεσης (σε </a:t>
            </a:r>
            <a:r>
              <a:rPr lang="en-US" sz="2800" dirty="0"/>
              <a:t>sec)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l-GR" sz="2800" dirty="0" smtClean="0"/>
              <a:t>δηλαδή:</a:t>
            </a:r>
            <a:endParaRPr lang="en-US" sz="28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T </a:t>
            </a:r>
            <a:r>
              <a:rPr lang="el-GR" sz="2800" dirty="0"/>
              <a:t>&lt;</a:t>
            </a:r>
            <a:r>
              <a:rPr lang="en-US" sz="2800" dirty="0"/>
              <a:t> 700 / F (</a:t>
            </a:r>
            <a:r>
              <a:rPr lang="el-GR" sz="2800" dirty="0"/>
              <a:t>σε </a:t>
            </a:r>
            <a:r>
              <a:rPr lang="en-US" sz="2800" dirty="0"/>
              <a:t>mm</a:t>
            </a:r>
            <a:r>
              <a:rPr lang="el-GR" sz="2800" dirty="0"/>
              <a:t>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l-GR" sz="28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l-GR" sz="2800" dirty="0"/>
              <a:t>για </a:t>
            </a:r>
            <a:r>
              <a:rPr lang="el-GR" sz="2800" dirty="0" smtClean="0"/>
              <a:t>παράδειγμα:</a:t>
            </a:r>
            <a:endParaRPr lang="en-US" sz="28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l-GR" sz="2800" dirty="0"/>
              <a:t> φακός  50</a:t>
            </a:r>
            <a:r>
              <a:rPr lang="en-US" sz="2800" dirty="0"/>
              <a:t>mm</a:t>
            </a:r>
            <a:r>
              <a:rPr lang="el-GR" sz="2800" dirty="0"/>
              <a:t>    χρόνος </a:t>
            </a:r>
            <a:r>
              <a:rPr lang="en-US" sz="2800" dirty="0"/>
              <a:t> t &lt; 14 sec</a:t>
            </a:r>
            <a:endParaRPr lang="el-GR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    </a:t>
            </a:r>
            <a:r>
              <a:rPr lang="el-GR" sz="2800" dirty="0"/>
              <a:t>       φακός 1000</a:t>
            </a:r>
            <a:r>
              <a:rPr lang="en-US" sz="2800" dirty="0"/>
              <a:t>mm</a:t>
            </a:r>
            <a:r>
              <a:rPr lang="el-GR" sz="2800" dirty="0"/>
              <a:t> χρόνος </a:t>
            </a:r>
            <a:r>
              <a:rPr lang="en-US" sz="2800" dirty="0"/>
              <a:t>t &lt; 0.5 sec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/>
              <a:t>Κατηγορίες Οπτικών Τηλεσκοπίων</a:t>
            </a:r>
            <a:br>
              <a:rPr lang="el-GR" sz="4000"/>
            </a:br>
            <a:r>
              <a:rPr lang="el-GR" sz="4000"/>
              <a:t>(Διαθλαστικά – Κατοπτρικά)</a:t>
            </a:r>
          </a:p>
        </p:txBody>
      </p:sp>
      <p:pic>
        <p:nvPicPr>
          <p:cNvPr id="276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16" y="1341015"/>
            <a:ext cx="4553568" cy="5040313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Αστροφωτογράφιση</a:t>
            </a:r>
            <a:endParaRPr lang="el-GR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είναι;</a:t>
            </a:r>
            <a:endParaRPr lang="el-GR" dirty="0"/>
          </a:p>
          <a:p>
            <a:r>
              <a:rPr lang="el-GR" dirty="0"/>
              <a:t>Πως </a:t>
            </a:r>
            <a:r>
              <a:rPr lang="el-GR" dirty="0" smtClean="0"/>
              <a:t>επιτυγχάνεται;</a:t>
            </a:r>
            <a:endParaRPr lang="el-GR" dirty="0"/>
          </a:p>
          <a:p>
            <a:r>
              <a:rPr lang="el-GR" dirty="0"/>
              <a:t>Πότε </a:t>
            </a:r>
            <a:r>
              <a:rPr lang="el-GR" dirty="0" smtClean="0"/>
              <a:t>πραγματοποιείται;</a:t>
            </a:r>
            <a:endParaRPr lang="el-GR" dirty="0"/>
          </a:p>
          <a:p>
            <a:r>
              <a:rPr lang="el-GR" dirty="0"/>
              <a:t>Που λειτουργεί </a:t>
            </a:r>
            <a:r>
              <a:rPr lang="el-GR" dirty="0" smtClean="0"/>
              <a:t>καλλίτερα;</a:t>
            </a:r>
            <a:endParaRPr lang="el-GR" dirty="0"/>
          </a:p>
          <a:p>
            <a:r>
              <a:rPr lang="el-GR" dirty="0"/>
              <a:t>Σε τι </a:t>
            </a:r>
            <a:r>
              <a:rPr lang="el-GR" dirty="0" smtClean="0"/>
              <a:t>βοηθάει;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/>
              <a:t>Διατάξεις Αστροφωτογράφισης</a:t>
            </a:r>
            <a:r>
              <a:rPr lang="en-US" sz="4000"/>
              <a:t/>
            </a:r>
            <a:br>
              <a:rPr lang="en-US" sz="4000"/>
            </a:br>
            <a:r>
              <a:rPr lang="el-GR" sz="4000"/>
              <a:t>μέσω τηλεσκοπίου</a:t>
            </a:r>
          </a:p>
        </p:txBody>
      </p:sp>
      <p:pic>
        <p:nvPicPr>
          <p:cNvPr id="297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756" y="1341015"/>
            <a:ext cx="4268488" cy="50403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Σταθερό Τρίποδο</a:t>
            </a:r>
            <a:r>
              <a:rPr lang="en-US" dirty="0"/>
              <a:t> </a:t>
            </a:r>
            <a:r>
              <a:rPr lang="el-GR" dirty="0"/>
              <a:t/>
            </a:r>
            <a:br>
              <a:rPr lang="el-GR" dirty="0"/>
            </a:br>
            <a:r>
              <a:rPr lang="en-US" dirty="0"/>
              <a:t>(Fixed Tripod)</a:t>
            </a:r>
            <a:endParaRPr lang="el-GR" dirty="0"/>
          </a:p>
        </p:txBody>
      </p:sp>
      <p:pic>
        <p:nvPicPr>
          <p:cNvPr id="778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923928" cy="3476232"/>
          </a:xfrm>
        </p:spPr>
      </p:pic>
      <p:sp>
        <p:nvSpPr>
          <p:cNvPr id="7783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016" y="1700808"/>
            <a:ext cx="4248472" cy="41148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600" dirty="0" smtClean="0"/>
              <a:t>Τρίποδο </a:t>
            </a:r>
            <a:r>
              <a:rPr lang="el-GR" sz="2600" dirty="0"/>
              <a:t>Στήριξης Φωτογραφικής </a:t>
            </a:r>
            <a:r>
              <a:rPr lang="el-GR" sz="2600" dirty="0" smtClean="0"/>
              <a:t>Μηχανής.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Ταχύτητα μηχανής </a:t>
            </a:r>
            <a:r>
              <a:rPr lang="el-GR" sz="2600" dirty="0" err="1"/>
              <a:t>΄΄Β</a:t>
            </a:r>
            <a:r>
              <a:rPr lang="el-GR" sz="2600" dirty="0" err="1" smtClean="0"/>
              <a:t>΄΄</a:t>
            </a:r>
            <a:r>
              <a:rPr lang="el-GR" sz="2600" dirty="0" smtClean="0"/>
              <a:t>.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Δυνατότητα χρήσης </a:t>
            </a:r>
            <a:r>
              <a:rPr lang="el-GR" sz="2600" dirty="0" err="1" smtClean="0"/>
              <a:t>ντεκλασέρ</a:t>
            </a:r>
            <a:r>
              <a:rPr lang="el-GR" sz="2600" dirty="0" smtClean="0"/>
              <a:t>.</a:t>
            </a:r>
            <a:endParaRPr lang="el-GR" sz="2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899592" y="5229200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d-spot.co.il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6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Παράλληλη Φωτογράφιση</a:t>
            </a:r>
            <a:r>
              <a:rPr lang="en-US"/>
              <a:t/>
            </a:r>
            <a:br>
              <a:rPr lang="en-US"/>
            </a:br>
            <a:r>
              <a:rPr lang="en-US"/>
              <a:t>(Piggy Backing)</a:t>
            </a:r>
            <a:endParaRPr lang="el-GR"/>
          </a:p>
        </p:txBody>
      </p:sp>
      <p:pic>
        <p:nvPicPr>
          <p:cNvPr id="798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4677" y="1916832"/>
            <a:ext cx="3472386" cy="3528392"/>
          </a:xfrm>
        </p:spPr>
      </p:pic>
      <p:sp>
        <p:nvSpPr>
          <p:cNvPr id="7987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8024" y="1916832"/>
            <a:ext cx="421196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sz="2800" dirty="0" smtClean="0"/>
              <a:t>Σταθερή </a:t>
            </a:r>
            <a:r>
              <a:rPr lang="el-GR" sz="2800" dirty="0"/>
              <a:t>προσαρμογή της φωτογραφικής μηχανής </a:t>
            </a:r>
            <a:endParaRPr lang="en-US" sz="2800" dirty="0"/>
          </a:p>
          <a:p>
            <a:pPr algn="ctr">
              <a:buFont typeface="Wingdings" pitchFamily="2" charset="2"/>
              <a:buNone/>
            </a:pPr>
            <a:r>
              <a:rPr lang="el-GR" sz="2800" dirty="0" smtClean="0"/>
              <a:t>(με </a:t>
            </a:r>
            <a:r>
              <a:rPr lang="el-GR" sz="2800" dirty="0"/>
              <a:t>τον φακό </a:t>
            </a:r>
            <a:r>
              <a:rPr lang="el-GR" sz="2800" dirty="0" smtClean="0"/>
              <a:t>της) </a:t>
            </a:r>
            <a:r>
              <a:rPr lang="el-GR" sz="2800" dirty="0"/>
              <a:t>στη ράχη του τηλεσκοπίου </a:t>
            </a:r>
          </a:p>
        </p:txBody>
      </p:sp>
      <p:sp>
        <p:nvSpPr>
          <p:cNvPr id="79880" name="AutoShape 8" descr="STPBETX"/>
          <p:cNvSpPr>
            <a:spLocks noChangeAspect="1" noChangeArrowheads="1"/>
          </p:cNvSpPr>
          <p:nvPr/>
        </p:nvSpPr>
        <p:spPr bwMode="auto">
          <a:xfrm>
            <a:off x="42846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950388" y="5571883"/>
            <a:ext cx="34738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weasner.com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22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err="1"/>
              <a:t>Ανεστιακή</a:t>
            </a:r>
            <a:r>
              <a:rPr lang="en-US" sz="4000" dirty="0"/>
              <a:t> </a:t>
            </a:r>
            <a:r>
              <a:rPr lang="el-GR" sz="4000" dirty="0" smtClean="0"/>
              <a:t>(</a:t>
            </a:r>
            <a:r>
              <a:rPr lang="en-US" sz="4000" dirty="0" err="1"/>
              <a:t>Afocal</a:t>
            </a:r>
            <a:r>
              <a:rPr lang="en-US" sz="4000" dirty="0"/>
              <a:t>) </a:t>
            </a:r>
            <a:r>
              <a:rPr lang="el-GR" sz="4000" dirty="0" smtClean="0"/>
              <a:t>Φωτογράφιση</a:t>
            </a:r>
            <a:endParaRPr lang="el-GR" sz="40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60032" y="1314136"/>
            <a:ext cx="3702050" cy="4114800"/>
          </a:xfrm>
        </p:spPr>
        <p:txBody>
          <a:bodyPr/>
          <a:lstStyle/>
          <a:p>
            <a:endParaRPr lang="el-GR" sz="2800" dirty="0"/>
          </a:p>
          <a:p>
            <a:r>
              <a:rPr lang="el-GR" sz="2800" dirty="0"/>
              <a:t>Το σώμα της Φ.Μ. είναι ανεξάρτητο του </a:t>
            </a:r>
            <a:r>
              <a:rPr lang="el-GR" sz="2800" dirty="0" smtClean="0"/>
              <a:t>τηλεσκοπίου.</a:t>
            </a:r>
            <a:endParaRPr lang="el-GR" sz="2800" dirty="0"/>
          </a:p>
          <a:p>
            <a:r>
              <a:rPr lang="el-GR" sz="2800" dirty="0"/>
              <a:t>Έτσι φωτογραφίζεται το τελικό είδωλο στο προσοφθάλμιο </a:t>
            </a:r>
            <a:r>
              <a:rPr lang="el-GR" sz="2800" dirty="0" smtClean="0"/>
              <a:t>φακό.</a:t>
            </a:r>
            <a:endParaRPr lang="el-GR" sz="2800" dirty="0"/>
          </a:p>
          <a:p>
            <a:endParaRPr lang="el-GR" sz="2800" dirty="0"/>
          </a:p>
        </p:txBody>
      </p:sp>
      <p:sp>
        <p:nvSpPr>
          <p:cNvPr id="81928" name="AutoShape 8" descr="AFOCAL"/>
          <p:cNvSpPr>
            <a:spLocks noChangeAspect="1" noChangeArrowheads="1"/>
          </p:cNvSpPr>
          <p:nvPr/>
        </p:nvSpPr>
        <p:spPr bwMode="auto">
          <a:xfrm>
            <a:off x="42846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1930" name="AutoShape 10" descr="AFOCAL"/>
          <p:cNvSpPr>
            <a:spLocks noChangeAspect="1" noChangeArrowheads="1"/>
          </p:cNvSpPr>
          <p:nvPr/>
        </p:nvSpPr>
        <p:spPr bwMode="auto">
          <a:xfrm>
            <a:off x="42846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1932" name="AutoShape 12" descr="AFOCAL"/>
          <p:cNvSpPr>
            <a:spLocks noChangeAspect="1" noChangeArrowheads="1"/>
          </p:cNvSpPr>
          <p:nvPr/>
        </p:nvSpPr>
        <p:spPr bwMode="auto">
          <a:xfrm>
            <a:off x="42846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9218" name="Picture 2" descr="http://www.astrozoom.net/images/home/techniques/%EC%96%B4%ED%8F%AC%EC%BB%A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21" y="1124744"/>
            <a:ext cx="3465463" cy="21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86792" y="3233037"/>
            <a:ext cx="3432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astrozoom.net</a:t>
            </a:r>
            <a:endParaRPr lang="el-GR" sz="1200" dirty="0">
              <a:latin typeface="+mn-lt"/>
            </a:endParaRPr>
          </a:p>
        </p:txBody>
      </p:sp>
      <p:pic>
        <p:nvPicPr>
          <p:cNvPr id="9220" name="Picture 4" descr="http://www.imaging-resource.com/ARTS/ASTRO/IMAGE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91" y="3529016"/>
            <a:ext cx="3432919" cy="299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70520" y="6525344"/>
            <a:ext cx="3449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herval.blogspot.gr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35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Φωτογράφιση Κύριας Εστίας (</a:t>
            </a:r>
            <a:r>
              <a:rPr lang="en-US" dirty="0"/>
              <a:t>Prime Focus)</a:t>
            </a:r>
            <a:endParaRPr lang="el-GR" dirty="0"/>
          </a:p>
        </p:txBody>
      </p:sp>
      <p:pic>
        <p:nvPicPr>
          <p:cNvPr id="8397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68760"/>
            <a:ext cx="4344815" cy="5040313"/>
          </a:xfrm>
          <a:noFill/>
          <a:ln/>
        </p:spPr>
      </p:pic>
      <p:sp>
        <p:nvSpPr>
          <p:cNvPr id="839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0072" y="1988840"/>
            <a:ext cx="3702050" cy="4114800"/>
          </a:xfrm>
        </p:spPr>
        <p:txBody>
          <a:bodyPr/>
          <a:lstStyle/>
          <a:p>
            <a:r>
              <a:rPr lang="el-GR" sz="2800" dirty="0"/>
              <a:t>Αφαιρείται ο φακός από την φωτογραφική </a:t>
            </a:r>
            <a:r>
              <a:rPr lang="el-GR" sz="2800" dirty="0" smtClean="0"/>
              <a:t>μηχανή.</a:t>
            </a:r>
            <a:endParaRPr lang="el-GR" sz="2800" dirty="0"/>
          </a:p>
          <a:p>
            <a:pPr>
              <a:buFont typeface="Wingdings" pitchFamily="2" charset="2"/>
              <a:buNone/>
            </a:pPr>
            <a:r>
              <a:rPr lang="el-GR" sz="2800" dirty="0"/>
              <a:t> </a:t>
            </a:r>
          </a:p>
          <a:p>
            <a:r>
              <a:rPr lang="el-GR" sz="2800" dirty="0"/>
              <a:t>Το σώμα της μηχανής συνδέεται σταθερά στη κύρια εστία του </a:t>
            </a:r>
            <a:r>
              <a:rPr lang="el-GR" sz="2800" dirty="0" smtClean="0"/>
              <a:t>τηλεσκοπίου.</a:t>
            </a:r>
            <a:endParaRPr lang="el-GR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/>
              <a:t>Φωτογράφιση με καθοδήγηση</a:t>
            </a:r>
            <a:br>
              <a:rPr lang="el-GR" sz="4000"/>
            </a:br>
            <a:r>
              <a:rPr lang="el-GR" sz="4000"/>
              <a:t>(</a:t>
            </a:r>
            <a:r>
              <a:rPr lang="en-US" sz="4000"/>
              <a:t>Guided Prime Focus)</a:t>
            </a:r>
            <a:endParaRPr lang="el-GR" sz="4000"/>
          </a:p>
        </p:txBody>
      </p:sp>
      <p:pic>
        <p:nvPicPr>
          <p:cNvPr id="8602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3384376" cy="5313413"/>
          </a:xfrm>
          <a:noFill/>
          <a:ln/>
        </p:spPr>
      </p:pic>
      <p:sp>
        <p:nvSpPr>
          <p:cNvPr id="8602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4048" y="1988840"/>
            <a:ext cx="3702050" cy="4114800"/>
          </a:xfrm>
        </p:spPr>
        <p:txBody>
          <a:bodyPr>
            <a:normAutofit/>
          </a:bodyPr>
          <a:lstStyle/>
          <a:p>
            <a:endParaRPr lang="el-GR" sz="2800" dirty="0"/>
          </a:p>
          <a:p>
            <a:r>
              <a:rPr lang="el-GR" sz="2800" dirty="0"/>
              <a:t>Καθοδήγηση εκτός οπτικού </a:t>
            </a:r>
            <a:r>
              <a:rPr lang="el-GR" sz="2800" dirty="0" smtClean="0"/>
              <a:t>άξονα.</a:t>
            </a:r>
            <a:endParaRPr lang="el-GR" sz="2800" dirty="0"/>
          </a:p>
          <a:p>
            <a:pPr>
              <a:buFont typeface="Wingdings" pitchFamily="2" charset="2"/>
              <a:buNone/>
            </a:pPr>
            <a:endParaRPr lang="el-GR" sz="2800" dirty="0"/>
          </a:p>
          <a:p>
            <a:r>
              <a:rPr lang="el-GR" sz="2800" dirty="0"/>
              <a:t>Καθοδήγηση με ανεξάρτητη διόπτρα παρατήρησης σε αστέρι </a:t>
            </a:r>
            <a:r>
              <a:rPr lang="el-GR" sz="2800" dirty="0" smtClean="0"/>
              <a:t>αναφοράς.</a:t>
            </a:r>
            <a:endParaRPr lang="el-GR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/>
              <a:t>Προσοφθάλμιας Προβολής</a:t>
            </a:r>
            <a:br>
              <a:rPr lang="el-GR" sz="4000"/>
            </a:br>
            <a:r>
              <a:rPr lang="en-US" sz="4000"/>
              <a:t>(Positive or negative projection)</a:t>
            </a:r>
            <a:endParaRPr lang="el-GR" sz="4000"/>
          </a:p>
        </p:txBody>
      </p:sp>
      <p:pic>
        <p:nvPicPr>
          <p:cNvPr id="880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204864"/>
            <a:ext cx="2847113" cy="2598053"/>
          </a:xfrm>
        </p:spPr>
      </p:pic>
      <p:sp>
        <p:nvSpPr>
          <p:cNvPr id="8807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8024" y="1981200"/>
            <a:ext cx="4355976" cy="4114800"/>
          </a:xfrm>
        </p:spPr>
        <p:txBody>
          <a:bodyPr>
            <a:normAutofit/>
          </a:bodyPr>
          <a:lstStyle/>
          <a:p>
            <a:r>
              <a:rPr lang="en-US" sz="2800" b="1" dirty="0"/>
              <a:t>Positive projection</a:t>
            </a:r>
          </a:p>
          <a:p>
            <a:pPr marL="355600" indent="0">
              <a:buNone/>
            </a:pPr>
            <a:r>
              <a:rPr lang="el-GR" sz="2800" dirty="0"/>
              <a:t>Επιπλέον μεγέθυνση με την χρήση ενός προσοφθάλμιου </a:t>
            </a:r>
            <a:r>
              <a:rPr lang="el-GR" sz="2800" dirty="0" smtClean="0"/>
              <a:t>παρατήρησης.</a:t>
            </a:r>
            <a:endParaRPr lang="en-US" sz="2800" dirty="0"/>
          </a:p>
          <a:p>
            <a:r>
              <a:rPr lang="en-US" sz="2800" b="1" dirty="0"/>
              <a:t>Negative projection</a:t>
            </a:r>
            <a:endParaRPr lang="el-GR" sz="2800" b="1" dirty="0"/>
          </a:p>
          <a:p>
            <a:pPr marL="355600" indent="0">
              <a:buNone/>
            </a:pPr>
            <a:r>
              <a:rPr lang="el-GR" sz="2800" dirty="0"/>
              <a:t>Μεγέθυνση με την χρήση αρνητικού </a:t>
            </a:r>
            <a:r>
              <a:rPr lang="el-GR" sz="2800" dirty="0" smtClean="0"/>
              <a:t>φακού.</a:t>
            </a:r>
            <a:endParaRPr lang="el-GR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Σύνδεση </a:t>
            </a:r>
            <a:r>
              <a:rPr lang="en-US"/>
              <a:t>Prime Focus</a:t>
            </a:r>
            <a:r>
              <a:rPr lang="el-GR"/>
              <a:t> </a:t>
            </a:r>
          </a:p>
        </p:txBody>
      </p:sp>
      <p:pic>
        <p:nvPicPr>
          <p:cNvPr id="3892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0769"/>
            <a:ext cx="4344815" cy="5040313"/>
          </a:xfrm>
          <a:noFill/>
          <a:ln/>
        </p:spPr>
      </p:pic>
      <p:pic>
        <p:nvPicPr>
          <p:cNvPr id="3891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056" y="1340768"/>
            <a:ext cx="3630681" cy="5040561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Ίχνη από Κομήτες</a:t>
            </a:r>
          </a:p>
        </p:txBody>
      </p:sp>
      <p:pic>
        <p:nvPicPr>
          <p:cNvPr id="419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3704762" cy="3228572"/>
          </a:xfrm>
        </p:spPr>
      </p:pic>
      <p:sp>
        <p:nvSpPr>
          <p:cNvPr id="4198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844824"/>
            <a:ext cx="3888432" cy="45365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Φωτογραφική μηχανή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Τρίποδο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Κάθε Φωτογραφικός Φακός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Διάφραγμα ανοικτό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ISO </a:t>
            </a:r>
            <a:r>
              <a:rPr lang="el-GR" sz="2400" dirty="0"/>
              <a:t>200 – 800</a:t>
            </a:r>
            <a:endParaRPr lang="en-US" sz="2400" dirty="0"/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endParaRPr lang="en-US" sz="2400" dirty="0"/>
          </a:p>
          <a:p>
            <a:pPr marL="88900" indent="-88900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/>
              <a:t>(Comet Hyakutake (C/1996) 50mm telephoto lens)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Αστρικά Ίχνη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340768"/>
            <a:ext cx="4104456" cy="518457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800" dirty="0"/>
              <a:t>Φωτογραφική μηχανή</a:t>
            </a:r>
          </a:p>
          <a:p>
            <a:pPr>
              <a:spcBef>
                <a:spcPts val="1200"/>
              </a:spcBef>
            </a:pPr>
            <a:r>
              <a:rPr lang="el-GR" sz="2800" dirty="0"/>
              <a:t>Τρίποδο</a:t>
            </a:r>
          </a:p>
          <a:p>
            <a:pPr>
              <a:spcBef>
                <a:spcPts val="1200"/>
              </a:spcBef>
            </a:pPr>
            <a:r>
              <a:rPr lang="el-GR" sz="2800" dirty="0"/>
              <a:t>Κάθε Φωτογραφικός Φακός</a:t>
            </a:r>
          </a:p>
          <a:p>
            <a:pPr>
              <a:spcBef>
                <a:spcPts val="1200"/>
              </a:spcBef>
            </a:pPr>
            <a:r>
              <a:rPr lang="el-GR" sz="2800" dirty="0"/>
              <a:t>Διάφραγμα ανοικτό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ISO </a:t>
            </a:r>
            <a:r>
              <a:rPr lang="el-GR" sz="2800" dirty="0"/>
              <a:t>200 – 800</a:t>
            </a:r>
            <a:endParaRPr lang="en-US" sz="2800" dirty="0"/>
          </a:p>
          <a:p>
            <a:pPr marL="177800" indent="-177800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/>
              <a:t> (Celestial Pole, 80mm lens ISO 400 and 4 - hour exposure)  </a:t>
            </a:r>
            <a:endParaRPr lang="el-GR" sz="2400" dirty="0"/>
          </a:p>
          <a:p>
            <a:pPr>
              <a:spcBef>
                <a:spcPts val="1200"/>
              </a:spcBef>
            </a:pPr>
            <a:endParaRPr lang="el-GR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4988011" y="4869160"/>
            <a:ext cx="3354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Stellar Swirl over </a:t>
            </a:r>
            <a:r>
              <a:rPr lang="en-US" sz="1200" dirty="0" err="1">
                <a:latin typeface="+mn-lt"/>
                <a:hlinkClick r:id="rId2"/>
              </a:rPr>
              <a:t>Stanmer</a:t>
            </a:r>
            <a:r>
              <a:rPr lang="en-US" sz="1200" dirty="0">
                <a:latin typeface="+mn-lt"/>
                <a:hlinkClick r:id="rId2"/>
              </a:rPr>
              <a:t> </a:t>
            </a:r>
            <a:r>
              <a:rPr lang="en-US" sz="1200" dirty="0" smtClean="0">
                <a:latin typeface="+mn-lt"/>
                <a:hlinkClick r:id="rId2"/>
              </a:rPr>
              <a:t>Church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3"/>
              </a:rPr>
              <a:t>Dominic's </a:t>
            </a:r>
            <a:r>
              <a:rPr lang="en-US" sz="1200" dirty="0">
                <a:latin typeface="+mn-lt"/>
                <a:hlinkClick r:id="rId3"/>
              </a:rPr>
              <a:t>pics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4"/>
              </a:rPr>
              <a:t>CC BY 2.0</a:t>
            </a:r>
            <a:endParaRPr lang="en-US" sz="1200" dirty="0">
              <a:latin typeface="+mn-lt"/>
            </a:endParaRPr>
          </a:p>
        </p:txBody>
      </p:sp>
      <p:pic>
        <p:nvPicPr>
          <p:cNvPr id="11266" name="Picture 2" descr="https://farm5.staticflickr.com/4079/4915185569_ec488711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Αστροφωτογράφιση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dirty="0" err="1"/>
              <a:t>Αστροφωτογράφιση</a:t>
            </a:r>
            <a:r>
              <a:rPr lang="el-GR" dirty="0"/>
              <a:t> θεωρείται εκείνη η απεικονιστική τεχνική που συνδυάζει την φωτογραφία με την </a:t>
            </a:r>
            <a:r>
              <a:rPr lang="el-GR" dirty="0" err="1"/>
              <a:t>παρατηρησιακή</a:t>
            </a:r>
            <a:r>
              <a:rPr lang="el-GR" dirty="0"/>
              <a:t> αστρονομία.</a:t>
            </a:r>
          </a:p>
          <a:p>
            <a:pPr algn="ctr">
              <a:buFont typeface="Wingdings" pitchFamily="2" charset="2"/>
              <a:buNone/>
            </a:pPr>
            <a:endParaRPr lang="el-GR" dirty="0"/>
          </a:p>
          <a:p>
            <a:pPr algn="ctr">
              <a:buFont typeface="Wingdings" pitchFamily="2" charset="2"/>
              <a:buNone/>
            </a:pPr>
            <a:r>
              <a:rPr lang="el-GR" dirty="0"/>
              <a:t>Οι άνθρωποι που ασχολούνται με την </a:t>
            </a:r>
            <a:r>
              <a:rPr lang="el-GR" dirty="0" err="1"/>
              <a:t>αστροφωτογράφιση</a:t>
            </a:r>
            <a:r>
              <a:rPr lang="el-GR" dirty="0"/>
              <a:t> είναι κυρίως οι ερασιτέχνες αστρονόμοι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Αστρικά </a:t>
            </a:r>
            <a:r>
              <a:rPr lang="el-GR" dirty="0" smtClean="0"/>
              <a:t>Ίχνη</a:t>
            </a:r>
            <a:endParaRPr lang="el-GR" dirty="0"/>
          </a:p>
        </p:txBody>
      </p:sp>
      <p:pic>
        <p:nvPicPr>
          <p:cNvPr id="113672" name="Picture 8" descr="startrails4 pr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420888"/>
            <a:ext cx="4064379" cy="3024336"/>
          </a:xfrm>
          <a:noFill/>
          <a:ln/>
        </p:spPr>
      </p:pic>
      <p:pic>
        <p:nvPicPr>
          <p:cNvPr id="113671" name="Picture 7" descr="startrails1 pr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139" y="2420888"/>
            <a:ext cx="4062986" cy="3022848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267744" y="1340767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Πάρνωνας, 19. 8. 01,</a:t>
            </a:r>
            <a:r>
              <a:rPr lang="en-US" sz="2200" dirty="0">
                <a:latin typeface="+mn-lt"/>
              </a:rPr>
              <a:t> Fixed Tripod, 6hours,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ZENIT 122, 37mm, Kodak Ultra (100ASA)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Μετέωρα (ίχνη)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660697"/>
            <a:ext cx="3702050" cy="4114800"/>
          </a:xfrm>
        </p:spPr>
        <p:txBody>
          <a:bodyPr/>
          <a:lstStyle/>
          <a:p>
            <a:r>
              <a:rPr lang="el-GR" sz="2800" dirty="0" smtClean="0"/>
              <a:t>Φωτογραφική </a:t>
            </a:r>
            <a:r>
              <a:rPr lang="el-GR" sz="2800" dirty="0"/>
              <a:t>μηχανή</a:t>
            </a:r>
          </a:p>
          <a:p>
            <a:r>
              <a:rPr lang="el-GR" sz="2800" dirty="0"/>
              <a:t>Τρίποδο</a:t>
            </a:r>
          </a:p>
          <a:p>
            <a:r>
              <a:rPr lang="el-GR" sz="2800" dirty="0" err="1"/>
              <a:t>Ευρυγώνιο</a:t>
            </a:r>
            <a:r>
              <a:rPr lang="el-GR" sz="2800" dirty="0"/>
              <a:t> φακό</a:t>
            </a:r>
          </a:p>
          <a:p>
            <a:r>
              <a:rPr lang="el-GR" sz="2800" dirty="0"/>
              <a:t>Διάφραγμα</a:t>
            </a:r>
            <a:r>
              <a:rPr lang="en-US" sz="2800" dirty="0"/>
              <a:t> F / 6.3 </a:t>
            </a:r>
            <a:r>
              <a:rPr lang="el-GR" sz="2800" dirty="0"/>
              <a:t>ή ευρύτερο</a:t>
            </a:r>
          </a:p>
          <a:p>
            <a:r>
              <a:rPr lang="en-US" sz="2800" dirty="0"/>
              <a:t>ISO </a:t>
            </a:r>
            <a:r>
              <a:rPr lang="el-GR" sz="2800" dirty="0"/>
              <a:t>200 - 800</a:t>
            </a:r>
          </a:p>
          <a:p>
            <a:endParaRPr lang="el-GR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427984" y="4952201"/>
            <a:ext cx="4139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2"/>
              </a:rPr>
              <a:t>noticiasabsurdas.com</a:t>
            </a:r>
            <a:endParaRPr lang="el-GR" sz="1200" dirty="0">
              <a:latin typeface="+mn-lt"/>
            </a:endParaRPr>
          </a:p>
        </p:txBody>
      </p:sp>
      <p:pic>
        <p:nvPicPr>
          <p:cNvPr id="12290" name="Picture 2" descr="noticias absur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660697"/>
            <a:ext cx="4139952" cy="320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Πολικό Σέλας</a:t>
            </a:r>
          </a:p>
        </p:txBody>
      </p:sp>
      <p:pic>
        <p:nvPicPr>
          <p:cNvPr id="4608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435" y="1772816"/>
            <a:ext cx="4748021" cy="2808312"/>
          </a:xfrm>
        </p:spPr>
      </p:pic>
      <p:sp>
        <p:nvSpPr>
          <p:cNvPr id="4608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700808"/>
            <a:ext cx="3702050" cy="4824536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800" dirty="0"/>
              <a:t>Φωτογραφική μηχανή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800" dirty="0"/>
              <a:t>Τρίποδο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800" dirty="0"/>
              <a:t>Γρήγορο φακό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800" dirty="0"/>
              <a:t>Διάφραγμα</a:t>
            </a:r>
            <a:r>
              <a:rPr lang="en-US" sz="2800" dirty="0"/>
              <a:t> F / </a:t>
            </a:r>
            <a:r>
              <a:rPr lang="el-GR" sz="2800" dirty="0"/>
              <a:t>4.5</a:t>
            </a:r>
            <a:r>
              <a:rPr lang="en-US" sz="2800" dirty="0"/>
              <a:t> </a:t>
            </a:r>
            <a:r>
              <a:rPr lang="el-GR" sz="2800" dirty="0"/>
              <a:t>ή ευρύτερο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800" dirty="0"/>
              <a:t>ISO </a:t>
            </a:r>
            <a:r>
              <a:rPr lang="el-GR" sz="2800" dirty="0"/>
              <a:t>200 – </a:t>
            </a:r>
            <a:r>
              <a:rPr lang="el-GR" sz="2800" dirty="0" smtClean="0"/>
              <a:t>800</a:t>
            </a:r>
            <a:endParaRPr lang="el-GR" sz="28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400" dirty="0" smtClean="0"/>
              <a:t>(Aurora </a:t>
            </a:r>
            <a:r>
              <a:rPr lang="en-US" sz="2400" dirty="0"/>
              <a:t>borealis, March 2006, 10 min exposure, ISO 400)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Τεχνητοί Δορυφόροι</a:t>
            </a:r>
          </a:p>
        </p:txBody>
      </p:sp>
      <p:pic>
        <p:nvPicPr>
          <p:cNvPr id="4813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72816"/>
            <a:ext cx="4196942" cy="3672408"/>
          </a:xfrm>
        </p:spPr>
      </p:pic>
      <p:sp>
        <p:nvSpPr>
          <p:cNvPr id="4813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700808"/>
            <a:ext cx="3702050" cy="41148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Φωτογραφική μηχανή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Τρίποδο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Γρήγορο φακό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Διάφραγμα</a:t>
            </a:r>
            <a:r>
              <a:rPr lang="en-US" sz="2400" dirty="0"/>
              <a:t> F / </a:t>
            </a:r>
            <a:r>
              <a:rPr lang="el-GR" sz="2400" dirty="0"/>
              <a:t>4.5</a:t>
            </a:r>
            <a:r>
              <a:rPr lang="en-US" sz="2400" dirty="0"/>
              <a:t> </a:t>
            </a:r>
            <a:r>
              <a:rPr lang="el-GR" sz="2400" dirty="0"/>
              <a:t>ή ευρύτερο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ISO </a:t>
            </a:r>
            <a:r>
              <a:rPr lang="el-GR" sz="2400" dirty="0"/>
              <a:t>200 – 800</a:t>
            </a:r>
            <a:endParaRPr lang="en-US" sz="2400" dirty="0"/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endParaRPr lang="en-US" sz="2400" dirty="0"/>
          </a:p>
          <a:p>
            <a:pPr marL="88900" indent="-88900"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/>
              <a:t>(Atlantis with Space Station MIR, Nov. 1995)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Σελήνη</a:t>
            </a:r>
          </a:p>
        </p:txBody>
      </p:sp>
      <p:pic>
        <p:nvPicPr>
          <p:cNvPr id="5018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340768"/>
            <a:ext cx="5423038" cy="5040313"/>
          </a:xfrm>
        </p:spPr>
      </p:pic>
      <p:sp>
        <p:nvSpPr>
          <p:cNvPr id="501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40768"/>
            <a:ext cx="3702050" cy="4114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600" dirty="0"/>
              <a:t>Φωτογραφική μηχανή με ή χωρίς τηλεσκόπιο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Τρίποδο ή ισημερινή στήριξη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Διάμετρος &gt; 1’’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Διάφραγμα</a:t>
            </a:r>
            <a:r>
              <a:rPr lang="en-US" sz="2600" dirty="0"/>
              <a:t> F / </a:t>
            </a:r>
            <a:r>
              <a:rPr lang="el-GR" sz="2600" dirty="0"/>
              <a:t>4.5</a:t>
            </a:r>
            <a:r>
              <a:rPr lang="en-US" sz="2600" dirty="0"/>
              <a:t> </a:t>
            </a:r>
            <a:r>
              <a:rPr lang="el-GR" sz="2600" dirty="0"/>
              <a:t>ή μικρότερο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ISO </a:t>
            </a:r>
            <a:r>
              <a:rPr lang="el-GR" sz="2600" dirty="0"/>
              <a:t>64 - 200</a:t>
            </a:r>
          </a:p>
          <a:p>
            <a:pPr>
              <a:spcBef>
                <a:spcPts val="1200"/>
              </a:spcBef>
            </a:pPr>
            <a:endParaRPr lang="el-GR" sz="2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Σελήνη</a:t>
            </a:r>
            <a:endParaRPr lang="el-GR" dirty="0"/>
          </a:p>
        </p:txBody>
      </p:sp>
      <p:pic>
        <p:nvPicPr>
          <p:cNvPr id="103430" name="Picture 6" descr="MOON_10A pr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924383"/>
            <a:ext cx="6048672" cy="4536504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547664" y="908720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Νέα Μάκρη, 21. 2. 02, </a:t>
            </a:r>
            <a:r>
              <a:rPr lang="en-US" sz="2000" dirty="0">
                <a:latin typeface="+mn-lt"/>
              </a:rPr>
              <a:t>Meade 125</a:t>
            </a:r>
            <a:r>
              <a:rPr lang="el-GR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ETX – EC</a:t>
            </a:r>
            <a:r>
              <a:rPr lang="el-GR" sz="2000" dirty="0">
                <a:latin typeface="+mn-lt"/>
              </a:rPr>
              <a:t>,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Canon E1, Kodak Elite 100 ASA</a:t>
            </a:r>
            <a:r>
              <a:rPr lang="el-GR" sz="2000" dirty="0">
                <a:latin typeface="+mn-lt"/>
              </a:rPr>
              <a:t>,</a:t>
            </a:r>
            <a:r>
              <a:rPr lang="en-US" sz="2000" dirty="0">
                <a:latin typeface="+mn-lt"/>
              </a:rPr>
              <a:t>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Prime Focus (</a:t>
            </a:r>
            <a:r>
              <a:rPr lang="el-GR" sz="2000" dirty="0">
                <a:latin typeface="+mn-lt"/>
              </a:rPr>
              <a:t>1/2</a:t>
            </a:r>
            <a:r>
              <a:rPr lang="en-US" sz="2000" dirty="0">
                <a:latin typeface="+mn-lt"/>
              </a:rPr>
              <a:t>sec)</a:t>
            </a:r>
            <a:r>
              <a:rPr lang="el-GR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1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Πανσέληνος</a:t>
            </a:r>
            <a:endParaRPr lang="el-GR" dirty="0"/>
          </a:p>
        </p:txBody>
      </p:sp>
      <p:pic>
        <p:nvPicPr>
          <p:cNvPr id="107526" name="Picture 6" descr="MOON 21 pr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574" y="1825204"/>
            <a:ext cx="6266853" cy="4700140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403648" y="1124744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Παλαιό Φάληρο, 4. 7. 01, </a:t>
            </a:r>
            <a:r>
              <a:rPr lang="en-US" sz="2000" dirty="0">
                <a:latin typeface="+mn-lt"/>
              </a:rPr>
              <a:t>Meade 125ETX – EC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Canon AE1, Fuji 400 ASA, Prime Focus (1/125sec)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74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Σελήνη</a:t>
            </a:r>
            <a:r>
              <a:rPr lang="en-US" dirty="0"/>
              <a:t> ( x</a:t>
            </a:r>
            <a:r>
              <a:rPr lang="el-GR" dirty="0"/>
              <a:t> </a:t>
            </a:r>
            <a:r>
              <a:rPr lang="en-US" dirty="0"/>
              <a:t>190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105478" name="Picture 6" descr="moon 34a pr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792" y="1688034"/>
            <a:ext cx="6720417" cy="5040313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187624" y="98072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Νέα Μάκρη, 21. 2. 02, </a:t>
            </a:r>
            <a:r>
              <a:rPr lang="en-US" sz="2000" dirty="0">
                <a:latin typeface="+mn-lt"/>
              </a:rPr>
              <a:t>Meade 125ETX – EC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Canon AE1, Kodak Elite 100 ASA</a:t>
            </a:r>
            <a:r>
              <a:rPr lang="el-GR" sz="2000" dirty="0">
                <a:latin typeface="+mn-lt"/>
              </a:rPr>
              <a:t>,</a:t>
            </a:r>
            <a:r>
              <a:rPr lang="en-US" sz="2000" dirty="0">
                <a:latin typeface="+mn-lt"/>
              </a:rPr>
              <a:t> Prime Focus (</a:t>
            </a:r>
            <a:r>
              <a:rPr lang="el-GR" sz="2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sec)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90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Σελήνη</a:t>
            </a:r>
            <a:r>
              <a:rPr lang="en-US" dirty="0"/>
              <a:t> ( 4</a:t>
            </a:r>
            <a:r>
              <a:rPr lang="el-GR" dirty="0"/>
              <a:t> ημερών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145414" name="Picture 6" descr="DSC_0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059107"/>
            <a:ext cx="6188825" cy="4114800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619672" y="134076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Παλαιό Φάληρο, </a:t>
            </a:r>
            <a:r>
              <a:rPr lang="en-US" sz="2000" dirty="0">
                <a:latin typeface="+mn-lt"/>
              </a:rPr>
              <a:t>28</a:t>
            </a:r>
            <a:r>
              <a:rPr lang="el-GR" sz="2000" dirty="0">
                <a:latin typeface="+mn-lt"/>
              </a:rPr>
              <a:t>. </a:t>
            </a:r>
            <a:r>
              <a:rPr lang="en-US" sz="2000" dirty="0">
                <a:latin typeface="+mn-lt"/>
              </a:rPr>
              <a:t>2</a:t>
            </a:r>
            <a:r>
              <a:rPr lang="el-GR" sz="2000" dirty="0">
                <a:latin typeface="+mn-lt"/>
              </a:rPr>
              <a:t>. 09, </a:t>
            </a:r>
            <a:r>
              <a:rPr lang="en-US" sz="2000" dirty="0">
                <a:latin typeface="+mn-lt"/>
              </a:rPr>
              <a:t>QUESTAR 3.5’’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Nikon D 40, Prime Focus (1/2 sec)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44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Σελήνη</a:t>
            </a:r>
            <a:r>
              <a:rPr lang="en-US" dirty="0"/>
              <a:t> ( </a:t>
            </a:r>
            <a:r>
              <a:rPr lang="el-GR" dirty="0"/>
              <a:t>7 ημερών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143366" name="Picture 6" descr="DSC_00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587" y="1978496"/>
            <a:ext cx="6188825" cy="4114800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475656" y="127050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Παλαιό Φάληρο, 3. 3. 09, </a:t>
            </a:r>
            <a:r>
              <a:rPr lang="en-US" sz="2000" dirty="0">
                <a:latin typeface="+mn-lt"/>
              </a:rPr>
              <a:t>QUESTAR 3.5’’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Nikon D 40, Prime Focus (1/10 sec)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9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Ερμής (</a:t>
            </a:r>
            <a:r>
              <a:rPr lang="en-US" dirty="0" smtClean="0"/>
              <a:t>Mercury)</a:t>
            </a:r>
            <a:endParaRPr lang="el-GR" dirty="0"/>
          </a:p>
        </p:txBody>
      </p:sp>
      <p:pic>
        <p:nvPicPr>
          <p:cNvPr id="1026" name="Picture 2" descr="File:PIA03101 Mercury's Southern Hemisphe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612" y="1071834"/>
            <a:ext cx="6984776" cy="530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079612" y="6464369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PIA03101 Mercury's Southern </a:t>
            </a:r>
            <a:r>
              <a:rPr lang="en-US" sz="1200" dirty="0" smtClean="0">
                <a:latin typeface="+mn-lt"/>
                <a:hlinkClick r:id="rId3"/>
              </a:rPr>
              <a:t>Hemisphere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Jcpag2012"/>
              </a:rPr>
              <a:t>Jcpag2012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60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Αστέρια - Κομήτες</a:t>
            </a:r>
          </a:p>
        </p:txBody>
      </p:sp>
      <p:pic>
        <p:nvPicPr>
          <p:cNvPr id="522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772816"/>
            <a:ext cx="4695238" cy="3629532"/>
          </a:xfrm>
          <a:noFill/>
          <a:ln/>
        </p:spPr>
      </p:pic>
      <p:sp>
        <p:nvSpPr>
          <p:cNvPr id="522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628800"/>
            <a:ext cx="3888432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800" dirty="0"/>
              <a:t>Φωτογραφική μηχανή με ή χωρίς τηλεσκόπιο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800" dirty="0"/>
              <a:t>Ισημερινή στήριξη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800" dirty="0"/>
              <a:t>Διάμετρος &gt; 1’’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800" dirty="0"/>
              <a:t>Διάφραγμα</a:t>
            </a:r>
            <a:r>
              <a:rPr lang="en-US" sz="2800" dirty="0"/>
              <a:t> F / </a:t>
            </a:r>
            <a:r>
              <a:rPr lang="el-GR" sz="2800" dirty="0"/>
              <a:t>6.3</a:t>
            </a:r>
            <a:r>
              <a:rPr lang="en-US" sz="2800" dirty="0"/>
              <a:t> </a:t>
            </a:r>
            <a:r>
              <a:rPr lang="el-GR" sz="2800" dirty="0"/>
              <a:t>ή ευρύτερο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800" dirty="0"/>
              <a:t>ISO </a:t>
            </a:r>
            <a:r>
              <a:rPr lang="el-GR" sz="2800" dirty="0"/>
              <a:t>200 – 800</a:t>
            </a:r>
            <a:endParaRPr lang="en-US" sz="2800" dirty="0"/>
          </a:p>
          <a:p>
            <a:pPr marL="355600" indent="0"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(</a:t>
            </a:r>
            <a:r>
              <a:rPr lang="en-US" sz="2400" dirty="0"/>
              <a:t>The Pleiades (M45), </a:t>
            </a:r>
          </a:p>
          <a:p>
            <a:pPr marL="444500" indent="-88900"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65 </a:t>
            </a:r>
            <a:r>
              <a:rPr lang="en-US" sz="2400" dirty="0"/>
              <a:t>min exposure)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l-GR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Πλειάδες</a:t>
            </a:r>
            <a:endParaRPr lang="el-GR" dirty="0"/>
          </a:p>
        </p:txBody>
      </p:sp>
      <p:pic>
        <p:nvPicPr>
          <p:cNvPr id="101382" name="Picture 6" descr="pleiades pr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792" y="1701055"/>
            <a:ext cx="6720417" cy="5040313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224136" y="980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Πάρνωνας, 19. 8. 01, </a:t>
            </a:r>
            <a:r>
              <a:rPr lang="en-US" sz="2000" dirty="0">
                <a:latin typeface="+mn-lt"/>
              </a:rPr>
              <a:t>Piggyback, 12min,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Nikon</a:t>
            </a:r>
            <a:r>
              <a:rPr lang="el-GR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F3 </a:t>
            </a:r>
            <a:r>
              <a:rPr lang="el-GR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210mm, Fuji extra (800ASA)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9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Σχηματισμοί Αστεριών, Γαλαξίες</a:t>
            </a:r>
          </a:p>
        </p:txBody>
      </p:sp>
      <p:pic>
        <p:nvPicPr>
          <p:cNvPr id="542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557015"/>
            <a:ext cx="5497054" cy="4320257"/>
          </a:xfrm>
        </p:spPr>
      </p:pic>
      <p:sp>
        <p:nvSpPr>
          <p:cNvPr id="542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412776"/>
            <a:ext cx="3384376" cy="4114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Φωτογραφική μηχανή με ή χωρίς τηλεσκόπιο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Ισημερινή στήριξη με καθοδήγηση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Διάμετρος &gt; 1’’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Διάφραγμα</a:t>
            </a:r>
            <a:r>
              <a:rPr lang="en-US" sz="2400" dirty="0"/>
              <a:t> F / </a:t>
            </a:r>
            <a:r>
              <a:rPr lang="el-GR" sz="2400" dirty="0"/>
              <a:t>6.3</a:t>
            </a:r>
            <a:r>
              <a:rPr lang="en-US" sz="2400" dirty="0"/>
              <a:t> 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ISO </a:t>
            </a:r>
            <a:r>
              <a:rPr lang="el-GR" sz="2400" dirty="0"/>
              <a:t>200 – 800</a:t>
            </a:r>
          </a:p>
          <a:p>
            <a:pPr marL="88900" indent="-88900">
              <a:spcBef>
                <a:spcPts val="1200"/>
              </a:spcBef>
              <a:buFont typeface="Wingdings" pitchFamily="2" charset="2"/>
              <a:buNone/>
            </a:pPr>
            <a:r>
              <a:rPr lang="en-US" sz="2000" dirty="0"/>
              <a:t>(The Lagoon Nebula (M8) 30min exposure)</a:t>
            </a:r>
            <a:endParaRPr lang="el-GR" sz="20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Τοξότης, Σκορπιός, </a:t>
            </a:r>
            <a:r>
              <a:rPr lang="el-GR" dirty="0" err="1" smtClean="0"/>
              <a:t>Οφιούχος</a:t>
            </a:r>
            <a:endParaRPr lang="el-GR" dirty="0"/>
          </a:p>
        </p:txBody>
      </p:sp>
      <p:pic>
        <p:nvPicPr>
          <p:cNvPr id="97286" name="Picture 6" descr="milky way pr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792" y="1701055"/>
            <a:ext cx="6720417" cy="5040313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187624" y="980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Πάρνωνας, </a:t>
            </a:r>
            <a:r>
              <a:rPr lang="en-US" sz="2000" dirty="0">
                <a:latin typeface="+mn-lt"/>
              </a:rPr>
              <a:t>22</a:t>
            </a:r>
            <a:r>
              <a:rPr lang="el-GR" sz="2000" dirty="0">
                <a:latin typeface="+mn-lt"/>
              </a:rPr>
              <a:t>.</a:t>
            </a:r>
            <a:r>
              <a:rPr lang="en-US" sz="2000" dirty="0">
                <a:latin typeface="+mn-lt"/>
              </a:rPr>
              <a:t>7</a:t>
            </a:r>
            <a:r>
              <a:rPr lang="el-GR" sz="2000" dirty="0">
                <a:latin typeface="+mn-lt"/>
              </a:rPr>
              <a:t>.01, </a:t>
            </a:r>
            <a:r>
              <a:rPr lang="en-US" sz="2000" dirty="0">
                <a:latin typeface="+mn-lt"/>
              </a:rPr>
              <a:t>Piggy back, 10min,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Nikon FM 28mm, Fuji </a:t>
            </a:r>
            <a:r>
              <a:rPr lang="en-US" sz="2000" dirty="0" err="1">
                <a:latin typeface="+mn-lt"/>
              </a:rPr>
              <a:t>Sensia</a:t>
            </a:r>
            <a:r>
              <a:rPr lang="en-US" sz="2000" dirty="0">
                <a:latin typeface="+mn-lt"/>
              </a:rPr>
              <a:t> II (400ASA)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1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Μ31 στην </a:t>
            </a:r>
            <a:r>
              <a:rPr lang="el-GR" dirty="0" smtClean="0"/>
              <a:t>Ανδρομέδα</a:t>
            </a:r>
            <a:endParaRPr lang="el-GR" dirty="0"/>
          </a:p>
        </p:txBody>
      </p:sp>
      <p:pic>
        <p:nvPicPr>
          <p:cNvPr id="99334" name="Picture 6" descr="Aris_M31_46 pr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791" y="1773063"/>
            <a:ext cx="6720417" cy="5040313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187624" y="10527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Πάρνωνας, </a:t>
            </a:r>
            <a:r>
              <a:rPr lang="en-US" sz="2000" dirty="0">
                <a:latin typeface="+mn-lt"/>
              </a:rPr>
              <a:t>19</a:t>
            </a:r>
            <a:r>
              <a:rPr lang="el-GR" sz="2000" dirty="0">
                <a:latin typeface="+mn-lt"/>
              </a:rPr>
              <a:t>. </a:t>
            </a:r>
            <a:r>
              <a:rPr lang="en-US" sz="2000" dirty="0">
                <a:latin typeface="+mn-lt"/>
              </a:rPr>
              <a:t>8</a:t>
            </a:r>
            <a:r>
              <a:rPr lang="el-GR" sz="2000" dirty="0">
                <a:latin typeface="+mn-lt"/>
              </a:rPr>
              <a:t>. 01, </a:t>
            </a:r>
            <a:r>
              <a:rPr lang="en-US" sz="2000" dirty="0">
                <a:latin typeface="+mn-lt"/>
              </a:rPr>
              <a:t>Piggyback, 40min,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Nikon FM 500mm, Fuji extra (800ASA)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86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North American </a:t>
            </a:r>
            <a:r>
              <a:rPr lang="en-US" dirty="0" smtClean="0"/>
              <a:t>Nebula</a:t>
            </a:r>
            <a:endParaRPr lang="el-GR" dirty="0"/>
          </a:p>
        </p:txBody>
      </p:sp>
      <p:pic>
        <p:nvPicPr>
          <p:cNvPr id="111622" name="Picture 6" descr="aris_N_AMER pr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701055"/>
            <a:ext cx="6720417" cy="5040313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296144" y="980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Πάρνωνας, </a:t>
            </a:r>
            <a:r>
              <a:rPr lang="en-US" sz="2000" dirty="0">
                <a:latin typeface="+mn-lt"/>
              </a:rPr>
              <a:t>19</a:t>
            </a:r>
            <a:r>
              <a:rPr lang="el-GR" sz="2000" dirty="0">
                <a:latin typeface="+mn-lt"/>
              </a:rPr>
              <a:t>. </a:t>
            </a:r>
            <a:r>
              <a:rPr lang="en-US" sz="2000" dirty="0">
                <a:latin typeface="+mn-lt"/>
              </a:rPr>
              <a:t>8</a:t>
            </a:r>
            <a:r>
              <a:rPr lang="el-GR" sz="2000" dirty="0">
                <a:latin typeface="+mn-lt"/>
              </a:rPr>
              <a:t>. 01, </a:t>
            </a:r>
            <a:r>
              <a:rPr lang="en-US" sz="2000" dirty="0">
                <a:latin typeface="+mn-lt"/>
              </a:rPr>
              <a:t>Piggyback, 12min,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Nikon FM 210mm, Fuji extra (800 ASA)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80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Πλανήτες</a:t>
            </a:r>
          </a:p>
        </p:txBody>
      </p:sp>
      <p:pic>
        <p:nvPicPr>
          <p:cNvPr id="563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484784"/>
            <a:ext cx="4695238" cy="4361905"/>
          </a:xfrm>
        </p:spPr>
      </p:pic>
      <p:sp>
        <p:nvSpPr>
          <p:cNvPr id="563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484784"/>
            <a:ext cx="3702050" cy="53732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Φωτογραφική μηχανή με τηλεσκόπιο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Ισημερινή στήριξη με καθοδήγηση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Διάμετρος &gt; 1’’ –  6’’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Διάφραγμα οπτικού συστήματος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/>
              <a:t>ISO </a:t>
            </a:r>
            <a:r>
              <a:rPr lang="el-GR" sz="2400" dirty="0"/>
              <a:t>200 – 800</a:t>
            </a:r>
            <a:endParaRPr lang="en-US" sz="2400" dirty="0"/>
          </a:p>
          <a:p>
            <a:pPr marL="88900" indent="-88900"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sz="2400" dirty="0" smtClean="0"/>
              <a:t>(</a:t>
            </a:r>
            <a:r>
              <a:rPr lang="en-US" sz="2400" dirty="0"/>
              <a:t>Jupiter &amp; Io’s shadow,  20 CCD images, 0.15sec) 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l-GR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el-GR" dirty="0"/>
              <a:t>Δίας         -         </a:t>
            </a:r>
            <a:r>
              <a:rPr lang="el-GR" dirty="0" smtClean="0"/>
              <a:t>Κρόνος</a:t>
            </a:r>
            <a:endParaRPr lang="el-GR" dirty="0"/>
          </a:p>
        </p:txBody>
      </p:sp>
      <p:pic>
        <p:nvPicPr>
          <p:cNvPr id="109575" name="Picture 7" descr="Dias pr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10" y="2420888"/>
            <a:ext cx="3919344" cy="2916414"/>
          </a:xfrm>
          <a:noFill/>
          <a:ln/>
        </p:spPr>
      </p:pic>
      <p:pic>
        <p:nvPicPr>
          <p:cNvPr id="109576" name="Picture 8" descr="kronos pr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58456" y="2420888"/>
            <a:ext cx="3918000" cy="2914979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051720" y="1412776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Νέα Μάκρη, </a:t>
            </a:r>
            <a:r>
              <a:rPr lang="en-US" sz="2000" dirty="0">
                <a:latin typeface="+mn-lt"/>
              </a:rPr>
              <a:t>12. 2. 02, Meade 125ETX – EC, 9.7mm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Canon AE1, Kodak Elite</a:t>
            </a:r>
            <a:r>
              <a:rPr lang="el-GR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Slide 100 ASA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Prime Focus (1sec – 10 sec)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8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dirty="0"/>
              <a:t>Ιδανική </a:t>
            </a:r>
            <a:r>
              <a:rPr lang="el-GR" sz="4000" dirty="0" err="1" smtClean="0"/>
              <a:t>αστροφωτογραφία</a:t>
            </a:r>
            <a:endParaRPr lang="el-GR" sz="4000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dirty="0"/>
              <a:t>Ιδανική </a:t>
            </a:r>
            <a:r>
              <a:rPr lang="el-GR" dirty="0" err="1"/>
              <a:t>αστροφωτογραφία</a:t>
            </a:r>
            <a:r>
              <a:rPr lang="el-GR" dirty="0"/>
              <a:t> είναι </a:t>
            </a:r>
          </a:p>
          <a:p>
            <a:pPr algn="ctr">
              <a:buFont typeface="Wingdings" pitchFamily="2" charset="2"/>
              <a:buNone/>
            </a:pPr>
            <a:r>
              <a:rPr lang="el-GR" dirty="0"/>
              <a:t>αυτή που δημιουργεί  </a:t>
            </a:r>
          </a:p>
          <a:p>
            <a:pPr algn="ctr">
              <a:buFont typeface="Wingdings" pitchFamily="2" charset="2"/>
              <a:buNone/>
            </a:pPr>
            <a:r>
              <a:rPr lang="el-GR" b="1" dirty="0"/>
              <a:t>μεγάλο είδωλο</a:t>
            </a:r>
            <a:r>
              <a:rPr lang="el-GR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l-GR" dirty="0"/>
              <a:t>σε φιλμ </a:t>
            </a:r>
            <a:r>
              <a:rPr lang="el-GR" b="1" dirty="0"/>
              <a:t>λεπτού κόκκου</a:t>
            </a:r>
            <a:r>
              <a:rPr lang="en-US" b="1" dirty="0"/>
              <a:t> </a:t>
            </a:r>
            <a:r>
              <a:rPr lang="el-GR" b="1" dirty="0"/>
              <a:t>(μικρό </a:t>
            </a:r>
            <a:r>
              <a:rPr lang="en-US" b="1" dirty="0"/>
              <a:t>pixel)</a:t>
            </a:r>
            <a:endParaRPr lang="el-GR" b="1" dirty="0"/>
          </a:p>
          <a:p>
            <a:pPr algn="ctr">
              <a:buFont typeface="Wingdings" pitchFamily="2" charset="2"/>
              <a:buNone/>
            </a:pPr>
            <a:r>
              <a:rPr lang="el-GR" dirty="0"/>
              <a:t> με όσο το δυνατόν </a:t>
            </a:r>
          </a:p>
          <a:p>
            <a:pPr algn="ctr">
              <a:buFont typeface="Wingdings" pitchFamily="2" charset="2"/>
              <a:buNone/>
            </a:pPr>
            <a:r>
              <a:rPr lang="el-GR" b="1" dirty="0"/>
              <a:t>μικρότερη </a:t>
            </a:r>
            <a:r>
              <a:rPr lang="el-GR" b="1" dirty="0" smtClean="0"/>
              <a:t>έκθεση.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4894" y="1700807"/>
            <a:ext cx="2982283" cy="4464495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971600" y="1268760"/>
            <a:ext cx="7553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latin typeface="+mn-lt"/>
              </a:rPr>
              <a:t>1609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282255" y="1260122"/>
            <a:ext cx="7553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+mn-lt"/>
              </a:rPr>
              <a:t>2009</a:t>
            </a:r>
            <a:endParaRPr lang="el-GR" sz="2200" b="1" dirty="0">
              <a:latin typeface="+mn-lt"/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 descr="The Hubble in orbi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5" y="1699646"/>
            <a:ext cx="4948953" cy="44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995934" y="6179970"/>
            <a:ext cx="49489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rouamat.com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0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Αφροδίτη</a:t>
            </a:r>
            <a:r>
              <a:rPr lang="en-US" dirty="0" smtClean="0"/>
              <a:t> (Venus)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Venuspioneeruv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4525" y="1083076"/>
            <a:ext cx="5314950" cy="524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079612" y="6464369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Venuspioneeruv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Adrignola"/>
              </a:rPr>
              <a:t>Adrignola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07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Hubble space telescope</a:t>
            </a:r>
            <a:endParaRPr lang="el-GR" dirty="0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412776"/>
            <a:ext cx="3888432" cy="53285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Εκτόξευση: </a:t>
            </a:r>
            <a:r>
              <a:rPr lang="el-GR" sz="2400" dirty="0"/>
              <a:t>24. 4. 90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Ύψος:  </a:t>
            </a:r>
            <a:r>
              <a:rPr lang="el-GR" sz="2400" dirty="0"/>
              <a:t>600</a:t>
            </a:r>
            <a:r>
              <a:rPr lang="en-US" sz="2400" dirty="0"/>
              <a:t> Km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Περιστροφή </a:t>
            </a:r>
            <a:r>
              <a:rPr lang="en-US" sz="2400" dirty="0"/>
              <a:t>t = 95min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Ταχύτητα</a:t>
            </a:r>
            <a:r>
              <a:rPr lang="en-US" sz="2400" dirty="0"/>
              <a:t>: </a:t>
            </a:r>
            <a:r>
              <a:rPr lang="el-GR" sz="2400" dirty="0"/>
              <a:t>28000</a:t>
            </a:r>
            <a:r>
              <a:rPr lang="en-US" sz="2400" dirty="0"/>
              <a:t>Km/h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Μήκος: </a:t>
            </a:r>
            <a:r>
              <a:rPr lang="el-GR" sz="2400" dirty="0"/>
              <a:t>13.1</a:t>
            </a:r>
            <a:r>
              <a:rPr lang="en-US" sz="2400" dirty="0"/>
              <a:t>m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Διάμετρος: </a:t>
            </a:r>
            <a:r>
              <a:rPr lang="el-GR" sz="2400" dirty="0"/>
              <a:t>5.0</a:t>
            </a:r>
            <a:r>
              <a:rPr lang="en-US" sz="2400" dirty="0"/>
              <a:t>m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Βάρος: </a:t>
            </a:r>
            <a:r>
              <a:rPr lang="el-GR" sz="2400" dirty="0"/>
              <a:t>11.6 τόνοι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Κάτοπτρο: </a:t>
            </a:r>
            <a:r>
              <a:rPr lang="en-US" sz="2400" dirty="0"/>
              <a:t>D = 2.4m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Κάτοπτρο: </a:t>
            </a:r>
            <a:r>
              <a:rPr lang="en-US" sz="2400" dirty="0"/>
              <a:t>F = </a:t>
            </a:r>
            <a:r>
              <a:rPr lang="en-US" sz="2400" dirty="0" smtClean="0"/>
              <a:t>5.5m</a:t>
            </a:r>
            <a:endParaRPr lang="en-US" sz="2800" dirty="0"/>
          </a:p>
        </p:txBody>
      </p:sp>
      <p:pic>
        <p:nvPicPr>
          <p:cNvPr id="7578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3717032"/>
            <a:ext cx="4452540" cy="2683518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6386" name="Picture 2" descr="https://c1.staticflickr.com/1/25/59115620_a987b5ba73_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1" y="1340768"/>
            <a:ext cx="4080915" cy="230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 rot="16200000">
            <a:off x="7530226" y="2262761"/>
            <a:ext cx="256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Hubble in orbit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Go to Dalton's photostream"/>
              </a:rPr>
              <a:t>Dalton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BY-NC-ND 2.0</a:t>
            </a:r>
            <a:endParaRPr lang="en-US" sz="1200" dirty="0"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427984" y="64788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egpaid.blogspot.com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20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/>
              <a:t>Διαστημική Αποστολή Επισκευής </a:t>
            </a:r>
            <a:r>
              <a:rPr lang="en-US"/>
              <a:t>(SM1)</a:t>
            </a:r>
            <a:endParaRPr lang="el-GR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5266" y="1412776"/>
            <a:ext cx="4572000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 dirty="0" smtClean="0"/>
              <a:t>Διαστημόπλοιο: </a:t>
            </a:r>
            <a:r>
              <a:rPr lang="en-US" sz="2400" dirty="0"/>
              <a:t>Endeavour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Εκτόξευση: </a:t>
            </a:r>
            <a:r>
              <a:rPr lang="el-GR" sz="2400" dirty="0"/>
              <a:t>Δεκ. 1993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Αριθμός Αστρον</a:t>
            </a:r>
            <a:r>
              <a:rPr lang="el-GR" sz="2400" dirty="0" smtClean="0"/>
              <a:t>.: </a:t>
            </a:r>
            <a:r>
              <a:rPr lang="el-GR" sz="2400" dirty="0"/>
              <a:t>7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Διάρκεια </a:t>
            </a:r>
            <a:r>
              <a:rPr lang="el-GR" sz="2400" dirty="0" smtClean="0"/>
              <a:t>επισκευής: </a:t>
            </a:r>
            <a:r>
              <a:rPr lang="el-GR" sz="2400" dirty="0"/>
              <a:t>5 ημέρες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Συνολικό </a:t>
            </a:r>
            <a:r>
              <a:rPr lang="el-GR" sz="2400" dirty="0" smtClean="0"/>
              <a:t>κόστος: </a:t>
            </a:r>
            <a:r>
              <a:rPr lang="el-GR" sz="2400" dirty="0"/>
              <a:t>630 εκατομμύρια </a:t>
            </a:r>
            <a:r>
              <a:rPr lang="el-GR" sz="2400" dirty="0" err="1"/>
              <a:t>δολ</a:t>
            </a:r>
            <a:r>
              <a:rPr lang="el-GR" sz="2400" dirty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4340" name="Picture 4" descr="File:Upgrading Hubble during SM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081" y="1268759"/>
            <a:ext cx="3294285" cy="327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 rot="16200000">
            <a:off x="-1008949" y="2906335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Upgrading Hubble during </a:t>
            </a:r>
            <a:r>
              <a:rPr lang="en-US" sz="1200" dirty="0" smtClean="0">
                <a:latin typeface="+mn-lt"/>
                <a:hlinkClick r:id="rId3"/>
              </a:rPr>
              <a:t>SM1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TheDJ"/>
              </a:rPr>
              <a:t>TheDJ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14342" name="Picture 6" descr="File:Hubble Images of M100 Before and After Mirror Repair - GPN-2002-0000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569912"/>
            <a:ext cx="4189242" cy="22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/>
          <p:cNvSpPr/>
          <p:nvPr/>
        </p:nvSpPr>
        <p:spPr>
          <a:xfrm>
            <a:off x="4644008" y="6021288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Hubble Images of M100 Before and After Mirror Repair - </a:t>
            </a:r>
            <a:r>
              <a:rPr lang="en-US" sz="1200" dirty="0" smtClean="0">
                <a:latin typeface="+mn-lt"/>
                <a:hlinkClick r:id="rId6"/>
              </a:rPr>
              <a:t>GPN-2002-000064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7" tooltip="User:BotMultichillT"/>
              </a:rPr>
              <a:t>BotMultichillT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82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Τροχιά περιστροφής του </a:t>
            </a:r>
            <a:r>
              <a:rPr lang="en-US" dirty="0"/>
              <a:t>Hubble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7410" name="Picture 2" descr="File:Diagram of Hubble's orb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084544"/>
            <a:ext cx="6048672" cy="537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475656" y="6536377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Diagram of Hubble's </a:t>
            </a:r>
            <a:r>
              <a:rPr lang="en-US" sz="1200" dirty="0" smtClean="0">
                <a:latin typeface="+mn-lt"/>
                <a:hlinkClick r:id="rId3"/>
              </a:rPr>
              <a:t>orbit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Mo-Slimy"/>
              </a:rPr>
              <a:t>Mo-Slimy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11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Επιτυχίες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Hubble space telescope</a:t>
            </a:r>
            <a:r>
              <a:rPr lang="el-GR" sz="4000" dirty="0" smtClean="0"/>
              <a:t> </a:t>
            </a:r>
            <a:r>
              <a:rPr lang="el-GR" sz="3300" b="0" dirty="0" smtClean="0"/>
              <a:t>1/3</a:t>
            </a:r>
            <a:endParaRPr lang="el-GR" sz="3300" b="0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r>
              <a:rPr lang="el-GR" dirty="0"/>
              <a:t>Κατέγραψε γαλαξιακές </a:t>
            </a:r>
            <a:r>
              <a:rPr lang="el-GR" dirty="0" smtClean="0"/>
              <a:t>συγκρούσεις.</a:t>
            </a:r>
            <a:endParaRPr lang="el-GR" dirty="0"/>
          </a:p>
          <a:p>
            <a:r>
              <a:rPr lang="el-GR" dirty="0"/>
              <a:t>Παρακολούθησε γεννήσεις – θανάτους αστεριών σε γειτονικούς </a:t>
            </a:r>
            <a:r>
              <a:rPr lang="el-GR" dirty="0" smtClean="0"/>
              <a:t>γαλαξίες.</a:t>
            </a:r>
            <a:endParaRPr lang="el-GR" dirty="0"/>
          </a:p>
          <a:p>
            <a:r>
              <a:rPr lang="el-GR" dirty="0"/>
              <a:t>Ανίχνευσε τον πιο μακρινό γαλαξία στο Σύμπαν που έχει ποτέ </a:t>
            </a:r>
            <a:r>
              <a:rPr lang="el-GR" dirty="0" smtClean="0"/>
              <a:t>παρατηρηθεί.</a:t>
            </a:r>
            <a:endParaRPr lang="el-GR" dirty="0"/>
          </a:p>
          <a:p>
            <a:r>
              <a:rPr lang="el-GR" dirty="0"/>
              <a:t>Μέτρησε τον ρυθμό διαστολής του </a:t>
            </a:r>
            <a:r>
              <a:rPr lang="el-GR" dirty="0" smtClean="0"/>
              <a:t>Σύμπαντος.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r>
              <a:rPr lang="el-GR" dirty="0"/>
              <a:t>Προσδιόρισε την ηλικία του </a:t>
            </a:r>
            <a:r>
              <a:rPr lang="el-GR" dirty="0" smtClean="0"/>
              <a:t>Σύμπαντος.</a:t>
            </a:r>
            <a:endParaRPr lang="el-GR" dirty="0"/>
          </a:p>
          <a:p>
            <a:r>
              <a:rPr lang="el-GR" dirty="0"/>
              <a:t>Εντόπισε τις περιοχές εκρήξεων γ </a:t>
            </a:r>
            <a:r>
              <a:rPr lang="el-GR" dirty="0" smtClean="0"/>
              <a:t>ακτινοβολίας.</a:t>
            </a:r>
            <a:endParaRPr lang="el-GR" dirty="0"/>
          </a:p>
          <a:p>
            <a:r>
              <a:rPr lang="el-GR" dirty="0"/>
              <a:t>Απεικόνισε νέους μακρινούς γαλαξίες με ιδιόμορφα, πρωτότυπα </a:t>
            </a:r>
            <a:r>
              <a:rPr lang="el-GR" dirty="0" smtClean="0"/>
              <a:t>σχήματα.</a:t>
            </a:r>
            <a:endParaRPr lang="el-GR" dirty="0"/>
          </a:p>
          <a:p>
            <a:r>
              <a:rPr lang="el-GR" dirty="0"/>
              <a:t>Ανακάλυψε τις εποχιακές αλλαγές στον </a:t>
            </a:r>
            <a:r>
              <a:rPr lang="el-GR" dirty="0" smtClean="0"/>
              <a:t>Άρη.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Επιτυχίες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Hubble space telescope</a:t>
            </a:r>
            <a:r>
              <a:rPr lang="el-GR" sz="4000" dirty="0" smtClean="0"/>
              <a:t> </a:t>
            </a:r>
            <a:r>
              <a:rPr lang="el-GR" sz="3300" b="0" dirty="0"/>
              <a:t>2</a:t>
            </a:r>
            <a:r>
              <a:rPr lang="el-GR" sz="3300" b="0" dirty="0" smtClean="0"/>
              <a:t>/3</a:t>
            </a:r>
            <a:endParaRPr lang="el-GR" sz="3300" b="0" dirty="0"/>
          </a:p>
        </p:txBody>
      </p:sp>
    </p:spTree>
    <p:extLst>
      <p:ext uri="{BB962C8B-B14F-4D97-AF65-F5344CB8AC3E}">
        <p14:creationId xmlns:p14="http://schemas.microsoft.com/office/powerpoint/2010/main" val="13897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Απέδειξε ότι οι πιθανές θέσεις για τις μαύρες τρύπες είναι στα γαλαξιακά </a:t>
            </a:r>
            <a:r>
              <a:rPr lang="el-GR" dirty="0" smtClean="0"/>
              <a:t>κέντρα.</a:t>
            </a:r>
            <a:endParaRPr lang="el-GR" dirty="0"/>
          </a:p>
          <a:p>
            <a:r>
              <a:rPr lang="el-GR" dirty="0"/>
              <a:t>Αποκάλυψε φωτογραφικά μικρό ουράνιο σώμα (</a:t>
            </a:r>
            <a:r>
              <a:rPr lang="en-US" dirty="0"/>
              <a:t>Sedna) </a:t>
            </a:r>
            <a:r>
              <a:rPr lang="el-GR" dirty="0"/>
              <a:t>στα όρια του ηλιακού μας </a:t>
            </a:r>
            <a:r>
              <a:rPr lang="el-GR" dirty="0" smtClean="0"/>
              <a:t>συστήματος.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Επιτυχίες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Hubble space telescope</a:t>
            </a:r>
            <a:r>
              <a:rPr lang="el-GR" sz="4000" dirty="0" smtClean="0"/>
              <a:t> </a:t>
            </a:r>
            <a:r>
              <a:rPr lang="el-GR" sz="3300" b="0" dirty="0"/>
              <a:t>3</a:t>
            </a:r>
            <a:r>
              <a:rPr lang="el-GR" sz="3300" b="0" dirty="0" smtClean="0"/>
              <a:t>/3</a:t>
            </a:r>
            <a:endParaRPr lang="el-GR" sz="3300" b="0" dirty="0"/>
          </a:p>
        </p:txBody>
      </p:sp>
    </p:spTree>
    <p:extLst>
      <p:ext uri="{BB962C8B-B14F-4D97-AF65-F5344CB8AC3E}">
        <p14:creationId xmlns:p14="http://schemas.microsoft.com/office/powerpoint/2010/main" val="6889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000" dirty="0" err="1"/>
              <a:t>Αστροφωτογράφιση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l-GR" sz="3300" dirty="0"/>
              <a:t>1</a:t>
            </a:r>
            <a:r>
              <a:rPr lang="el-GR" sz="3300" baseline="30000" dirty="0"/>
              <a:t>η</a:t>
            </a:r>
            <a:r>
              <a:rPr lang="el-GR" sz="3300" dirty="0"/>
              <a:t> </a:t>
            </a:r>
            <a:r>
              <a:rPr lang="el-GR" sz="3300" dirty="0" smtClean="0"/>
              <a:t>Πρόταση: </a:t>
            </a:r>
            <a:r>
              <a:rPr lang="en-US" sz="3300" dirty="0"/>
              <a:t>Pinhole - </a:t>
            </a:r>
            <a:r>
              <a:rPr lang="el-GR" sz="3300" dirty="0"/>
              <a:t>Ήλιος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/>
              <a:t>Εφαρμογή τεχνικής μικροσκοπικής οπής (</a:t>
            </a:r>
            <a:r>
              <a:rPr lang="en-US" dirty="0"/>
              <a:t>pinhole</a:t>
            </a:r>
            <a:r>
              <a:rPr lang="en-US" dirty="0" smtClean="0"/>
              <a:t>)</a:t>
            </a:r>
            <a:r>
              <a:rPr lang="el-GR" dirty="0"/>
              <a:t>.</a:t>
            </a:r>
          </a:p>
          <a:p>
            <a:r>
              <a:rPr lang="el-GR" dirty="0"/>
              <a:t>Φωτογράφιση απεικονιζόμενου ηλιακού δίσκου σε διαφορετικούς </a:t>
            </a:r>
            <a:r>
              <a:rPr lang="el-GR" dirty="0" smtClean="0"/>
              <a:t>μήνες.</a:t>
            </a:r>
            <a:endParaRPr lang="el-GR" dirty="0"/>
          </a:p>
          <a:p>
            <a:r>
              <a:rPr lang="el-GR" dirty="0"/>
              <a:t>Υπολογισμός της διαφοράς του απεικονιζόμενου ίχνους, διερεύνηση, </a:t>
            </a:r>
            <a:r>
              <a:rPr lang="el-GR" dirty="0" smtClean="0"/>
              <a:t>ερμηνεία.</a:t>
            </a:r>
            <a:endParaRPr lang="el-GR" dirty="0"/>
          </a:p>
          <a:p>
            <a:endParaRPr lang="el-GR" dirty="0"/>
          </a:p>
          <a:p>
            <a:pPr>
              <a:buFont typeface="Wingdings" pitchFamily="2" charset="2"/>
              <a:buNone/>
            </a:pPr>
            <a:r>
              <a:rPr lang="en-US" dirty="0"/>
              <a:t>The Physics Teacher Vol. 39, April </a:t>
            </a:r>
            <a:r>
              <a:rPr lang="en-US" dirty="0" smtClean="0"/>
              <a:t>2001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/>
              <a:t>Αστροφωτογράφιση</a:t>
            </a:r>
            <a:r>
              <a:rPr lang="el-GR" dirty="0"/>
              <a:t/>
            </a:r>
            <a:br>
              <a:rPr lang="el-GR" dirty="0"/>
            </a:br>
            <a:r>
              <a:rPr lang="el-GR" sz="3000" dirty="0"/>
              <a:t>2</a:t>
            </a:r>
            <a:r>
              <a:rPr lang="el-GR" sz="3000" baseline="30000" dirty="0"/>
              <a:t>η</a:t>
            </a:r>
            <a:r>
              <a:rPr lang="el-GR" sz="3000" dirty="0"/>
              <a:t> </a:t>
            </a:r>
            <a:r>
              <a:rPr lang="el-GR" sz="3000" dirty="0" smtClean="0"/>
              <a:t>Πρόταση: </a:t>
            </a:r>
            <a:r>
              <a:rPr lang="el-GR" sz="3000" dirty="0"/>
              <a:t>Αστρικά Ίχνη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r>
              <a:rPr lang="el-GR" dirty="0" smtClean="0"/>
              <a:t>Εντοπισμός </a:t>
            </a:r>
            <a:r>
              <a:rPr lang="el-GR" dirty="0"/>
              <a:t>Πολικού </a:t>
            </a:r>
            <a:r>
              <a:rPr lang="el-GR" dirty="0" smtClean="0"/>
              <a:t>Αστέρα.</a:t>
            </a:r>
            <a:endParaRPr lang="el-GR" dirty="0"/>
          </a:p>
          <a:p>
            <a:r>
              <a:rPr lang="el-GR" dirty="0"/>
              <a:t>Φωτογράφιση κυκλικών τροχιών από αστέρια</a:t>
            </a:r>
            <a:r>
              <a:rPr lang="en-US" dirty="0"/>
              <a:t> </a:t>
            </a:r>
            <a:r>
              <a:rPr lang="el-GR" dirty="0"/>
              <a:t>(γνωστός ο χρόνος έκθεσης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Γωνιακή μέτρηση του μήκους των </a:t>
            </a:r>
            <a:r>
              <a:rPr lang="el-GR" dirty="0" smtClean="0"/>
              <a:t>τόξων.</a:t>
            </a:r>
            <a:endParaRPr lang="el-GR" dirty="0"/>
          </a:p>
          <a:p>
            <a:r>
              <a:rPr lang="el-GR" dirty="0"/>
              <a:t>Υπολογισμός περιόδου περιστροφής της </a:t>
            </a:r>
            <a:r>
              <a:rPr lang="el-GR" dirty="0" smtClean="0"/>
              <a:t>γης.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/>
              <a:t>Αστροφωτογράφιση</a:t>
            </a:r>
            <a:r>
              <a:rPr lang="el-GR" dirty="0"/>
              <a:t/>
            </a:r>
            <a:br>
              <a:rPr lang="el-GR" dirty="0"/>
            </a:br>
            <a:r>
              <a:rPr lang="el-GR" sz="3000" dirty="0"/>
              <a:t>3</a:t>
            </a:r>
            <a:r>
              <a:rPr lang="el-GR" sz="3000" baseline="30000" dirty="0"/>
              <a:t>η</a:t>
            </a:r>
            <a:r>
              <a:rPr lang="el-GR" sz="3000" dirty="0"/>
              <a:t>  </a:t>
            </a:r>
            <a:r>
              <a:rPr lang="el-GR" sz="3000" dirty="0" smtClean="0"/>
              <a:t>Πρόταση: </a:t>
            </a:r>
            <a:r>
              <a:rPr lang="el-GR" sz="3000" dirty="0"/>
              <a:t>Απόσταση πλανήτη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/>
          <a:lstStyle/>
          <a:p>
            <a:r>
              <a:rPr lang="el-GR" dirty="0"/>
              <a:t>Εντοπισμός πλανήτη (π.χ. Κρόνος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Φωτογράφιση ευρύτερης περιοχής </a:t>
            </a:r>
            <a:r>
              <a:rPr lang="el-GR" dirty="0" smtClean="0"/>
              <a:t>του.</a:t>
            </a:r>
            <a:endParaRPr lang="el-GR" dirty="0"/>
          </a:p>
          <a:p>
            <a:r>
              <a:rPr lang="el-GR" dirty="0"/>
              <a:t>Μέτρηση της διαφοράς στη φωτογραφική απεικόνιση (παράλλαξη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Προσεγγιστικός υπολογισμός της </a:t>
            </a:r>
            <a:r>
              <a:rPr lang="el-GR" dirty="0" smtClean="0"/>
              <a:t>απόστασης.</a:t>
            </a:r>
            <a:endParaRPr lang="el-GR" dirty="0"/>
          </a:p>
          <a:p>
            <a:pPr>
              <a:buFont typeface="Wingdings" pitchFamily="2" charset="2"/>
              <a:buNone/>
            </a:pPr>
            <a:r>
              <a:rPr lang="en-US" dirty="0"/>
              <a:t>The Physics Teacher Vol. 35, Jan. 1997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/>
              <a:t>Αστροφωτογράφιση</a:t>
            </a:r>
            <a:r>
              <a:rPr lang="el-GR" dirty="0"/>
              <a:t/>
            </a:r>
            <a:br>
              <a:rPr lang="el-GR" dirty="0"/>
            </a:br>
            <a:r>
              <a:rPr lang="el-GR" sz="3000" dirty="0"/>
              <a:t>4</a:t>
            </a:r>
            <a:r>
              <a:rPr lang="el-GR" sz="3000" baseline="30000" dirty="0"/>
              <a:t>η</a:t>
            </a:r>
            <a:r>
              <a:rPr lang="el-GR" sz="3000" dirty="0"/>
              <a:t> </a:t>
            </a:r>
            <a:r>
              <a:rPr lang="el-GR" sz="3000" dirty="0" smtClean="0"/>
              <a:t>Πρόταση: </a:t>
            </a:r>
            <a:r>
              <a:rPr lang="el-GR" sz="3000" dirty="0"/>
              <a:t>Περιστροφή Σελήνης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Φωτογράφιση Σελήνης (ψηφιακή κάμερα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Μέτρηση διαφοράς στη γεωμετρική θέση της φωτογραφικής </a:t>
            </a:r>
            <a:r>
              <a:rPr lang="el-GR" dirty="0" smtClean="0"/>
              <a:t>απεικόνισης.</a:t>
            </a:r>
            <a:endParaRPr lang="el-GR" dirty="0"/>
          </a:p>
          <a:p>
            <a:r>
              <a:rPr lang="el-GR" dirty="0"/>
              <a:t>Προσεγγιστικός υπολογισμός της περιόδου περιστροφής του γήινου </a:t>
            </a:r>
            <a:r>
              <a:rPr lang="el-GR" dirty="0" smtClean="0"/>
              <a:t>δορυφόρου.</a:t>
            </a:r>
            <a:endParaRPr lang="el-GR" dirty="0"/>
          </a:p>
          <a:p>
            <a:pPr>
              <a:buFont typeface="Wingdings" pitchFamily="2" charset="2"/>
              <a:buNone/>
            </a:pPr>
            <a:r>
              <a:rPr lang="en-US" dirty="0"/>
              <a:t>Physics Educ. 41 (2), Page 144, 2006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Γη</a:t>
            </a:r>
            <a:r>
              <a:rPr lang="en-US" dirty="0" smtClean="0"/>
              <a:t> (Earth)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50" name="Picture 2" descr="File:Earth Eastern Hemisphe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708" y="1124744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079612" y="6464369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Earth Eastern </a:t>
            </a:r>
            <a:r>
              <a:rPr lang="en-US" sz="1200" dirty="0" smtClean="0">
                <a:latin typeface="+mn-lt"/>
                <a:hlinkClick r:id="rId3"/>
              </a:rPr>
              <a:t>Hemisphere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84user"/>
              </a:rPr>
              <a:t>84user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15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/>
              <a:t>Αστροφωτογράφιση</a:t>
            </a:r>
            <a:r>
              <a:rPr lang="el-GR" dirty="0"/>
              <a:t/>
            </a:r>
            <a:br>
              <a:rPr lang="el-GR" dirty="0"/>
            </a:br>
            <a:r>
              <a:rPr lang="el-GR" sz="3000" dirty="0"/>
              <a:t>5</a:t>
            </a:r>
            <a:r>
              <a:rPr lang="el-GR" sz="3000" baseline="30000" dirty="0"/>
              <a:t>η</a:t>
            </a:r>
            <a:r>
              <a:rPr lang="el-GR" sz="3000" dirty="0"/>
              <a:t> </a:t>
            </a:r>
            <a:r>
              <a:rPr lang="el-GR" sz="3000" dirty="0" smtClean="0"/>
              <a:t>Πρόταση: </a:t>
            </a:r>
            <a:r>
              <a:rPr lang="en-US" sz="3000" dirty="0"/>
              <a:t>Moon illusion</a:t>
            </a:r>
            <a:r>
              <a:rPr lang="el-GR" sz="3000" dirty="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91264" cy="4680520"/>
          </a:xfrm>
        </p:spPr>
        <p:txBody>
          <a:bodyPr>
            <a:normAutofit/>
          </a:bodyPr>
          <a:lstStyle/>
          <a:p>
            <a:r>
              <a:rPr lang="el-GR" dirty="0"/>
              <a:t>Φωτογράφιση σεληνιακού δίσκου σε δυο διαφορετικές θέσεις (ορίζοντας, ψηλά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Σύγκριση των δυο απεικονίσεων, αδυναμία φωτογράφισης της </a:t>
            </a:r>
            <a:r>
              <a:rPr lang="el-GR" dirty="0" smtClean="0"/>
              <a:t>μεγέθυνσης.</a:t>
            </a:r>
            <a:endParaRPr lang="el-GR" dirty="0"/>
          </a:p>
          <a:p>
            <a:r>
              <a:rPr lang="el-GR" dirty="0"/>
              <a:t>Διερεύνηση του φαινομένου της αντίστοιχης οπτικής </a:t>
            </a:r>
            <a:r>
              <a:rPr lang="el-GR" dirty="0" smtClean="0"/>
              <a:t>απάτης.</a:t>
            </a:r>
            <a:endParaRPr lang="el-GR" dirty="0"/>
          </a:p>
          <a:p>
            <a:pPr>
              <a:buFont typeface="Wingdings" pitchFamily="2" charset="2"/>
              <a:buNone/>
            </a:pPr>
            <a:endParaRPr lang="el-GR" dirty="0"/>
          </a:p>
          <a:p>
            <a:pPr>
              <a:buFont typeface="Wingdings" pitchFamily="2" charset="2"/>
              <a:buNone/>
            </a:pPr>
            <a:r>
              <a:rPr lang="en-US" dirty="0"/>
              <a:t>The Physics Teacher, Vol. 38 March 2000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The Physics </a:t>
            </a:r>
            <a:r>
              <a:rPr lang="en-US" dirty="0" err="1"/>
              <a:t>Teacher,Vol</a:t>
            </a:r>
            <a:r>
              <a:rPr lang="en-US" dirty="0"/>
              <a:t>. 39 February 2001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Συνεργασίες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l-GR" sz="2400" dirty="0"/>
              <a:t>Οι </a:t>
            </a:r>
            <a:r>
              <a:rPr lang="el-GR" sz="2400" dirty="0" err="1"/>
              <a:t>αστροφωτογραφίσεις</a:t>
            </a:r>
            <a:r>
              <a:rPr lang="el-GR" sz="2400" dirty="0"/>
              <a:t> έγιναν στα πλαίσια πτυχιακών εργασιών των σπουδαστών του ΤΕΙ Αθήνας :</a:t>
            </a:r>
          </a:p>
          <a:p>
            <a:pPr>
              <a:lnSpc>
                <a:spcPct val="90000"/>
              </a:lnSpc>
            </a:pPr>
            <a:r>
              <a:rPr lang="el-GR" sz="2400" dirty="0" err="1"/>
              <a:t>Ζιαμπάκα</a:t>
            </a:r>
            <a:r>
              <a:rPr lang="el-GR" sz="2400" dirty="0"/>
              <a:t> Βαρβάρα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Κούκος Γεώργιος</a:t>
            </a:r>
          </a:p>
          <a:p>
            <a:pPr>
              <a:lnSpc>
                <a:spcPct val="90000"/>
              </a:lnSpc>
            </a:pPr>
            <a:r>
              <a:rPr lang="el-GR" sz="2400" dirty="0" err="1"/>
              <a:t>Κοζομπόλη</a:t>
            </a:r>
            <a:r>
              <a:rPr lang="el-GR" sz="2400" dirty="0"/>
              <a:t> Παναγιώτα</a:t>
            </a:r>
          </a:p>
          <a:p>
            <a:pPr>
              <a:lnSpc>
                <a:spcPct val="90000"/>
              </a:lnSpc>
            </a:pPr>
            <a:r>
              <a:rPr lang="el-GR" sz="2400" dirty="0" err="1"/>
              <a:t>Χαραλαμποπούλου</a:t>
            </a:r>
            <a:r>
              <a:rPr lang="el-GR" sz="2400" dirty="0"/>
              <a:t> Γεωργία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 sz="2400" dirty="0"/>
              <a:t>Με την βοήθεια και την συνεργασία </a:t>
            </a:r>
            <a:r>
              <a:rPr lang="el-GR" sz="2400" dirty="0" smtClean="0"/>
              <a:t>των:</a:t>
            </a:r>
            <a:endParaRPr lang="el-GR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Σολωμό Νικόλαο (Υπεύθυνο Τηλεσκοπίου ΕΥΔΟΞΟΣ, Αίνος Κεφαλονιά)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Μυλωνά Άρη ( Αστρονομική Ένωση Ελλάδος)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Συμπεράσματα</a:t>
            </a:r>
            <a:endParaRPr lang="el-GR" sz="3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sz="2800" dirty="0"/>
              <a:t>Η </a:t>
            </a:r>
            <a:r>
              <a:rPr lang="el-GR" sz="2800" dirty="0" err="1"/>
              <a:t>αστροφωτογράφιση</a:t>
            </a:r>
            <a:r>
              <a:rPr lang="el-GR" sz="2800" dirty="0"/>
              <a:t> αν και απαιτεί ιδιαίτερο κόπο και επιμονή, </a:t>
            </a:r>
          </a:p>
          <a:p>
            <a:pPr algn="ctr">
              <a:buFont typeface="Wingdings" pitchFamily="2" charset="2"/>
              <a:buNone/>
            </a:pPr>
            <a:r>
              <a:rPr lang="el-GR" sz="2800" dirty="0"/>
              <a:t>χαρίζει</a:t>
            </a:r>
            <a:r>
              <a:rPr lang="en-US" sz="2800" dirty="0"/>
              <a:t> </a:t>
            </a:r>
            <a:r>
              <a:rPr lang="el-GR" sz="2800" dirty="0"/>
              <a:t>μεγάλες συγκινήσεις από το μυστήριο που κρύβει η ομορφιά του ουρανού ενώ ταυτόχρονα</a:t>
            </a:r>
          </a:p>
          <a:p>
            <a:pPr algn="ctr">
              <a:buFont typeface="Wingdings" pitchFamily="2" charset="2"/>
              <a:buNone/>
            </a:pPr>
            <a:r>
              <a:rPr lang="el-GR" sz="2800" dirty="0"/>
              <a:t>διδάσκει μοναδικά την </a:t>
            </a:r>
          </a:p>
          <a:p>
            <a:pPr algn="ctr">
              <a:buFont typeface="Wingdings" pitchFamily="2" charset="2"/>
              <a:buNone/>
            </a:pPr>
            <a:r>
              <a:rPr lang="el-GR" sz="2800" b="1" dirty="0" smtClean="0"/>
              <a:t>τέχνη της παρατήρησης.</a:t>
            </a:r>
            <a:endParaRPr lang="el-GR" sz="28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l-GR" dirty="0"/>
          </a:p>
          <a:p>
            <a:pPr algn="ctr">
              <a:buFont typeface="Wingdings" pitchFamily="2" charset="2"/>
              <a:buNone/>
            </a:pPr>
            <a:r>
              <a:rPr lang="el-GR" sz="4000" dirty="0"/>
              <a:t>Τελικά λοιπόν… εύχομαι</a:t>
            </a:r>
          </a:p>
          <a:p>
            <a:pPr algn="ctr">
              <a:buFont typeface="Wingdings" pitchFamily="2" charset="2"/>
              <a:buNone/>
            </a:pPr>
            <a:r>
              <a:rPr lang="el-GR" sz="4000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l-GR" sz="4000" dirty="0"/>
              <a:t>Όμορφες παρατηρήσεις σε καθαρούς ουρανούς</a:t>
            </a:r>
          </a:p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Αστροφωτογραφία </a:t>
            </a:r>
            <a:r>
              <a:rPr lang="en-US" dirty="0"/>
              <a:t>H. J. P. Arnold</a:t>
            </a:r>
          </a:p>
          <a:p>
            <a:r>
              <a:rPr lang="en-US" dirty="0"/>
              <a:t>Astrophotography for the Amateur, M. Covington</a:t>
            </a:r>
          </a:p>
          <a:p>
            <a:r>
              <a:rPr lang="en-US" dirty="0"/>
              <a:t>Astronomy Today, 5</a:t>
            </a:r>
            <a:r>
              <a:rPr lang="en-US" baseline="30000" dirty="0"/>
              <a:t>th</a:t>
            </a:r>
            <a:r>
              <a:rPr lang="en-US" dirty="0"/>
              <a:t> ed., </a:t>
            </a:r>
            <a:r>
              <a:rPr lang="en-US" dirty="0" err="1"/>
              <a:t>Chaisson</a:t>
            </a:r>
            <a:r>
              <a:rPr lang="en-US" dirty="0"/>
              <a:t> et al.</a:t>
            </a:r>
          </a:p>
          <a:p>
            <a:r>
              <a:rPr lang="en-US" dirty="0"/>
              <a:t>Night and Low – Light Photography a complete Guide, Bob Gibbons et al.</a:t>
            </a:r>
            <a:endParaRPr lang="el-GR" dirty="0"/>
          </a:p>
          <a:p>
            <a:r>
              <a:rPr lang="en-US" dirty="0">
                <a:hlinkClick r:id="rId2"/>
              </a:rPr>
              <a:t>www.astropix.com</a:t>
            </a:r>
            <a:endParaRPr lang="en-US" dirty="0"/>
          </a:p>
          <a:p>
            <a:r>
              <a:rPr lang="en-US" dirty="0">
                <a:hlinkClick r:id="rId3"/>
              </a:rPr>
              <a:t>www.aa6g.org</a:t>
            </a:r>
            <a:endParaRPr lang="en-US" dirty="0"/>
          </a:p>
          <a:p>
            <a:r>
              <a:rPr lang="en-US" dirty="0">
                <a:hlinkClick r:id="rId4"/>
              </a:rPr>
              <a:t>www.spacetelescope.org</a:t>
            </a:r>
            <a:endParaRPr lang="en-US" dirty="0"/>
          </a:p>
          <a:p>
            <a:r>
              <a:rPr lang="en-US" dirty="0" smtClean="0">
                <a:hlinkClick r:id="rId5"/>
              </a:rPr>
              <a:t>www.astronomy.com</a:t>
            </a:r>
            <a:endParaRPr lang="en-US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Αθανάσιος </a:t>
            </a:r>
            <a:r>
              <a:rPr lang="el-GR" sz="2000" dirty="0" err="1" smtClean="0"/>
              <a:t>Αραβαντινός</a:t>
            </a:r>
            <a:r>
              <a:rPr lang="en-US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Αθανάσιος </a:t>
            </a:r>
            <a:r>
              <a:rPr lang="el-GR" sz="2000" dirty="0" err="1" smtClean="0"/>
              <a:t>Αραβαντινός</a:t>
            </a:r>
            <a:r>
              <a:rPr lang="el-GR" sz="2000" dirty="0"/>
              <a:t>. «Επιστημονική Φωτογραφία (Θ). </a:t>
            </a:r>
            <a:r>
              <a:rPr lang="el-GR" sz="2000" dirty="0" smtClean="0"/>
              <a:t>Ενότητα </a:t>
            </a:r>
            <a:r>
              <a:rPr lang="en-US" sz="2000" smtClean="0"/>
              <a:t>1:</a:t>
            </a:r>
            <a:r>
              <a:rPr lang="el-GR" sz="2000" dirty="0" smtClean="0"/>
              <a:t> </a:t>
            </a:r>
            <a:r>
              <a:rPr lang="el-GR" sz="2000" dirty="0" err="1" smtClean="0"/>
              <a:t>Άστροφωτογράφιση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Άρης</a:t>
            </a:r>
            <a:r>
              <a:rPr lang="en-US" dirty="0" smtClean="0"/>
              <a:t> (Mars)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3074" name="Picture 2" descr="File:Water ice clouds hanging above Tharsis PIA02653 black backgroun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2012" y="1128362"/>
            <a:ext cx="5299977" cy="524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997714" y="6375410"/>
            <a:ext cx="5148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Water ice clouds hanging above </a:t>
            </a:r>
            <a:r>
              <a:rPr lang="en-US" sz="1200" dirty="0" err="1">
                <a:latin typeface="+mn-lt"/>
                <a:hlinkClick r:id="rId3"/>
              </a:rPr>
              <a:t>Tharsis</a:t>
            </a:r>
            <a:r>
              <a:rPr lang="en-US" sz="1200" dirty="0">
                <a:latin typeface="+mn-lt"/>
                <a:hlinkClick r:id="rId3"/>
              </a:rPr>
              <a:t> PIA02653 black </a:t>
            </a:r>
            <a:r>
              <a:rPr lang="en-US" sz="1200" dirty="0" smtClean="0">
                <a:latin typeface="+mn-lt"/>
                <a:hlinkClick r:id="rId3"/>
              </a:rPr>
              <a:t>background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ja-JP" altLang="en-US" sz="1200" dirty="0">
                <a:latin typeface="+mn-lt"/>
                <a:hlinkClick r:id="rId4" tooltip="User:培养皿"/>
              </a:rPr>
              <a:t>培养皿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Ζώνη  Αστεροειδών </a:t>
            </a:r>
            <a:r>
              <a:rPr lang="en-US" dirty="0" smtClean="0"/>
              <a:t>(Asteroids)</a:t>
            </a:r>
            <a:endParaRPr lang="el-GR" dirty="0"/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2815"/>
            <a:ext cx="3240360" cy="3313251"/>
          </a:xfrm>
          <a:noFill/>
          <a:ln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4098" name="Picture 2" descr="File:243 id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509" y="1772816"/>
            <a:ext cx="4552143" cy="32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4194508" y="5119829"/>
            <a:ext cx="45521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243 </a:t>
            </a:r>
            <a:r>
              <a:rPr lang="en-US" sz="1200" dirty="0" err="1" smtClean="0">
                <a:latin typeface="+mn-lt"/>
                <a:hlinkClick r:id="rId4"/>
              </a:rPr>
              <a:t>ida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Soerfm"/>
              </a:rPr>
              <a:t>Soerfm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67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Δίας</a:t>
            </a:r>
            <a:r>
              <a:rPr lang="en-US" dirty="0" smtClean="0"/>
              <a:t> (Jupiter)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122" name="Picture 2" descr="File:Jupiter and its shrunken Great Red Spo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3060" y="1124744"/>
            <a:ext cx="5577880" cy="529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079612" y="6464369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Jupiter and its shrunken Great Red </a:t>
            </a:r>
            <a:r>
              <a:rPr lang="en-US" sz="1200" dirty="0" smtClean="0">
                <a:latin typeface="+mn-lt"/>
                <a:hlinkClick r:id="rId3"/>
              </a:rPr>
              <a:t>Spot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Jmencisom"/>
              </a:rPr>
              <a:t>Jmencisom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00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0814b743f4fd2b1e9cf32466346749dc17034b"/>
</p:tagLst>
</file>

<file path=ppt/theme/theme1.xml><?xml version="1.0" encoding="utf-8"?>
<a:theme xmlns:a="http://schemas.openxmlformats.org/drawingml/2006/main" name="template">
  <a:themeElements>
    <a:clrScheme name="Προσαρμοσμένο 2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Αστροφωτογράφιση">
  <a:themeElements>
    <a:clrScheme name="Προσαρμοσμένο 2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153</TotalTime>
  <Words>2187</Words>
  <Application>Microsoft Office PowerPoint</Application>
  <PresentationFormat>On-screen Show (4:3)</PresentationFormat>
  <Paragraphs>413</Paragraphs>
  <Slides>71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template</vt:lpstr>
      <vt:lpstr>OC_template_updated</vt:lpstr>
      <vt:lpstr>Αστροφωτογράφιση</vt:lpstr>
      <vt:lpstr>Επιστημονική Φωτογραφία (Θ)</vt:lpstr>
      <vt:lpstr>Αστροφωτογράφιση</vt:lpstr>
      <vt:lpstr>Αστροφωτογράφιση</vt:lpstr>
      <vt:lpstr>Ερμής (Mercury)</vt:lpstr>
      <vt:lpstr>Αφροδίτη (Venus)</vt:lpstr>
      <vt:lpstr>Γη (Earth)</vt:lpstr>
      <vt:lpstr>Άρης (Mars)</vt:lpstr>
      <vt:lpstr>Ζώνη  Αστεροειδών (Asteroids)</vt:lpstr>
      <vt:lpstr>Δίας (Jupiter)</vt:lpstr>
      <vt:lpstr>Κρόνος (Saturn)</vt:lpstr>
      <vt:lpstr>Ουρανός (Uranus)</vt:lpstr>
      <vt:lpstr>Ποσειδώνας (Neptune)</vt:lpstr>
      <vt:lpstr>Πλούτωνας  (Pluto)</vt:lpstr>
      <vt:lpstr>Φωτογράφιση Σελήνης</vt:lpstr>
      <vt:lpstr>PowerPoint Presentation</vt:lpstr>
      <vt:lpstr>Φωτογράφιση πλανητών 1/2</vt:lpstr>
      <vt:lpstr>Φωτογράφιση πλανητών 2/2</vt:lpstr>
      <vt:lpstr>Φωτογράφιση αστεριών</vt:lpstr>
      <vt:lpstr>Κατηγορίες Οπτικών Τηλεσκοπίων (Διαθλαστικά – Κατοπτρικά)</vt:lpstr>
      <vt:lpstr>Διατάξεις Αστροφωτογράφισης μέσω τηλεσκοπίου</vt:lpstr>
      <vt:lpstr>Σταθερό Τρίποδο  (Fixed Tripod)</vt:lpstr>
      <vt:lpstr>Παράλληλη Φωτογράφιση (Piggy Backing)</vt:lpstr>
      <vt:lpstr>Ανεστιακή (Afocal) Φωτογράφιση</vt:lpstr>
      <vt:lpstr>Φωτογράφιση Κύριας Εστίας (Prime Focus)</vt:lpstr>
      <vt:lpstr>Φωτογράφιση με καθοδήγηση (Guided Prime Focus)</vt:lpstr>
      <vt:lpstr>Προσοφθάλμιας Προβολής (Positive or negative projection)</vt:lpstr>
      <vt:lpstr>Σύνδεση Prime Focus </vt:lpstr>
      <vt:lpstr>Ίχνη από Κομήτες</vt:lpstr>
      <vt:lpstr>Αστρικά Ίχνη</vt:lpstr>
      <vt:lpstr>Αστρικά Ίχνη</vt:lpstr>
      <vt:lpstr>Μετέωρα (ίχνη)</vt:lpstr>
      <vt:lpstr>Πολικό Σέλας</vt:lpstr>
      <vt:lpstr>Τεχνητοί Δορυφόροι</vt:lpstr>
      <vt:lpstr>Σελήνη</vt:lpstr>
      <vt:lpstr>Σελήνη</vt:lpstr>
      <vt:lpstr>Πανσέληνος</vt:lpstr>
      <vt:lpstr>Σελήνη ( x 190)</vt:lpstr>
      <vt:lpstr>Σελήνη ( 4 ημερών)</vt:lpstr>
      <vt:lpstr>Σελήνη ( 7 ημερών)</vt:lpstr>
      <vt:lpstr>Αστέρια - Κομήτες</vt:lpstr>
      <vt:lpstr>Πλειάδες</vt:lpstr>
      <vt:lpstr>Σχηματισμοί Αστεριών, Γαλαξίες</vt:lpstr>
      <vt:lpstr>Τοξότης, Σκορπιός, Οφιούχος</vt:lpstr>
      <vt:lpstr>Μ31 στην Ανδρομέδα</vt:lpstr>
      <vt:lpstr>North American Nebula</vt:lpstr>
      <vt:lpstr>Πλανήτες</vt:lpstr>
      <vt:lpstr>Δίας         -         Κρόνος</vt:lpstr>
      <vt:lpstr>Ιδανική αστροφωτογραφία</vt:lpstr>
      <vt:lpstr>PowerPoint Presentation</vt:lpstr>
      <vt:lpstr>Hubble space telescope</vt:lpstr>
      <vt:lpstr>Διαστημική Αποστολή Επισκευής (SM1)</vt:lpstr>
      <vt:lpstr>Τροχιά περιστροφής του Hubble</vt:lpstr>
      <vt:lpstr>Επιτυχίες  Hubble space telescope 1/3</vt:lpstr>
      <vt:lpstr>Επιτυχίες  Hubble space telescope 2/3</vt:lpstr>
      <vt:lpstr>Επιτυχίες  Hubble space telescope 3/3</vt:lpstr>
      <vt:lpstr>Αστροφωτογράφιση 1η Πρόταση: Pinhole - Ήλιος</vt:lpstr>
      <vt:lpstr>Αστροφωτογράφιση 2η Πρόταση: Αστρικά Ίχνη</vt:lpstr>
      <vt:lpstr>Αστροφωτογράφιση 3η  Πρόταση: Απόσταση πλανήτη </vt:lpstr>
      <vt:lpstr>Αστροφωτογράφιση 4η Πρόταση: Περιστροφή Σελήνης</vt:lpstr>
      <vt:lpstr>Αστροφωτογράφιση 5η Πρόταση: Moon illusion </vt:lpstr>
      <vt:lpstr>Συνεργασίες</vt:lpstr>
      <vt:lpstr>Συμπεράσματα</vt:lpstr>
      <vt:lpstr>PowerPoint Presentation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Επιστημονική Φωτογραφία (Θ)</dc:title>
  <dc:creator>fkaram2</dc:creator>
  <cp:lastModifiedBy>alex</cp:lastModifiedBy>
  <cp:revision>22</cp:revision>
  <dcterms:created xsi:type="dcterms:W3CDTF">2015-07-14T09:45:19Z</dcterms:created>
  <dcterms:modified xsi:type="dcterms:W3CDTF">2015-09-03T12:47:47Z</dcterms:modified>
</cp:coreProperties>
</file>