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84" r:id="rId1"/>
    <p:sldMasterId id="2147483696" r:id="rId2"/>
  </p:sldMasterIdLst>
  <p:notesMasterIdLst>
    <p:notesMasterId r:id="rId23"/>
  </p:notesMasterIdLst>
  <p:handoutMasterIdLst>
    <p:handoutMasterId r:id="rId24"/>
  </p:handoutMasterIdLst>
  <p:sldIdLst>
    <p:sldId id="256" r:id="rId3"/>
    <p:sldId id="271" r:id="rId4"/>
    <p:sldId id="285" r:id="rId5"/>
    <p:sldId id="284" r:id="rId6"/>
    <p:sldId id="273" r:id="rId7"/>
    <p:sldId id="274" r:id="rId8"/>
    <p:sldId id="276" r:id="rId9"/>
    <p:sldId id="277" r:id="rId10"/>
    <p:sldId id="278" r:id="rId11"/>
    <p:sldId id="279" r:id="rId12"/>
    <p:sldId id="286" r:id="rId13"/>
    <p:sldId id="282" r:id="rId14"/>
    <p:sldId id="283" r:id="rId15"/>
    <p:sldId id="257" r:id="rId16"/>
    <p:sldId id="262" r:id="rId17"/>
    <p:sldId id="264" r:id="rId18"/>
    <p:sldId id="269" r:id="rId19"/>
    <p:sldId id="270" r:id="rId20"/>
    <p:sldId id="266" r:id="rId21"/>
    <p:sldId id="261" r:id="rId22"/>
  </p:sldIdLst>
  <p:sldSz cx="9144000" cy="6858000" type="screen4x3"/>
  <p:notesSz cx="7104063" cy="10234613"/>
  <p:custDataLst>
    <p:tags r:id="rId25"/>
  </p:custDataLst>
  <p:defaultTextStyle>
    <a:defPPr>
      <a:defRPr lang="el-G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7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66"/>
    <a:srgbClr val="5B3462"/>
    <a:srgbClr val="49385E"/>
    <a:srgbClr val="333399"/>
    <a:srgbClr val="4545C3"/>
    <a:srgbClr val="C00000"/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154" autoAdjust="0"/>
    <p:restoredTop sz="94670" autoAdjust="0"/>
  </p:normalViewPr>
  <p:slideViewPr>
    <p:cSldViewPr>
      <p:cViewPr varScale="1">
        <p:scale>
          <a:sx n="70" d="100"/>
          <a:sy n="70" d="100"/>
        </p:scale>
        <p:origin x="1524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3978" y="-108"/>
      </p:cViewPr>
      <p:guideLst>
        <p:guide orient="horz" pos="3223"/>
        <p:guide pos="223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ags" Target="tags/tag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notesMaster" Target="notesMasters/notesMaster1.xml"/><Relationship Id="rId28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75" tIns="49538" rIns="99075" bIns="49538" numCol="1" anchor="t" anchorCtr="0" compatLnSpc="1">
            <a:prstTxWarp prst="textNoShape">
              <a:avLst/>
            </a:prstTxWarp>
          </a:bodyPr>
          <a:lstStyle>
            <a:lvl1pPr defTabSz="990600" eaLnBrk="0" hangingPunct="0">
              <a:defRPr sz="1300"/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921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4313" y="0"/>
            <a:ext cx="3078162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75" tIns="49538" rIns="99075" bIns="49538" numCol="1" anchor="t" anchorCtr="0" compatLnSpc="1">
            <a:prstTxWarp prst="textNoShape">
              <a:avLst/>
            </a:prstTxWarp>
          </a:bodyPr>
          <a:lstStyle>
            <a:lvl1pPr algn="r" defTabSz="990600" eaLnBrk="0" hangingPunct="0">
              <a:defRPr sz="1300"/>
            </a:lvl1pPr>
          </a:lstStyle>
          <a:p>
            <a:pPr>
              <a:defRPr/>
            </a:pPr>
            <a:fld id="{84A79048-66B1-475A-B924-F459D231C4C3}" type="datetimeFigureOut">
              <a:rPr lang="el-GR"/>
              <a:pPr>
                <a:defRPr/>
              </a:pPr>
              <a:t>4/10/2015</a:t>
            </a:fld>
            <a:endParaRPr lang="el-GR" dirty="0"/>
          </a:p>
        </p:txBody>
      </p:sp>
      <p:sp>
        <p:nvSpPr>
          <p:cNvPr id="921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1850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75" tIns="49538" rIns="99075" bIns="49538" numCol="1" anchor="b" anchorCtr="0" compatLnSpc="1">
            <a:prstTxWarp prst="textNoShape">
              <a:avLst/>
            </a:prstTxWarp>
          </a:bodyPr>
          <a:lstStyle>
            <a:lvl1pPr defTabSz="990600" eaLnBrk="0" hangingPunct="0">
              <a:defRPr sz="1300"/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921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4313" y="9721850"/>
            <a:ext cx="3078162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75" tIns="49538" rIns="99075" bIns="49538" numCol="1" anchor="b" anchorCtr="0" compatLnSpc="1">
            <a:prstTxWarp prst="textNoShape">
              <a:avLst/>
            </a:prstTxWarp>
          </a:bodyPr>
          <a:lstStyle>
            <a:lvl1pPr algn="r" defTabSz="990600" eaLnBrk="0" hangingPunct="0">
              <a:defRPr sz="1300"/>
            </a:lvl1pPr>
          </a:lstStyle>
          <a:p>
            <a:pPr>
              <a:defRPr/>
            </a:pPr>
            <a:fld id="{2EBCFCCB-10BB-4121-80C8-1E5058FD1454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19600949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75" tIns="49538" rIns="99075" bIns="49538" numCol="1" anchor="t" anchorCtr="0" compatLnSpc="1">
            <a:prstTxWarp prst="textNoShape">
              <a:avLst/>
            </a:prstTxWarp>
          </a:bodyPr>
          <a:lstStyle>
            <a:lvl1pPr defTabSz="990600">
              <a:defRPr sz="1300"/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 bwMode="auto">
          <a:xfrm>
            <a:off x="4024313" y="0"/>
            <a:ext cx="3078162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75" tIns="49538" rIns="99075" bIns="49538" numCol="1" anchor="t" anchorCtr="0" compatLnSpc="1">
            <a:prstTxWarp prst="textNoShape">
              <a:avLst/>
            </a:prstTxWarp>
          </a:bodyPr>
          <a:lstStyle>
            <a:lvl1pPr algn="r" defTabSz="990600">
              <a:defRPr sz="1300"/>
            </a:lvl1pPr>
          </a:lstStyle>
          <a:p>
            <a:pPr>
              <a:defRPr/>
            </a:pPr>
            <a:fld id="{19B0F716-1969-45AD-B426-D0CBFDF13F46}" type="datetimeFigureOut">
              <a:rPr lang="el-GR"/>
              <a:pPr>
                <a:defRPr/>
              </a:pPr>
              <a:t>4/10/2015</a:t>
            </a:fld>
            <a:endParaRPr lang="el-GR" dirty="0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993775" y="768350"/>
            <a:ext cx="5116513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l-GR" noProof="0" dirty="0" smtClean="0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 bwMode="auto">
          <a:xfrm>
            <a:off x="711200" y="4860925"/>
            <a:ext cx="5683250" cy="4605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75" tIns="49538" rIns="99075" bIns="495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noProof="0" smtClean="0"/>
              <a:t>Kλικ για επεξεργασία των στυλ του υποδείγματος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 bwMode="auto">
          <a:xfrm>
            <a:off x="0" y="9721850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75" tIns="49538" rIns="99075" bIns="49538" numCol="1" anchor="b" anchorCtr="0" compatLnSpc="1">
            <a:prstTxWarp prst="textNoShape">
              <a:avLst/>
            </a:prstTxWarp>
          </a:bodyPr>
          <a:lstStyle>
            <a:lvl1pPr defTabSz="990600">
              <a:defRPr sz="1300"/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 bwMode="auto">
          <a:xfrm>
            <a:off x="4024313" y="9721850"/>
            <a:ext cx="3078162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75" tIns="49538" rIns="99075" bIns="49538" numCol="1" anchor="b" anchorCtr="0" compatLnSpc="1">
            <a:prstTxWarp prst="textNoShape">
              <a:avLst/>
            </a:prstTxWarp>
          </a:bodyPr>
          <a:lstStyle>
            <a:lvl1pPr algn="r" defTabSz="990600">
              <a:defRPr sz="1300"/>
            </a:lvl1pPr>
          </a:lstStyle>
          <a:p>
            <a:pPr>
              <a:defRPr/>
            </a:pPr>
            <a:fld id="{71016A41-0609-40C7-9E3E-89C33107DF6A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43665844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85766" indent="-185766">
              <a:buFont typeface="Arial" pitchFamily="34" charset="0"/>
              <a:buChar char="•"/>
            </a:pPr>
            <a:endParaRPr lang="el-GR" dirty="0">
              <a:solidFill>
                <a:srgbClr val="FF0000"/>
              </a:solidFill>
            </a:endParaRPr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0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9928127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13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017940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14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74972113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15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53750971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>
                <a:solidFill>
                  <a:prstClr val="black"/>
                </a:solidFill>
              </a:rPr>
              <a:pPr/>
              <a:t>16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016591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18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07537072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85766" indent="-185766">
              <a:buFont typeface="Arial" pitchFamily="34" charset="0"/>
              <a:buChar char="•"/>
            </a:pP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19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4459846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b="1">
                <a:solidFill>
                  <a:schemeClr val="tx1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Στυλ κύριου υπότιτλου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5992313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1236224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l-GR" dirty="0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l-GR" dirty="0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FD5AC4C-4BC8-4742-BC3F-182C4464642F}" type="slidenum">
              <a:rPr lang="en-GB" altLang="el-GR"/>
              <a:pPr/>
              <a:t>‹#›</a:t>
            </a:fld>
            <a:endParaRPr lang="en-GB" altLang="el-GR" dirty="0"/>
          </a:p>
        </p:txBody>
      </p:sp>
    </p:spTree>
    <p:extLst>
      <p:ext uri="{BB962C8B-B14F-4D97-AF65-F5344CB8AC3E}">
        <p14:creationId xmlns:p14="http://schemas.microsoft.com/office/powerpoint/2010/main" val="35716497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b="1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05877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87519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19397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96752"/>
            <a:ext cx="4038600" cy="50405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96752"/>
            <a:ext cx="4038600" cy="50405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39242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96752"/>
            <a:ext cx="4040188" cy="97812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4"/>
            <a:ext cx="4040188" cy="40624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96752"/>
            <a:ext cx="4041775" cy="97812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4"/>
            <a:ext cx="4041775" cy="40624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78971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9072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02185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635562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l-GR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71660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96752"/>
          </a:xfrm>
          <a:solidFill>
            <a:srgbClr val="006666"/>
          </a:solidFill>
        </p:spPr>
        <p:txBody>
          <a:bodyPr>
            <a:normAutofit/>
          </a:bodyPr>
          <a:lstStyle>
            <a:lvl1pPr marL="176213" indent="0"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896544"/>
          </a:xfrm>
        </p:spPr>
        <p:txBody>
          <a:bodyPr>
            <a:normAutofit/>
          </a:bodyPr>
          <a:lstStyle>
            <a:lvl1pPr>
              <a:lnSpc>
                <a:spcPct val="110000"/>
              </a:lnSpc>
              <a:spcBef>
                <a:spcPts val="1200"/>
              </a:spcBef>
              <a:defRPr sz="2400"/>
            </a:lvl1pPr>
            <a:lvl2pPr marL="742950" indent="-382588">
              <a:lnSpc>
                <a:spcPct val="110000"/>
              </a:lnSpc>
              <a:spcBef>
                <a:spcPts val="1200"/>
              </a:spcBef>
              <a:buFont typeface="Courier New" panose="02070309020205020404" pitchFamily="49" charset="0"/>
              <a:buChar char="o"/>
              <a:defRPr sz="2400"/>
            </a:lvl2pPr>
            <a:lvl3pPr>
              <a:lnSpc>
                <a:spcPct val="110000"/>
              </a:lnSpc>
              <a:spcBef>
                <a:spcPts val="1200"/>
              </a:spcBef>
              <a:defRPr sz="2400"/>
            </a:lvl3pPr>
            <a:lvl4pPr>
              <a:lnSpc>
                <a:spcPct val="110000"/>
              </a:lnSpc>
              <a:spcBef>
                <a:spcPts val="1200"/>
              </a:spcBef>
              <a:defRPr sz="2400"/>
            </a:lvl4pPr>
            <a:lvl5pPr>
              <a:lnSpc>
                <a:spcPct val="110000"/>
              </a:lnSpc>
              <a:spcBef>
                <a:spcPts val="1200"/>
              </a:spcBef>
              <a:defRPr sz="2400"/>
            </a:lvl5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0464160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57441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09546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tx1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6453610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96752"/>
            <a:ext cx="4038600" cy="50405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96752"/>
            <a:ext cx="4038600" cy="50405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1384025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96752"/>
            <a:ext cx="4040188" cy="97812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4"/>
            <a:ext cx="4040188" cy="40624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96752"/>
            <a:ext cx="4041775" cy="97812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4"/>
            <a:ext cx="4041775" cy="40624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8473453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9072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8613680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8271341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l-GR" dirty="0" smtClean="0"/>
              <a:t>Κάντε κλικ στο εικονίδιο για να προσθέσετε μια εικόνα</a:t>
            </a:r>
            <a:endParaRPr lang="el-GR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8020766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7679694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9087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96752"/>
            <a:ext cx="8229600" cy="50405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8469724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2" r:id="rId7"/>
    <p:sldLayoutId id="2147483693" r:id="rId8"/>
    <p:sldLayoutId id="2147483694" r:id="rId9"/>
    <p:sldLayoutId id="2147483695" r:id="rId10"/>
    <p:sldLayoutId id="2147483707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9087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96752"/>
            <a:ext cx="8229600" cy="50405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21719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hyperlink" Target="https://en.wikipedia.org/wiki/Maltose" TargetMode="External"/><Relationship Id="rId3" Type="http://schemas.openxmlformats.org/officeDocument/2006/relationships/hyperlink" Target="https://en.wikipedia.org/wiki/Glucose" TargetMode="External"/><Relationship Id="rId7" Type="http://schemas.openxmlformats.org/officeDocument/2006/relationships/hyperlink" Target="https://en.wikipedia.org/wiki/Lactose" TargetMode="External"/><Relationship Id="rId12" Type="http://schemas.openxmlformats.org/officeDocument/2006/relationships/hyperlink" Target="https://en.wikipedia.org/wiki/Glucosamine" TargetMode="External"/><Relationship Id="rId2" Type="http://schemas.openxmlformats.org/officeDocument/2006/relationships/hyperlink" Target="https://en.wikipedia.org/wiki/Sucrose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n.wikipedia.org/wiki/Galactose" TargetMode="External"/><Relationship Id="rId11" Type="http://schemas.openxmlformats.org/officeDocument/2006/relationships/hyperlink" Target="https://en.wikipedia.org/wiki/Chitobiose" TargetMode="External"/><Relationship Id="rId5" Type="http://schemas.openxmlformats.org/officeDocument/2006/relationships/hyperlink" Target="https://en.wikipedia.org/wiki/Lactulose" TargetMode="External"/><Relationship Id="rId10" Type="http://schemas.openxmlformats.org/officeDocument/2006/relationships/hyperlink" Target="https://en.wikipedia.org/wiki/Cellobiose" TargetMode="External"/><Relationship Id="rId4" Type="http://schemas.openxmlformats.org/officeDocument/2006/relationships/hyperlink" Target="https://en.wikipedia.org/wiki/Fructose" TargetMode="External"/><Relationship Id="rId9" Type="http://schemas.openxmlformats.org/officeDocument/2006/relationships/hyperlink" Target="https://en.wikipedia.org/wiki/Trehalose" TargetMode="Externa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ocp.teiath.gr/modules/document/document.php?course=STEF100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%5b1%5d%20http:/creativecommons.org/licenses/by-nc-sa/4.0/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commons.wikimedia.org/wiki/File:Branch_unbranch.JPG" TargetMode="Externa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commons.wikimedia.org/wiki/File:DL-Glucose.svg#/media/File:DL-Glucose.svg" TargetMode="Externa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commons.wikimedia.org/wiki/File:Alpha-D-Glucopyranose.svg" TargetMode="External"/><Relationship Id="rId5" Type="http://schemas.openxmlformats.org/officeDocument/2006/relationships/image" Target="../media/image7.png"/><Relationship Id="rId4" Type="http://schemas.openxmlformats.org/officeDocument/2006/relationships/hyperlink" Target="https://commons.wikimedia.org/wiki/User:NEUROtiker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3568" y="1340768"/>
            <a:ext cx="7772400" cy="1470025"/>
          </a:xfrm>
        </p:spPr>
        <p:txBody>
          <a:bodyPr>
            <a:normAutofit/>
          </a:bodyPr>
          <a:lstStyle/>
          <a:p>
            <a:pPr lvl="1" algn="ctr"/>
            <a:r>
              <a:rPr lang="el-GR" sz="3600" b="1" dirty="0" smtClean="0">
                <a:solidFill>
                  <a:schemeClr val="tx1"/>
                </a:solidFill>
                <a:latin typeface="+mn-lt"/>
              </a:rPr>
              <a:t>Διατροφή </a:t>
            </a:r>
            <a:r>
              <a:rPr lang="el-GR" sz="3600" b="1" dirty="0" smtClean="0">
                <a:solidFill>
                  <a:schemeClr val="tx1"/>
                </a:solidFill>
                <a:latin typeface="+mn-lt"/>
              </a:rPr>
              <a:t>γυναίκας, </a:t>
            </a:r>
            <a:r>
              <a:rPr lang="el-GR" sz="3600" b="1" dirty="0" smtClean="0">
                <a:solidFill>
                  <a:schemeClr val="tx1"/>
                </a:solidFill>
                <a:latin typeface="+mn-lt"/>
              </a:rPr>
              <a:t>παιδιού</a:t>
            </a:r>
            <a:endParaRPr lang="el-GR" sz="3600" b="1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0" y="2924944"/>
            <a:ext cx="9144000" cy="2304255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2400"/>
              </a:spcAft>
            </a:pPr>
            <a:r>
              <a:rPr lang="el-GR" sz="2600" b="1" dirty="0" smtClean="0"/>
              <a:t>Ενότητα 2</a:t>
            </a:r>
            <a:r>
              <a:rPr lang="el-GR" sz="2600" dirty="0" smtClean="0"/>
              <a:t>: Υδατάνθρακες</a:t>
            </a:r>
            <a:r>
              <a:rPr lang="en-US" sz="2600" dirty="0" smtClean="0"/>
              <a:t> </a:t>
            </a:r>
          </a:p>
          <a:p>
            <a:pPr>
              <a:spcBef>
                <a:spcPts val="0"/>
              </a:spcBef>
            </a:pPr>
            <a:r>
              <a:rPr lang="el-GR" sz="2200" dirty="0" smtClean="0"/>
              <a:t>Αναστασία Κανέλλου, καθηγήτρια</a:t>
            </a:r>
            <a:endParaRPr lang="en-US" sz="2200" dirty="0" smtClean="0"/>
          </a:p>
          <a:p>
            <a:pPr>
              <a:spcBef>
                <a:spcPts val="0"/>
              </a:spcBef>
            </a:pPr>
            <a:r>
              <a:rPr lang="el-GR" sz="2200" dirty="0" smtClean="0"/>
              <a:t>Τμήμα Μαιευτικής</a:t>
            </a:r>
            <a:endParaRPr lang="en-US" sz="2200" dirty="0" smtClean="0"/>
          </a:p>
        </p:txBody>
      </p:sp>
      <p:pic>
        <p:nvPicPr>
          <p:cNvPr id="6" name="Picture 5" descr="Λογότυπο έργου Ανοικτών Ακαδημαϊκών Μαθημάτων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2318" y="476672"/>
            <a:ext cx="854197" cy="648072"/>
          </a:xfrm>
          <a:prstGeom prst="rect">
            <a:avLst/>
          </a:prstGeom>
        </p:spPr>
      </p:pic>
      <p:pic>
        <p:nvPicPr>
          <p:cNvPr id="1027" name="Picture 3" descr="Λογότυπο Τεχνολογικού Ιδρύματος Αθήνας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476673"/>
            <a:ext cx="682943" cy="6941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9"/>
          <p:cNvSpPr/>
          <p:nvPr/>
        </p:nvSpPr>
        <p:spPr>
          <a:xfrm>
            <a:off x="1241425" y="631431"/>
            <a:ext cx="6661150" cy="338554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l-GR" sz="1600" dirty="0">
                <a:latin typeface="+mn-lt"/>
              </a:rPr>
              <a:t>Ανοικτά Ακαδημαϊκά </a:t>
            </a:r>
            <a:r>
              <a:rPr lang="el-GR" sz="1600" dirty="0" smtClean="0">
                <a:latin typeface="+mn-lt"/>
              </a:rPr>
              <a:t>Μαθήματα στο ΤΕΙ Αθήνας</a:t>
            </a:r>
            <a:endParaRPr lang="el-GR" sz="1600" dirty="0">
              <a:latin typeface="+mn-lt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8144402"/>
              </p:ext>
            </p:extLst>
          </p:nvPr>
        </p:nvGraphicFramePr>
        <p:xfrm>
          <a:off x="1759817" y="6087984"/>
          <a:ext cx="5695950" cy="792088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2138838"/>
                <a:gridCol w="3557112"/>
              </a:tblGrid>
              <a:tr h="79208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00" dirty="0" smtClean="0">
                          <a:effectLst/>
                        </a:rPr>
                        <a:t>Το </a:t>
                      </a:r>
                      <a:r>
                        <a:rPr lang="el-GR" sz="1000" dirty="0">
                          <a:effectLst/>
                        </a:rPr>
                        <a:t>περιεχόμενο του μαθήματος διατίθεται με άδεια </a:t>
                      </a:r>
                      <a:r>
                        <a:rPr lang="en-US" sz="1000" dirty="0">
                          <a:effectLst/>
                        </a:rPr>
                        <a:t>Creative Commons </a:t>
                      </a:r>
                      <a:r>
                        <a:rPr lang="el-GR" sz="1000" dirty="0">
                          <a:effectLst/>
                        </a:rPr>
                        <a:t>εκτός και αν αναφέρεται διαφορετικά</a:t>
                      </a:r>
                      <a:endParaRPr lang="el-GR" sz="11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1112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000" dirty="0" smtClean="0">
                          <a:effectLst/>
                        </a:rPr>
                        <a:t>Το </a:t>
                      </a:r>
                      <a:r>
                        <a:rPr lang="el-GR" sz="1000" dirty="0">
                          <a:effectLst/>
                        </a:rPr>
                        <a:t>έργο υλοποιείται στο πλαίσιο του Επιχειρησιακού Προγράμματος «Εκπαίδευση και Δια Βίου Μάθηση» και συγχρηματοδοτείται από την Ευρωπαϊκή Ένωση (Ευρωπαϊκό Κοινωνικό Ταμείο) και από εθνικούς πόρους.</a:t>
                      </a:r>
                      <a:endParaRPr lang="el-GR" sz="11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pic>
        <p:nvPicPr>
          <p:cNvPr id="12" name="Picture 11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3792" y="5367126"/>
            <a:ext cx="1971675" cy="702000"/>
          </a:xfrm>
          <a:prstGeom prst="rect">
            <a:avLst/>
          </a:prstGeom>
          <a:noFill/>
        </p:spPr>
      </p:pic>
      <p:pic>
        <p:nvPicPr>
          <p:cNvPr id="11" name="Picture 2" descr="C:\Users\alex\Desktop\logo.png"/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214"/>
          <a:stretch/>
        </p:blipFill>
        <p:spPr bwMode="auto">
          <a:xfrm>
            <a:off x="4045866" y="5368483"/>
            <a:ext cx="3348000" cy="7006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76507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altLang="el-GR" dirty="0" smtClean="0"/>
              <a:t>Σακχαρόζη, Κυτταρίνη</a:t>
            </a:r>
          </a:p>
        </p:txBody>
      </p:sp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l-GR" altLang="el-GR" dirty="0">
                <a:solidFill>
                  <a:schemeClr val="accent1"/>
                </a:solidFill>
              </a:rPr>
              <a:t>Σακχαρόζη</a:t>
            </a:r>
            <a:r>
              <a:rPr lang="el-GR" altLang="el-GR" dirty="0"/>
              <a:t> </a:t>
            </a:r>
            <a:r>
              <a:rPr lang="el-GR" altLang="el-GR" dirty="0">
                <a:sym typeface="Monotype Sorts" pitchFamily="2" charset="2"/>
              </a:rPr>
              <a:t> Γλυκόζη + Φρουκτόζη</a:t>
            </a:r>
          </a:p>
          <a:p>
            <a:pPr>
              <a:lnSpc>
                <a:spcPct val="90000"/>
              </a:lnSpc>
            </a:pPr>
            <a:r>
              <a:rPr lang="el-GR" altLang="el-GR" dirty="0">
                <a:sym typeface="Monotype Sorts" pitchFamily="2" charset="2"/>
              </a:rPr>
              <a:t>διασπάται γρήγορα όταν έρθει σε επαφή με εντερικό τοίχωμα</a:t>
            </a:r>
          </a:p>
          <a:p>
            <a:pPr>
              <a:lnSpc>
                <a:spcPct val="90000"/>
              </a:lnSpc>
            </a:pPr>
            <a:r>
              <a:rPr lang="el-GR" altLang="el-GR" dirty="0">
                <a:solidFill>
                  <a:schemeClr val="accent1"/>
                </a:solidFill>
                <a:sym typeface="Monotype Sorts" pitchFamily="2" charset="2"/>
              </a:rPr>
              <a:t>Φρουκτόζη</a:t>
            </a:r>
            <a:r>
              <a:rPr lang="el-GR" altLang="el-GR" dirty="0">
                <a:sym typeface="Monotype Sorts" pitchFamily="2" charset="2"/>
              </a:rPr>
              <a:t>: μεταβολισμός ανεξάρτητος από την ινσουλίνη </a:t>
            </a:r>
          </a:p>
          <a:p>
            <a:pPr>
              <a:lnSpc>
                <a:spcPct val="90000"/>
              </a:lnSpc>
            </a:pPr>
            <a:r>
              <a:rPr lang="el-GR" altLang="el-GR" dirty="0">
                <a:sym typeface="Monotype Sorts" pitchFamily="2" charset="2"/>
              </a:rPr>
              <a:t>Σακχαρώδης </a:t>
            </a:r>
            <a:r>
              <a:rPr lang="el-GR" altLang="el-GR" dirty="0">
                <a:solidFill>
                  <a:schemeClr val="accent1"/>
                </a:solidFill>
                <a:sym typeface="Monotype Sorts" pitchFamily="2" charset="2"/>
              </a:rPr>
              <a:t>διαβήτης</a:t>
            </a:r>
          </a:p>
          <a:p>
            <a:pPr>
              <a:lnSpc>
                <a:spcPct val="90000"/>
              </a:lnSpc>
            </a:pPr>
            <a:r>
              <a:rPr lang="el-GR" altLang="el-GR" dirty="0">
                <a:solidFill>
                  <a:schemeClr val="accent1"/>
                </a:solidFill>
                <a:sym typeface="Monotype Sorts" pitchFamily="2" charset="2"/>
              </a:rPr>
              <a:t>Κυτταρίνη: </a:t>
            </a:r>
            <a:r>
              <a:rPr lang="el-GR" altLang="el-GR" dirty="0">
                <a:sym typeface="Monotype Sorts" pitchFamily="2" charset="2"/>
              </a:rPr>
              <a:t>δεν αξιοποιείται γιατί ο οργανισμός δεν διαθέτει αντίστοιχο ένζυμο</a:t>
            </a:r>
            <a:endParaRPr lang="el-GR" altLang="el-GR" sz="2800" dirty="0">
              <a:sym typeface="Monotype Sorts" pitchFamily="2" charset="2"/>
            </a:endParaRP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561868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Είδη δισακχαριτών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10</a:t>
            </a:fld>
            <a:endParaRPr lang="el-GR" dirty="0">
              <a:solidFill>
                <a:prstClr val="black"/>
              </a:solidFill>
            </a:endParaRPr>
          </a:p>
        </p:txBody>
      </p:sp>
      <p:graphicFrame>
        <p:nvGraphicFramePr>
          <p:cNvPr id="3" name="Πίνακας 2"/>
          <p:cNvGraphicFramePr>
            <a:graphicFrameLocks noGrp="1"/>
          </p:cNvGraphicFramePr>
          <p:nvPr/>
        </p:nvGraphicFramePr>
        <p:xfrm>
          <a:off x="457200" y="1705451"/>
          <a:ext cx="8229600" cy="4023360"/>
        </p:xfrm>
        <a:graphic>
          <a:graphicData uri="http://schemas.openxmlformats.org/drawingml/2006/table">
            <a:tbl>
              <a:tblPr/>
              <a:tblGrid>
                <a:gridCol w="2057400"/>
                <a:gridCol w="2057400"/>
                <a:gridCol w="2057400"/>
                <a:gridCol w="2057400"/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effectLst/>
                        </a:rPr>
                        <a:t>Disaccharide</a:t>
                      </a:r>
                    </a:p>
                  </a:txBody>
                  <a:tcPr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effectLst/>
                        </a:rPr>
                        <a:t>Unit 1</a:t>
                      </a:r>
                    </a:p>
                  </a:txBody>
                  <a:tcPr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effectLst/>
                        </a:rPr>
                        <a:t>Unit 2</a:t>
                      </a:r>
                    </a:p>
                  </a:txBody>
                  <a:tcPr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effectLst/>
                        </a:rPr>
                        <a:t>Bond</a:t>
                      </a:r>
                    </a:p>
                  </a:txBody>
                  <a:tcPr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u="none" strike="noStrike" dirty="0">
                          <a:solidFill>
                            <a:srgbClr val="0B0080"/>
                          </a:solidFill>
                          <a:effectLst/>
                          <a:hlinkClick r:id="rId2" tooltip="Sucrose"/>
                        </a:rPr>
                        <a:t>Sucrose</a:t>
                      </a:r>
                      <a:r>
                        <a:rPr lang="en-US" dirty="0">
                          <a:effectLst/>
                        </a:rPr>
                        <a:t> (</a:t>
                      </a:r>
                      <a:r>
                        <a:rPr lang="en-US" i="1" dirty="0">
                          <a:effectLst/>
                        </a:rPr>
                        <a:t>table sugar</a:t>
                      </a:r>
                      <a:r>
                        <a:rPr lang="en-US" dirty="0">
                          <a:effectLst/>
                        </a:rPr>
                        <a:t>, </a:t>
                      </a:r>
                      <a:r>
                        <a:rPr lang="en-US" i="1" dirty="0">
                          <a:effectLst/>
                        </a:rPr>
                        <a:t>cane sugar</a:t>
                      </a:r>
                      <a:r>
                        <a:rPr lang="en-US" dirty="0">
                          <a:effectLst/>
                        </a:rPr>
                        <a:t>, </a:t>
                      </a:r>
                      <a:r>
                        <a:rPr lang="en-US" i="1" dirty="0">
                          <a:effectLst/>
                        </a:rPr>
                        <a:t>beet sugar</a:t>
                      </a:r>
                      <a:r>
                        <a:rPr lang="en-US" dirty="0">
                          <a:effectLst/>
                        </a:rPr>
                        <a:t>, or </a:t>
                      </a:r>
                      <a:r>
                        <a:rPr lang="en-US" i="1" dirty="0">
                          <a:effectLst/>
                        </a:rPr>
                        <a:t>saccharose</a:t>
                      </a:r>
                      <a:r>
                        <a:rPr lang="en-US" dirty="0">
                          <a:effectLst/>
                        </a:rPr>
                        <a:t>)</a:t>
                      </a:r>
                    </a:p>
                  </a:txBody>
                  <a:tcPr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u="none" strike="noStrike" dirty="0">
                          <a:solidFill>
                            <a:srgbClr val="0B0080"/>
                          </a:solidFill>
                          <a:effectLst/>
                          <a:hlinkClick r:id="rId3" tooltip="Glucose"/>
                        </a:rPr>
                        <a:t>Glucose</a:t>
                      </a:r>
                      <a:endParaRPr lang="en-US" dirty="0">
                        <a:effectLst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u="none" strike="noStrike" dirty="0">
                          <a:solidFill>
                            <a:srgbClr val="0B0080"/>
                          </a:solidFill>
                          <a:effectLst/>
                          <a:hlinkClick r:id="rId4" tooltip="Fructose"/>
                        </a:rPr>
                        <a:t>Fructose</a:t>
                      </a:r>
                      <a:endParaRPr lang="en-US" dirty="0">
                        <a:effectLst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dirty="0">
                          <a:effectLst/>
                        </a:rPr>
                        <a:t>α(1→2)β</a:t>
                      </a:r>
                    </a:p>
                  </a:txBody>
                  <a:tcPr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u="none" strike="noStrike" dirty="0">
                          <a:solidFill>
                            <a:srgbClr val="0B0080"/>
                          </a:solidFill>
                          <a:effectLst/>
                          <a:hlinkClick r:id="rId5" tooltip="Lactulose"/>
                        </a:rPr>
                        <a:t>Lactulose</a:t>
                      </a:r>
                      <a:endParaRPr lang="en-US" dirty="0">
                        <a:effectLst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u="none" strike="noStrike" dirty="0">
                          <a:solidFill>
                            <a:srgbClr val="0B0080"/>
                          </a:solidFill>
                          <a:effectLst/>
                          <a:hlinkClick r:id="rId6" tooltip="Galactose"/>
                        </a:rPr>
                        <a:t>Galactose</a:t>
                      </a:r>
                      <a:endParaRPr lang="en-US" dirty="0">
                        <a:effectLst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effectLst/>
                        </a:rPr>
                        <a:t>Fructose</a:t>
                      </a:r>
                    </a:p>
                  </a:txBody>
                  <a:tcPr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dirty="0">
                          <a:effectLst/>
                        </a:rPr>
                        <a:t>β(1→4)</a:t>
                      </a:r>
                    </a:p>
                  </a:txBody>
                  <a:tcPr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u="none" strike="noStrike" dirty="0">
                          <a:solidFill>
                            <a:srgbClr val="0B0080"/>
                          </a:solidFill>
                          <a:effectLst/>
                          <a:hlinkClick r:id="rId7" tooltip="Lactose"/>
                        </a:rPr>
                        <a:t>Lactose</a:t>
                      </a:r>
                      <a:r>
                        <a:rPr lang="en-US" dirty="0">
                          <a:effectLst/>
                        </a:rPr>
                        <a:t> (</a:t>
                      </a:r>
                      <a:r>
                        <a:rPr lang="en-US" i="1" dirty="0">
                          <a:effectLst/>
                        </a:rPr>
                        <a:t>milk sugar</a:t>
                      </a:r>
                      <a:r>
                        <a:rPr lang="en-US" dirty="0">
                          <a:effectLst/>
                        </a:rPr>
                        <a:t>)</a:t>
                      </a:r>
                    </a:p>
                  </a:txBody>
                  <a:tcPr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effectLst/>
                        </a:rPr>
                        <a:t>Galactose</a:t>
                      </a:r>
                    </a:p>
                  </a:txBody>
                  <a:tcPr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effectLst/>
                        </a:rPr>
                        <a:t>Glucose</a:t>
                      </a:r>
                    </a:p>
                  </a:txBody>
                  <a:tcPr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dirty="0">
                          <a:effectLst/>
                        </a:rPr>
                        <a:t>β(1→4)</a:t>
                      </a:r>
                    </a:p>
                  </a:txBody>
                  <a:tcPr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u="none" strike="noStrike" dirty="0">
                          <a:solidFill>
                            <a:srgbClr val="0B0080"/>
                          </a:solidFill>
                          <a:effectLst/>
                          <a:hlinkClick r:id="rId8" tooltip="Maltose"/>
                        </a:rPr>
                        <a:t>Maltose</a:t>
                      </a:r>
                      <a:r>
                        <a:rPr lang="en-US" dirty="0">
                          <a:effectLst/>
                        </a:rPr>
                        <a:t> (</a:t>
                      </a:r>
                      <a:r>
                        <a:rPr lang="en-US" i="1" dirty="0">
                          <a:effectLst/>
                        </a:rPr>
                        <a:t>malt sugar</a:t>
                      </a:r>
                      <a:r>
                        <a:rPr lang="en-US" dirty="0">
                          <a:effectLst/>
                        </a:rPr>
                        <a:t>)</a:t>
                      </a:r>
                    </a:p>
                  </a:txBody>
                  <a:tcPr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effectLst/>
                        </a:rPr>
                        <a:t>Glucose</a:t>
                      </a:r>
                    </a:p>
                  </a:txBody>
                  <a:tcPr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effectLst/>
                        </a:rPr>
                        <a:t>Glucose</a:t>
                      </a:r>
                    </a:p>
                  </a:txBody>
                  <a:tcPr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dirty="0">
                          <a:effectLst/>
                        </a:rPr>
                        <a:t>α(1→4)</a:t>
                      </a:r>
                    </a:p>
                  </a:txBody>
                  <a:tcPr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u="none" strike="noStrike" dirty="0">
                          <a:solidFill>
                            <a:srgbClr val="0B0080"/>
                          </a:solidFill>
                          <a:effectLst/>
                          <a:hlinkClick r:id="rId9" tooltip="Trehalose"/>
                        </a:rPr>
                        <a:t>Trehalose</a:t>
                      </a:r>
                      <a:endParaRPr lang="en-US" dirty="0">
                        <a:effectLst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effectLst/>
                        </a:rPr>
                        <a:t>Glucose</a:t>
                      </a:r>
                    </a:p>
                  </a:txBody>
                  <a:tcPr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effectLst/>
                        </a:rPr>
                        <a:t>Glucose</a:t>
                      </a:r>
                    </a:p>
                  </a:txBody>
                  <a:tcPr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dirty="0">
                          <a:effectLst/>
                        </a:rPr>
                        <a:t>α(1→1)α</a:t>
                      </a:r>
                    </a:p>
                  </a:txBody>
                  <a:tcPr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u="none" strike="noStrike" dirty="0">
                          <a:solidFill>
                            <a:srgbClr val="0B0080"/>
                          </a:solidFill>
                          <a:effectLst/>
                          <a:hlinkClick r:id="rId10" tooltip="Cellobiose"/>
                        </a:rPr>
                        <a:t>Cellobiose</a:t>
                      </a:r>
                      <a:endParaRPr lang="en-US" dirty="0">
                        <a:effectLst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effectLst/>
                        </a:rPr>
                        <a:t>Glucose</a:t>
                      </a:r>
                    </a:p>
                  </a:txBody>
                  <a:tcPr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effectLst/>
                        </a:rPr>
                        <a:t>Glucose</a:t>
                      </a:r>
                    </a:p>
                  </a:txBody>
                  <a:tcPr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dirty="0">
                          <a:effectLst/>
                        </a:rPr>
                        <a:t>β(1→4)</a:t>
                      </a:r>
                    </a:p>
                  </a:txBody>
                  <a:tcPr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u="none" strike="noStrike" dirty="0">
                          <a:solidFill>
                            <a:srgbClr val="0B0080"/>
                          </a:solidFill>
                          <a:effectLst/>
                          <a:hlinkClick r:id="rId11" tooltip="Chitobiose"/>
                        </a:rPr>
                        <a:t>Chitobiose</a:t>
                      </a:r>
                      <a:endParaRPr lang="en-US" dirty="0">
                        <a:effectLst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u="none" strike="noStrike" dirty="0">
                          <a:solidFill>
                            <a:srgbClr val="0B0080"/>
                          </a:solidFill>
                          <a:effectLst/>
                          <a:hlinkClick r:id="rId12" tooltip="Glucosamine"/>
                        </a:rPr>
                        <a:t>Glucosamine</a:t>
                      </a:r>
                      <a:endParaRPr lang="en-US" dirty="0">
                        <a:effectLst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effectLst/>
                        </a:rPr>
                        <a:t>Glucosamine</a:t>
                      </a:r>
                    </a:p>
                  </a:txBody>
                  <a:tcPr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dirty="0">
                          <a:effectLst/>
                        </a:rPr>
                        <a:t>β(1→4)</a:t>
                      </a:r>
                    </a:p>
                  </a:txBody>
                  <a:tcPr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</a:tr>
            </a:tbl>
          </a:graphicData>
        </a:graphic>
      </p:graphicFrame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457200" y="170497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/>
            </a:r>
            <a:br>
              <a:rPr kumimoji="0" lang="el-GR" altLang="el-G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</a:br>
            <a:endParaRPr kumimoji="0" lang="el-GR" altLang="el-G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6" name="Ορθογώνιο 5"/>
          <p:cNvSpPr/>
          <p:nvPr/>
        </p:nvSpPr>
        <p:spPr>
          <a:xfrm>
            <a:off x="1979712" y="6165304"/>
            <a:ext cx="42108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https://en.wikipedia.org/wiki/Disaccharide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242043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altLang="el-GR" dirty="0" smtClean="0"/>
              <a:t>Έλλειψη υδατανθράκων</a:t>
            </a:r>
          </a:p>
        </p:txBody>
      </p:sp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l-GR" altLang="el-GR" dirty="0"/>
              <a:t>Δεν υπάρχει απαραίτητος υδα/κας</a:t>
            </a:r>
          </a:p>
          <a:p>
            <a:pPr>
              <a:lnSpc>
                <a:spcPct val="90000"/>
              </a:lnSpc>
            </a:pPr>
            <a:r>
              <a:rPr lang="el-GR" altLang="el-GR" dirty="0"/>
              <a:t>Ελάχιστη ημερήσια ποσότητα  1/10 της ενεργειακής πρόσληψης</a:t>
            </a:r>
          </a:p>
          <a:p>
            <a:pPr>
              <a:lnSpc>
                <a:spcPct val="90000"/>
              </a:lnSpc>
            </a:pPr>
            <a:r>
              <a:rPr lang="el-GR" altLang="el-GR" dirty="0"/>
              <a:t>Διατροφή φτωχή σε υδα/κες:</a:t>
            </a:r>
          </a:p>
          <a:p>
            <a:pPr lvl="1">
              <a:lnSpc>
                <a:spcPct val="90000"/>
              </a:lnSpc>
            </a:pPr>
            <a:r>
              <a:rPr lang="el-GR" altLang="el-GR" dirty="0"/>
              <a:t>μειώνει ανεκτικότητα γλυκόζης</a:t>
            </a:r>
          </a:p>
          <a:p>
            <a:pPr lvl="1">
              <a:lnSpc>
                <a:spcPct val="90000"/>
              </a:lnSpc>
            </a:pPr>
            <a:r>
              <a:rPr lang="el-GR" altLang="el-GR" dirty="0"/>
              <a:t>υπογλυκαιμία</a:t>
            </a:r>
          </a:p>
          <a:p>
            <a:pPr lvl="1">
              <a:lnSpc>
                <a:spcPct val="90000"/>
              </a:lnSpc>
            </a:pPr>
            <a:r>
              <a:rPr lang="el-GR" altLang="el-GR" dirty="0"/>
              <a:t>κετονοσώματα</a:t>
            </a:r>
          </a:p>
          <a:p>
            <a:pPr lvl="1">
              <a:lnSpc>
                <a:spcPct val="90000"/>
              </a:lnSpc>
            </a:pPr>
            <a:r>
              <a:rPr lang="el-GR" altLang="el-GR" dirty="0"/>
              <a:t>ελεύθερα λιπαρά οξέα</a:t>
            </a:r>
          </a:p>
          <a:p>
            <a:pPr lvl="1">
              <a:lnSpc>
                <a:spcPct val="90000"/>
              </a:lnSpc>
            </a:pPr>
            <a:r>
              <a:rPr lang="el-GR" altLang="el-GR" dirty="0"/>
              <a:t>μεταβολισμός νερό, μεταλλικά άλατα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076893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altLang="el-GR" dirty="0" smtClean="0"/>
              <a:t>Άμυλο ή ζάχαρη;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l-GR" altLang="el-GR" dirty="0" smtClean="0"/>
              <a:t>Προτιμώνται οι </a:t>
            </a:r>
            <a:r>
              <a:rPr lang="el-GR" altLang="el-GR" dirty="0" smtClean="0">
                <a:solidFill>
                  <a:schemeClr val="tx2"/>
                </a:solidFill>
              </a:rPr>
              <a:t>πολυσακχαρίτες</a:t>
            </a:r>
            <a:endParaRPr lang="el-GR" altLang="el-GR" dirty="0" smtClean="0"/>
          </a:p>
          <a:p>
            <a:pPr lvl="1" eaLnBrk="1" hangingPunct="1">
              <a:lnSpc>
                <a:spcPct val="90000"/>
              </a:lnSpc>
            </a:pPr>
            <a:r>
              <a:rPr lang="el-GR" altLang="el-GR" dirty="0" smtClean="0"/>
              <a:t>βραδείας απορρόφησης</a:t>
            </a:r>
          </a:p>
          <a:p>
            <a:pPr lvl="1" eaLnBrk="1" hangingPunct="1">
              <a:lnSpc>
                <a:spcPct val="90000"/>
              </a:lnSpc>
            </a:pPr>
            <a:r>
              <a:rPr lang="el-GR" altLang="el-GR" dirty="0" smtClean="0"/>
              <a:t>γλυκαιμικός δείκτης</a:t>
            </a:r>
          </a:p>
          <a:p>
            <a:pPr lvl="1" eaLnBrk="1" hangingPunct="1">
              <a:lnSpc>
                <a:spcPct val="90000"/>
              </a:lnSpc>
            </a:pPr>
            <a:r>
              <a:rPr lang="el-GR" altLang="el-GR" dirty="0" smtClean="0"/>
              <a:t>διαιτητικές ίνες</a:t>
            </a:r>
          </a:p>
          <a:p>
            <a:pPr lvl="1" eaLnBrk="1" hangingPunct="1">
              <a:lnSpc>
                <a:spcPct val="90000"/>
              </a:lnSpc>
            </a:pPr>
            <a:r>
              <a:rPr lang="el-GR" altLang="el-GR" dirty="0" smtClean="0"/>
              <a:t>περιέχουν θρεπτικά συστατικά</a:t>
            </a:r>
          </a:p>
          <a:p>
            <a:pPr eaLnBrk="1" hangingPunct="1">
              <a:lnSpc>
                <a:spcPct val="90000"/>
              </a:lnSpc>
            </a:pPr>
            <a:r>
              <a:rPr lang="el-GR" altLang="el-GR" dirty="0" smtClean="0">
                <a:solidFill>
                  <a:schemeClr val="tx2"/>
                </a:solidFill>
              </a:rPr>
              <a:t>Μονο-, δισακχαρίτες</a:t>
            </a:r>
            <a:r>
              <a:rPr lang="el-GR" altLang="el-GR" dirty="0" smtClean="0"/>
              <a:t>:</a:t>
            </a:r>
          </a:p>
          <a:p>
            <a:pPr lvl="1" eaLnBrk="1" hangingPunct="1">
              <a:lnSpc>
                <a:spcPct val="90000"/>
              </a:lnSpc>
            </a:pPr>
            <a:r>
              <a:rPr lang="el-GR" altLang="el-GR" dirty="0" smtClean="0"/>
              <a:t>προκαλούν τερηδόνα, </a:t>
            </a:r>
          </a:p>
          <a:p>
            <a:pPr lvl="1" eaLnBrk="1" hangingPunct="1">
              <a:lnSpc>
                <a:spcPct val="90000"/>
              </a:lnSpc>
            </a:pPr>
            <a:r>
              <a:rPr lang="el-GR" altLang="el-GR" dirty="0" smtClean="0"/>
              <a:t>κενές θερμίδες</a:t>
            </a:r>
          </a:p>
        </p:txBody>
      </p:sp>
    </p:spTree>
    <p:extLst>
      <p:ext uri="{BB962C8B-B14F-4D97-AF65-F5344CB8AC3E}">
        <p14:creationId xmlns:p14="http://schemas.microsoft.com/office/powerpoint/2010/main" val="3811702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Τίτλος 6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Τέλος Ενότητας</a:t>
            </a:r>
            <a:endParaRPr lang="el-GR" dirty="0"/>
          </a:p>
        </p:txBody>
      </p:sp>
      <p:sp>
        <p:nvSpPr>
          <p:cNvPr id="8" name="Υπότιτλος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 dirty="0"/>
          </a:p>
        </p:txBody>
      </p:sp>
      <p:grpSp>
        <p:nvGrpSpPr>
          <p:cNvPr id="3" name="Ομάδα 2"/>
          <p:cNvGrpSpPr/>
          <p:nvPr/>
        </p:nvGrpSpPr>
        <p:grpSpPr>
          <a:xfrm>
            <a:off x="1767633" y="5931169"/>
            <a:ext cx="5828703" cy="768532"/>
            <a:chOff x="1767633" y="5931169"/>
            <a:chExt cx="5828703" cy="768532"/>
          </a:xfrm>
        </p:grpSpPr>
        <p:pic>
          <p:nvPicPr>
            <p:cNvPr id="9" name="Picture 5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67633" y="5931169"/>
              <a:ext cx="1971675" cy="702000"/>
            </a:xfrm>
            <a:prstGeom prst="rect">
              <a:avLst/>
            </a:prstGeom>
            <a:noFill/>
          </p:spPr>
        </p:pic>
        <p:pic>
          <p:nvPicPr>
            <p:cNvPr id="10" name="Picture 2" descr="C:\Users\alex\Desktop\logo.png"/>
            <p:cNvPicPr>
              <a:picLocks noChangeAspect="1" noChangeArrowheads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8214"/>
            <a:stretch/>
          </p:blipFill>
          <p:spPr bwMode="auto">
            <a:xfrm>
              <a:off x="3923928" y="5931169"/>
              <a:ext cx="3672408" cy="76853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086791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l-GR" sz="4400" cap="none" dirty="0" smtClean="0"/>
              <a:t>Σημειώματα</a:t>
            </a:r>
            <a:endParaRPr lang="el-GR" sz="4400" cap="none" dirty="0"/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181336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Σημείωμα </a:t>
            </a:r>
            <a:r>
              <a:rPr lang="el-GR" dirty="0" smtClean="0"/>
              <a:t>Αναφοράς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2000" dirty="0" smtClean="0"/>
              <a:t>Copyright Τεχνολογικό Εκπαιδευτικό Ίδρυμα Αθήνας</a:t>
            </a:r>
            <a:r>
              <a:rPr lang="en-US" sz="2000" dirty="0" smtClean="0"/>
              <a:t>, </a:t>
            </a:r>
            <a:r>
              <a:rPr lang="el-GR" sz="2000" dirty="0" smtClean="0"/>
              <a:t>Αναστασία Κανέλλου 2014. </a:t>
            </a:r>
            <a:r>
              <a:rPr lang="el-GR" sz="2000" dirty="0"/>
              <a:t>Αναστασία </a:t>
            </a:r>
            <a:r>
              <a:rPr lang="el-GR" sz="2000" dirty="0" smtClean="0"/>
              <a:t>Κανέλλου. </a:t>
            </a:r>
            <a:r>
              <a:rPr lang="el-GR" sz="2000" dirty="0"/>
              <a:t>«Διατροφή </a:t>
            </a:r>
            <a:r>
              <a:rPr lang="el-GR" sz="2000" dirty="0" smtClean="0"/>
              <a:t>γυναίκας, </a:t>
            </a:r>
            <a:r>
              <a:rPr lang="el-GR" sz="2000" dirty="0"/>
              <a:t>παιδιού. </a:t>
            </a:r>
            <a:r>
              <a:rPr lang="el-GR" sz="2000" dirty="0" smtClean="0"/>
              <a:t>Ενότητα 2</a:t>
            </a:r>
            <a:r>
              <a:rPr lang="en-US" sz="2000" dirty="0" smtClean="0"/>
              <a:t>:</a:t>
            </a:r>
            <a:r>
              <a:rPr lang="el-GR" sz="2000" dirty="0" smtClean="0"/>
              <a:t> Υδατάνθρακες». </a:t>
            </a:r>
            <a:r>
              <a:rPr lang="el-GR" sz="2000" dirty="0"/>
              <a:t>Έκδοση: </a:t>
            </a:r>
            <a:r>
              <a:rPr lang="el-GR" sz="2000" dirty="0" smtClean="0"/>
              <a:t>1.0</a:t>
            </a:r>
            <a:r>
              <a:rPr lang="el-GR" sz="2000" dirty="0"/>
              <a:t>. Αθήνα </a:t>
            </a:r>
            <a:r>
              <a:rPr lang="el-GR" sz="2000" dirty="0" smtClean="0"/>
              <a:t>2014. </a:t>
            </a:r>
            <a:r>
              <a:rPr lang="el-GR" sz="2000" dirty="0"/>
              <a:t>Διαθέσιμο από τη δικτυακή </a:t>
            </a:r>
            <a:r>
              <a:rPr lang="el-GR" sz="2000" dirty="0" smtClean="0"/>
              <a:t>διεύθυνση: </a:t>
            </a:r>
            <a:r>
              <a:rPr lang="en-US" sz="2000" dirty="0" smtClean="0">
                <a:hlinkClick r:id="rId3"/>
              </a:rPr>
              <a:t>ocp.teiath.gr</a:t>
            </a:r>
            <a:r>
              <a:rPr lang="el-GR" sz="2000" dirty="0" smtClean="0"/>
              <a:t>.</a:t>
            </a:r>
            <a:endParaRPr lang="el-GR" sz="2000" dirty="0"/>
          </a:p>
          <a:p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2766653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62272"/>
            <a:ext cx="8229600" cy="1143000"/>
          </a:xfrm>
        </p:spPr>
        <p:txBody>
          <a:bodyPr>
            <a:normAutofit/>
          </a:bodyPr>
          <a:lstStyle/>
          <a:p>
            <a:r>
              <a:rPr lang="el-GR" dirty="0"/>
              <a:t>Σημείωμα </a:t>
            </a:r>
            <a:r>
              <a:rPr lang="el-GR" dirty="0" smtClean="0"/>
              <a:t>Αδειοδότησης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648" y="764704"/>
            <a:ext cx="8928992" cy="2078336"/>
          </a:xfrm>
          <a:noFill/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l-GR" sz="1800" dirty="0" smtClean="0"/>
              <a:t>Το </a:t>
            </a:r>
            <a:r>
              <a:rPr lang="el-GR" sz="1800" dirty="0"/>
              <a:t>παρόν υλικό διατίθεται με τους όρους της άδειας χρήσης Creative Commons Αναφορά, Μη Εμπορική Χρήση Παρόμοια Διανομή 4.0 [1] ή μεταγενέστερη, Διεθνής Έκδοση.   Εξαιρούνται τα αυτοτελή έργα τρίτων π.χ. φωτογραφίες, διαγράμματα κ.λ.π., </a:t>
            </a:r>
            <a:r>
              <a:rPr lang="el-GR" sz="1800" dirty="0" smtClean="0"/>
              <a:t>τα </a:t>
            </a:r>
            <a:r>
              <a:rPr lang="el-GR" sz="1800" dirty="0"/>
              <a:t>οποία εμπεριέχονται σε </a:t>
            </a:r>
            <a:r>
              <a:rPr lang="el-GR" sz="1800" dirty="0" smtClean="0"/>
              <a:t>αυτό. </a:t>
            </a:r>
            <a:r>
              <a:rPr lang="el-GR" sz="1800" dirty="0"/>
              <a:t>Οι όροι χρήσης των </a:t>
            </a:r>
            <a:r>
              <a:rPr lang="el-GR" sz="1800" dirty="0" smtClean="0"/>
              <a:t>έργων τρίτων </a:t>
            </a:r>
            <a:r>
              <a:rPr lang="el-GR" sz="1800" dirty="0"/>
              <a:t>επεξηγούνται στη διαφάνεια  «Επεξήγηση όρων χρήσης έργων </a:t>
            </a:r>
            <a:r>
              <a:rPr lang="el-GR" sz="1800" dirty="0" smtClean="0"/>
              <a:t>τρίτων». </a:t>
            </a:r>
          </a:p>
          <a:p>
            <a:pPr marL="0" indent="0">
              <a:buNone/>
            </a:pPr>
            <a:r>
              <a:rPr lang="el-GR" sz="1800" dirty="0" smtClean="0"/>
              <a:t>Τα έργα για τα οποία έχει ζητηθεί και δοθεί άδεια  αναφέρονται στο «Σημείωμα  </a:t>
            </a:r>
            <a:r>
              <a:rPr lang="el-GR" sz="1800" dirty="0"/>
              <a:t>Χρήσης Έργων Τρίτων</a:t>
            </a:r>
            <a:r>
              <a:rPr lang="el-GR" sz="1800" dirty="0" smtClean="0"/>
              <a:t>». </a:t>
            </a:r>
          </a:p>
        </p:txBody>
      </p:sp>
      <p:pic>
        <p:nvPicPr>
          <p:cNvPr id="2056" name="Picture 22" descr="Λογότυπο για Άδειες χρήσης Creative Commons BY-NC-ND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2843040"/>
            <a:ext cx="1648660" cy="576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76648" y="3284984"/>
            <a:ext cx="9036496" cy="357301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/>
          </a:bodyPr>
          <a:lstStyle/>
          <a:p>
            <a:pPr>
              <a:spcBef>
                <a:spcPts val="600"/>
              </a:spcBef>
            </a:pPr>
            <a:r>
              <a:rPr lang="el-GR" dirty="0">
                <a:solidFill>
                  <a:prstClr val="black"/>
                </a:solidFill>
                <a:latin typeface="Calibri"/>
              </a:rPr>
              <a:t>[1] http://creativecommons.org/licenses/by-nc-sa/4.0/ </a:t>
            </a:r>
            <a:endParaRPr lang="en-US" dirty="0" smtClean="0">
              <a:solidFill>
                <a:prstClr val="black"/>
              </a:solidFill>
              <a:latin typeface="Calibri"/>
            </a:endParaRPr>
          </a:p>
          <a:p>
            <a:pPr>
              <a:spcBef>
                <a:spcPts val="600"/>
              </a:spcBef>
            </a:pPr>
            <a:r>
              <a:rPr lang="el-GR" dirty="0" smtClean="0">
                <a:solidFill>
                  <a:prstClr val="black"/>
                </a:solidFill>
                <a:latin typeface="Calibri"/>
              </a:rPr>
              <a:t>Ως </a:t>
            </a:r>
            <a:r>
              <a:rPr lang="el-GR" b="1" dirty="0">
                <a:solidFill>
                  <a:prstClr val="black"/>
                </a:solidFill>
                <a:latin typeface="Calibri"/>
              </a:rPr>
              <a:t>Μη Εμπορική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 ορίζεται η χρήση:</a:t>
            </a: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l-GR" dirty="0">
                <a:solidFill>
                  <a:prstClr val="black"/>
                </a:solidFill>
                <a:latin typeface="Calibri"/>
              </a:rPr>
              <a:t>που δεν περιλαμβάνει άμεσο ή έμμεσο οικονομικό όφελος από την χρήση του έργου, για το διανομέα του έργου και αδειοδόχο</a:t>
            </a: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l-GR" dirty="0">
                <a:solidFill>
                  <a:prstClr val="black"/>
                </a:solidFill>
                <a:latin typeface="Calibri"/>
              </a:rPr>
              <a:t>που</a:t>
            </a:r>
            <a:r>
              <a:rPr lang="en-GB" dirty="0">
                <a:solidFill>
                  <a:prstClr val="black"/>
                </a:solidFill>
                <a:latin typeface="Calibri"/>
              </a:rPr>
              <a:t> 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δεν περιλαμβάνει οικονομική συναλλαγή ως προϋπόθεση για τη χρήση ή πρόσβαση στο έργο</a:t>
            </a: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l-GR" dirty="0">
                <a:solidFill>
                  <a:prstClr val="black"/>
                </a:solidFill>
                <a:latin typeface="Calibri"/>
              </a:rPr>
              <a:t>που</a:t>
            </a:r>
            <a:r>
              <a:rPr lang="en-GB" dirty="0">
                <a:solidFill>
                  <a:prstClr val="black"/>
                </a:solidFill>
                <a:latin typeface="Calibri"/>
              </a:rPr>
              <a:t> 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δεν προσπορίζει στο διανομέα του έργου και</a:t>
            </a:r>
            <a:r>
              <a:rPr lang="en-GB" dirty="0">
                <a:solidFill>
                  <a:prstClr val="black"/>
                </a:solidFill>
                <a:latin typeface="Calibri"/>
              </a:rPr>
              <a:t> 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αδειοδόχο</a:t>
            </a:r>
            <a:r>
              <a:rPr lang="en-GB" dirty="0">
                <a:solidFill>
                  <a:prstClr val="black"/>
                </a:solidFill>
                <a:latin typeface="Calibri"/>
              </a:rPr>
              <a:t> 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έμμεσο οικονομικό όφελος (π.χ. διαφημίσεις) από την προβολή του έργου σε διαδικτυακό </a:t>
            </a:r>
            <a:r>
              <a:rPr lang="el-GR" dirty="0" smtClean="0">
                <a:solidFill>
                  <a:prstClr val="black"/>
                </a:solidFill>
                <a:latin typeface="Calibri"/>
              </a:rPr>
              <a:t>τόπο</a:t>
            </a:r>
            <a:endParaRPr lang="en-US" dirty="0" smtClean="0">
              <a:solidFill>
                <a:prstClr val="black"/>
              </a:solidFill>
              <a:latin typeface="Calibri"/>
            </a:endParaRPr>
          </a:p>
          <a:p>
            <a:pPr>
              <a:spcBef>
                <a:spcPts val="600"/>
              </a:spcBef>
            </a:pPr>
            <a:r>
              <a:rPr lang="el-GR" dirty="0" smtClean="0">
                <a:solidFill>
                  <a:prstClr val="black"/>
                </a:solidFill>
                <a:latin typeface="Calibri"/>
              </a:rPr>
              <a:t>Ο 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δικαιούχος μπορεί να παρέχει στον αδειοδόχο ξεχωριστή άδεια να χρησιμοποιεί το έργο για εμπορική χρήση, εφόσον αυτό του ζητηθεί</a:t>
            </a:r>
            <a:r>
              <a:rPr lang="el-GR" dirty="0" smtClean="0">
                <a:solidFill>
                  <a:prstClr val="black"/>
                </a:solidFill>
                <a:latin typeface="Calibri"/>
              </a:rPr>
              <a:t>.</a:t>
            </a:r>
            <a:endParaRPr lang="el-GR" dirty="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80909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3366" y="0"/>
            <a:ext cx="8229600" cy="908720"/>
          </a:xfrm>
          <a:noFill/>
        </p:spPr>
        <p:txBody>
          <a:bodyPr>
            <a:normAutofit fontScale="90000"/>
          </a:bodyPr>
          <a:lstStyle/>
          <a:p>
            <a:r>
              <a:rPr lang="el-GR" dirty="0" smtClean="0"/>
              <a:t>Επεξήγηση όρων χρήσης έργων τρίτων</a:t>
            </a:r>
            <a:endParaRPr lang="el-GR" dirty="0"/>
          </a:p>
        </p:txBody>
      </p:sp>
      <p:sp>
        <p:nvSpPr>
          <p:cNvPr id="6" name="Rectangle 5"/>
          <p:cNvSpPr/>
          <p:nvPr/>
        </p:nvSpPr>
        <p:spPr>
          <a:xfrm>
            <a:off x="2088230" y="823372"/>
            <a:ext cx="662473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Δεν επιτρέπεται η επαναχρησιμοποίηση του έργου</a:t>
            </a:r>
            <a:r>
              <a:rPr lang="en-US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, 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παρά μόνο εάν ζητηθεί εκ νέου άδεια από το δημιουργό.</a:t>
            </a:r>
            <a:endParaRPr lang="el-GR" sz="3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688763" y="914631"/>
            <a:ext cx="39946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US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©</a:t>
            </a:r>
            <a:endParaRPr lang="el-GR" sz="2000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66552" y="1360947"/>
            <a:ext cx="142167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με άδεια 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CC-BY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93932" y="1945722"/>
            <a:ext cx="179429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με άδεια 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CC-BY-SA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06220" y="3829842"/>
            <a:ext cx="188201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με άδεια 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CC-BY</a:t>
            </a:r>
            <a:r>
              <a:rPr lang="el-GR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-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NC-SA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61245" y="3132000"/>
            <a:ext cx="182698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με άδεια 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CC-BY</a:t>
            </a:r>
            <a:r>
              <a:rPr lang="el-GR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-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NC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2088000" y="1404000"/>
            <a:ext cx="662473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 και η δημιουργία παραγώγων αυτού με απλή αναφορά του δημιουργού.</a:t>
            </a:r>
            <a:endParaRPr lang="el-GR" sz="3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2088000" y="1980000"/>
            <a:ext cx="662473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 με αναφορά του δημιουργού, και διάθεση του έργου ή του παράγωγου αυτού με την ίδια άδεια.</a:t>
            </a:r>
            <a:endParaRPr lang="el-GR" sz="3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2088000" y="3168000"/>
            <a:ext cx="662473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 με αναφορά του δημιουργού</a:t>
            </a:r>
            <a:r>
              <a:rPr lang="en-US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.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 </a:t>
            </a:r>
            <a:endParaRPr lang="el-GR" sz="1400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Δεν επιτρέπεται η εμπορική χρήση του έργου.</a:t>
            </a:r>
            <a:endParaRPr lang="el-GR" sz="3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2088230" y="3752897"/>
            <a:ext cx="6624736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 με αναφορά του δημιουργού</a:t>
            </a:r>
            <a:r>
              <a:rPr lang="en-US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.</a:t>
            </a:r>
          </a:p>
          <a:p>
            <a:r>
              <a:rPr lang="el-GR" sz="14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και διάθεση του έργου ή του παράγωγου αυτού με την ίδια άδεια</a:t>
            </a:r>
          </a:p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Δεν επιτρέπεται η εμπορική χρήση του έργου.</a:t>
            </a:r>
            <a:endParaRPr lang="el-GR" sz="3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293932" y="2530497"/>
            <a:ext cx="179429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με άδεια 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CC-BY-ND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2088230" y="2561274"/>
            <a:ext cx="662473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 με αναφορά του 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δημιουργού. </a:t>
            </a:r>
          </a:p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Δεν </a:t>
            </a:r>
            <a:r>
              <a:rPr lang="el-GR" sz="14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δημιουργία παραγώγων του έργου.</a:t>
            </a:r>
            <a:endParaRPr lang="el-GR" sz="1400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405954" y="4513900"/>
            <a:ext cx="168227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με άδεια 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CC-BY</a:t>
            </a:r>
            <a:r>
              <a:rPr lang="el-GR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-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NC-ND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2088230" y="4544678"/>
            <a:ext cx="706296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 με αναφορά του δημιουργού</a:t>
            </a:r>
            <a:r>
              <a:rPr lang="en-US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.</a:t>
            </a:r>
          </a:p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Δεν επιτρέπεται η εμπορική χρήση του έργου</a:t>
            </a:r>
            <a:r>
              <a:rPr lang="en-US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 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και η δημιουργία παραγώγων του.</a:t>
            </a:r>
            <a:endParaRPr lang="el-GR" sz="3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0" y="5112000"/>
            <a:ext cx="208823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με 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άδεια </a:t>
            </a:r>
          </a:p>
          <a:p>
            <a:pPr algn="r"/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CC0 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Public Domain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0" y="5791105"/>
            <a:ext cx="2088231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ως κοινό κτήμα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2088000" y="5112000"/>
            <a:ext cx="706296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έργου, η δημιουργία παραγώγων αυτού και η εμπορική του χρήση, χωρίς αναφορά του δημιουργού.</a:t>
            </a:r>
            <a:endParaRPr lang="en-US" sz="1400" dirty="0" smtClean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2088231" y="5688000"/>
            <a:ext cx="706296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έργου, η δημιουργία παραγώγων αυτού και η εμπορική του χρήση, χωρίς αναφορά του δημιουργού.</a:t>
            </a:r>
            <a:endParaRPr lang="en-US" sz="1400" dirty="0" smtClean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0" y="6334511"/>
            <a:ext cx="2088231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χωρίς σήμανση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2088231" y="6334512"/>
            <a:ext cx="706296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Συνήθως δεν επιτρέπεται η επαναχρησιμοποίηση του έργου.</a:t>
            </a:r>
            <a:endParaRPr lang="en-US" sz="1400" dirty="0" smtClean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cxnSp>
        <p:nvCxnSpPr>
          <p:cNvPr id="31" name="Straight Connector 30"/>
          <p:cNvCxnSpPr/>
          <p:nvPr/>
        </p:nvCxnSpPr>
        <p:spPr>
          <a:xfrm>
            <a:off x="71243" y="1383775"/>
            <a:ext cx="853200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71243" y="1968481"/>
            <a:ext cx="853200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71243" y="2539456"/>
            <a:ext cx="853200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71243" y="3107253"/>
            <a:ext cx="853200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71243" y="3722806"/>
            <a:ext cx="853200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>
            <a:off x="71243" y="4514320"/>
            <a:ext cx="853200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>
            <a:off x="-1" y="5111310"/>
            <a:ext cx="853200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71244" y="5697778"/>
            <a:ext cx="8533204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71244" y="6220998"/>
            <a:ext cx="8533204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62624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Διατήρηση </a:t>
            </a:r>
            <a:r>
              <a:rPr lang="el-GR" dirty="0" smtClean="0"/>
              <a:t>Σημειωμάτων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2400" dirty="0" smtClean="0"/>
              <a:t>Οποιαδήποτε </a:t>
            </a:r>
            <a:r>
              <a:rPr lang="el-GR" sz="2400" dirty="0"/>
              <a:t>αναπαραγωγή ή διασκευή του υλικού θα πρέπει να συμπεριλαμβάνει: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/>
              <a:t>τ</a:t>
            </a:r>
            <a:r>
              <a:rPr lang="en-US" sz="2000" dirty="0" smtClean="0"/>
              <a:t>ο </a:t>
            </a:r>
            <a:r>
              <a:rPr lang="en-US" sz="2000" dirty="0"/>
              <a:t>Σημείωμα Αναφοράς</a:t>
            </a:r>
            <a:endParaRPr lang="el-GR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/>
              <a:t>τ</a:t>
            </a:r>
            <a:r>
              <a:rPr lang="en-US" sz="2000" dirty="0" smtClean="0"/>
              <a:t>ο </a:t>
            </a:r>
            <a:r>
              <a:rPr lang="en-US" sz="2000" dirty="0"/>
              <a:t>Σημείωμα Αδειοδότησης</a:t>
            </a:r>
            <a:endParaRPr lang="el-GR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/>
              <a:t>τ</a:t>
            </a:r>
            <a:r>
              <a:rPr lang="en-US" sz="2000" dirty="0" smtClean="0"/>
              <a:t>η </a:t>
            </a:r>
            <a:r>
              <a:rPr lang="en-US" sz="2000" dirty="0"/>
              <a:t>δήλωση </a:t>
            </a:r>
            <a:r>
              <a:rPr lang="el-GR" sz="2000" dirty="0"/>
              <a:t>Δ</a:t>
            </a:r>
            <a:r>
              <a:rPr lang="en-US" sz="2000" dirty="0" smtClean="0"/>
              <a:t>ιατήρησης </a:t>
            </a:r>
            <a:r>
              <a:rPr lang="en-US" sz="2000" dirty="0"/>
              <a:t>Σημειωμάτων</a:t>
            </a:r>
            <a:endParaRPr lang="el-GR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/>
              <a:t>τ</a:t>
            </a:r>
            <a:r>
              <a:rPr lang="el-GR" sz="2000" dirty="0" smtClean="0"/>
              <a:t>ο Σημείωμα Χρήσης Έργων Τρίτων </a:t>
            </a:r>
            <a:r>
              <a:rPr lang="el-GR" sz="2000" dirty="0"/>
              <a:t>(εφόσον υπάρχει)</a:t>
            </a:r>
          </a:p>
          <a:p>
            <a:pPr marL="0" indent="0">
              <a:buNone/>
            </a:pPr>
            <a:r>
              <a:rPr lang="el-GR" sz="2400" dirty="0"/>
              <a:t>μαζί με τους συνοδευόμενους υπερσυνδέσμους.</a:t>
            </a:r>
          </a:p>
          <a:p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4171927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>
          <a:solidFill>
            <a:schemeClr val="bg1"/>
          </a:solidFill>
        </p:spPr>
        <p:txBody>
          <a:bodyPr>
            <a:normAutofit fontScale="92500" lnSpcReduction="20000"/>
          </a:bodyPr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l-GR" altLang="el-GR" sz="2400" b="1" dirty="0" smtClean="0">
                <a:solidFill>
                  <a:schemeClr val="tx2"/>
                </a:solidFill>
              </a:rPr>
              <a:t>Ορισμός</a:t>
            </a:r>
            <a:endParaRPr lang="el-GR" altLang="el-GR" sz="2400" b="1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l-GR" altLang="el-GR" sz="2400" dirty="0" smtClean="0"/>
              <a:t>οργανικές ενώσεις  με παρόμοια χημική δομή: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l-GR" altLang="el-GR" sz="2400" dirty="0" smtClean="0"/>
              <a:t>C H</a:t>
            </a:r>
            <a:r>
              <a:rPr lang="el-GR" altLang="el-GR" sz="2400" baseline="-25000" dirty="0" smtClean="0"/>
              <a:t>2</a:t>
            </a:r>
            <a:r>
              <a:rPr lang="el-GR" altLang="el-GR" sz="2400" dirty="0" smtClean="0"/>
              <a:t>O επαναλαμβάνεται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l-GR" altLang="el-GR" sz="2400" b="1" dirty="0" smtClean="0">
                <a:solidFill>
                  <a:schemeClr val="tx2"/>
                </a:solidFill>
              </a:rPr>
              <a:t>Κατηγορίες</a:t>
            </a:r>
            <a:r>
              <a:rPr lang="el-GR" altLang="el-GR" sz="2400" dirty="0" smtClean="0">
                <a:solidFill>
                  <a:schemeClr val="tx2"/>
                </a:solidFill>
              </a:rPr>
              <a:t> </a:t>
            </a:r>
            <a:r>
              <a:rPr lang="el-GR" altLang="el-GR" sz="2400" dirty="0" smtClean="0"/>
              <a:t>σημαντικές στη διατροφή</a:t>
            </a:r>
          </a:p>
          <a:p>
            <a:pPr eaLnBrk="1" hangingPunct="1">
              <a:lnSpc>
                <a:spcPct val="90000"/>
              </a:lnSpc>
            </a:pPr>
            <a:r>
              <a:rPr lang="el-GR" altLang="el-GR" sz="2400" dirty="0" smtClean="0"/>
              <a:t>μονοσακχαρίτες</a:t>
            </a:r>
          </a:p>
          <a:p>
            <a:pPr eaLnBrk="1" hangingPunct="1">
              <a:lnSpc>
                <a:spcPct val="90000"/>
              </a:lnSpc>
            </a:pPr>
            <a:r>
              <a:rPr lang="el-GR" altLang="el-GR" sz="2400" dirty="0" smtClean="0"/>
              <a:t>δισακχαρίτες</a:t>
            </a:r>
          </a:p>
          <a:p>
            <a:pPr eaLnBrk="1" hangingPunct="1">
              <a:lnSpc>
                <a:spcPct val="90000"/>
              </a:lnSpc>
            </a:pPr>
            <a:r>
              <a:rPr lang="el-GR" altLang="el-GR" sz="2400" dirty="0" smtClean="0"/>
              <a:t>πολυσακχαρίτες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l-GR" altLang="el-GR" sz="2400" b="1" dirty="0" smtClean="0">
                <a:solidFill>
                  <a:schemeClr val="tx2"/>
                </a:solidFill>
              </a:rPr>
              <a:t>Άμυλο = αμυλόζη + αμυλοπεκτίνη.  </a:t>
            </a:r>
          </a:p>
          <a:p>
            <a:pPr eaLnBrk="1" hangingPunct="1">
              <a:lnSpc>
                <a:spcPct val="90000"/>
              </a:lnSpc>
            </a:pPr>
            <a:r>
              <a:rPr lang="el-GR" altLang="el-GR" sz="2400" dirty="0" smtClean="0"/>
              <a:t>ο επικρατέστερος υδα/κας  στη διατροφή </a:t>
            </a:r>
          </a:p>
          <a:p>
            <a:pPr eaLnBrk="1" hangingPunct="1">
              <a:lnSpc>
                <a:spcPct val="80000"/>
              </a:lnSpc>
            </a:pPr>
            <a:r>
              <a:rPr lang="el-GR" altLang="el-GR" sz="2400" dirty="0" smtClean="0"/>
              <a:t>δημητριακά, πατάτες</a:t>
            </a:r>
          </a:p>
          <a:p>
            <a:pPr eaLnBrk="1" hangingPunct="1">
              <a:lnSpc>
                <a:spcPct val="90000"/>
              </a:lnSpc>
            </a:pPr>
            <a:endParaRPr lang="el-GR" altLang="el-GR" sz="2400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l-GR" altLang="el-GR" sz="2400" dirty="0" smtClean="0"/>
              <a:t>			</a:t>
            </a:r>
          </a:p>
        </p:txBody>
      </p:sp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Υδατάνθρακες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752257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Χρηματοδότηση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sz="2000" dirty="0" smtClean="0"/>
              <a:t>Το παρόν εκπαιδευτικό υλικό έχει αναπτυχθεί στ</a:t>
            </a:r>
            <a:r>
              <a:rPr lang="en-US" sz="2000" dirty="0" smtClean="0"/>
              <a:t>o</a:t>
            </a:r>
            <a:r>
              <a:rPr lang="el-GR" sz="2000" dirty="0" smtClean="0"/>
              <a:t> πλαίσι</a:t>
            </a:r>
            <a:r>
              <a:rPr lang="en-US" sz="2000" dirty="0" smtClean="0"/>
              <a:t>o</a:t>
            </a:r>
            <a:r>
              <a:rPr lang="el-GR" sz="2000" dirty="0" smtClean="0"/>
              <a:t> του εκπαιδευτικού έργου του διδάσκοντα.</a:t>
            </a:r>
            <a:endParaRPr lang="en-US" sz="2000" dirty="0" smtClean="0"/>
          </a:p>
          <a:p>
            <a:r>
              <a:rPr lang="el-GR" sz="2000" dirty="0" smtClean="0"/>
              <a:t>Το έργο «</a:t>
            </a:r>
            <a:r>
              <a:rPr lang="el-GR" sz="2000" b="1" dirty="0" smtClean="0"/>
              <a:t>Ανοικτά Ακαδημαϊκά Μαθήματα στο ΤΕΙ Αθηνών</a:t>
            </a:r>
            <a:r>
              <a:rPr lang="el-GR" sz="2000" dirty="0" smtClean="0"/>
              <a:t>» έχει χρηματοδοτήσει μόνο την αναδιαμόρφωση του εκπαιδευτικού υλικού. </a:t>
            </a:r>
            <a:endParaRPr lang="en-US" sz="2000" dirty="0" smtClean="0"/>
          </a:p>
          <a:p>
            <a:r>
              <a:rPr lang="el-GR" sz="2000" dirty="0" smtClean="0"/>
              <a:t>Το έργο υλοποιείται στο πλαίσιο του Επιχειρησιακού Προγράμματος «Εκπαίδευση και Δια Βίου Μάθηση» και συγχρηματοδοτείται από την Ευρωπαϊκή Ένωση (Ευρωπαϊκό Κοινωνικό Ταμείο) και από εθνικούς πόρους.</a:t>
            </a:r>
          </a:p>
        </p:txBody>
      </p:sp>
      <p:pic>
        <p:nvPicPr>
          <p:cNvPr id="7" name="Picture 6" descr="Λογότυπο Επιχειρησιακού Προγράμματος Εκπαίδευση και Δια βίου Μάθηση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672" y="4653136"/>
            <a:ext cx="5501640" cy="1386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9565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Οι πολυσακχαρίτες περιέχουν διακλαδώσεις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2</a:t>
            </a:fld>
            <a:endParaRPr lang="el-GR" dirty="0">
              <a:solidFill>
                <a:prstClr val="black"/>
              </a:solidFill>
            </a:endParaRPr>
          </a:p>
        </p:txBody>
      </p:sp>
      <p:pic>
        <p:nvPicPr>
          <p:cNvPr id="8194" name="Picture 2" descr="File:Branch unbranch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1484784"/>
            <a:ext cx="5048250" cy="4772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6019850" y="4476809"/>
            <a:ext cx="291581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>
                <a:latin typeface="+mn-lt"/>
              </a:rPr>
              <a:t>"</a:t>
            </a:r>
            <a:r>
              <a:rPr lang="en-US" sz="1600" dirty="0">
                <a:latin typeface="+mn-lt"/>
                <a:hlinkClick r:id="rId3"/>
              </a:rPr>
              <a:t>Branch unbranch</a:t>
            </a:r>
            <a:r>
              <a:rPr lang="en-US" sz="1600" dirty="0">
                <a:latin typeface="+mn-lt"/>
              </a:rPr>
              <a:t>" by </a:t>
            </a:r>
            <a:r>
              <a:rPr lang="en-US" sz="1600" dirty="0" smtClean="0">
                <a:latin typeface="+mn-lt"/>
              </a:rPr>
              <a:t>jphwang</a:t>
            </a:r>
            <a:r>
              <a:rPr lang="el-GR" sz="1600" dirty="0" smtClean="0">
                <a:latin typeface="+mn-lt"/>
              </a:rPr>
              <a:t>,</a:t>
            </a:r>
            <a:r>
              <a:rPr lang="en-US" sz="1600" dirty="0" smtClean="0">
                <a:latin typeface="+mn-lt"/>
              </a:rPr>
              <a:t> </a:t>
            </a:r>
            <a:r>
              <a:rPr lang="el-GR" sz="1600" dirty="0" smtClean="0">
                <a:latin typeface="+mn-lt"/>
              </a:rPr>
              <a:t>διαθέσιμο ως κοινό κτήμα</a:t>
            </a:r>
            <a:endParaRPr lang="el-GR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122858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Χημική δομή μονοσακχαρίτη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3</a:t>
            </a:fld>
            <a:endParaRPr lang="el-GR" dirty="0">
              <a:solidFill>
                <a:prstClr val="black"/>
              </a:solidFill>
            </a:endParaRPr>
          </a:p>
        </p:txBody>
      </p:sp>
      <p:pic>
        <p:nvPicPr>
          <p:cNvPr id="9218" name="Picture 2" descr="File:DL-Glucose.sv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457325"/>
            <a:ext cx="3438525" cy="2790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Ορθογώνιο 2"/>
          <p:cNvSpPr/>
          <p:nvPr/>
        </p:nvSpPr>
        <p:spPr>
          <a:xfrm>
            <a:off x="0" y="5301208"/>
            <a:ext cx="4572000" cy="58477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600" dirty="0">
                <a:latin typeface="+mj-lt"/>
              </a:rPr>
              <a:t>"</a:t>
            </a:r>
            <a:r>
              <a:rPr lang="en-US" sz="1600" dirty="0">
                <a:latin typeface="+mj-lt"/>
                <a:hlinkClick r:id="rId3"/>
              </a:rPr>
              <a:t>DL-Glucose</a:t>
            </a:r>
            <a:r>
              <a:rPr lang="en-US" sz="1600" dirty="0">
                <a:latin typeface="+mj-lt"/>
              </a:rPr>
              <a:t>" </a:t>
            </a:r>
            <a:r>
              <a:rPr lang="el-GR" sz="1600" dirty="0" smtClean="0">
                <a:latin typeface="+mj-lt"/>
              </a:rPr>
              <a:t>από</a:t>
            </a:r>
            <a:r>
              <a:rPr lang="en-US" sz="1600" dirty="0" smtClean="0">
                <a:latin typeface="+mj-lt"/>
              </a:rPr>
              <a:t> </a:t>
            </a:r>
            <a:r>
              <a:rPr lang="en-US" sz="1600" dirty="0" smtClean="0">
                <a:latin typeface="+mj-lt"/>
                <a:hlinkClick r:id="rId4"/>
              </a:rPr>
              <a:t>NEUROtiker</a:t>
            </a:r>
            <a:r>
              <a:rPr lang="el-GR" sz="1600" dirty="0" smtClean="0">
                <a:latin typeface="+mj-lt"/>
              </a:rPr>
              <a:t>, διαθέσιμο ως κοινό κτήμα</a:t>
            </a:r>
            <a:endParaRPr lang="el-GR" sz="1600" dirty="0">
              <a:latin typeface="+mj-lt"/>
            </a:endParaRPr>
          </a:p>
        </p:txBody>
      </p:sp>
      <p:pic>
        <p:nvPicPr>
          <p:cNvPr id="9220" name="Picture 4" descr="File:Alpha-D-Glucopyranose.sv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0112" y="1988840"/>
            <a:ext cx="2293496" cy="24834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Ορθογώνιο 4"/>
          <p:cNvSpPr/>
          <p:nvPr/>
        </p:nvSpPr>
        <p:spPr>
          <a:xfrm>
            <a:off x="4572000" y="5301208"/>
            <a:ext cx="4572000" cy="58477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600" dirty="0">
                <a:latin typeface="+mn-lt"/>
              </a:rPr>
              <a:t>"</a:t>
            </a:r>
            <a:r>
              <a:rPr lang="en-US" sz="1600" dirty="0">
                <a:latin typeface="+mn-lt"/>
                <a:hlinkClick r:id="rId6"/>
              </a:rPr>
              <a:t>Alpha-D-Glucopyranose</a:t>
            </a:r>
            <a:r>
              <a:rPr lang="en-US" sz="1600" dirty="0">
                <a:latin typeface="+mn-lt"/>
              </a:rPr>
              <a:t>" </a:t>
            </a:r>
            <a:r>
              <a:rPr lang="el-GR" sz="1600" dirty="0" smtClean="0">
                <a:latin typeface="+mn-lt"/>
              </a:rPr>
              <a:t>από</a:t>
            </a:r>
            <a:r>
              <a:rPr lang="en-US" sz="1600" dirty="0" smtClean="0">
                <a:latin typeface="+mn-lt"/>
              </a:rPr>
              <a:t> </a:t>
            </a:r>
            <a:r>
              <a:rPr lang="en-US" sz="1600" dirty="0" smtClean="0">
                <a:latin typeface="+mn-lt"/>
                <a:hlinkClick r:id="rId4"/>
              </a:rPr>
              <a:t>NEUROtiker</a:t>
            </a:r>
            <a:r>
              <a:rPr lang="el-GR" sz="1600" dirty="0" smtClean="0">
                <a:latin typeface="+mn-lt"/>
              </a:rPr>
              <a:t>, </a:t>
            </a:r>
            <a:r>
              <a:rPr lang="en-US" sz="1600" dirty="0" smtClean="0">
                <a:latin typeface="+mn-lt"/>
              </a:rPr>
              <a:t> </a:t>
            </a:r>
            <a:r>
              <a:rPr lang="el-GR" sz="1600" dirty="0" smtClean="0">
                <a:latin typeface="+mn-lt"/>
              </a:rPr>
              <a:t>διαθέσιμο ως κοινό κτήμα</a:t>
            </a:r>
            <a:endParaRPr lang="el-GR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902601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Ρόλος και ενεργειακή αξία</a:t>
            </a:r>
            <a:endParaRPr lang="el-GR" dirty="0"/>
          </a:p>
        </p:txBody>
      </p:sp>
      <p:sp>
        <p:nvSpPr>
          <p:cNvPr id="7170" name="Rectangle 2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eaLnBrk="1" hangingPunct="1"/>
            <a:r>
              <a:rPr lang="el-GR" altLang="el-GR" sz="2400" dirty="0" smtClean="0"/>
              <a:t>Περιέχονται κυρίως σε τροφές φυτικής προέλευσης, ελάχιστα σε ζωικής  </a:t>
            </a:r>
          </a:p>
          <a:p>
            <a:pPr eaLnBrk="1" hangingPunct="1">
              <a:buFont typeface="Wingdings" pitchFamily="2" charset="2"/>
              <a:buNone/>
            </a:pPr>
            <a:r>
              <a:rPr lang="el-GR" altLang="el-GR" sz="2400" b="1" dirty="0" smtClean="0">
                <a:solidFill>
                  <a:schemeClr val="tx2"/>
                </a:solidFill>
              </a:rPr>
              <a:t>Ρόλος</a:t>
            </a:r>
          </a:p>
          <a:p>
            <a:pPr eaLnBrk="1" hangingPunct="1"/>
            <a:r>
              <a:rPr lang="el-GR" altLang="el-GR" sz="2400" dirty="0" smtClean="0"/>
              <a:t>Πηγή ενέργειας </a:t>
            </a:r>
          </a:p>
          <a:p>
            <a:pPr lvl="1" eaLnBrk="1" hangingPunct="1"/>
            <a:r>
              <a:rPr lang="el-GR" altLang="el-GR" sz="2400" dirty="0" smtClean="0"/>
              <a:t>για συνέχιση ζωτικής σημασίας λειτουργιών</a:t>
            </a:r>
          </a:p>
          <a:p>
            <a:pPr lvl="1" eaLnBrk="1" hangingPunct="1"/>
            <a:r>
              <a:rPr lang="el-GR" altLang="el-GR" sz="2400" dirty="0" smtClean="0"/>
              <a:t>για παραγωγή έργου</a:t>
            </a:r>
          </a:p>
          <a:p>
            <a:pPr eaLnBrk="1" hangingPunct="1"/>
            <a:r>
              <a:rPr lang="el-GR" altLang="el-GR" sz="2400" dirty="0" smtClean="0"/>
              <a:t>Δότες ατόμων C για βιοσυνθέσεις</a:t>
            </a:r>
          </a:p>
          <a:p>
            <a:pPr eaLnBrk="1" hangingPunct="1">
              <a:buFont typeface="Wingdings" pitchFamily="2" charset="2"/>
              <a:buNone/>
            </a:pPr>
            <a:r>
              <a:rPr lang="el-GR" altLang="el-GR" sz="2400" b="1" dirty="0" smtClean="0">
                <a:solidFill>
                  <a:schemeClr val="tx2"/>
                </a:solidFill>
              </a:rPr>
              <a:t>Ενεργειακή αξία </a:t>
            </a:r>
            <a:r>
              <a:rPr lang="el-GR" altLang="el-GR" sz="2400" dirty="0" smtClean="0"/>
              <a:t>17 kJ = 4,1 kcal</a:t>
            </a:r>
          </a:p>
          <a:p>
            <a:pPr eaLnBrk="1" hangingPunct="1">
              <a:lnSpc>
                <a:spcPct val="110000"/>
              </a:lnSpc>
              <a:buFont typeface="Wingdings" pitchFamily="2" charset="2"/>
              <a:buNone/>
            </a:pPr>
            <a:r>
              <a:rPr lang="el-GR" altLang="el-GR" sz="2400" dirty="0" smtClean="0"/>
              <a:t>Η απορροφήσιμη / μεταβολίσιμη μορφή είναι πάντα ο μονοσακχαρίτης</a:t>
            </a:r>
          </a:p>
          <a:p>
            <a:pPr eaLnBrk="1" hangingPunct="1">
              <a:lnSpc>
                <a:spcPct val="110000"/>
              </a:lnSpc>
              <a:buFont typeface="Wingdings" pitchFamily="2" charset="2"/>
              <a:buNone/>
            </a:pPr>
            <a:endParaRPr lang="el-GR" altLang="el-GR" dirty="0" smtClean="0"/>
          </a:p>
        </p:txBody>
      </p:sp>
    </p:spTree>
    <p:extLst>
      <p:ext uri="{BB962C8B-B14F-4D97-AF65-F5344CB8AC3E}">
        <p14:creationId xmlns:p14="http://schemas.microsoft.com/office/powerpoint/2010/main" val="3251181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eaLnBrk="1" hangingPunct="1">
              <a:lnSpc>
                <a:spcPct val="110000"/>
              </a:lnSpc>
            </a:pPr>
            <a:r>
              <a:rPr lang="el-GR" altLang="el-GR" sz="2400" dirty="0" smtClean="0"/>
              <a:t>στο επίκεντρο του μεταβολισμού υδ/κων</a:t>
            </a:r>
          </a:p>
          <a:p>
            <a:pPr eaLnBrk="1" hangingPunct="1">
              <a:lnSpc>
                <a:spcPct val="110000"/>
              </a:lnSpc>
            </a:pPr>
            <a:r>
              <a:rPr lang="el-GR" altLang="el-GR" sz="2400" dirty="0" smtClean="0"/>
              <a:t>συγκέντρωσή της στο αίμα ρυθμίζεται από ορμόνες</a:t>
            </a:r>
          </a:p>
          <a:p>
            <a:pPr lvl="1" eaLnBrk="1" hangingPunct="1">
              <a:lnSpc>
                <a:spcPct val="110000"/>
              </a:lnSpc>
            </a:pPr>
            <a:r>
              <a:rPr lang="el-GR" altLang="el-GR" sz="2400" dirty="0" smtClean="0"/>
              <a:t>ινσουλίνη</a:t>
            </a:r>
          </a:p>
          <a:p>
            <a:pPr lvl="1" eaLnBrk="1" hangingPunct="1">
              <a:lnSpc>
                <a:spcPct val="110000"/>
              </a:lnSpc>
            </a:pPr>
            <a:r>
              <a:rPr lang="el-GR" altLang="el-GR" sz="2400" dirty="0" smtClean="0"/>
              <a:t>γλυκαγόνη</a:t>
            </a:r>
          </a:p>
          <a:p>
            <a:pPr lvl="1" eaLnBrk="1" hangingPunct="1">
              <a:lnSpc>
                <a:spcPct val="110000"/>
              </a:lnSpc>
              <a:buFont typeface="Wingdings" pitchFamily="2" charset="2"/>
              <a:buNone/>
            </a:pPr>
            <a:r>
              <a:rPr lang="el-GR" altLang="el-GR" sz="2400" dirty="0" smtClean="0"/>
              <a:t>προκειμένου να υπάρχει άμεσα διαθέσιμη πηγή ενέργειας για τα όργανα</a:t>
            </a:r>
          </a:p>
          <a:p>
            <a:pPr eaLnBrk="1" hangingPunct="1">
              <a:lnSpc>
                <a:spcPct val="110000"/>
              </a:lnSpc>
              <a:buFont typeface="Wingdings" pitchFamily="2" charset="2"/>
              <a:buNone/>
            </a:pPr>
            <a:r>
              <a:rPr lang="el-GR" altLang="el-GR" sz="2400" b="1" dirty="0" smtClean="0">
                <a:solidFill>
                  <a:schemeClr val="tx2"/>
                </a:solidFill>
              </a:rPr>
              <a:t>μεταβολισμός</a:t>
            </a:r>
            <a:r>
              <a:rPr lang="el-GR" altLang="el-GR" sz="2400" dirty="0" smtClean="0"/>
              <a:t> σε κυτταρικό επίπεδο:</a:t>
            </a:r>
          </a:p>
          <a:p>
            <a:pPr eaLnBrk="1" hangingPunct="1">
              <a:lnSpc>
                <a:spcPct val="110000"/>
              </a:lnSpc>
              <a:buFont typeface="Wingdings" pitchFamily="2" charset="2"/>
              <a:buNone/>
            </a:pPr>
            <a:r>
              <a:rPr lang="el-GR" altLang="el-GR" sz="2400" dirty="0" smtClean="0"/>
              <a:t>διάσπαση γλυκόζης </a:t>
            </a:r>
            <a:r>
              <a:rPr lang="el-GR" altLang="el-GR" sz="2400" dirty="0" smtClean="0">
                <a:sym typeface="Monotype Sorts" pitchFamily="2" charset="2"/>
              </a:rPr>
              <a:t> </a:t>
            </a:r>
            <a:r>
              <a:rPr lang="el-GR" altLang="el-GR" sz="2400" dirty="0" smtClean="0"/>
              <a:t>μεταφορά ενέργειας στο ATP </a:t>
            </a:r>
            <a:r>
              <a:rPr lang="el-GR" altLang="el-GR" sz="2400" dirty="0" smtClean="0">
                <a:sym typeface="Monotype Sorts" pitchFamily="2" charset="2"/>
              </a:rPr>
              <a:t> </a:t>
            </a:r>
            <a:r>
              <a:rPr lang="el-GR" altLang="el-GR" sz="2400" dirty="0" smtClean="0"/>
              <a:t> στη διάθεση των οργάνων σαν </a:t>
            </a:r>
          </a:p>
          <a:p>
            <a:pPr lvl="1" eaLnBrk="1" hangingPunct="1">
              <a:lnSpc>
                <a:spcPct val="110000"/>
              </a:lnSpc>
            </a:pPr>
            <a:r>
              <a:rPr lang="el-GR" altLang="el-GR" sz="2400" dirty="0" smtClean="0"/>
              <a:t>χημική </a:t>
            </a:r>
          </a:p>
          <a:p>
            <a:pPr lvl="1" eaLnBrk="1" hangingPunct="1">
              <a:lnSpc>
                <a:spcPct val="110000"/>
              </a:lnSpc>
            </a:pPr>
            <a:r>
              <a:rPr lang="el-GR" altLang="el-GR" sz="2400" dirty="0" smtClean="0"/>
              <a:t>μηχανική</a:t>
            </a:r>
          </a:p>
          <a:p>
            <a:pPr lvl="1" eaLnBrk="1" hangingPunct="1">
              <a:lnSpc>
                <a:spcPct val="110000"/>
              </a:lnSpc>
            </a:pPr>
            <a:r>
              <a:rPr lang="el-GR" altLang="el-GR" sz="2400" dirty="0" smtClean="0"/>
              <a:t>οσμωτική ενέργεια</a:t>
            </a:r>
          </a:p>
        </p:txBody>
      </p:sp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Γλυκόζη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101290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l-GR" altLang="el-GR" sz="2800" b="1" dirty="0" smtClean="0">
                <a:solidFill>
                  <a:schemeClr val="accent1"/>
                </a:solidFill>
              </a:rPr>
              <a:t>Αναερόβια</a:t>
            </a:r>
            <a:r>
              <a:rPr lang="el-GR" altLang="el-GR" sz="2800" dirty="0" smtClean="0"/>
              <a:t> </a:t>
            </a:r>
            <a:r>
              <a:rPr lang="el-GR" altLang="el-GR" sz="2800" dirty="0" smtClean="0">
                <a:sym typeface="Monotype Sorts" pitchFamily="2" charset="2"/>
              </a:rPr>
              <a:t> </a:t>
            </a:r>
            <a:r>
              <a:rPr lang="el-GR" altLang="el-GR" sz="2800" dirty="0" smtClean="0"/>
              <a:t>γαλακτικό οξύ (μύες) </a:t>
            </a:r>
            <a:r>
              <a:rPr lang="el-GR" altLang="el-GR" sz="2800" dirty="0" smtClean="0">
                <a:sym typeface="Monotype Sorts" pitchFamily="2" charset="2"/>
              </a:rPr>
              <a:t> </a:t>
            </a:r>
            <a:r>
              <a:rPr lang="el-GR" altLang="el-GR" sz="2800" dirty="0" smtClean="0"/>
              <a:t>ενέργεια </a:t>
            </a:r>
            <a:r>
              <a:rPr lang="el-GR" altLang="el-GR" sz="2800" dirty="0" smtClean="0">
                <a:sym typeface="Symbol" pitchFamily="18" charset="2"/>
              </a:rPr>
              <a:t></a:t>
            </a:r>
          </a:p>
          <a:p>
            <a:pPr eaLnBrk="1" hangingPunct="1"/>
            <a:r>
              <a:rPr lang="el-GR" altLang="el-GR" sz="2800" b="1" dirty="0" smtClean="0">
                <a:solidFill>
                  <a:schemeClr val="accent1"/>
                </a:solidFill>
                <a:sym typeface="Symbol" pitchFamily="18" charset="2"/>
              </a:rPr>
              <a:t>Αερόβια</a:t>
            </a:r>
            <a:r>
              <a:rPr lang="el-GR" altLang="el-GR" sz="2800" dirty="0" smtClean="0">
                <a:sym typeface="Symbol" pitchFamily="18" charset="2"/>
              </a:rPr>
              <a:t> </a:t>
            </a:r>
            <a:r>
              <a:rPr lang="el-GR" altLang="el-GR" sz="2800" dirty="0" smtClean="0">
                <a:sym typeface="Monotype Sorts" pitchFamily="2" charset="2"/>
              </a:rPr>
              <a:t> κύκλος του Krebs  Διοξείδιο άνθρακα + νερό  ενέργεια </a:t>
            </a:r>
            <a:r>
              <a:rPr lang="el-GR" altLang="el-GR" sz="2800" dirty="0" smtClean="0">
                <a:sym typeface="Symbol" pitchFamily="18" charset="2"/>
              </a:rPr>
              <a:t></a:t>
            </a:r>
          </a:p>
          <a:p>
            <a:pPr eaLnBrk="1" hangingPunct="1"/>
            <a:r>
              <a:rPr lang="el-GR" altLang="el-GR" sz="2800" dirty="0" smtClean="0">
                <a:sym typeface="Symbol" pitchFamily="18" charset="2"/>
              </a:rPr>
              <a:t>Η αύξηση συγκέντρωση γλυκόζης ενεργοποιεί την έκκριση </a:t>
            </a:r>
            <a:r>
              <a:rPr lang="el-GR" altLang="el-GR" sz="2800" b="1" dirty="0" smtClean="0">
                <a:solidFill>
                  <a:schemeClr val="accent1"/>
                </a:solidFill>
                <a:sym typeface="Symbol" pitchFamily="18" charset="2"/>
              </a:rPr>
              <a:t>ινσουλίνης</a:t>
            </a:r>
            <a:r>
              <a:rPr lang="el-GR" altLang="el-GR" sz="2800" b="1" dirty="0" smtClean="0">
                <a:sym typeface="Symbol" pitchFamily="18" charset="2"/>
              </a:rPr>
              <a:t> </a:t>
            </a:r>
          </a:p>
          <a:p>
            <a:pPr lvl="1" eaLnBrk="1" hangingPunct="1"/>
            <a:r>
              <a:rPr lang="el-GR" altLang="el-GR" dirty="0" smtClean="0">
                <a:sym typeface="Symbol" pitchFamily="18" charset="2"/>
              </a:rPr>
              <a:t>μετατροπή γλυκόζης σε γλυκογόνο</a:t>
            </a:r>
          </a:p>
          <a:p>
            <a:pPr lvl="1" eaLnBrk="1" hangingPunct="1"/>
            <a:r>
              <a:rPr lang="el-GR" altLang="el-GR" dirty="0" smtClean="0">
                <a:sym typeface="Symbol" pitchFamily="18" charset="2"/>
              </a:rPr>
              <a:t>μετατροπή της γλυκόζης σε λίπος</a:t>
            </a:r>
            <a:endParaRPr lang="el-GR" altLang="el-GR" dirty="0" smtClean="0">
              <a:sym typeface="Monotype Sorts" pitchFamily="2" charset="2"/>
            </a:endParaRPr>
          </a:p>
        </p:txBody>
      </p:sp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Γλυκόλυση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82182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l-GR" altLang="el-GR" sz="2800" dirty="0" smtClean="0"/>
              <a:t>Αποθήκη υδατανθράκων </a:t>
            </a:r>
          </a:p>
          <a:p>
            <a:pPr eaLnBrk="1" hangingPunct="1"/>
            <a:r>
              <a:rPr lang="el-GR" altLang="el-GR" sz="2800" dirty="0" smtClean="0"/>
              <a:t>Ηπαρ, μύες </a:t>
            </a:r>
          </a:p>
          <a:p>
            <a:pPr eaLnBrk="1" hangingPunct="1"/>
            <a:r>
              <a:rPr lang="el-GR" altLang="el-GR" sz="2800" dirty="0" smtClean="0"/>
              <a:t>300 - 400 g </a:t>
            </a:r>
            <a:r>
              <a:rPr lang="el-GR" altLang="el-GR" sz="2800" dirty="0" smtClean="0">
                <a:sym typeface="Monotype Sorts" pitchFamily="2" charset="2"/>
              </a:rPr>
              <a:t></a:t>
            </a:r>
            <a:r>
              <a:rPr lang="el-GR" altLang="el-GR" sz="2800" dirty="0" smtClean="0"/>
              <a:t> 1250-1650 kcal </a:t>
            </a:r>
          </a:p>
          <a:p>
            <a:pPr eaLnBrk="1" hangingPunct="1"/>
            <a:r>
              <a:rPr lang="el-GR" altLang="el-GR" sz="2800" dirty="0" smtClean="0"/>
              <a:t>μικρής σημασίας αποθήκη ενέργειας σε σχέση με το λιπώδη ιστό </a:t>
            </a:r>
            <a:r>
              <a:rPr lang="el-GR" altLang="el-GR" sz="2800" dirty="0" smtClean="0">
                <a:sym typeface="Monotype Sorts" pitchFamily="2" charset="2"/>
              </a:rPr>
              <a:t></a:t>
            </a:r>
            <a:r>
              <a:rPr lang="el-GR" altLang="el-GR" sz="2800" dirty="0" smtClean="0"/>
              <a:t> εξαντλείται γρήγορα σε:</a:t>
            </a:r>
          </a:p>
          <a:p>
            <a:pPr lvl="1" eaLnBrk="1" hangingPunct="1"/>
            <a:r>
              <a:rPr lang="el-GR" altLang="el-GR" dirty="0" smtClean="0"/>
              <a:t>καταστάσεις πείνας ή </a:t>
            </a:r>
          </a:p>
          <a:p>
            <a:pPr lvl="1" eaLnBrk="1" hangingPunct="1"/>
            <a:r>
              <a:rPr lang="el-GR" altLang="el-GR" dirty="0" smtClean="0"/>
              <a:t>έντονης σωματικής δραστηριότητας</a:t>
            </a:r>
          </a:p>
        </p:txBody>
      </p:sp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Γλυκογόνο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449388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l-GR" altLang="el-GR" sz="2800" dirty="0" smtClean="0">
                <a:solidFill>
                  <a:schemeClr val="accent1"/>
                </a:solidFill>
              </a:rPr>
              <a:t>Λακτόζη</a:t>
            </a:r>
            <a:r>
              <a:rPr lang="el-GR" altLang="el-GR" sz="2800" dirty="0" smtClean="0"/>
              <a:t> </a:t>
            </a:r>
            <a:r>
              <a:rPr lang="el-GR" altLang="el-GR" sz="2800" dirty="0" smtClean="0">
                <a:sym typeface="Monotype Sorts" pitchFamily="2" charset="2"/>
              </a:rPr>
              <a:t> Γλυκόζη + Γαλακτόζη</a:t>
            </a:r>
          </a:p>
          <a:p>
            <a:pPr eaLnBrk="1" hangingPunct="1"/>
            <a:r>
              <a:rPr lang="el-GR" altLang="el-GR" sz="2800" dirty="0" smtClean="0">
                <a:sym typeface="Monotype Sorts" pitchFamily="2" charset="2"/>
              </a:rPr>
              <a:t>ο μοναδικός υδα/κας για τα μωρά </a:t>
            </a:r>
          </a:p>
          <a:p>
            <a:pPr eaLnBrk="1" hangingPunct="1"/>
            <a:r>
              <a:rPr lang="el-GR" altLang="el-GR" sz="2800" dirty="0" smtClean="0">
                <a:sym typeface="Monotype Sorts" pitchFamily="2" charset="2"/>
              </a:rPr>
              <a:t>ένζυμο </a:t>
            </a:r>
            <a:r>
              <a:rPr lang="el-GR" altLang="el-GR" sz="2800" dirty="0" smtClean="0">
                <a:solidFill>
                  <a:schemeClr val="accent1"/>
                </a:solidFill>
                <a:sym typeface="Monotype Sorts" pitchFamily="2" charset="2"/>
              </a:rPr>
              <a:t>λακτάση</a:t>
            </a:r>
            <a:r>
              <a:rPr lang="el-GR" altLang="el-GR" sz="2800" dirty="0" smtClean="0">
                <a:sym typeface="Monotype Sorts" pitchFamily="2" charset="2"/>
              </a:rPr>
              <a:t> υποχωρεί με την πάροδο του χρόνου  στους ενήλικες αυξάνει την εντερική λειτουργία λόγω: </a:t>
            </a:r>
          </a:p>
          <a:p>
            <a:pPr lvl="1" eaLnBrk="1" hangingPunct="1"/>
            <a:r>
              <a:rPr lang="el-GR" altLang="el-GR" dirty="0" smtClean="0">
                <a:sym typeface="Monotype Sorts" pitchFamily="2" charset="2"/>
              </a:rPr>
              <a:t>οσμωτικής δράσης</a:t>
            </a:r>
          </a:p>
          <a:p>
            <a:pPr lvl="1" eaLnBrk="1" hangingPunct="1"/>
            <a:r>
              <a:rPr lang="el-GR" altLang="el-GR" dirty="0" smtClean="0">
                <a:sym typeface="Monotype Sorts" pitchFamily="2" charset="2"/>
              </a:rPr>
              <a:t>διαδικασίες ζύμωσης</a:t>
            </a:r>
          </a:p>
          <a:p>
            <a:pPr eaLnBrk="1" hangingPunct="1"/>
            <a:endParaRPr lang="el-GR" altLang="el-GR" sz="2400" dirty="0" smtClean="0">
              <a:sym typeface="Monotype Sorts" pitchFamily="2" charset="2"/>
            </a:endParaRPr>
          </a:p>
        </p:txBody>
      </p:sp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Λακτόζη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653343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  <p:tag name="ISPRING_RESOURCE_PATHS_HASH_2" val="e63e9eec434b6a22ddb5216a25ec256f5ce4e1fb"/>
</p:tagLst>
</file>

<file path=ppt/theme/theme1.xml><?xml version="1.0" encoding="utf-8"?>
<a:theme xmlns:a="http://schemas.openxmlformats.org/drawingml/2006/main" name="template">
  <a:themeElements>
    <a:clrScheme name="Προσαρμοσμένο 22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3F3F3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C_template_updated">
  <a:themeElements>
    <a:clrScheme name="Custom 6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3F3F3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Θέμα του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</Template>
  <TotalTime>44</TotalTime>
  <Words>1014</Words>
  <Application>Microsoft Office PowerPoint</Application>
  <PresentationFormat>Προβολή στην οθόνη (4:3)</PresentationFormat>
  <Paragraphs>184</Paragraphs>
  <Slides>20</Slides>
  <Notes>7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7</vt:i4>
      </vt:variant>
      <vt:variant>
        <vt:lpstr>Θέμα</vt:lpstr>
      </vt:variant>
      <vt:variant>
        <vt:i4>2</vt:i4>
      </vt:variant>
      <vt:variant>
        <vt:lpstr>Τίτλοι διαφανειών</vt:lpstr>
      </vt:variant>
      <vt:variant>
        <vt:i4>20</vt:i4>
      </vt:variant>
    </vt:vector>
  </HeadingPairs>
  <TitlesOfParts>
    <vt:vector size="29" baseType="lpstr">
      <vt:lpstr>Arial</vt:lpstr>
      <vt:lpstr>Calibri</vt:lpstr>
      <vt:lpstr>Courier New</vt:lpstr>
      <vt:lpstr>Monotype Sorts</vt:lpstr>
      <vt:lpstr>Symbol</vt:lpstr>
      <vt:lpstr>Times New Roman</vt:lpstr>
      <vt:lpstr>Wingdings</vt:lpstr>
      <vt:lpstr>template</vt:lpstr>
      <vt:lpstr>OC_template_updated</vt:lpstr>
      <vt:lpstr>Διατροφή γυναίκας, παιδιού</vt:lpstr>
      <vt:lpstr>Υδατάνθρακες</vt:lpstr>
      <vt:lpstr>Οι πολυσακχαρίτες περιέχουν διακλαδώσεις</vt:lpstr>
      <vt:lpstr>Χημική δομή μονοσακχαρίτη</vt:lpstr>
      <vt:lpstr>Ρόλος και ενεργειακή αξία</vt:lpstr>
      <vt:lpstr>Γλυκόζη</vt:lpstr>
      <vt:lpstr>Γλυκόλυση</vt:lpstr>
      <vt:lpstr>Γλυκογόνο</vt:lpstr>
      <vt:lpstr>Λακτόζη</vt:lpstr>
      <vt:lpstr>Σακχαρόζη, Κυτταρίνη</vt:lpstr>
      <vt:lpstr>Είδη δισακχαριτών</vt:lpstr>
      <vt:lpstr>Έλλειψη υδατανθράκων</vt:lpstr>
      <vt:lpstr>Άμυλο ή ζάχαρη;</vt:lpstr>
      <vt:lpstr>Τέλος Ενότητας</vt:lpstr>
      <vt:lpstr>Σημειώματα</vt:lpstr>
      <vt:lpstr>Σημείωμα Αναφοράς</vt:lpstr>
      <vt:lpstr>Σημείωμα Αδειοδότησης</vt:lpstr>
      <vt:lpstr>Επεξήγηση όρων χρήσης έργων τρίτων</vt:lpstr>
      <vt:lpstr>Διατήρηση Σημειωμάτων</vt:lpstr>
      <vt:lpstr>Χρηματοδότηση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Διεθνείς Συστήματα Κρατήσεων στον Τουρισμό</dc:title>
  <dc:creator>opencourses@teiath.gr</dc:creator>
  <cp:lastModifiedBy>Natassa Karap</cp:lastModifiedBy>
  <cp:revision>16</cp:revision>
  <dcterms:created xsi:type="dcterms:W3CDTF">2015-07-21T13:01:13Z</dcterms:created>
  <dcterms:modified xsi:type="dcterms:W3CDTF">2015-10-04T16:27:50Z</dcterms:modified>
</cp:coreProperties>
</file>