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activeX/activeX1.xml" ContentType="application/vnd.ms-office.activeX+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7.xml" ContentType="application/vnd.openxmlformats-officedocument.presentationml.notesSlide+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notesSlides/notesSlide2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tags/tag97.xml" ContentType="application/vnd.openxmlformats-officedocument.presentationml.tags+xml"/>
  <Override PartName="/ppt/notesSlides/notesSlide25.xml" ContentType="application/vnd.openxmlformats-officedocument.presentationml.notesSlide+xml"/>
  <Override PartName="/ppt/tags/tag98.xml" ContentType="application/vnd.openxmlformats-officedocument.presentationml.tags+xml"/>
  <Override PartName="/ppt/notesSlides/notesSlide26.xml" ContentType="application/vnd.openxmlformats-officedocument.presentationml.notesSlide+xml"/>
  <Override PartName="/ppt/tags/tag99.xml" ContentType="application/vnd.openxmlformats-officedocument.presentationml.tags+xml"/>
  <Override PartName="/ppt/notesSlides/notesSlide27.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8.xml" ContentType="application/vnd.openxmlformats-officedocument.presentationml.notesSlide+xml"/>
  <Override PartName="/ppt/tags/tag110.xml" ContentType="application/vnd.openxmlformats-officedocument.presentationml.tags+xml"/>
  <Override PartName="/ppt/notesSlides/notesSlide29.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67"/>
  </p:notesMasterIdLst>
  <p:handoutMasterIdLst>
    <p:handoutMasterId r:id="rId168"/>
  </p:handoutMasterIdLst>
  <p:sldIdLst>
    <p:sldId id="256" r:id="rId2"/>
    <p:sldId id="299" r:id="rId3"/>
    <p:sldId id="362" r:id="rId4"/>
    <p:sldId id="364" r:id="rId5"/>
    <p:sldId id="300" r:id="rId6"/>
    <p:sldId id="363" r:id="rId7"/>
    <p:sldId id="301" r:id="rId8"/>
    <p:sldId id="366" r:id="rId9"/>
    <p:sldId id="367" r:id="rId10"/>
    <p:sldId id="365" r:id="rId11"/>
    <p:sldId id="302" r:id="rId12"/>
    <p:sldId id="368" r:id="rId13"/>
    <p:sldId id="303" r:id="rId14"/>
    <p:sldId id="370" r:id="rId15"/>
    <p:sldId id="369" r:id="rId16"/>
    <p:sldId id="304" r:id="rId17"/>
    <p:sldId id="373" r:id="rId18"/>
    <p:sldId id="305" r:id="rId19"/>
    <p:sldId id="306" r:id="rId20"/>
    <p:sldId id="374" r:id="rId21"/>
    <p:sldId id="307" r:id="rId22"/>
    <p:sldId id="375" r:id="rId23"/>
    <p:sldId id="308" r:id="rId24"/>
    <p:sldId id="377" r:id="rId25"/>
    <p:sldId id="376" r:id="rId26"/>
    <p:sldId id="378" r:id="rId27"/>
    <p:sldId id="309" r:id="rId28"/>
    <p:sldId id="310" r:id="rId29"/>
    <p:sldId id="382" r:id="rId30"/>
    <p:sldId id="380" r:id="rId31"/>
    <p:sldId id="379" r:id="rId32"/>
    <p:sldId id="381" r:id="rId33"/>
    <p:sldId id="311" r:id="rId34"/>
    <p:sldId id="384" r:id="rId35"/>
    <p:sldId id="386" r:id="rId36"/>
    <p:sldId id="312" r:id="rId37"/>
    <p:sldId id="385" r:id="rId38"/>
    <p:sldId id="388" r:id="rId39"/>
    <p:sldId id="387" r:id="rId40"/>
    <p:sldId id="469" r:id="rId41"/>
    <p:sldId id="313" r:id="rId42"/>
    <p:sldId id="390" r:id="rId43"/>
    <p:sldId id="389" r:id="rId44"/>
    <p:sldId id="391" r:id="rId45"/>
    <p:sldId id="314" r:id="rId46"/>
    <p:sldId id="392" r:id="rId47"/>
    <p:sldId id="393" r:id="rId48"/>
    <p:sldId id="316" r:id="rId49"/>
    <p:sldId id="317" r:id="rId50"/>
    <p:sldId id="398" r:id="rId51"/>
    <p:sldId id="394" r:id="rId52"/>
    <p:sldId id="318" r:id="rId53"/>
    <p:sldId id="395" r:id="rId54"/>
    <p:sldId id="396" r:id="rId55"/>
    <p:sldId id="319" r:id="rId56"/>
    <p:sldId id="397" r:id="rId57"/>
    <p:sldId id="320" r:id="rId58"/>
    <p:sldId id="399" r:id="rId59"/>
    <p:sldId id="321" r:id="rId60"/>
    <p:sldId id="401" r:id="rId61"/>
    <p:sldId id="400" r:id="rId62"/>
    <p:sldId id="402" r:id="rId63"/>
    <p:sldId id="403" r:id="rId64"/>
    <p:sldId id="322" r:id="rId65"/>
    <p:sldId id="404" r:id="rId66"/>
    <p:sldId id="405" r:id="rId67"/>
    <p:sldId id="323" r:id="rId68"/>
    <p:sldId id="406" r:id="rId69"/>
    <p:sldId id="324" r:id="rId70"/>
    <p:sldId id="407" r:id="rId71"/>
    <p:sldId id="325" r:id="rId72"/>
    <p:sldId id="326" r:id="rId73"/>
    <p:sldId id="409" r:id="rId74"/>
    <p:sldId id="408" r:id="rId75"/>
    <p:sldId id="410" r:id="rId76"/>
    <p:sldId id="327" r:id="rId77"/>
    <p:sldId id="411" r:id="rId78"/>
    <p:sldId id="412" r:id="rId79"/>
    <p:sldId id="328" r:id="rId80"/>
    <p:sldId id="413" r:id="rId81"/>
    <p:sldId id="414" r:id="rId82"/>
    <p:sldId id="329" r:id="rId83"/>
    <p:sldId id="415" r:id="rId84"/>
    <p:sldId id="330" r:id="rId85"/>
    <p:sldId id="331" r:id="rId86"/>
    <p:sldId id="416" r:id="rId87"/>
    <p:sldId id="332" r:id="rId88"/>
    <p:sldId id="418" r:id="rId89"/>
    <p:sldId id="417" r:id="rId90"/>
    <p:sldId id="333" r:id="rId91"/>
    <p:sldId id="421" r:id="rId92"/>
    <p:sldId id="419" r:id="rId93"/>
    <p:sldId id="422" r:id="rId94"/>
    <p:sldId id="334" r:id="rId95"/>
    <p:sldId id="335" r:id="rId96"/>
    <p:sldId id="423" r:id="rId97"/>
    <p:sldId id="336" r:id="rId98"/>
    <p:sldId id="424" r:id="rId99"/>
    <p:sldId id="425" r:id="rId100"/>
    <p:sldId id="337" r:id="rId101"/>
    <p:sldId id="426" r:id="rId102"/>
    <p:sldId id="427" r:id="rId103"/>
    <p:sldId id="338" r:id="rId104"/>
    <p:sldId id="428" r:id="rId105"/>
    <p:sldId id="429" r:id="rId106"/>
    <p:sldId id="339" r:id="rId107"/>
    <p:sldId id="340" r:id="rId108"/>
    <p:sldId id="430" r:id="rId109"/>
    <p:sldId id="341" r:id="rId110"/>
    <p:sldId id="431" r:id="rId111"/>
    <p:sldId id="342" r:id="rId112"/>
    <p:sldId id="432" r:id="rId113"/>
    <p:sldId id="343" r:id="rId114"/>
    <p:sldId id="344" r:id="rId115"/>
    <p:sldId id="434" r:id="rId116"/>
    <p:sldId id="433" r:id="rId117"/>
    <p:sldId id="345" r:id="rId118"/>
    <p:sldId id="435" r:id="rId119"/>
    <p:sldId id="346" r:id="rId120"/>
    <p:sldId id="436" r:id="rId121"/>
    <p:sldId id="439" r:id="rId122"/>
    <p:sldId id="347" r:id="rId123"/>
    <p:sldId id="438" r:id="rId124"/>
    <p:sldId id="348" r:id="rId125"/>
    <p:sldId id="440" r:id="rId126"/>
    <p:sldId id="349" r:id="rId127"/>
    <p:sldId id="470" r:id="rId128"/>
    <p:sldId id="350" r:id="rId129"/>
    <p:sldId id="441" r:id="rId130"/>
    <p:sldId id="351" r:id="rId131"/>
    <p:sldId id="442" r:id="rId132"/>
    <p:sldId id="445" r:id="rId133"/>
    <p:sldId id="444" r:id="rId134"/>
    <p:sldId id="446" r:id="rId135"/>
    <p:sldId id="352" r:id="rId136"/>
    <p:sldId id="448" r:id="rId137"/>
    <p:sldId id="447" r:id="rId138"/>
    <p:sldId id="353" r:id="rId139"/>
    <p:sldId id="354" r:id="rId140"/>
    <p:sldId id="455" r:id="rId141"/>
    <p:sldId id="450" r:id="rId142"/>
    <p:sldId id="454" r:id="rId143"/>
    <p:sldId id="449" r:id="rId144"/>
    <p:sldId id="355" r:id="rId145"/>
    <p:sldId id="451" r:id="rId146"/>
    <p:sldId id="456" r:id="rId147"/>
    <p:sldId id="356" r:id="rId148"/>
    <p:sldId id="457" r:id="rId149"/>
    <p:sldId id="453" r:id="rId150"/>
    <p:sldId id="458" r:id="rId151"/>
    <p:sldId id="452" r:id="rId152"/>
    <p:sldId id="357" r:id="rId153"/>
    <p:sldId id="358" r:id="rId154"/>
    <p:sldId id="359" r:id="rId155"/>
    <p:sldId id="459" r:id="rId156"/>
    <p:sldId id="360" r:id="rId157"/>
    <p:sldId id="361" r:id="rId158"/>
    <p:sldId id="460" r:id="rId159"/>
    <p:sldId id="461" r:id="rId160"/>
    <p:sldId id="462" r:id="rId161"/>
    <p:sldId id="463" r:id="rId162"/>
    <p:sldId id="464" r:id="rId163"/>
    <p:sldId id="465" r:id="rId164"/>
    <p:sldId id="466" r:id="rId165"/>
    <p:sldId id="468" r:id="rId166"/>
  </p:sldIdLst>
  <p:sldSz cx="9144000" cy="6858000" type="screen4x3"/>
  <p:notesSz cx="7104063" cy="10234613"/>
  <p:custDataLst>
    <p:tags r:id="rId16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3B3A"/>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6" autoAdjust="0"/>
    <p:restoredTop sz="83912" autoAdjust="0"/>
  </p:normalViewPr>
  <p:slideViewPr>
    <p:cSldViewPr>
      <p:cViewPr varScale="1">
        <p:scale>
          <a:sx n="98" d="100"/>
          <a:sy n="98" d="100"/>
        </p:scale>
        <p:origin x="-198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22/4/2015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22/4/2015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158332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30</a:t>
            </a:fld>
            <a:endParaRPr lang="el-GR" dirty="0"/>
          </a:p>
        </p:txBody>
      </p:sp>
    </p:spTree>
    <p:extLst>
      <p:ext uri="{BB962C8B-B14F-4D97-AF65-F5344CB8AC3E}">
        <p14:creationId xmlns:p14="http://schemas.microsoft.com/office/powerpoint/2010/main" val="413519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178013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381217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224410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42</a:t>
            </a:fld>
            <a:endParaRPr lang="el-GR" dirty="0"/>
          </a:p>
        </p:txBody>
      </p:sp>
    </p:spTree>
    <p:extLst>
      <p:ext uri="{BB962C8B-B14F-4D97-AF65-F5344CB8AC3E}">
        <p14:creationId xmlns:p14="http://schemas.microsoft.com/office/powerpoint/2010/main" val="204643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48</a:t>
            </a:fld>
            <a:endParaRPr lang="el-GR" dirty="0"/>
          </a:p>
        </p:txBody>
      </p:sp>
    </p:spTree>
    <p:extLst>
      <p:ext uri="{BB962C8B-B14F-4D97-AF65-F5344CB8AC3E}">
        <p14:creationId xmlns:p14="http://schemas.microsoft.com/office/powerpoint/2010/main" val="2540388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50</a:t>
            </a:fld>
            <a:endParaRPr lang="el-GR" dirty="0"/>
          </a:p>
        </p:txBody>
      </p:sp>
    </p:spTree>
    <p:extLst>
      <p:ext uri="{BB962C8B-B14F-4D97-AF65-F5344CB8AC3E}">
        <p14:creationId xmlns:p14="http://schemas.microsoft.com/office/powerpoint/2010/main" val="1800602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51</a:t>
            </a:fld>
            <a:endParaRPr lang="el-GR" dirty="0"/>
          </a:p>
        </p:txBody>
      </p:sp>
    </p:spTree>
    <p:extLst>
      <p:ext uri="{BB962C8B-B14F-4D97-AF65-F5344CB8AC3E}">
        <p14:creationId xmlns:p14="http://schemas.microsoft.com/office/powerpoint/2010/main" val="2760110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52</a:t>
            </a:fld>
            <a:endParaRPr lang="el-GR" dirty="0"/>
          </a:p>
        </p:txBody>
      </p:sp>
    </p:spTree>
    <p:extLst>
      <p:ext uri="{BB962C8B-B14F-4D97-AF65-F5344CB8AC3E}">
        <p14:creationId xmlns:p14="http://schemas.microsoft.com/office/powerpoint/2010/main" val="341510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6</a:t>
            </a:fld>
            <a:endParaRPr lang="el-GR" dirty="0"/>
          </a:p>
        </p:txBody>
      </p:sp>
    </p:spTree>
    <p:extLst>
      <p:ext uri="{BB962C8B-B14F-4D97-AF65-F5344CB8AC3E}">
        <p14:creationId xmlns:p14="http://schemas.microsoft.com/office/powerpoint/2010/main" val="3593936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53</a:t>
            </a:fld>
            <a:endParaRPr lang="el-GR" dirty="0"/>
          </a:p>
        </p:txBody>
      </p:sp>
    </p:spTree>
    <p:extLst>
      <p:ext uri="{BB962C8B-B14F-4D97-AF65-F5344CB8AC3E}">
        <p14:creationId xmlns:p14="http://schemas.microsoft.com/office/powerpoint/2010/main" val="529170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60</a:t>
            </a:fld>
            <a:endParaRPr lang="el-GR" dirty="0"/>
          </a:p>
        </p:txBody>
      </p:sp>
    </p:spTree>
    <p:extLst>
      <p:ext uri="{BB962C8B-B14F-4D97-AF65-F5344CB8AC3E}">
        <p14:creationId xmlns:p14="http://schemas.microsoft.com/office/powerpoint/2010/main" val="74553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65</a:t>
            </a:fld>
            <a:endParaRPr lang="el-GR" dirty="0"/>
          </a:p>
        </p:txBody>
      </p:sp>
    </p:spTree>
    <p:extLst>
      <p:ext uri="{BB962C8B-B14F-4D97-AF65-F5344CB8AC3E}">
        <p14:creationId xmlns:p14="http://schemas.microsoft.com/office/powerpoint/2010/main" val="3552100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77</a:t>
            </a:fld>
            <a:endParaRPr lang="el-GR" dirty="0"/>
          </a:p>
        </p:txBody>
      </p:sp>
    </p:spTree>
    <p:extLst>
      <p:ext uri="{BB962C8B-B14F-4D97-AF65-F5344CB8AC3E}">
        <p14:creationId xmlns:p14="http://schemas.microsoft.com/office/powerpoint/2010/main" val="381112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95</a:t>
            </a:fld>
            <a:endParaRPr lang="el-GR" dirty="0"/>
          </a:p>
        </p:txBody>
      </p:sp>
    </p:spTree>
    <p:extLst>
      <p:ext uri="{BB962C8B-B14F-4D97-AF65-F5344CB8AC3E}">
        <p14:creationId xmlns:p14="http://schemas.microsoft.com/office/powerpoint/2010/main" val="261236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D4013-2D44-474D-8396-9B8E9D76D62E}" type="slidenum">
              <a:rPr lang="el-GR" altLang="el-GR"/>
              <a:pPr/>
              <a:t>96</a:t>
            </a:fld>
            <a:endParaRPr lang="el-GR" altLang="el-GR"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3790821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D4013-2D44-474D-8396-9B8E9D76D62E}" type="slidenum">
              <a:rPr lang="el-GR" altLang="el-GR"/>
              <a:pPr/>
              <a:t>97</a:t>
            </a:fld>
            <a:endParaRPr lang="el-GR" altLang="el-GR"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2383753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D4013-2D44-474D-8396-9B8E9D76D62E}" type="slidenum">
              <a:rPr lang="el-GR" altLang="el-GR"/>
              <a:pPr/>
              <a:t>98</a:t>
            </a:fld>
            <a:endParaRPr lang="el-GR" altLang="el-GR"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2934782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594F0-6580-4EE3-9015-C3742F81F368}" type="slidenum">
              <a:rPr lang="el-GR" altLang="el-GR"/>
              <a:pPr/>
              <a:t>108</a:t>
            </a:fld>
            <a:endParaRPr lang="el-GR" altLang="el-GR"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349176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594F0-6580-4EE3-9015-C3742F81F368}" type="slidenum">
              <a:rPr lang="el-GR" altLang="el-GR"/>
              <a:pPr/>
              <a:t>109</a:t>
            </a:fld>
            <a:endParaRPr lang="el-GR" altLang="el-GR" dirty="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349259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1"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10</a:t>
            </a:fld>
            <a:endParaRPr lang="el-GR" dirty="0"/>
          </a:p>
        </p:txBody>
      </p:sp>
    </p:spTree>
    <p:extLst>
      <p:ext uri="{BB962C8B-B14F-4D97-AF65-F5344CB8AC3E}">
        <p14:creationId xmlns:p14="http://schemas.microsoft.com/office/powerpoint/2010/main" val="198118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158</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159</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160</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161</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163</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164</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33215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46279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20</a:t>
            </a:fld>
            <a:endParaRPr lang="el-GR" dirty="0"/>
          </a:p>
        </p:txBody>
      </p:sp>
    </p:spTree>
    <p:extLst>
      <p:ext uri="{BB962C8B-B14F-4D97-AF65-F5344CB8AC3E}">
        <p14:creationId xmlns:p14="http://schemas.microsoft.com/office/powerpoint/2010/main" val="273709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17846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62059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178052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7E514D1-52F4-45BB-8D2A-292784CE3233}" type="slidenum">
              <a:rPr lang="el-GR" altLang="el-GR"/>
              <a:pPr/>
              <a:t>‹#›</a:t>
            </a:fld>
            <a:endParaRPr lang="el-GR" altLang="el-GR" dirty="0"/>
          </a:p>
        </p:txBody>
      </p:sp>
    </p:spTree>
    <p:extLst>
      <p:ext uri="{BB962C8B-B14F-4D97-AF65-F5344CB8AC3E}">
        <p14:creationId xmlns:p14="http://schemas.microsoft.com/office/powerpoint/2010/main" val="33127159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568EA4-4556-4D3B-A3E9-84E61BAFC0B2}" type="slidenum">
              <a:rPr lang="el-GR" altLang="el-GR"/>
              <a:pPr/>
              <a:t>‹#›</a:t>
            </a:fld>
            <a:endParaRPr lang="el-GR" altLang="el-GR" dirty="0"/>
          </a:p>
        </p:txBody>
      </p:sp>
    </p:spTree>
    <p:extLst>
      <p:ext uri="{BB962C8B-B14F-4D97-AF65-F5344CB8AC3E}">
        <p14:creationId xmlns:p14="http://schemas.microsoft.com/office/powerpoint/2010/main" val="15946311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5DDC07-8102-427E-87BE-A0387215E72E}" type="slidenum">
              <a:rPr lang="el-GR" altLang="el-GR"/>
              <a:pPr/>
              <a:t>‹#›</a:t>
            </a:fld>
            <a:endParaRPr lang="el-GR" altLang="el-GR" dirty="0"/>
          </a:p>
        </p:txBody>
      </p:sp>
    </p:spTree>
    <p:extLst>
      <p:ext uri="{BB962C8B-B14F-4D97-AF65-F5344CB8AC3E}">
        <p14:creationId xmlns:p14="http://schemas.microsoft.com/office/powerpoint/2010/main" val="128793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CDB23DE-5148-4D36-B626-E58B28CAA35F}" type="slidenum">
              <a:rPr lang="el-GR" altLang="el-GR"/>
              <a:pPr/>
              <a:t>‹#›</a:t>
            </a:fld>
            <a:endParaRPr lang="el-GR" altLang="el-GR" dirty="0"/>
          </a:p>
        </p:txBody>
      </p:sp>
    </p:spTree>
    <p:extLst>
      <p:ext uri="{BB962C8B-B14F-4D97-AF65-F5344CB8AC3E}">
        <p14:creationId xmlns:p14="http://schemas.microsoft.com/office/powerpoint/2010/main" val="8439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7" r:id="rId11"/>
    <p:sldLayoutId id="2147483698" r:id="rId12"/>
    <p:sldLayoutId id="2147483699" r:id="rId13"/>
    <p:sldLayoutId id="2147483700" r:id="rId14"/>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Semispinalis_dorsi#mediaviewer/File:Semispinalis.pn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Multifidus_muscle#mediaviewer/File:Multifidi.png" TargetMode="Externa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Suboccipital_muscles#mediaviewer/File:Suboccipital_muscles_-_animation01.gi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Levatores_costarum_muscles#mediaviewer/File:Levatores_costarum.png" TargetMode="Externa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creativecommons.org/licenses/by-sa/2.1/jp/deed.en" TargetMode="External"/><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hyperlink" Target="http://commons.wikimedia.org/wiki/User:Was%20a%20bee" TargetMode="External"/><Relationship Id="rId5" Type="http://schemas.openxmlformats.org/officeDocument/2006/relationships/hyperlink" Target="http://commons.wikimedia.org/wiki/File:Rhomboid_muscles_animation_small.gif" TargetMode="Externa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Levator_scapulae_muscle" TargetMode="External"/><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Serratus_posterior_inferior_muscle#mediaviewer/File:Serratus_posterior_inferior_muscle_animation2.gi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Serratus_posterior_inferior_muscle#mediaviewer/File:Serratus_posterior_inferior_muscle_animation2.gif" TargetMode="Externa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Deltoid_muscle#mediaviewer/File:Deltoid_muscle_animation4.gif"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en.wikipedia.org/wiki/Infraspinatus_muscle#mediaviewer/File:Infraspinatus_muscle_animation.gif" TargetMode="External"/><Relationship Id="rId3" Type="http://schemas.openxmlformats.org/officeDocument/2006/relationships/hyperlink" Target="http://en.wikipedia.org/wiki/Supraspinatus_muscle#mediaviewer/File:Supraspinatus_muscle_animation.gif" TargetMode="External"/><Relationship Id="rId7" Type="http://schemas.openxmlformats.org/officeDocument/2006/relationships/image" Target="../media/image62.gif"/><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61.gif"/><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20a%20bee"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Teres_major_muscle#mediaviewer/File:Teres_major_muscle_animation.gi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Teres_minor_muscle#mediaviewer/File:Teres_minor_muscle_animation2.gi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Subscapularis_muscle#mediaviewer/File:Subscapularis_muscle_animation.gif"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commons.wikimedia.org/wiki/File:Biceps_brachii_muscle08.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hyperlink" Target="http://commons.wikimedia.org/wiki/User:Lennert_B" TargetMode="External"/><Relationship Id="rId4" Type="http://schemas.openxmlformats.org/officeDocument/2006/relationships/hyperlink" Target="http://commons.wikimedia.org/wiki/File:Forearm_muscles_back_deep.pn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Coracobrachialis_muscle#mediaviewer/File:Coracobrachialis_muscle_-_animation05.gi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Brachialis_muscle#mediaviewer/File:Brachialis_muscle_-_animation03.gi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0.jpg"/><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20a%20bee" TargetMode="External"/><Relationship Id="rId4" Type="http://schemas.openxmlformats.org/officeDocument/2006/relationships/hyperlink" Target="http://en.wikipedia.org/wiki/Triceps_brachii_muscle#mediaviewer/File:Triceps_brachii_muscle_-_animation02.gi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hyperlink" Target="http://commons.wikimedia.org/wiki/User:%D0%92%D0%B5%D1%80%D1%88%D0%B8%D0%BD%D0%B8%D0%BD" TargetMode="External"/><Relationship Id="rId4" Type="http://schemas.openxmlformats.org/officeDocument/2006/relationships/hyperlink" Target="http://en.wikipedia.org/wiki/Anconeus_muscle#mediaviewer/File:Musculusanconeus2.png" TargetMode="Externa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hyperlink" Target="http://commons.wikimedia.org/wiki/User:Bemoeial" TargetMode="External"/><Relationship Id="rId4" Type="http://schemas.openxmlformats.org/officeDocument/2006/relationships/hyperlink" Target="http://commons.wikimedia.org/wiki/File:Gray437-Musculus_extensor_digitorum_brevis.pn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hyperlink" Target="http://commons.wikimedia.org/wiki/User:Bemoeial" TargetMode="External"/><Relationship Id="rId4" Type="http://schemas.openxmlformats.org/officeDocument/2006/relationships/hyperlink" Target="http://nl.wikipedia.org/wiki/Musculus_extensor_hallicis_brevis#mediaviewer/Bestand:Gray437-Musculus_extensor_hallucis_brevis.png"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Abductor_digiti_minimi_muscle_of_foot#mediaviewer/File:Abductor_digiti_minimi_(foot).pn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28.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Flexor_digiti_minimi_brevis_muscle_(foot)#mediaviewer/File:Musculus_flexor_digiti_minimi_brevis_(foot).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hyperlink" Target="http://commons.wikimedia.org/wiki/User:Lennert_B" TargetMode="External"/><Relationship Id="rId4" Type="http://schemas.openxmlformats.org/officeDocument/2006/relationships/hyperlink" Target="http://commons.wikimedia.org/wiki/File:Forearm_muscles_back_deep.png"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129.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Lumbricals_of_the_foot#mediaviewer/File:Lumbricales_pedis.png"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hyperlink" Target="http://commons.wikimedia.org/wiki/User:Pngbot" TargetMode="External"/><Relationship Id="rId4" Type="http://schemas.openxmlformats.org/officeDocument/2006/relationships/hyperlink" Target="http://en.wikipedia.org/wiki/Interossei#mediaviewer/File:Gray446.pn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131.xml"/><Relationship Id="rId5" Type="http://schemas.openxmlformats.org/officeDocument/2006/relationships/hyperlink" Target="http://commons.wikimedia.org/wiki/User:Pngbot" TargetMode="External"/><Relationship Id="rId4" Type="http://schemas.openxmlformats.org/officeDocument/2006/relationships/hyperlink" Target="http://en.wikipedia.org/wiki/Interossei#mediaviewer/File:Gray447.png" TargetMode="Externa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hyperlink" Target="http://commons.wikimedia.org/wiki/User:Pngbot" TargetMode="External"/><Relationship Id="rId4" Type="http://schemas.openxmlformats.org/officeDocument/2006/relationships/hyperlink" Target="http://en.wikipedia.org/wiki/Quadratus_plantae_muscle#mediaviewer/File:Gray444.png" TargetMode="Externa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Flexor_hallucis_brevis_muscle#mediaviewer/File:Musculus_flexor_hallucis_brevis.png"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136.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Adductor_hallucis_muscle#mediaviewer/File:Musculus_adductor_hallucis.png" TargetMode="Externa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38.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Rectus_femoris_muscle#mediaviewer/File:Rectus_femoris.png"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hyperlink" Target="http://commons.wikimedia.org/wiki/User:Uwe%20Gille" TargetMode="External"/><Relationship Id="rId4" Type="http://schemas.openxmlformats.org/officeDocument/2006/relationships/hyperlink" Target="http://de.wikipedia.org/wiki/Musculus_vastus_lateralis#mediaviewer/Datei:Vastus_lateralis_muscle.png"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hyperlink" Target="http://commons.wikimedia.org/wiki/User:Uwe%20Gille" TargetMode="External"/><Relationship Id="rId4" Type="http://schemas.openxmlformats.org/officeDocument/2006/relationships/hyperlink" Target="http://de.wikipedia.org/wiki/Musculus_vastus_medialis#mediaviewer/Datei:Vastus_medialis_muscle.png"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hyperlink" Target="http://commons.wikimedia.org/wiki/User:Pngbot" TargetMode="External"/><Relationship Id="rId4" Type="http://schemas.openxmlformats.org/officeDocument/2006/relationships/hyperlink" Target="http://nl.wikipedia.org/wiki/Musculus_vastus_intermedius#mediaviewer/Bestand:Gray430.png"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42.xml"/><Relationship Id="rId5" Type="http://schemas.openxmlformats.org/officeDocument/2006/relationships/hyperlink" Target="http://commons.wikimedia.org/wiki/User:Uwe%20Gille" TargetMode="External"/><Relationship Id="rId4" Type="http://schemas.openxmlformats.org/officeDocument/2006/relationships/hyperlink" Target="http://sl.wikipedia.org/wiki/Kroja%C5%A1ka_mi%C5%A1ica#mediaviewer/Slika:Sartorius_muscle.pn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143.xm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Biceps_femoris_muscle#mediaviewer/File:Biceps_femoris_muscle_long_head.PNG"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Semitendinosus_muscle#mediaviewer/File:Semitendinosus_muscle.PNG"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Semimembranosus_muscle#mediaviewer/File:Semimembranosus_muscle.PNG"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hyperlink" Target="http://commons.wikimedia.org/wiki/User:Uwe_Gille" TargetMode="External"/><Relationship Id="rId4" Type="http://schemas.openxmlformats.org/officeDocument/2006/relationships/hyperlink" Target="http://commons.wikimedia.org/wiki/File:Pectineus.pn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Berichard" TargetMode="External"/><Relationship Id="rId4" Type="http://schemas.openxmlformats.org/officeDocument/2006/relationships/hyperlink" Target="http://ru.wikipedia.org/wiki/%D0%94%D0%BB%D0%B8%D0%BD%D0%BD%D0%B0%D1%8F_%D0%BF%D1%80%D0%B8%D0%B2%D0%BE%D0%B4%D1%8F%D1%89%D0%B0%D1%8F_%D0%BC%D1%8B%D1%88%D1%86%D0%B0#mediaviewer/%D0%A4%D0%B0%D0%B9%D0%BB:Muscle_long_adducteur.pn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Gracilis_muscle#mediaviewer/File:Anterior_Hip_Muscles_2.PN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hyperlink" Target="http://commons.wikimedia.org/wiki/User:Arcadian" TargetMode="External"/><Relationship Id="rId5" Type="http://schemas.openxmlformats.org/officeDocument/2006/relationships/hyperlink" Target="http://en.wikipedia.org/wiki/File:Gray419.png" TargetMode="Externa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149.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Gracilis_muscle#mediaviewer/File:Anterior_Hip_Muscles_2.PN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1.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commons.wikimedia.org/wiki/User:Lennert_B" TargetMode="External"/><Relationship Id="rId4" Type="http://schemas.openxmlformats.org/officeDocument/2006/relationships/hyperlink" Target="http://commons.wikimedia.org/wiki/File:Forearm_muscles_front_superficial.png"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commons.wikimedia.org/wiki/User:Arcadian" TargetMode="External"/><Relationship Id="rId5" Type="http://schemas.openxmlformats.org/officeDocument/2006/relationships/hyperlink" Target="http://en.wikipedia.org/wiki/File:Gray418.png"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hyperlink" Target="http://commons.wikimedia.org/wiki/User:Pngbot" TargetMode="External"/><Relationship Id="rId4" Type="http://schemas.openxmlformats.org/officeDocument/2006/relationships/hyperlink" Target="http://en.wikipedia.org/wiki/Thenar_eminence#mediaviewer/File:Gray423.png"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File:Gray424.png" TargetMode="Externa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hyperlink" Target="http://commons.wikimedia.org/wiki/User:Arcadian"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commons.wikimedia.org/wiki/User:Arcadian" TargetMode="External"/><Relationship Id="rId5" Type="http://schemas.openxmlformats.org/officeDocument/2006/relationships/hyperlink" Target="http://en.wikipedia.org/wiki/File:Gray425.png" TargetMode="Externa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Abductor_digiti_minimi_muscle_of_hand#mediaviewer/File:Musculus_abductor_digiti_minimi_(Hand).png"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File:Gray416.png" TargetMode="Externa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6.png"/><Relationship Id="rId4" Type="http://schemas.openxmlformats.org/officeDocument/2006/relationships/hyperlink" Target="http://commons.wikimedia.org/wiki/User:Arcadian"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creativecommons.org/licenses/by/3.0/deed.en" TargetMode="Externa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hyperlink" Target="http://commons.wikimedia.org/wiki/User:CFCF" TargetMode="External"/><Relationship Id="rId5" Type="http://schemas.openxmlformats.org/officeDocument/2006/relationships/hyperlink" Target="http://commons.wikimedia.org/wiki/File:1114_Thorax.jpg" TargetMode="Externa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commons.wikimedia.org/wiki/User:Arcadian" TargetMode="External"/><Relationship Id="rId4" Type="http://schemas.openxmlformats.org/officeDocument/2006/relationships/hyperlink" Target="http://commons.wikimedia.org/wiki/File:Gray414.png"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hyperlink" Target="http://commons.wikimedia.org/wiki/User:Pngbot" TargetMode="External"/><Relationship Id="rId4" Type="http://schemas.openxmlformats.org/officeDocument/2006/relationships/hyperlink" Target="http://en.wikipedia.org/wiki/Thoracic_diaphragm#mediaviewer/File:Gray391.png"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commons.wikimedia.org/wiki/User:Pngbot" TargetMode="External"/><Relationship Id="rId5" Type="http://schemas.openxmlformats.org/officeDocument/2006/relationships/hyperlink" Target="http://en.wikipedia.org/wiki/Axilla#mediaviewer/File:Gray411.png" TargetMode="Externa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hyperlink" Target="http://commons.wikimedia.org/wiki/User:Arcadian" TargetMode="External"/><Relationship Id="rId4" Type="http://schemas.openxmlformats.org/officeDocument/2006/relationships/hyperlink" Target="http://en.wikipedia.org/wiki/Pectoralis_major_muscle#mediaviewer/File:Gray410.png" TargetMode="Externa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19_Muscles_that_Move_the_Humerus.jpg" TargetMode="External"/></Relationships>
</file>

<file path=ppt/slides/_rels/slide39.xml.rels><?xml version="1.0" encoding="UTF-8" standalone="yes"?>
<Relationships xmlns="http://schemas.openxmlformats.org/package/2006/relationships"><Relationship Id="rId3" Type="http://schemas.openxmlformats.org/officeDocument/2006/relationships/control" Target="../activeX/activeX1.xml"/><Relationship Id="rId2" Type="http://schemas.openxmlformats.org/officeDocument/2006/relationships/tags" Target="../tags/tag40.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commons.wikimedia.org/wiki/User:Arcadian" TargetMode="External"/><Relationship Id="rId4" Type="http://schemas.openxmlformats.org/officeDocument/2006/relationships/hyperlink" Target="http://commons.wikimedia.org/wiki/File:Gray414.p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hyperlink" Target="http://commons.wikimedia.org/wiki/User:Arcadian" TargetMode="External"/><Relationship Id="rId4" Type="http://schemas.openxmlformats.org/officeDocument/2006/relationships/hyperlink" Target="http://en.wikipedia.org/wiki/Abdominal_internal_oblique_muscle#mediaviewer/File:Illu_trunk_muscles.jpg"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12_Muscles_of_the_Abdomen.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hyperlink" Target="http://commons.wikimedia.org/wiki/User:Arcadian" TargetMode="External"/><Relationship Id="rId4" Type="http://schemas.openxmlformats.org/officeDocument/2006/relationships/hyperlink" Target="http://en.wikipedia.org/wiki/Abdomen#mediaviewer/File:Grays_Anatomy_image392.p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hyperlink" Target="http://commons.wikimedia.org/wiki/User:Arcadian" TargetMode="External"/><Relationship Id="rId4" Type="http://schemas.openxmlformats.org/officeDocument/2006/relationships/hyperlink" Target="http://en.wikipedia.org/wiki/File:Gray395.p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hyperlink" Target="http://commons.wikimedia.org/wiki/User:Uwe%20Gille" TargetMode="External"/><Relationship Id="rId4" Type="http://schemas.openxmlformats.org/officeDocument/2006/relationships/hyperlink" Target="http://en.wikipedia.org/wiki/Transversus_abdominis_muscle#mediaviewer/File:Transversus_abdominis.png" TargetMode="Externa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File:Musculus_frontalis.png" TargetMode="Externa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commons.wikimedia.org/wiki/User:Arcadian" TargetMode="External"/><Relationship Id="rId4" Type="http://schemas.openxmlformats.org/officeDocument/2006/relationships/hyperlink" Target="http://commons.wikimedia.org/wiki/File:Gray414.p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06_Front_and_Side_Views_of_the_Muscles_of_Facial_Expressions.jpg"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hyperlink" Target="http://creativecommons.org/licenses/by/3.0/deed.en" TargetMode="Externa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hyperlink" Target="http://commons.wikimedia.org/wiki/User:CFCF" TargetMode="External"/><Relationship Id="rId5" Type="http://schemas.openxmlformats.org/officeDocument/2006/relationships/hyperlink" Target="http://commons.wikimedia.org/wiki/File:1106_Front_and_Side_Views_of_the_Muscles_of_Facial_Expressions.jpg" TargetMode="External"/><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hyperlink" Target="http://commons.wikimedia.org/wiki/User:Was%20a%20bee" TargetMode="External"/><Relationship Id="rId5" Type="http://schemas.openxmlformats.org/officeDocument/2006/relationships/hyperlink" Target="http://en.wikipedia.org/wiki/Zygomaticus_major_muscle#mediaviewer/File:Sobo_1909_260_-_Zygomaticus_major_muscle.png" TargetMode="Externa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hyperlink" Target="http://commons.wikimedia.org/wiki/User:Was%20a%20bee" TargetMode="External"/><Relationship Id="rId5" Type="http://schemas.openxmlformats.org/officeDocument/2006/relationships/hyperlink" Target="http://en.wikipedia.org/wiki/Risorius#mediaviewer/File:Sobo_1909_260_-_Risorius.png" TargetMode="Externa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hyperlink" Target="http://commons.wikimedia.org/wiki/User:Pngbot" TargetMode="External"/><Relationship Id="rId4" Type="http://schemas.openxmlformats.org/officeDocument/2006/relationships/hyperlink" Target="http://en.wikipedia.org/wiki/Muscles_of_mastication#mediaviewer/File:Gray781.p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hyperlink" Target="http://commons.wikimedia.org/w/index.php?title=User:Engusz&amp;action=edit&amp;redlink=1" TargetMode="External"/><Relationship Id="rId4" Type="http://schemas.openxmlformats.org/officeDocument/2006/relationships/hyperlink" Target="http://commons.wikimedia.org/wiki/File:Musculuspterygoideuslateralis.p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hyperlink" Target="http://creativecommons.org/licenses/by-sa/2.5-2.0-1.0" TargetMode="External"/><Relationship Id="rId5" Type="http://schemas.openxmlformats.org/officeDocument/2006/relationships/hyperlink" Target="http://commons.wikimedia.org/wiki/User:Orem" TargetMode="External"/><Relationship Id="rId4" Type="http://schemas.openxmlformats.org/officeDocument/2006/relationships/hyperlink" Target="http://en.wikipedia.org/wiki/Spasmodic_torticollis#mediaviewer/File:Musculi_coli_base.sv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hyperlink" Target="http://creativecommons.org/licenses/by-sa/2.5-2.0-1.0" TargetMode="External"/><Relationship Id="rId5" Type="http://schemas.openxmlformats.org/officeDocument/2006/relationships/hyperlink" Target="http://commons.wikimedia.org/wiki/User:Orem" TargetMode="External"/><Relationship Id="rId4" Type="http://schemas.openxmlformats.org/officeDocument/2006/relationships/hyperlink" Target="http://en.wikipedia.org/wiki/Spasmodic_torticollis#mediaviewer/File:Musculi_coli_base.svg" TargetMode="Externa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hyperlink" Target="http://commons.wikimedia.org/wiki/User:Arcadian" TargetMode="External"/><Relationship Id="rId4" Type="http://schemas.openxmlformats.org/officeDocument/2006/relationships/hyperlink" Target="http://commons.wikimedia.org/wiki/File:Gray414.png" TargetMode="Externa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creativecommons.org/licenses/by-sa/2.5-2.0-1.0" TargetMode="Externa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hyperlink" Target="http://commons.wikimedia.org/wiki/User:Orem" TargetMode="External"/><Relationship Id="rId5" Type="http://schemas.openxmlformats.org/officeDocument/2006/relationships/hyperlink" Target="http://en.wikipedia.org/wiki/Carotid_triangle#mediaviewer/File:Musculi_coli_base,_my_edits_for_tringles,_Carotid_T.svg" TargetMode="Externa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Orem" TargetMode="External"/><Relationship Id="rId4" Type="http://schemas.openxmlformats.org/officeDocument/2006/relationships/hyperlink" Target="http://commons.wikimedia.org/wiki/File:Musculi_colli_mylohyoideus.sv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en.wikipedia.org/wiki/User:Mikael_H%C3%A4ggstr%C3%B6m" TargetMode="External"/><Relationship Id="rId4" Type="http://schemas.openxmlformats.org/officeDocument/2006/relationships/hyperlink" Target="http://en.wikipedia.org/wiki/Geniohyoid_muscle#mediaviewer/File:Geniohyoid_muscle.P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en.wikipedia.org/wiki/Sternothyroid_muscle#mediaviewer/File:Sternothyroideus.png" TargetMode="Externa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Sternohyoid_muscle#mediaviewer/File:Sternohyoid_muscle.PNG" TargetMode="Externa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hyperlink" Target="http://creativecommons.org/licenses/by/3.0" TargetMode="External"/><Relationship Id="rId5" Type="http://schemas.openxmlformats.org/officeDocument/2006/relationships/hyperlink" Target="http://commons.wikimedia.org/wiki/User:Madhero88" TargetMode="External"/><Relationship Id="rId4" Type="http://schemas.openxmlformats.org/officeDocument/2006/relationships/hyperlink" Target="http://en.wikipedia.org/wiki/Triangles_of_the_neck#mediaviewer/File:Musculi_coli_base,_my_edits_for_tringles,_labeled_triangles.sv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hyperlink" Target="http://creativecommons.org/licenses/by/3.0" TargetMode="External"/><Relationship Id="rId5" Type="http://schemas.openxmlformats.org/officeDocument/2006/relationships/hyperlink" Target="http://commons.wikimedia.org/wiki/User:Madhero88" TargetMode="External"/><Relationship Id="rId4" Type="http://schemas.openxmlformats.org/officeDocument/2006/relationships/hyperlink" Target="http://en.wikipedia.org/wiki/Triangles_of_the_neck#mediaviewer/File:Musculi_coli_base,_my_edits_for_tringles,_labeled_triangles.sv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hyperlink" Target="http://creativecommons.org/licenses/by/3.0" TargetMode="External"/><Relationship Id="rId5" Type="http://schemas.openxmlformats.org/officeDocument/2006/relationships/hyperlink" Target="http://commons.wikimedia.org/wiki/User:Madhero88" TargetMode="External"/><Relationship Id="rId4" Type="http://schemas.openxmlformats.org/officeDocument/2006/relationships/hyperlink" Target="http://en.wikipedia.org/wiki/Triangles_of_the_neck#mediaviewer/File:Musculi_coli_base,_my_edits_for_tringles,_labeled_triangles.sv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commons.wikimedia.org/wiki/User:Lennert_B" TargetMode="External"/><Relationship Id="rId5" Type="http://schemas.openxmlformats.org/officeDocument/2006/relationships/hyperlink" Target="http://commons.wikimedia.org/wiki/File:Forearm_muscles_back_superficial.png" TargetMode="Externa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3_Muscles_of_the_Leg_that_Move_the_Foot_and_Toes.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3_Muscles_of_the_Leg_that_Move_the_Foot_and_Toes.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3_Muscles_of_the_Leg_that_Move_the_Foot_and_Toes.jpg"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commons.wikimedia.org/wiki/File:1123_Muscles_of_the_Leg_that_Move_the_Foot_and_Toes.jpg" TargetMode="Externa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41.jpe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3_Muscles_of_the_Leg_that_Move_the_Foot_and_Toes.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3_Muscles_of_the_Leg_that_Move_the_Foot_and_Toes.jpg"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creativecommons.org/licenses/by/3.0/deed.en" TargetMode="Externa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hyperlink" Target="http://commons.wikimedia.org/wiki/User:CFCF" TargetMode="External"/><Relationship Id="rId5" Type="http://schemas.openxmlformats.org/officeDocument/2006/relationships/hyperlink" Target="http://commons.wikimedia.org/wiki/File:1123_Muscles_of_the_Leg_that_Move_the_Foot_and_Toes.jpg" TargetMode="Externa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hyperlink" Target="http://commons.wikimedia.org/wiki/User:Bemoeial1" TargetMode="External"/><Relationship Id="rId4" Type="http://schemas.openxmlformats.org/officeDocument/2006/relationships/hyperlink" Target="http://nl.wikipedia.org/wiki/Musculus_flexor_hallicis_longus#mediaviewer/Bestand:Gray439-Musculus_flexor_hallucis_longus.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1120_Muscles_that_Move_the_Forearm.jpg"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es.wikipedia.org/wiki/M%C3%BAsculo_tibial_posterior#mediaviewer/Archivo:Tibialis_posterior.png" TargetMode="Externa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43.png"/><Relationship Id="rId4" Type="http://schemas.openxmlformats.org/officeDocument/2006/relationships/hyperlink" Target="http://commons.wikimedia.org/wiki/User:Uwe%20Gill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hyperlink" Target="http://commons.wikimedia.org/wiki/User:Pngbot" TargetMode="External"/><Relationship Id="rId4" Type="http://schemas.openxmlformats.org/officeDocument/2006/relationships/hyperlink" Target="http://en.wikipedia.org/wiki/Flexor_hallucis_longus_muscle#mediaviewer/File:Gray442.p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439-Musculus_peroneus_longus.png" TargetMode="Externa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File:Anterior_Hip_Muscles_2.P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File:Anterior_Hip_Muscles_2.P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Inferior_gluteal_nerve#mediaviewer/File:Posterior_Hip_Muscles_3.PN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File:Anterior_Hip_Muscles_2.PN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Inferior_gluteal_nerve#mediaviewer/File:Posterior_Hip_Muscles_3.PNG"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Gluteus_minimus_muscle#mediaviewer/File:Posterior_Hip_Muscles_1.P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Beth_ohara&amp;action=edit&amp;redlink=1" TargetMode="External"/><Relationship Id="rId4" Type="http://schemas.openxmlformats.org/officeDocument/2006/relationships/hyperlink" Target="http://en.wikipedia.org/wiki/Gluteus_minimus_muscle#mediaviewer/File:Posterior_Hip_Muscles_1.PNG" TargetMode="Externa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hyperlink" Target="http://commons.wikimedia.org/wiki/User:Mikael%20H%C3%A4ggstr%C3%B6m" TargetMode="External"/><Relationship Id="rId4" Type="http://schemas.openxmlformats.org/officeDocument/2006/relationships/hyperlink" Target="http://en.wikipedia.org/wiki/Quadratus_femoris_muscle#mediaviewer/File:Quadratus_femoris_muscle.PNG" TargetMode="Externa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Spinalis#mediaviewer/File:Spinalis.png" TargetMode="Externa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Iliocostalis#mediaviewer/File:Iliostalis.png" TargetMode="External"/><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hyperlink" Target="http://commons.wikimedia.org/wiki/User:Uwe%20Gille" TargetMode="External"/><Relationship Id="rId5" Type="http://schemas.openxmlformats.org/officeDocument/2006/relationships/hyperlink" Target="http://en.wikipedia.org/wiki/Longissimus#mediaviewer/File:Longissimus.png" TargetMode="External"/><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Ανατομική (Θ)</a:t>
            </a:r>
            <a:endParaRPr lang="el-GR" b="1" dirty="0">
              <a:solidFill>
                <a:schemeClr val="tx1"/>
              </a:solidFill>
              <a:latin typeface="+mn-lt"/>
            </a:endParaRP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299620284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3" name="Picture 2" descr="C:\Users\alex\Desktop\logo.png"/>
          <p:cNvPicPr>
            <a:picLocks noChangeAspect="1" noChangeArrowheads="1"/>
          </p:cNvPicPr>
          <p:nvPr/>
        </p:nvPicPr>
        <p:blipFill rotWithShape="1">
          <a:blip r:embed="rId7">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
        <p:nvSpPr>
          <p:cNvPr id="14" name="Υπότιτλος 2"/>
          <p:cNvSpPr>
            <a:spLocks noGrp="1"/>
          </p:cNvSpPr>
          <p:nvPr>
            <p:ph type="subTitle" idx="1"/>
          </p:nvPr>
        </p:nvSpPr>
        <p:spPr>
          <a:xfrm>
            <a:off x="1369368" y="3096543"/>
            <a:ext cx="6400800" cy="1752600"/>
          </a:xfrm>
        </p:spPr>
        <p:txBody>
          <a:bodyPr>
            <a:normAutofit fontScale="92500" lnSpcReduction="20000"/>
          </a:bodyPr>
          <a:lstStyle/>
          <a:p>
            <a:r>
              <a:rPr lang="el-GR" sz="3300" b="1" dirty="0" smtClean="0"/>
              <a:t>Ενότητα 4</a:t>
            </a:r>
            <a:r>
              <a:rPr lang="el-GR" sz="3300" dirty="0" smtClean="0"/>
              <a:t>:</a:t>
            </a:r>
            <a:r>
              <a:rPr lang="en-US" sz="3300" dirty="0" smtClean="0"/>
              <a:t> </a:t>
            </a:r>
            <a:r>
              <a:rPr lang="el-GR" sz="3300" dirty="0" smtClean="0"/>
              <a:t>Μυολογία</a:t>
            </a:r>
            <a:endParaRPr lang="en-US" sz="3300" dirty="0" smtClean="0"/>
          </a:p>
          <a:p>
            <a:endParaRPr lang="en-US" dirty="0" smtClean="0"/>
          </a:p>
          <a:p>
            <a:r>
              <a:rPr lang="el-GR" sz="2800" dirty="0"/>
              <a:t>Φραγκίσκη Αναγνωστοπούλου </a:t>
            </a:r>
            <a:r>
              <a:rPr lang="el-GR" sz="2800" dirty="0" smtClean="0"/>
              <a:t>Ανθούλη</a:t>
            </a:r>
          </a:p>
          <a:p>
            <a:r>
              <a:rPr lang="el-GR" sz="2800" dirty="0" smtClean="0"/>
              <a:t>Τμήμα Ιατρικών Εργαστηρίων</a:t>
            </a:r>
          </a:p>
        </p:txBody>
      </p:sp>
      <p:sp>
        <p:nvSpPr>
          <p:cNvPr id="9" name="Rectangle 8"/>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spTree>
    <p:custDataLst>
      <p:tags r:id="rId1"/>
    </p:custDataLst>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smtClean="0">
                <a:solidFill>
                  <a:prstClr val="black"/>
                </a:solidFill>
              </a:rPr>
              <a:t>Α.4 </a:t>
            </a:r>
            <a:r>
              <a:rPr lang="el-GR" sz="3100" dirty="0">
                <a:solidFill>
                  <a:prstClr val="black"/>
                </a:solidFill>
              </a:rPr>
              <a:t>Μύες </a:t>
            </a:r>
            <a:r>
              <a:rPr lang="el-GR" sz="3100" dirty="0" smtClean="0">
                <a:solidFill>
                  <a:prstClr val="black"/>
                </a:solidFill>
              </a:rPr>
              <a:t>4</a:t>
            </a:r>
            <a:r>
              <a:rPr lang="el-GR" sz="3100" baseline="30000" dirty="0" smtClean="0">
                <a:solidFill>
                  <a:prstClr val="black"/>
                </a:solidFill>
              </a:rPr>
              <a:t>ου</a:t>
            </a:r>
            <a:r>
              <a:rPr lang="el-GR" sz="3100" dirty="0" smtClean="0">
                <a:solidFill>
                  <a:prstClr val="black"/>
                </a:solidFill>
              </a:rPr>
              <a:t> </a:t>
            </a:r>
            <a:r>
              <a:rPr lang="el-GR" sz="3100" dirty="0">
                <a:solidFill>
                  <a:prstClr val="black"/>
                </a:solidFill>
              </a:rPr>
              <a:t>Στρώματος</a:t>
            </a:r>
            <a:endParaRPr lang="el-GR" dirty="0"/>
          </a:p>
        </p:txBody>
      </p:sp>
      <p:sp>
        <p:nvSpPr>
          <p:cNvPr id="3" name="Content Placeholder 2"/>
          <p:cNvSpPr>
            <a:spLocks noGrp="1"/>
          </p:cNvSpPr>
          <p:nvPr>
            <p:ph idx="1"/>
          </p:nvPr>
        </p:nvSpPr>
        <p:spPr>
          <a:xfrm>
            <a:off x="457200" y="1196752"/>
            <a:ext cx="5554960" cy="5040560"/>
          </a:xfrm>
        </p:spPr>
        <p:txBody>
          <a:bodyPr>
            <a:noAutofit/>
          </a:bodyPr>
          <a:lstStyle/>
          <a:p>
            <a:pPr marL="533400" indent="-533400">
              <a:spcBef>
                <a:spcPts val="600"/>
              </a:spcBef>
              <a:buFont typeface="Wingdings" pitchFamily="2" charset="2"/>
              <a:buAutoNum type="arabicPeriod"/>
            </a:pPr>
            <a:r>
              <a:rPr lang="el-GR" altLang="el-GR" sz="2400" b="1" dirty="0" smtClean="0"/>
              <a:t>Τετράγωνος Πρηνιστής</a:t>
            </a:r>
            <a:endParaRPr lang="el-GR" altLang="el-GR" sz="2400" b="1" dirty="0"/>
          </a:p>
          <a:p>
            <a:pPr marL="8763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301750" lvl="1" indent="-360363">
              <a:spcBef>
                <a:spcPts val="600"/>
              </a:spcBef>
            </a:pPr>
            <a:r>
              <a:rPr lang="el-GR" altLang="el-GR" sz="2400" dirty="0"/>
              <a:t>Κάτω ¼  ωλένης</a:t>
            </a:r>
          </a:p>
          <a:p>
            <a:pPr marL="884238">
              <a:spcBef>
                <a:spcPts val="600"/>
              </a:spcBef>
              <a:tabLst>
                <a:tab pos="541338" algn="l"/>
              </a:tabLst>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endParaRPr lang="el-GR" altLang="el-GR" sz="2400" dirty="0">
              <a:solidFill>
                <a:srgbClr val="820000"/>
              </a:solidFill>
            </a:endParaRPr>
          </a:p>
          <a:p>
            <a:pPr marL="1301750" lvl="1" indent="-360363">
              <a:spcBef>
                <a:spcPts val="600"/>
              </a:spcBef>
            </a:pPr>
            <a:r>
              <a:rPr lang="el-GR" altLang="el-GR" sz="2400" dirty="0"/>
              <a:t>Κάτω ¼  κερκίδας</a:t>
            </a:r>
          </a:p>
          <a:p>
            <a:pPr marL="88423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84288" lvl="1">
              <a:spcBef>
                <a:spcPts val="600"/>
              </a:spcBef>
            </a:pPr>
            <a:r>
              <a:rPr lang="el-GR" altLang="el-GR" sz="2400" dirty="0" smtClean="0"/>
              <a:t>Μέσο </a:t>
            </a:r>
            <a:r>
              <a:rPr lang="el-GR" altLang="el-GR" sz="2400" dirty="0"/>
              <a:t>ν. του βραχιονίου </a:t>
            </a:r>
            <a:r>
              <a:rPr lang="el-GR" altLang="el-GR" sz="2400" dirty="0" smtClean="0"/>
              <a:t>πλέγματος</a:t>
            </a: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Tree>
    <p:custDataLst>
      <p:tags r:id="rId1"/>
    </p:custDataLst>
    <p:extLst>
      <p:ext uri="{BB962C8B-B14F-4D97-AF65-F5344CB8AC3E}">
        <p14:creationId xmlns:p14="http://schemas.microsoft.com/office/powerpoint/2010/main" val="4084988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6632"/>
            <a:ext cx="9144000" cy="908720"/>
          </a:xfrm>
        </p:spPr>
        <p:txBody>
          <a:bodyPr>
            <a:normAutofit/>
          </a:bodyPr>
          <a:lstStyle/>
          <a:p>
            <a:r>
              <a:rPr lang="el-GR" altLang="el-GR" sz="3600" dirty="0">
                <a:solidFill>
                  <a:prstClr val="black"/>
                </a:solidFill>
              </a:rPr>
              <a:t>Μύες της Ράχης Β1</a:t>
            </a:r>
            <a:r>
              <a:rPr lang="en-US" altLang="el-GR" sz="3600" dirty="0">
                <a:solidFill>
                  <a:prstClr val="black"/>
                </a:solidFill>
              </a:rPr>
              <a:t>: </a:t>
            </a:r>
            <a:r>
              <a:rPr lang="el-GR" altLang="el-GR" sz="3600" dirty="0">
                <a:solidFill>
                  <a:prstClr val="black"/>
                </a:solidFill>
              </a:rPr>
              <a:t>Μακροί ή </a:t>
            </a:r>
            <a:r>
              <a:rPr lang="el-GR" altLang="el-GR" sz="3600" dirty="0" smtClean="0">
                <a:solidFill>
                  <a:prstClr val="black"/>
                </a:solidFill>
              </a:rPr>
              <a:t>Επιπολής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6</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842992" cy="5040560"/>
          </a:xfrm>
        </p:spPr>
        <p:txBody>
          <a:bodyPr>
            <a:noAutofit/>
          </a:bodyPr>
          <a:lstStyle/>
          <a:p>
            <a:pPr marL="450850" indent="-450850">
              <a:spcBef>
                <a:spcPts val="600"/>
              </a:spcBef>
              <a:buFont typeface="Wingdings" pitchFamily="2" charset="2"/>
              <a:buAutoNum type="romanUcPeriod" startAt="3"/>
            </a:pPr>
            <a:r>
              <a:rPr lang="el-GR" altLang="el-GR" sz="2400" b="1" dirty="0" smtClean="0"/>
              <a:t>Εγκαρσιοακανθωδείς </a:t>
            </a:r>
          </a:p>
          <a:p>
            <a:pPr marL="457200" indent="-457200">
              <a:spcBef>
                <a:spcPts val="600"/>
              </a:spcBef>
              <a:buFont typeface="+mj-lt"/>
              <a:buAutoNum type="arabicPeriod"/>
            </a:pPr>
            <a:r>
              <a:rPr lang="el-GR" altLang="el-GR" sz="2400" b="1" dirty="0" smtClean="0"/>
              <a:t>Ημιακανθώδης</a:t>
            </a:r>
          </a:p>
          <a:p>
            <a:pPr marL="808038" indent="-357188">
              <a:spcBef>
                <a:spcPts val="600"/>
              </a:spcBef>
            </a:pPr>
            <a:r>
              <a:rPr lang="el-GR" altLang="el-GR" sz="2400" b="1" dirty="0" smtClean="0">
                <a:solidFill>
                  <a:schemeClr val="tx2"/>
                </a:solidFill>
              </a:rPr>
              <a:t>Εκφύσεις</a:t>
            </a:r>
            <a:r>
              <a:rPr lang="en-US" altLang="el-GR" sz="2400" b="1" dirty="0" smtClean="0">
                <a:solidFill>
                  <a:schemeClr val="tx2"/>
                </a:solidFill>
              </a:rPr>
              <a:t>:</a:t>
            </a:r>
            <a:endParaRPr lang="el-GR" altLang="el-GR" sz="2400" b="1" dirty="0" smtClean="0">
              <a:solidFill>
                <a:schemeClr val="tx2"/>
              </a:solidFill>
            </a:endParaRPr>
          </a:p>
          <a:p>
            <a:pPr marL="1166813" lvl="1" indent="-358775">
              <a:spcBef>
                <a:spcPts val="600"/>
              </a:spcBef>
            </a:pPr>
            <a:r>
              <a:rPr lang="el-GR" altLang="el-GR" sz="2400" dirty="0" smtClean="0"/>
              <a:t>Εγκάρσιες </a:t>
            </a:r>
            <a:r>
              <a:rPr lang="el-GR" altLang="el-GR" sz="2400" dirty="0"/>
              <a:t>αποφύσεις Α1-Α7 </a:t>
            </a:r>
          </a:p>
          <a:p>
            <a:pPr marL="1166813" lvl="1" indent="-358775">
              <a:spcBef>
                <a:spcPts val="600"/>
              </a:spcBef>
            </a:pPr>
            <a:r>
              <a:rPr lang="el-GR" altLang="el-GR" sz="2400" dirty="0" smtClean="0"/>
              <a:t>Εγκάρσιες αποφύσεις </a:t>
            </a:r>
            <a:r>
              <a:rPr lang="el-GR" altLang="el-GR" sz="2400" dirty="0"/>
              <a:t>Θ1-Θ12 </a:t>
            </a:r>
          </a:p>
          <a:p>
            <a:pPr marL="808038" indent="-357188">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166813" lvl="1" indent="-358775">
              <a:spcBef>
                <a:spcPts val="600"/>
              </a:spcBef>
            </a:pPr>
            <a:r>
              <a:rPr lang="el-GR" altLang="el-GR" sz="2400" dirty="0" smtClean="0"/>
              <a:t>Ακανθώδεις </a:t>
            </a:r>
            <a:r>
              <a:rPr lang="el-GR" altLang="el-GR" sz="2400" dirty="0"/>
              <a:t>αποφύσεις υπερκειμένων αυχενικών και θωρακικών </a:t>
            </a:r>
            <a:r>
              <a:rPr lang="el-GR" altLang="el-GR" sz="2400" dirty="0" smtClean="0"/>
              <a:t>σπονδύλων (αυχενικό και θωρακικό τμήμα)</a:t>
            </a:r>
            <a:endParaRPr lang="el-GR" altLang="el-GR" sz="2400" dirty="0"/>
          </a:p>
          <a:p>
            <a:pPr marL="1166813" lvl="1" indent="-358775">
              <a:spcBef>
                <a:spcPts val="600"/>
              </a:spcBef>
            </a:pPr>
            <a:r>
              <a:rPr lang="el-GR" altLang="el-GR" sz="2400" dirty="0"/>
              <a:t>Ινιακό </a:t>
            </a:r>
            <a:r>
              <a:rPr lang="el-GR" altLang="el-GR" sz="2400" dirty="0" smtClean="0"/>
              <a:t>(κεφαλικό τμήμα</a:t>
            </a:r>
            <a:r>
              <a:rPr lang="el-GR" altLang="el-GR" sz="2000" dirty="0" smtClean="0"/>
              <a:t>)</a:t>
            </a:r>
            <a:endParaRPr lang="el-GR" altLang="el-GR" sz="2000" dirty="0"/>
          </a:p>
        </p:txBody>
      </p:sp>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8824" y="1225690"/>
            <a:ext cx="2312898" cy="4363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93968" y="5805034"/>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Semispinalis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99</a:t>
            </a:fld>
            <a:endParaRPr lang="el-GR" dirty="0"/>
          </a:p>
        </p:txBody>
      </p:sp>
    </p:spTree>
    <p:custDataLst>
      <p:tags r:id="rId1"/>
    </p:custDataLst>
    <p:extLst>
      <p:ext uri="{BB962C8B-B14F-4D97-AF65-F5344CB8AC3E}">
        <p14:creationId xmlns:p14="http://schemas.microsoft.com/office/powerpoint/2010/main" val="37710206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6632"/>
            <a:ext cx="9144000" cy="908720"/>
          </a:xfrm>
        </p:spPr>
        <p:txBody>
          <a:bodyPr>
            <a:normAutofit/>
          </a:bodyPr>
          <a:lstStyle/>
          <a:p>
            <a:r>
              <a:rPr lang="el-GR" altLang="el-GR" sz="3600" dirty="0">
                <a:solidFill>
                  <a:prstClr val="black"/>
                </a:solidFill>
              </a:rPr>
              <a:t>Μύες της Ράχης Β1</a:t>
            </a:r>
            <a:r>
              <a:rPr lang="en-US" altLang="el-GR" sz="3600" dirty="0">
                <a:solidFill>
                  <a:prstClr val="black"/>
                </a:solidFill>
              </a:rPr>
              <a:t>: </a:t>
            </a:r>
            <a:r>
              <a:rPr lang="el-GR" altLang="el-GR" sz="3600" dirty="0">
                <a:solidFill>
                  <a:prstClr val="black"/>
                </a:solidFill>
              </a:rPr>
              <a:t>Μακροί ή </a:t>
            </a:r>
            <a:r>
              <a:rPr lang="el-GR" altLang="el-GR" sz="3600" dirty="0" smtClean="0">
                <a:solidFill>
                  <a:prstClr val="black"/>
                </a:solidFill>
              </a:rPr>
              <a:t>Επιπολής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6</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4690864" cy="5040560"/>
          </a:xfrm>
        </p:spPr>
        <p:txBody>
          <a:bodyPr>
            <a:noAutofit/>
          </a:bodyPr>
          <a:lstStyle/>
          <a:p>
            <a:pPr marL="450850" indent="-450850">
              <a:spcBef>
                <a:spcPts val="600"/>
              </a:spcBef>
              <a:buFont typeface="Wingdings" pitchFamily="2" charset="2"/>
              <a:buAutoNum type="romanUcPeriod" startAt="3"/>
            </a:pPr>
            <a:r>
              <a:rPr lang="el-GR" altLang="el-GR" sz="2400" b="1" dirty="0" smtClean="0"/>
              <a:t>Εγκαρσιοακανθώδεις </a:t>
            </a:r>
          </a:p>
          <a:p>
            <a:pPr marL="450850" indent="-450850">
              <a:spcBef>
                <a:spcPts val="600"/>
              </a:spcBef>
              <a:buFont typeface="Wingdings" pitchFamily="2" charset="2"/>
              <a:buAutoNum type="arabicPeriod" startAt="2"/>
            </a:pPr>
            <a:r>
              <a:rPr lang="el-GR" altLang="el-GR" sz="2400" b="1" dirty="0" smtClean="0"/>
              <a:t>Πολυσχιδής</a:t>
            </a:r>
          </a:p>
          <a:p>
            <a:pPr marL="901700" indent="-358775">
              <a:spcBef>
                <a:spcPts val="600"/>
              </a:spcBef>
            </a:pPr>
            <a:r>
              <a:rPr lang="el-GR" altLang="el-GR" sz="2400" b="1" dirty="0" smtClean="0">
                <a:solidFill>
                  <a:schemeClr val="tx2"/>
                </a:solidFill>
              </a:rPr>
              <a:t>Εκφύσεις</a:t>
            </a:r>
            <a:r>
              <a:rPr lang="en-US" altLang="el-GR" sz="2400" b="1" dirty="0" smtClean="0">
                <a:solidFill>
                  <a:schemeClr val="tx2"/>
                </a:solidFill>
              </a:rPr>
              <a:t>:</a:t>
            </a:r>
            <a:endParaRPr lang="el-GR" altLang="el-GR" sz="2400" b="1" dirty="0" smtClean="0">
              <a:solidFill>
                <a:schemeClr val="tx2"/>
              </a:solidFill>
            </a:endParaRPr>
          </a:p>
          <a:p>
            <a:pPr marL="1338263" lvl="1" indent="-436563">
              <a:spcBef>
                <a:spcPts val="600"/>
              </a:spcBef>
            </a:pPr>
            <a:r>
              <a:rPr lang="el-GR" altLang="el-GR" sz="2400" dirty="0" smtClean="0"/>
              <a:t>Εγκάρσιες </a:t>
            </a:r>
            <a:r>
              <a:rPr lang="el-GR" altLang="el-GR" sz="2400" dirty="0"/>
              <a:t>αποφύσεις σπονδύλων</a:t>
            </a:r>
          </a:p>
          <a:p>
            <a:pPr marL="901700" indent="-358775">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338263" lvl="1" indent="-436563">
              <a:spcBef>
                <a:spcPts val="600"/>
              </a:spcBef>
            </a:pPr>
            <a:r>
              <a:rPr lang="el-GR" altLang="el-GR" sz="2400" dirty="0" smtClean="0"/>
              <a:t>Ακανθώδεις </a:t>
            </a:r>
            <a:r>
              <a:rPr lang="el-GR" altLang="el-GR" sz="2400" dirty="0"/>
              <a:t>αποφύσεις υπερκειμένων σπονδύλων με υπερπήδηση 2-3 </a:t>
            </a:r>
            <a:r>
              <a:rPr lang="el-GR" altLang="el-GR" sz="2400" dirty="0" smtClean="0"/>
              <a:t>σπονδύλων</a:t>
            </a:r>
            <a:endParaRPr lang="el-GR" altLang="el-GR" sz="2400"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2612976" cy="41856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06924" y="5754968"/>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Multifidi</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100</a:t>
            </a:fld>
            <a:endParaRPr lang="el-GR" dirty="0"/>
          </a:p>
        </p:txBody>
      </p:sp>
    </p:spTree>
    <p:custDataLst>
      <p:tags r:id="rId1"/>
    </p:custDataLst>
    <p:extLst>
      <p:ext uri="{BB962C8B-B14F-4D97-AF65-F5344CB8AC3E}">
        <p14:creationId xmlns:p14="http://schemas.microsoft.com/office/powerpoint/2010/main" val="24790053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6632"/>
            <a:ext cx="9144000" cy="908720"/>
          </a:xfrm>
        </p:spPr>
        <p:txBody>
          <a:bodyPr>
            <a:normAutofit/>
          </a:bodyPr>
          <a:lstStyle/>
          <a:p>
            <a:r>
              <a:rPr lang="el-GR" altLang="el-GR" sz="3600" dirty="0">
                <a:solidFill>
                  <a:prstClr val="black"/>
                </a:solidFill>
              </a:rPr>
              <a:t>Μύες της Ράχης Β1</a:t>
            </a:r>
            <a:r>
              <a:rPr lang="en-US" altLang="el-GR" sz="3600" dirty="0">
                <a:solidFill>
                  <a:prstClr val="black"/>
                </a:solidFill>
              </a:rPr>
              <a:t>: </a:t>
            </a:r>
            <a:r>
              <a:rPr lang="el-GR" altLang="el-GR" sz="3600" dirty="0">
                <a:solidFill>
                  <a:prstClr val="black"/>
                </a:solidFill>
              </a:rPr>
              <a:t>Μακροί ή </a:t>
            </a:r>
            <a:r>
              <a:rPr lang="el-GR" altLang="el-GR" sz="3600" dirty="0" smtClean="0">
                <a:solidFill>
                  <a:prstClr val="black"/>
                </a:solidFill>
              </a:rPr>
              <a:t>Επιπολής </a:t>
            </a:r>
            <a:r>
              <a:rPr lang="en-US" altLang="el-GR" sz="2800" b="0" dirty="0" smtClean="0">
                <a:solidFill>
                  <a:prstClr val="black"/>
                </a:solidFill>
              </a:rPr>
              <a:t>(</a:t>
            </a:r>
            <a:r>
              <a:rPr lang="el-GR" altLang="el-GR" sz="2800" b="0" dirty="0" smtClean="0">
                <a:solidFill>
                  <a:prstClr val="black"/>
                </a:solidFill>
              </a:rPr>
              <a:t>6</a:t>
            </a:r>
            <a:r>
              <a:rPr lang="en-US" altLang="el-GR" sz="2800" b="0" dirty="0" smtClean="0">
                <a:solidFill>
                  <a:prstClr val="black"/>
                </a:solidFill>
              </a:rPr>
              <a:t>/</a:t>
            </a:r>
            <a:r>
              <a:rPr lang="el-GR" altLang="el-GR" sz="2800" b="0" dirty="0">
                <a:solidFill>
                  <a:prstClr val="black"/>
                </a:solidFill>
              </a:rPr>
              <a:t>6</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7715200" cy="5040560"/>
          </a:xfrm>
        </p:spPr>
        <p:txBody>
          <a:bodyPr>
            <a:noAutofit/>
          </a:bodyPr>
          <a:lstStyle/>
          <a:p>
            <a:pPr marL="450850" indent="-450850">
              <a:spcBef>
                <a:spcPts val="600"/>
              </a:spcBef>
              <a:buFont typeface="Wingdings" pitchFamily="2" charset="2"/>
              <a:buAutoNum type="romanUcPeriod" startAt="3"/>
            </a:pPr>
            <a:r>
              <a:rPr lang="el-GR" altLang="el-GR" sz="2400" b="1" dirty="0" smtClean="0"/>
              <a:t>Εγκαρσιοακανθώδεις </a:t>
            </a:r>
          </a:p>
          <a:p>
            <a:pPr marL="450850" indent="-450850">
              <a:spcBef>
                <a:spcPts val="600"/>
              </a:spcBef>
              <a:buFont typeface="Wingdings" pitchFamily="2" charset="2"/>
              <a:buAutoNum type="arabicPeriod" startAt="3"/>
            </a:pPr>
            <a:r>
              <a:rPr lang="el-GR" altLang="el-GR" sz="2400" b="1" dirty="0" smtClean="0"/>
              <a:t>10-12 Περιστροφείς των Νώτων </a:t>
            </a:r>
            <a:r>
              <a:rPr lang="el-GR" altLang="el-GR" sz="2400" dirty="0" smtClean="0"/>
              <a:t>(Θωρακική Μοίρα ΣΣ)</a:t>
            </a:r>
          </a:p>
          <a:p>
            <a:pPr marL="901700" indent="-358775">
              <a:spcBef>
                <a:spcPts val="600"/>
              </a:spcBef>
            </a:pPr>
            <a:r>
              <a:rPr lang="el-GR" altLang="el-GR" sz="2400" b="1" dirty="0" smtClean="0">
                <a:solidFill>
                  <a:schemeClr val="tx2"/>
                </a:solidFill>
              </a:rPr>
              <a:t>Εκφύσεις</a:t>
            </a:r>
            <a:r>
              <a:rPr lang="en-US" altLang="el-GR" sz="2400" b="1" dirty="0" smtClean="0">
                <a:solidFill>
                  <a:schemeClr val="tx2"/>
                </a:solidFill>
              </a:rPr>
              <a:t>:</a:t>
            </a:r>
            <a:r>
              <a:rPr lang="el-GR" altLang="el-GR" sz="2400" b="1" dirty="0" smtClean="0">
                <a:solidFill>
                  <a:schemeClr val="tx2"/>
                </a:solidFill>
              </a:rPr>
              <a:t> </a:t>
            </a:r>
          </a:p>
          <a:p>
            <a:pPr marL="1338263" lvl="1" indent="-436563">
              <a:spcBef>
                <a:spcPts val="600"/>
              </a:spcBef>
            </a:pPr>
            <a:r>
              <a:rPr lang="el-GR" altLang="el-GR" sz="2400" dirty="0" smtClean="0"/>
              <a:t>Εγκάρσιες </a:t>
            </a:r>
            <a:r>
              <a:rPr lang="el-GR" altLang="el-GR" sz="2400" dirty="0"/>
              <a:t>αποφύσεις Θ1-Θ12</a:t>
            </a:r>
          </a:p>
          <a:p>
            <a:pPr marL="901700" indent="-358775">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338263" lvl="1" indent="-436563">
              <a:spcBef>
                <a:spcPts val="600"/>
              </a:spcBef>
            </a:pPr>
            <a:r>
              <a:rPr lang="el-GR" altLang="el-GR" sz="2400" dirty="0" smtClean="0"/>
              <a:t>Ακανθώδεις </a:t>
            </a:r>
            <a:r>
              <a:rPr lang="el-GR" altLang="el-GR" sz="2400" dirty="0"/>
              <a:t>αποφύσεις αμέσων υπερκειμένων θωρακικών σπονδύλων</a:t>
            </a:r>
          </a:p>
          <a:p>
            <a:pPr marL="901700" indent="-358775">
              <a:spcBef>
                <a:spcPts val="600"/>
              </a:spcBef>
            </a:pPr>
            <a:r>
              <a:rPr lang="el-GR" altLang="el-GR" sz="2400" b="1" dirty="0" smtClean="0"/>
              <a:t>Κίνηση</a:t>
            </a:r>
            <a:r>
              <a:rPr lang="en-US" altLang="el-GR" sz="2400" b="1" dirty="0" smtClean="0"/>
              <a:t>:</a:t>
            </a:r>
            <a:r>
              <a:rPr lang="en-US" altLang="el-GR" sz="2400" dirty="0" smtClean="0"/>
              <a:t> </a:t>
            </a:r>
            <a:r>
              <a:rPr lang="el-GR" altLang="el-GR" sz="2400" dirty="0" smtClean="0"/>
              <a:t>Έκταση κορμού προς τα πίσω.</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Οπίσθιοι </a:t>
            </a:r>
            <a:r>
              <a:rPr lang="el-GR" altLang="el-GR" sz="2400" dirty="0"/>
              <a:t>κλάδοι νωτιαίων ν</a:t>
            </a:r>
            <a:r>
              <a:rPr lang="el-GR" altLang="el-GR" sz="2400" dirty="0" smtClean="0"/>
              <a:t>.</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101</a:t>
            </a:fld>
            <a:endParaRPr lang="el-GR" dirty="0"/>
          </a:p>
        </p:txBody>
      </p:sp>
    </p:spTree>
    <p:custDataLst>
      <p:tags r:id="rId1"/>
    </p:custDataLst>
    <p:extLst>
      <p:ext uri="{BB962C8B-B14F-4D97-AF65-F5344CB8AC3E}">
        <p14:creationId xmlns:p14="http://schemas.microsoft.com/office/powerpoint/2010/main" val="30965208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Autofit/>
          </a:bodyPr>
          <a:lstStyle/>
          <a:p>
            <a:r>
              <a:rPr lang="el-GR" altLang="el-GR" sz="3600" dirty="0" smtClean="0"/>
              <a:t>Μύες της Ράχης Β. Αυτόχθονες ή Ιδίως Ραχιαίοι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8075240" cy="5400600"/>
          </a:xfrm>
        </p:spPr>
        <p:txBody>
          <a:bodyPr>
            <a:normAutofit lnSpcReduction="10000"/>
          </a:bodyPr>
          <a:lstStyle/>
          <a:p>
            <a:pPr marL="533400" indent="-533400">
              <a:lnSpc>
                <a:spcPct val="110000"/>
              </a:lnSpc>
              <a:spcBef>
                <a:spcPts val="600"/>
              </a:spcBef>
              <a:buFont typeface="Wingdings" pitchFamily="2" charset="2"/>
              <a:buNone/>
            </a:pPr>
            <a:r>
              <a:rPr lang="el-GR" altLang="el-GR" sz="2400" b="1" dirty="0" smtClean="0"/>
              <a:t>Β2</a:t>
            </a:r>
            <a:r>
              <a:rPr lang="en-US" altLang="el-GR" sz="2400" b="1" dirty="0"/>
              <a:t>: </a:t>
            </a:r>
            <a:r>
              <a:rPr lang="el-GR" altLang="el-GR" sz="2400" b="1" dirty="0" smtClean="0"/>
              <a:t>Βραχείς ή εν τω Βάθει </a:t>
            </a:r>
          </a:p>
          <a:p>
            <a:pPr marL="533400" indent="-533400">
              <a:lnSpc>
                <a:spcPct val="110000"/>
              </a:lnSpc>
              <a:spcBef>
                <a:spcPts val="600"/>
              </a:spcBef>
              <a:buFont typeface="Wingdings" pitchFamily="2" charset="2"/>
              <a:buAutoNum type="arabicPeriod"/>
            </a:pPr>
            <a:r>
              <a:rPr lang="el-GR" altLang="el-GR" sz="2400" b="1" dirty="0" smtClean="0"/>
              <a:t>Ινιοαυχενικοί (5) </a:t>
            </a:r>
          </a:p>
          <a:p>
            <a:pPr marL="901700" indent="-358775">
              <a:lnSpc>
                <a:spcPct val="110000"/>
              </a:lnSpc>
              <a:spcBef>
                <a:spcPts val="600"/>
              </a:spcBef>
              <a:buFont typeface="Wingdings" pitchFamily="2" charset="2"/>
              <a:buAutoNum type="romanLcPeriod"/>
            </a:pPr>
            <a:r>
              <a:rPr lang="el-GR" altLang="el-GR" sz="2400" dirty="0" smtClean="0"/>
              <a:t>Μείζων Οπίσθιος Ορθός Κεφαλικός</a:t>
            </a:r>
          </a:p>
          <a:p>
            <a:pPr marL="901700" indent="-358775">
              <a:lnSpc>
                <a:spcPct val="110000"/>
              </a:lnSpc>
              <a:spcBef>
                <a:spcPts val="600"/>
              </a:spcBef>
              <a:buFont typeface="Wingdings" pitchFamily="2" charset="2"/>
              <a:buAutoNum type="romanLcPeriod" startAt="2"/>
            </a:pPr>
            <a:r>
              <a:rPr lang="el-GR" altLang="el-GR" sz="2400" dirty="0" smtClean="0"/>
              <a:t>Ελάσσων Οπίσθιος Ορθός Κεφαλικός</a:t>
            </a:r>
          </a:p>
          <a:p>
            <a:pPr marL="901700" indent="-358775">
              <a:lnSpc>
                <a:spcPct val="110000"/>
              </a:lnSpc>
              <a:spcBef>
                <a:spcPts val="600"/>
              </a:spcBef>
              <a:buFont typeface="Wingdings" pitchFamily="2" charset="2"/>
              <a:buAutoNum type="romanLcPeriod" startAt="2"/>
            </a:pPr>
            <a:r>
              <a:rPr lang="el-GR" altLang="el-GR" sz="2400" dirty="0" smtClean="0"/>
              <a:t>Άνω Λοξός Κεφαλικός</a:t>
            </a:r>
          </a:p>
          <a:p>
            <a:pPr marL="901700" indent="-358775">
              <a:lnSpc>
                <a:spcPct val="110000"/>
              </a:lnSpc>
              <a:spcBef>
                <a:spcPts val="600"/>
              </a:spcBef>
              <a:buFont typeface="Wingdings" pitchFamily="2" charset="2"/>
              <a:buAutoNum type="romanLcPeriod" startAt="2"/>
            </a:pPr>
            <a:r>
              <a:rPr lang="el-GR" altLang="el-GR" sz="2400" dirty="0" smtClean="0"/>
              <a:t>Κάτω Λοξός  Κεφαλικός</a:t>
            </a:r>
          </a:p>
          <a:p>
            <a:pPr marL="901700" indent="-358775">
              <a:lnSpc>
                <a:spcPct val="110000"/>
              </a:lnSpc>
              <a:spcBef>
                <a:spcPts val="600"/>
              </a:spcBef>
              <a:buFont typeface="Wingdings" pitchFamily="2" charset="2"/>
              <a:buAutoNum type="romanLcPeriod" startAt="2"/>
            </a:pPr>
            <a:r>
              <a:rPr lang="el-GR" altLang="el-GR" sz="2400" dirty="0" smtClean="0"/>
              <a:t>Πλάγιος Ορθός Κεφαλικός</a:t>
            </a:r>
          </a:p>
          <a:p>
            <a:pPr marL="1258888" indent="-357188">
              <a:lnSpc>
                <a:spcPct val="110000"/>
              </a:lnSpc>
              <a:spcBef>
                <a:spcPts val="600"/>
              </a:spcBef>
            </a:pPr>
            <a:r>
              <a:rPr lang="el-GR" altLang="el-GR" sz="2400" b="1" dirty="0" smtClean="0">
                <a:solidFill>
                  <a:schemeClr val="tx2"/>
                </a:solidFill>
              </a:rPr>
              <a:t>Εκφύσεις</a:t>
            </a:r>
            <a:r>
              <a:rPr lang="en-US" altLang="el-GR" sz="2400" b="1" dirty="0" smtClean="0">
                <a:solidFill>
                  <a:schemeClr val="tx2"/>
                </a:solidFill>
              </a:rPr>
              <a:t>:</a:t>
            </a:r>
            <a:r>
              <a:rPr lang="el-GR" altLang="el-GR" sz="2400" b="1" dirty="0" smtClean="0">
                <a:solidFill>
                  <a:schemeClr val="tx2"/>
                </a:solidFill>
              </a:rPr>
              <a:t> </a:t>
            </a:r>
            <a:r>
              <a:rPr lang="el-GR" altLang="el-GR" sz="2400" dirty="0"/>
              <a:t>Όλοι από</a:t>
            </a:r>
            <a:r>
              <a:rPr lang="en-US" altLang="el-GR" sz="2400" dirty="0"/>
              <a:t>:</a:t>
            </a:r>
            <a:endParaRPr lang="el-GR" altLang="el-GR" sz="2400" dirty="0"/>
          </a:p>
          <a:p>
            <a:pPr marL="1658938" lvl="1" indent="-357188">
              <a:lnSpc>
                <a:spcPct val="110000"/>
              </a:lnSpc>
              <a:spcBef>
                <a:spcPts val="600"/>
              </a:spcBef>
            </a:pPr>
            <a:r>
              <a:rPr lang="el-GR" altLang="el-GR" sz="2400" dirty="0"/>
              <a:t>Ινιακό  </a:t>
            </a:r>
          </a:p>
          <a:p>
            <a:pPr marL="1258888" indent="-357188">
              <a:lnSpc>
                <a:spcPct val="110000"/>
              </a:lnSpc>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r>
              <a:rPr lang="el-GR" altLang="el-GR" sz="2400" dirty="0"/>
              <a:t>Όλοι στους</a:t>
            </a:r>
            <a:r>
              <a:rPr lang="en-US" altLang="el-GR" sz="2400" dirty="0"/>
              <a:t>:</a:t>
            </a:r>
            <a:endParaRPr lang="el-GR" altLang="el-GR" sz="2400" dirty="0"/>
          </a:p>
          <a:p>
            <a:pPr marL="1658938" lvl="1" indent="-357188">
              <a:lnSpc>
                <a:spcPct val="110000"/>
              </a:lnSpc>
              <a:spcBef>
                <a:spcPts val="600"/>
              </a:spcBef>
            </a:pPr>
            <a:r>
              <a:rPr lang="el-GR" altLang="el-GR" sz="2400" dirty="0"/>
              <a:t>Α1-Α2</a:t>
            </a:r>
          </a:p>
          <a:p>
            <a:pPr marL="1258888" indent="-357188">
              <a:lnSpc>
                <a:spcPct val="110000"/>
              </a:lnSpc>
              <a:spcBef>
                <a:spcPts val="600"/>
              </a:spcBef>
            </a:pPr>
            <a:r>
              <a:rPr lang="el-GR" altLang="el-GR" sz="2400" b="1" dirty="0"/>
              <a:t> </a:t>
            </a: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Οπίσθιοι κλάδοι Α1 και Α2 νωτιαίων ν. </a:t>
            </a:r>
          </a:p>
        </p:txBody>
      </p:sp>
      <p:pic>
        <p:nvPicPr>
          <p:cNvPr id="7"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068960"/>
            <a:ext cx="2927428" cy="29274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44208" y="2422629"/>
            <a:ext cx="2520280" cy="646331"/>
          </a:xfrm>
          <a:prstGeom prst="rect">
            <a:avLst/>
          </a:prstGeom>
        </p:spPr>
        <p:txBody>
          <a:bodyPr wrap="square">
            <a:spAutoFit/>
          </a:bodyPr>
          <a:lstStyle/>
          <a:p>
            <a:pPr algn="r"/>
            <a:r>
              <a:rPr lang="en-US" sz="1200" dirty="0" smtClean="0">
                <a:solidFill>
                  <a:schemeClr val="tx1">
                    <a:lumMod val="75000"/>
                    <a:lumOff val="25000"/>
                  </a:schemeClr>
                </a:solidFill>
                <a:latin typeface="+mn-lt"/>
              </a:rPr>
              <a:t>“</a:t>
            </a:r>
            <a:r>
              <a:rPr lang="en-US" sz="1200" dirty="0" smtClean="0">
                <a:latin typeface="+mn-lt"/>
                <a:hlinkClick r:id="rId4"/>
              </a:rPr>
              <a:t>Suboccipital muscles - animation01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102</a:t>
            </a:fld>
            <a:endParaRPr lang="el-GR" dirty="0"/>
          </a:p>
        </p:txBody>
      </p:sp>
    </p:spTree>
    <p:custDataLst>
      <p:tags r:id="rId1"/>
    </p:custDataLst>
    <p:extLst>
      <p:ext uri="{BB962C8B-B14F-4D97-AF65-F5344CB8AC3E}">
        <p14:creationId xmlns:p14="http://schemas.microsoft.com/office/powerpoint/2010/main" val="39438472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Autofit/>
          </a:bodyPr>
          <a:lstStyle/>
          <a:p>
            <a:r>
              <a:rPr lang="el-GR" altLang="el-GR" sz="3600" dirty="0">
                <a:solidFill>
                  <a:prstClr val="black"/>
                </a:solidFill>
              </a:rPr>
              <a:t>Μύες της Ράχης Β. Αυτόχθονες ή Ιδίως </a:t>
            </a:r>
            <a:r>
              <a:rPr lang="el-GR" altLang="el-GR" sz="3600" dirty="0" smtClean="0">
                <a:solidFill>
                  <a:prstClr val="black"/>
                </a:solidFill>
              </a:rPr>
              <a:t>Ραχιαίοι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4906888" cy="5040560"/>
          </a:xfrm>
        </p:spPr>
        <p:txBody>
          <a:bodyPr>
            <a:noAutofit/>
          </a:bodyPr>
          <a:lstStyle/>
          <a:p>
            <a:pPr marL="533400" indent="-533400">
              <a:spcBef>
                <a:spcPts val="600"/>
              </a:spcBef>
              <a:buFont typeface="Wingdings" pitchFamily="2" charset="2"/>
              <a:buNone/>
            </a:pPr>
            <a:r>
              <a:rPr lang="el-GR" altLang="el-GR" sz="2400" b="1" dirty="0" smtClean="0"/>
              <a:t>Β2</a:t>
            </a:r>
            <a:r>
              <a:rPr lang="en-US" altLang="el-GR" sz="2400" b="1" dirty="0" smtClean="0"/>
              <a:t>: </a:t>
            </a:r>
            <a:r>
              <a:rPr lang="el-GR" altLang="el-GR" sz="2400" b="1" dirty="0" smtClean="0"/>
              <a:t>Βραχείς ή εν τω Βάθει </a:t>
            </a:r>
            <a:endParaRPr lang="el-GR" altLang="el-GR" sz="2400" b="1" dirty="0"/>
          </a:p>
          <a:p>
            <a:pPr marL="450850" indent="-450850">
              <a:spcBef>
                <a:spcPts val="600"/>
              </a:spcBef>
              <a:buFont typeface="Wingdings" pitchFamily="2" charset="2"/>
              <a:buAutoNum type="arabicPeriod" startAt="2"/>
            </a:pPr>
            <a:r>
              <a:rPr lang="el-GR" altLang="el-GR" sz="2400" b="1" dirty="0" smtClean="0"/>
              <a:t>Βραχείς και Μακροί Ανελκτ</a:t>
            </a:r>
            <a:r>
              <a:rPr lang="el-GR" altLang="el-GR" sz="2400" b="1" dirty="0"/>
              <a:t>ή</a:t>
            </a:r>
            <a:r>
              <a:rPr lang="el-GR" altLang="el-GR" sz="2400" b="1" dirty="0" smtClean="0"/>
              <a:t>ρες των Πλευρών </a:t>
            </a:r>
            <a:r>
              <a:rPr lang="el-GR" altLang="el-GR" sz="2400" dirty="0" smtClean="0"/>
              <a:t>(</a:t>
            </a:r>
            <a:r>
              <a:rPr lang="el-GR" altLang="el-GR" sz="2400" dirty="0"/>
              <a:t>επικουρικοί αναπνευστικοί μ.)</a:t>
            </a:r>
          </a:p>
          <a:p>
            <a:pPr marL="808038" indent="-357188">
              <a:spcBef>
                <a:spcPts val="600"/>
              </a:spcBef>
            </a:pPr>
            <a:r>
              <a:rPr lang="el-GR" altLang="el-GR" sz="2400" b="1" dirty="0" smtClean="0">
                <a:solidFill>
                  <a:schemeClr val="tx2"/>
                </a:solidFill>
              </a:rPr>
              <a:t>Εκφύσεις</a:t>
            </a:r>
            <a:r>
              <a:rPr lang="en-US" altLang="el-GR" sz="2400" b="1" dirty="0" smtClean="0">
                <a:solidFill>
                  <a:schemeClr val="tx2"/>
                </a:solidFill>
              </a:rPr>
              <a:t>:</a:t>
            </a:r>
            <a:endParaRPr lang="el-GR" altLang="el-GR" sz="2400" b="1" dirty="0" smtClean="0">
              <a:solidFill>
                <a:schemeClr val="tx2"/>
              </a:solidFill>
            </a:endParaRPr>
          </a:p>
          <a:p>
            <a:pPr marL="1258888" lvl="1" indent="-450850">
              <a:spcBef>
                <a:spcPts val="600"/>
              </a:spcBef>
            </a:pPr>
            <a:r>
              <a:rPr lang="el-GR" altLang="el-GR" sz="2400" dirty="0" smtClean="0"/>
              <a:t>Εγκάρσιες </a:t>
            </a:r>
            <a:r>
              <a:rPr lang="el-GR" altLang="el-GR" sz="2400" dirty="0"/>
              <a:t>αποφύσεις θωρακικών σπονδύλων</a:t>
            </a:r>
          </a:p>
          <a:p>
            <a:pPr marL="808038" indent="-357188">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258888" lvl="1" indent="-450850">
              <a:spcBef>
                <a:spcPts val="600"/>
              </a:spcBef>
            </a:pPr>
            <a:r>
              <a:rPr lang="el-GR" altLang="el-GR" sz="2400" dirty="0" smtClean="0"/>
              <a:t>Πίσω </a:t>
            </a:r>
            <a:r>
              <a:rPr lang="el-GR" altLang="el-GR" sz="2400" dirty="0"/>
              <a:t>άκρο επόμενων (βραχείς) και μεθεπόμενων  (μακροί) πλευρών</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Μεσοπλεύρια ν</a:t>
            </a:r>
            <a:r>
              <a:rPr lang="el-GR" altLang="el-GR" sz="2400" dirty="0" smtClean="0"/>
              <a:t>.</a:t>
            </a:r>
            <a:endParaRPr lang="el-GR" altLang="el-GR"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502" y="1412776"/>
            <a:ext cx="3351575" cy="41764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06924" y="5754968"/>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Levatores costarum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103</a:t>
            </a:fld>
            <a:endParaRPr lang="el-GR" dirty="0"/>
          </a:p>
        </p:txBody>
      </p:sp>
    </p:spTree>
    <p:custDataLst>
      <p:tags r:id="rId1"/>
    </p:custDataLst>
    <p:extLst>
      <p:ext uri="{BB962C8B-B14F-4D97-AF65-F5344CB8AC3E}">
        <p14:creationId xmlns:p14="http://schemas.microsoft.com/office/powerpoint/2010/main" val="6298705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Autofit/>
          </a:bodyPr>
          <a:lstStyle/>
          <a:p>
            <a:r>
              <a:rPr lang="el-GR" altLang="el-GR" sz="3600" dirty="0">
                <a:solidFill>
                  <a:prstClr val="black"/>
                </a:solidFill>
              </a:rPr>
              <a:t>Μύες της Ράχης Β. Αυτόχθονες ή Ιδίως </a:t>
            </a:r>
            <a:r>
              <a:rPr lang="el-GR" altLang="el-GR" sz="3600" dirty="0" smtClean="0">
                <a:solidFill>
                  <a:prstClr val="black"/>
                </a:solidFill>
              </a:rPr>
              <a:t>Ραχιαίοι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8003232" cy="5040560"/>
          </a:xfrm>
        </p:spPr>
        <p:txBody>
          <a:bodyPr>
            <a:noAutofit/>
          </a:bodyPr>
          <a:lstStyle/>
          <a:p>
            <a:pPr marL="533400" indent="-533400">
              <a:spcBef>
                <a:spcPts val="600"/>
              </a:spcBef>
              <a:buFont typeface="Wingdings" pitchFamily="2" charset="2"/>
              <a:buNone/>
            </a:pPr>
            <a:r>
              <a:rPr lang="el-GR" altLang="el-GR" sz="2400" b="1" dirty="0" smtClean="0"/>
              <a:t>Β2</a:t>
            </a:r>
            <a:r>
              <a:rPr lang="en-US" altLang="el-GR" sz="2400" b="1" dirty="0" smtClean="0"/>
              <a:t>: </a:t>
            </a:r>
            <a:r>
              <a:rPr lang="el-GR" altLang="el-GR" sz="2400" b="1" dirty="0" smtClean="0"/>
              <a:t>Βραχείς ή εν τω Βάθει </a:t>
            </a:r>
            <a:endParaRPr lang="el-GR" altLang="el-GR" sz="2400" b="1" dirty="0"/>
          </a:p>
          <a:p>
            <a:pPr marL="533400" indent="-533400">
              <a:spcBef>
                <a:spcPts val="600"/>
              </a:spcBef>
              <a:buFont typeface="Wingdings" pitchFamily="2" charset="2"/>
              <a:buAutoNum type="arabicPeriod" startAt="3"/>
            </a:pPr>
            <a:r>
              <a:rPr lang="el-GR" altLang="el-GR" sz="2400" b="1" dirty="0" smtClean="0"/>
              <a:t>Μεσεγκάρσιοι</a:t>
            </a:r>
          </a:p>
          <a:p>
            <a:pPr marL="981075" indent="-438150">
              <a:spcBef>
                <a:spcPts val="600"/>
              </a:spcBef>
            </a:pPr>
            <a:r>
              <a:rPr lang="el-GR" altLang="el-GR" sz="2400" b="1" dirty="0" smtClean="0">
                <a:solidFill>
                  <a:schemeClr val="tx2"/>
                </a:solidFill>
              </a:rPr>
              <a:t>Εκφύσεις</a:t>
            </a:r>
            <a:r>
              <a:rPr lang="el-GR" altLang="el-GR" sz="2400" b="1" dirty="0" smtClean="0"/>
              <a:t> - </a:t>
            </a:r>
            <a:r>
              <a:rPr lang="el-GR" altLang="el-GR" sz="2400" b="1" dirty="0">
                <a:solidFill>
                  <a:srgbClr val="820000"/>
                </a:solidFill>
              </a:rPr>
              <a:t>Κ</a:t>
            </a:r>
            <a:r>
              <a:rPr lang="el-GR" altLang="el-GR" sz="2400" b="1" dirty="0" smtClean="0">
                <a:solidFill>
                  <a:srgbClr val="820000"/>
                </a:solidFill>
              </a:rPr>
              <a:t>αταφύσεις</a:t>
            </a:r>
            <a:r>
              <a:rPr lang="en-US" altLang="el-GR" sz="2400" b="1" dirty="0" smtClean="0">
                <a:solidFill>
                  <a:srgbClr val="820000"/>
                </a:solidFill>
              </a:rPr>
              <a:t>:</a:t>
            </a:r>
            <a:r>
              <a:rPr lang="en-US" altLang="el-GR" sz="2400" dirty="0" smtClean="0"/>
              <a:t> </a:t>
            </a:r>
            <a:endParaRPr lang="el-GR" altLang="el-GR" sz="2400" dirty="0" smtClean="0"/>
          </a:p>
          <a:p>
            <a:pPr marL="1338263" lvl="1" indent="-357188">
              <a:spcBef>
                <a:spcPts val="600"/>
              </a:spcBef>
            </a:pPr>
            <a:r>
              <a:rPr lang="el-GR" altLang="el-GR" sz="2400" dirty="0" smtClean="0"/>
              <a:t>Εγκάρσιες </a:t>
            </a:r>
            <a:r>
              <a:rPr lang="el-GR" altLang="el-GR" sz="2400" dirty="0"/>
              <a:t>αποφύσεις παρακειμένων σπονδύλων</a:t>
            </a:r>
            <a:r>
              <a:rPr lang="el-GR" altLang="el-GR" sz="2400" b="1" dirty="0"/>
              <a:t> </a:t>
            </a:r>
            <a:endParaRPr lang="el-GR" altLang="el-GR" sz="2400" dirty="0"/>
          </a:p>
          <a:p>
            <a:pPr marL="533400" indent="-533400">
              <a:spcBef>
                <a:spcPts val="600"/>
              </a:spcBef>
              <a:buFont typeface="Wingdings" pitchFamily="2" charset="2"/>
              <a:buAutoNum type="arabicPeriod" startAt="4"/>
            </a:pPr>
            <a:r>
              <a:rPr lang="el-GR" altLang="el-GR" sz="2400" b="1" dirty="0" smtClean="0"/>
              <a:t>Μεσακάνθιοι</a:t>
            </a:r>
            <a:endParaRPr lang="el-GR" altLang="el-GR" sz="2400" dirty="0" smtClean="0"/>
          </a:p>
          <a:p>
            <a:pPr marL="981075" indent="-438150">
              <a:spcBef>
                <a:spcPts val="600"/>
              </a:spcBef>
            </a:pPr>
            <a:r>
              <a:rPr lang="el-GR" altLang="el-GR" sz="2400" b="1" dirty="0" smtClean="0">
                <a:solidFill>
                  <a:schemeClr val="tx2"/>
                </a:solidFill>
              </a:rPr>
              <a:t>Εκφύσεις</a:t>
            </a:r>
            <a:r>
              <a:rPr lang="el-GR" altLang="el-GR" sz="2400" b="1" dirty="0" smtClean="0"/>
              <a:t> - </a:t>
            </a:r>
            <a:r>
              <a:rPr lang="el-GR" altLang="el-GR" sz="2400" b="1" dirty="0" smtClean="0">
                <a:solidFill>
                  <a:srgbClr val="820000"/>
                </a:solidFill>
              </a:rPr>
              <a:t>Καταφύσεις</a:t>
            </a:r>
            <a:r>
              <a:rPr lang="en-US" altLang="el-GR" sz="2400" b="1" dirty="0" smtClean="0">
                <a:solidFill>
                  <a:srgbClr val="820000"/>
                </a:solidFill>
              </a:rPr>
              <a:t>:</a:t>
            </a:r>
            <a:r>
              <a:rPr lang="en-US" altLang="el-GR" sz="2400" dirty="0" smtClean="0">
                <a:solidFill>
                  <a:srgbClr val="820000"/>
                </a:solidFill>
              </a:rPr>
              <a:t> </a:t>
            </a:r>
            <a:endParaRPr lang="el-GR" altLang="el-GR" sz="2400" dirty="0">
              <a:solidFill>
                <a:srgbClr val="820000"/>
              </a:solidFill>
            </a:endParaRPr>
          </a:p>
          <a:p>
            <a:pPr marL="1338263" lvl="1" indent="-357188">
              <a:spcBef>
                <a:spcPts val="600"/>
              </a:spcBef>
            </a:pPr>
            <a:r>
              <a:rPr lang="el-GR" altLang="el-GR" sz="2400" dirty="0"/>
              <a:t>Ακανθώδεις αποφύσεις παρακειμένων σπονδύλων</a:t>
            </a:r>
            <a:endParaRPr lang="el-GR" altLang="el-GR" sz="2400" b="1" dirty="0"/>
          </a:p>
          <a:p>
            <a:pPr marL="981075" indent="-4381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Οι μεσεγκάρσιοι και οι μεσακάνθιοι νευρούνται από πρόσθιους και οπίσθιους κλάδους των νωτιαίων  ν</a:t>
            </a:r>
            <a:r>
              <a:rPr lang="el-GR" altLang="el-GR" sz="2400" b="1" dirty="0" smtClean="0"/>
              <a:t>.</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104</a:t>
            </a:fld>
            <a:endParaRPr lang="el-GR" dirty="0"/>
          </a:p>
        </p:txBody>
      </p:sp>
    </p:spTree>
    <p:custDataLst>
      <p:tags r:id="rId1"/>
    </p:custDataLst>
    <p:extLst>
      <p:ext uri="{BB962C8B-B14F-4D97-AF65-F5344CB8AC3E}">
        <p14:creationId xmlns:p14="http://schemas.microsoft.com/office/powerpoint/2010/main" val="24041155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ράχης - ετερόχθονες</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39202049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Autofit/>
          </a:bodyPr>
          <a:lstStyle/>
          <a:p>
            <a:r>
              <a:rPr lang="el-GR" sz="3200" dirty="0">
                <a:solidFill>
                  <a:prstClr val="black"/>
                </a:solidFill>
              </a:rPr>
              <a:t>Μύες της ράχης </a:t>
            </a:r>
            <a:r>
              <a:rPr lang="el-GR" sz="3200" dirty="0" smtClean="0">
                <a:solidFill>
                  <a:prstClr val="black"/>
                </a:solidFill>
              </a:rPr>
              <a:t>– ετερόχθονες </a:t>
            </a:r>
            <a:br>
              <a:rPr lang="el-GR" sz="3200" dirty="0" smtClean="0">
                <a:solidFill>
                  <a:prstClr val="black"/>
                </a:solidFill>
              </a:rPr>
            </a:br>
            <a:r>
              <a:rPr lang="el-GR" altLang="el-GR" sz="3200" dirty="0" smtClean="0"/>
              <a:t>Α1</a:t>
            </a:r>
            <a:r>
              <a:rPr lang="en-US" altLang="el-GR" sz="3200" dirty="0"/>
              <a:t>: </a:t>
            </a:r>
            <a:r>
              <a:rPr lang="el-GR" altLang="el-GR" sz="3200" dirty="0" smtClean="0"/>
              <a:t>Ωμοραχιαίοι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n-US" altLang="el-GR" sz="2800" dirty="0" smtClean="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p:txBody>
          <a:bodyPr>
            <a:noAutofit/>
          </a:bodyPr>
          <a:lstStyle/>
          <a:p>
            <a:pPr marL="533400" indent="-533400">
              <a:spcBef>
                <a:spcPts val="600"/>
              </a:spcBef>
              <a:buFont typeface="Wingdings" pitchFamily="2" charset="2"/>
              <a:buAutoNum type="arabicPeriod"/>
            </a:pPr>
            <a:r>
              <a:rPr lang="el-GR" altLang="el-GR" sz="2400" b="1" dirty="0" smtClean="0"/>
              <a:t>Τραπεζοειδής</a:t>
            </a:r>
            <a:r>
              <a:rPr lang="el-GR" altLang="el-GR" sz="2400" dirty="0" smtClean="0"/>
              <a:t> </a:t>
            </a:r>
            <a:r>
              <a:rPr lang="el-GR" altLang="el-GR" sz="2400" dirty="0"/>
              <a:t>(επιπολής)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8888" lvl="1" indent="-357188">
              <a:spcBef>
                <a:spcPts val="600"/>
              </a:spcBef>
            </a:pPr>
            <a:r>
              <a:rPr lang="el-GR" altLang="el-GR" sz="2400" dirty="0" smtClean="0"/>
              <a:t>Ινιακό </a:t>
            </a:r>
            <a:r>
              <a:rPr lang="el-GR" altLang="el-GR" sz="2400" dirty="0"/>
              <a:t>(άνω αυχενική γραμμή)</a:t>
            </a:r>
          </a:p>
          <a:p>
            <a:pPr marL="1258888" lvl="1" indent="-357188">
              <a:spcBef>
                <a:spcPts val="600"/>
              </a:spcBef>
            </a:pPr>
            <a:r>
              <a:rPr lang="el-GR" altLang="el-GR" sz="2400" dirty="0"/>
              <a:t>Ακανθώδεις αποφύσεις Α1-Α7 και Θ1-Θ12</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258888" lvl="1" indent="-357188">
              <a:spcBef>
                <a:spcPts val="600"/>
              </a:spcBef>
            </a:pPr>
            <a:r>
              <a:rPr lang="el-GR" altLang="el-GR" sz="2400" dirty="0" smtClean="0"/>
              <a:t>Έξω </a:t>
            </a:r>
            <a:r>
              <a:rPr lang="el-GR" altLang="el-GR" sz="2400" dirty="0"/>
              <a:t>τριτημόριο κλείδας</a:t>
            </a:r>
          </a:p>
          <a:p>
            <a:pPr marL="1258888" lvl="1" indent="-357188">
              <a:spcBef>
                <a:spcPts val="600"/>
              </a:spcBef>
            </a:pPr>
            <a:r>
              <a:rPr lang="el-GR" altLang="el-GR" sz="2400" dirty="0"/>
              <a:t>Ωμοπλατιαία άκανθα και ακρώμιο</a:t>
            </a:r>
          </a:p>
          <a:p>
            <a:pPr marL="901700" indent="-358775">
              <a:spcBef>
                <a:spcPts val="600"/>
              </a:spcBef>
            </a:pPr>
            <a:r>
              <a:rPr lang="el-GR" altLang="el-GR" sz="2400" b="1" dirty="0" smtClean="0"/>
              <a:t>Κίνηση</a:t>
            </a:r>
            <a:r>
              <a:rPr lang="en-US" altLang="el-GR" sz="2400" b="1" dirty="0" smtClean="0"/>
              <a:t>:</a:t>
            </a:r>
            <a:r>
              <a:rPr lang="en-US" altLang="el-GR" sz="2400" dirty="0" smtClean="0"/>
              <a:t> </a:t>
            </a:r>
            <a:r>
              <a:rPr lang="el-GR" altLang="el-GR" sz="2400" dirty="0" smtClean="0"/>
              <a:t>Ανύψωση </a:t>
            </a:r>
            <a:r>
              <a:rPr lang="el-GR" altLang="el-GR" sz="2400" dirty="0"/>
              <a:t>του βραχίονα πάνω από την οριζόντια θέση.</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58888" lvl="1" indent="-357188">
              <a:spcBef>
                <a:spcPts val="600"/>
              </a:spcBef>
            </a:pPr>
            <a:r>
              <a:rPr lang="el-GR" altLang="el-GR" sz="2400" dirty="0" smtClean="0"/>
              <a:t>Παραπληρωματικό </a:t>
            </a:r>
            <a:r>
              <a:rPr lang="el-GR" altLang="el-GR" sz="2400" dirty="0"/>
              <a:t>ν (11</a:t>
            </a:r>
            <a:r>
              <a:rPr lang="el-GR" altLang="el-GR" sz="2400" baseline="30000" dirty="0"/>
              <a:t>η</a:t>
            </a:r>
            <a:r>
              <a:rPr lang="el-GR" altLang="el-GR" sz="2400" dirty="0"/>
              <a:t> ΕΣ)</a:t>
            </a:r>
          </a:p>
          <a:p>
            <a:pPr marL="1258888" lvl="1" indent="-357188">
              <a:spcBef>
                <a:spcPts val="600"/>
              </a:spcBef>
            </a:pPr>
            <a:r>
              <a:rPr lang="el-GR" altLang="el-GR" sz="2400" dirty="0"/>
              <a:t>Κλάδοι αυχενικού </a:t>
            </a:r>
            <a:r>
              <a:rPr lang="el-GR" altLang="el-GR" sz="2400" dirty="0" smtClean="0"/>
              <a:t>πλέγματος</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106</a:t>
            </a:fld>
            <a:endParaRPr lang="el-GR" dirty="0"/>
          </a:p>
        </p:txBody>
      </p:sp>
    </p:spTree>
    <p:custDataLst>
      <p:tags r:id="rId1"/>
    </p:custDataLst>
    <p:extLst>
      <p:ext uri="{BB962C8B-B14F-4D97-AF65-F5344CB8AC3E}">
        <p14:creationId xmlns:p14="http://schemas.microsoft.com/office/powerpoint/2010/main" val="15176109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l-GR" sz="3600" dirty="0">
                <a:solidFill>
                  <a:prstClr val="black"/>
                </a:solidFill>
              </a:rPr>
              <a:t>Μύες της ράχης – ετερόχθονες </a:t>
            </a:r>
            <a:br>
              <a:rPr lang="el-GR" sz="3600" dirty="0">
                <a:solidFill>
                  <a:prstClr val="black"/>
                </a:solidFill>
              </a:rPr>
            </a:br>
            <a:r>
              <a:rPr lang="el-GR" altLang="el-GR" sz="3600" dirty="0">
                <a:solidFill>
                  <a:prstClr val="black"/>
                </a:solidFill>
              </a:rPr>
              <a:t>Α1</a:t>
            </a:r>
            <a:r>
              <a:rPr lang="en-US" altLang="el-GR" sz="3600" dirty="0">
                <a:solidFill>
                  <a:prstClr val="black"/>
                </a:solidFill>
              </a:rPr>
              <a:t>: </a:t>
            </a:r>
            <a:r>
              <a:rPr lang="el-GR" altLang="el-GR" sz="3600" dirty="0" smtClean="0">
                <a:solidFill>
                  <a:prstClr val="black"/>
                </a:solidFill>
              </a:rPr>
              <a:t>Ωμοραχιαίοι </a:t>
            </a:r>
            <a:r>
              <a:rPr lang="en-US" altLang="el-GR" sz="3100" b="0" dirty="0" smtClean="0">
                <a:solidFill>
                  <a:prstClr val="black"/>
                </a:solidFill>
              </a:rPr>
              <a:t>(</a:t>
            </a:r>
            <a:r>
              <a:rPr lang="el-GR" altLang="el-GR" sz="3100" b="0" dirty="0" smtClean="0">
                <a:solidFill>
                  <a:prstClr val="black"/>
                </a:solidFill>
              </a:rPr>
              <a:t>2</a:t>
            </a:r>
            <a:r>
              <a:rPr lang="en-US" altLang="el-GR" sz="3100" b="0" dirty="0" smtClean="0">
                <a:solidFill>
                  <a:prstClr val="black"/>
                </a:solidFill>
              </a:rPr>
              <a:t>/</a:t>
            </a:r>
            <a:r>
              <a:rPr lang="el-GR" altLang="el-GR" sz="3100" b="0" dirty="0">
                <a:solidFill>
                  <a:prstClr val="black"/>
                </a:solidFill>
              </a:rPr>
              <a:t>4</a:t>
            </a:r>
            <a:r>
              <a:rPr lang="en-US" altLang="el-GR" sz="3100" b="0" dirty="0">
                <a:solidFill>
                  <a:prstClr val="black"/>
                </a:solidFill>
              </a:rPr>
              <a:t>)</a:t>
            </a:r>
            <a:r>
              <a:rPr lang="en-US" altLang="el-GR" sz="3100" dirty="0">
                <a:solidFill>
                  <a:prstClr val="black"/>
                </a:solidFill>
              </a:rPr>
              <a:t> </a:t>
            </a:r>
            <a:endParaRPr lang="el-GR" altLang="el-GR" sz="3600" dirty="0">
              <a:solidFill>
                <a:srgbClr val="00FFFF"/>
              </a:solidFill>
            </a:endParaRPr>
          </a:p>
        </p:txBody>
      </p:sp>
      <p:sp>
        <p:nvSpPr>
          <p:cNvPr id="2" name="Content Placeholder 1"/>
          <p:cNvSpPr>
            <a:spLocks noGrp="1"/>
          </p:cNvSpPr>
          <p:nvPr>
            <p:ph idx="1"/>
          </p:nvPr>
        </p:nvSpPr>
        <p:spPr>
          <a:xfrm>
            <a:off x="457200" y="1196752"/>
            <a:ext cx="8229600" cy="5328592"/>
          </a:xfrm>
        </p:spPr>
        <p:txBody>
          <a:bodyPr>
            <a:normAutofit/>
          </a:bodyPr>
          <a:lstStyle/>
          <a:p>
            <a:pPr marL="533400" indent="-533400">
              <a:spcBef>
                <a:spcPts val="600"/>
              </a:spcBef>
              <a:buFont typeface="Wingdings" pitchFamily="2" charset="2"/>
              <a:buAutoNum type="arabicPeriod" startAt="2"/>
            </a:pPr>
            <a:r>
              <a:rPr lang="el-GR" altLang="el-GR" sz="2400" b="1" dirty="0" smtClean="0"/>
              <a:t>Πλατύς Ραχιαίος </a:t>
            </a:r>
            <a:r>
              <a:rPr lang="el-GR" altLang="el-GR" sz="2400" dirty="0" smtClean="0"/>
              <a:t>(</a:t>
            </a:r>
            <a:r>
              <a:rPr lang="el-GR" altLang="el-GR" sz="2400" dirty="0"/>
              <a:t>επιπολής). Σχηματίζει το πίσω τοίχωμα της μασχάλης.</a:t>
            </a:r>
          </a:p>
          <a:p>
            <a:pPr marL="901700" indent="-358775">
              <a:spcBef>
                <a:spcPts val="600"/>
              </a:spcBef>
              <a:tabLst>
                <a:tab pos="901700" algn="l"/>
              </a:tabLst>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338263" lvl="1" indent="-436563">
              <a:spcBef>
                <a:spcPts val="600"/>
              </a:spcBef>
            </a:pPr>
            <a:r>
              <a:rPr lang="el-GR" altLang="el-GR" sz="2400" dirty="0" smtClean="0"/>
              <a:t>Ακανθώδεις </a:t>
            </a:r>
            <a:r>
              <a:rPr lang="el-GR" altLang="el-GR" sz="2400" dirty="0"/>
              <a:t>αποφύσεις Θ6-Θ12</a:t>
            </a:r>
          </a:p>
          <a:p>
            <a:pPr marL="1338263" lvl="1" indent="-436563">
              <a:spcBef>
                <a:spcPts val="600"/>
              </a:spcBef>
            </a:pPr>
            <a:r>
              <a:rPr lang="el-GR" altLang="el-GR" sz="2400" dirty="0"/>
              <a:t>Ακανθώδεις αποφύσεις Ο1-Ο5</a:t>
            </a:r>
          </a:p>
          <a:p>
            <a:pPr marL="1338263" lvl="1" indent="-436563">
              <a:spcBef>
                <a:spcPts val="600"/>
              </a:spcBef>
            </a:pPr>
            <a:r>
              <a:rPr lang="el-GR" altLang="el-GR" sz="2400" dirty="0"/>
              <a:t>4 κατώτερες πλευρές (Π9-Π12)</a:t>
            </a:r>
          </a:p>
          <a:p>
            <a:pPr marL="1338263" lvl="1" indent="-436563">
              <a:spcBef>
                <a:spcPts val="600"/>
              </a:spcBef>
            </a:pPr>
            <a:r>
              <a:rPr lang="el-GR" altLang="el-GR" sz="2400" dirty="0"/>
              <a:t>Μέση ιερή ακρολοφία ιερού</a:t>
            </a:r>
          </a:p>
          <a:p>
            <a:pPr marL="1338263" lvl="1" indent="-436563">
              <a:spcBef>
                <a:spcPts val="600"/>
              </a:spcBef>
            </a:pPr>
            <a:r>
              <a:rPr lang="el-GR" altLang="el-GR" sz="2400" dirty="0"/>
              <a:t>Έσω τριτημόριο λαγονίου ακρολοφίας</a:t>
            </a:r>
          </a:p>
          <a:p>
            <a:pPr marL="901700" indent="-358775">
              <a:spcBef>
                <a:spcPts val="600"/>
              </a:spcBef>
              <a:tabLst>
                <a:tab pos="901700" algn="l"/>
              </a:tabLst>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338263" lvl="1" indent="-436563">
              <a:spcBef>
                <a:spcPts val="600"/>
              </a:spcBef>
            </a:pPr>
            <a:r>
              <a:rPr lang="el-GR" altLang="el-GR" sz="2400" dirty="0" smtClean="0"/>
              <a:t>Αύλακα </a:t>
            </a:r>
            <a:r>
              <a:rPr lang="el-GR" altLang="el-GR" sz="2400" dirty="0"/>
              <a:t>δικέφαλου βραχιονίου μ. (βραχιόνιο)</a:t>
            </a:r>
          </a:p>
          <a:p>
            <a:pPr marL="901700" indent="-358775">
              <a:spcBef>
                <a:spcPts val="600"/>
              </a:spcBef>
              <a:tabLst>
                <a:tab pos="901700" algn="l"/>
              </a:tabLst>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338263" lvl="1" indent="-436563">
              <a:spcBef>
                <a:spcPts val="600"/>
              </a:spcBef>
            </a:pPr>
            <a:r>
              <a:rPr lang="el-GR" altLang="el-GR" sz="2400" dirty="0" smtClean="0"/>
              <a:t>Θωρακοραχιαίο </a:t>
            </a:r>
            <a:r>
              <a:rPr lang="el-GR" altLang="el-GR" sz="2400" dirty="0"/>
              <a:t>ν. Βραχιονίου πλέγματος</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107</a:t>
            </a:fld>
            <a:endParaRPr lang="el-GR" dirty="0"/>
          </a:p>
        </p:txBody>
      </p:sp>
    </p:spTree>
    <p:custDataLst>
      <p:tags r:id="rId1"/>
    </p:custDataLst>
    <p:extLst>
      <p:ext uri="{BB962C8B-B14F-4D97-AF65-F5344CB8AC3E}">
        <p14:creationId xmlns:p14="http://schemas.microsoft.com/office/powerpoint/2010/main" val="4327957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Autofit/>
          </a:bodyPr>
          <a:lstStyle/>
          <a:p>
            <a:r>
              <a:rPr lang="el-GR" sz="3200" dirty="0">
                <a:solidFill>
                  <a:prstClr val="black"/>
                </a:solidFill>
              </a:rPr>
              <a:t>Μύες της ράχης – ετερόχθονες </a:t>
            </a:r>
            <a:br>
              <a:rPr lang="el-GR" sz="3200" dirty="0">
                <a:solidFill>
                  <a:prstClr val="black"/>
                </a:solidFill>
              </a:rPr>
            </a:br>
            <a:r>
              <a:rPr lang="el-GR" altLang="el-GR" sz="3200" dirty="0">
                <a:solidFill>
                  <a:prstClr val="black"/>
                </a:solidFill>
              </a:rPr>
              <a:t>Α1</a:t>
            </a:r>
            <a:r>
              <a:rPr lang="en-US" altLang="el-GR" sz="3200" dirty="0">
                <a:solidFill>
                  <a:prstClr val="black"/>
                </a:solidFill>
              </a:rPr>
              <a:t>: </a:t>
            </a:r>
            <a:r>
              <a:rPr lang="el-GR" altLang="el-GR" sz="3200" dirty="0" smtClean="0">
                <a:solidFill>
                  <a:prstClr val="black"/>
                </a:solidFill>
              </a:rPr>
              <a:t>Ωμοραχιαίοι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5842992" cy="5040560"/>
          </a:xfrm>
        </p:spPr>
        <p:txBody>
          <a:bodyPr>
            <a:noAutofit/>
          </a:bodyPr>
          <a:lstStyle/>
          <a:p>
            <a:pPr marL="533400" indent="-533400">
              <a:spcBef>
                <a:spcPts val="600"/>
              </a:spcBef>
              <a:buFont typeface="Wingdings" pitchFamily="2" charset="2"/>
              <a:buAutoNum type="arabicPeriod" startAt="3"/>
            </a:pPr>
            <a:r>
              <a:rPr lang="el-GR" altLang="el-GR" sz="2400" b="1" dirty="0" smtClean="0"/>
              <a:t>Ρομβοειδής </a:t>
            </a:r>
            <a:r>
              <a:rPr lang="el-GR" altLang="el-GR" sz="2400" b="1" dirty="0"/>
              <a:t>(εν τω βάθει)</a:t>
            </a:r>
          </a:p>
          <a:p>
            <a:pPr marL="901700" indent="-358775">
              <a:spcBef>
                <a:spcPts val="600"/>
              </a:spcBef>
            </a:pPr>
            <a:r>
              <a:rPr lang="el-GR" altLang="el-GR" sz="2400" b="1" dirty="0" smtClean="0">
                <a:solidFill>
                  <a:schemeClr val="tx2"/>
                </a:solidFill>
              </a:rPr>
              <a:t>Έκφυση</a:t>
            </a:r>
            <a:r>
              <a:rPr lang="en-US" altLang="el-GR" sz="2400" dirty="0" smtClean="0"/>
              <a:t>: </a:t>
            </a:r>
            <a:endParaRPr lang="el-GR" altLang="el-GR" sz="2400" dirty="0" smtClean="0"/>
          </a:p>
          <a:p>
            <a:pPr marL="1338263" lvl="1" indent="-436563">
              <a:spcBef>
                <a:spcPts val="600"/>
              </a:spcBef>
            </a:pPr>
            <a:r>
              <a:rPr lang="el-GR" altLang="el-GR" sz="2400" dirty="0" smtClean="0"/>
              <a:t>Ακανθώδεις </a:t>
            </a:r>
            <a:r>
              <a:rPr lang="el-GR" altLang="el-GR" sz="2400" dirty="0"/>
              <a:t>αποφύσεις Α6-Α7</a:t>
            </a:r>
          </a:p>
          <a:p>
            <a:pPr marL="1338263" lvl="1" indent="-436563">
              <a:spcBef>
                <a:spcPts val="600"/>
              </a:spcBef>
            </a:pPr>
            <a:r>
              <a:rPr lang="el-GR" altLang="el-GR" sz="2400" dirty="0"/>
              <a:t>Ακανθώδεις αποφύσεις Θ1-Θ4</a:t>
            </a:r>
          </a:p>
          <a:p>
            <a:pPr marL="901700" indent="-358775">
              <a:spcBef>
                <a:spcPts val="600"/>
              </a:spcBef>
            </a:pPr>
            <a:r>
              <a:rPr lang="el-GR" altLang="el-GR" sz="2400" b="1" dirty="0" smtClean="0">
                <a:solidFill>
                  <a:srgbClr val="820000"/>
                </a:solidFill>
              </a:rPr>
              <a:t>Κατάφυση</a:t>
            </a:r>
            <a:r>
              <a:rPr lang="en-US" altLang="el-GR" sz="2400" dirty="0" smtClean="0">
                <a:solidFill>
                  <a:srgbClr val="820000"/>
                </a:solidFill>
              </a:rPr>
              <a:t>: </a:t>
            </a:r>
            <a:endParaRPr lang="el-GR" altLang="el-GR" sz="2400" dirty="0" smtClean="0">
              <a:solidFill>
                <a:srgbClr val="820000"/>
              </a:solidFill>
            </a:endParaRPr>
          </a:p>
          <a:p>
            <a:pPr marL="1338263" lvl="1" indent="-436563">
              <a:spcBef>
                <a:spcPts val="600"/>
              </a:spcBef>
            </a:pPr>
            <a:r>
              <a:rPr lang="el-GR" altLang="el-GR" sz="2400" dirty="0" smtClean="0"/>
              <a:t>Νωτιαίο </a:t>
            </a:r>
            <a:r>
              <a:rPr lang="el-GR" altLang="el-GR" sz="2400" dirty="0"/>
              <a:t>χείλος (έσω) ωμοπλάτης). </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endParaRPr lang="el-GR" altLang="el-GR" sz="2400" b="1" dirty="0" smtClean="0">
              <a:solidFill>
                <a:schemeClr val="accent3">
                  <a:lumMod val="50000"/>
                </a:schemeClr>
              </a:solidFill>
            </a:endParaRPr>
          </a:p>
          <a:p>
            <a:pPr marL="1338263" lvl="1" indent="-436563">
              <a:spcBef>
                <a:spcPts val="600"/>
              </a:spcBef>
              <a:buFont typeface="Wingdings" pitchFamily="2" charset="2"/>
              <a:buNone/>
            </a:pPr>
            <a:r>
              <a:rPr lang="el-GR" altLang="el-GR" sz="2400" dirty="0" smtClean="0"/>
              <a:t>Ραχιαίο </a:t>
            </a:r>
            <a:r>
              <a:rPr lang="el-GR" altLang="el-GR" sz="2400" dirty="0"/>
              <a:t>ν. της ωμοπλάτης (κλάδος βραχιονίου πλέγματος</a:t>
            </a:r>
            <a:r>
              <a:rPr lang="el-GR" altLang="el-GR" sz="2400" dirty="0" smtClean="0"/>
              <a:t>)</a:t>
            </a:r>
            <a:endParaRPr lang="el-GR" sz="2400" dirty="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2204864"/>
            <a:ext cx="2592288"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26899" y="4797152"/>
            <a:ext cx="25202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Rhomboid muscles animation </a:t>
            </a:r>
            <a:r>
              <a:rPr lang="en-US" sz="1200" dirty="0" smtClean="0">
                <a:latin typeface="+mn-lt"/>
                <a:hlinkClick r:id="rId5"/>
              </a:rPr>
              <a:t>small</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6"/>
              </a:rPr>
              <a:t>Was a </a:t>
            </a:r>
            <a:r>
              <a:rPr lang="en-US" sz="1200" dirty="0" smtClean="0">
                <a:latin typeface="+mn-lt"/>
                <a:hlinkClick r:id="rId6"/>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7"/>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108</a:t>
            </a:fld>
            <a:endParaRPr lang="el-GR" dirty="0"/>
          </a:p>
        </p:txBody>
      </p:sp>
    </p:spTree>
    <p:custDataLst>
      <p:tags r:id="rId1"/>
    </p:custDataLst>
    <p:extLst>
      <p:ext uri="{BB962C8B-B14F-4D97-AF65-F5344CB8AC3E}">
        <p14:creationId xmlns:p14="http://schemas.microsoft.com/office/powerpoint/2010/main" val="3052345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Β. Οπίσθιοι ή εκτείνοντες</a:t>
            </a:r>
            <a:br>
              <a:rPr lang="el-GR" dirty="0" smtClean="0"/>
            </a:br>
            <a:r>
              <a:rPr lang="el-GR" sz="3100" dirty="0" smtClean="0"/>
              <a:t>Β.1 Μύες 1</a:t>
            </a:r>
            <a:r>
              <a:rPr lang="el-GR" sz="3100" baseline="30000" dirty="0" smtClean="0"/>
              <a:t>ου</a:t>
            </a:r>
            <a:r>
              <a:rPr lang="el-GR" sz="3100" dirty="0" smtClean="0"/>
              <a:t> Στρώματος ή επιπολής</a:t>
            </a:r>
            <a:r>
              <a:rPr lang="en-US" sz="3100" dirty="0" smtClean="0"/>
              <a:t> </a:t>
            </a:r>
            <a:r>
              <a:rPr lang="en-US" altLang="el-GR" sz="2800" b="0" dirty="0">
                <a:solidFill>
                  <a:prstClr val="black"/>
                </a:solidFill>
              </a:rPr>
              <a:t>(1/2)</a:t>
            </a:r>
            <a:endParaRPr lang="el-GR" dirty="0"/>
          </a:p>
        </p:txBody>
      </p:sp>
      <p:sp>
        <p:nvSpPr>
          <p:cNvPr id="3" name="Content Placeholder 2"/>
          <p:cNvSpPr>
            <a:spLocks noGrp="1"/>
          </p:cNvSpPr>
          <p:nvPr>
            <p:ph idx="1"/>
          </p:nvPr>
        </p:nvSpPr>
        <p:spPr>
          <a:xfrm>
            <a:off x="457200" y="1196752"/>
            <a:ext cx="5770984" cy="5040560"/>
          </a:xfrm>
        </p:spPr>
        <p:txBody>
          <a:bodyPr>
            <a:noAutofit/>
          </a:bodyPr>
          <a:lstStyle/>
          <a:p>
            <a:pPr marL="533400" indent="-533400">
              <a:spcBef>
                <a:spcPts val="600"/>
              </a:spcBef>
              <a:buFont typeface="Wingdings" pitchFamily="2" charset="2"/>
              <a:buNone/>
            </a:pPr>
            <a:r>
              <a:rPr lang="el-GR" altLang="el-GR" sz="2400" dirty="0" smtClean="0"/>
              <a:t>Διατάσσονται </a:t>
            </a:r>
            <a:r>
              <a:rPr lang="el-GR" altLang="el-GR" sz="2400" dirty="0"/>
              <a:t>σε 2 στρώματα</a:t>
            </a:r>
          </a:p>
          <a:p>
            <a:pPr marL="457200" indent="-457200">
              <a:spcBef>
                <a:spcPts val="600"/>
              </a:spcBef>
              <a:buFont typeface="+mj-lt"/>
              <a:buAutoNum type="arabicPeriod"/>
            </a:pPr>
            <a:r>
              <a:rPr lang="el-GR" altLang="el-GR" sz="2400" b="1" dirty="0" smtClean="0"/>
              <a:t>Κοινός εκτείνων τους δακτύλους</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t> </a:t>
            </a:r>
          </a:p>
          <a:p>
            <a:pPr marL="1122363" lvl="1" indent="-277813">
              <a:spcBef>
                <a:spcPts val="600"/>
              </a:spcBef>
            </a:pPr>
            <a:r>
              <a:rPr lang="el-GR" altLang="el-GR" sz="2400" dirty="0" smtClean="0"/>
              <a:t>Παρακονδύλια απόφυση βραχιονίου</a:t>
            </a:r>
          </a:p>
          <a:p>
            <a:pPr marL="722313"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87450" lvl="1">
              <a:spcBef>
                <a:spcPts val="600"/>
              </a:spcBef>
            </a:pPr>
            <a:r>
              <a:rPr lang="el-GR" altLang="el-GR" sz="2400" dirty="0"/>
              <a:t>2</a:t>
            </a:r>
            <a:r>
              <a:rPr lang="el-GR" altLang="el-GR" sz="2400" baseline="30000" dirty="0"/>
              <a:t>η</a:t>
            </a:r>
            <a:r>
              <a:rPr lang="el-GR" altLang="el-GR" sz="2400" dirty="0"/>
              <a:t> και 3</a:t>
            </a:r>
            <a:r>
              <a:rPr lang="el-GR" altLang="el-GR" sz="2400" baseline="30000" dirty="0"/>
              <a:t>η</a:t>
            </a:r>
            <a:r>
              <a:rPr lang="el-GR" altLang="el-GR" sz="2400" dirty="0"/>
              <a:t> φάλαγγα 2</a:t>
            </a:r>
            <a:r>
              <a:rPr lang="el-GR" altLang="el-GR" sz="2400" baseline="30000" dirty="0"/>
              <a:t>ου</a:t>
            </a:r>
            <a:r>
              <a:rPr lang="el-GR" altLang="el-GR" sz="2400" dirty="0"/>
              <a:t>, 3</a:t>
            </a:r>
            <a:r>
              <a:rPr lang="el-GR" altLang="el-GR" sz="2400" baseline="30000" dirty="0"/>
              <a:t>ου</a:t>
            </a:r>
            <a:r>
              <a:rPr lang="el-GR" altLang="el-GR" sz="2400" dirty="0"/>
              <a:t>, 4</a:t>
            </a:r>
            <a:r>
              <a:rPr lang="el-GR" altLang="el-GR" sz="2400" baseline="30000" dirty="0"/>
              <a:t>ου</a:t>
            </a:r>
            <a:r>
              <a:rPr lang="el-GR" altLang="el-GR" sz="2400" dirty="0"/>
              <a:t>, και 5</a:t>
            </a:r>
            <a:r>
              <a:rPr lang="el-GR" altLang="el-GR" sz="2400" baseline="30000" dirty="0"/>
              <a:t>ου</a:t>
            </a:r>
            <a:r>
              <a:rPr lang="el-GR" altLang="el-GR" sz="2400" dirty="0"/>
              <a:t> </a:t>
            </a:r>
            <a:r>
              <a:rPr lang="el-GR" altLang="el-GR" sz="2400" dirty="0" smtClean="0"/>
              <a:t>δακτύλου</a:t>
            </a: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custDataLst>
      <p:tags r:id="rId1"/>
    </p:custDataLst>
    <p:extLst>
      <p:ext uri="{BB962C8B-B14F-4D97-AF65-F5344CB8AC3E}">
        <p14:creationId xmlns:p14="http://schemas.microsoft.com/office/powerpoint/2010/main" val="38431972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Autofit/>
          </a:bodyPr>
          <a:lstStyle/>
          <a:p>
            <a:r>
              <a:rPr lang="el-GR" sz="3200" dirty="0">
                <a:solidFill>
                  <a:prstClr val="black"/>
                </a:solidFill>
              </a:rPr>
              <a:t>Μύες της ράχης – ετερόχθονες </a:t>
            </a:r>
            <a:br>
              <a:rPr lang="el-GR" sz="3200" dirty="0">
                <a:solidFill>
                  <a:prstClr val="black"/>
                </a:solidFill>
              </a:rPr>
            </a:br>
            <a:r>
              <a:rPr lang="el-GR" altLang="el-GR" sz="3200" dirty="0">
                <a:solidFill>
                  <a:prstClr val="black"/>
                </a:solidFill>
              </a:rPr>
              <a:t>Α1</a:t>
            </a:r>
            <a:r>
              <a:rPr lang="en-US" altLang="el-GR" sz="3200" dirty="0">
                <a:solidFill>
                  <a:prstClr val="black"/>
                </a:solidFill>
              </a:rPr>
              <a:t>: </a:t>
            </a:r>
            <a:r>
              <a:rPr lang="el-GR" altLang="el-GR" sz="3200" dirty="0" smtClean="0">
                <a:solidFill>
                  <a:prstClr val="black"/>
                </a:solidFill>
              </a:rPr>
              <a:t>Ωμοραχιαίοι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4978896" cy="5040560"/>
          </a:xfrm>
        </p:spPr>
        <p:txBody>
          <a:bodyPr>
            <a:noAutofit/>
          </a:bodyPr>
          <a:lstStyle/>
          <a:p>
            <a:pPr marL="533400" indent="-533400">
              <a:spcBef>
                <a:spcPts val="600"/>
              </a:spcBef>
              <a:buFont typeface="Wingdings" pitchFamily="2" charset="2"/>
              <a:buAutoNum type="arabicPeriod" startAt="4"/>
            </a:pPr>
            <a:r>
              <a:rPr lang="el-GR" altLang="el-GR" sz="2400" b="1" dirty="0" smtClean="0"/>
              <a:t>Ανελκτήρ της Ωμοπλάτης (</a:t>
            </a:r>
            <a:r>
              <a:rPr lang="el-GR" altLang="el-GR" sz="2400" b="1" dirty="0"/>
              <a:t>εν τω βάθει)</a:t>
            </a:r>
          </a:p>
          <a:p>
            <a:pPr marL="901700" indent="-358775">
              <a:spcBef>
                <a:spcPts val="600"/>
              </a:spcBef>
            </a:pPr>
            <a:r>
              <a:rPr lang="el-GR" altLang="el-GR" sz="2400" b="1" dirty="0" smtClean="0">
                <a:solidFill>
                  <a:schemeClr val="tx2"/>
                </a:solidFill>
              </a:rPr>
              <a:t>Έκφυση</a:t>
            </a:r>
            <a:r>
              <a:rPr lang="en-US" altLang="el-GR" sz="2400" dirty="0" smtClean="0">
                <a:solidFill>
                  <a:schemeClr val="tx2"/>
                </a:solidFill>
              </a:rPr>
              <a:t>: </a:t>
            </a:r>
            <a:endParaRPr lang="el-GR" altLang="el-GR" sz="2400" dirty="0" smtClean="0">
              <a:solidFill>
                <a:schemeClr val="tx2"/>
              </a:solidFill>
            </a:endParaRPr>
          </a:p>
          <a:p>
            <a:pPr marL="1258888" lvl="1" indent="-357188">
              <a:spcBef>
                <a:spcPts val="600"/>
              </a:spcBef>
            </a:pPr>
            <a:r>
              <a:rPr lang="el-GR" altLang="el-GR" sz="2400" dirty="0" smtClean="0"/>
              <a:t>Εγκάρσιες </a:t>
            </a:r>
            <a:r>
              <a:rPr lang="el-GR" altLang="el-GR" sz="2400" dirty="0"/>
              <a:t>αποφύσεις Α1-Α4</a:t>
            </a:r>
          </a:p>
          <a:p>
            <a:pPr marL="901700" indent="-358775">
              <a:spcBef>
                <a:spcPts val="600"/>
              </a:spcBef>
            </a:pPr>
            <a:r>
              <a:rPr lang="el-GR" altLang="el-GR" sz="2400" b="1" dirty="0" smtClean="0">
                <a:solidFill>
                  <a:srgbClr val="820000"/>
                </a:solidFill>
              </a:rPr>
              <a:t>Κατάφυση</a:t>
            </a:r>
            <a:r>
              <a:rPr lang="en-US" altLang="el-GR" sz="2400" dirty="0" smtClean="0">
                <a:solidFill>
                  <a:srgbClr val="820000"/>
                </a:solidFill>
              </a:rPr>
              <a:t>: </a:t>
            </a:r>
            <a:endParaRPr lang="el-GR" altLang="el-GR" sz="2400" dirty="0" smtClean="0">
              <a:solidFill>
                <a:srgbClr val="820000"/>
              </a:solidFill>
            </a:endParaRPr>
          </a:p>
          <a:p>
            <a:pPr marL="1258888" lvl="1" indent="-357188">
              <a:spcBef>
                <a:spcPts val="600"/>
              </a:spcBef>
            </a:pPr>
            <a:r>
              <a:rPr lang="el-GR" altLang="el-GR" sz="2400" dirty="0" smtClean="0"/>
              <a:t>Άνω </a:t>
            </a:r>
            <a:r>
              <a:rPr lang="el-GR" altLang="el-GR" sz="2400" dirty="0"/>
              <a:t>γωνία ωμοπλάτης </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endParaRPr lang="el-GR" altLang="el-GR" sz="2400" b="1" dirty="0" smtClean="0">
              <a:solidFill>
                <a:schemeClr val="accent3">
                  <a:lumMod val="50000"/>
                </a:schemeClr>
              </a:solidFill>
            </a:endParaRPr>
          </a:p>
          <a:p>
            <a:pPr marL="1258888" lvl="1" indent="-357188">
              <a:spcBef>
                <a:spcPts val="600"/>
              </a:spcBef>
            </a:pPr>
            <a:r>
              <a:rPr lang="el-GR" altLang="el-GR" sz="2400" dirty="0" smtClean="0"/>
              <a:t>Ραχιαίο </a:t>
            </a:r>
            <a:r>
              <a:rPr lang="el-GR" altLang="el-GR" sz="2400" dirty="0"/>
              <a:t>ν. της ωμοπλάτης (κλάδος βραχιονίου πλέγματος</a:t>
            </a:r>
            <a:r>
              <a:rPr lang="el-GR" altLang="el-GR" sz="2400" dirty="0" smtClean="0"/>
              <a:t>)</a:t>
            </a:r>
            <a:endParaRPr lang="el-GR" sz="2400" dirty="0"/>
          </a:p>
        </p:txBody>
      </p:sp>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2903" y="1412776"/>
            <a:ext cx="2805114" cy="44238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00192" y="5870204"/>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5"/>
              </a:rPr>
              <a:t>Levator </a:t>
            </a:r>
            <a:r>
              <a:rPr lang="en-US" sz="1200" dirty="0" smtClean="0">
                <a:solidFill>
                  <a:schemeClr val="tx1">
                    <a:lumMod val="75000"/>
                    <a:lumOff val="25000"/>
                  </a:schemeClr>
                </a:solidFill>
                <a:latin typeface="+mn-lt"/>
                <a:hlinkClick r:id="rId5"/>
              </a:rPr>
              <a:t>scapulae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6"/>
              </a:rPr>
              <a:t>Uwe </a:t>
            </a:r>
            <a:r>
              <a:rPr lang="en-US" sz="1200" dirty="0">
                <a:solidFill>
                  <a:schemeClr val="tx1">
                    <a:lumMod val="75000"/>
                    <a:lumOff val="25000"/>
                  </a:schemeClr>
                </a:solidFill>
                <a:latin typeface="+mn-lt"/>
                <a:hlinkClick r:id="rId6"/>
              </a:rPr>
              <a:t>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109</a:t>
            </a:fld>
            <a:endParaRPr lang="el-GR" dirty="0"/>
          </a:p>
        </p:txBody>
      </p:sp>
    </p:spTree>
    <p:custDataLst>
      <p:tags r:id="rId1"/>
    </p:custDataLst>
    <p:extLst>
      <p:ext uri="{BB962C8B-B14F-4D97-AF65-F5344CB8AC3E}">
        <p14:creationId xmlns:p14="http://schemas.microsoft.com/office/powerpoint/2010/main" val="15822382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marL="533400" indent="-533400">
              <a:lnSpc>
                <a:spcPct val="80000"/>
              </a:lnSpc>
            </a:pPr>
            <a:r>
              <a:rPr lang="el-GR" sz="2800" dirty="0"/>
              <a:t>Μύες της ράχης – ετερόχθονες </a:t>
            </a:r>
            <a:br>
              <a:rPr lang="el-GR" sz="2800" dirty="0"/>
            </a:br>
            <a:r>
              <a:rPr lang="el-GR" altLang="el-GR" sz="2800" dirty="0"/>
              <a:t>Α2.    </a:t>
            </a:r>
            <a:r>
              <a:rPr lang="el-GR" altLang="el-GR" sz="2800" dirty="0" smtClean="0"/>
              <a:t>Πλευροραχιαίοι </a:t>
            </a:r>
            <a:r>
              <a:rPr lang="el-GR" altLang="el-GR" sz="2800" dirty="0"/>
              <a:t/>
            </a:r>
            <a:br>
              <a:rPr lang="el-GR" altLang="el-GR" sz="2800" dirty="0"/>
            </a:br>
            <a:r>
              <a:rPr lang="el-GR" altLang="el-GR" sz="2800" dirty="0"/>
              <a:t>(επικουρικοί αναπνευστικοί μ.)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2800" dirty="0"/>
          </a:p>
        </p:txBody>
      </p:sp>
      <p:sp>
        <p:nvSpPr>
          <p:cNvPr id="2" name="Content Placeholder 1"/>
          <p:cNvSpPr>
            <a:spLocks noGrp="1"/>
          </p:cNvSpPr>
          <p:nvPr>
            <p:ph idx="1"/>
          </p:nvPr>
        </p:nvSpPr>
        <p:spPr>
          <a:xfrm>
            <a:off x="457200" y="1196752"/>
            <a:ext cx="5554960" cy="5040560"/>
          </a:xfrm>
        </p:spPr>
        <p:txBody>
          <a:bodyPr>
            <a:normAutofit/>
          </a:bodyPr>
          <a:lstStyle/>
          <a:p>
            <a:pPr marL="533400" indent="-533400">
              <a:spcBef>
                <a:spcPts val="600"/>
              </a:spcBef>
              <a:buFont typeface="Wingdings" pitchFamily="2" charset="2"/>
              <a:buAutoNum type="arabicPeriod"/>
            </a:pPr>
            <a:r>
              <a:rPr lang="el-GR" altLang="el-GR" sz="2400" b="1" dirty="0" smtClean="0"/>
              <a:t>Οπίσθιος Άνω Οδοντωτός</a:t>
            </a:r>
          </a:p>
          <a:p>
            <a:pPr marL="901700" indent="-358775">
              <a:spcBef>
                <a:spcPts val="600"/>
              </a:spcBef>
            </a:pPr>
            <a:r>
              <a:rPr lang="el-GR" altLang="el-GR" sz="2400" b="1" dirty="0" smtClean="0">
                <a:solidFill>
                  <a:schemeClr val="tx2"/>
                </a:solidFill>
              </a:rPr>
              <a:t>Εκφύσεις</a:t>
            </a:r>
            <a:r>
              <a:rPr lang="en-US" altLang="el-GR" sz="2400" b="1" dirty="0" smtClean="0">
                <a:solidFill>
                  <a:schemeClr val="tx2"/>
                </a:solidFill>
              </a:rPr>
              <a:t>:</a:t>
            </a:r>
            <a:endParaRPr lang="el-GR" altLang="el-GR" sz="2400" b="1" dirty="0" smtClean="0">
              <a:solidFill>
                <a:schemeClr val="tx2"/>
              </a:solidFill>
            </a:endParaRPr>
          </a:p>
          <a:p>
            <a:pPr marL="1258888" lvl="1" indent="-357188">
              <a:spcBef>
                <a:spcPts val="600"/>
              </a:spcBef>
            </a:pPr>
            <a:r>
              <a:rPr lang="el-GR" altLang="el-GR" sz="2400" dirty="0" smtClean="0"/>
              <a:t>Ακανθώδης </a:t>
            </a:r>
            <a:r>
              <a:rPr lang="el-GR" altLang="el-GR" sz="2400" dirty="0"/>
              <a:t>απόφυση Α7</a:t>
            </a:r>
          </a:p>
          <a:p>
            <a:pPr marL="1258888" lvl="1" indent="-357188">
              <a:spcBef>
                <a:spcPts val="600"/>
              </a:spcBef>
            </a:pPr>
            <a:r>
              <a:rPr lang="el-GR" altLang="el-GR" sz="2400" dirty="0"/>
              <a:t>Ακανθώδεις αποφύσεις Θ1-Θ3 </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258888" lvl="1" indent="-357188">
              <a:spcBef>
                <a:spcPts val="600"/>
              </a:spcBef>
            </a:pPr>
            <a:r>
              <a:rPr lang="el-GR" altLang="el-GR" sz="2400" dirty="0" smtClean="0"/>
              <a:t>Στις </a:t>
            </a:r>
            <a:r>
              <a:rPr lang="el-GR" altLang="el-GR" sz="2400" dirty="0"/>
              <a:t>στην 2</a:t>
            </a:r>
            <a:r>
              <a:rPr lang="el-GR" altLang="el-GR" sz="2400" baseline="30000" dirty="0"/>
              <a:t>η</a:t>
            </a:r>
            <a:r>
              <a:rPr lang="el-GR" altLang="el-GR" sz="2400" dirty="0"/>
              <a:t> -5</a:t>
            </a:r>
            <a:r>
              <a:rPr lang="el-GR" altLang="el-GR" sz="2400" baseline="30000" dirty="0"/>
              <a:t>η</a:t>
            </a:r>
            <a:r>
              <a:rPr lang="el-GR" altLang="el-GR" sz="2400" dirty="0"/>
              <a:t>  πλευρά (Π2-Π5)</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endParaRPr lang="el-GR" altLang="el-GR" sz="2400" b="1" dirty="0" smtClean="0">
              <a:solidFill>
                <a:schemeClr val="accent3">
                  <a:lumMod val="50000"/>
                </a:schemeClr>
              </a:solidFill>
            </a:endParaRPr>
          </a:p>
          <a:p>
            <a:pPr marL="1258888" lvl="1" indent="-357188">
              <a:spcBef>
                <a:spcPts val="600"/>
              </a:spcBef>
            </a:pPr>
            <a:r>
              <a:rPr lang="el-GR" altLang="el-GR" sz="2400" dirty="0" smtClean="0"/>
              <a:t>2</a:t>
            </a:r>
            <a:r>
              <a:rPr lang="el-GR" altLang="el-GR" sz="2400" baseline="30000" dirty="0" smtClean="0"/>
              <a:t>ο</a:t>
            </a:r>
            <a:r>
              <a:rPr lang="el-GR" altLang="el-GR" sz="2400" dirty="0" smtClean="0"/>
              <a:t>-5</a:t>
            </a:r>
            <a:r>
              <a:rPr lang="el-GR" altLang="el-GR" sz="2400" baseline="30000" dirty="0" smtClean="0"/>
              <a:t>ο</a:t>
            </a:r>
            <a:r>
              <a:rPr lang="el-GR" altLang="el-GR" sz="2400" dirty="0" smtClean="0"/>
              <a:t> </a:t>
            </a:r>
            <a:r>
              <a:rPr lang="el-GR" altLang="el-GR" sz="2400" dirty="0"/>
              <a:t>Μεσοπλεύρια ν.</a:t>
            </a:r>
          </a:p>
          <a:p>
            <a:pPr marL="901700" indent="-358775">
              <a:spcBef>
                <a:spcPts val="600"/>
              </a:spcBef>
            </a:pPr>
            <a:r>
              <a:rPr lang="el-GR" altLang="el-GR" sz="2400" b="1" dirty="0" smtClean="0"/>
              <a:t>Κίνηση</a:t>
            </a:r>
            <a:r>
              <a:rPr lang="en-US" altLang="el-GR" sz="2400" b="1" dirty="0" smtClean="0"/>
              <a:t>: </a:t>
            </a:r>
            <a:r>
              <a:rPr lang="el-GR" altLang="el-GR" sz="2400" dirty="0" smtClean="0"/>
              <a:t>Έλκει </a:t>
            </a:r>
            <a:r>
              <a:rPr lang="el-GR" altLang="el-GR" sz="2400" dirty="0"/>
              <a:t>τις πλευρές προς τα πάνω (εισπνοή</a:t>
            </a:r>
            <a:r>
              <a:rPr lang="el-GR" altLang="el-GR" sz="2400" dirty="0" smtClean="0"/>
              <a:t>)</a:t>
            </a:r>
            <a:endParaRPr lang="el-GR" altLang="el-GR" sz="2400" dirty="0"/>
          </a:p>
        </p:txBody>
      </p:sp>
      <p:pic>
        <p:nvPicPr>
          <p:cNvPr id="3"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3122712" cy="31227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13376" y="4880856"/>
            <a:ext cx="25202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Serratus posterior inferior muscle animation2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110</a:t>
            </a:fld>
            <a:endParaRPr lang="el-GR" dirty="0"/>
          </a:p>
        </p:txBody>
      </p:sp>
    </p:spTree>
    <p:custDataLst>
      <p:tags r:id="rId1"/>
    </p:custDataLst>
    <p:extLst>
      <p:ext uri="{BB962C8B-B14F-4D97-AF65-F5344CB8AC3E}">
        <p14:creationId xmlns:p14="http://schemas.microsoft.com/office/powerpoint/2010/main" val="11245535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marL="533400" indent="-533400">
              <a:lnSpc>
                <a:spcPct val="80000"/>
              </a:lnSpc>
            </a:pPr>
            <a:r>
              <a:rPr lang="el-GR" sz="2800" dirty="0"/>
              <a:t>Μύες της ράχης – ετερόχθονες </a:t>
            </a:r>
            <a:br>
              <a:rPr lang="el-GR" sz="2800" dirty="0"/>
            </a:br>
            <a:r>
              <a:rPr lang="el-GR" altLang="el-GR" sz="2800" dirty="0"/>
              <a:t>Α2.    </a:t>
            </a:r>
            <a:r>
              <a:rPr lang="el-GR" altLang="el-GR" sz="2800" dirty="0" smtClean="0"/>
              <a:t>Πλευροραχιαίοι </a:t>
            </a:r>
            <a:r>
              <a:rPr lang="el-GR" altLang="el-GR" sz="2800" dirty="0"/>
              <a:t/>
            </a:r>
            <a:br>
              <a:rPr lang="el-GR" altLang="el-GR" sz="2800" dirty="0"/>
            </a:br>
            <a:r>
              <a:rPr lang="el-GR" altLang="el-GR" sz="2800" dirty="0"/>
              <a:t>(επικουρικοί αναπνευστικοί μ</a:t>
            </a:r>
            <a:r>
              <a:rPr lang="el-GR" altLang="el-GR" sz="2800" dirty="0" smtClean="0"/>
              <a:t>.)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r>
              <a:rPr lang="el-GR" altLang="el-GR" sz="2800" dirty="0" smtClean="0"/>
              <a:t> </a:t>
            </a:r>
            <a:endParaRPr lang="el-GR" altLang="el-GR" sz="2800" dirty="0"/>
          </a:p>
        </p:txBody>
      </p:sp>
      <p:sp>
        <p:nvSpPr>
          <p:cNvPr id="2" name="Content Placeholder 1"/>
          <p:cNvSpPr>
            <a:spLocks noGrp="1"/>
          </p:cNvSpPr>
          <p:nvPr>
            <p:ph idx="1"/>
          </p:nvPr>
        </p:nvSpPr>
        <p:spPr>
          <a:xfrm>
            <a:off x="457200" y="1196752"/>
            <a:ext cx="5482952" cy="5040560"/>
          </a:xfrm>
        </p:spPr>
        <p:txBody>
          <a:bodyPr>
            <a:normAutofit/>
          </a:bodyPr>
          <a:lstStyle/>
          <a:p>
            <a:pPr marL="533400" indent="-533400">
              <a:spcBef>
                <a:spcPts val="600"/>
              </a:spcBef>
              <a:buFont typeface="Wingdings" pitchFamily="2" charset="2"/>
              <a:buAutoNum type="arabicPeriod" startAt="2"/>
            </a:pPr>
            <a:r>
              <a:rPr lang="el-GR" altLang="el-GR" sz="2400" b="1" dirty="0" smtClean="0"/>
              <a:t>Οπίσθιος Κάτω Οδοντωτός</a:t>
            </a:r>
            <a:endParaRPr lang="en-US" altLang="el-GR" sz="2400" dirty="0" smtClean="0"/>
          </a:p>
          <a:p>
            <a:pPr marL="901700" indent="-358775">
              <a:spcBef>
                <a:spcPts val="600"/>
              </a:spcBef>
            </a:pPr>
            <a:r>
              <a:rPr lang="el-GR" altLang="el-GR" sz="2400" b="1" dirty="0" smtClean="0">
                <a:solidFill>
                  <a:schemeClr val="tx2"/>
                </a:solidFill>
              </a:rPr>
              <a:t>Εκφύσεις</a:t>
            </a:r>
            <a:r>
              <a:rPr lang="en-US" altLang="el-GR" sz="2400" b="1" dirty="0" smtClean="0">
                <a:solidFill>
                  <a:schemeClr val="tx2"/>
                </a:solidFill>
              </a:rPr>
              <a:t>:</a:t>
            </a:r>
            <a:endParaRPr lang="el-GR" altLang="el-GR" sz="2400" b="1" dirty="0">
              <a:solidFill>
                <a:schemeClr val="tx2"/>
              </a:solidFill>
            </a:endParaRPr>
          </a:p>
          <a:p>
            <a:pPr marL="1338263" lvl="1" indent="-436563">
              <a:spcBef>
                <a:spcPts val="600"/>
              </a:spcBef>
            </a:pPr>
            <a:r>
              <a:rPr lang="el-GR" altLang="el-GR" sz="2400" dirty="0" smtClean="0"/>
              <a:t>Ακανθώδεις αποφύσεις Θ11-Θ12</a:t>
            </a:r>
          </a:p>
          <a:p>
            <a:pPr marL="1338263" lvl="1" indent="-436563">
              <a:spcBef>
                <a:spcPts val="600"/>
              </a:spcBef>
            </a:pPr>
            <a:r>
              <a:rPr lang="el-GR" altLang="el-GR" sz="2400" dirty="0" smtClean="0"/>
              <a:t>Ακανθώδεις αποφύσεις Ο1-Ο3 </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Στις 4 τελευταίες πλευρές (Π9-Π12)</a:t>
            </a:r>
          </a:p>
          <a:p>
            <a:pPr marL="901700" indent="-358775">
              <a:spcBef>
                <a:spcPts val="600"/>
              </a:spcBef>
            </a:pPr>
            <a:r>
              <a:rPr lang="el-GR" altLang="el-GR" sz="2400" b="1" dirty="0" smtClean="0"/>
              <a:t>Νεύρωση</a:t>
            </a:r>
            <a:r>
              <a:rPr lang="en-US" altLang="el-GR" sz="2400" b="1" dirty="0" smtClean="0"/>
              <a:t>:</a:t>
            </a:r>
            <a:r>
              <a:rPr lang="el-GR" altLang="el-GR" sz="2400" b="1" dirty="0" smtClean="0"/>
              <a:t> </a:t>
            </a:r>
            <a:endParaRPr lang="el-GR" altLang="el-GR" sz="2400" b="1" dirty="0"/>
          </a:p>
          <a:p>
            <a:pPr marL="1338263" lvl="1" indent="-436563">
              <a:spcBef>
                <a:spcPts val="600"/>
              </a:spcBef>
            </a:pPr>
            <a:r>
              <a:rPr lang="el-GR" altLang="el-GR" sz="2400" dirty="0" smtClean="0"/>
              <a:t>9</a:t>
            </a:r>
            <a:r>
              <a:rPr lang="el-GR" altLang="el-GR" sz="2400" baseline="30000" dirty="0" smtClean="0"/>
              <a:t>ο</a:t>
            </a:r>
            <a:r>
              <a:rPr lang="el-GR" altLang="el-GR" sz="2400" dirty="0" smtClean="0"/>
              <a:t>-12</a:t>
            </a:r>
            <a:r>
              <a:rPr lang="el-GR" altLang="el-GR" sz="2400" baseline="30000" dirty="0" smtClean="0"/>
              <a:t>ο</a:t>
            </a:r>
            <a:r>
              <a:rPr lang="el-GR" altLang="el-GR" sz="2400" dirty="0" smtClean="0"/>
              <a:t> Μεσοπλεύρια ν.</a:t>
            </a:r>
          </a:p>
          <a:p>
            <a:pPr marL="901700" indent="-358775">
              <a:spcBef>
                <a:spcPts val="600"/>
              </a:spcBef>
            </a:pPr>
            <a:r>
              <a:rPr lang="el-GR" altLang="el-GR" sz="2400" b="1" dirty="0" smtClean="0">
                <a:solidFill>
                  <a:schemeClr val="accent3">
                    <a:lumMod val="50000"/>
                  </a:schemeClr>
                </a:solidFill>
              </a:rPr>
              <a:t>Κίνηση</a:t>
            </a:r>
            <a:r>
              <a:rPr lang="en-US" altLang="el-GR" sz="2400" b="1" dirty="0" smtClean="0">
                <a:solidFill>
                  <a:schemeClr val="accent3">
                    <a:lumMod val="50000"/>
                  </a:schemeClr>
                </a:solidFill>
              </a:rPr>
              <a:t>: </a:t>
            </a:r>
            <a:r>
              <a:rPr lang="el-GR" altLang="el-GR" sz="2400" dirty="0"/>
              <a:t>Έλκει τις πλευρές προς τα κάτω (εκπνοή)</a:t>
            </a:r>
          </a:p>
          <a:p>
            <a:pPr>
              <a:spcBef>
                <a:spcPts val="600"/>
              </a:spcBef>
            </a:pPr>
            <a:endParaRPr lang="el-GR" sz="2400" dirty="0"/>
          </a:p>
        </p:txBody>
      </p:sp>
      <p:pic>
        <p:nvPicPr>
          <p:cNvPr id="5" name="Picture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3122712" cy="31227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13376" y="4880856"/>
            <a:ext cx="25202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Serratus posterior inferior muscle animation2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111</a:t>
            </a:fld>
            <a:endParaRPr lang="el-GR" dirty="0"/>
          </a:p>
        </p:txBody>
      </p:sp>
    </p:spTree>
    <p:custDataLst>
      <p:tags r:id="rId1"/>
    </p:custDataLst>
    <p:extLst>
      <p:ext uri="{BB962C8B-B14F-4D97-AF65-F5344CB8AC3E}">
        <p14:creationId xmlns:p14="http://schemas.microsoft.com/office/powerpoint/2010/main" val="34023771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ωμικής ζώνης</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14472323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sz="3600" dirty="0">
                <a:solidFill>
                  <a:prstClr val="black"/>
                </a:solidFill>
              </a:rPr>
              <a:t>Μύες της ωμικής </a:t>
            </a:r>
            <a:r>
              <a:rPr lang="el-GR" sz="3600" dirty="0" smtClean="0">
                <a:solidFill>
                  <a:prstClr val="black"/>
                </a:solidFill>
              </a:rPr>
              <a:t>ζώνης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n-US" altLang="el-GR" sz="2800" dirty="0" smtClean="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7931224" cy="5040560"/>
          </a:xfrm>
        </p:spPr>
        <p:txBody>
          <a:bodyPr>
            <a:noAutofit/>
          </a:bodyPr>
          <a:lstStyle/>
          <a:p>
            <a:pPr marL="457200" indent="-457200">
              <a:spcBef>
                <a:spcPts val="600"/>
              </a:spcBef>
              <a:buFont typeface="Wingdings" pitchFamily="2" charset="2"/>
              <a:buAutoNum type="arabicPeriod"/>
            </a:pPr>
            <a:r>
              <a:rPr lang="el-GR" altLang="el-GR" sz="2400" b="1" dirty="0" smtClean="0"/>
              <a:t>Δελτοειδής</a:t>
            </a:r>
          </a:p>
          <a:p>
            <a:pPr marL="808038"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8888" lvl="1" indent="-450850">
              <a:spcBef>
                <a:spcPts val="600"/>
              </a:spcBef>
            </a:pPr>
            <a:r>
              <a:rPr lang="el-GR" altLang="el-GR" sz="2400" dirty="0" smtClean="0"/>
              <a:t>Έξω </a:t>
            </a:r>
            <a:r>
              <a:rPr lang="el-GR" altLang="el-GR" sz="2400" dirty="0"/>
              <a:t>τριτημόριο κλείδας</a:t>
            </a:r>
          </a:p>
          <a:p>
            <a:pPr marL="1258888" lvl="1" indent="-450850">
              <a:spcBef>
                <a:spcPts val="600"/>
              </a:spcBef>
            </a:pPr>
            <a:r>
              <a:rPr lang="el-GR" altLang="el-GR" sz="2400" dirty="0"/>
              <a:t>Ωμοπλατιαία άκανθα</a:t>
            </a:r>
          </a:p>
          <a:p>
            <a:pPr marL="1258888" lvl="1" indent="-450850">
              <a:spcBef>
                <a:spcPts val="600"/>
              </a:spcBef>
            </a:pPr>
            <a:r>
              <a:rPr lang="el-GR" altLang="el-GR" sz="2400" dirty="0"/>
              <a:t>Ακρώμιο</a:t>
            </a:r>
          </a:p>
          <a:p>
            <a:pPr marL="808038"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258888" lvl="1" indent="-450850">
              <a:spcBef>
                <a:spcPts val="600"/>
              </a:spcBef>
            </a:pPr>
            <a:r>
              <a:rPr lang="el-GR" altLang="el-GR" sz="2400" dirty="0" smtClean="0"/>
              <a:t>Δελτοειδές </a:t>
            </a:r>
            <a:r>
              <a:rPr lang="el-GR" altLang="el-GR" sz="2400" dirty="0"/>
              <a:t>φύμα βραχιονίου</a:t>
            </a:r>
          </a:p>
          <a:p>
            <a:pPr marL="808038" indent="-357188">
              <a:spcBef>
                <a:spcPts val="600"/>
              </a:spcBef>
            </a:pPr>
            <a:r>
              <a:rPr lang="el-GR" altLang="el-GR" sz="2400" b="1" dirty="0" smtClean="0"/>
              <a:t>Κίνηση</a:t>
            </a:r>
            <a:r>
              <a:rPr lang="en-US" altLang="el-GR" sz="2400" b="1" dirty="0" smtClean="0"/>
              <a:t>: </a:t>
            </a:r>
            <a:endParaRPr lang="el-GR" altLang="el-GR" sz="2400" b="1" dirty="0" smtClean="0"/>
          </a:p>
          <a:p>
            <a:pPr marL="1258888" lvl="1" indent="-450850">
              <a:spcBef>
                <a:spcPts val="600"/>
              </a:spcBef>
            </a:pPr>
            <a:r>
              <a:rPr lang="el-GR" altLang="el-GR" sz="2400" dirty="0" smtClean="0"/>
              <a:t>Απαγωγή του βραχίονα μέχρι το οριζόντιο επίπεδο</a:t>
            </a:r>
          </a:p>
          <a:p>
            <a:pPr marL="1258888" lvl="1" indent="-450850">
              <a:spcBef>
                <a:spcPts val="600"/>
              </a:spcBef>
            </a:pPr>
            <a:r>
              <a:rPr lang="el-GR" altLang="el-GR" sz="2400" dirty="0" smtClean="0"/>
              <a:t>Έσω </a:t>
            </a:r>
            <a:r>
              <a:rPr lang="el-GR" altLang="el-GR" sz="2400" dirty="0"/>
              <a:t>ή έξω στροφή του βραχίονα</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Μασχαλιαίο </a:t>
            </a:r>
            <a:r>
              <a:rPr lang="el-GR" altLang="el-GR" sz="2400" dirty="0"/>
              <a:t>ν. Βραχιονίου πλέγματος (Α5Α6Α7Α8Θ1)</a:t>
            </a:r>
          </a:p>
          <a:p>
            <a:endParaRPr lang="el-GR" sz="2400" dirty="0"/>
          </a:p>
        </p:txBody>
      </p:sp>
      <p:pic>
        <p:nvPicPr>
          <p:cNvPr id="2150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0028" y="1196752"/>
            <a:ext cx="2567136" cy="25671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83456" y="3763888"/>
            <a:ext cx="25202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Deltoid muscle animation4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113</a:t>
            </a:fld>
            <a:endParaRPr lang="el-GR" dirty="0"/>
          </a:p>
        </p:txBody>
      </p:sp>
    </p:spTree>
    <p:custDataLst>
      <p:tags r:id="rId1"/>
    </p:custDataLst>
    <p:extLst>
      <p:ext uri="{BB962C8B-B14F-4D97-AF65-F5344CB8AC3E}">
        <p14:creationId xmlns:p14="http://schemas.microsoft.com/office/powerpoint/2010/main" val="179989880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sz="3600" dirty="0">
                <a:solidFill>
                  <a:prstClr val="black"/>
                </a:solidFill>
              </a:rPr>
              <a:t>Μύες της ωμικής </a:t>
            </a:r>
            <a:r>
              <a:rPr lang="el-GR" sz="3600" dirty="0" smtClean="0">
                <a:solidFill>
                  <a:prstClr val="black"/>
                </a:solidFill>
              </a:rPr>
              <a:t>ζώνης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6491064" cy="5040560"/>
          </a:xfrm>
        </p:spPr>
        <p:txBody>
          <a:bodyPr>
            <a:noAutofit/>
          </a:bodyPr>
          <a:lstStyle/>
          <a:p>
            <a:pPr marL="457200" indent="-457200">
              <a:spcBef>
                <a:spcPts val="600"/>
              </a:spcBef>
              <a:buFont typeface="Wingdings" pitchFamily="2" charset="2"/>
              <a:buAutoNum type="arabicPeriod" startAt="2"/>
            </a:pPr>
            <a:r>
              <a:rPr lang="el-GR" altLang="el-GR" sz="2400" b="1" dirty="0" smtClean="0"/>
              <a:t>Υπερακάνθιος</a:t>
            </a:r>
          </a:p>
          <a:p>
            <a:pPr marL="808038"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Υπερακάνθιος </a:t>
            </a:r>
            <a:r>
              <a:rPr lang="el-GR" altLang="el-GR" sz="2400" dirty="0"/>
              <a:t>βόθρος ωμοπλάτης</a:t>
            </a:r>
          </a:p>
          <a:p>
            <a:pPr marL="808038"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Μείζον </a:t>
            </a:r>
            <a:r>
              <a:rPr lang="el-GR" altLang="el-GR" sz="2400" dirty="0"/>
              <a:t>βραχιόνιο όγκωμα</a:t>
            </a:r>
          </a:p>
          <a:p>
            <a:pPr marL="808038" indent="-357188">
              <a:spcBef>
                <a:spcPts val="600"/>
              </a:spcBef>
            </a:pPr>
            <a:r>
              <a:rPr lang="el-GR" altLang="el-GR" sz="2400" b="1" dirty="0" smtClean="0"/>
              <a:t>Κίνηση</a:t>
            </a:r>
            <a:r>
              <a:rPr lang="en-US" altLang="el-GR" sz="2400" b="1" dirty="0" smtClean="0"/>
              <a:t>:</a:t>
            </a:r>
            <a:r>
              <a:rPr lang="el-GR" altLang="el-GR" sz="2400" b="1" dirty="0" smtClean="0"/>
              <a:t> </a:t>
            </a:r>
            <a:r>
              <a:rPr lang="el-GR" altLang="el-GR" sz="2400" dirty="0" smtClean="0"/>
              <a:t>Απαγωγή </a:t>
            </a:r>
            <a:r>
              <a:rPr lang="el-GR" altLang="el-GR" sz="2400" dirty="0"/>
              <a:t>του βραχίονα</a:t>
            </a:r>
            <a:r>
              <a:rPr lang="en-US" altLang="el-GR" sz="2400" dirty="0"/>
              <a:t> </a:t>
            </a:r>
            <a:endParaRPr lang="el-GR" altLang="el-GR" sz="2400" dirty="0"/>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Υπερπλάτιο </a:t>
            </a:r>
            <a:r>
              <a:rPr lang="el-GR" altLang="el-GR" sz="2400" dirty="0"/>
              <a:t>ν. Βραχιονίου </a:t>
            </a:r>
            <a:r>
              <a:rPr lang="el-GR" altLang="el-GR" sz="2400" dirty="0" smtClean="0"/>
              <a:t>πλέγματος</a:t>
            </a:r>
          </a:p>
          <a:p>
            <a:pPr marL="457200" indent="-457200">
              <a:spcBef>
                <a:spcPts val="1800"/>
              </a:spcBef>
              <a:buFont typeface="Wingdings" pitchFamily="2" charset="2"/>
              <a:buAutoNum type="arabicPeriod" startAt="3"/>
            </a:pPr>
            <a:r>
              <a:rPr lang="el-GR" altLang="el-GR" sz="2400" b="1" dirty="0"/>
              <a:t>Υπακάνθιος</a:t>
            </a:r>
          </a:p>
          <a:p>
            <a:pPr marL="808038" indent="-357188">
              <a:spcBef>
                <a:spcPts val="600"/>
              </a:spcBef>
            </a:pPr>
            <a:r>
              <a:rPr lang="el-GR" altLang="el-GR" sz="2400" b="1" dirty="0">
                <a:solidFill>
                  <a:schemeClr val="tx2"/>
                </a:solidFill>
              </a:rPr>
              <a:t>Έκφυση</a:t>
            </a:r>
            <a:r>
              <a:rPr lang="en-US" altLang="el-GR" sz="2400" b="1" dirty="0">
                <a:solidFill>
                  <a:schemeClr val="tx2"/>
                </a:solidFill>
              </a:rPr>
              <a:t>:</a:t>
            </a:r>
            <a:r>
              <a:rPr lang="el-GR" altLang="el-GR" sz="2400" b="1" dirty="0">
                <a:solidFill>
                  <a:schemeClr val="tx2"/>
                </a:solidFill>
              </a:rPr>
              <a:t> </a:t>
            </a:r>
            <a:r>
              <a:rPr lang="el-GR" altLang="el-GR" sz="2400" dirty="0"/>
              <a:t>Υπακάνθιος βόθρος ωμοπλάτης</a:t>
            </a:r>
          </a:p>
          <a:p>
            <a:pPr marL="808038" indent="-357188">
              <a:spcBef>
                <a:spcPts val="600"/>
              </a:spcBef>
            </a:pPr>
            <a:r>
              <a:rPr lang="el-GR" altLang="el-GR" sz="2400" b="1" dirty="0">
                <a:solidFill>
                  <a:srgbClr val="820000"/>
                </a:solidFill>
              </a:rPr>
              <a:t>Κατάφυση</a:t>
            </a:r>
            <a:r>
              <a:rPr lang="en-US" altLang="el-GR" sz="2400" b="1" dirty="0">
                <a:solidFill>
                  <a:srgbClr val="820000"/>
                </a:solidFill>
              </a:rPr>
              <a:t>:</a:t>
            </a:r>
            <a:r>
              <a:rPr lang="el-GR" altLang="el-GR" sz="2400" b="1" dirty="0">
                <a:solidFill>
                  <a:srgbClr val="820000"/>
                </a:solidFill>
              </a:rPr>
              <a:t> </a:t>
            </a:r>
            <a:r>
              <a:rPr lang="el-GR" altLang="el-GR" sz="2400" dirty="0"/>
              <a:t>Μείζον βραχιόνιο όγκωμα </a:t>
            </a:r>
          </a:p>
          <a:p>
            <a:pPr marL="808038" indent="-357188">
              <a:spcBef>
                <a:spcPts val="600"/>
              </a:spcBef>
            </a:pPr>
            <a:r>
              <a:rPr lang="el-GR" altLang="el-GR" sz="2400" b="1" dirty="0"/>
              <a:t>Κίνηση</a:t>
            </a:r>
            <a:r>
              <a:rPr lang="en-US" altLang="el-GR" sz="2400" b="1" dirty="0"/>
              <a:t>:</a:t>
            </a:r>
            <a:r>
              <a:rPr lang="el-GR" altLang="el-GR" sz="2400" b="1" dirty="0"/>
              <a:t> </a:t>
            </a:r>
            <a:r>
              <a:rPr lang="el-GR" altLang="el-GR" sz="2400" dirty="0"/>
              <a:t>Έξω στροφή του βραχίονα</a:t>
            </a:r>
          </a:p>
          <a:p>
            <a:pPr marL="808038" indent="-357188">
              <a:spcBef>
                <a:spcPts val="600"/>
              </a:spcBef>
            </a:pPr>
            <a:r>
              <a:rPr lang="el-GR" altLang="el-GR" sz="2400" b="1" dirty="0">
                <a:solidFill>
                  <a:schemeClr val="accent3">
                    <a:lumMod val="50000"/>
                  </a:schemeClr>
                </a:solidFill>
              </a:rPr>
              <a:t>Νεύρωση</a:t>
            </a:r>
            <a:r>
              <a:rPr lang="en-US" altLang="el-GR" sz="2400" b="1" dirty="0">
                <a:solidFill>
                  <a:schemeClr val="accent3">
                    <a:lumMod val="50000"/>
                  </a:schemeClr>
                </a:solidFill>
              </a:rPr>
              <a:t>:</a:t>
            </a:r>
            <a:r>
              <a:rPr lang="el-GR" altLang="el-GR" sz="2400" b="1" dirty="0">
                <a:solidFill>
                  <a:schemeClr val="accent3">
                    <a:lumMod val="50000"/>
                  </a:schemeClr>
                </a:solidFill>
              </a:rPr>
              <a:t> </a:t>
            </a:r>
            <a:r>
              <a:rPr lang="el-GR" altLang="el-GR" sz="2400" dirty="0"/>
              <a:t>Υπερπλάτιο ν. Βραχιονίου πλέγματος </a:t>
            </a:r>
          </a:p>
          <a:p>
            <a:pPr marL="808038" indent="-357188">
              <a:spcBef>
                <a:spcPts val="600"/>
              </a:spcBef>
            </a:pPr>
            <a:endParaRPr lang="el-GR" altLang="el-GR" sz="2400" b="1" dirty="0"/>
          </a:p>
          <a:p>
            <a:pPr>
              <a:spcBef>
                <a:spcPts val="600"/>
              </a:spcBef>
            </a:pPr>
            <a:endParaRPr lang="el-GR" sz="2400" dirty="0"/>
          </a:p>
        </p:txBody>
      </p:sp>
      <p:sp>
        <p:nvSpPr>
          <p:cNvPr id="4" name="Rectangle 3"/>
          <p:cNvSpPr/>
          <p:nvPr/>
        </p:nvSpPr>
        <p:spPr>
          <a:xfrm>
            <a:off x="6732240" y="3304582"/>
            <a:ext cx="241176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Supraspinatus muscle animation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a:rPr>
              <a:t>Was a </a:t>
            </a:r>
            <a:r>
              <a:rPr lang="en-US" sz="1200" dirty="0" smtClean="0">
                <a:latin typeface="+mn-lt"/>
                <a:hlinkClick r:id="rId4"/>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5"/>
              </a:rPr>
              <a:t>CC-BY-SA-2.1-jp</a:t>
            </a:r>
            <a:endParaRPr lang="el-GR" sz="1200" dirty="0">
              <a:solidFill>
                <a:schemeClr val="tx1">
                  <a:lumMod val="75000"/>
                  <a:lumOff val="25000"/>
                </a:schemeClr>
              </a:solidFill>
              <a:latin typeface="+mn-lt"/>
            </a:endParaRPr>
          </a:p>
        </p:txBody>
      </p:sp>
      <p:pic>
        <p:nvPicPr>
          <p:cNvPr id="23554" name="Picture 2"/>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1196752"/>
            <a:ext cx="2063079" cy="2063079"/>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6257" y="4061725"/>
            <a:ext cx="2063078" cy="20630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78286" y="6124803"/>
            <a:ext cx="226774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8"/>
              </a:rPr>
              <a:t>Infraspinatus muscle animation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4"/>
              </a:rPr>
              <a:t>Was a </a:t>
            </a:r>
            <a:r>
              <a:rPr lang="en-US" sz="1200" dirty="0" smtClean="0">
                <a:latin typeface="+mn-lt"/>
                <a:hlinkClick r:id="rId4"/>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5"/>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114</a:t>
            </a:fld>
            <a:endParaRPr lang="el-GR" dirty="0"/>
          </a:p>
        </p:txBody>
      </p:sp>
    </p:spTree>
    <p:custDataLst>
      <p:tags r:id="rId1"/>
    </p:custDataLst>
    <p:extLst>
      <p:ext uri="{BB962C8B-B14F-4D97-AF65-F5344CB8AC3E}">
        <p14:creationId xmlns:p14="http://schemas.microsoft.com/office/powerpoint/2010/main" val="24104040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sz="3600" dirty="0">
                <a:solidFill>
                  <a:prstClr val="black"/>
                </a:solidFill>
              </a:rPr>
              <a:t>Μύες της ωμικής </a:t>
            </a:r>
            <a:r>
              <a:rPr lang="el-GR" sz="3600" dirty="0" smtClean="0">
                <a:solidFill>
                  <a:prstClr val="black"/>
                </a:solidFill>
              </a:rPr>
              <a:t>ζώνης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3600" dirty="0">
              <a:solidFill>
                <a:srgbClr val="00FFFF"/>
              </a:solidFill>
            </a:endParaRPr>
          </a:p>
        </p:txBody>
      </p:sp>
      <p:sp>
        <p:nvSpPr>
          <p:cNvPr id="2" name="Content Placeholder 1"/>
          <p:cNvSpPr>
            <a:spLocks noGrp="1"/>
          </p:cNvSpPr>
          <p:nvPr>
            <p:ph idx="1"/>
          </p:nvPr>
        </p:nvSpPr>
        <p:spPr>
          <a:xfrm>
            <a:off x="457200" y="1196752"/>
            <a:ext cx="4906888" cy="5040560"/>
          </a:xfrm>
        </p:spPr>
        <p:txBody>
          <a:bodyPr>
            <a:normAutofit/>
          </a:bodyPr>
          <a:lstStyle/>
          <a:p>
            <a:pPr marL="457200" indent="-457200">
              <a:spcBef>
                <a:spcPts val="1800"/>
              </a:spcBef>
              <a:buFont typeface="Wingdings" pitchFamily="2" charset="2"/>
              <a:buAutoNum type="arabicPeriod" startAt="4"/>
            </a:pPr>
            <a:r>
              <a:rPr lang="el-GR" altLang="el-GR" sz="2400" b="1" dirty="0" smtClean="0"/>
              <a:t>Μείζων Στρογγύλος</a:t>
            </a:r>
          </a:p>
          <a:p>
            <a:pPr marL="808038"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Κάτω </a:t>
            </a:r>
            <a:r>
              <a:rPr lang="el-GR" altLang="el-GR" sz="2400" dirty="0"/>
              <a:t>γωνία ωμοπλάτης</a:t>
            </a:r>
          </a:p>
          <a:p>
            <a:pPr marL="808038"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Έλασσον </a:t>
            </a:r>
            <a:r>
              <a:rPr lang="el-GR" altLang="el-GR" sz="2400" dirty="0"/>
              <a:t>βραχιόνιο όγκωμα</a:t>
            </a:r>
          </a:p>
          <a:p>
            <a:pPr marL="808038" indent="-357188">
              <a:spcBef>
                <a:spcPts val="600"/>
              </a:spcBef>
            </a:pPr>
            <a:r>
              <a:rPr lang="el-GR" altLang="el-GR" sz="2400" b="1" dirty="0" smtClean="0"/>
              <a:t>Κίνηση</a:t>
            </a:r>
            <a:r>
              <a:rPr lang="en-US" altLang="el-GR" sz="2400" b="1" dirty="0" smtClean="0"/>
              <a:t>:</a:t>
            </a:r>
            <a:r>
              <a:rPr lang="el-GR" altLang="el-GR" sz="2400" b="1" dirty="0" smtClean="0"/>
              <a:t> </a:t>
            </a:r>
            <a:r>
              <a:rPr lang="el-GR" altLang="el-GR" sz="2400" dirty="0" smtClean="0"/>
              <a:t>Προσαγωγή </a:t>
            </a:r>
            <a:r>
              <a:rPr lang="el-GR" altLang="el-GR" sz="2400" dirty="0"/>
              <a:t>και έσω στροφή του βραχίονα</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Υποπλάτιο </a:t>
            </a:r>
            <a:r>
              <a:rPr lang="el-GR" altLang="el-GR" sz="2400" dirty="0"/>
              <a:t>ν. Βραχιονίου </a:t>
            </a:r>
            <a:r>
              <a:rPr lang="el-GR" altLang="el-GR" sz="2400" dirty="0" smtClean="0"/>
              <a:t>πλέγματος</a:t>
            </a:r>
            <a:endParaRPr lang="el-GR" sz="2400" dirty="0"/>
          </a:p>
        </p:txBody>
      </p:sp>
      <p:pic>
        <p:nvPicPr>
          <p:cNvPr id="24578"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12776"/>
            <a:ext cx="3071192" cy="3071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69868" y="4483968"/>
            <a:ext cx="226774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Teres major muscle animation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115</a:t>
            </a:fld>
            <a:endParaRPr lang="el-GR" dirty="0"/>
          </a:p>
        </p:txBody>
      </p:sp>
    </p:spTree>
    <p:custDataLst>
      <p:tags r:id="rId1"/>
    </p:custDataLst>
    <p:extLst>
      <p:ext uri="{BB962C8B-B14F-4D97-AF65-F5344CB8AC3E}">
        <p14:creationId xmlns:p14="http://schemas.microsoft.com/office/powerpoint/2010/main" val="26856508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sz="3600" dirty="0">
                <a:solidFill>
                  <a:prstClr val="black"/>
                </a:solidFill>
              </a:rPr>
              <a:t>Μύες της ωμικής </a:t>
            </a:r>
            <a:r>
              <a:rPr lang="el-GR" sz="3600" dirty="0" smtClean="0">
                <a:solidFill>
                  <a:prstClr val="black"/>
                </a:solidFill>
              </a:rPr>
              <a:t>ζώνης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3600" dirty="0">
              <a:solidFill>
                <a:srgbClr val="00FFFF"/>
              </a:solidFill>
            </a:endParaRPr>
          </a:p>
        </p:txBody>
      </p:sp>
      <p:sp>
        <p:nvSpPr>
          <p:cNvPr id="2" name="Content Placeholder 1"/>
          <p:cNvSpPr>
            <a:spLocks noGrp="1"/>
          </p:cNvSpPr>
          <p:nvPr>
            <p:ph idx="1"/>
          </p:nvPr>
        </p:nvSpPr>
        <p:spPr>
          <a:xfrm>
            <a:off x="457200" y="1196752"/>
            <a:ext cx="5194920" cy="5040560"/>
          </a:xfrm>
        </p:spPr>
        <p:txBody>
          <a:bodyPr>
            <a:noAutofit/>
          </a:bodyPr>
          <a:lstStyle/>
          <a:p>
            <a:pPr marL="533400" indent="-533400">
              <a:spcBef>
                <a:spcPts val="600"/>
              </a:spcBef>
              <a:buFont typeface="Wingdings" pitchFamily="2" charset="2"/>
              <a:buAutoNum type="arabicPeriod" startAt="5"/>
            </a:pPr>
            <a:r>
              <a:rPr lang="el-GR" altLang="el-GR" sz="2400" b="1" dirty="0" smtClean="0"/>
              <a:t>Ελάσσων Στρογγύλος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258888" lvl="1" indent="-357188">
              <a:spcBef>
                <a:spcPts val="600"/>
              </a:spcBef>
            </a:pPr>
            <a:r>
              <a:rPr lang="el-GR" altLang="el-GR" sz="2400" dirty="0" smtClean="0"/>
              <a:t>Έξω ή μασχαλιαίο χείλος της ωμοπλάτης</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endParaRPr lang="el-GR" altLang="el-GR" sz="2400" b="1" dirty="0" smtClean="0">
              <a:solidFill>
                <a:srgbClr val="820000"/>
              </a:solidFill>
            </a:endParaRPr>
          </a:p>
          <a:p>
            <a:pPr marL="1258888" lvl="3" indent="-357188">
              <a:spcBef>
                <a:spcPts val="600"/>
              </a:spcBef>
            </a:pPr>
            <a:r>
              <a:rPr lang="el-GR" altLang="el-GR" sz="2400" dirty="0"/>
              <a:t>Στο μείζον βραχιόνιο όγκωμα</a:t>
            </a:r>
            <a:endParaRPr lang="el-GR" altLang="el-GR" sz="2400" b="1" dirty="0"/>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58888" lvl="1" indent="-357188">
              <a:spcBef>
                <a:spcPts val="600"/>
              </a:spcBef>
            </a:pPr>
            <a:r>
              <a:rPr lang="el-GR" altLang="el-GR" sz="2400" dirty="0" smtClean="0"/>
              <a:t>Μασχαλιαίο ν. του βραχιονίου πλέγματος πλέγματος</a:t>
            </a:r>
          </a:p>
          <a:p>
            <a:pPr marL="901700" indent="-358775">
              <a:spcBef>
                <a:spcPts val="600"/>
              </a:spcBef>
            </a:pPr>
            <a:r>
              <a:rPr lang="el-GR" altLang="el-GR" sz="2400" b="1" dirty="0" smtClean="0"/>
              <a:t>Κίνηση</a:t>
            </a:r>
            <a:r>
              <a:rPr lang="en-US" altLang="el-GR" sz="2400" b="1" dirty="0" smtClean="0"/>
              <a:t>: </a:t>
            </a:r>
            <a:endParaRPr lang="el-GR" altLang="el-GR" sz="2400" b="1" dirty="0" smtClean="0"/>
          </a:p>
          <a:p>
            <a:pPr marL="1258888" lvl="1" indent="-357188">
              <a:spcBef>
                <a:spcPts val="600"/>
              </a:spcBef>
            </a:pPr>
            <a:r>
              <a:rPr lang="el-GR" altLang="el-GR" sz="2400" dirty="0" smtClean="0"/>
              <a:t>Έξω στροφή του βραχίονα</a:t>
            </a:r>
            <a:endParaRPr lang="el-GR" sz="2400" dirty="0"/>
          </a:p>
        </p:txBody>
      </p:sp>
      <p:pic>
        <p:nvPicPr>
          <p:cNvPr id="25602"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340768"/>
            <a:ext cx="2810742" cy="28107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83659" y="4151510"/>
            <a:ext cx="2267743"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Teres minor muscle animation2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116</a:t>
            </a:fld>
            <a:endParaRPr lang="el-GR" dirty="0"/>
          </a:p>
        </p:txBody>
      </p:sp>
    </p:spTree>
    <p:custDataLst>
      <p:tags r:id="rId1"/>
    </p:custDataLst>
    <p:extLst>
      <p:ext uri="{BB962C8B-B14F-4D97-AF65-F5344CB8AC3E}">
        <p14:creationId xmlns:p14="http://schemas.microsoft.com/office/powerpoint/2010/main" val="30046723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sz="3600" dirty="0">
                <a:solidFill>
                  <a:prstClr val="black"/>
                </a:solidFill>
              </a:rPr>
              <a:t>Μύες της ωμικής </a:t>
            </a:r>
            <a:r>
              <a:rPr lang="el-GR" sz="3600" dirty="0" smtClean="0">
                <a:solidFill>
                  <a:prstClr val="black"/>
                </a:solidFill>
              </a:rPr>
              <a:t>ζώνης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3600" dirty="0">
              <a:solidFill>
                <a:srgbClr val="00FFFF"/>
              </a:solidFill>
            </a:endParaRPr>
          </a:p>
        </p:txBody>
      </p:sp>
      <p:sp>
        <p:nvSpPr>
          <p:cNvPr id="2" name="Content Placeholder 1"/>
          <p:cNvSpPr>
            <a:spLocks noGrp="1"/>
          </p:cNvSpPr>
          <p:nvPr>
            <p:ph idx="1"/>
          </p:nvPr>
        </p:nvSpPr>
        <p:spPr>
          <a:xfrm>
            <a:off x="457200" y="1196752"/>
            <a:ext cx="5122912" cy="5040560"/>
          </a:xfrm>
        </p:spPr>
        <p:txBody>
          <a:bodyPr>
            <a:noAutofit/>
          </a:bodyPr>
          <a:lstStyle/>
          <a:p>
            <a:pPr marL="533400" indent="-533400">
              <a:spcBef>
                <a:spcPts val="600"/>
              </a:spcBef>
              <a:buFont typeface="Wingdings" pitchFamily="2" charset="2"/>
              <a:buAutoNum type="arabicPeriod" startAt="6"/>
            </a:pPr>
            <a:r>
              <a:rPr lang="el-GR" altLang="el-GR" sz="2400" b="1" dirty="0" smtClean="0"/>
              <a:t>Υποπλάτιος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258888" lvl="1" indent="-357188">
              <a:spcBef>
                <a:spcPts val="600"/>
              </a:spcBef>
            </a:pPr>
            <a:r>
              <a:rPr lang="el-GR" altLang="el-GR" sz="2400" dirty="0" smtClean="0"/>
              <a:t>Υποπλάτιος </a:t>
            </a:r>
            <a:r>
              <a:rPr lang="el-GR" altLang="el-GR" sz="2400" dirty="0"/>
              <a:t>βόθρος ωμοπλάτης</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258888" lvl="1" indent="-357188">
              <a:spcBef>
                <a:spcPts val="600"/>
              </a:spcBef>
            </a:pPr>
            <a:r>
              <a:rPr lang="el-GR" altLang="el-GR" sz="2400" dirty="0"/>
              <a:t>Στο έλασσον βραχιόνιο όγκωμα</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58888" lvl="1" indent="-357188">
              <a:spcBef>
                <a:spcPts val="600"/>
              </a:spcBef>
            </a:pPr>
            <a:r>
              <a:rPr lang="el-GR" altLang="el-GR" sz="2400" dirty="0" smtClean="0"/>
              <a:t>Υποπλάτιο </a:t>
            </a:r>
            <a:r>
              <a:rPr lang="el-GR" altLang="el-GR" sz="2400" dirty="0"/>
              <a:t>ν. του βραχιονίου </a:t>
            </a:r>
            <a:r>
              <a:rPr lang="el-GR" altLang="el-GR" sz="2400" dirty="0" smtClean="0"/>
              <a:t>πλέγματος</a:t>
            </a:r>
          </a:p>
          <a:p>
            <a:pPr marL="901700" indent="-358775">
              <a:spcBef>
                <a:spcPts val="600"/>
              </a:spcBef>
            </a:pPr>
            <a:r>
              <a:rPr lang="el-GR" altLang="el-GR" sz="2400" b="1" dirty="0" smtClean="0"/>
              <a:t>Κίνηση</a:t>
            </a:r>
            <a:r>
              <a:rPr lang="en-US" altLang="el-GR" sz="2400" b="1" dirty="0" smtClean="0"/>
              <a:t>:</a:t>
            </a:r>
            <a:endParaRPr lang="el-GR" altLang="el-GR" sz="2400" b="1" dirty="0" smtClean="0"/>
          </a:p>
          <a:p>
            <a:pPr marL="1258888" lvl="1" indent="-357188">
              <a:spcBef>
                <a:spcPts val="600"/>
              </a:spcBef>
            </a:pPr>
            <a:r>
              <a:rPr lang="el-GR" altLang="el-GR" sz="2400" dirty="0" smtClean="0"/>
              <a:t>Έσω </a:t>
            </a:r>
            <a:r>
              <a:rPr lang="el-GR" altLang="el-GR" sz="2400" dirty="0"/>
              <a:t>στροφή του </a:t>
            </a:r>
            <a:r>
              <a:rPr lang="el-GR" altLang="el-GR" sz="2400" dirty="0" smtClean="0"/>
              <a:t>βραχίονα</a:t>
            </a:r>
            <a:endParaRPr lang="el-GR" sz="2400" dirty="0"/>
          </a:p>
        </p:txBody>
      </p:sp>
      <p:pic>
        <p:nvPicPr>
          <p:cNvPr id="2662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412776"/>
            <a:ext cx="2999184" cy="2999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44108" y="4411960"/>
            <a:ext cx="239127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Subscapularis muscle animation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117</a:t>
            </a:fld>
            <a:endParaRPr lang="el-GR" dirty="0"/>
          </a:p>
        </p:txBody>
      </p:sp>
    </p:spTree>
    <p:custDataLst>
      <p:tags r:id="rId1"/>
    </p:custDataLst>
    <p:extLst>
      <p:ext uri="{BB962C8B-B14F-4D97-AF65-F5344CB8AC3E}">
        <p14:creationId xmlns:p14="http://schemas.microsoft.com/office/powerpoint/2010/main" val="15304361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16632"/>
            <a:ext cx="9144000" cy="908720"/>
          </a:xfrm>
        </p:spPr>
        <p:txBody>
          <a:bodyPr>
            <a:normAutofit fontScale="90000"/>
          </a:bodyPr>
          <a:lstStyle/>
          <a:p>
            <a:r>
              <a:rPr lang="el-GR" sz="3200" dirty="0">
                <a:solidFill>
                  <a:prstClr val="black"/>
                </a:solidFill>
              </a:rPr>
              <a:t>Μύες της ωμικής </a:t>
            </a:r>
            <a:r>
              <a:rPr lang="el-GR" sz="3200" dirty="0" smtClean="0">
                <a:solidFill>
                  <a:prstClr val="black"/>
                </a:solidFill>
              </a:rPr>
              <a:t>ζώνης </a:t>
            </a:r>
            <a:r>
              <a:rPr lang="el-GR" altLang="el-GR" sz="3200" dirty="0"/>
              <a:t>Α. </a:t>
            </a:r>
            <a:r>
              <a:rPr lang="el-GR" altLang="el-GR" sz="3200" dirty="0" smtClean="0"/>
              <a:t>Πρόσθιοι ή Καμπτήρες </a:t>
            </a:r>
            <a:r>
              <a:rPr lang="en-US" altLang="el-GR" sz="2700" b="0" dirty="0">
                <a:solidFill>
                  <a:prstClr val="black"/>
                </a:solidFill>
              </a:rPr>
              <a:t>(</a:t>
            </a:r>
            <a:r>
              <a:rPr lang="el-GR" altLang="el-GR" sz="2700" b="0" dirty="0">
                <a:solidFill>
                  <a:prstClr val="black"/>
                </a:solidFill>
              </a:rPr>
              <a:t>1</a:t>
            </a:r>
            <a:r>
              <a:rPr lang="en-US" altLang="el-GR" sz="2700" b="0" dirty="0" smtClean="0">
                <a:solidFill>
                  <a:prstClr val="black"/>
                </a:solidFill>
              </a:rPr>
              <a:t>/</a:t>
            </a:r>
            <a:r>
              <a:rPr lang="el-GR" altLang="el-GR" sz="2700" b="0" dirty="0" smtClean="0">
                <a:solidFill>
                  <a:prstClr val="black"/>
                </a:solidFill>
              </a:rPr>
              <a:t>3</a:t>
            </a:r>
            <a:r>
              <a:rPr lang="en-US" altLang="el-GR" sz="2700" b="0" dirty="0" smtClean="0">
                <a:solidFill>
                  <a:prstClr val="black"/>
                </a:solidFill>
              </a:rPr>
              <a:t>)</a:t>
            </a:r>
            <a:r>
              <a:rPr lang="en-US" altLang="el-GR" sz="2700" dirty="0" smtClean="0">
                <a:solidFill>
                  <a:prstClr val="black"/>
                </a:solidFill>
              </a:rPr>
              <a:t> </a:t>
            </a:r>
            <a:endParaRPr lang="el-GR" altLang="el-GR" sz="3100" dirty="0">
              <a:solidFill>
                <a:srgbClr val="00FFFF"/>
              </a:solidFill>
            </a:endParaRPr>
          </a:p>
        </p:txBody>
      </p:sp>
      <p:sp>
        <p:nvSpPr>
          <p:cNvPr id="2" name="Content Placeholder 1"/>
          <p:cNvSpPr>
            <a:spLocks noGrp="1"/>
          </p:cNvSpPr>
          <p:nvPr>
            <p:ph idx="1"/>
          </p:nvPr>
        </p:nvSpPr>
        <p:spPr/>
        <p:txBody>
          <a:bodyPr>
            <a:noAutofit/>
          </a:bodyPr>
          <a:lstStyle/>
          <a:p>
            <a:pPr marL="457200" indent="-457200">
              <a:spcBef>
                <a:spcPts val="600"/>
              </a:spcBef>
              <a:buFont typeface="Wingdings" pitchFamily="2" charset="2"/>
              <a:buAutoNum type="arabicPeriod"/>
            </a:pPr>
            <a:r>
              <a:rPr lang="el-GR" altLang="el-GR" sz="2400" b="1" dirty="0" smtClean="0"/>
              <a:t>Δικέφαλος Βραχιόνιος</a:t>
            </a:r>
          </a:p>
          <a:p>
            <a:pPr marL="457200" indent="-457200">
              <a:spcBef>
                <a:spcPts val="600"/>
              </a:spcBef>
              <a:buFont typeface="Wingdings" pitchFamily="2" charset="2"/>
              <a:buNone/>
            </a:pPr>
            <a:r>
              <a:rPr lang="el-GR" altLang="el-GR" sz="2400" dirty="0" smtClean="0"/>
              <a:t>       </a:t>
            </a:r>
            <a:r>
              <a:rPr lang="el-GR" altLang="el-GR" sz="2400" dirty="0"/>
              <a:t>Έχει 2 κεφαλές</a:t>
            </a:r>
            <a:r>
              <a:rPr lang="en-US" altLang="el-GR" sz="2400" dirty="0"/>
              <a:t>:</a:t>
            </a:r>
            <a:endParaRPr lang="el-GR" altLang="el-GR" sz="2400" dirty="0"/>
          </a:p>
          <a:p>
            <a:pPr marL="808038" indent="-357188">
              <a:spcBef>
                <a:spcPts val="600"/>
              </a:spcBef>
            </a:pPr>
            <a:r>
              <a:rPr lang="el-GR" altLang="el-GR" sz="2400" b="1" dirty="0" smtClean="0"/>
              <a:t>Μακρά Κεφαλή</a:t>
            </a:r>
          </a:p>
          <a:p>
            <a:pPr marL="1166813" lvl="1"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524000" lvl="2" indent="-357188">
              <a:spcBef>
                <a:spcPts val="600"/>
              </a:spcBef>
            </a:pPr>
            <a:r>
              <a:rPr lang="el-GR" altLang="el-GR" sz="2200" dirty="0" smtClean="0"/>
              <a:t>Υπεργλήνιο </a:t>
            </a:r>
            <a:r>
              <a:rPr lang="el-GR" altLang="el-GR" sz="2200" dirty="0"/>
              <a:t>φύμα ωμοπλάτης</a:t>
            </a:r>
          </a:p>
          <a:p>
            <a:pPr marL="808038" indent="-357188">
              <a:spcBef>
                <a:spcPts val="600"/>
              </a:spcBef>
            </a:pPr>
            <a:r>
              <a:rPr lang="el-GR" altLang="el-GR" sz="2400" b="1" dirty="0" smtClean="0"/>
              <a:t>Βραχεία Κεφαλή</a:t>
            </a:r>
          </a:p>
          <a:p>
            <a:pPr marL="1166813" lvl="1"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524000" lvl="2" indent="-357188">
              <a:spcBef>
                <a:spcPts val="600"/>
              </a:spcBef>
            </a:pPr>
            <a:r>
              <a:rPr lang="el-GR" altLang="el-GR" sz="2200" dirty="0" smtClean="0"/>
              <a:t>Κορακοειδής </a:t>
            </a:r>
            <a:r>
              <a:rPr lang="el-GR" altLang="el-GR" sz="2200" dirty="0"/>
              <a:t>απόφυση ωμοπλάτης</a:t>
            </a:r>
          </a:p>
          <a:p>
            <a:pPr marL="1166813" lvl="1"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524000" lvl="2" indent="-357188">
              <a:spcBef>
                <a:spcPts val="600"/>
              </a:spcBef>
            </a:pPr>
            <a:r>
              <a:rPr lang="el-GR" altLang="el-GR" sz="2200" dirty="0" smtClean="0"/>
              <a:t>Με </a:t>
            </a:r>
            <a:r>
              <a:rPr lang="el-GR" altLang="el-GR" sz="2200" dirty="0"/>
              <a:t>τον κερκιδικό τένοντα (ισχυρός) στο δικεφαλικό ή κερκιδικό όγκωμα</a:t>
            </a:r>
          </a:p>
          <a:p>
            <a:pPr marL="1524000" lvl="2" indent="-357188">
              <a:spcBef>
                <a:spcPts val="600"/>
              </a:spcBef>
            </a:pPr>
            <a:r>
              <a:rPr lang="el-GR" altLang="el-GR" sz="2200" dirty="0"/>
              <a:t>Με τον ωλένιο τένοντα (ασθενής) στην περιτονία του </a:t>
            </a:r>
            <a:r>
              <a:rPr lang="el-GR" altLang="el-GR" sz="2200" dirty="0" smtClean="0"/>
              <a:t>πήχυ</a:t>
            </a:r>
            <a:r>
              <a:rPr lang="el-GR" altLang="el-GR" sz="2400" dirty="0" smtClean="0"/>
              <a:t> </a:t>
            </a:r>
            <a:endParaRPr lang="el-GR" sz="2400"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790" y="1201282"/>
            <a:ext cx="2666727" cy="26667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80517" y="3877610"/>
            <a:ext cx="239127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Biceps brachii </a:t>
            </a:r>
            <a:r>
              <a:rPr lang="en-US" sz="1200" dirty="0" smtClean="0">
                <a:latin typeface="+mn-lt"/>
                <a:hlinkClick r:id="rId4"/>
              </a:rPr>
              <a:t>muscle08</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118</a:t>
            </a:fld>
            <a:endParaRPr lang="el-GR" dirty="0"/>
          </a:p>
        </p:txBody>
      </p:sp>
    </p:spTree>
    <p:custDataLst>
      <p:tags r:id="rId1"/>
    </p:custDataLst>
    <p:extLst>
      <p:ext uri="{BB962C8B-B14F-4D97-AF65-F5344CB8AC3E}">
        <p14:creationId xmlns:p14="http://schemas.microsoft.com/office/powerpoint/2010/main" val="1939454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Β. Οπίσθιοι ή εκτείνοντες</a:t>
            </a:r>
            <a:br>
              <a:rPr lang="el-GR" dirty="0" smtClean="0"/>
            </a:br>
            <a:r>
              <a:rPr lang="el-GR" sz="3100" dirty="0" smtClean="0"/>
              <a:t>Β.1 Μύες 1</a:t>
            </a:r>
            <a:r>
              <a:rPr lang="el-GR" sz="3100" baseline="30000" dirty="0" smtClean="0"/>
              <a:t>ου</a:t>
            </a:r>
            <a:r>
              <a:rPr lang="el-GR" sz="3100" dirty="0" smtClean="0"/>
              <a:t> Στρώματος ή επιπολής</a:t>
            </a:r>
            <a:r>
              <a:rPr lang="en-US" sz="3100" dirty="0" smtClean="0"/>
              <a:t> </a:t>
            </a:r>
            <a:r>
              <a:rPr lang="en-US" altLang="el-GR" sz="2800" b="0" dirty="0" smtClean="0">
                <a:solidFill>
                  <a:prstClr val="black"/>
                </a:solidFill>
              </a:rPr>
              <a:t>(2/2</a:t>
            </a:r>
            <a:r>
              <a:rPr lang="en-US" altLang="el-GR" sz="2800" b="0" dirty="0">
                <a:solidFill>
                  <a:prstClr val="black"/>
                </a:solidFill>
              </a:rPr>
              <a:t>)</a:t>
            </a:r>
            <a:endParaRPr lang="el-GR" dirty="0"/>
          </a:p>
        </p:txBody>
      </p:sp>
      <p:sp>
        <p:nvSpPr>
          <p:cNvPr id="3" name="Content Placeholder 2"/>
          <p:cNvSpPr>
            <a:spLocks noGrp="1"/>
          </p:cNvSpPr>
          <p:nvPr>
            <p:ph idx="1"/>
          </p:nvPr>
        </p:nvSpPr>
        <p:spPr>
          <a:xfrm>
            <a:off x="457200" y="1196752"/>
            <a:ext cx="6563072" cy="5040560"/>
          </a:xfrm>
        </p:spPr>
        <p:txBody>
          <a:bodyPr>
            <a:noAutofit/>
          </a:bodyPr>
          <a:lstStyle/>
          <a:p>
            <a:pPr marL="533400" indent="-533400">
              <a:spcBef>
                <a:spcPts val="300"/>
              </a:spcBef>
              <a:buFont typeface="Wingdings" pitchFamily="2" charset="2"/>
              <a:buAutoNum type="arabicPeriod" startAt="2"/>
            </a:pPr>
            <a:r>
              <a:rPr lang="el-GR" altLang="el-GR" sz="2400" b="1" dirty="0" smtClean="0"/>
              <a:t>Ίδιος εκτείνων τον μικρό δάκτυλο</a:t>
            </a:r>
            <a:endParaRPr lang="el-GR" altLang="el-GR" sz="2400" b="1" dirty="0"/>
          </a:p>
          <a:p>
            <a:pPr marL="806450" indent="-361950">
              <a:spcBef>
                <a:spcPts val="300"/>
              </a:spcBef>
            </a:pPr>
            <a:r>
              <a:rPr lang="el-GR" altLang="el-GR" sz="2400" b="1" dirty="0">
                <a:solidFill>
                  <a:schemeClr val="tx2"/>
                </a:solidFill>
              </a:rPr>
              <a:t>Έκφυση</a:t>
            </a:r>
            <a:r>
              <a:rPr lang="en-US" altLang="el-GR" sz="2400" b="1" dirty="0">
                <a:solidFill>
                  <a:schemeClr val="tx2"/>
                </a:solidFill>
              </a:rPr>
              <a:t>:</a:t>
            </a:r>
            <a:r>
              <a:rPr lang="el-GR" altLang="el-GR" sz="2400" b="1" dirty="0">
                <a:solidFill>
                  <a:schemeClr val="tx2"/>
                </a:solidFill>
              </a:rPr>
              <a:t> </a:t>
            </a:r>
          </a:p>
          <a:p>
            <a:pPr marL="1206500" lvl="1" indent="-265113">
              <a:spcBef>
                <a:spcPts val="300"/>
              </a:spcBef>
            </a:pPr>
            <a:r>
              <a:rPr lang="el-GR" altLang="el-GR" sz="2400" dirty="0" smtClean="0"/>
              <a:t>Παρακονδύλια </a:t>
            </a:r>
            <a:r>
              <a:rPr lang="el-GR" altLang="el-GR" sz="2400" dirty="0"/>
              <a:t>απόφυση βραχιονίου</a:t>
            </a:r>
          </a:p>
          <a:p>
            <a:pPr marL="806450" indent="-361950">
              <a:spcBef>
                <a:spcPts val="3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206500" lvl="1" indent="-265113">
              <a:spcBef>
                <a:spcPts val="300"/>
              </a:spcBef>
            </a:pPr>
            <a:r>
              <a:rPr lang="el-GR" altLang="el-GR" sz="2400" dirty="0"/>
              <a:t>2</a:t>
            </a:r>
            <a:r>
              <a:rPr lang="el-GR" altLang="el-GR" sz="2400" baseline="30000" dirty="0"/>
              <a:t>η</a:t>
            </a:r>
            <a:r>
              <a:rPr lang="el-GR" altLang="el-GR" sz="2400" dirty="0"/>
              <a:t> και 3</a:t>
            </a:r>
            <a:r>
              <a:rPr lang="el-GR" altLang="el-GR" sz="2400" baseline="30000" dirty="0"/>
              <a:t>η</a:t>
            </a:r>
            <a:r>
              <a:rPr lang="el-GR" altLang="el-GR" sz="2400" dirty="0"/>
              <a:t> φάλαγγα 5</a:t>
            </a:r>
            <a:r>
              <a:rPr lang="el-GR" altLang="el-GR" sz="2400" baseline="30000" dirty="0"/>
              <a:t>ου</a:t>
            </a:r>
            <a:r>
              <a:rPr lang="el-GR" altLang="el-GR" sz="2400" dirty="0"/>
              <a:t> δακτύλου</a:t>
            </a:r>
          </a:p>
          <a:p>
            <a:pPr marL="533400" indent="-533400">
              <a:spcBef>
                <a:spcPts val="300"/>
              </a:spcBef>
              <a:buFont typeface="Wingdings" pitchFamily="2" charset="2"/>
              <a:buAutoNum type="arabicPeriod" startAt="3"/>
            </a:pPr>
            <a:r>
              <a:rPr lang="el-GR" altLang="el-GR" sz="2400" b="1" dirty="0" smtClean="0"/>
              <a:t>Ωλένιος εκτείνων τον καρπό</a:t>
            </a:r>
            <a:endParaRPr lang="el-GR" altLang="el-GR" sz="2400" b="1" dirty="0"/>
          </a:p>
          <a:p>
            <a:pPr marL="806450" indent="-265113">
              <a:spcBef>
                <a:spcPts val="3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206500" lvl="1" indent="-265113">
              <a:spcBef>
                <a:spcPts val="300"/>
              </a:spcBef>
            </a:pPr>
            <a:r>
              <a:rPr lang="el-GR" altLang="el-GR" sz="2400" dirty="0" smtClean="0"/>
              <a:t>Παρακονδύλια απόφυση βραχιονίου</a:t>
            </a:r>
          </a:p>
          <a:p>
            <a:pPr marL="806450" indent="-265113">
              <a:spcBef>
                <a:spcPts val="3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p>
          <a:p>
            <a:pPr marL="1206500" lvl="1" indent="-265113">
              <a:spcBef>
                <a:spcPts val="300"/>
              </a:spcBef>
            </a:pPr>
            <a:r>
              <a:rPr lang="el-GR" altLang="el-GR" sz="2400" dirty="0" smtClean="0"/>
              <a:t>Βάση 5</a:t>
            </a:r>
            <a:r>
              <a:rPr lang="el-GR" altLang="el-GR" sz="2400" baseline="30000" dirty="0" smtClean="0"/>
              <a:t>ου</a:t>
            </a:r>
            <a:r>
              <a:rPr lang="el-GR" altLang="el-GR" sz="2400" dirty="0" smtClean="0"/>
              <a:t> μετακαρπίου </a:t>
            </a:r>
          </a:p>
          <a:p>
            <a:pPr marL="806450" indent="-265113">
              <a:spcBef>
                <a:spcPts val="3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06500" lvl="1" indent="-265113">
              <a:spcBef>
                <a:spcPts val="300"/>
              </a:spcBef>
            </a:pPr>
            <a:r>
              <a:rPr lang="el-GR" altLang="el-GR" sz="2400" dirty="0" smtClean="0"/>
              <a:t>Οι 3 ανωτέρω μ. από το κερκιδικό ν. του βραχιονίου πλέγματος (Α5Α6Α7Α8Θ1)</a:t>
            </a:r>
            <a:endParaRPr lang="el-GR"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012731"/>
            <a:ext cx="1811132" cy="4628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53336" y="5641182"/>
            <a:ext cx="244827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Forearm muscles back </a:t>
            </a:r>
            <a:r>
              <a:rPr lang="en-US" sz="1200" dirty="0" smtClean="0">
                <a:solidFill>
                  <a:schemeClr val="tx1">
                    <a:lumMod val="75000"/>
                    <a:lumOff val="25000"/>
                  </a:schemeClr>
                </a:solidFill>
                <a:latin typeface="+mn-lt"/>
                <a:hlinkClick r:id="rId4"/>
              </a:rPr>
              <a:t>deep</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Lennert B"/>
              </a:rPr>
              <a:t>Lennert </a:t>
            </a:r>
            <a:r>
              <a:rPr lang="en-US" sz="1200" dirty="0" smtClean="0">
                <a:solidFill>
                  <a:schemeClr val="tx1">
                    <a:lumMod val="75000"/>
                    <a:lumOff val="25000"/>
                  </a:schemeClr>
                </a:solidFill>
                <a:latin typeface="+mn-lt"/>
                <a:hlinkClick r:id="rId5" tooltip="User:Lennert B"/>
              </a:rPr>
              <a:t>B</a:t>
            </a:r>
            <a:r>
              <a:rPr lang="el-GR" sz="1200" dirty="0" smtClean="0">
                <a:solidFill>
                  <a:schemeClr val="tx1">
                    <a:lumMod val="75000"/>
                    <a:lumOff val="25000"/>
                  </a:schemeClr>
                </a:solidFill>
                <a:latin typeface="+mn-lt"/>
              </a:rPr>
              <a:t> διαθέσιμο ως κοινό κτήμα</a:t>
            </a:r>
            <a:r>
              <a:rPr lang="en-US" sz="1200" dirty="0" smtClean="0">
                <a:solidFill>
                  <a:schemeClr val="tx1">
                    <a:lumMod val="75000"/>
                    <a:lumOff val="25000"/>
                  </a:schemeClr>
                </a:solidFill>
                <a:latin typeface="+mn-lt"/>
              </a:rPr>
              <a:t> </a:t>
            </a:r>
            <a:endParaRPr lang="en-US" sz="1200" b="0" i="0" dirty="0">
              <a:solidFill>
                <a:schemeClr val="tx1">
                  <a:lumMod val="75000"/>
                  <a:lumOff val="25000"/>
                </a:schemeClr>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Tree>
    <p:custDataLst>
      <p:tags r:id="rId1"/>
    </p:custDataLst>
    <p:extLst>
      <p:ext uri="{BB962C8B-B14F-4D97-AF65-F5344CB8AC3E}">
        <p14:creationId xmlns:p14="http://schemas.microsoft.com/office/powerpoint/2010/main" val="21834504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16632"/>
            <a:ext cx="9144000" cy="908720"/>
          </a:xfrm>
        </p:spPr>
        <p:txBody>
          <a:bodyPr>
            <a:normAutofit fontScale="90000"/>
          </a:bodyPr>
          <a:lstStyle/>
          <a:p>
            <a:r>
              <a:rPr lang="el-GR" sz="3200" dirty="0">
                <a:solidFill>
                  <a:prstClr val="black"/>
                </a:solidFill>
              </a:rPr>
              <a:t>Μύες της ωμικής ζώνης </a:t>
            </a:r>
            <a:r>
              <a:rPr lang="el-GR" altLang="el-GR" sz="3200" dirty="0"/>
              <a:t>Α. Πρόσθιοι ή </a:t>
            </a:r>
            <a:r>
              <a:rPr lang="el-GR" altLang="el-GR" sz="3200" dirty="0" smtClean="0"/>
              <a:t>Καμπτήρες </a:t>
            </a:r>
            <a:r>
              <a:rPr lang="en-US" altLang="el-GR" sz="2700" b="0" dirty="0" smtClean="0">
                <a:solidFill>
                  <a:prstClr val="black"/>
                </a:solidFill>
              </a:rPr>
              <a:t>(</a:t>
            </a:r>
            <a:r>
              <a:rPr lang="el-GR" altLang="el-GR" sz="2700" b="0" dirty="0" smtClean="0">
                <a:solidFill>
                  <a:prstClr val="black"/>
                </a:solidFill>
              </a:rPr>
              <a:t>2</a:t>
            </a:r>
            <a:r>
              <a:rPr lang="en-US" altLang="el-GR" sz="2700" b="0" dirty="0" smtClean="0">
                <a:solidFill>
                  <a:prstClr val="black"/>
                </a:solidFill>
              </a:rPr>
              <a:t>/</a:t>
            </a:r>
            <a:r>
              <a:rPr lang="el-GR" altLang="el-GR" sz="2700" b="0" dirty="0">
                <a:solidFill>
                  <a:prstClr val="black"/>
                </a:solidFill>
              </a:rPr>
              <a:t>3</a:t>
            </a:r>
            <a:r>
              <a:rPr lang="en-US" altLang="el-GR" sz="2700" b="0" dirty="0">
                <a:solidFill>
                  <a:prstClr val="black"/>
                </a:solidFill>
              </a:rPr>
              <a:t>)</a:t>
            </a:r>
            <a:r>
              <a:rPr lang="en-US" altLang="el-GR" sz="2700" dirty="0">
                <a:solidFill>
                  <a:prstClr val="black"/>
                </a:solidFill>
              </a:rPr>
              <a:t> </a:t>
            </a:r>
            <a:endParaRPr lang="el-GR" altLang="el-GR" dirty="0">
              <a:solidFill>
                <a:srgbClr val="00FFFF"/>
              </a:solidFill>
            </a:endParaRPr>
          </a:p>
        </p:txBody>
      </p:sp>
      <p:sp>
        <p:nvSpPr>
          <p:cNvPr id="2" name="Content Placeholder 1"/>
          <p:cNvSpPr>
            <a:spLocks noGrp="1"/>
          </p:cNvSpPr>
          <p:nvPr>
            <p:ph idx="1"/>
          </p:nvPr>
        </p:nvSpPr>
        <p:spPr>
          <a:xfrm>
            <a:off x="457200" y="1196752"/>
            <a:ext cx="4042792" cy="5472608"/>
          </a:xfrm>
        </p:spPr>
        <p:txBody>
          <a:bodyPr>
            <a:noAutofit/>
          </a:bodyPr>
          <a:lstStyle/>
          <a:p>
            <a:pPr marL="457200" indent="-457200">
              <a:spcBef>
                <a:spcPts val="600"/>
              </a:spcBef>
              <a:buFont typeface="Wingdings" pitchFamily="2" charset="2"/>
              <a:buAutoNum type="arabicPeriod" startAt="2"/>
            </a:pPr>
            <a:r>
              <a:rPr lang="el-GR" altLang="el-GR" sz="2400" b="1" dirty="0" smtClean="0"/>
              <a:t>Κορακοβραχιόνιος</a:t>
            </a:r>
          </a:p>
          <a:p>
            <a:pPr marL="808038"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166813" lvl="1" indent="-358775">
              <a:spcBef>
                <a:spcPts val="600"/>
              </a:spcBef>
            </a:pPr>
            <a:r>
              <a:rPr lang="el-GR" altLang="el-GR" sz="2200" dirty="0" smtClean="0"/>
              <a:t>Κορακοειδής </a:t>
            </a:r>
            <a:r>
              <a:rPr lang="el-GR" altLang="el-GR" sz="2200" dirty="0"/>
              <a:t>απόφυση ωμοπλάτης</a:t>
            </a:r>
          </a:p>
          <a:p>
            <a:pPr marL="808038"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166813" lvl="1" indent="-358775">
              <a:spcBef>
                <a:spcPts val="600"/>
              </a:spcBef>
            </a:pPr>
            <a:r>
              <a:rPr lang="el-GR" altLang="el-GR" sz="2200" dirty="0" smtClean="0"/>
              <a:t>Μέσον </a:t>
            </a:r>
            <a:r>
              <a:rPr lang="el-GR" altLang="el-GR" sz="2200" dirty="0"/>
              <a:t>πρόσθιας επιφάνειας </a:t>
            </a:r>
            <a:r>
              <a:rPr lang="el-GR" altLang="el-GR" sz="2200" dirty="0" smtClean="0"/>
              <a:t>βραχιονίου</a:t>
            </a:r>
            <a:endParaRPr lang="el-GR" altLang="el-GR" sz="2200" dirty="0"/>
          </a:p>
        </p:txBody>
      </p:sp>
      <p:pic>
        <p:nvPicPr>
          <p:cNvPr id="28674"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9754" y="1484784"/>
            <a:ext cx="3161725" cy="3161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9755" y="4646509"/>
            <a:ext cx="316172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Coracobrachialis muscle - animation05</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119</a:t>
            </a:fld>
            <a:endParaRPr lang="el-GR" dirty="0"/>
          </a:p>
        </p:txBody>
      </p:sp>
    </p:spTree>
    <p:custDataLst>
      <p:tags r:id="rId1"/>
    </p:custDataLst>
    <p:extLst>
      <p:ext uri="{BB962C8B-B14F-4D97-AF65-F5344CB8AC3E}">
        <p14:creationId xmlns:p14="http://schemas.microsoft.com/office/powerpoint/2010/main" val="22448822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16632"/>
            <a:ext cx="9144000" cy="908720"/>
          </a:xfrm>
        </p:spPr>
        <p:txBody>
          <a:bodyPr>
            <a:normAutofit fontScale="90000"/>
          </a:bodyPr>
          <a:lstStyle/>
          <a:p>
            <a:r>
              <a:rPr lang="el-GR" sz="3200" dirty="0">
                <a:solidFill>
                  <a:prstClr val="black"/>
                </a:solidFill>
              </a:rPr>
              <a:t>Μύες της ωμικής ζώνης </a:t>
            </a:r>
            <a:r>
              <a:rPr lang="el-GR" altLang="el-GR" sz="3200" dirty="0"/>
              <a:t>Α. Πρόσθιοι ή </a:t>
            </a:r>
            <a:r>
              <a:rPr lang="el-GR" altLang="el-GR" sz="3200" dirty="0" smtClean="0"/>
              <a:t>Καμπτήρες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4834880" cy="5472608"/>
          </a:xfrm>
        </p:spPr>
        <p:txBody>
          <a:bodyPr>
            <a:noAutofit/>
          </a:bodyPr>
          <a:lstStyle/>
          <a:p>
            <a:pPr marL="457200" indent="-457200">
              <a:spcBef>
                <a:spcPts val="600"/>
              </a:spcBef>
              <a:buFont typeface="Wingdings" pitchFamily="2" charset="2"/>
              <a:buAutoNum type="arabicPeriod" startAt="3"/>
            </a:pPr>
            <a:r>
              <a:rPr lang="el-GR" altLang="el-GR" sz="2400" b="1" dirty="0" smtClean="0"/>
              <a:t>Πρόσθιος Βραχιόνιος</a:t>
            </a:r>
          </a:p>
          <a:p>
            <a:pPr marL="808038"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166813" lvl="1" indent="-358775">
              <a:spcBef>
                <a:spcPts val="600"/>
              </a:spcBef>
            </a:pPr>
            <a:r>
              <a:rPr lang="el-GR" altLang="el-GR" sz="2200" dirty="0" smtClean="0"/>
              <a:t>Πρόσθια </a:t>
            </a:r>
            <a:r>
              <a:rPr lang="el-GR" altLang="el-GR" sz="2200" dirty="0"/>
              <a:t>επιφάνεια βραχιονίου (μέσον και κάτω τμήμα)</a:t>
            </a:r>
          </a:p>
          <a:p>
            <a:pPr marL="808038"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166813" lvl="1" indent="-358775">
              <a:spcBef>
                <a:spcPts val="600"/>
              </a:spcBef>
            </a:pPr>
            <a:r>
              <a:rPr lang="el-GR" altLang="el-GR" sz="2200" dirty="0" smtClean="0"/>
              <a:t>Ωλένιο </a:t>
            </a:r>
            <a:r>
              <a:rPr lang="el-GR" altLang="el-GR" sz="2200" dirty="0"/>
              <a:t>τράχυσμα </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200" dirty="0" smtClean="0"/>
              <a:t>Όλοι </a:t>
            </a:r>
            <a:r>
              <a:rPr lang="el-GR" altLang="el-GR" sz="2200" dirty="0"/>
              <a:t>οι καμπτήρες του βραχίονα νευρούνται από το μυοδερματικό ν. του βραχιονίου πλέγματος (Α5Α6Α7Α8Θ1</a:t>
            </a:r>
            <a:r>
              <a:rPr lang="el-GR" altLang="el-GR" sz="2200" dirty="0" smtClean="0"/>
              <a:t>)</a:t>
            </a:r>
            <a:endParaRPr lang="el-GR" sz="2200" dirty="0"/>
          </a:p>
        </p:txBody>
      </p:sp>
      <p:pic>
        <p:nvPicPr>
          <p:cNvPr id="29698"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96752"/>
            <a:ext cx="3283884" cy="3283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41192" y="4480636"/>
            <a:ext cx="316172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Brachialis muscle - animation03</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120</a:t>
            </a:fld>
            <a:endParaRPr lang="el-GR" dirty="0"/>
          </a:p>
        </p:txBody>
      </p:sp>
    </p:spTree>
    <p:custDataLst>
      <p:tags r:id="rId1"/>
    </p:custDataLst>
    <p:extLst>
      <p:ext uri="{BB962C8B-B14F-4D97-AF65-F5344CB8AC3E}">
        <p14:creationId xmlns:p14="http://schemas.microsoft.com/office/powerpoint/2010/main" val="399731223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l-GR" altLang="el-GR" sz="3200" dirty="0" smtClean="0"/>
              <a:t>Μύες του Βραχίονα Β. Οπίσθιοι ή Εκτείνοντες </a:t>
            </a:r>
            <a:r>
              <a:rPr lang="en-US" altLang="el-GR" sz="2700" b="0" dirty="0">
                <a:solidFill>
                  <a:prstClr val="black"/>
                </a:solidFill>
              </a:rPr>
              <a:t>(</a:t>
            </a:r>
            <a:r>
              <a:rPr lang="el-GR" altLang="el-GR" sz="2700" b="0" dirty="0">
                <a:solidFill>
                  <a:prstClr val="black"/>
                </a:solidFill>
              </a:rPr>
              <a:t>1</a:t>
            </a:r>
            <a:r>
              <a:rPr lang="en-US" altLang="el-GR" sz="2700" b="0" dirty="0" smtClean="0">
                <a:solidFill>
                  <a:prstClr val="black"/>
                </a:solidFill>
              </a:rPr>
              <a:t>/</a:t>
            </a:r>
            <a:r>
              <a:rPr lang="el-GR" altLang="el-GR" sz="2700" b="0" dirty="0" smtClean="0">
                <a:solidFill>
                  <a:prstClr val="black"/>
                </a:solidFill>
              </a:rPr>
              <a:t>2</a:t>
            </a:r>
            <a:r>
              <a:rPr lang="en-US" altLang="el-GR" sz="2700" b="0" dirty="0" smtClean="0">
                <a:solidFill>
                  <a:prstClr val="black"/>
                </a:solidFill>
              </a:rPr>
              <a:t>)</a:t>
            </a:r>
            <a:r>
              <a:rPr lang="en-US" altLang="el-GR" sz="27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7499176" cy="6408712"/>
          </a:xfrm>
        </p:spPr>
        <p:txBody>
          <a:bodyPr>
            <a:noAutofit/>
          </a:bodyPr>
          <a:lstStyle/>
          <a:p>
            <a:pPr marL="457200" indent="-457200">
              <a:spcBef>
                <a:spcPts val="200"/>
              </a:spcBef>
              <a:buFont typeface="Wingdings" pitchFamily="2" charset="2"/>
              <a:buAutoNum type="arabicPeriod"/>
            </a:pPr>
            <a:r>
              <a:rPr lang="el-GR" altLang="el-GR" sz="2400" b="1" dirty="0" smtClean="0"/>
              <a:t>Τρικέφαλος Βραχιόνιος. Έχει </a:t>
            </a:r>
            <a:r>
              <a:rPr lang="el-GR" altLang="el-GR" sz="2400" b="1" dirty="0"/>
              <a:t>3 κεφαλές</a:t>
            </a:r>
            <a:r>
              <a:rPr lang="en-US" altLang="el-GR" sz="2400" b="1" dirty="0"/>
              <a:t>:</a:t>
            </a:r>
            <a:endParaRPr lang="el-GR" altLang="el-GR" sz="2400" b="1" dirty="0"/>
          </a:p>
          <a:p>
            <a:pPr marL="808038">
              <a:spcBef>
                <a:spcPts val="200"/>
              </a:spcBef>
            </a:pPr>
            <a:r>
              <a:rPr lang="el-GR" altLang="el-GR" sz="2400" b="1" dirty="0" smtClean="0"/>
              <a:t>Μακρά Κεφαλή</a:t>
            </a:r>
          </a:p>
          <a:p>
            <a:pPr marL="1166813" lvl="1" indent="-358775">
              <a:spcBef>
                <a:spcPts val="2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524000" lvl="2" indent="-357188">
              <a:spcBef>
                <a:spcPts val="200"/>
              </a:spcBef>
            </a:pPr>
            <a:r>
              <a:rPr lang="el-GR" altLang="el-GR" sz="2200" dirty="0" smtClean="0"/>
              <a:t>Υποργλήνιο </a:t>
            </a:r>
            <a:r>
              <a:rPr lang="el-GR" altLang="el-GR" sz="2200" dirty="0"/>
              <a:t>φύμα ωμοπλάτης</a:t>
            </a:r>
          </a:p>
          <a:p>
            <a:pPr marL="808038">
              <a:spcBef>
                <a:spcPts val="200"/>
              </a:spcBef>
            </a:pPr>
            <a:r>
              <a:rPr lang="el-GR" altLang="el-GR" sz="2400" b="1" dirty="0" smtClean="0"/>
              <a:t>Έξω Κεφαλή</a:t>
            </a:r>
          </a:p>
          <a:p>
            <a:pPr marL="1166813" lvl="1" indent="-358775">
              <a:spcBef>
                <a:spcPts val="2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524000" lvl="2" indent="-357188">
              <a:spcBef>
                <a:spcPts val="200"/>
              </a:spcBef>
            </a:pPr>
            <a:r>
              <a:rPr lang="el-GR" altLang="el-GR" sz="2200" dirty="0" smtClean="0"/>
              <a:t>Άνωθεν </a:t>
            </a:r>
            <a:r>
              <a:rPr lang="el-GR" altLang="el-GR" sz="2200" dirty="0"/>
              <a:t>της σπειροειδούς αύλακος ή αύλακος του κερκιδικού ν. (οπίσθια επιφάνεια βραχιονίου)</a:t>
            </a:r>
          </a:p>
          <a:p>
            <a:pPr marL="808038">
              <a:spcBef>
                <a:spcPts val="200"/>
              </a:spcBef>
            </a:pPr>
            <a:r>
              <a:rPr lang="el-GR" altLang="el-GR" sz="2400" b="1" dirty="0" smtClean="0"/>
              <a:t>Έσω Κεφαλή</a:t>
            </a:r>
            <a:r>
              <a:rPr lang="el-GR" altLang="el-GR" sz="2400" dirty="0" smtClean="0"/>
              <a:t> </a:t>
            </a:r>
          </a:p>
          <a:p>
            <a:pPr marL="1166813" lvl="1" indent="-358775">
              <a:spcBef>
                <a:spcPts val="2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524000" lvl="2" indent="-357188">
              <a:spcBef>
                <a:spcPts val="200"/>
              </a:spcBef>
            </a:pPr>
            <a:r>
              <a:rPr lang="el-GR" altLang="el-GR" sz="2200" dirty="0" smtClean="0"/>
              <a:t>Κάτωθεν </a:t>
            </a:r>
            <a:r>
              <a:rPr lang="el-GR" altLang="el-GR" sz="2200" dirty="0"/>
              <a:t>της σπειροειδούς αύλακος ή αύλακος του κερκιδικού ν. (οπίσθια επιφάνεια βραχιονίου)</a:t>
            </a:r>
          </a:p>
          <a:p>
            <a:pPr marL="1166813" lvl="1" indent="-358775">
              <a:spcBef>
                <a:spcPts val="2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524000" lvl="2" indent="-357188">
              <a:spcBef>
                <a:spcPts val="200"/>
              </a:spcBef>
            </a:pPr>
            <a:r>
              <a:rPr lang="el-GR" altLang="el-GR" sz="2200" dirty="0" smtClean="0"/>
              <a:t>Ωλέκρανο   </a:t>
            </a:r>
            <a:r>
              <a:rPr lang="el-GR" altLang="el-GR" sz="2200" b="1" dirty="0" smtClean="0"/>
              <a:t>  </a:t>
            </a:r>
            <a:endParaRPr lang="el-GR" altLang="el-GR" sz="2200" b="1" dirty="0"/>
          </a:p>
          <a:p>
            <a:pPr>
              <a:spcBef>
                <a:spcPts val="200"/>
              </a:spcBef>
            </a:pPr>
            <a:endParaRPr lang="el-GR" sz="2400" dirty="0"/>
          </a:p>
        </p:txBody>
      </p:sp>
      <p:pic>
        <p:nvPicPr>
          <p:cNvPr id="30722"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340768"/>
            <a:ext cx="2158075" cy="2158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68144" y="6165304"/>
            <a:ext cx="316172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hlinkClick r:id="rId4"/>
              </a:rPr>
              <a:t>Triceps brachii muscle - animation0</a:t>
            </a:r>
            <a:r>
              <a:rPr lang="en-US" sz="1200" dirty="0"/>
              <a:t>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5"/>
              </a:rPr>
              <a:t>Was a </a:t>
            </a:r>
            <a:r>
              <a:rPr lang="en-US" sz="1200" dirty="0" smtClean="0">
                <a:latin typeface="+mn-lt"/>
                <a:hlinkClick r:id="rId5"/>
              </a:rPr>
              <a:t>bee</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CC-BY-SA-2.1-jp</a:t>
            </a:r>
            <a:endParaRPr lang="el-GR" sz="1200" dirty="0">
              <a:solidFill>
                <a:schemeClr val="tx1">
                  <a:lumMod val="75000"/>
                  <a:lumOff val="25000"/>
                </a:schemeClr>
              </a:solidFill>
              <a:latin typeface="+mn-lt"/>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21125"/>
          <a:stretch/>
        </p:blipFill>
        <p:spPr>
          <a:xfrm>
            <a:off x="8090763" y="3584016"/>
            <a:ext cx="939105" cy="723900"/>
          </a:xfrm>
          <a:prstGeom prst="rect">
            <a:avLst/>
          </a:prstGeom>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121</a:t>
            </a:fld>
            <a:endParaRPr lang="el-GR" dirty="0"/>
          </a:p>
        </p:txBody>
      </p:sp>
    </p:spTree>
    <p:custDataLst>
      <p:tags r:id="rId1"/>
    </p:custDataLst>
    <p:extLst>
      <p:ext uri="{BB962C8B-B14F-4D97-AF65-F5344CB8AC3E}">
        <p14:creationId xmlns:p14="http://schemas.microsoft.com/office/powerpoint/2010/main" val="11570740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l-GR" altLang="el-GR" sz="3200" dirty="0" smtClean="0"/>
              <a:t>Μύες του Βραχίονα Β. Οπίσθιοι ή Εκτείνοντες </a:t>
            </a:r>
            <a:r>
              <a:rPr lang="en-US" altLang="el-GR" sz="2700" b="0" dirty="0" smtClean="0">
                <a:solidFill>
                  <a:prstClr val="black"/>
                </a:solidFill>
              </a:rPr>
              <a:t>(</a:t>
            </a:r>
            <a:r>
              <a:rPr lang="el-GR" altLang="el-GR" sz="2700" b="0" dirty="0" smtClean="0">
                <a:solidFill>
                  <a:prstClr val="black"/>
                </a:solidFill>
              </a:rPr>
              <a:t>2</a:t>
            </a:r>
            <a:r>
              <a:rPr lang="en-US" altLang="el-GR" sz="2700" b="0" dirty="0" smtClean="0">
                <a:solidFill>
                  <a:prstClr val="black"/>
                </a:solidFill>
              </a:rPr>
              <a:t>/</a:t>
            </a:r>
            <a:r>
              <a:rPr lang="el-GR" altLang="el-GR" sz="2700" b="0" dirty="0">
                <a:solidFill>
                  <a:prstClr val="black"/>
                </a:solidFill>
              </a:rPr>
              <a:t>2</a:t>
            </a:r>
            <a:r>
              <a:rPr lang="en-US" altLang="el-GR" sz="2700" b="0" dirty="0">
                <a:solidFill>
                  <a:prstClr val="black"/>
                </a:solidFill>
              </a:rPr>
              <a:t>)</a:t>
            </a:r>
            <a:r>
              <a:rPr lang="en-US" altLang="el-GR" sz="27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050904" cy="5040560"/>
          </a:xfrm>
        </p:spPr>
        <p:txBody>
          <a:bodyPr>
            <a:normAutofit/>
          </a:bodyPr>
          <a:lstStyle/>
          <a:p>
            <a:pPr marL="457200" indent="-457200">
              <a:spcBef>
                <a:spcPts val="600"/>
              </a:spcBef>
              <a:buFont typeface="Wingdings" pitchFamily="2" charset="2"/>
              <a:buAutoNum type="arabicPeriod" startAt="2"/>
            </a:pPr>
            <a:r>
              <a:rPr lang="el-GR" altLang="el-GR" sz="2400" b="1" dirty="0" smtClean="0"/>
              <a:t>Αγκωνιαίος (Τριγωνικός Μ.)</a:t>
            </a:r>
          </a:p>
          <a:p>
            <a:pPr marL="7937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8888" lvl="1" indent="-450850">
              <a:spcBef>
                <a:spcPts val="600"/>
              </a:spcBef>
            </a:pPr>
            <a:r>
              <a:rPr lang="el-GR" altLang="el-GR" sz="2400" dirty="0" smtClean="0"/>
              <a:t>Παρακονδύλια απόφυση βραχιονίου</a:t>
            </a:r>
          </a:p>
          <a:p>
            <a:pPr marL="7937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258888" lvl="1" indent="-450850">
              <a:spcBef>
                <a:spcPts val="600"/>
              </a:spcBef>
            </a:pPr>
            <a:r>
              <a:rPr lang="el-GR" altLang="el-GR" sz="2400" dirty="0" smtClean="0"/>
              <a:t>Άνω τμήμα οπίσθιας επιφάνειας ωλένης</a:t>
            </a:r>
          </a:p>
          <a:p>
            <a:pPr marL="7937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258888" lvl="1" indent="-450850">
              <a:spcBef>
                <a:spcPts val="600"/>
              </a:spcBef>
            </a:pPr>
            <a:r>
              <a:rPr lang="el-GR" altLang="el-GR" sz="2400" dirty="0" smtClean="0"/>
              <a:t>Όλοι οι εκτείνοντες του βραχίονα νευρούνται από το κερκιδικό ν. του βραχιονίου πλέγματος (Α5Α6Α7Α8Θ1)    </a:t>
            </a:r>
            <a:r>
              <a:rPr lang="el-GR" altLang="el-GR" sz="2400" b="1" dirty="0" smtClean="0"/>
              <a:t>  </a:t>
            </a:r>
            <a:endParaRPr lang="el-GR" altLang="el-GR" sz="2400" b="1" dirty="0"/>
          </a:p>
          <a:p>
            <a:pPr>
              <a:spcBef>
                <a:spcPts val="600"/>
              </a:spcBef>
            </a:pPr>
            <a:endParaRPr lang="el-GR" sz="2400"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340768"/>
            <a:ext cx="1366926" cy="4177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51472" y="5546763"/>
            <a:ext cx="1984445"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Musculusanconeus2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az-Cyrl-AZ" sz="1200" dirty="0" smtClean="0">
                <a:latin typeface="+mn-lt"/>
                <a:hlinkClick r:id="rId5"/>
              </a:rPr>
              <a:t>Вершинин</a:t>
            </a:r>
            <a:r>
              <a:rPr lang="el-GR"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122</a:t>
            </a:fld>
            <a:endParaRPr lang="el-GR" dirty="0"/>
          </a:p>
        </p:txBody>
      </p:sp>
    </p:spTree>
    <p:custDataLst>
      <p:tags r:id="rId1"/>
    </p:custDataLst>
    <p:extLst>
      <p:ext uri="{BB962C8B-B14F-4D97-AF65-F5344CB8AC3E}">
        <p14:creationId xmlns:p14="http://schemas.microsoft.com/office/powerpoint/2010/main" val="206927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του άκρου πόδα</a:t>
            </a:r>
            <a:endParaRPr lang="el-GR" dirty="0"/>
          </a:p>
        </p:txBody>
      </p:sp>
      <p:sp>
        <p:nvSpPr>
          <p:cNvPr id="5" name="Subtitle 4"/>
          <p:cNvSpPr>
            <a:spLocks noGrp="1"/>
          </p:cNvSpPr>
          <p:nvPr>
            <p:ph type="subTitle" idx="1"/>
          </p:nvPr>
        </p:nvSpPr>
        <p:spPr/>
        <p:txBody>
          <a:bodyPr/>
          <a:lstStyle/>
          <a:p>
            <a:r>
              <a:rPr lang="el-GR" altLang="el-GR" b="1" dirty="0">
                <a:solidFill>
                  <a:srgbClr val="820000"/>
                </a:solidFill>
              </a:rPr>
              <a:t>Χωρίζονται σε</a:t>
            </a:r>
            <a:r>
              <a:rPr lang="en-US" altLang="el-GR" b="1" dirty="0">
                <a:solidFill>
                  <a:srgbClr val="820000"/>
                </a:solidFill>
              </a:rPr>
              <a:t> </a:t>
            </a:r>
            <a:r>
              <a:rPr lang="en-US" altLang="el-GR" b="1" dirty="0">
                <a:solidFill>
                  <a:schemeClr val="tx2"/>
                </a:solidFill>
              </a:rPr>
              <a:t>2</a:t>
            </a:r>
            <a:r>
              <a:rPr lang="en-US" altLang="el-GR" b="1" dirty="0">
                <a:solidFill>
                  <a:srgbClr val="820000"/>
                </a:solidFill>
              </a:rPr>
              <a:t> </a:t>
            </a:r>
            <a:r>
              <a:rPr lang="el-GR" altLang="el-GR" b="1" dirty="0">
                <a:solidFill>
                  <a:srgbClr val="820000"/>
                </a:solidFill>
              </a:rPr>
              <a:t>κατηγορίες</a:t>
            </a:r>
          </a:p>
          <a:p>
            <a:endParaRPr lang="el-GR" dirty="0"/>
          </a:p>
        </p:txBody>
      </p:sp>
    </p:spTree>
    <p:custDataLst>
      <p:tags r:id="rId1"/>
    </p:custDataLst>
    <p:extLst>
      <p:ext uri="{BB962C8B-B14F-4D97-AF65-F5344CB8AC3E}">
        <p14:creationId xmlns:p14="http://schemas.microsoft.com/office/powerpoint/2010/main" val="29174711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l-GR" altLang="el-GR" sz="3600" dirty="0" smtClean="0"/>
              <a:t>Ραχιαίοι </a:t>
            </a:r>
            <a:r>
              <a:rPr lang="en-US" altLang="el-GR" sz="2800" b="0" dirty="0">
                <a:solidFill>
                  <a:prstClr val="black"/>
                </a:solidFill>
              </a:rPr>
              <a:t>(</a:t>
            </a:r>
            <a:r>
              <a:rPr lang="el-GR" altLang="el-GR" sz="2800" b="0" dirty="0">
                <a:solidFill>
                  <a:prstClr val="black"/>
                </a:solidFill>
              </a:rPr>
              <a:t>1</a:t>
            </a:r>
            <a:r>
              <a:rPr lang="en-US" altLang="el-GR" sz="2800" b="0" dirty="0">
                <a:solidFill>
                  <a:prstClr val="black"/>
                </a:solidFill>
              </a:rPr>
              <a:t>/</a:t>
            </a:r>
            <a:r>
              <a:rPr lang="el-GR" altLang="el-GR" sz="2800" b="0" dirty="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sz="4400" dirty="0"/>
          </a:p>
        </p:txBody>
      </p:sp>
      <p:sp>
        <p:nvSpPr>
          <p:cNvPr id="2" name="Content Placeholder 1"/>
          <p:cNvSpPr>
            <a:spLocks noGrp="1"/>
          </p:cNvSpPr>
          <p:nvPr>
            <p:ph idx="1"/>
          </p:nvPr>
        </p:nvSpPr>
        <p:spPr>
          <a:xfrm>
            <a:off x="457200" y="1196752"/>
            <a:ext cx="5194920" cy="5040560"/>
          </a:xfrm>
        </p:spPr>
        <p:txBody>
          <a:bodyPr>
            <a:noAutofit/>
          </a:bodyPr>
          <a:lstStyle/>
          <a:p>
            <a:pPr marL="533400" indent="-533400">
              <a:spcBef>
                <a:spcPts val="600"/>
              </a:spcBef>
              <a:buFont typeface="Wingdings" pitchFamily="2" charset="2"/>
              <a:buAutoNum type="arabicPeriod"/>
            </a:pPr>
            <a:r>
              <a:rPr lang="el-GR" altLang="el-GR" sz="2400" b="1" dirty="0" smtClean="0"/>
              <a:t>Βραχύς εκτείνων τους δακτύλους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8888" lvl="1" indent="-357188">
              <a:spcBef>
                <a:spcPts val="600"/>
              </a:spcBef>
            </a:pPr>
            <a:r>
              <a:rPr lang="el-GR" altLang="el-GR" sz="2400" dirty="0" smtClean="0"/>
              <a:t>Ραχιαία επιφάνεια πτέρνας</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258888" lvl="1" indent="-357188">
              <a:spcBef>
                <a:spcPts val="600"/>
              </a:spcBef>
            </a:pPr>
            <a:r>
              <a:rPr lang="el-GR" altLang="el-GR" sz="2400" dirty="0" smtClean="0"/>
              <a:t>Μαζί με τους τένοντες του μακρού εκτείνοντος τους δάκτυλους στη μεσαία (2</a:t>
            </a:r>
            <a:r>
              <a:rPr lang="el-GR" altLang="el-GR" sz="2400" baseline="30000" dirty="0" smtClean="0"/>
              <a:t>η</a:t>
            </a:r>
            <a:r>
              <a:rPr lang="el-GR" altLang="el-GR" sz="2400" dirty="0" smtClean="0"/>
              <a:t>) και άπω ή ονυχοφόρο φάλαγγα (3</a:t>
            </a:r>
            <a:r>
              <a:rPr lang="el-GR" altLang="el-GR" sz="2400" baseline="30000" dirty="0" smtClean="0"/>
              <a:t>η</a:t>
            </a:r>
            <a:r>
              <a:rPr lang="el-GR" altLang="el-GR" sz="2400" dirty="0" smtClean="0"/>
              <a:t>) του 2</a:t>
            </a:r>
            <a:r>
              <a:rPr lang="el-GR" altLang="el-GR" sz="2400" baseline="30000" dirty="0" smtClean="0"/>
              <a:t>ου</a:t>
            </a:r>
            <a:r>
              <a:rPr lang="el-GR" altLang="el-GR" sz="2400" dirty="0" smtClean="0"/>
              <a:t>,3</a:t>
            </a:r>
            <a:r>
              <a:rPr lang="el-GR" altLang="el-GR" sz="2400" baseline="30000" dirty="0" smtClean="0"/>
              <a:t>ου</a:t>
            </a:r>
            <a:r>
              <a:rPr lang="el-GR" altLang="el-GR" sz="2400" dirty="0" smtClean="0"/>
              <a:t>, 4</a:t>
            </a:r>
            <a:r>
              <a:rPr lang="el-GR" altLang="el-GR" sz="2400" baseline="30000" dirty="0" smtClean="0"/>
              <a:t>ου </a:t>
            </a:r>
            <a:r>
              <a:rPr lang="el-GR" altLang="el-GR" sz="2400" dirty="0" smtClean="0"/>
              <a:t>και 5</a:t>
            </a:r>
            <a:r>
              <a:rPr lang="el-GR" altLang="el-GR" sz="2400" baseline="30000" dirty="0" smtClean="0"/>
              <a:t>ου</a:t>
            </a:r>
            <a:r>
              <a:rPr lang="el-GR" altLang="el-GR" sz="2400" dirty="0" smtClean="0"/>
              <a:t> δακτύλου</a:t>
            </a:r>
            <a:endParaRPr lang="el-GR" altLang="el-GR" sz="2400" dirty="0"/>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412776"/>
            <a:ext cx="3086817" cy="38884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27409" y="5301208"/>
            <a:ext cx="251230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Gray437-Musculus extensor digitorum brevis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tooltip="User:Bemoeial"/>
              </a:rPr>
              <a:t>Bemoeial</a:t>
            </a:r>
            <a:r>
              <a:rPr lang="en-US"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124</a:t>
            </a:fld>
            <a:endParaRPr lang="el-GR" dirty="0"/>
          </a:p>
        </p:txBody>
      </p:sp>
    </p:spTree>
    <p:custDataLst>
      <p:tags r:id="rId1"/>
    </p:custDataLst>
    <p:extLst>
      <p:ext uri="{BB962C8B-B14F-4D97-AF65-F5344CB8AC3E}">
        <p14:creationId xmlns:p14="http://schemas.microsoft.com/office/powerpoint/2010/main" val="36705045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l-GR" altLang="el-GR" sz="3600" dirty="0" smtClean="0"/>
              <a:t>Ραχιαίοι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6491064" cy="5040560"/>
          </a:xfrm>
        </p:spPr>
        <p:txBody>
          <a:bodyPr>
            <a:noAutofit/>
          </a:bodyPr>
          <a:lstStyle/>
          <a:p>
            <a:pPr marL="533400" indent="-533400">
              <a:spcBef>
                <a:spcPts val="600"/>
              </a:spcBef>
              <a:buFont typeface="Wingdings" pitchFamily="2" charset="2"/>
              <a:buAutoNum type="arabicPeriod" startAt="2"/>
            </a:pPr>
            <a:r>
              <a:rPr lang="el-GR" altLang="el-GR" sz="2400" b="1" dirty="0" smtClean="0"/>
              <a:t>Βραχύς εκτείνων τον μεγάλο δάκτυλο</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338263" lvl="1" indent="-436563">
              <a:spcBef>
                <a:spcPts val="600"/>
              </a:spcBef>
            </a:pPr>
            <a:r>
              <a:rPr lang="el-GR" altLang="el-GR" sz="2400" dirty="0" smtClean="0"/>
              <a:t>Μαζί με τον βραχύ εκτείνοντα τους δακτύλους στην ραχιαία επιφάνεια της πτέρνας</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338263" lvl="1" indent="-436563">
              <a:spcBef>
                <a:spcPts val="600"/>
              </a:spcBef>
            </a:pPr>
            <a:r>
              <a:rPr lang="el-GR" altLang="el-GR" sz="2400" dirty="0" smtClean="0"/>
              <a:t>Ραχιαία επιφάνεια της βάσης της εγγύς (1</a:t>
            </a:r>
            <a:r>
              <a:rPr lang="el-GR" altLang="el-GR" sz="2400" baseline="30000" dirty="0" smtClean="0"/>
              <a:t>ης</a:t>
            </a:r>
            <a:r>
              <a:rPr lang="el-GR" altLang="el-GR" sz="2400" dirty="0" smtClean="0"/>
              <a:t>) φάλαγγος του μεγάλου δακτύλου</a:t>
            </a:r>
          </a:p>
          <a:p>
            <a:pPr marL="88582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338263" lvl="1" indent="-436563">
              <a:spcBef>
                <a:spcPts val="600"/>
              </a:spcBef>
            </a:pPr>
            <a:r>
              <a:rPr lang="el-GR" altLang="el-GR" sz="2400" dirty="0" smtClean="0"/>
              <a:t>Εν τω βάθει περονιαίο ν. (κλάδος κοινού περονιαίου ν. προερχόμενο από το ισχιακό ν. του ιερού πλέγματος</a:t>
            </a:r>
            <a:r>
              <a:rPr lang="en-US" altLang="el-GR" sz="2400" dirty="0" smtClean="0"/>
              <a:t>:</a:t>
            </a:r>
            <a:r>
              <a:rPr lang="el-GR" altLang="el-GR" sz="2400" dirty="0" smtClean="0"/>
              <a:t> πρόσθιοι κλάδοι ο5 ι1 ι2 ι3 νωτιαίων ν.)</a:t>
            </a:r>
            <a:endParaRPr lang="el-GR" sz="2400" dirty="0"/>
          </a:p>
        </p:txBody>
      </p:sp>
      <p:pic>
        <p:nvPicPr>
          <p:cNvPr id="337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935" r="21189"/>
          <a:stretch/>
        </p:blipFill>
        <p:spPr bwMode="auto">
          <a:xfrm>
            <a:off x="7050229" y="1412776"/>
            <a:ext cx="1986267" cy="40324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964357" y="5410269"/>
            <a:ext cx="224928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Gray437-Musculus extensor hallucis brevis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tooltip="User:Bemoeial"/>
              </a:rPr>
              <a:t>Bemoeial</a:t>
            </a:r>
            <a:r>
              <a:rPr lang="en-US"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125</a:t>
            </a:fld>
            <a:endParaRPr lang="el-GR" dirty="0"/>
          </a:p>
        </p:txBody>
      </p:sp>
    </p:spTree>
    <p:custDataLst>
      <p:tags r:id="rId1"/>
    </p:custDataLst>
    <p:extLst>
      <p:ext uri="{BB962C8B-B14F-4D97-AF65-F5344CB8AC3E}">
        <p14:creationId xmlns:p14="http://schemas.microsoft.com/office/powerpoint/2010/main" val="23560961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Β. Πελματιαίοι</a:t>
            </a:r>
            <a:endParaRPr lang="el-GR" dirty="0"/>
          </a:p>
        </p:txBody>
      </p:sp>
      <p:sp>
        <p:nvSpPr>
          <p:cNvPr id="3" name="Subtitle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965740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16632"/>
            <a:ext cx="9144000" cy="908720"/>
          </a:xfrm>
        </p:spPr>
        <p:txBody>
          <a:bodyPr>
            <a:normAutofit fontScale="90000"/>
          </a:bodyPr>
          <a:lstStyle/>
          <a:p>
            <a:pPr marL="533400" lvl="0" indent="-533400">
              <a:spcBef>
                <a:spcPts val="600"/>
              </a:spcBef>
            </a:pPr>
            <a:r>
              <a:rPr lang="el-GR" altLang="el-GR" sz="3600" dirty="0">
                <a:solidFill>
                  <a:prstClr val="black"/>
                </a:solidFill>
                <a:ea typeface="+mn-ea"/>
                <a:cs typeface="+mn-cs"/>
              </a:rPr>
              <a:t>Β1. Έξω μύες πέλματος </a:t>
            </a:r>
            <a:br>
              <a:rPr lang="el-GR" altLang="el-GR" sz="3600" dirty="0">
                <a:solidFill>
                  <a:prstClr val="black"/>
                </a:solidFill>
                <a:ea typeface="+mn-ea"/>
                <a:cs typeface="+mn-cs"/>
              </a:rPr>
            </a:br>
            <a:r>
              <a:rPr lang="el-GR" altLang="el-GR" sz="3600" b="0" dirty="0" smtClean="0">
                <a:solidFill>
                  <a:prstClr val="black"/>
                </a:solidFill>
                <a:ea typeface="+mn-ea"/>
                <a:cs typeface="+mn-cs"/>
              </a:rPr>
              <a:t>έξω </a:t>
            </a:r>
            <a:r>
              <a:rPr lang="el-GR" altLang="el-GR" sz="3600" b="0" dirty="0">
                <a:solidFill>
                  <a:prstClr val="black"/>
                </a:solidFill>
                <a:ea typeface="+mn-ea"/>
                <a:cs typeface="+mn-cs"/>
              </a:rPr>
              <a:t>χείλος η </a:t>
            </a:r>
            <a:r>
              <a:rPr lang="el-GR" altLang="el-GR" sz="3600" b="0" dirty="0" smtClean="0">
                <a:solidFill>
                  <a:prstClr val="black"/>
                </a:solidFill>
                <a:ea typeface="+mn-ea"/>
                <a:cs typeface="+mn-cs"/>
              </a:rPr>
              <a:t>περονιαίο - </a:t>
            </a:r>
            <a:r>
              <a:rPr lang="el-GR" altLang="el-GR" sz="3600" b="0" dirty="0">
                <a:solidFill>
                  <a:prstClr val="black"/>
                </a:solidFill>
                <a:ea typeface="+mn-ea"/>
                <a:cs typeface="+mn-cs"/>
              </a:rPr>
              <a:t>μικρό </a:t>
            </a:r>
            <a:r>
              <a:rPr lang="el-GR" altLang="el-GR" sz="3600" b="0" dirty="0" smtClean="0">
                <a:solidFill>
                  <a:prstClr val="black"/>
                </a:solidFill>
                <a:ea typeface="+mn-ea"/>
                <a:cs typeface="+mn-cs"/>
              </a:rPr>
              <a:t>δάκτυλο (</a:t>
            </a:r>
            <a:r>
              <a:rPr lang="el-GR" altLang="el-GR" sz="2800" b="0" dirty="0" smtClean="0">
                <a:solidFill>
                  <a:prstClr val="black"/>
                </a:solidFill>
              </a:rPr>
              <a:t>1</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2800" dirty="0"/>
          </a:p>
        </p:txBody>
      </p:sp>
      <p:sp>
        <p:nvSpPr>
          <p:cNvPr id="2" name="Content Placeholder 1"/>
          <p:cNvSpPr>
            <a:spLocks noGrp="1"/>
          </p:cNvSpPr>
          <p:nvPr>
            <p:ph idx="1"/>
          </p:nvPr>
        </p:nvSpPr>
        <p:spPr>
          <a:xfrm>
            <a:off x="457200" y="1196752"/>
            <a:ext cx="5987008" cy="5040560"/>
          </a:xfrm>
        </p:spPr>
        <p:txBody>
          <a:bodyPr>
            <a:noAutofit/>
          </a:bodyPr>
          <a:lstStyle/>
          <a:p>
            <a:pPr marL="533400" indent="-533400">
              <a:spcBef>
                <a:spcPts val="600"/>
              </a:spcBef>
              <a:buFont typeface="Wingdings" pitchFamily="2" charset="2"/>
              <a:buAutoNum type="arabicPeriod"/>
            </a:pPr>
            <a:r>
              <a:rPr lang="el-GR" altLang="el-GR" sz="2400" b="1" dirty="0" smtClean="0"/>
              <a:t>Απαγωγός του μικρού  δακτύλου</a:t>
            </a:r>
          </a:p>
          <a:p>
            <a:pPr marL="808038" indent="-265113">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t> Κύρτωμα πτέρνας</a:t>
            </a:r>
          </a:p>
          <a:p>
            <a:pPr marL="808038" indent="-265113">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μικρού  δακτύλου</a:t>
            </a:r>
          </a:p>
          <a:p>
            <a:pPr marL="533400" indent="-533400">
              <a:spcBef>
                <a:spcPts val="600"/>
              </a:spcBef>
              <a:buFont typeface="Wingdings" pitchFamily="2" charset="2"/>
              <a:buAutoNum type="arabicPeriod" startAt="2"/>
            </a:pPr>
            <a:r>
              <a:rPr lang="el-GR" altLang="el-GR" sz="2400" b="1" dirty="0" smtClean="0"/>
              <a:t>Αντιθετικός του μικρού δακτύλου </a:t>
            </a:r>
            <a:r>
              <a:rPr lang="el-GR" altLang="el-GR" sz="2400" dirty="0" smtClean="0"/>
              <a:t>(κάτω από τον απαγωγό) </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Βάση 5</a:t>
            </a:r>
            <a:r>
              <a:rPr lang="el-GR" altLang="el-GR" sz="2400" baseline="30000" dirty="0" smtClean="0"/>
              <a:t>ου</a:t>
            </a:r>
            <a:r>
              <a:rPr lang="el-GR" altLang="el-GR" sz="2400" dirty="0" smtClean="0"/>
              <a:t> μεταταρσίου</a:t>
            </a:r>
          </a:p>
          <a:p>
            <a:pPr marL="808038"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Έξω χείλος (περονιαίο) 5</a:t>
            </a:r>
            <a:r>
              <a:rPr lang="el-GR" altLang="el-GR" sz="2400" baseline="30000" dirty="0" smtClean="0"/>
              <a:t>ου</a:t>
            </a:r>
            <a:r>
              <a:rPr lang="el-GR" altLang="el-GR" sz="2400" dirty="0" smtClean="0"/>
              <a:t> μεταταρσίου</a:t>
            </a:r>
            <a:endParaRPr lang="el-GR" altLang="el-GR" sz="2400"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1" y="1196752"/>
            <a:ext cx="1604864" cy="43228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40861" y="5691018"/>
            <a:ext cx="190770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Abductor digiti minimi (foot)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127</a:t>
            </a:fld>
            <a:endParaRPr lang="el-GR" dirty="0"/>
          </a:p>
        </p:txBody>
      </p:sp>
    </p:spTree>
    <p:custDataLst>
      <p:tags r:id="rId1"/>
    </p:custDataLst>
    <p:extLst>
      <p:ext uri="{BB962C8B-B14F-4D97-AF65-F5344CB8AC3E}">
        <p14:creationId xmlns:p14="http://schemas.microsoft.com/office/powerpoint/2010/main" val="34213984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16632"/>
            <a:ext cx="9144000" cy="908720"/>
          </a:xfrm>
        </p:spPr>
        <p:txBody>
          <a:bodyPr>
            <a:noAutofit/>
          </a:bodyPr>
          <a:lstStyle/>
          <a:p>
            <a:r>
              <a:rPr lang="el-GR" altLang="el-GR" sz="3200" dirty="0">
                <a:solidFill>
                  <a:prstClr val="black"/>
                </a:solidFill>
              </a:rPr>
              <a:t>Β1. Έξω μύες </a:t>
            </a:r>
            <a:r>
              <a:rPr lang="el-GR" altLang="el-GR" sz="3200" dirty="0" smtClean="0">
                <a:solidFill>
                  <a:prstClr val="black"/>
                </a:solidFill>
              </a:rPr>
              <a:t>πέλματος</a:t>
            </a:r>
            <a:br>
              <a:rPr lang="el-GR" altLang="el-GR" sz="3200" dirty="0" smtClean="0">
                <a:solidFill>
                  <a:prstClr val="black"/>
                </a:solidFill>
              </a:rPr>
            </a:br>
            <a:r>
              <a:rPr lang="el-GR" altLang="el-GR" sz="3200" b="0" dirty="0" smtClean="0">
                <a:solidFill>
                  <a:prstClr val="black"/>
                </a:solidFill>
              </a:rPr>
              <a:t>έξω </a:t>
            </a:r>
            <a:r>
              <a:rPr lang="el-GR" altLang="el-GR" sz="3200" b="0" dirty="0">
                <a:solidFill>
                  <a:prstClr val="black"/>
                </a:solidFill>
              </a:rPr>
              <a:t>χείλος η περονιαίο - μικρό δάκτυλο </a:t>
            </a:r>
            <a:r>
              <a:rPr lang="el-GR" altLang="el-GR" sz="3200" b="0" dirty="0" smtClean="0">
                <a:solidFill>
                  <a:prstClr val="black"/>
                </a:solidFill>
              </a:rPr>
              <a:t>(</a:t>
            </a:r>
            <a:r>
              <a:rPr lang="el-GR" altLang="el-GR" sz="2500" b="0" dirty="0" smtClean="0">
                <a:solidFill>
                  <a:prstClr val="black"/>
                </a:solidFill>
              </a:rPr>
              <a:t>2</a:t>
            </a:r>
            <a:r>
              <a:rPr lang="en-US" altLang="el-GR" sz="2500" b="0" dirty="0" smtClean="0">
                <a:solidFill>
                  <a:prstClr val="black"/>
                </a:solidFill>
              </a:rPr>
              <a:t>/</a:t>
            </a:r>
            <a:r>
              <a:rPr lang="el-GR" altLang="el-GR" sz="2500" b="0" dirty="0">
                <a:solidFill>
                  <a:prstClr val="black"/>
                </a:solidFill>
              </a:rPr>
              <a:t>2</a:t>
            </a:r>
            <a:r>
              <a:rPr lang="en-US" altLang="el-GR" sz="2500" b="0" dirty="0">
                <a:solidFill>
                  <a:prstClr val="black"/>
                </a:solidFill>
              </a:rPr>
              <a:t>)</a:t>
            </a:r>
            <a:r>
              <a:rPr lang="en-US" altLang="el-GR" sz="2500" dirty="0">
                <a:solidFill>
                  <a:prstClr val="black"/>
                </a:solidFill>
              </a:rPr>
              <a:t> </a:t>
            </a:r>
            <a:endParaRPr lang="el-GR" altLang="el-GR" sz="2500" dirty="0"/>
          </a:p>
        </p:txBody>
      </p:sp>
      <p:sp>
        <p:nvSpPr>
          <p:cNvPr id="2" name="Content Placeholder 1"/>
          <p:cNvSpPr>
            <a:spLocks noGrp="1"/>
          </p:cNvSpPr>
          <p:nvPr>
            <p:ph idx="1"/>
          </p:nvPr>
        </p:nvSpPr>
        <p:spPr>
          <a:xfrm>
            <a:off x="457200" y="1196752"/>
            <a:ext cx="6491064" cy="5040560"/>
          </a:xfrm>
        </p:spPr>
        <p:txBody>
          <a:bodyPr>
            <a:noAutofit/>
          </a:bodyPr>
          <a:lstStyle/>
          <a:p>
            <a:pPr marL="533400" indent="-533400">
              <a:spcBef>
                <a:spcPts val="600"/>
              </a:spcBef>
              <a:buFont typeface="Wingdings" pitchFamily="2" charset="2"/>
              <a:buNone/>
            </a:pPr>
            <a:r>
              <a:rPr lang="el-GR" altLang="el-GR" sz="2400" b="1" dirty="0"/>
              <a:t>Β1. Έξω μύες πέλματος </a:t>
            </a:r>
            <a:r>
              <a:rPr lang="el-GR" altLang="el-GR" sz="2400" dirty="0"/>
              <a:t>(έξω χείλος η περονιαίο - μικρό δάκτυλο)</a:t>
            </a:r>
          </a:p>
          <a:p>
            <a:pPr marL="533400" indent="-533400">
              <a:spcBef>
                <a:spcPts val="600"/>
              </a:spcBef>
              <a:buFont typeface="Wingdings" pitchFamily="2" charset="2"/>
              <a:buAutoNum type="arabicPeriod" startAt="3"/>
            </a:pPr>
            <a:r>
              <a:rPr lang="el-GR" altLang="el-GR" sz="2400" b="1" dirty="0" smtClean="0"/>
              <a:t>Βραχύς  καμπτήρας του μικρού δακτύλου</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Βάση 5</a:t>
            </a:r>
            <a:r>
              <a:rPr lang="el-GR" altLang="el-GR" sz="2400" baseline="30000" dirty="0" smtClean="0"/>
              <a:t>ου</a:t>
            </a:r>
            <a:r>
              <a:rPr lang="el-GR" altLang="el-GR" sz="2400" dirty="0" smtClean="0"/>
              <a:t> μεταταρσίου</a:t>
            </a:r>
          </a:p>
          <a:p>
            <a:pPr marL="901700" indent="-358775">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μικρού  δακτύλου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όλοι οι μύες του έξω χείλους νευρούνται από το έξω πελματικό ν., μικρότερου τελικού κλάδου του κνημιαίου ν. προερχομένου από το ισχιακό ν. του ιερού πλέγματος  (Ο5 Ι1, Ι2, Ι3 νωτιαία ν.)</a:t>
            </a:r>
            <a:endParaRPr lang="el-GR" sz="2400"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196752"/>
            <a:ext cx="1897871" cy="42058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53036" y="5406315"/>
            <a:ext cx="1907704" cy="830997"/>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Musculus flexor digiti minimi brevis (</a:t>
            </a:r>
            <a:r>
              <a:rPr lang="en-US" sz="1200" dirty="0" smtClean="0">
                <a:latin typeface="+mn-lt"/>
                <a:hlinkClick r:id="rId4"/>
              </a:rPr>
              <a:t>foot)”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128</a:t>
            </a:fld>
            <a:endParaRPr lang="el-GR" dirty="0"/>
          </a:p>
        </p:txBody>
      </p:sp>
    </p:spTree>
    <p:custDataLst>
      <p:tags r:id="rId1"/>
    </p:custDataLst>
    <p:extLst>
      <p:ext uri="{BB962C8B-B14F-4D97-AF65-F5344CB8AC3E}">
        <p14:creationId xmlns:p14="http://schemas.microsoft.com/office/powerpoint/2010/main" val="4233525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 Οπίσθιοι ή εκτείνοντες</a:t>
            </a:r>
            <a:br>
              <a:rPr lang="el-GR" dirty="0"/>
            </a:br>
            <a:r>
              <a:rPr lang="el-GR" sz="3100" dirty="0"/>
              <a:t>Β.1 Μύες </a:t>
            </a:r>
            <a:r>
              <a:rPr lang="el-GR" sz="3100" dirty="0" smtClean="0"/>
              <a:t>2</a:t>
            </a:r>
            <a:r>
              <a:rPr lang="el-GR" sz="3100" baseline="30000" dirty="0" smtClean="0"/>
              <a:t>ου</a:t>
            </a:r>
            <a:r>
              <a:rPr lang="el-GR" sz="3100" dirty="0" smtClean="0"/>
              <a:t> </a:t>
            </a:r>
            <a:r>
              <a:rPr lang="el-GR" sz="3100" dirty="0"/>
              <a:t>Στρώματος ή </a:t>
            </a:r>
            <a:r>
              <a:rPr lang="el-GR" sz="3100" dirty="0" smtClean="0"/>
              <a:t>εν τω βάθει</a:t>
            </a:r>
            <a:r>
              <a:rPr lang="en-US" sz="3100" dirty="0" smtClean="0"/>
              <a:t> </a:t>
            </a:r>
            <a:r>
              <a:rPr lang="en-US" altLang="el-GR" sz="2800" b="0" dirty="0">
                <a:solidFill>
                  <a:prstClr val="black"/>
                </a:solidFill>
              </a:rPr>
              <a:t>(</a:t>
            </a:r>
            <a:r>
              <a:rPr lang="en-US" altLang="el-GR" sz="2800" b="0" dirty="0" smtClean="0">
                <a:solidFill>
                  <a:prstClr val="black"/>
                </a:solidFill>
              </a:rPr>
              <a:t>1/3)</a:t>
            </a:r>
            <a:endParaRPr lang="el-GR" dirty="0"/>
          </a:p>
        </p:txBody>
      </p:sp>
      <p:sp>
        <p:nvSpPr>
          <p:cNvPr id="3" name="Content Placeholder 2"/>
          <p:cNvSpPr>
            <a:spLocks noGrp="1"/>
          </p:cNvSpPr>
          <p:nvPr>
            <p:ph idx="1"/>
          </p:nvPr>
        </p:nvSpPr>
        <p:spPr>
          <a:xfrm>
            <a:off x="457200" y="1196752"/>
            <a:ext cx="6851104" cy="5040560"/>
          </a:xfrm>
        </p:spPr>
        <p:txBody>
          <a:bodyPr>
            <a:noAutofit/>
          </a:bodyPr>
          <a:lstStyle/>
          <a:p>
            <a:pPr marL="457200" indent="-457200">
              <a:spcBef>
                <a:spcPts val="600"/>
              </a:spcBef>
              <a:buFont typeface="+mj-lt"/>
              <a:buAutoNum type="arabicPeriod"/>
            </a:pPr>
            <a:r>
              <a:rPr lang="el-GR" altLang="el-GR" sz="2400" b="1" dirty="0" smtClean="0"/>
              <a:t>Υπτιαστής</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22363" lvl="1" indent="-277813">
              <a:spcBef>
                <a:spcPts val="600"/>
              </a:spcBef>
            </a:pPr>
            <a:r>
              <a:rPr lang="el-GR" altLang="el-GR" sz="2400" dirty="0"/>
              <a:t>Παρακονδύλια απόφυση βραχιονίου</a:t>
            </a:r>
          </a:p>
          <a:p>
            <a:pPr marL="1122363" lvl="1" indent="-277813">
              <a:spcBef>
                <a:spcPts val="600"/>
              </a:spcBef>
            </a:pPr>
            <a:r>
              <a:rPr lang="el-GR" altLang="el-GR" sz="2400" dirty="0"/>
              <a:t>Άνω τμήμα οπίσθιας επιφάνειας ωλένης</a:t>
            </a:r>
          </a:p>
          <a:p>
            <a:pPr marL="722313"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22363" lvl="1" indent="-277813">
              <a:spcBef>
                <a:spcPts val="600"/>
              </a:spcBef>
            </a:pPr>
            <a:r>
              <a:rPr lang="el-GR" altLang="el-GR" sz="2400" dirty="0"/>
              <a:t>Άνω 2/3 οπίσθιας επιφάνειας κερκίδας</a:t>
            </a:r>
          </a:p>
          <a:p>
            <a:pPr marL="457200" indent="-457200">
              <a:spcBef>
                <a:spcPts val="600"/>
              </a:spcBef>
              <a:buFont typeface="+mj-lt"/>
              <a:buAutoNum type="arabicPeriod" startAt="2"/>
            </a:pPr>
            <a:r>
              <a:rPr lang="el-GR" altLang="el-GR" sz="2400" b="1" dirty="0" smtClean="0"/>
              <a:t>Μακρός απαγωγός του αντίχειρα </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22363" lvl="1" indent="-277813">
              <a:spcBef>
                <a:spcPts val="600"/>
              </a:spcBef>
            </a:pPr>
            <a:r>
              <a:rPr lang="el-GR" altLang="el-GR" sz="2400" dirty="0"/>
              <a:t>Μέσον οπίσθιας επιφάνειας κερκίδας και </a:t>
            </a:r>
            <a:r>
              <a:rPr lang="el-GR" altLang="el-GR" sz="2000" dirty="0"/>
              <a:t>ωλένης</a:t>
            </a:r>
          </a:p>
          <a:p>
            <a:pPr marL="722313"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22363" lvl="1" indent="-277813">
              <a:spcBef>
                <a:spcPts val="600"/>
              </a:spcBef>
            </a:pPr>
            <a:r>
              <a:rPr lang="el-GR" altLang="el-GR" sz="2400" dirty="0"/>
              <a:t>Βάση 1</a:t>
            </a:r>
            <a:r>
              <a:rPr lang="el-GR" altLang="el-GR" sz="2400" baseline="30000" dirty="0"/>
              <a:t>ου</a:t>
            </a:r>
            <a:r>
              <a:rPr lang="el-GR" altLang="el-GR" sz="2400" dirty="0"/>
              <a:t> </a:t>
            </a:r>
            <a:r>
              <a:rPr lang="el-GR" altLang="el-GR" sz="2400" dirty="0" smtClean="0"/>
              <a:t>μετακαρπίου</a:t>
            </a:r>
            <a:endParaRPr lang="el-GR" altLang="el-GR"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012731"/>
            <a:ext cx="1811132" cy="46284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53336" y="5641182"/>
            <a:ext cx="244827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Forearm muscles back </a:t>
            </a:r>
            <a:r>
              <a:rPr lang="en-US" sz="1200" dirty="0" smtClean="0">
                <a:solidFill>
                  <a:schemeClr val="tx1">
                    <a:lumMod val="75000"/>
                    <a:lumOff val="25000"/>
                  </a:schemeClr>
                </a:solidFill>
                <a:latin typeface="+mn-lt"/>
                <a:hlinkClick r:id="rId4"/>
              </a:rPr>
              <a:t>deep</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Lennert B"/>
              </a:rPr>
              <a:t>Lennert </a:t>
            </a:r>
            <a:r>
              <a:rPr lang="en-US" sz="1200" dirty="0" smtClean="0">
                <a:solidFill>
                  <a:schemeClr val="tx1">
                    <a:lumMod val="75000"/>
                    <a:lumOff val="25000"/>
                  </a:schemeClr>
                </a:solidFill>
                <a:latin typeface="+mn-lt"/>
                <a:hlinkClick r:id="rId5" tooltip="User:Lennert B"/>
              </a:rPr>
              <a:t>B</a:t>
            </a:r>
            <a:r>
              <a:rPr lang="el-GR" sz="1200" dirty="0" smtClean="0">
                <a:solidFill>
                  <a:schemeClr val="tx1">
                    <a:lumMod val="75000"/>
                    <a:lumOff val="25000"/>
                  </a:schemeClr>
                </a:solidFill>
                <a:latin typeface="+mn-lt"/>
              </a:rPr>
              <a:t> διαθέσιμο ως κοινό κτήμα</a:t>
            </a:r>
            <a:r>
              <a:rPr lang="en-US" sz="1200" dirty="0" smtClean="0">
                <a:solidFill>
                  <a:schemeClr val="tx1">
                    <a:lumMod val="75000"/>
                    <a:lumOff val="25000"/>
                  </a:schemeClr>
                </a:solidFill>
                <a:latin typeface="+mn-lt"/>
              </a:rPr>
              <a:t> </a:t>
            </a:r>
            <a:endParaRPr lang="en-US" sz="1200" b="0" i="0" dirty="0">
              <a:solidFill>
                <a:schemeClr val="tx1">
                  <a:lumMod val="75000"/>
                  <a:lumOff val="25000"/>
                </a:schemeClr>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Tree>
    <p:custDataLst>
      <p:tags r:id="rId1"/>
    </p:custDataLst>
    <p:extLst>
      <p:ext uri="{BB962C8B-B14F-4D97-AF65-F5344CB8AC3E}">
        <p14:creationId xmlns:p14="http://schemas.microsoft.com/office/powerpoint/2010/main" val="2651992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7544" y="116632"/>
            <a:ext cx="8229600" cy="908720"/>
          </a:xfrm>
        </p:spPr>
        <p:txBody>
          <a:bodyPr>
            <a:normAutofit/>
          </a:bodyPr>
          <a:lstStyle/>
          <a:p>
            <a:pPr marL="533400" indent="-533400">
              <a:lnSpc>
                <a:spcPct val="80000"/>
              </a:lnSpc>
            </a:pPr>
            <a:r>
              <a:rPr lang="el-GR" altLang="el-GR" sz="3600" dirty="0" smtClean="0"/>
              <a:t>Β2</a:t>
            </a:r>
            <a:r>
              <a:rPr lang="el-GR" altLang="el-GR" sz="3600" dirty="0"/>
              <a:t>. </a:t>
            </a:r>
            <a:r>
              <a:rPr lang="el-GR" altLang="el-GR" sz="3600" dirty="0" smtClean="0"/>
              <a:t>Μεσοί μύες πέλματος </a:t>
            </a:r>
            <a:r>
              <a:rPr lang="el-GR" altLang="el-GR" sz="2800" b="0" dirty="0" smtClean="0"/>
              <a:t>(1/5)</a:t>
            </a:r>
            <a:endParaRPr lang="el-GR" altLang="el-GR" sz="2800" b="0" dirty="0"/>
          </a:p>
        </p:txBody>
      </p:sp>
      <p:sp>
        <p:nvSpPr>
          <p:cNvPr id="2" name="Content Placeholder 1"/>
          <p:cNvSpPr>
            <a:spLocks noGrp="1"/>
          </p:cNvSpPr>
          <p:nvPr>
            <p:ph idx="1"/>
          </p:nvPr>
        </p:nvSpPr>
        <p:spPr>
          <a:xfrm>
            <a:off x="457200" y="1196752"/>
            <a:ext cx="6275040" cy="5040560"/>
          </a:xfrm>
        </p:spPr>
        <p:txBody>
          <a:bodyPr>
            <a:normAutofit/>
          </a:bodyPr>
          <a:lstStyle/>
          <a:p>
            <a:pPr marL="457200" indent="-457200">
              <a:spcBef>
                <a:spcPts val="600"/>
              </a:spcBef>
              <a:buFont typeface="+mj-lt"/>
              <a:buAutoNum type="arabicPeriod"/>
            </a:pPr>
            <a:r>
              <a:rPr lang="el-GR" altLang="el-GR" sz="2400" b="1" dirty="0" smtClean="0"/>
              <a:t>Ελμινθοειδείς μύες (4)</a:t>
            </a:r>
          </a:p>
          <a:p>
            <a:pPr marL="533400" indent="-82550">
              <a:spcBef>
                <a:spcPts val="600"/>
              </a:spcBef>
              <a:buFont typeface="Wingdings" pitchFamily="2" charset="2"/>
              <a:buNone/>
            </a:pPr>
            <a:r>
              <a:rPr lang="el-GR" altLang="el-GR" sz="2400" b="1" dirty="0" smtClean="0"/>
              <a:t>1</a:t>
            </a:r>
            <a:r>
              <a:rPr lang="el-GR" altLang="el-GR" sz="2400" b="1" baseline="30000" dirty="0" smtClean="0"/>
              <a:t>ος</a:t>
            </a:r>
            <a:r>
              <a:rPr lang="el-GR" altLang="el-GR" sz="2400" b="1" dirty="0" smtClean="0"/>
              <a:t>  και  2</a:t>
            </a:r>
            <a:r>
              <a:rPr lang="el-GR" altLang="el-GR" sz="2400" b="1" baseline="30000" dirty="0" smtClean="0"/>
              <a:t>ος </a:t>
            </a:r>
            <a:r>
              <a:rPr lang="el-GR" altLang="el-GR" sz="2400" b="1" dirty="0" smtClean="0"/>
              <a:t>3</a:t>
            </a:r>
            <a:r>
              <a:rPr lang="el-GR" altLang="el-GR" sz="2400" b="1" baseline="30000" dirty="0" smtClean="0"/>
              <a:t>ος</a:t>
            </a:r>
            <a:r>
              <a:rPr lang="el-GR" altLang="el-GR" sz="2400" b="1" dirty="0" smtClean="0"/>
              <a:t> και 4</a:t>
            </a:r>
            <a:r>
              <a:rPr lang="el-GR" altLang="el-GR" sz="2400" b="1" baseline="30000" dirty="0" smtClean="0"/>
              <a:t>ος</a:t>
            </a:r>
            <a:r>
              <a:rPr lang="el-GR" altLang="el-GR" sz="2400" b="1" dirty="0" smtClean="0"/>
              <a:t> ελμινθοειδής</a:t>
            </a:r>
            <a:endParaRPr lang="el-GR" altLang="el-GR" sz="2400" b="1" baseline="30000" dirty="0" smtClean="0"/>
          </a:p>
          <a:p>
            <a:pPr marL="808038" indent="-357188">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solidFill>
                  <a:schemeClr val="tx2"/>
                </a:solidFill>
              </a:rPr>
              <a:t> </a:t>
            </a:r>
            <a:r>
              <a:rPr lang="el-GR" altLang="el-GR" sz="2400" dirty="0" smtClean="0"/>
              <a:t>Από τους  αντίστοιχους τένοντες του μακρού καμπτήρα των δακτύλων</a:t>
            </a:r>
            <a:endParaRPr lang="el-GR" altLang="el-GR" sz="2400" baseline="30000" dirty="0" smtClean="0"/>
          </a:p>
          <a:p>
            <a:pPr marL="808038" indent="-357188">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2</a:t>
            </a:r>
            <a:r>
              <a:rPr lang="el-GR" altLang="el-GR" sz="2400" baseline="30000" dirty="0" smtClean="0"/>
              <a:t>ου</a:t>
            </a:r>
            <a:r>
              <a:rPr lang="el-GR" altLang="el-GR" sz="2400" dirty="0" smtClean="0"/>
              <a:t>, 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δακτύλου</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1</a:t>
            </a:r>
            <a:r>
              <a:rPr lang="el-GR" altLang="el-GR" sz="2400" baseline="30000" dirty="0" smtClean="0"/>
              <a:t>ος</a:t>
            </a:r>
            <a:r>
              <a:rPr lang="el-GR" altLang="el-GR" sz="2400" dirty="0" smtClean="0"/>
              <a:t> και 2</a:t>
            </a:r>
            <a:r>
              <a:rPr lang="el-GR" altLang="el-GR" sz="2400" baseline="30000" dirty="0" smtClean="0"/>
              <a:t>ος</a:t>
            </a:r>
            <a:r>
              <a:rPr lang="el-GR" altLang="el-GR" sz="2400" dirty="0" smtClean="0"/>
              <a:t> από το έσω πελματικό ν. (μεγαλύτερος τελικός κλάδος του κνημιαίου ν)</a:t>
            </a:r>
          </a:p>
          <a:p>
            <a:pPr marL="80803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3</a:t>
            </a:r>
            <a:r>
              <a:rPr lang="el-GR" altLang="el-GR" sz="2400" baseline="30000" dirty="0" smtClean="0"/>
              <a:t>ος</a:t>
            </a:r>
            <a:r>
              <a:rPr lang="el-GR" altLang="el-GR" sz="2400" dirty="0" smtClean="0"/>
              <a:t> και 4</a:t>
            </a:r>
            <a:r>
              <a:rPr lang="el-GR" altLang="el-GR" sz="2400" baseline="30000" dirty="0" smtClean="0"/>
              <a:t>ος</a:t>
            </a:r>
            <a:r>
              <a:rPr lang="el-GR" altLang="el-GR" sz="2400" dirty="0" smtClean="0"/>
              <a:t> από το έξω πελματικό ν.  (μικρότερος τελικός κλάδος του κνημιαίου ν.)</a:t>
            </a:r>
            <a:endParaRPr lang="el-GR" sz="2400"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326096"/>
            <a:ext cx="1972522" cy="47818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97058" y="6085546"/>
            <a:ext cx="219573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Lumbricales </a:t>
            </a:r>
            <a:r>
              <a:rPr lang="en-US" sz="1200" dirty="0" smtClean="0">
                <a:latin typeface="+mn-lt"/>
                <a:hlinkClick r:id="rId4"/>
              </a:rPr>
              <a:t>pedis</a:t>
            </a:r>
            <a:r>
              <a:rPr lang="en-US" sz="1200" dirty="0" smtClean="0">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129</a:t>
            </a:fld>
            <a:endParaRPr lang="el-GR" dirty="0"/>
          </a:p>
        </p:txBody>
      </p:sp>
    </p:spTree>
    <p:custDataLst>
      <p:tags r:id="rId1"/>
    </p:custDataLst>
    <p:extLst>
      <p:ext uri="{BB962C8B-B14F-4D97-AF65-F5344CB8AC3E}">
        <p14:creationId xmlns:p14="http://schemas.microsoft.com/office/powerpoint/2010/main" val="2136982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7544" y="116632"/>
            <a:ext cx="8229600" cy="908720"/>
          </a:xfrm>
        </p:spPr>
        <p:txBody>
          <a:bodyPr>
            <a:normAutofit/>
          </a:bodyPr>
          <a:lstStyle/>
          <a:p>
            <a:pPr marL="533400" indent="-533400">
              <a:lnSpc>
                <a:spcPct val="80000"/>
              </a:lnSpc>
            </a:pPr>
            <a:r>
              <a:rPr lang="el-GR" altLang="el-GR" sz="3600" dirty="0">
                <a:solidFill>
                  <a:prstClr val="black"/>
                </a:solidFill>
              </a:rPr>
              <a:t>Β2. Μεσοί μύες πέλματος </a:t>
            </a:r>
            <a:r>
              <a:rPr lang="el-GR" altLang="el-GR" sz="2800" b="0" dirty="0" smtClean="0">
                <a:solidFill>
                  <a:prstClr val="black"/>
                </a:solidFill>
              </a:rPr>
              <a:t>(2/5</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5482952" cy="5040560"/>
          </a:xfrm>
        </p:spPr>
        <p:txBody>
          <a:bodyPr>
            <a:noAutofit/>
          </a:bodyPr>
          <a:lstStyle/>
          <a:p>
            <a:pPr marL="533400" indent="-533400">
              <a:spcBef>
                <a:spcPts val="600"/>
              </a:spcBef>
              <a:buFont typeface="Wingdings" pitchFamily="2" charset="2"/>
              <a:buNone/>
            </a:pPr>
            <a:r>
              <a:rPr lang="el-GR" altLang="el-GR" sz="2400" b="1" dirty="0" smtClean="0"/>
              <a:t>2. Μεσόστεοι (7)</a:t>
            </a:r>
          </a:p>
          <a:p>
            <a:pPr marL="715963" indent="-450850">
              <a:spcBef>
                <a:spcPts val="600"/>
              </a:spcBef>
              <a:buFont typeface="Wingdings" pitchFamily="2" charset="2"/>
              <a:buAutoNum type="arabicPeriod"/>
            </a:pPr>
            <a:r>
              <a:rPr lang="el-GR" altLang="el-GR" sz="2400" b="1" dirty="0" smtClean="0"/>
              <a:t>Ραχιαίοι (4)</a:t>
            </a:r>
          </a:p>
          <a:p>
            <a:pPr marL="1073150"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Μεσόστιες επιφάνειες,  2</a:t>
            </a:r>
            <a:r>
              <a:rPr lang="el-GR" altLang="el-GR" sz="2400" baseline="30000" dirty="0" smtClean="0"/>
              <a:t>ου</a:t>
            </a:r>
            <a:r>
              <a:rPr lang="el-GR" altLang="el-GR" sz="2400" dirty="0" smtClean="0"/>
              <a:t> , 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μεταταρσίου</a:t>
            </a:r>
            <a:r>
              <a:rPr lang="el-GR" altLang="el-GR" sz="2400" baseline="30000" dirty="0" smtClean="0"/>
              <a:t> </a:t>
            </a:r>
          </a:p>
          <a:p>
            <a:pPr marL="1073150" indent="-357188">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Βάσεις 1</a:t>
            </a:r>
            <a:r>
              <a:rPr lang="el-GR" altLang="el-GR" sz="2400" baseline="30000" dirty="0" smtClean="0"/>
              <a:t>ης</a:t>
            </a:r>
            <a:r>
              <a:rPr lang="el-GR" altLang="el-GR" sz="2400" dirty="0" smtClean="0"/>
              <a:t>  φάλαγγος 2</a:t>
            </a:r>
            <a:r>
              <a:rPr lang="el-GR" altLang="el-GR" sz="2400" baseline="30000" dirty="0" smtClean="0"/>
              <a:t>ου</a:t>
            </a:r>
            <a:r>
              <a:rPr lang="el-GR" altLang="el-GR" sz="2400" dirty="0" smtClean="0"/>
              <a:t> 3</a:t>
            </a:r>
            <a:r>
              <a:rPr lang="el-GR" altLang="el-GR" sz="2400" baseline="30000" dirty="0" smtClean="0"/>
              <a:t>ου</a:t>
            </a:r>
            <a:r>
              <a:rPr lang="el-GR" altLang="el-GR" sz="2400" dirty="0" smtClean="0"/>
              <a:t> και 4</a:t>
            </a:r>
            <a:r>
              <a:rPr lang="el-GR" altLang="el-GR" sz="2400" baseline="30000" dirty="0" smtClean="0"/>
              <a:t>ου</a:t>
            </a:r>
            <a:r>
              <a:rPr lang="el-GR" altLang="el-GR" sz="2400" dirty="0" smtClean="0"/>
              <a:t> δακτύλου</a:t>
            </a:r>
          </a:p>
          <a:p>
            <a:pPr>
              <a:spcBef>
                <a:spcPts val="600"/>
              </a:spcBef>
            </a:pPr>
            <a:endParaRPr lang="el-GR" sz="24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178902"/>
            <a:ext cx="2537623" cy="47961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01408" y="6006479"/>
            <a:ext cx="219573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Gray446</a:t>
            </a:r>
            <a:r>
              <a:rPr lang="en-US" sz="1200" dirty="0" smtClean="0">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a:rPr>
              <a:t>Pngbot</a:t>
            </a:r>
            <a:r>
              <a:rPr lang="en-US"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130</a:t>
            </a:fld>
            <a:endParaRPr lang="el-GR" dirty="0"/>
          </a:p>
        </p:txBody>
      </p:sp>
    </p:spTree>
    <p:custDataLst>
      <p:tags r:id="rId1"/>
    </p:custDataLst>
    <p:extLst>
      <p:ext uri="{BB962C8B-B14F-4D97-AF65-F5344CB8AC3E}">
        <p14:creationId xmlns:p14="http://schemas.microsoft.com/office/powerpoint/2010/main" val="60805256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7544" y="116632"/>
            <a:ext cx="8229600" cy="908720"/>
          </a:xfrm>
        </p:spPr>
        <p:txBody>
          <a:bodyPr>
            <a:normAutofit/>
          </a:bodyPr>
          <a:lstStyle/>
          <a:p>
            <a:pPr marL="533400" indent="-533400">
              <a:lnSpc>
                <a:spcPct val="80000"/>
              </a:lnSpc>
            </a:pPr>
            <a:r>
              <a:rPr lang="el-GR" altLang="el-GR" sz="3600" dirty="0">
                <a:solidFill>
                  <a:prstClr val="black"/>
                </a:solidFill>
              </a:rPr>
              <a:t>Β2. Μεσοί μύες πέλματος </a:t>
            </a:r>
            <a:r>
              <a:rPr lang="el-GR" altLang="el-GR" sz="2800" b="0" dirty="0" smtClean="0">
                <a:solidFill>
                  <a:prstClr val="black"/>
                </a:solidFill>
              </a:rPr>
              <a:t>(3/5</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6347048" cy="5040560"/>
          </a:xfrm>
        </p:spPr>
        <p:txBody>
          <a:bodyPr>
            <a:noAutofit/>
          </a:bodyPr>
          <a:lstStyle/>
          <a:p>
            <a:pPr marL="533400" indent="-533400">
              <a:spcBef>
                <a:spcPts val="600"/>
              </a:spcBef>
              <a:buFont typeface="Wingdings" pitchFamily="2" charset="2"/>
              <a:buAutoNum type="arabicPeriod" startAt="2"/>
            </a:pPr>
            <a:r>
              <a:rPr lang="el-GR" altLang="el-GR" sz="2400" b="1" dirty="0" smtClean="0"/>
              <a:t>Πελματιαίοι (3)</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Μεσόστιες επιφάνειες 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μεταταρσίου </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Βάσεις 1</a:t>
            </a:r>
            <a:r>
              <a:rPr lang="el-GR" altLang="el-GR" sz="2400" baseline="30000" dirty="0" smtClean="0"/>
              <a:t>ης</a:t>
            </a:r>
            <a:r>
              <a:rPr lang="el-GR" altLang="el-GR" sz="2400" dirty="0" smtClean="0"/>
              <a:t>  φάλαγγος 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δακτύλου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Όλοι οι μεσόστεοι νευρούνται απο το έξω πελματικό ν.</a:t>
            </a:r>
          </a:p>
          <a:p>
            <a:pPr marL="901700" indent="-358775">
              <a:spcBef>
                <a:spcPts val="600"/>
              </a:spcBef>
            </a:pPr>
            <a:r>
              <a:rPr lang="el-GR" altLang="el-GR" sz="2400" b="1" dirty="0" smtClean="0"/>
              <a:t>Κινήσεις</a:t>
            </a:r>
            <a:r>
              <a:rPr lang="en-US" altLang="el-GR" sz="2400" b="1" dirty="0" smtClean="0"/>
              <a:t>: </a:t>
            </a:r>
            <a:endParaRPr lang="el-GR" altLang="el-GR" sz="2400" b="1" dirty="0" smtClean="0"/>
          </a:p>
          <a:p>
            <a:pPr marL="1258888" lvl="1" indent="-357188">
              <a:spcBef>
                <a:spcPts val="600"/>
              </a:spcBef>
            </a:pPr>
            <a:r>
              <a:rPr lang="el-GR" altLang="el-GR" sz="2400" dirty="0"/>
              <a:t>Ο</a:t>
            </a:r>
            <a:r>
              <a:rPr lang="el-GR" altLang="el-GR" sz="2400" dirty="0" smtClean="0"/>
              <a:t>ι ελμινθοειδείς μ. μαζί με τους μεσόστεους κάνουν κάμψη των μεταταρσιοφαλαγγικών διαρθρώσεων.</a:t>
            </a:r>
          </a:p>
          <a:p>
            <a:pPr marL="1258888" lvl="1" indent="-357188">
              <a:spcBef>
                <a:spcPts val="600"/>
              </a:spcBef>
            </a:pPr>
            <a:r>
              <a:rPr lang="el-GR" altLang="el-GR" sz="2400" dirty="0" smtClean="0"/>
              <a:t>Οι πελματιαίοι μεσόστεοι κάνουν προσαγωγή ενώ οι ραχιαίοι απαγωγή</a:t>
            </a:r>
            <a:endParaRPr lang="el-GR" sz="2400"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678" y="1228733"/>
            <a:ext cx="2389322" cy="41586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48264" y="5419344"/>
            <a:ext cx="219573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Gray447</a:t>
            </a:r>
            <a:r>
              <a:rPr lang="en-US" sz="1200" dirty="0" smtClean="0">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a:rPr>
              <a:t>Pngbot</a:t>
            </a:r>
            <a:r>
              <a:rPr lang="en-US"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131</a:t>
            </a:fld>
            <a:endParaRPr lang="el-GR" dirty="0"/>
          </a:p>
        </p:txBody>
      </p:sp>
    </p:spTree>
    <p:custDataLst>
      <p:tags r:id="rId1"/>
    </p:custDataLst>
    <p:extLst>
      <p:ext uri="{BB962C8B-B14F-4D97-AF65-F5344CB8AC3E}">
        <p14:creationId xmlns:p14="http://schemas.microsoft.com/office/powerpoint/2010/main" val="22152475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7544" y="116632"/>
            <a:ext cx="8229600" cy="908720"/>
          </a:xfrm>
        </p:spPr>
        <p:txBody>
          <a:bodyPr>
            <a:normAutofit/>
          </a:bodyPr>
          <a:lstStyle/>
          <a:p>
            <a:pPr marL="533400" indent="-533400">
              <a:lnSpc>
                <a:spcPct val="80000"/>
              </a:lnSpc>
            </a:pPr>
            <a:r>
              <a:rPr lang="el-GR" altLang="el-GR" sz="3600" dirty="0">
                <a:solidFill>
                  <a:prstClr val="black"/>
                </a:solidFill>
              </a:rPr>
              <a:t>Β2. Μεσοί μύες πέλματος </a:t>
            </a:r>
            <a:r>
              <a:rPr lang="el-GR" altLang="el-GR" sz="2800" b="0" dirty="0" smtClean="0">
                <a:solidFill>
                  <a:prstClr val="black"/>
                </a:solidFill>
              </a:rPr>
              <a:t>(4/5</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5410944" cy="5040560"/>
          </a:xfrm>
        </p:spPr>
        <p:txBody>
          <a:bodyPr>
            <a:noAutofit/>
          </a:bodyPr>
          <a:lstStyle/>
          <a:p>
            <a:pPr marL="533400" indent="-533400">
              <a:spcBef>
                <a:spcPts val="600"/>
              </a:spcBef>
              <a:buFont typeface="Wingdings" pitchFamily="2" charset="2"/>
              <a:buNone/>
            </a:pPr>
            <a:r>
              <a:rPr lang="el-GR" altLang="el-GR" sz="2400" b="1" dirty="0" smtClean="0"/>
              <a:t>3.  Βραχύς κοινός καμπτήρας των δακτύλων </a:t>
            </a:r>
          </a:p>
          <a:p>
            <a:pPr marL="715963"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Πτέρνα</a:t>
            </a:r>
          </a:p>
          <a:p>
            <a:pPr marL="715963"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Πλάγιες επιφάνειες 2</a:t>
            </a:r>
            <a:r>
              <a:rPr lang="el-GR" altLang="el-GR" sz="2400" baseline="30000" dirty="0" smtClean="0"/>
              <a:t>ης</a:t>
            </a:r>
            <a:r>
              <a:rPr lang="el-GR" altLang="el-GR" sz="2400" dirty="0" smtClean="0"/>
              <a:t> φάλαγγος 2</a:t>
            </a:r>
            <a:r>
              <a:rPr lang="el-GR" altLang="el-GR" sz="2400" baseline="30000" dirty="0" smtClean="0"/>
              <a:t>ου</a:t>
            </a:r>
            <a:r>
              <a:rPr lang="el-GR" altLang="el-GR" sz="2400" dirty="0" smtClean="0"/>
              <a:t>,3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δακτύλου</a:t>
            </a:r>
          </a:p>
          <a:p>
            <a:pPr marL="715963"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Έσω πελματικό ν. (μεγαλύτερος τελικός κλάδος κνημιαίου ν.)</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132</a:t>
            </a:fld>
            <a:endParaRPr lang="el-GR" dirty="0"/>
          </a:p>
        </p:txBody>
      </p:sp>
    </p:spTree>
    <p:custDataLst>
      <p:tags r:id="rId1"/>
    </p:custDataLst>
    <p:extLst>
      <p:ext uri="{BB962C8B-B14F-4D97-AF65-F5344CB8AC3E}">
        <p14:creationId xmlns:p14="http://schemas.microsoft.com/office/powerpoint/2010/main" val="24643060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7544" y="116632"/>
            <a:ext cx="8229600" cy="908720"/>
          </a:xfrm>
        </p:spPr>
        <p:txBody>
          <a:bodyPr>
            <a:normAutofit/>
          </a:bodyPr>
          <a:lstStyle/>
          <a:p>
            <a:pPr marL="533400" indent="-533400">
              <a:lnSpc>
                <a:spcPct val="80000"/>
              </a:lnSpc>
            </a:pPr>
            <a:r>
              <a:rPr lang="el-GR" altLang="el-GR" sz="3600" dirty="0">
                <a:solidFill>
                  <a:prstClr val="black"/>
                </a:solidFill>
              </a:rPr>
              <a:t>Β2. Μεσοί μύες πέλματος </a:t>
            </a:r>
            <a:r>
              <a:rPr lang="el-GR" altLang="el-GR" sz="2800" b="0" dirty="0" smtClean="0">
                <a:solidFill>
                  <a:prstClr val="black"/>
                </a:solidFill>
              </a:rPr>
              <a:t>(5/5</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5266928" cy="5040560"/>
          </a:xfrm>
        </p:spPr>
        <p:txBody>
          <a:bodyPr>
            <a:noAutofit/>
          </a:bodyPr>
          <a:lstStyle/>
          <a:p>
            <a:pPr marL="533400" indent="-533400">
              <a:spcBef>
                <a:spcPts val="600"/>
              </a:spcBef>
              <a:buFont typeface="Wingdings" pitchFamily="2" charset="2"/>
              <a:buNone/>
            </a:pPr>
            <a:r>
              <a:rPr lang="el-GR" altLang="el-GR" sz="2400" b="1" dirty="0" smtClean="0"/>
              <a:t>4.  Τετράγωνος πελματικός </a:t>
            </a:r>
          </a:p>
          <a:p>
            <a:pPr marL="7159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έξω χείλος (έξω κεφαλή) και έσω χείλος (έσω κεφαλή) πελματιαίας επιφάνειας πτέρνας</a:t>
            </a:r>
          </a:p>
          <a:p>
            <a:pPr marL="7159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τένοντας του μακρού καμπτήρα των  δακτύλων</a:t>
            </a:r>
          </a:p>
          <a:p>
            <a:pPr marL="7159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έσω πελματικό ν. (έσω κεφαλή) και έξω πελματικό ν. (έξω  κεφαλή)</a:t>
            </a:r>
          </a:p>
          <a:p>
            <a:pPr>
              <a:spcBef>
                <a:spcPts val="600"/>
              </a:spcBef>
            </a:pPr>
            <a:endParaRPr lang="el-GR" sz="2400"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760" y="1184851"/>
            <a:ext cx="1972522" cy="478187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391984" y="1894046"/>
            <a:ext cx="648073" cy="1658955"/>
          </a:xfrm>
          <a:custGeom>
            <a:avLst/>
            <a:gdLst>
              <a:gd name="connsiteX0" fmla="*/ 7997 w 1692699"/>
              <a:gd name="connsiteY0" fmla="*/ 770203 h 2097405"/>
              <a:gd name="connsiteX1" fmla="*/ 74258 w 1692699"/>
              <a:gd name="connsiteY1" fmla="*/ 796707 h 2097405"/>
              <a:gd name="connsiteX2" fmla="*/ 114014 w 1692699"/>
              <a:gd name="connsiteY2" fmla="*/ 836464 h 2097405"/>
              <a:gd name="connsiteX3" fmla="*/ 193527 w 1692699"/>
              <a:gd name="connsiteY3" fmla="*/ 862968 h 2097405"/>
              <a:gd name="connsiteX4" fmla="*/ 233284 w 1692699"/>
              <a:gd name="connsiteY4" fmla="*/ 876220 h 2097405"/>
              <a:gd name="connsiteX5" fmla="*/ 286293 w 1692699"/>
              <a:gd name="connsiteY5" fmla="*/ 915977 h 2097405"/>
              <a:gd name="connsiteX6" fmla="*/ 326049 w 1692699"/>
              <a:gd name="connsiteY6" fmla="*/ 929229 h 2097405"/>
              <a:gd name="connsiteX7" fmla="*/ 365806 w 1692699"/>
              <a:gd name="connsiteY7" fmla="*/ 955733 h 2097405"/>
              <a:gd name="connsiteX8" fmla="*/ 418814 w 1692699"/>
              <a:gd name="connsiteY8" fmla="*/ 1035246 h 2097405"/>
              <a:gd name="connsiteX9" fmla="*/ 458571 w 1692699"/>
              <a:gd name="connsiteY9" fmla="*/ 1154516 h 2097405"/>
              <a:gd name="connsiteX10" fmla="*/ 471823 w 1692699"/>
              <a:gd name="connsiteY10" fmla="*/ 1194272 h 2097405"/>
              <a:gd name="connsiteX11" fmla="*/ 498327 w 1692699"/>
              <a:gd name="connsiteY11" fmla="*/ 1234029 h 2097405"/>
              <a:gd name="connsiteX12" fmla="*/ 524832 w 1692699"/>
              <a:gd name="connsiteY12" fmla="*/ 1313542 h 2097405"/>
              <a:gd name="connsiteX13" fmla="*/ 577841 w 1692699"/>
              <a:gd name="connsiteY13" fmla="*/ 1393055 h 2097405"/>
              <a:gd name="connsiteX14" fmla="*/ 617597 w 1692699"/>
              <a:gd name="connsiteY14" fmla="*/ 1472568 h 2097405"/>
              <a:gd name="connsiteX15" fmla="*/ 644101 w 1692699"/>
              <a:gd name="connsiteY15" fmla="*/ 1552081 h 2097405"/>
              <a:gd name="connsiteX16" fmla="*/ 670606 w 1692699"/>
              <a:gd name="connsiteY16" fmla="*/ 1631594 h 2097405"/>
              <a:gd name="connsiteX17" fmla="*/ 683858 w 1692699"/>
              <a:gd name="connsiteY17" fmla="*/ 1684603 h 2097405"/>
              <a:gd name="connsiteX18" fmla="*/ 736867 w 1692699"/>
              <a:gd name="connsiteY18" fmla="*/ 1764116 h 2097405"/>
              <a:gd name="connsiteX19" fmla="*/ 763371 w 1692699"/>
              <a:gd name="connsiteY19" fmla="*/ 1803872 h 2097405"/>
              <a:gd name="connsiteX20" fmla="*/ 789875 w 1692699"/>
              <a:gd name="connsiteY20" fmla="*/ 1830377 h 2097405"/>
              <a:gd name="connsiteX21" fmla="*/ 882641 w 1692699"/>
              <a:gd name="connsiteY21" fmla="*/ 1936394 h 2097405"/>
              <a:gd name="connsiteX22" fmla="*/ 962154 w 1692699"/>
              <a:gd name="connsiteY22" fmla="*/ 1962898 h 2097405"/>
              <a:gd name="connsiteX23" fmla="*/ 1028414 w 1692699"/>
              <a:gd name="connsiteY23" fmla="*/ 2002655 h 2097405"/>
              <a:gd name="connsiteX24" fmla="*/ 1081423 w 1692699"/>
              <a:gd name="connsiteY24" fmla="*/ 2055664 h 2097405"/>
              <a:gd name="connsiteX25" fmla="*/ 1094675 w 1692699"/>
              <a:gd name="connsiteY25" fmla="*/ 2095420 h 2097405"/>
              <a:gd name="connsiteX26" fmla="*/ 1134432 w 1692699"/>
              <a:gd name="connsiteY26" fmla="*/ 2082168 h 2097405"/>
              <a:gd name="connsiteX27" fmla="*/ 1147684 w 1692699"/>
              <a:gd name="connsiteY27" fmla="*/ 2042411 h 2097405"/>
              <a:gd name="connsiteX28" fmla="*/ 1187441 w 1692699"/>
              <a:gd name="connsiteY28" fmla="*/ 1962898 h 2097405"/>
              <a:gd name="connsiteX29" fmla="*/ 1200693 w 1692699"/>
              <a:gd name="connsiteY29" fmla="*/ 1909890 h 2097405"/>
              <a:gd name="connsiteX30" fmla="*/ 1227197 w 1692699"/>
              <a:gd name="connsiteY30" fmla="*/ 1830377 h 2097405"/>
              <a:gd name="connsiteX31" fmla="*/ 1240449 w 1692699"/>
              <a:gd name="connsiteY31" fmla="*/ 1790620 h 2097405"/>
              <a:gd name="connsiteX32" fmla="*/ 1253701 w 1692699"/>
              <a:gd name="connsiteY32" fmla="*/ 1750864 h 2097405"/>
              <a:gd name="connsiteX33" fmla="*/ 1266954 w 1692699"/>
              <a:gd name="connsiteY33" fmla="*/ 1697855 h 2097405"/>
              <a:gd name="connsiteX34" fmla="*/ 1293458 w 1692699"/>
              <a:gd name="connsiteY34" fmla="*/ 1618342 h 2097405"/>
              <a:gd name="connsiteX35" fmla="*/ 1306710 w 1692699"/>
              <a:gd name="connsiteY35" fmla="*/ 1578585 h 2097405"/>
              <a:gd name="connsiteX36" fmla="*/ 1333214 w 1692699"/>
              <a:gd name="connsiteY36" fmla="*/ 1485820 h 2097405"/>
              <a:gd name="connsiteX37" fmla="*/ 1359719 w 1692699"/>
              <a:gd name="connsiteY37" fmla="*/ 1406307 h 2097405"/>
              <a:gd name="connsiteX38" fmla="*/ 1386223 w 1692699"/>
              <a:gd name="connsiteY38" fmla="*/ 1101507 h 2097405"/>
              <a:gd name="connsiteX39" fmla="*/ 1399475 w 1692699"/>
              <a:gd name="connsiteY39" fmla="*/ 1008742 h 2097405"/>
              <a:gd name="connsiteX40" fmla="*/ 1425980 w 1692699"/>
              <a:gd name="connsiteY40" fmla="*/ 929229 h 2097405"/>
              <a:gd name="connsiteX41" fmla="*/ 1452484 w 1692699"/>
              <a:gd name="connsiteY41" fmla="*/ 836464 h 2097405"/>
              <a:gd name="connsiteX42" fmla="*/ 1465736 w 1692699"/>
              <a:gd name="connsiteY42" fmla="*/ 783455 h 2097405"/>
              <a:gd name="connsiteX43" fmla="*/ 1478988 w 1692699"/>
              <a:gd name="connsiteY43" fmla="*/ 743698 h 2097405"/>
              <a:gd name="connsiteX44" fmla="*/ 1505493 w 1692699"/>
              <a:gd name="connsiteY44" fmla="*/ 637681 h 2097405"/>
              <a:gd name="connsiteX45" fmla="*/ 1518745 w 1692699"/>
              <a:gd name="connsiteY45" fmla="*/ 584672 h 2097405"/>
              <a:gd name="connsiteX46" fmla="*/ 1545249 w 1692699"/>
              <a:gd name="connsiteY46" fmla="*/ 505159 h 2097405"/>
              <a:gd name="connsiteX47" fmla="*/ 1558501 w 1692699"/>
              <a:gd name="connsiteY47" fmla="*/ 438898 h 2097405"/>
              <a:gd name="connsiteX48" fmla="*/ 1571754 w 1692699"/>
              <a:gd name="connsiteY48" fmla="*/ 359385 h 2097405"/>
              <a:gd name="connsiteX49" fmla="*/ 1598258 w 1692699"/>
              <a:gd name="connsiteY49" fmla="*/ 279872 h 2097405"/>
              <a:gd name="connsiteX50" fmla="*/ 1638014 w 1692699"/>
              <a:gd name="connsiteY50" fmla="*/ 147351 h 2097405"/>
              <a:gd name="connsiteX51" fmla="*/ 1651267 w 1692699"/>
              <a:gd name="connsiteY51" fmla="*/ 107594 h 2097405"/>
              <a:gd name="connsiteX52" fmla="*/ 1677771 w 1692699"/>
              <a:gd name="connsiteY52" fmla="*/ 67837 h 2097405"/>
              <a:gd name="connsiteX53" fmla="*/ 1691023 w 1692699"/>
              <a:gd name="connsiteY53" fmla="*/ 14829 h 2097405"/>
              <a:gd name="connsiteX54" fmla="*/ 1611510 w 1692699"/>
              <a:gd name="connsiteY54" fmla="*/ 14829 h 2097405"/>
              <a:gd name="connsiteX55" fmla="*/ 1571754 w 1692699"/>
              <a:gd name="connsiteY55" fmla="*/ 41333 h 2097405"/>
              <a:gd name="connsiteX56" fmla="*/ 1545249 w 1692699"/>
              <a:gd name="connsiteY56" fmla="*/ 67837 h 2097405"/>
              <a:gd name="connsiteX57" fmla="*/ 1505493 w 1692699"/>
              <a:gd name="connsiteY57" fmla="*/ 81090 h 2097405"/>
              <a:gd name="connsiteX58" fmla="*/ 1425980 w 1692699"/>
              <a:gd name="connsiteY58" fmla="*/ 187107 h 2097405"/>
              <a:gd name="connsiteX59" fmla="*/ 1399475 w 1692699"/>
              <a:gd name="connsiteY59" fmla="*/ 226864 h 2097405"/>
              <a:gd name="connsiteX60" fmla="*/ 1372971 w 1692699"/>
              <a:gd name="connsiteY60" fmla="*/ 266620 h 2097405"/>
              <a:gd name="connsiteX61" fmla="*/ 1359719 w 1692699"/>
              <a:gd name="connsiteY61" fmla="*/ 306377 h 2097405"/>
              <a:gd name="connsiteX62" fmla="*/ 1280206 w 1692699"/>
              <a:gd name="connsiteY62" fmla="*/ 412394 h 2097405"/>
              <a:gd name="connsiteX63" fmla="*/ 1240449 w 1692699"/>
              <a:gd name="connsiteY63" fmla="*/ 478655 h 2097405"/>
              <a:gd name="connsiteX64" fmla="*/ 1227197 w 1692699"/>
              <a:gd name="connsiteY64" fmla="*/ 518411 h 2097405"/>
              <a:gd name="connsiteX65" fmla="*/ 1200693 w 1692699"/>
              <a:gd name="connsiteY65" fmla="*/ 544916 h 2097405"/>
              <a:gd name="connsiteX66" fmla="*/ 1174188 w 1692699"/>
              <a:gd name="connsiteY66" fmla="*/ 624429 h 2097405"/>
              <a:gd name="connsiteX67" fmla="*/ 1147684 w 1692699"/>
              <a:gd name="connsiteY67" fmla="*/ 703942 h 2097405"/>
              <a:gd name="connsiteX68" fmla="*/ 1134432 w 1692699"/>
              <a:gd name="connsiteY68" fmla="*/ 756951 h 2097405"/>
              <a:gd name="connsiteX69" fmla="*/ 1121180 w 1692699"/>
              <a:gd name="connsiteY69" fmla="*/ 796707 h 2097405"/>
              <a:gd name="connsiteX70" fmla="*/ 1107927 w 1692699"/>
              <a:gd name="connsiteY70" fmla="*/ 849716 h 2097405"/>
              <a:gd name="connsiteX71" fmla="*/ 1094675 w 1692699"/>
              <a:gd name="connsiteY71" fmla="*/ 889472 h 2097405"/>
              <a:gd name="connsiteX72" fmla="*/ 1054919 w 1692699"/>
              <a:gd name="connsiteY72" fmla="*/ 1021994 h 2097405"/>
              <a:gd name="connsiteX73" fmla="*/ 1028414 w 1692699"/>
              <a:gd name="connsiteY73" fmla="*/ 1101507 h 2097405"/>
              <a:gd name="connsiteX74" fmla="*/ 1001910 w 1692699"/>
              <a:gd name="connsiteY74" fmla="*/ 1141264 h 2097405"/>
              <a:gd name="connsiteX75" fmla="*/ 948901 w 1692699"/>
              <a:gd name="connsiteY75" fmla="*/ 1247281 h 2097405"/>
              <a:gd name="connsiteX76" fmla="*/ 935649 w 1692699"/>
              <a:gd name="connsiteY76" fmla="*/ 1287037 h 2097405"/>
              <a:gd name="connsiteX77" fmla="*/ 895893 w 1692699"/>
              <a:gd name="connsiteY77" fmla="*/ 1353298 h 2097405"/>
              <a:gd name="connsiteX78" fmla="*/ 869388 w 1692699"/>
              <a:gd name="connsiteY78" fmla="*/ 1326794 h 2097405"/>
              <a:gd name="connsiteX79" fmla="*/ 842884 w 1692699"/>
              <a:gd name="connsiteY79" fmla="*/ 1287037 h 2097405"/>
              <a:gd name="connsiteX80" fmla="*/ 763371 w 1692699"/>
              <a:gd name="connsiteY80" fmla="*/ 1234029 h 2097405"/>
              <a:gd name="connsiteX81" fmla="*/ 736867 w 1692699"/>
              <a:gd name="connsiteY81" fmla="*/ 1207524 h 2097405"/>
              <a:gd name="connsiteX82" fmla="*/ 697110 w 1692699"/>
              <a:gd name="connsiteY82" fmla="*/ 1194272 h 2097405"/>
              <a:gd name="connsiteX83" fmla="*/ 617597 w 1692699"/>
              <a:gd name="connsiteY83" fmla="*/ 1141264 h 2097405"/>
              <a:gd name="connsiteX84" fmla="*/ 564588 w 1692699"/>
              <a:gd name="connsiteY84" fmla="*/ 1021994 h 2097405"/>
              <a:gd name="connsiteX85" fmla="*/ 551336 w 1692699"/>
              <a:gd name="connsiteY85" fmla="*/ 982237 h 2097405"/>
              <a:gd name="connsiteX86" fmla="*/ 511580 w 1692699"/>
              <a:gd name="connsiteY86" fmla="*/ 942481 h 2097405"/>
              <a:gd name="connsiteX87" fmla="*/ 418814 w 1692699"/>
              <a:gd name="connsiteY87" fmla="*/ 849716 h 2097405"/>
              <a:gd name="connsiteX88" fmla="*/ 392310 w 1692699"/>
              <a:gd name="connsiteY88" fmla="*/ 823211 h 2097405"/>
              <a:gd name="connsiteX89" fmla="*/ 312797 w 1692699"/>
              <a:gd name="connsiteY89" fmla="*/ 796707 h 2097405"/>
              <a:gd name="connsiteX90" fmla="*/ 273041 w 1692699"/>
              <a:gd name="connsiteY90" fmla="*/ 770203 h 2097405"/>
              <a:gd name="connsiteX91" fmla="*/ 7997 w 1692699"/>
              <a:gd name="connsiteY91" fmla="*/ 770203 h 209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92699" h="2097405">
                <a:moveTo>
                  <a:pt x="7997" y="770203"/>
                </a:moveTo>
                <a:cubicBezTo>
                  <a:pt x="-25133" y="774620"/>
                  <a:pt x="54086" y="784099"/>
                  <a:pt x="74258" y="796707"/>
                </a:cubicBezTo>
                <a:cubicBezTo>
                  <a:pt x="90151" y="806640"/>
                  <a:pt x="97631" y="827362"/>
                  <a:pt x="114014" y="836464"/>
                </a:cubicBezTo>
                <a:cubicBezTo>
                  <a:pt x="138436" y="850032"/>
                  <a:pt x="167023" y="854133"/>
                  <a:pt x="193527" y="862968"/>
                </a:cubicBezTo>
                <a:lnTo>
                  <a:pt x="233284" y="876220"/>
                </a:lnTo>
                <a:cubicBezTo>
                  <a:pt x="250954" y="889472"/>
                  <a:pt x="267116" y="905019"/>
                  <a:pt x="286293" y="915977"/>
                </a:cubicBezTo>
                <a:cubicBezTo>
                  <a:pt x="298421" y="922908"/>
                  <a:pt x="313555" y="922982"/>
                  <a:pt x="326049" y="929229"/>
                </a:cubicBezTo>
                <a:cubicBezTo>
                  <a:pt x="340295" y="936352"/>
                  <a:pt x="352554" y="946898"/>
                  <a:pt x="365806" y="955733"/>
                </a:cubicBezTo>
                <a:cubicBezTo>
                  <a:pt x="409646" y="1087256"/>
                  <a:pt x="336094" y="886351"/>
                  <a:pt x="418814" y="1035246"/>
                </a:cubicBezTo>
                <a:cubicBezTo>
                  <a:pt x="418818" y="1035254"/>
                  <a:pt x="451944" y="1134634"/>
                  <a:pt x="458571" y="1154516"/>
                </a:cubicBezTo>
                <a:cubicBezTo>
                  <a:pt x="462988" y="1167768"/>
                  <a:pt x="464075" y="1182649"/>
                  <a:pt x="471823" y="1194272"/>
                </a:cubicBezTo>
                <a:cubicBezTo>
                  <a:pt x="480658" y="1207524"/>
                  <a:pt x="491858" y="1219475"/>
                  <a:pt x="498327" y="1234029"/>
                </a:cubicBezTo>
                <a:cubicBezTo>
                  <a:pt x="509674" y="1259559"/>
                  <a:pt x="509335" y="1290296"/>
                  <a:pt x="524832" y="1313542"/>
                </a:cubicBezTo>
                <a:lnTo>
                  <a:pt x="577841" y="1393055"/>
                </a:lnTo>
                <a:cubicBezTo>
                  <a:pt x="626172" y="1538048"/>
                  <a:pt x="549091" y="1318426"/>
                  <a:pt x="617597" y="1472568"/>
                </a:cubicBezTo>
                <a:cubicBezTo>
                  <a:pt x="628944" y="1498098"/>
                  <a:pt x="635266" y="1525577"/>
                  <a:pt x="644101" y="1552081"/>
                </a:cubicBezTo>
                <a:lnTo>
                  <a:pt x="670606" y="1631594"/>
                </a:lnTo>
                <a:cubicBezTo>
                  <a:pt x="675023" y="1649264"/>
                  <a:pt x="675713" y="1668312"/>
                  <a:pt x="683858" y="1684603"/>
                </a:cubicBezTo>
                <a:cubicBezTo>
                  <a:pt x="698104" y="1713094"/>
                  <a:pt x="719197" y="1737612"/>
                  <a:pt x="736867" y="1764116"/>
                </a:cubicBezTo>
                <a:cubicBezTo>
                  <a:pt x="745702" y="1777368"/>
                  <a:pt x="752109" y="1792610"/>
                  <a:pt x="763371" y="1803872"/>
                </a:cubicBezTo>
                <a:cubicBezTo>
                  <a:pt x="772206" y="1812707"/>
                  <a:pt x="782378" y="1820382"/>
                  <a:pt x="789875" y="1830377"/>
                </a:cubicBezTo>
                <a:cubicBezTo>
                  <a:pt x="830184" y="1884123"/>
                  <a:pt x="827147" y="1911730"/>
                  <a:pt x="882641" y="1936394"/>
                </a:cubicBezTo>
                <a:cubicBezTo>
                  <a:pt x="908171" y="1947741"/>
                  <a:pt x="962154" y="1962898"/>
                  <a:pt x="962154" y="1962898"/>
                </a:cubicBezTo>
                <a:cubicBezTo>
                  <a:pt x="1060077" y="2060825"/>
                  <a:pt x="908000" y="1916645"/>
                  <a:pt x="1028414" y="2002655"/>
                </a:cubicBezTo>
                <a:cubicBezTo>
                  <a:pt x="1048748" y="2017179"/>
                  <a:pt x="1081423" y="2055664"/>
                  <a:pt x="1081423" y="2055664"/>
                </a:cubicBezTo>
                <a:cubicBezTo>
                  <a:pt x="1085840" y="2068916"/>
                  <a:pt x="1082181" y="2089173"/>
                  <a:pt x="1094675" y="2095420"/>
                </a:cubicBezTo>
                <a:cubicBezTo>
                  <a:pt x="1107169" y="2101667"/>
                  <a:pt x="1124554" y="2092046"/>
                  <a:pt x="1134432" y="2082168"/>
                </a:cubicBezTo>
                <a:cubicBezTo>
                  <a:pt x="1144310" y="2072290"/>
                  <a:pt x="1141437" y="2054905"/>
                  <a:pt x="1147684" y="2042411"/>
                </a:cubicBezTo>
                <a:cubicBezTo>
                  <a:pt x="1186404" y="1964971"/>
                  <a:pt x="1165234" y="2040622"/>
                  <a:pt x="1187441" y="1962898"/>
                </a:cubicBezTo>
                <a:cubicBezTo>
                  <a:pt x="1192445" y="1945386"/>
                  <a:pt x="1195460" y="1927335"/>
                  <a:pt x="1200693" y="1909890"/>
                </a:cubicBezTo>
                <a:cubicBezTo>
                  <a:pt x="1208721" y="1883130"/>
                  <a:pt x="1218362" y="1856881"/>
                  <a:pt x="1227197" y="1830377"/>
                </a:cubicBezTo>
                <a:lnTo>
                  <a:pt x="1240449" y="1790620"/>
                </a:lnTo>
                <a:cubicBezTo>
                  <a:pt x="1244866" y="1777368"/>
                  <a:pt x="1250313" y="1764416"/>
                  <a:pt x="1253701" y="1750864"/>
                </a:cubicBezTo>
                <a:cubicBezTo>
                  <a:pt x="1258119" y="1733194"/>
                  <a:pt x="1261720" y="1715300"/>
                  <a:pt x="1266954" y="1697855"/>
                </a:cubicBezTo>
                <a:cubicBezTo>
                  <a:pt x="1274982" y="1671095"/>
                  <a:pt x="1284623" y="1644846"/>
                  <a:pt x="1293458" y="1618342"/>
                </a:cubicBezTo>
                <a:lnTo>
                  <a:pt x="1306710" y="1578585"/>
                </a:lnTo>
                <a:cubicBezTo>
                  <a:pt x="1351257" y="1444941"/>
                  <a:pt x="1283279" y="1652268"/>
                  <a:pt x="1333214" y="1485820"/>
                </a:cubicBezTo>
                <a:cubicBezTo>
                  <a:pt x="1341242" y="1459060"/>
                  <a:pt x="1359719" y="1406307"/>
                  <a:pt x="1359719" y="1406307"/>
                </a:cubicBezTo>
                <a:cubicBezTo>
                  <a:pt x="1368554" y="1304707"/>
                  <a:pt x="1371801" y="1202465"/>
                  <a:pt x="1386223" y="1101507"/>
                </a:cubicBezTo>
                <a:cubicBezTo>
                  <a:pt x="1390640" y="1070585"/>
                  <a:pt x="1392451" y="1039178"/>
                  <a:pt x="1399475" y="1008742"/>
                </a:cubicBezTo>
                <a:cubicBezTo>
                  <a:pt x="1405757" y="981519"/>
                  <a:pt x="1419204" y="956333"/>
                  <a:pt x="1425980" y="929229"/>
                </a:cubicBezTo>
                <a:cubicBezTo>
                  <a:pt x="1467408" y="763512"/>
                  <a:pt x="1414461" y="969547"/>
                  <a:pt x="1452484" y="836464"/>
                </a:cubicBezTo>
                <a:cubicBezTo>
                  <a:pt x="1457488" y="818951"/>
                  <a:pt x="1460732" y="800968"/>
                  <a:pt x="1465736" y="783455"/>
                </a:cubicBezTo>
                <a:cubicBezTo>
                  <a:pt x="1469574" y="770023"/>
                  <a:pt x="1475312" y="757175"/>
                  <a:pt x="1478988" y="743698"/>
                </a:cubicBezTo>
                <a:cubicBezTo>
                  <a:pt x="1488573" y="708555"/>
                  <a:pt x="1496658" y="673020"/>
                  <a:pt x="1505493" y="637681"/>
                </a:cubicBezTo>
                <a:cubicBezTo>
                  <a:pt x="1509910" y="620011"/>
                  <a:pt x="1512985" y="601951"/>
                  <a:pt x="1518745" y="584672"/>
                </a:cubicBezTo>
                <a:cubicBezTo>
                  <a:pt x="1527580" y="558168"/>
                  <a:pt x="1539770" y="532554"/>
                  <a:pt x="1545249" y="505159"/>
                </a:cubicBezTo>
                <a:cubicBezTo>
                  <a:pt x="1549666" y="483072"/>
                  <a:pt x="1554472" y="461059"/>
                  <a:pt x="1558501" y="438898"/>
                </a:cubicBezTo>
                <a:cubicBezTo>
                  <a:pt x="1563308" y="412461"/>
                  <a:pt x="1565237" y="385453"/>
                  <a:pt x="1571754" y="359385"/>
                </a:cubicBezTo>
                <a:cubicBezTo>
                  <a:pt x="1578530" y="332281"/>
                  <a:pt x="1591482" y="306976"/>
                  <a:pt x="1598258" y="279872"/>
                </a:cubicBezTo>
                <a:cubicBezTo>
                  <a:pt x="1618285" y="199765"/>
                  <a:pt x="1605753" y="244134"/>
                  <a:pt x="1638014" y="147351"/>
                </a:cubicBezTo>
                <a:cubicBezTo>
                  <a:pt x="1642432" y="134099"/>
                  <a:pt x="1643518" y="119217"/>
                  <a:pt x="1651267" y="107594"/>
                </a:cubicBezTo>
                <a:lnTo>
                  <a:pt x="1677771" y="67837"/>
                </a:lnTo>
                <a:cubicBezTo>
                  <a:pt x="1682188" y="50168"/>
                  <a:pt x="1697787" y="31739"/>
                  <a:pt x="1691023" y="14829"/>
                </a:cubicBezTo>
                <a:cubicBezTo>
                  <a:pt x="1678551" y="-16352"/>
                  <a:pt x="1623982" y="10672"/>
                  <a:pt x="1611510" y="14829"/>
                </a:cubicBezTo>
                <a:cubicBezTo>
                  <a:pt x="1598258" y="23664"/>
                  <a:pt x="1584191" y="31384"/>
                  <a:pt x="1571754" y="41333"/>
                </a:cubicBezTo>
                <a:cubicBezTo>
                  <a:pt x="1561998" y="49138"/>
                  <a:pt x="1555963" y="61409"/>
                  <a:pt x="1545249" y="67837"/>
                </a:cubicBezTo>
                <a:cubicBezTo>
                  <a:pt x="1533271" y="75024"/>
                  <a:pt x="1518745" y="76672"/>
                  <a:pt x="1505493" y="81090"/>
                </a:cubicBezTo>
                <a:cubicBezTo>
                  <a:pt x="1456463" y="130118"/>
                  <a:pt x="1485920" y="97197"/>
                  <a:pt x="1425980" y="187107"/>
                </a:cubicBezTo>
                <a:lnTo>
                  <a:pt x="1399475" y="226864"/>
                </a:lnTo>
                <a:lnTo>
                  <a:pt x="1372971" y="266620"/>
                </a:lnTo>
                <a:cubicBezTo>
                  <a:pt x="1368554" y="279872"/>
                  <a:pt x="1366906" y="294399"/>
                  <a:pt x="1359719" y="306377"/>
                </a:cubicBezTo>
                <a:cubicBezTo>
                  <a:pt x="1312623" y="384869"/>
                  <a:pt x="1335214" y="247367"/>
                  <a:pt x="1280206" y="412394"/>
                </a:cubicBezTo>
                <a:cubicBezTo>
                  <a:pt x="1263003" y="464004"/>
                  <a:pt x="1276832" y="442274"/>
                  <a:pt x="1240449" y="478655"/>
                </a:cubicBezTo>
                <a:cubicBezTo>
                  <a:pt x="1236032" y="491907"/>
                  <a:pt x="1234384" y="506433"/>
                  <a:pt x="1227197" y="518411"/>
                </a:cubicBezTo>
                <a:cubicBezTo>
                  <a:pt x="1220769" y="529125"/>
                  <a:pt x="1206281" y="533741"/>
                  <a:pt x="1200693" y="544916"/>
                </a:cubicBezTo>
                <a:cubicBezTo>
                  <a:pt x="1188199" y="569905"/>
                  <a:pt x="1183023" y="597925"/>
                  <a:pt x="1174188" y="624429"/>
                </a:cubicBezTo>
                <a:lnTo>
                  <a:pt x="1147684" y="703942"/>
                </a:lnTo>
                <a:cubicBezTo>
                  <a:pt x="1143267" y="721612"/>
                  <a:pt x="1139436" y="739438"/>
                  <a:pt x="1134432" y="756951"/>
                </a:cubicBezTo>
                <a:cubicBezTo>
                  <a:pt x="1130595" y="770382"/>
                  <a:pt x="1125018" y="783276"/>
                  <a:pt x="1121180" y="796707"/>
                </a:cubicBezTo>
                <a:cubicBezTo>
                  <a:pt x="1116176" y="814220"/>
                  <a:pt x="1112931" y="832203"/>
                  <a:pt x="1107927" y="849716"/>
                </a:cubicBezTo>
                <a:cubicBezTo>
                  <a:pt x="1104089" y="863147"/>
                  <a:pt x="1098512" y="876041"/>
                  <a:pt x="1094675" y="889472"/>
                </a:cubicBezTo>
                <a:cubicBezTo>
                  <a:pt x="1054617" y="1029677"/>
                  <a:pt x="1117908" y="833025"/>
                  <a:pt x="1054919" y="1021994"/>
                </a:cubicBezTo>
                <a:cubicBezTo>
                  <a:pt x="1054917" y="1021999"/>
                  <a:pt x="1028418" y="1101502"/>
                  <a:pt x="1028414" y="1101507"/>
                </a:cubicBezTo>
                <a:cubicBezTo>
                  <a:pt x="1019579" y="1114759"/>
                  <a:pt x="1008379" y="1126710"/>
                  <a:pt x="1001910" y="1141264"/>
                </a:cubicBezTo>
                <a:cubicBezTo>
                  <a:pt x="953183" y="1250901"/>
                  <a:pt x="1003333" y="1192851"/>
                  <a:pt x="948901" y="1247281"/>
                </a:cubicBezTo>
                <a:cubicBezTo>
                  <a:pt x="944484" y="1260533"/>
                  <a:pt x="942836" y="1275059"/>
                  <a:pt x="935649" y="1287037"/>
                </a:cubicBezTo>
                <a:cubicBezTo>
                  <a:pt x="881077" y="1377992"/>
                  <a:pt x="933433" y="1240677"/>
                  <a:pt x="895893" y="1353298"/>
                </a:cubicBezTo>
                <a:cubicBezTo>
                  <a:pt x="887058" y="1344463"/>
                  <a:pt x="877193" y="1336550"/>
                  <a:pt x="869388" y="1326794"/>
                </a:cubicBezTo>
                <a:cubicBezTo>
                  <a:pt x="859438" y="1314357"/>
                  <a:pt x="854870" y="1297525"/>
                  <a:pt x="842884" y="1287037"/>
                </a:cubicBezTo>
                <a:cubicBezTo>
                  <a:pt x="818911" y="1266061"/>
                  <a:pt x="785895" y="1256554"/>
                  <a:pt x="763371" y="1234029"/>
                </a:cubicBezTo>
                <a:cubicBezTo>
                  <a:pt x="754536" y="1225194"/>
                  <a:pt x="747581" y="1213952"/>
                  <a:pt x="736867" y="1207524"/>
                </a:cubicBezTo>
                <a:cubicBezTo>
                  <a:pt x="724889" y="1200337"/>
                  <a:pt x="710362" y="1198689"/>
                  <a:pt x="697110" y="1194272"/>
                </a:cubicBezTo>
                <a:cubicBezTo>
                  <a:pt x="670606" y="1176603"/>
                  <a:pt x="635266" y="1167768"/>
                  <a:pt x="617597" y="1141264"/>
                </a:cubicBezTo>
                <a:cubicBezTo>
                  <a:pt x="575597" y="1078262"/>
                  <a:pt x="596129" y="1116615"/>
                  <a:pt x="564588" y="1021994"/>
                </a:cubicBezTo>
                <a:cubicBezTo>
                  <a:pt x="560171" y="1008742"/>
                  <a:pt x="561214" y="992115"/>
                  <a:pt x="551336" y="982237"/>
                </a:cubicBezTo>
                <a:lnTo>
                  <a:pt x="511580" y="942481"/>
                </a:lnTo>
                <a:cubicBezTo>
                  <a:pt x="481591" y="852518"/>
                  <a:pt x="525143" y="956049"/>
                  <a:pt x="418814" y="849716"/>
                </a:cubicBezTo>
                <a:cubicBezTo>
                  <a:pt x="409979" y="840881"/>
                  <a:pt x="403485" y="828799"/>
                  <a:pt x="392310" y="823211"/>
                </a:cubicBezTo>
                <a:cubicBezTo>
                  <a:pt x="367322" y="810717"/>
                  <a:pt x="312797" y="796707"/>
                  <a:pt x="312797" y="796707"/>
                </a:cubicBezTo>
                <a:cubicBezTo>
                  <a:pt x="299545" y="787872"/>
                  <a:pt x="287680" y="776477"/>
                  <a:pt x="273041" y="770203"/>
                </a:cubicBezTo>
                <a:cubicBezTo>
                  <a:pt x="207121" y="741952"/>
                  <a:pt x="41127" y="765786"/>
                  <a:pt x="7997" y="770203"/>
                </a:cubicBezTo>
                <a:close/>
              </a:path>
            </a:pathLst>
          </a:custGeom>
          <a:solidFill>
            <a:srgbClr val="82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Rectangle 5"/>
          <p:cNvSpPr/>
          <p:nvPr/>
        </p:nvSpPr>
        <p:spPr>
          <a:xfrm>
            <a:off x="6618152" y="5966723"/>
            <a:ext cx="219573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Gray444</a:t>
            </a:r>
            <a:r>
              <a:rPr lang="en-US" sz="1200" dirty="0" smtClean="0">
                <a:latin typeface="+mn-lt"/>
              </a:rPr>
              <a:t>” </a:t>
            </a:r>
            <a:r>
              <a:rPr lang="el-GR" sz="1200" dirty="0" smtClean="0">
                <a:solidFill>
                  <a:schemeClr val="tx1">
                    <a:lumMod val="75000"/>
                    <a:lumOff val="25000"/>
                  </a:schemeClr>
                </a:solidFill>
                <a:latin typeface="+mn-lt"/>
              </a:rPr>
              <a:t>από </a:t>
            </a:r>
            <a:r>
              <a:rPr lang="en-US" sz="1200" dirty="0" smtClean="0">
                <a:latin typeface="+mn-lt"/>
                <a:hlinkClick r:id="rId5"/>
              </a:rPr>
              <a:t>Pngbot</a:t>
            </a:r>
            <a:r>
              <a:rPr lang="en-US" sz="1200" dirty="0" smtClean="0">
                <a:latin typeface="+mn-lt"/>
              </a:rPr>
              <a:t> </a:t>
            </a:r>
            <a:r>
              <a:rPr lang="el-GR" sz="1200" dirty="0" smtClean="0">
                <a:solidFill>
                  <a:schemeClr val="tx1">
                    <a:lumMod val="75000"/>
                    <a:lumOff val="25000"/>
                  </a:schemeClr>
                </a:solidFill>
                <a:latin typeface="+mn-lt"/>
              </a:rPr>
              <a:t>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133</a:t>
            </a:fld>
            <a:endParaRPr lang="el-GR" dirty="0"/>
          </a:p>
        </p:txBody>
      </p:sp>
    </p:spTree>
    <p:custDataLst>
      <p:tags r:id="rId1"/>
    </p:custDataLst>
    <p:extLst>
      <p:ext uri="{BB962C8B-B14F-4D97-AF65-F5344CB8AC3E}">
        <p14:creationId xmlns:p14="http://schemas.microsoft.com/office/powerpoint/2010/main" val="296847143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Autofit/>
          </a:bodyPr>
          <a:lstStyle/>
          <a:p>
            <a:pPr marL="533400" indent="-533400">
              <a:lnSpc>
                <a:spcPct val="80000"/>
              </a:lnSpc>
            </a:pPr>
            <a:r>
              <a:rPr lang="el-GR" altLang="el-GR" sz="3200" dirty="0" smtClean="0"/>
              <a:t>Β3</a:t>
            </a:r>
            <a:r>
              <a:rPr lang="el-GR" altLang="el-GR" sz="3200" dirty="0"/>
              <a:t>. </a:t>
            </a:r>
            <a:r>
              <a:rPr lang="el-GR" altLang="el-GR" sz="3200" dirty="0" smtClean="0"/>
              <a:t>Έσω μύες πέλματος </a:t>
            </a:r>
            <a:br>
              <a:rPr lang="el-GR" altLang="el-GR" sz="3200" dirty="0" smtClean="0"/>
            </a:br>
            <a:r>
              <a:rPr lang="el-GR" altLang="el-GR" sz="3200" b="0" dirty="0" smtClean="0"/>
              <a:t>Έσω χείλος η κνημιαίο-μεγάλος </a:t>
            </a:r>
            <a:r>
              <a:rPr lang="el-GR" altLang="el-GR" sz="2800" b="0" dirty="0" smtClean="0"/>
              <a:t>(1/3)</a:t>
            </a:r>
            <a:endParaRPr lang="el-GR" altLang="el-GR" sz="2800" b="0" dirty="0"/>
          </a:p>
        </p:txBody>
      </p:sp>
      <p:sp>
        <p:nvSpPr>
          <p:cNvPr id="2" name="Content Placeholder 1"/>
          <p:cNvSpPr>
            <a:spLocks noGrp="1"/>
          </p:cNvSpPr>
          <p:nvPr>
            <p:ph idx="1"/>
          </p:nvPr>
        </p:nvSpPr>
        <p:spPr>
          <a:xfrm>
            <a:off x="457200" y="1196752"/>
            <a:ext cx="6275040" cy="5040560"/>
          </a:xfrm>
        </p:spPr>
        <p:txBody>
          <a:bodyPr>
            <a:normAutofit/>
          </a:bodyPr>
          <a:lstStyle/>
          <a:p>
            <a:pPr marL="533400" indent="-533400">
              <a:spcBef>
                <a:spcPts val="600"/>
              </a:spcBef>
              <a:buFont typeface="Wingdings" pitchFamily="2" charset="2"/>
              <a:buAutoNum type="arabicPeriod"/>
            </a:pPr>
            <a:r>
              <a:rPr lang="el-GR" altLang="el-GR" sz="2400" b="1" dirty="0" smtClean="0"/>
              <a:t>Βραχύς απαγωγός του μεγάλου δακτύλου</a:t>
            </a:r>
          </a:p>
          <a:p>
            <a:pPr marL="901700" indent="-358775">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solidFill>
                  <a:schemeClr val="tx2"/>
                </a:solidFill>
              </a:rPr>
              <a:t> </a:t>
            </a:r>
          </a:p>
          <a:p>
            <a:pPr marL="1285875" lvl="1" indent="-384175">
              <a:spcBef>
                <a:spcPts val="600"/>
              </a:spcBef>
            </a:pPr>
            <a:r>
              <a:rPr lang="el-GR" altLang="el-GR" sz="2400" dirty="0" smtClean="0"/>
              <a:t>Σκαφοειδές 2</a:t>
            </a:r>
            <a:r>
              <a:rPr lang="el-GR" altLang="el-GR" sz="2400" baseline="30000" dirty="0" smtClean="0"/>
              <a:t>ης</a:t>
            </a:r>
            <a:r>
              <a:rPr lang="el-GR" altLang="el-GR" sz="2400" dirty="0" smtClean="0"/>
              <a:t> στιβάδας ταρσού</a:t>
            </a:r>
          </a:p>
          <a:p>
            <a:pPr marL="1285875" lvl="1" indent="-384175">
              <a:spcBef>
                <a:spcPts val="600"/>
              </a:spcBef>
            </a:pPr>
            <a:r>
              <a:rPr lang="el-GR" altLang="el-GR" sz="2400" dirty="0" smtClean="0"/>
              <a:t>Κύρτωμα πτέρνας</a:t>
            </a:r>
          </a:p>
          <a:p>
            <a:pPr marL="1285875" lvl="1" indent="-384175">
              <a:spcBef>
                <a:spcPts val="600"/>
              </a:spcBef>
            </a:pPr>
            <a:r>
              <a:rPr lang="el-GR" altLang="el-GR" sz="2400" dirty="0" smtClean="0"/>
              <a:t>1</a:t>
            </a:r>
            <a:r>
              <a:rPr lang="el-GR" altLang="el-GR" sz="2400" baseline="30000" dirty="0" smtClean="0"/>
              <a:t>ο</a:t>
            </a:r>
            <a:r>
              <a:rPr lang="el-GR" altLang="el-GR" sz="2400" dirty="0" smtClean="0"/>
              <a:t> σφηνοειδές 3</a:t>
            </a:r>
            <a:r>
              <a:rPr lang="el-GR" altLang="el-GR" sz="2400" baseline="30000" dirty="0" smtClean="0"/>
              <a:t>ης</a:t>
            </a:r>
            <a:r>
              <a:rPr lang="el-GR" altLang="el-GR" sz="2400" dirty="0" smtClean="0"/>
              <a:t> στιβάδας ταρσού</a:t>
            </a:r>
          </a:p>
          <a:p>
            <a:pPr marL="901700" indent="-358775">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μεγάλου δάκτυλου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έσω πελματιαίο ν (μεγαλύτερος τελικός κλάδος κνημιαίου ν.</a:t>
            </a:r>
            <a:r>
              <a:rPr lang="en-US"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134</a:t>
            </a:fld>
            <a:endParaRPr lang="el-GR" dirty="0"/>
          </a:p>
        </p:txBody>
      </p:sp>
    </p:spTree>
    <p:custDataLst>
      <p:tags r:id="rId1"/>
    </p:custDataLst>
    <p:extLst>
      <p:ext uri="{BB962C8B-B14F-4D97-AF65-F5344CB8AC3E}">
        <p14:creationId xmlns:p14="http://schemas.microsoft.com/office/powerpoint/2010/main" val="24542171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pPr marL="533400" indent="-533400">
              <a:lnSpc>
                <a:spcPct val="80000"/>
              </a:lnSpc>
            </a:pPr>
            <a:r>
              <a:rPr lang="el-GR" altLang="el-GR" sz="3200" dirty="0"/>
              <a:t>Β3. Έσω μύες πέλματος </a:t>
            </a:r>
            <a:br>
              <a:rPr lang="el-GR" altLang="el-GR" sz="3200" dirty="0"/>
            </a:br>
            <a:r>
              <a:rPr lang="el-GR" altLang="el-GR" sz="3200" b="0" dirty="0" smtClean="0"/>
              <a:t>Έσω </a:t>
            </a:r>
            <a:r>
              <a:rPr lang="el-GR" altLang="el-GR" sz="3200" b="0" dirty="0"/>
              <a:t>χείλος η </a:t>
            </a:r>
            <a:r>
              <a:rPr lang="el-GR" altLang="el-GR" sz="3200" b="0" dirty="0" smtClean="0"/>
              <a:t>κνημιαίο-μεγάλος </a:t>
            </a:r>
            <a:r>
              <a:rPr lang="el-GR" altLang="el-GR" sz="2800" b="0" dirty="0" smtClean="0">
                <a:solidFill>
                  <a:prstClr val="black"/>
                </a:solidFill>
              </a:rPr>
              <a:t>(2/3</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6275040" cy="5040560"/>
          </a:xfrm>
        </p:spPr>
        <p:txBody>
          <a:bodyPr>
            <a:normAutofit/>
          </a:bodyPr>
          <a:lstStyle/>
          <a:p>
            <a:pPr marL="533400" indent="-533400">
              <a:spcBef>
                <a:spcPts val="600"/>
              </a:spcBef>
              <a:buFont typeface="Wingdings" pitchFamily="2" charset="2"/>
              <a:buAutoNum type="arabicPeriod" startAt="2"/>
            </a:pPr>
            <a:r>
              <a:rPr lang="el-GR" altLang="el-GR" sz="2400" b="1" dirty="0" smtClean="0"/>
              <a:t>Βραχύς καμπτήρας του μεγάλου δακτύλου</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258888" lvl="1" indent="-357188">
              <a:spcBef>
                <a:spcPts val="600"/>
              </a:spcBef>
            </a:pPr>
            <a:r>
              <a:rPr lang="el-GR" altLang="el-GR" sz="2400" dirty="0" smtClean="0"/>
              <a:t>1</a:t>
            </a:r>
            <a:r>
              <a:rPr lang="el-GR" altLang="el-GR" sz="2400" baseline="30000" dirty="0" smtClean="0"/>
              <a:t>ο</a:t>
            </a:r>
            <a:r>
              <a:rPr lang="el-GR" altLang="el-GR" sz="2400" dirty="0" smtClean="0"/>
              <a:t> και 2</a:t>
            </a:r>
            <a:r>
              <a:rPr lang="el-GR" altLang="el-GR" sz="2400" baseline="30000" dirty="0" smtClean="0"/>
              <a:t>ο</a:t>
            </a:r>
            <a:r>
              <a:rPr lang="el-GR" altLang="el-GR" sz="2400" dirty="0" smtClean="0"/>
              <a:t> σφηνοειδές 3</a:t>
            </a:r>
            <a:r>
              <a:rPr lang="el-GR" altLang="el-GR" sz="2400" baseline="30000" dirty="0" smtClean="0"/>
              <a:t>ης</a:t>
            </a:r>
            <a:r>
              <a:rPr lang="el-GR" altLang="el-GR" sz="2400" dirty="0" smtClean="0"/>
              <a:t> στιβάδας  ταρσού</a:t>
            </a:r>
          </a:p>
          <a:p>
            <a:pPr marL="1258888" lvl="1" indent="-357188">
              <a:spcBef>
                <a:spcPts val="600"/>
              </a:spcBef>
            </a:pPr>
            <a:r>
              <a:rPr lang="el-GR" altLang="el-GR" sz="2400" dirty="0" smtClean="0"/>
              <a:t>Σκαφοειδές 2</a:t>
            </a:r>
            <a:r>
              <a:rPr lang="el-GR" altLang="el-GR" sz="2400" baseline="30000" dirty="0" smtClean="0"/>
              <a:t>ης</a:t>
            </a:r>
            <a:r>
              <a:rPr lang="el-GR" altLang="el-GR" sz="2400" dirty="0" smtClean="0"/>
              <a:t> στιβάδας ταρσού</a:t>
            </a:r>
          </a:p>
          <a:p>
            <a:pPr marL="901700" indent="-358775">
              <a:spcBef>
                <a:spcPts val="600"/>
              </a:spcBef>
            </a:pPr>
            <a:r>
              <a:rPr lang="el-GR" altLang="el-GR" sz="2400" b="1" dirty="0">
                <a:solidFill>
                  <a:srgbClr val="820000"/>
                </a:solidFill>
              </a:rPr>
              <a:t>Κ</a:t>
            </a:r>
            <a:r>
              <a:rPr lang="el-GR" altLang="el-GR" sz="2400" b="1" dirty="0" smtClean="0">
                <a:solidFill>
                  <a:srgbClr val="820000"/>
                </a:solidFill>
              </a:rPr>
              <a:t>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μεγάλου δακτύλου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Έξω πελματιαίο και έσω πελματιαίο ν. </a:t>
            </a:r>
            <a:endParaRPr lang="el-GR"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111" y="1268760"/>
            <a:ext cx="1788033"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69765" y="5223410"/>
            <a:ext cx="190770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Musculus flexor hallucis brevis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135</a:t>
            </a:fld>
            <a:endParaRPr lang="el-GR" dirty="0"/>
          </a:p>
        </p:txBody>
      </p:sp>
    </p:spTree>
    <p:custDataLst>
      <p:tags r:id="rId1"/>
    </p:custDataLst>
    <p:extLst>
      <p:ext uri="{BB962C8B-B14F-4D97-AF65-F5344CB8AC3E}">
        <p14:creationId xmlns:p14="http://schemas.microsoft.com/office/powerpoint/2010/main" val="26583871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pPr marL="533400" indent="-533400">
              <a:lnSpc>
                <a:spcPct val="80000"/>
              </a:lnSpc>
            </a:pPr>
            <a:r>
              <a:rPr lang="el-GR" altLang="el-GR" sz="3200" dirty="0"/>
              <a:t>Β3. Έσω μύες πέλματος </a:t>
            </a:r>
            <a:br>
              <a:rPr lang="el-GR" altLang="el-GR" sz="3200" dirty="0"/>
            </a:br>
            <a:r>
              <a:rPr lang="el-GR" altLang="el-GR" sz="3200" b="0" dirty="0" smtClean="0"/>
              <a:t>Έσω </a:t>
            </a:r>
            <a:r>
              <a:rPr lang="el-GR" altLang="el-GR" sz="3200" b="0" dirty="0"/>
              <a:t>χείλος η </a:t>
            </a:r>
            <a:r>
              <a:rPr lang="el-GR" altLang="el-GR" sz="3200" b="0" dirty="0" smtClean="0"/>
              <a:t>κνημιαίο-μεγάλος </a:t>
            </a:r>
            <a:r>
              <a:rPr lang="el-GR" altLang="el-GR" sz="2800" b="0" dirty="0" smtClean="0">
                <a:solidFill>
                  <a:prstClr val="black"/>
                </a:solidFill>
              </a:rPr>
              <a:t>(3/3</a:t>
            </a:r>
            <a:r>
              <a:rPr lang="el-GR" altLang="el-GR" sz="2800" b="0" dirty="0">
                <a:solidFill>
                  <a:prstClr val="black"/>
                </a:solidFill>
              </a:rPr>
              <a:t>)</a:t>
            </a:r>
            <a:endParaRPr lang="el-GR" altLang="el-GR" sz="3200" dirty="0"/>
          </a:p>
        </p:txBody>
      </p:sp>
      <p:sp>
        <p:nvSpPr>
          <p:cNvPr id="2" name="Content Placeholder 1"/>
          <p:cNvSpPr>
            <a:spLocks noGrp="1"/>
          </p:cNvSpPr>
          <p:nvPr>
            <p:ph idx="1"/>
          </p:nvPr>
        </p:nvSpPr>
        <p:spPr>
          <a:xfrm>
            <a:off x="457200" y="1196752"/>
            <a:ext cx="5987008" cy="5040560"/>
          </a:xfrm>
        </p:spPr>
        <p:txBody>
          <a:bodyPr>
            <a:normAutofit/>
          </a:bodyPr>
          <a:lstStyle/>
          <a:p>
            <a:pPr marL="533400" indent="-533400">
              <a:spcBef>
                <a:spcPts val="600"/>
              </a:spcBef>
              <a:buFont typeface="Wingdings" pitchFamily="2" charset="2"/>
              <a:buAutoNum type="arabicPeriod" startAt="3"/>
            </a:pPr>
            <a:r>
              <a:rPr lang="el-GR" altLang="el-GR" sz="2400" b="1" dirty="0" smtClean="0"/>
              <a:t>Προσαγωγός του μεγάλου δακτύλου</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258888" lvl="1" indent="-357188">
              <a:spcBef>
                <a:spcPts val="600"/>
              </a:spcBef>
            </a:pPr>
            <a:r>
              <a:rPr lang="el-GR" altLang="el-GR" sz="2400" dirty="0" smtClean="0"/>
              <a:t>3</a:t>
            </a:r>
            <a:r>
              <a:rPr lang="el-GR" altLang="el-GR" sz="2400" baseline="30000" dirty="0" smtClean="0"/>
              <a:t>ο</a:t>
            </a:r>
            <a:r>
              <a:rPr lang="el-GR" altLang="el-GR" sz="2400" dirty="0" smtClean="0"/>
              <a:t> Σφηνοειδές 3</a:t>
            </a:r>
            <a:r>
              <a:rPr lang="el-GR" altLang="el-GR" sz="2400" baseline="30000" dirty="0" smtClean="0"/>
              <a:t>ης </a:t>
            </a:r>
            <a:r>
              <a:rPr lang="el-GR" altLang="el-GR" sz="2400" dirty="0" smtClean="0"/>
              <a:t>στιβάδας  ταρσού (</a:t>
            </a:r>
            <a:r>
              <a:rPr lang="el-GR" altLang="el-GR" sz="2400" b="1" dirty="0" smtClean="0"/>
              <a:t>εγκάρσια κεφαλή</a:t>
            </a:r>
            <a:r>
              <a:rPr lang="el-GR" altLang="el-GR" sz="2400" dirty="0" smtClean="0"/>
              <a:t>)</a:t>
            </a:r>
          </a:p>
          <a:p>
            <a:pPr marL="1258888" lvl="1" indent="-357188">
              <a:spcBef>
                <a:spcPts val="600"/>
              </a:spcBef>
            </a:pPr>
            <a:r>
              <a:rPr lang="el-GR" altLang="el-GR" sz="2400" dirty="0" smtClean="0"/>
              <a:t>2</a:t>
            </a:r>
            <a:r>
              <a:rPr lang="el-GR" altLang="el-GR" sz="2400" baseline="30000" dirty="0" smtClean="0"/>
              <a:t>ο</a:t>
            </a:r>
            <a:r>
              <a:rPr lang="el-GR" altLang="el-GR" sz="2400" dirty="0" smtClean="0"/>
              <a:t> ,3</a:t>
            </a:r>
            <a:r>
              <a:rPr lang="el-GR" altLang="el-GR" sz="2400" baseline="30000" dirty="0" smtClean="0"/>
              <a:t>ο</a:t>
            </a:r>
            <a:r>
              <a:rPr lang="el-GR" altLang="el-GR" sz="2400" dirty="0" smtClean="0"/>
              <a:t> , και 4</a:t>
            </a:r>
            <a:r>
              <a:rPr lang="el-GR" altLang="el-GR" sz="2400" baseline="30000" dirty="0" smtClean="0"/>
              <a:t>ο</a:t>
            </a:r>
            <a:r>
              <a:rPr lang="el-GR" altLang="el-GR" sz="2400" dirty="0" smtClean="0"/>
              <a:t> μετατάρσιο (</a:t>
            </a:r>
            <a:r>
              <a:rPr lang="el-GR" altLang="el-GR" sz="2400" b="1" dirty="0" smtClean="0"/>
              <a:t>λοξή κεφαλή</a:t>
            </a:r>
            <a:r>
              <a:rPr lang="el-GR" altLang="el-GR" sz="2400" dirty="0" smtClean="0"/>
              <a:t>)</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του μεγάλου δακτύλου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Έξω πελματιαίο ν. (μικρότερος τελικός κλάδος του κνημιαίου ν. </a:t>
            </a:r>
            <a:endParaRPr lang="el-GR" sz="24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239416"/>
            <a:ext cx="2125327" cy="4709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61831" y="5914146"/>
            <a:ext cx="2195736"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Musculus adductor hallucis</a:t>
            </a:r>
            <a:r>
              <a:rPr lang="en-US" sz="1200" dirty="0" smtClean="0">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136</a:t>
            </a:fld>
            <a:endParaRPr lang="el-GR" dirty="0"/>
          </a:p>
        </p:txBody>
      </p:sp>
    </p:spTree>
    <p:custDataLst>
      <p:tags r:id="rId1"/>
    </p:custDataLst>
    <p:extLst>
      <p:ext uri="{BB962C8B-B14F-4D97-AF65-F5344CB8AC3E}">
        <p14:creationId xmlns:p14="http://schemas.microsoft.com/office/powerpoint/2010/main" val="273593919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του μηρού</a:t>
            </a:r>
            <a:endParaRPr lang="el-GR" dirty="0"/>
          </a:p>
        </p:txBody>
      </p:sp>
      <p:sp>
        <p:nvSpPr>
          <p:cNvPr id="5" name="Subtitle 4"/>
          <p:cNvSpPr>
            <a:spLocks noGrp="1"/>
          </p:cNvSpPr>
          <p:nvPr>
            <p:ph type="subTitle" idx="1"/>
          </p:nvPr>
        </p:nvSpPr>
        <p:spPr/>
        <p:txBody>
          <a:bodyPr/>
          <a:lstStyle/>
          <a:p>
            <a:r>
              <a:rPr lang="el-GR" altLang="el-GR" dirty="0"/>
              <a:t>Χωρίζονται σε 3 κατηγορίες</a:t>
            </a:r>
            <a:br>
              <a:rPr lang="el-GR" altLang="el-GR" dirty="0"/>
            </a:br>
            <a:r>
              <a:rPr lang="el-GR" altLang="el-GR" sz="1400" dirty="0"/>
              <a:t/>
            </a:r>
            <a:br>
              <a:rPr lang="el-GR" altLang="el-GR" sz="1400" dirty="0"/>
            </a:br>
            <a:endParaRPr lang="el-GR" dirty="0"/>
          </a:p>
        </p:txBody>
      </p:sp>
    </p:spTree>
    <p:custDataLst>
      <p:tags r:id="rId1"/>
    </p:custDataLst>
    <p:extLst>
      <p:ext uri="{BB962C8B-B14F-4D97-AF65-F5344CB8AC3E}">
        <p14:creationId xmlns:p14="http://schemas.microsoft.com/office/powerpoint/2010/main" val="3210595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pPr marL="577850" indent="-577850">
              <a:lnSpc>
                <a:spcPct val="80000"/>
              </a:lnSpc>
            </a:pPr>
            <a:r>
              <a:rPr lang="el-GR" altLang="el-GR" sz="3600" dirty="0" smtClean="0"/>
              <a:t>Α</a:t>
            </a:r>
            <a:r>
              <a:rPr lang="el-GR" altLang="el-GR" sz="3600" dirty="0"/>
              <a:t>. </a:t>
            </a:r>
            <a:r>
              <a:rPr lang="el-GR" altLang="el-GR" sz="3600" dirty="0" smtClean="0"/>
              <a:t>Πρόσθιοι ή εκτείνοντες </a:t>
            </a:r>
            <a:r>
              <a:rPr lang="el-GR" altLang="el-GR" sz="2800" b="0" dirty="0" smtClean="0"/>
              <a:t>(1/5)</a:t>
            </a:r>
            <a:endParaRPr lang="el-GR" altLang="el-GR" sz="2800" b="0" dirty="0"/>
          </a:p>
        </p:txBody>
      </p:sp>
      <p:sp>
        <p:nvSpPr>
          <p:cNvPr id="2" name="Content Placeholder 1"/>
          <p:cNvSpPr>
            <a:spLocks noGrp="1"/>
          </p:cNvSpPr>
          <p:nvPr>
            <p:ph idx="1"/>
          </p:nvPr>
        </p:nvSpPr>
        <p:spPr>
          <a:xfrm>
            <a:off x="457200" y="1196752"/>
            <a:ext cx="6059016" cy="5040560"/>
          </a:xfrm>
        </p:spPr>
        <p:txBody>
          <a:bodyPr>
            <a:normAutofit/>
          </a:bodyPr>
          <a:lstStyle/>
          <a:p>
            <a:pPr marL="577850" indent="-577850">
              <a:spcBef>
                <a:spcPts val="600"/>
              </a:spcBef>
              <a:buFont typeface="Wingdings" pitchFamily="2" charset="2"/>
              <a:buAutoNum type="arabicPeriod"/>
            </a:pPr>
            <a:r>
              <a:rPr lang="el-GR" altLang="el-GR" sz="2400" b="1" dirty="0" smtClean="0"/>
              <a:t>Τετρακέφαλος Μηριαίος</a:t>
            </a:r>
          </a:p>
          <a:p>
            <a:pPr marL="0" indent="0">
              <a:spcBef>
                <a:spcPts val="600"/>
              </a:spcBef>
              <a:buFont typeface="Wingdings" pitchFamily="2" charset="2"/>
              <a:buNone/>
            </a:pPr>
            <a:r>
              <a:rPr lang="el-GR" altLang="el-GR" sz="2400" dirty="0" smtClean="0"/>
              <a:t>Αποτελείται </a:t>
            </a:r>
            <a:r>
              <a:rPr lang="el-GR" altLang="el-GR" sz="2400" dirty="0"/>
              <a:t>από </a:t>
            </a:r>
            <a:r>
              <a:rPr lang="el-GR" altLang="el-GR" sz="2400" b="1" dirty="0"/>
              <a:t>4</a:t>
            </a:r>
            <a:r>
              <a:rPr lang="el-GR" altLang="el-GR" sz="2400" dirty="0"/>
              <a:t> μυς με ξεχωριστή έκφυση και κοινή κατάφυση.</a:t>
            </a:r>
          </a:p>
          <a:p>
            <a:pPr marL="1073150" indent="-530225">
              <a:spcBef>
                <a:spcPts val="600"/>
              </a:spcBef>
              <a:buFont typeface="Wingdings" pitchFamily="2" charset="2"/>
              <a:buNone/>
            </a:pPr>
            <a:r>
              <a:rPr lang="el-GR" altLang="el-GR" sz="2400" b="1" dirty="0"/>
              <a:t>1Α. </a:t>
            </a:r>
            <a:r>
              <a:rPr lang="el-GR" altLang="el-GR" sz="2400" b="1" dirty="0" smtClean="0"/>
              <a:t>Ορθός  Μηριαίος</a:t>
            </a:r>
            <a:r>
              <a:rPr lang="el-GR" altLang="el-GR" sz="2400" dirty="0" smtClean="0"/>
              <a:t> </a:t>
            </a:r>
            <a:endParaRPr lang="el-GR" altLang="el-GR" sz="2400" dirty="0"/>
          </a:p>
          <a:p>
            <a:pPr marL="143192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789113" lvl="1" indent="-357188">
              <a:spcBef>
                <a:spcPts val="600"/>
              </a:spcBef>
            </a:pPr>
            <a:r>
              <a:rPr lang="el-GR" altLang="el-GR" sz="2400" dirty="0" smtClean="0"/>
              <a:t>Πρόσθια </a:t>
            </a:r>
            <a:r>
              <a:rPr lang="el-GR" altLang="el-GR" sz="2400" dirty="0"/>
              <a:t>κάτω λαγόνια άκανθα</a:t>
            </a:r>
          </a:p>
          <a:p>
            <a:pPr marL="1789113" lvl="1" indent="-357188">
              <a:spcBef>
                <a:spcPts val="600"/>
              </a:spcBef>
            </a:pPr>
            <a:r>
              <a:rPr lang="el-GR" altLang="el-GR" sz="2400" dirty="0" smtClean="0"/>
              <a:t>Άνω </a:t>
            </a:r>
            <a:r>
              <a:rPr lang="el-GR" altLang="el-GR" sz="2400" dirty="0"/>
              <a:t>χείλος κοτύλης ανωνύμου</a:t>
            </a:r>
          </a:p>
          <a:p>
            <a:pPr marL="1073150" indent="-530225">
              <a:spcBef>
                <a:spcPts val="600"/>
              </a:spcBef>
              <a:buFont typeface="Wingdings" pitchFamily="2" charset="2"/>
              <a:buNone/>
            </a:pPr>
            <a:endParaRPr lang="el-GR" altLang="el-GR" sz="2400" dirty="0"/>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417116"/>
            <a:ext cx="1546162" cy="45998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32920" y="6050010"/>
            <a:ext cx="2320866"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Rectus femoris</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Uwe </a:t>
            </a:r>
            <a:r>
              <a:rPr lang="en-US" sz="1200" dirty="0" smtClean="0">
                <a:latin typeface="+mn-lt"/>
                <a:hlinkClick r:id="rId5"/>
              </a:rPr>
              <a:t>Gille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138</a:t>
            </a:fld>
            <a:endParaRPr lang="el-GR" dirty="0"/>
          </a:p>
        </p:txBody>
      </p:sp>
    </p:spTree>
    <p:custDataLst>
      <p:tags r:id="rId1"/>
    </p:custDataLst>
    <p:extLst>
      <p:ext uri="{BB962C8B-B14F-4D97-AF65-F5344CB8AC3E}">
        <p14:creationId xmlns:p14="http://schemas.microsoft.com/office/powerpoint/2010/main" val="2779145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 Οπίσθιοι ή εκτείνοντες</a:t>
            </a:r>
            <a:br>
              <a:rPr lang="el-GR" dirty="0"/>
            </a:br>
            <a:r>
              <a:rPr lang="el-GR" sz="3100" dirty="0"/>
              <a:t>Β.1 Μύες </a:t>
            </a:r>
            <a:r>
              <a:rPr lang="el-GR" sz="3100" dirty="0" smtClean="0"/>
              <a:t>2</a:t>
            </a:r>
            <a:r>
              <a:rPr lang="el-GR" sz="3100" baseline="30000" dirty="0" smtClean="0"/>
              <a:t>ου</a:t>
            </a:r>
            <a:r>
              <a:rPr lang="el-GR" sz="3100" dirty="0" smtClean="0"/>
              <a:t> </a:t>
            </a:r>
            <a:r>
              <a:rPr lang="el-GR" sz="3100" dirty="0"/>
              <a:t>Στρώματος ή </a:t>
            </a:r>
            <a:r>
              <a:rPr lang="el-GR" sz="3100" dirty="0" smtClean="0"/>
              <a:t>εν τω βάθει</a:t>
            </a:r>
            <a:r>
              <a:rPr lang="en-US" sz="3100" dirty="0" smtClean="0"/>
              <a:t> </a:t>
            </a:r>
            <a:r>
              <a:rPr lang="en-US" altLang="el-GR" sz="2800" b="0" dirty="0" smtClean="0">
                <a:solidFill>
                  <a:prstClr val="black"/>
                </a:solidFill>
              </a:rPr>
              <a:t>(2/3)</a:t>
            </a:r>
            <a:endParaRPr lang="el-GR" dirty="0"/>
          </a:p>
        </p:txBody>
      </p:sp>
      <p:sp>
        <p:nvSpPr>
          <p:cNvPr id="3" name="Content Placeholder 2"/>
          <p:cNvSpPr>
            <a:spLocks noGrp="1"/>
          </p:cNvSpPr>
          <p:nvPr>
            <p:ph idx="1"/>
          </p:nvPr>
        </p:nvSpPr>
        <p:spPr/>
        <p:txBody>
          <a:bodyPr>
            <a:normAutofit/>
          </a:bodyPr>
          <a:lstStyle/>
          <a:p>
            <a:pPr marL="457200" indent="-457200">
              <a:spcBef>
                <a:spcPts val="600"/>
              </a:spcBef>
              <a:buFont typeface="+mj-lt"/>
              <a:buAutoNum type="arabicPeriod" startAt="3"/>
            </a:pPr>
            <a:r>
              <a:rPr lang="el-GR" altLang="el-GR" sz="2400" b="1" dirty="0" smtClean="0"/>
              <a:t>Βραχύς εκτείνων του αντίχειρα</a:t>
            </a:r>
            <a:endParaRPr lang="el-GR" altLang="el-GR" sz="2400" b="1" dirty="0"/>
          </a:p>
          <a:p>
            <a:pPr marL="806450">
              <a:spcBef>
                <a:spcPts val="600"/>
              </a:spcBef>
            </a:pPr>
            <a:r>
              <a:rPr lang="el-GR" altLang="el-GR" sz="2400" b="1" dirty="0" smtClean="0">
                <a:solidFill>
                  <a:srgbClr val="820000"/>
                </a:solidFill>
              </a:rPr>
              <a:t>Έκφυση</a:t>
            </a:r>
            <a:r>
              <a:rPr lang="en-US" altLang="el-GR" sz="2400" b="1" dirty="0" smtClean="0">
                <a:solidFill>
                  <a:srgbClr val="820000"/>
                </a:solidFill>
              </a:rPr>
              <a:t>:</a:t>
            </a:r>
            <a:r>
              <a:rPr lang="el-GR" altLang="el-GR" sz="2400" dirty="0" smtClean="0">
                <a:solidFill>
                  <a:srgbClr val="820000"/>
                </a:solidFill>
              </a:rPr>
              <a:t> </a:t>
            </a:r>
            <a:endParaRPr lang="el-GR" altLang="el-GR" sz="2400" dirty="0">
              <a:solidFill>
                <a:srgbClr val="820000"/>
              </a:solidFill>
            </a:endParaRPr>
          </a:p>
          <a:p>
            <a:pPr marL="1206500" lvl="1" indent="-361950">
              <a:spcBef>
                <a:spcPts val="600"/>
              </a:spcBef>
            </a:pPr>
            <a:r>
              <a:rPr lang="el-GR" altLang="el-GR" sz="2400" dirty="0"/>
              <a:t>Μέσον οπίσθιας επιφάνειας κερκίδας </a:t>
            </a:r>
          </a:p>
          <a:p>
            <a:pPr marL="806450">
              <a:spcBef>
                <a:spcPts val="600"/>
              </a:spcBef>
            </a:pPr>
            <a:r>
              <a:rPr lang="el-GR" altLang="el-GR" sz="2400" b="1" dirty="0" smtClean="0">
                <a:solidFill>
                  <a:schemeClr val="tx2"/>
                </a:solidFill>
              </a:rPr>
              <a:t>Κατάφυση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276350" lvl="1">
              <a:spcBef>
                <a:spcPts val="600"/>
              </a:spcBef>
              <a:tabLst>
                <a:tab pos="806450" algn="l"/>
              </a:tabLst>
            </a:pPr>
            <a:r>
              <a:rPr lang="el-GR" altLang="el-GR" sz="2400" dirty="0" smtClean="0"/>
              <a:t>Βάση </a:t>
            </a:r>
            <a:r>
              <a:rPr lang="el-GR" altLang="el-GR" sz="2400" dirty="0"/>
              <a:t>1</a:t>
            </a:r>
            <a:r>
              <a:rPr lang="el-GR" altLang="el-GR" sz="2400" baseline="30000" dirty="0"/>
              <a:t>ης</a:t>
            </a:r>
            <a:r>
              <a:rPr lang="el-GR" altLang="el-GR" sz="2400" dirty="0"/>
              <a:t> φάλαγγας αντίχειρα</a:t>
            </a:r>
          </a:p>
          <a:p>
            <a:pPr marL="457200" indent="-457200">
              <a:spcBef>
                <a:spcPts val="600"/>
              </a:spcBef>
              <a:buFont typeface="+mj-lt"/>
              <a:buAutoNum type="arabicPeriod" startAt="4"/>
            </a:pPr>
            <a:r>
              <a:rPr lang="el-GR" altLang="el-GR" sz="2400" b="1" dirty="0" smtClean="0"/>
              <a:t>Μακρός εκτείνων του αντίχειρα</a:t>
            </a:r>
            <a:endParaRPr lang="el-GR" altLang="el-GR" sz="2400" b="1" dirty="0"/>
          </a:p>
          <a:p>
            <a:pPr marL="806450" indent="-361950">
              <a:spcBef>
                <a:spcPts val="600"/>
              </a:spcBef>
            </a:pPr>
            <a:r>
              <a:rPr lang="el-GR" altLang="el-GR" sz="2400" b="1" dirty="0" smtClean="0">
                <a:solidFill>
                  <a:srgbClr val="820000"/>
                </a:solidFill>
              </a:rPr>
              <a:t>Έκφυση</a:t>
            </a:r>
            <a:r>
              <a:rPr lang="en-US" altLang="el-GR" sz="2400" b="1" dirty="0" smtClean="0">
                <a:solidFill>
                  <a:srgbClr val="820000"/>
                </a:solidFill>
              </a:rPr>
              <a:t>:</a:t>
            </a:r>
            <a:r>
              <a:rPr lang="el-GR" altLang="el-GR" sz="2400" dirty="0" smtClean="0">
                <a:solidFill>
                  <a:srgbClr val="820000"/>
                </a:solidFill>
              </a:rPr>
              <a:t> </a:t>
            </a:r>
            <a:endParaRPr lang="el-GR" altLang="el-GR" sz="2400" dirty="0">
              <a:solidFill>
                <a:srgbClr val="820000"/>
              </a:solidFill>
            </a:endParaRPr>
          </a:p>
          <a:p>
            <a:pPr marL="1206500" lvl="1" indent="-361950">
              <a:spcBef>
                <a:spcPts val="600"/>
              </a:spcBef>
            </a:pPr>
            <a:r>
              <a:rPr lang="el-GR" altLang="el-GR" sz="2400" dirty="0"/>
              <a:t>Μέσον οπίσθιας επιφάνειας ωλένης </a:t>
            </a:r>
          </a:p>
          <a:p>
            <a:pPr marL="806450" indent="-361950">
              <a:spcBef>
                <a:spcPts val="600"/>
              </a:spcBef>
            </a:pPr>
            <a:r>
              <a:rPr lang="el-GR" altLang="el-GR" sz="2400" b="1" dirty="0" smtClean="0">
                <a:solidFill>
                  <a:schemeClr val="tx2"/>
                </a:solidFill>
              </a:rPr>
              <a:t>Κατάφυση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206500" lvl="1" indent="-361950">
              <a:spcBef>
                <a:spcPts val="600"/>
              </a:spcBef>
            </a:pPr>
            <a:r>
              <a:rPr lang="el-GR" altLang="el-GR" sz="2400" dirty="0" smtClean="0"/>
              <a:t>Βάση </a:t>
            </a:r>
            <a:r>
              <a:rPr lang="el-GR" altLang="el-GR" sz="2400" dirty="0"/>
              <a:t>2</a:t>
            </a:r>
            <a:r>
              <a:rPr lang="el-GR" altLang="el-GR" sz="2400" baseline="30000" dirty="0"/>
              <a:t>ης</a:t>
            </a:r>
            <a:r>
              <a:rPr lang="el-GR" altLang="el-GR" sz="2400" dirty="0"/>
              <a:t>  ή ονυχοφόρου φάλαγγας </a:t>
            </a:r>
            <a:r>
              <a:rPr lang="el-GR" altLang="el-GR" sz="2400" dirty="0" smtClean="0"/>
              <a:t>αντίχειρα</a:t>
            </a: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custDataLst>
      <p:tags r:id="rId1"/>
    </p:custDataLst>
    <p:extLst>
      <p:ext uri="{BB962C8B-B14F-4D97-AF65-F5344CB8AC3E}">
        <p14:creationId xmlns:p14="http://schemas.microsoft.com/office/powerpoint/2010/main" val="42725059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Α. Πρόσθιοι ή </a:t>
            </a:r>
            <a:r>
              <a:rPr lang="el-GR" altLang="el-GR" sz="3600" dirty="0" smtClean="0">
                <a:solidFill>
                  <a:prstClr val="black"/>
                </a:solidFill>
              </a:rPr>
              <a:t>εκτείνοντες </a:t>
            </a:r>
            <a:r>
              <a:rPr lang="el-GR" altLang="el-GR" sz="2800" b="0" dirty="0" smtClean="0">
                <a:solidFill>
                  <a:prstClr val="black"/>
                </a:solidFill>
              </a:rPr>
              <a:t>(2/5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6059016" cy="5040560"/>
          </a:xfrm>
        </p:spPr>
        <p:txBody>
          <a:bodyPr>
            <a:normAutofit/>
          </a:bodyPr>
          <a:lstStyle/>
          <a:p>
            <a:pPr marL="577850" indent="-577850">
              <a:spcBef>
                <a:spcPts val="600"/>
              </a:spcBef>
              <a:buFont typeface="Wingdings" pitchFamily="2" charset="2"/>
              <a:buAutoNum type="arabicPeriod"/>
            </a:pPr>
            <a:r>
              <a:rPr lang="el-GR" altLang="el-GR" sz="2400" b="1" dirty="0" smtClean="0"/>
              <a:t>Τετρακέφαλος Μηριαίος</a:t>
            </a:r>
          </a:p>
          <a:p>
            <a:pPr marL="1073150" indent="-530225">
              <a:spcBef>
                <a:spcPts val="600"/>
              </a:spcBef>
              <a:buFont typeface="Wingdings" pitchFamily="2" charset="2"/>
              <a:buNone/>
            </a:pPr>
            <a:r>
              <a:rPr lang="el-GR" altLang="el-GR" sz="2400" b="1" dirty="0" smtClean="0"/>
              <a:t>1Β.</a:t>
            </a:r>
            <a:r>
              <a:rPr lang="el-GR" altLang="el-GR" sz="2400" dirty="0" smtClean="0"/>
              <a:t>  </a:t>
            </a:r>
            <a:r>
              <a:rPr lang="el-GR" altLang="el-GR" sz="2400" b="1" dirty="0" smtClean="0"/>
              <a:t>Έξω Πλατύς</a:t>
            </a:r>
            <a:r>
              <a:rPr lang="el-GR" altLang="el-GR" sz="2400" dirty="0" smtClean="0"/>
              <a:t> </a:t>
            </a:r>
          </a:p>
          <a:p>
            <a:pPr marL="143192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789113" lvl="1" indent="-357188">
              <a:spcBef>
                <a:spcPts val="600"/>
              </a:spcBef>
            </a:pPr>
            <a:r>
              <a:rPr lang="el-GR" altLang="el-GR" sz="2400" dirty="0" smtClean="0"/>
              <a:t>Μείζονας </a:t>
            </a:r>
            <a:r>
              <a:rPr lang="el-GR" altLang="el-GR" sz="2400" dirty="0"/>
              <a:t>τροχαντήρας μηριαίου</a:t>
            </a:r>
          </a:p>
          <a:p>
            <a:pPr marL="1789113" lvl="1" indent="-357188">
              <a:spcBef>
                <a:spcPts val="600"/>
              </a:spcBef>
            </a:pPr>
            <a:r>
              <a:rPr lang="el-GR" altLang="el-GR" sz="2400" dirty="0" smtClean="0"/>
              <a:t>Έξω </a:t>
            </a:r>
            <a:r>
              <a:rPr lang="el-GR" altLang="el-GR" sz="2400" dirty="0"/>
              <a:t>χείλος τραχείας </a:t>
            </a:r>
            <a:r>
              <a:rPr lang="el-GR" altLang="el-GR" sz="2400" dirty="0" smtClean="0"/>
              <a:t>γραμμής</a:t>
            </a:r>
            <a:endParaRPr lang="el-GR" altLang="el-GR" sz="2400"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313" y="1401179"/>
            <a:ext cx="1565409" cy="44760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699584" y="5901072"/>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Vastus lateralis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Uwe </a:t>
            </a:r>
            <a:r>
              <a:rPr lang="en-US" sz="1200" dirty="0" smtClean="0">
                <a:latin typeface="+mn-lt"/>
                <a:hlinkClick r:id="rId5"/>
              </a:rPr>
              <a:t>Gille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139</a:t>
            </a:fld>
            <a:endParaRPr lang="el-GR" dirty="0"/>
          </a:p>
        </p:txBody>
      </p:sp>
    </p:spTree>
    <p:custDataLst>
      <p:tags r:id="rId1"/>
    </p:custDataLst>
    <p:extLst>
      <p:ext uri="{BB962C8B-B14F-4D97-AF65-F5344CB8AC3E}">
        <p14:creationId xmlns:p14="http://schemas.microsoft.com/office/powerpoint/2010/main" val="40738839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Α. Πρόσθιοι ή </a:t>
            </a:r>
            <a:r>
              <a:rPr lang="el-GR" altLang="el-GR" sz="3600" dirty="0" smtClean="0">
                <a:solidFill>
                  <a:prstClr val="black"/>
                </a:solidFill>
              </a:rPr>
              <a:t>εκτείνοντες </a:t>
            </a:r>
            <a:r>
              <a:rPr lang="el-GR" altLang="el-GR" sz="2800" b="0" dirty="0" smtClean="0">
                <a:solidFill>
                  <a:prstClr val="black"/>
                </a:solidFill>
              </a:rPr>
              <a:t>(3/5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p:txBody>
          <a:bodyPr>
            <a:noAutofit/>
          </a:bodyPr>
          <a:lstStyle/>
          <a:p>
            <a:pPr marL="577850" indent="-577850">
              <a:spcBef>
                <a:spcPts val="600"/>
              </a:spcBef>
              <a:buFont typeface="Wingdings" pitchFamily="2" charset="2"/>
              <a:buAutoNum type="arabicPeriod"/>
            </a:pPr>
            <a:r>
              <a:rPr lang="el-GR" altLang="el-GR" sz="2400" b="1" dirty="0" smtClean="0"/>
              <a:t>Τετρακέφαλος Μηριαίος</a:t>
            </a:r>
          </a:p>
          <a:p>
            <a:pPr marL="1073150" indent="-530225">
              <a:spcBef>
                <a:spcPts val="600"/>
              </a:spcBef>
              <a:buFont typeface="Wingdings" pitchFamily="2" charset="2"/>
              <a:buNone/>
            </a:pPr>
            <a:r>
              <a:rPr lang="el-GR" altLang="el-GR" sz="2400" b="1" dirty="0" smtClean="0"/>
              <a:t>1Γ</a:t>
            </a:r>
            <a:r>
              <a:rPr lang="el-GR" altLang="el-GR" sz="2400" b="1" dirty="0"/>
              <a:t>.</a:t>
            </a:r>
            <a:r>
              <a:rPr lang="el-GR" altLang="el-GR" sz="2400" dirty="0"/>
              <a:t>  </a:t>
            </a:r>
            <a:r>
              <a:rPr lang="el-GR" altLang="el-GR" sz="2400" b="1" dirty="0" smtClean="0"/>
              <a:t>Έσω Πλατύς</a:t>
            </a:r>
            <a:r>
              <a:rPr lang="el-GR" altLang="el-GR" sz="2400" dirty="0" smtClean="0"/>
              <a:t> </a:t>
            </a:r>
          </a:p>
          <a:p>
            <a:pPr marL="1258888"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616075" lvl="1" indent="-357188">
              <a:spcBef>
                <a:spcPts val="600"/>
              </a:spcBef>
            </a:pPr>
            <a:r>
              <a:rPr lang="el-GR" altLang="el-GR" sz="2200" dirty="0" smtClean="0"/>
              <a:t>Μεσοτροχαντήρια </a:t>
            </a:r>
            <a:r>
              <a:rPr lang="el-GR" altLang="el-GR" sz="2200" dirty="0"/>
              <a:t>γραμμή μηριαίου</a:t>
            </a:r>
          </a:p>
          <a:p>
            <a:pPr marL="1616075" lvl="1" indent="-357188">
              <a:spcBef>
                <a:spcPts val="600"/>
              </a:spcBef>
            </a:pPr>
            <a:r>
              <a:rPr lang="el-GR" altLang="el-GR" sz="2200" dirty="0" smtClean="0"/>
              <a:t>Έσω </a:t>
            </a:r>
            <a:r>
              <a:rPr lang="el-GR" altLang="el-GR" sz="2200" dirty="0"/>
              <a:t>χείλος τραχείας γραμμής</a:t>
            </a:r>
          </a:p>
          <a:p>
            <a:pPr marL="1073150" indent="-530225">
              <a:spcBef>
                <a:spcPts val="600"/>
              </a:spcBef>
              <a:buFont typeface="Wingdings" pitchFamily="2" charset="2"/>
              <a:buNone/>
            </a:pPr>
            <a:endParaRPr lang="el-GR" altLang="el-GR" sz="2400"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412776"/>
            <a:ext cx="1486646" cy="4250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03162" y="5762381"/>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Vastus medialis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Uwe </a:t>
            </a:r>
            <a:r>
              <a:rPr lang="en-US" sz="1200" dirty="0" smtClean="0">
                <a:latin typeface="+mn-lt"/>
                <a:hlinkClick r:id="rId5"/>
              </a:rPr>
              <a:t>Gille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140</a:t>
            </a:fld>
            <a:endParaRPr lang="el-GR" dirty="0"/>
          </a:p>
        </p:txBody>
      </p:sp>
    </p:spTree>
    <p:custDataLst>
      <p:tags r:id="rId1"/>
    </p:custDataLst>
    <p:extLst>
      <p:ext uri="{BB962C8B-B14F-4D97-AF65-F5344CB8AC3E}">
        <p14:creationId xmlns:p14="http://schemas.microsoft.com/office/powerpoint/2010/main" val="116725512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Α. Πρόσθιοι ή </a:t>
            </a:r>
            <a:r>
              <a:rPr lang="el-GR" altLang="el-GR" sz="3600" dirty="0" smtClean="0">
                <a:solidFill>
                  <a:prstClr val="black"/>
                </a:solidFill>
              </a:rPr>
              <a:t>εκτείνοντες </a:t>
            </a:r>
            <a:r>
              <a:rPr lang="el-GR" altLang="el-GR" sz="2800" b="0" dirty="0" smtClean="0">
                <a:solidFill>
                  <a:prstClr val="black"/>
                </a:solidFill>
              </a:rPr>
              <a:t>(4/5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5987008" cy="5040560"/>
          </a:xfrm>
        </p:spPr>
        <p:txBody>
          <a:bodyPr>
            <a:noAutofit/>
          </a:bodyPr>
          <a:lstStyle/>
          <a:p>
            <a:pPr marL="577850" indent="-577850">
              <a:spcBef>
                <a:spcPts val="600"/>
              </a:spcBef>
              <a:buFont typeface="Wingdings" pitchFamily="2" charset="2"/>
              <a:buAutoNum type="arabicPeriod"/>
            </a:pPr>
            <a:r>
              <a:rPr lang="el-GR" altLang="el-GR" sz="2400" b="1" dirty="0" smtClean="0"/>
              <a:t>Τετρακέφαλος Μηριαίος</a:t>
            </a:r>
          </a:p>
          <a:p>
            <a:pPr marL="1073150" indent="-530225">
              <a:spcBef>
                <a:spcPts val="600"/>
              </a:spcBef>
              <a:buFont typeface="Wingdings" pitchFamily="2" charset="2"/>
              <a:buNone/>
            </a:pPr>
            <a:r>
              <a:rPr lang="el-GR" altLang="el-GR" sz="2400" b="1" dirty="0" smtClean="0"/>
              <a:t>1Δ</a:t>
            </a:r>
            <a:r>
              <a:rPr lang="el-GR" altLang="el-GR" sz="2400" b="1" dirty="0"/>
              <a:t>.</a:t>
            </a:r>
            <a:r>
              <a:rPr lang="el-GR" altLang="el-GR" sz="2400" dirty="0"/>
              <a:t>  </a:t>
            </a:r>
            <a:r>
              <a:rPr lang="el-GR" altLang="el-GR" sz="2400" b="1" dirty="0" smtClean="0"/>
              <a:t>Μέσος Πλατύς</a:t>
            </a:r>
            <a:r>
              <a:rPr lang="el-GR" altLang="el-GR" sz="2400" dirty="0" smtClean="0"/>
              <a:t> </a:t>
            </a:r>
          </a:p>
          <a:p>
            <a:pPr marL="1258888"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616075" lvl="1" indent="-357188">
              <a:spcBef>
                <a:spcPts val="600"/>
              </a:spcBef>
            </a:pPr>
            <a:r>
              <a:rPr lang="el-GR" altLang="el-GR" sz="2200" dirty="0" smtClean="0"/>
              <a:t>Πρόσθια </a:t>
            </a:r>
            <a:r>
              <a:rPr lang="el-GR" altLang="el-GR" sz="2200" dirty="0"/>
              <a:t>επιφάνεια μηριαίου</a:t>
            </a:r>
          </a:p>
          <a:p>
            <a:pPr marL="1616075" lvl="1" indent="-357188">
              <a:spcBef>
                <a:spcPts val="600"/>
              </a:spcBef>
            </a:pPr>
            <a:r>
              <a:rPr lang="el-GR" altLang="el-GR" sz="2200" dirty="0" smtClean="0"/>
              <a:t>Έσω </a:t>
            </a:r>
            <a:r>
              <a:rPr lang="el-GR" altLang="el-GR" sz="2200" dirty="0"/>
              <a:t>και έξω χείλος τραχείας γραμμής</a:t>
            </a:r>
          </a:p>
          <a:p>
            <a:pPr marL="1258888"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a:t>Στη βάση της επιγονατίδας και στο κνημιαίο κύρτωμα (έμμεσα με τον επιγονατιδικό σύνδεσμο)</a:t>
            </a:r>
          </a:p>
          <a:p>
            <a:pPr marL="1258888" indent="-277813">
              <a:spcBef>
                <a:spcPts val="600"/>
              </a:spcBef>
            </a:pPr>
            <a:r>
              <a:rPr lang="el-GR" altLang="el-GR" sz="2400" b="1" dirty="0" smtClean="0"/>
              <a:t>Κίνηση</a:t>
            </a:r>
            <a:r>
              <a:rPr lang="en-US" altLang="el-GR" sz="2400" b="1" dirty="0" smtClean="0"/>
              <a:t>:  </a:t>
            </a:r>
            <a:r>
              <a:rPr lang="el-GR" altLang="el-GR" sz="2400" dirty="0"/>
              <a:t>Κάμπτει τον μηρό και εκτείνει την κνήμη</a:t>
            </a:r>
            <a:r>
              <a:rPr lang="el-GR" altLang="el-GR" sz="2400" dirty="0" smtClean="0"/>
              <a:t>.</a:t>
            </a:r>
            <a:endParaRPr lang="el-GR" altLang="el-GR" sz="2400" dirty="0"/>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342218"/>
            <a:ext cx="1296022" cy="4499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56559" y="5869497"/>
            <a:ext cx="2167464" cy="461665"/>
          </a:xfrm>
          <a:prstGeom prst="rect">
            <a:avLst/>
          </a:prstGeom>
        </p:spPr>
        <p:txBody>
          <a:bodyPr wrap="square">
            <a:spAutoFit/>
          </a:bodyPr>
          <a:lstStyle/>
          <a:p>
            <a:pPr algn="ctr"/>
            <a:r>
              <a:rPr lang="en-US" sz="1200" dirty="0" smtClean="0">
                <a:latin typeface="+mn-lt"/>
              </a:rPr>
              <a:t>“</a:t>
            </a:r>
            <a:r>
              <a:rPr lang="en-US" sz="1200" dirty="0" smtClean="0">
                <a:latin typeface="+mn-lt"/>
                <a:hlinkClick r:id="rId4"/>
              </a:rPr>
              <a:t>Gray430</a:t>
            </a:r>
            <a:r>
              <a:rPr lang="en-US" sz="1200" dirty="0" smtClean="0">
                <a:latin typeface="+mn-lt"/>
              </a:rPr>
              <a:t>” </a:t>
            </a:r>
            <a:r>
              <a:rPr lang="el-GR" sz="1200" dirty="0" smtClean="0">
                <a:latin typeface="+mn-lt"/>
              </a:rPr>
              <a:t>από </a:t>
            </a:r>
            <a:r>
              <a:rPr lang="en-US" sz="1200" dirty="0" smtClean="0">
                <a:latin typeface="+mn-lt"/>
                <a:hlinkClick r:id="rId5"/>
              </a:rPr>
              <a:t>Pngbot</a:t>
            </a:r>
            <a:r>
              <a:rPr lang="el-GR" sz="1200" dirty="0" smtClean="0">
                <a:latin typeface="+mn-lt"/>
              </a:rPr>
              <a:t> διαθέσιμο ως κοινό κτήμα  </a:t>
            </a:r>
            <a:endParaRPr lang="el-GR" sz="1200" dirty="0">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141</a:t>
            </a:fld>
            <a:endParaRPr lang="el-GR" dirty="0"/>
          </a:p>
        </p:txBody>
      </p:sp>
    </p:spTree>
    <p:custDataLst>
      <p:tags r:id="rId1"/>
    </p:custDataLst>
    <p:extLst>
      <p:ext uri="{BB962C8B-B14F-4D97-AF65-F5344CB8AC3E}">
        <p14:creationId xmlns:p14="http://schemas.microsoft.com/office/powerpoint/2010/main" val="350839226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Α. Πρόσθιοι ή </a:t>
            </a:r>
            <a:r>
              <a:rPr lang="el-GR" altLang="el-GR" sz="3600" dirty="0" smtClean="0">
                <a:solidFill>
                  <a:prstClr val="black"/>
                </a:solidFill>
              </a:rPr>
              <a:t>εκτείνοντες </a:t>
            </a:r>
            <a:r>
              <a:rPr lang="el-GR" altLang="el-GR" sz="2800" b="0" dirty="0" smtClean="0">
                <a:solidFill>
                  <a:prstClr val="black"/>
                </a:solidFill>
              </a:rPr>
              <a:t>(5/5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5194920" cy="5040560"/>
          </a:xfrm>
        </p:spPr>
        <p:txBody>
          <a:bodyPr>
            <a:normAutofit/>
          </a:bodyPr>
          <a:lstStyle/>
          <a:p>
            <a:pPr marL="577850" indent="-577850">
              <a:spcBef>
                <a:spcPts val="600"/>
              </a:spcBef>
              <a:buFont typeface="Wingdings" pitchFamily="2" charset="2"/>
              <a:buAutoNum type="arabicPeriod" startAt="2"/>
            </a:pPr>
            <a:r>
              <a:rPr lang="el-GR" altLang="el-GR" sz="2400" b="1" dirty="0" smtClean="0"/>
              <a:t>Ραπτικός</a:t>
            </a:r>
            <a:endParaRPr lang="el-GR" altLang="el-GR" sz="2400" dirty="0" smtClean="0"/>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a:t>Πρόσθια πάνω λαγόνια άκανθα</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a:t>Κνημιαίο κύρτωμα (1</a:t>
            </a:r>
            <a:r>
              <a:rPr lang="el-GR" altLang="el-GR" sz="2400" baseline="30000" dirty="0"/>
              <a:t>ος</a:t>
            </a:r>
            <a:r>
              <a:rPr lang="el-GR" altLang="el-GR" sz="2400" dirty="0"/>
              <a:t> μυς του </a:t>
            </a:r>
            <a:r>
              <a:rPr lang="el-GR" altLang="el-GR" sz="2400" dirty="0" smtClean="0"/>
              <a:t>Χήνειου Πόδα=Απονεύρωση </a:t>
            </a:r>
            <a:r>
              <a:rPr lang="el-GR" altLang="el-GR" sz="2400" dirty="0"/>
              <a:t>ομοιάζουσα με το πόδι της χήνας)</a:t>
            </a:r>
          </a:p>
          <a:p>
            <a:pPr marL="981075"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Αμφότεροι </a:t>
            </a:r>
            <a:r>
              <a:rPr lang="el-GR" altLang="el-GR" sz="2400" dirty="0"/>
              <a:t>από το μηριαίο </a:t>
            </a:r>
            <a:r>
              <a:rPr lang="el-GR" altLang="el-GR" sz="2400" dirty="0" smtClean="0"/>
              <a:t>ν</a:t>
            </a:r>
            <a:r>
              <a:rPr lang="el-GR" altLang="el-GR" sz="2400" dirty="0"/>
              <a:t>. του οσφυϊκού </a:t>
            </a:r>
            <a:r>
              <a:rPr lang="el-GR" altLang="el-GR" sz="2400" dirty="0" smtClean="0"/>
              <a:t>πλέγματος</a:t>
            </a:r>
            <a:endParaRPr lang="el-GR" sz="2400" dirty="0"/>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412777"/>
            <a:ext cx="1622581" cy="37444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76278" y="5221452"/>
            <a:ext cx="2320866"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Sartorius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Uwe </a:t>
            </a:r>
            <a:r>
              <a:rPr lang="en-US" sz="1200" dirty="0" smtClean="0">
                <a:latin typeface="+mn-lt"/>
                <a:hlinkClick r:id="rId5"/>
              </a:rPr>
              <a:t>Gille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142</a:t>
            </a:fld>
            <a:endParaRPr lang="el-GR" dirty="0"/>
          </a:p>
        </p:txBody>
      </p:sp>
    </p:spTree>
    <p:custDataLst>
      <p:tags r:id="rId1"/>
    </p:custDataLst>
    <p:extLst>
      <p:ext uri="{BB962C8B-B14F-4D97-AF65-F5344CB8AC3E}">
        <p14:creationId xmlns:p14="http://schemas.microsoft.com/office/powerpoint/2010/main" val="7832567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marL="577850" indent="-577850">
              <a:lnSpc>
                <a:spcPct val="80000"/>
              </a:lnSpc>
            </a:pPr>
            <a:r>
              <a:rPr lang="el-GR" altLang="el-GR" sz="3600" dirty="0" smtClean="0"/>
              <a:t>Β</a:t>
            </a:r>
            <a:r>
              <a:rPr lang="el-GR" altLang="el-GR" sz="3600" dirty="0"/>
              <a:t>. </a:t>
            </a:r>
            <a:r>
              <a:rPr lang="el-GR" altLang="el-GR" sz="3600" dirty="0" smtClean="0"/>
              <a:t>Οπίσθιοι ή καμπτήρες </a:t>
            </a:r>
            <a:r>
              <a:rPr lang="el-GR" altLang="el-GR" sz="2800" b="0" dirty="0" smtClean="0"/>
              <a:t>(1/3)</a:t>
            </a:r>
            <a:endParaRPr lang="el-GR" altLang="el-GR" sz="2000" b="0" dirty="0"/>
          </a:p>
        </p:txBody>
      </p:sp>
      <p:sp>
        <p:nvSpPr>
          <p:cNvPr id="2" name="Content Placeholder 1"/>
          <p:cNvSpPr>
            <a:spLocks noGrp="1"/>
          </p:cNvSpPr>
          <p:nvPr>
            <p:ph idx="1"/>
          </p:nvPr>
        </p:nvSpPr>
        <p:spPr>
          <a:xfrm>
            <a:off x="457200" y="1196752"/>
            <a:ext cx="5626968" cy="5040560"/>
          </a:xfrm>
        </p:spPr>
        <p:txBody>
          <a:bodyPr>
            <a:normAutofit/>
          </a:bodyPr>
          <a:lstStyle/>
          <a:p>
            <a:pPr marL="577850" indent="-577850">
              <a:spcBef>
                <a:spcPts val="600"/>
              </a:spcBef>
              <a:buFont typeface="Wingdings" pitchFamily="2" charset="2"/>
              <a:buAutoNum type="arabicPeriod"/>
            </a:pPr>
            <a:r>
              <a:rPr lang="el-GR" altLang="el-GR" sz="2400" b="1" dirty="0" smtClean="0"/>
              <a:t>Δικέφαλος Μηριαίος</a:t>
            </a:r>
          </a:p>
          <a:p>
            <a:pPr marL="0" indent="0">
              <a:spcBef>
                <a:spcPts val="600"/>
              </a:spcBef>
              <a:buFont typeface="Wingdings" pitchFamily="2" charset="2"/>
              <a:buNone/>
            </a:pPr>
            <a:r>
              <a:rPr lang="el-GR" altLang="el-GR" sz="2400" dirty="0" smtClean="0"/>
              <a:t>Αποτελείται </a:t>
            </a:r>
            <a:r>
              <a:rPr lang="el-GR" altLang="el-GR" sz="2400" dirty="0"/>
              <a:t>από </a:t>
            </a:r>
            <a:r>
              <a:rPr lang="el-GR" altLang="el-GR" sz="2400" b="1" dirty="0"/>
              <a:t>2</a:t>
            </a:r>
            <a:r>
              <a:rPr lang="el-GR" altLang="el-GR" sz="2400" dirty="0"/>
              <a:t> κεφαλές με ξεχωριστή έκφυση και κοινή κατάφυση.</a:t>
            </a:r>
          </a:p>
          <a:p>
            <a:pPr marL="808038" indent="-265113">
              <a:spcBef>
                <a:spcPts val="600"/>
              </a:spcBef>
              <a:buFont typeface="Wingdings" pitchFamily="2" charset="2"/>
              <a:buNone/>
            </a:pPr>
            <a:r>
              <a:rPr lang="el-GR" altLang="el-GR" sz="2400" b="1" dirty="0" smtClean="0"/>
              <a:t>1Α.    Μακρά Κεφαλή</a:t>
            </a:r>
            <a:r>
              <a:rPr lang="el-GR" altLang="el-GR" sz="2400" dirty="0" smtClean="0"/>
              <a:t> </a:t>
            </a:r>
          </a:p>
          <a:p>
            <a:pPr marL="1616075"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Ισχιακό </a:t>
            </a:r>
            <a:r>
              <a:rPr lang="el-GR" altLang="el-GR" sz="2400" dirty="0"/>
              <a:t>κύρτωμα ανωνύμου</a:t>
            </a:r>
          </a:p>
          <a:p>
            <a:pPr marL="808038" indent="-265113">
              <a:spcBef>
                <a:spcPts val="600"/>
              </a:spcBef>
              <a:buFont typeface="Wingdings" pitchFamily="2" charset="2"/>
              <a:buNone/>
            </a:pPr>
            <a:r>
              <a:rPr lang="el-GR" altLang="el-GR" sz="2400" b="1" dirty="0"/>
              <a:t>1Β.</a:t>
            </a:r>
            <a:r>
              <a:rPr lang="el-GR" altLang="el-GR" sz="2400" dirty="0"/>
              <a:t>    </a:t>
            </a:r>
            <a:r>
              <a:rPr lang="el-GR" altLang="el-GR" sz="2400" b="1" dirty="0" smtClean="0"/>
              <a:t>Βραχεία Κεφαλή</a:t>
            </a:r>
            <a:r>
              <a:rPr lang="el-GR" altLang="el-GR" sz="2400" dirty="0" smtClean="0"/>
              <a:t> </a:t>
            </a:r>
          </a:p>
          <a:p>
            <a:pPr marL="1616075"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Τραχεία </a:t>
            </a:r>
            <a:r>
              <a:rPr lang="el-GR" altLang="el-GR" sz="2400" dirty="0"/>
              <a:t>γραμμή μηριαίου</a:t>
            </a:r>
          </a:p>
          <a:p>
            <a:pPr marL="1616075" indent="-357188">
              <a:spcBef>
                <a:spcPts val="600"/>
              </a:spcBef>
            </a:pPr>
            <a:r>
              <a:rPr lang="el-GR" altLang="el-GR" sz="2400" b="1" dirty="0" smtClean="0">
                <a:solidFill>
                  <a:schemeClr val="accent3">
                    <a:lumMod val="50000"/>
                  </a:schemeClr>
                </a:solidFill>
              </a:rPr>
              <a:t>Καταφυση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b="1" dirty="0" smtClean="0"/>
              <a:t>Κ</a:t>
            </a:r>
            <a:r>
              <a:rPr lang="el-GR" altLang="el-GR" sz="2400" dirty="0" smtClean="0"/>
              <a:t>εφαλή </a:t>
            </a:r>
            <a:r>
              <a:rPr lang="el-GR" altLang="el-GR" sz="2400" dirty="0"/>
              <a:t>περόνης</a:t>
            </a:r>
          </a:p>
          <a:p>
            <a:pPr marL="1616075" indent="-357188">
              <a:spcBef>
                <a:spcPts val="600"/>
              </a:spcBef>
            </a:pPr>
            <a:r>
              <a:rPr lang="el-GR" altLang="el-GR" sz="2400" b="1" dirty="0" smtClean="0">
                <a:solidFill>
                  <a:schemeClr val="accent4">
                    <a:lumMod val="50000"/>
                  </a:schemeClr>
                </a:solidFill>
              </a:rPr>
              <a:t>Κίνηση</a:t>
            </a:r>
            <a:r>
              <a:rPr lang="en-US" altLang="el-GR" sz="2400" b="1" dirty="0" smtClean="0">
                <a:solidFill>
                  <a:schemeClr val="accent4">
                    <a:lumMod val="50000"/>
                  </a:schemeClr>
                </a:solidFill>
              </a:rPr>
              <a:t>:  </a:t>
            </a:r>
            <a:r>
              <a:rPr lang="el-GR" altLang="el-GR" sz="2400" dirty="0" smtClean="0"/>
              <a:t>Κάμπτει </a:t>
            </a:r>
            <a:r>
              <a:rPr lang="el-GR" altLang="el-GR" sz="2400" dirty="0"/>
              <a:t>την κνήμη και εκτείνει τον μηρό.</a:t>
            </a:r>
          </a:p>
          <a:p>
            <a:pPr>
              <a:spcBef>
                <a:spcPts val="600"/>
              </a:spcBef>
            </a:pPr>
            <a:endParaRPr lang="el-GR" sz="24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476" y="1196753"/>
            <a:ext cx="1683948" cy="45782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91424" y="5852199"/>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Biceps femoris muscle long head</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Mikael </a:t>
            </a:r>
            <a:r>
              <a:rPr lang="en-US" sz="1200" dirty="0" smtClean="0">
                <a:latin typeface="+mn-lt"/>
                <a:hlinkClick r:id="rId5"/>
              </a:rPr>
              <a:t>Häggström</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143</a:t>
            </a:fld>
            <a:endParaRPr lang="el-GR" dirty="0"/>
          </a:p>
        </p:txBody>
      </p:sp>
    </p:spTree>
    <p:custDataLst>
      <p:tags r:id="rId1"/>
    </p:custDataLst>
    <p:extLst>
      <p:ext uri="{BB962C8B-B14F-4D97-AF65-F5344CB8AC3E}">
        <p14:creationId xmlns:p14="http://schemas.microsoft.com/office/powerpoint/2010/main" val="22239458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Β. Οπίσθιοι ή </a:t>
            </a:r>
            <a:r>
              <a:rPr lang="el-GR" altLang="el-GR" sz="3600" dirty="0" smtClean="0">
                <a:solidFill>
                  <a:prstClr val="black"/>
                </a:solidFill>
              </a:rPr>
              <a:t>καμπτήρες </a:t>
            </a:r>
            <a:r>
              <a:rPr lang="el-GR" altLang="el-GR" sz="2800" b="0" dirty="0" smtClean="0">
                <a:solidFill>
                  <a:prstClr val="black"/>
                </a:solidFill>
              </a:rPr>
              <a:t>(2/3</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4978896" cy="5040560"/>
          </a:xfrm>
        </p:spPr>
        <p:txBody>
          <a:bodyPr>
            <a:normAutofit/>
          </a:bodyPr>
          <a:lstStyle/>
          <a:p>
            <a:pPr marL="577850" indent="-577850">
              <a:spcBef>
                <a:spcPts val="600"/>
              </a:spcBef>
              <a:buFont typeface="Wingdings" pitchFamily="2" charset="2"/>
              <a:buAutoNum type="arabicPeriod" startAt="2"/>
            </a:pPr>
            <a:r>
              <a:rPr lang="el-GR" altLang="el-GR" sz="2400" b="1" dirty="0" smtClean="0"/>
              <a:t>Ημιτενοντώδης</a:t>
            </a:r>
            <a:endParaRPr lang="el-GR" altLang="el-GR" sz="2400" dirty="0" smtClean="0"/>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Ισχιακό </a:t>
            </a:r>
            <a:r>
              <a:rPr lang="el-GR" altLang="el-GR" sz="2400" dirty="0"/>
              <a:t>κύρτωμα ανωνύμου</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Κνημιαίο </a:t>
            </a:r>
            <a:r>
              <a:rPr lang="el-GR" altLang="el-GR" sz="2400" dirty="0"/>
              <a:t>κύρτωμα (2</a:t>
            </a:r>
            <a:r>
              <a:rPr lang="el-GR" altLang="el-GR" sz="2400" baseline="30000" dirty="0"/>
              <a:t>ος</a:t>
            </a:r>
            <a:r>
              <a:rPr lang="el-GR" altLang="el-GR" sz="2400" dirty="0"/>
              <a:t> μυς του </a:t>
            </a:r>
            <a:r>
              <a:rPr lang="el-GR" altLang="el-GR" sz="2400" dirty="0" smtClean="0"/>
              <a:t>Χήνειου Πόδα = Απονεύρωση </a:t>
            </a:r>
            <a:r>
              <a:rPr lang="el-GR" altLang="el-GR" sz="2400" dirty="0"/>
              <a:t>ομοιάζουσα με το πόδι της χήνας)</a:t>
            </a:r>
          </a:p>
          <a:p>
            <a:endParaRPr lang="el-GR" sz="2400" dirty="0"/>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340768"/>
            <a:ext cx="1674882" cy="4553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65232" y="5914146"/>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Semitendinosus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Mikael </a:t>
            </a:r>
            <a:r>
              <a:rPr lang="en-US" sz="1200" dirty="0" smtClean="0">
                <a:latin typeface="+mn-lt"/>
                <a:hlinkClick r:id="rId5"/>
              </a:rPr>
              <a:t>Häggström</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144</a:t>
            </a:fld>
            <a:endParaRPr lang="el-GR" dirty="0"/>
          </a:p>
        </p:txBody>
      </p:sp>
    </p:spTree>
    <p:custDataLst>
      <p:tags r:id="rId1"/>
    </p:custDataLst>
    <p:extLst>
      <p:ext uri="{BB962C8B-B14F-4D97-AF65-F5344CB8AC3E}">
        <p14:creationId xmlns:p14="http://schemas.microsoft.com/office/powerpoint/2010/main" val="5285020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Β. Οπίσθιοι ή </a:t>
            </a:r>
            <a:r>
              <a:rPr lang="el-GR" altLang="el-GR" sz="3600" dirty="0" smtClean="0">
                <a:solidFill>
                  <a:prstClr val="black"/>
                </a:solidFill>
              </a:rPr>
              <a:t>καμπτήρες </a:t>
            </a:r>
            <a:r>
              <a:rPr lang="el-GR" altLang="el-GR" sz="2800" b="0" dirty="0" smtClean="0">
                <a:solidFill>
                  <a:prstClr val="black"/>
                </a:solidFill>
              </a:rPr>
              <a:t>(3/3</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4978896" cy="5040560"/>
          </a:xfrm>
        </p:spPr>
        <p:txBody>
          <a:bodyPr>
            <a:normAutofit/>
          </a:bodyPr>
          <a:lstStyle/>
          <a:p>
            <a:pPr marL="577850" indent="-577850">
              <a:spcBef>
                <a:spcPts val="1800"/>
              </a:spcBef>
              <a:buFont typeface="Wingdings" pitchFamily="2" charset="2"/>
              <a:buAutoNum type="arabicPeriod" startAt="3"/>
            </a:pPr>
            <a:r>
              <a:rPr lang="el-GR" altLang="el-GR" sz="2400" b="1" dirty="0" smtClean="0"/>
              <a:t>Ημιϋμενώδης</a:t>
            </a:r>
            <a:endParaRPr lang="el-GR" altLang="el-GR" sz="2400" dirty="0" smtClean="0"/>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a:t>Ισχιακό κύρτωμα ανωνύμου</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a:t>Οπίσθια επιφάνεια έσω κνημιαίου κονδύλου</a:t>
            </a:r>
          </a:p>
          <a:p>
            <a:pPr marL="981075"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Όλοι νευρούνται από το ισχιακό ν. του ιερού πλέγματος  (Ο5 Ι1 Ι2 Ι3) </a:t>
            </a:r>
          </a:p>
          <a:p>
            <a:endParaRPr lang="el-GR" sz="2400"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210545"/>
            <a:ext cx="1701325" cy="4625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65232" y="5914146"/>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Semimembranosus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a:rPr>
              <a:t>Mikael </a:t>
            </a:r>
            <a:r>
              <a:rPr lang="en-US" sz="1200" dirty="0" smtClean="0">
                <a:latin typeface="+mn-lt"/>
                <a:hlinkClick r:id="rId5"/>
              </a:rPr>
              <a:t>Häggström</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145</a:t>
            </a:fld>
            <a:endParaRPr lang="el-GR" dirty="0"/>
          </a:p>
        </p:txBody>
      </p:sp>
    </p:spTree>
    <p:custDataLst>
      <p:tags r:id="rId1"/>
    </p:custDataLst>
    <p:extLst>
      <p:ext uri="{BB962C8B-B14F-4D97-AF65-F5344CB8AC3E}">
        <p14:creationId xmlns:p14="http://schemas.microsoft.com/office/powerpoint/2010/main" val="5213100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Γ. Έσω ή </a:t>
            </a:r>
            <a:r>
              <a:rPr lang="el-GR" altLang="el-GR" sz="3600" dirty="0" smtClean="0">
                <a:solidFill>
                  <a:prstClr val="black"/>
                </a:solidFill>
              </a:rPr>
              <a:t>προσαγωγοί </a:t>
            </a:r>
            <a:r>
              <a:rPr lang="el-GR" altLang="el-GR" sz="2800" b="0" dirty="0" smtClean="0">
                <a:solidFill>
                  <a:prstClr val="black"/>
                </a:solidFill>
              </a:rPr>
              <a:t>(1/5)</a:t>
            </a:r>
            <a:endParaRPr lang="el-GR" altLang="el-GR" sz="2000" b="0" dirty="0"/>
          </a:p>
        </p:txBody>
      </p:sp>
      <p:sp>
        <p:nvSpPr>
          <p:cNvPr id="2" name="Content Placeholder 1"/>
          <p:cNvSpPr>
            <a:spLocks noGrp="1"/>
          </p:cNvSpPr>
          <p:nvPr>
            <p:ph idx="1"/>
          </p:nvPr>
        </p:nvSpPr>
        <p:spPr>
          <a:xfrm>
            <a:off x="457200" y="1196752"/>
            <a:ext cx="5554960" cy="5040560"/>
          </a:xfrm>
        </p:spPr>
        <p:txBody>
          <a:bodyPr>
            <a:noAutofit/>
          </a:bodyPr>
          <a:lstStyle/>
          <a:p>
            <a:pPr marL="577850" indent="-577850">
              <a:spcBef>
                <a:spcPts val="600"/>
              </a:spcBef>
              <a:buFont typeface="Wingdings" pitchFamily="2" charset="2"/>
              <a:buAutoNum type="arabicPeriod"/>
            </a:pPr>
            <a:r>
              <a:rPr lang="el-GR" altLang="el-GR" sz="2400" b="1" dirty="0" smtClean="0"/>
              <a:t>Κτενίτης</a:t>
            </a:r>
          </a:p>
          <a:p>
            <a:pPr marL="901700" indent="-279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Κτενιαία </a:t>
            </a:r>
            <a:r>
              <a:rPr lang="el-GR" altLang="el-GR" sz="2400" dirty="0"/>
              <a:t>ακρολοφία ανωνύμου</a:t>
            </a:r>
          </a:p>
          <a:p>
            <a:pPr marL="901700" indent="-279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Κτενιαία </a:t>
            </a:r>
            <a:r>
              <a:rPr lang="el-GR" altLang="el-GR" sz="2400" dirty="0"/>
              <a:t>γραμμή μηριαίου</a:t>
            </a:r>
          </a:p>
          <a:p>
            <a:pPr marL="901700" indent="-279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Θυροειδές </a:t>
            </a:r>
            <a:r>
              <a:rPr lang="el-GR" altLang="el-GR" sz="2400" dirty="0"/>
              <a:t>ν. και κλάδους από το μηριαίο ν. του οσφυϊκού πλέγματος (πρόσθιοι κλάδοι Ο1 Ο2 Ο3 Ο4 νωτιαίων ν</a:t>
            </a:r>
            <a:r>
              <a:rPr lang="el-GR" altLang="el-GR" sz="2400" dirty="0" smtClean="0"/>
              <a:t>.)</a:t>
            </a:r>
            <a:endParaRPr lang="el-GR" altLang="el-GR" sz="2400"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84784"/>
            <a:ext cx="1563818" cy="44669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81708" y="6006479"/>
            <a:ext cx="2320866" cy="461665"/>
          </a:xfrm>
          <a:prstGeom prst="rect">
            <a:avLst/>
          </a:prstGeom>
        </p:spPr>
        <p:txBody>
          <a:bodyPr wrap="square">
            <a:spAutoFit/>
          </a:bodyPr>
          <a:lstStyle/>
          <a:p>
            <a:pPr algn="ctr"/>
            <a:r>
              <a:rPr lang="en-US" sz="1200" dirty="0" smtClean="0">
                <a:solidFill>
                  <a:srgbClr val="000000"/>
                </a:solidFill>
                <a:latin typeface="+mn-lt"/>
              </a:rPr>
              <a:t>“</a:t>
            </a:r>
            <a:r>
              <a:rPr lang="en-US" sz="1200" dirty="0" smtClean="0">
                <a:latin typeface="+mn-lt"/>
                <a:hlinkClick r:id="rId4"/>
              </a:rPr>
              <a:t>Pectineus</a:t>
            </a:r>
            <a:r>
              <a:rPr lang="en-US" sz="1200" dirty="0" smtClean="0">
                <a:solidFill>
                  <a:srgbClr val="000000"/>
                </a:solidFill>
                <a:latin typeface="+mn-lt"/>
              </a:rPr>
              <a:t>” </a:t>
            </a:r>
            <a:r>
              <a:rPr lang="el-GR" sz="1200" dirty="0" smtClean="0">
                <a:solidFill>
                  <a:schemeClr val="tx1">
                    <a:lumMod val="75000"/>
                    <a:lumOff val="25000"/>
                  </a:schemeClr>
                </a:solidFill>
                <a:latin typeface="+mn-lt"/>
              </a:rPr>
              <a:t>από</a:t>
            </a:r>
            <a:r>
              <a:rPr lang="en-US" sz="1200" dirty="0">
                <a:latin typeface="+mn-lt"/>
              </a:rPr>
              <a:t> </a:t>
            </a:r>
            <a:r>
              <a:rPr lang="en-US" sz="1200" dirty="0">
                <a:latin typeface="+mn-lt"/>
                <a:hlinkClick r:id="rId5" tooltip="User:Uwe Gille"/>
              </a:rPr>
              <a:t>Uwe Gille</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146</a:t>
            </a:fld>
            <a:endParaRPr lang="el-GR" dirty="0"/>
          </a:p>
        </p:txBody>
      </p:sp>
    </p:spTree>
    <p:custDataLst>
      <p:tags r:id="rId1"/>
    </p:custDataLst>
    <p:extLst>
      <p:ext uri="{BB962C8B-B14F-4D97-AF65-F5344CB8AC3E}">
        <p14:creationId xmlns:p14="http://schemas.microsoft.com/office/powerpoint/2010/main" val="10190361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77850" indent="-577850">
              <a:lnSpc>
                <a:spcPct val="80000"/>
              </a:lnSpc>
            </a:pPr>
            <a:r>
              <a:rPr lang="el-GR" altLang="el-GR" sz="3600" dirty="0"/>
              <a:t>Γ. </a:t>
            </a:r>
            <a:r>
              <a:rPr lang="el-GR" altLang="el-GR" sz="3600" dirty="0" smtClean="0"/>
              <a:t>Έσω ή προσαγωγοί </a:t>
            </a:r>
            <a:r>
              <a:rPr lang="el-GR" altLang="el-GR" sz="2800" b="0" dirty="0" smtClean="0">
                <a:solidFill>
                  <a:prstClr val="black"/>
                </a:solidFill>
              </a:rPr>
              <a:t>(2/5</a:t>
            </a:r>
            <a:r>
              <a:rPr lang="el-GR" altLang="el-GR" sz="2800" b="0" dirty="0">
                <a:solidFill>
                  <a:prstClr val="black"/>
                </a:solidFill>
              </a:rPr>
              <a:t>)</a:t>
            </a:r>
            <a:endParaRPr lang="el-GR" altLang="el-GR" sz="3600" dirty="0"/>
          </a:p>
        </p:txBody>
      </p:sp>
      <p:sp>
        <p:nvSpPr>
          <p:cNvPr id="2" name="Content Placeholder 1"/>
          <p:cNvSpPr>
            <a:spLocks noGrp="1"/>
          </p:cNvSpPr>
          <p:nvPr>
            <p:ph idx="1"/>
          </p:nvPr>
        </p:nvSpPr>
        <p:spPr>
          <a:xfrm>
            <a:off x="457200" y="1196752"/>
            <a:ext cx="4834880" cy="5040560"/>
          </a:xfrm>
        </p:spPr>
        <p:txBody>
          <a:bodyPr>
            <a:noAutofit/>
          </a:bodyPr>
          <a:lstStyle/>
          <a:p>
            <a:pPr marL="577850" indent="-577850">
              <a:spcBef>
                <a:spcPts val="1800"/>
              </a:spcBef>
              <a:buFont typeface="Wingdings" pitchFamily="2" charset="2"/>
              <a:buAutoNum type="arabicPeriod" startAt="2"/>
            </a:pPr>
            <a:r>
              <a:rPr lang="el-GR" altLang="el-GR" sz="2400" b="1" dirty="0" smtClean="0"/>
              <a:t>Μακρός Προσαγωγός</a:t>
            </a:r>
            <a:r>
              <a:rPr lang="el-GR" altLang="el-GR" sz="2400" dirty="0" smtClean="0"/>
              <a:t> </a:t>
            </a:r>
          </a:p>
          <a:p>
            <a:pPr marL="901700" indent="-279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t> Ηβικό </a:t>
            </a:r>
            <a:r>
              <a:rPr lang="el-GR" altLang="el-GR" sz="2400" dirty="0"/>
              <a:t>φύμα</a:t>
            </a:r>
          </a:p>
          <a:p>
            <a:pPr marL="901700" indent="-279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Τραχεία </a:t>
            </a:r>
            <a:r>
              <a:rPr lang="el-GR" altLang="el-GR" sz="2400" dirty="0"/>
              <a:t>γραμμή μηριαίου</a:t>
            </a:r>
          </a:p>
          <a:p>
            <a:pPr marL="901700" indent="-279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Θυροειδές </a:t>
            </a:r>
            <a:r>
              <a:rPr lang="el-GR" altLang="el-GR" sz="2400" dirty="0"/>
              <a:t>ν. και κλάδους από το μηριαίο ν. του οσφυϊκού </a:t>
            </a:r>
            <a:r>
              <a:rPr lang="el-GR" altLang="el-GR" sz="2400" dirty="0" smtClean="0"/>
              <a:t>πλέγματος</a:t>
            </a:r>
            <a:endParaRPr lang="el-GR" sz="2400" dirty="0"/>
          </a:p>
        </p:txBody>
      </p:sp>
      <p:pic>
        <p:nvPicPr>
          <p:cNvPr id="52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776"/>
          <a:stretch/>
        </p:blipFill>
        <p:spPr bwMode="auto">
          <a:xfrm>
            <a:off x="5796136" y="1188165"/>
            <a:ext cx="2532176" cy="4329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38075" y="5530011"/>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Muscle Long adducteur</a:t>
            </a:r>
            <a:r>
              <a:rPr lang="en-US" sz="1200" dirty="0" smtClean="0">
                <a:solidFill>
                  <a:srgbClr val="000000"/>
                </a:solidFill>
                <a:latin typeface="+mn-lt"/>
              </a:rPr>
              <a:t>” </a:t>
            </a:r>
            <a:r>
              <a:rPr lang="el-GR" sz="1200" dirty="0" smtClean="0">
                <a:solidFill>
                  <a:schemeClr val="tx1">
                    <a:lumMod val="75000"/>
                    <a:lumOff val="25000"/>
                  </a:schemeClr>
                </a:solidFill>
                <a:latin typeface="+mn-lt"/>
              </a:rPr>
              <a:t>από</a:t>
            </a:r>
            <a:r>
              <a:rPr lang="en-US" sz="1200" dirty="0">
                <a:latin typeface="+mn-lt"/>
              </a:rPr>
              <a:t> </a:t>
            </a:r>
            <a:r>
              <a:rPr lang="en-US" sz="1200" dirty="0" smtClean="0">
                <a:latin typeface="+mn-lt"/>
                <a:hlinkClick r:id="rId5"/>
              </a:rPr>
              <a:t>Berichard</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147</a:t>
            </a:fld>
            <a:endParaRPr lang="el-GR" dirty="0"/>
          </a:p>
        </p:txBody>
      </p:sp>
    </p:spTree>
    <p:custDataLst>
      <p:tags r:id="rId1"/>
    </p:custDataLst>
    <p:extLst>
      <p:ext uri="{BB962C8B-B14F-4D97-AF65-F5344CB8AC3E}">
        <p14:creationId xmlns:p14="http://schemas.microsoft.com/office/powerpoint/2010/main" val="180916493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Γ. Έσω ή </a:t>
            </a:r>
            <a:r>
              <a:rPr lang="el-GR" altLang="el-GR" sz="3600" dirty="0" smtClean="0">
                <a:solidFill>
                  <a:prstClr val="black"/>
                </a:solidFill>
              </a:rPr>
              <a:t>προσαγωγοί </a:t>
            </a:r>
            <a:r>
              <a:rPr lang="el-GR" altLang="el-GR" sz="2800" b="0" dirty="0" smtClean="0">
                <a:solidFill>
                  <a:prstClr val="black"/>
                </a:solidFill>
              </a:rPr>
              <a:t>(3/5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5410944" cy="5040560"/>
          </a:xfrm>
        </p:spPr>
        <p:txBody>
          <a:bodyPr>
            <a:noAutofit/>
          </a:bodyPr>
          <a:lstStyle/>
          <a:p>
            <a:pPr marL="577850" indent="-577850">
              <a:spcBef>
                <a:spcPts val="600"/>
              </a:spcBef>
              <a:buFont typeface="Wingdings" pitchFamily="2" charset="2"/>
              <a:buAutoNum type="arabicPeriod" startAt="3"/>
            </a:pPr>
            <a:r>
              <a:rPr lang="el-GR" altLang="el-GR" sz="2400" b="1" dirty="0" smtClean="0"/>
              <a:t>Ισχνός Προσαγωγός</a:t>
            </a:r>
            <a:r>
              <a:rPr lang="el-GR" altLang="el-GR" sz="2400" dirty="0" smtClean="0"/>
              <a:t> </a:t>
            </a:r>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a:t>Σώμα και κάτω κλάδος ηβικού </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a:t>Κνημιαίο κύρτωμα (3</a:t>
            </a:r>
            <a:r>
              <a:rPr lang="el-GR" altLang="el-GR" sz="2400" baseline="30000" dirty="0"/>
              <a:t>ος</a:t>
            </a:r>
            <a:r>
              <a:rPr lang="el-GR" altLang="el-GR" sz="2400" dirty="0"/>
              <a:t> μυς του </a:t>
            </a:r>
            <a:r>
              <a:rPr lang="el-GR" altLang="el-GR" sz="2400" dirty="0" smtClean="0"/>
              <a:t>Χήνειου Πόδα = Απονεύρωση </a:t>
            </a:r>
            <a:r>
              <a:rPr lang="el-GR" altLang="el-GR" sz="2400" dirty="0"/>
              <a:t>ομοιάζουσα με το πόδι της χήνας)</a:t>
            </a:r>
          </a:p>
          <a:p>
            <a:pPr marL="981075"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Θυροειδές </a:t>
            </a:r>
            <a:r>
              <a:rPr lang="el-GR" altLang="el-GR" sz="2400" dirty="0"/>
              <a:t>ν. του οσφυϊκού πλέγματος </a:t>
            </a:r>
            <a:endParaRPr lang="el-GR" altLang="el-GR" sz="2400" dirty="0" smtClean="0"/>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832" y="1196752"/>
            <a:ext cx="2608312" cy="39124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88968" y="5280621"/>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Anterior Hip Muscles 2</a:t>
            </a:r>
            <a:r>
              <a:rPr lang="en-US" sz="1200" dirty="0" smtClean="0">
                <a:solidFill>
                  <a:srgbClr val="000000"/>
                </a:solidFill>
                <a:latin typeface="+mn-lt"/>
              </a:rPr>
              <a:t>” </a:t>
            </a:r>
            <a:r>
              <a:rPr lang="el-GR" sz="1200" dirty="0" smtClean="0">
                <a:solidFill>
                  <a:schemeClr val="tx1">
                    <a:lumMod val="75000"/>
                    <a:lumOff val="25000"/>
                  </a:schemeClr>
                </a:solidFill>
                <a:latin typeface="+mn-lt"/>
              </a:rPr>
              <a:t>από</a:t>
            </a:r>
            <a:r>
              <a:rPr lang="en-US" sz="1200" dirty="0">
                <a:latin typeface="+mn-lt"/>
              </a:rPr>
              <a:t> </a:t>
            </a:r>
            <a:r>
              <a:rPr lang="en-US" sz="1200" dirty="0">
                <a:latin typeface="+mn-lt"/>
                <a:hlinkClick r:id="rId5"/>
              </a:rPr>
              <a:t>Mikael Häggström</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148</a:t>
            </a:fld>
            <a:endParaRPr lang="el-GR" dirty="0"/>
          </a:p>
        </p:txBody>
      </p:sp>
    </p:spTree>
    <p:custDataLst>
      <p:tags r:id="rId1"/>
    </p:custDataLst>
    <p:extLst>
      <p:ext uri="{BB962C8B-B14F-4D97-AF65-F5344CB8AC3E}">
        <p14:creationId xmlns:p14="http://schemas.microsoft.com/office/powerpoint/2010/main" val="2415490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 Οπίσθιοι ή εκτείνοντες</a:t>
            </a:r>
            <a:br>
              <a:rPr lang="el-GR" dirty="0"/>
            </a:br>
            <a:r>
              <a:rPr lang="el-GR" sz="3100" dirty="0"/>
              <a:t>Β.1 Μύες </a:t>
            </a:r>
            <a:r>
              <a:rPr lang="el-GR" sz="3100" dirty="0" smtClean="0"/>
              <a:t>2</a:t>
            </a:r>
            <a:r>
              <a:rPr lang="el-GR" sz="3100" baseline="30000" dirty="0" smtClean="0"/>
              <a:t>ου</a:t>
            </a:r>
            <a:r>
              <a:rPr lang="el-GR" sz="3100" dirty="0" smtClean="0"/>
              <a:t> </a:t>
            </a:r>
            <a:r>
              <a:rPr lang="el-GR" sz="3100" dirty="0"/>
              <a:t>Στρώματος ή </a:t>
            </a:r>
            <a:r>
              <a:rPr lang="el-GR" sz="3100" dirty="0" smtClean="0"/>
              <a:t>εν τω βάθει</a:t>
            </a:r>
            <a:r>
              <a:rPr lang="en-US" sz="3100" dirty="0" smtClean="0"/>
              <a:t> </a:t>
            </a:r>
            <a:r>
              <a:rPr lang="en-US" altLang="el-GR" sz="2800" b="0" dirty="0" smtClean="0">
                <a:solidFill>
                  <a:prstClr val="black"/>
                </a:solidFill>
              </a:rPr>
              <a:t>(3/3)</a:t>
            </a:r>
            <a:endParaRPr lang="el-GR" dirty="0"/>
          </a:p>
        </p:txBody>
      </p:sp>
      <p:sp>
        <p:nvSpPr>
          <p:cNvPr id="3" name="Content Placeholder 2"/>
          <p:cNvSpPr>
            <a:spLocks noGrp="1"/>
          </p:cNvSpPr>
          <p:nvPr>
            <p:ph idx="1"/>
          </p:nvPr>
        </p:nvSpPr>
        <p:spPr>
          <a:xfrm>
            <a:off x="457200" y="1196752"/>
            <a:ext cx="5122912" cy="5040560"/>
          </a:xfrm>
        </p:spPr>
        <p:txBody>
          <a:bodyPr>
            <a:normAutofit/>
          </a:bodyPr>
          <a:lstStyle/>
          <a:p>
            <a:pPr marL="457200" indent="-457200">
              <a:spcBef>
                <a:spcPts val="600"/>
              </a:spcBef>
              <a:buFont typeface="+mj-lt"/>
              <a:buAutoNum type="arabicPeriod" startAt="5"/>
            </a:pPr>
            <a:r>
              <a:rPr lang="el-GR" altLang="el-GR" sz="2400" b="1" dirty="0" smtClean="0"/>
              <a:t>Ίδιος εκτείνων το δείκτη</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071563" lvl="1" indent="-349250">
              <a:spcBef>
                <a:spcPts val="600"/>
              </a:spcBef>
            </a:pPr>
            <a:r>
              <a:rPr lang="el-GR" altLang="el-GR" sz="2400" dirty="0"/>
              <a:t>Μέσον οπίσθιας επιφάνειας ωλένης</a:t>
            </a:r>
          </a:p>
          <a:p>
            <a:pPr marL="722313"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endParaRPr lang="el-GR" altLang="el-GR" sz="2400" dirty="0">
              <a:solidFill>
                <a:srgbClr val="820000"/>
              </a:solidFill>
            </a:endParaRPr>
          </a:p>
          <a:p>
            <a:pPr marL="1071563" lvl="1" indent="-349250">
              <a:spcBef>
                <a:spcPts val="600"/>
              </a:spcBef>
            </a:pPr>
            <a:r>
              <a:rPr lang="el-GR" altLang="el-GR" sz="2400" dirty="0" smtClean="0"/>
              <a:t>Μέση </a:t>
            </a:r>
            <a:r>
              <a:rPr lang="el-GR" altLang="el-GR" sz="2400" dirty="0"/>
              <a:t>ή 2</a:t>
            </a:r>
            <a:r>
              <a:rPr lang="el-GR" altLang="el-GR" sz="2400" baseline="30000" dirty="0"/>
              <a:t>η</a:t>
            </a:r>
            <a:r>
              <a:rPr lang="el-GR" altLang="el-GR" sz="2400" dirty="0"/>
              <a:t> και 3</a:t>
            </a:r>
            <a:r>
              <a:rPr lang="el-GR" altLang="el-GR" sz="2400" baseline="30000" dirty="0"/>
              <a:t>η</a:t>
            </a:r>
            <a:r>
              <a:rPr lang="el-GR" altLang="el-GR" sz="2400" dirty="0"/>
              <a:t> ή ονυχοφόρο φάλαγγα του δείκτη</a:t>
            </a:r>
          </a:p>
          <a:p>
            <a:pPr marL="722313" indent="-27781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071563" lvl="1" indent="-349250">
              <a:spcBef>
                <a:spcPts val="600"/>
              </a:spcBef>
            </a:pPr>
            <a:r>
              <a:rPr lang="el-GR" altLang="el-GR" sz="2400" dirty="0" smtClean="0"/>
              <a:t>Όλοι </a:t>
            </a:r>
            <a:r>
              <a:rPr lang="el-GR" altLang="el-GR" sz="2400" dirty="0"/>
              <a:t>οι εκτείνοντες μ. νευρούνται από το κερκιδικό ν. του βραχιονίου πλέγματος (Α5Α6Α7Α8Θ1</a:t>
            </a:r>
            <a:r>
              <a:rPr lang="el-GR" altLang="el-GR" sz="2400" dirty="0" smtClean="0"/>
              <a:t>)</a:t>
            </a:r>
            <a:endParaRPr lang="el-GR" sz="24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117426"/>
            <a:ext cx="2003434" cy="5119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12160" y="6230815"/>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Gray41</a:t>
            </a:r>
            <a:r>
              <a:rPr lang="el-GR" sz="1200" dirty="0" smtClean="0">
                <a:solidFill>
                  <a:schemeClr val="tx1">
                    <a:lumMod val="75000"/>
                    <a:lumOff val="25000"/>
                  </a:schemeClr>
                </a:solidFill>
                <a:latin typeface="+mn-lt"/>
                <a:hlinkClick r:id="rId5"/>
              </a:rPr>
              <a:t>9</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6"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Tree>
    <p:custDataLst>
      <p:tags r:id="rId1"/>
    </p:custDataLst>
    <p:extLst>
      <p:ext uri="{BB962C8B-B14F-4D97-AF65-F5344CB8AC3E}">
        <p14:creationId xmlns:p14="http://schemas.microsoft.com/office/powerpoint/2010/main" val="40683666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Γ. Έσω ή </a:t>
            </a:r>
            <a:r>
              <a:rPr lang="el-GR" altLang="el-GR" sz="3600" dirty="0" smtClean="0">
                <a:solidFill>
                  <a:prstClr val="black"/>
                </a:solidFill>
              </a:rPr>
              <a:t>προσαγωγοί </a:t>
            </a:r>
            <a:r>
              <a:rPr lang="el-GR" altLang="el-GR" sz="2800" b="0" dirty="0" smtClean="0">
                <a:solidFill>
                  <a:prstClr val="black"/>
                </a:solidFill>
              </a:rPr>
              <a:t>(4/5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5338936" cy="5040560"/>
          </a:xfrm>
        </p:spPr>
        <p:txBody>
          <a:bodyPr>
            <a:noAutofit/>
          </a:bodyPr>
          <a:lstStyle/>
          <a:p>
            <a:pPr marL="577850" indent="-577850">
              <a:spcBef>
                <a:spcPts val="1800"/>
              </a:spcBef>
              <a:buFont typeface="Wingdings" pitchFamily="2" charset="2"/>
              <a:buAutoNum type="arabicPeriod" startAt="4"/>
            </a:pPr>
            <a:r>
              <a:rPr lang="el-GR" altLang="el-GR" sz="2400" b="1" dirty="0" smtClean="0"/>
              <a:t>Βραχύς Προσαγωγός</a:t>
            </a:r>
            <a:r>
              <a:rPr lang="el-GR" altLang="el-GR" sz="2400" dirty="0" smtClean="0"/>
              <a:t> </a:t>
            </a:r>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Σώμα </a:t>
            </a:r>
            <a:r>
              <a:rPr lang="el-GR" altLang="el-GR" sz="2400" dirty="0"/>
              <a:t>και κάτω κλάδος ηβικού</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Τραχεία </a:t>
            </a:r>
            <a:r>
              <a:rPr lang="el-GR" altLang="el-GR" sz="2400" dirty="0"/>
              <a:t>γραμμή μηριαίου</a:t>
            </a:r>
          </a:p>
          <a:p>
            <a:pPr marL="981075"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Θυροειδές </a:t>
            </a:r>
            <a:r>
              <a:rPr lang="el-GR" altLang="el-GR" sz="2400" dirty="0"/>
              <a:t>ν. του οσφυϊκού </a:t>
            </a:r>
            <a:r>
              <a:rPr lang="el-GR" altLang="el-GR" sz="2400" dirty="0" smtClean="0"/>
              <a:t>πλέγματος</a:t>
            </a:r>
            <a:endParaRPr lang="el-GR"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832" y="1196752"/>
            <a:ext cx="2608312" cy="39124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88968" y="5280621"/>
            <a:ext cx="2320866"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Anterior Hip Muscles 2</a:t>
            </a:r>
            <a:r>
              <a:rPr lang="en-US" sz="1200" dirty="0" smtClean="0">
                <a:solidFill>
                  <a:srgbClr val="000000"/>
                </a:solidFill>
                <a:latin typeface="+mn-lt"/>
              </a:rPr>
              <a:t>” </a:t>
            </a:r>
            <a:r>
              <a:rPr lang="el-GR" sz="1200" dirty="0" smtClean="0">
                <a:solidFill>
                  <a:schemeClr val="tx1">
                    <a:lumMod val="75000"/>
                    <a:lumOff val="25000"/>
                  </a:schemeClr>
                </a:solidFill>
                <a:latin typeface="+mn-lt"/>
              </a:rPr>
              <a:t>από</a:t>
            </a:r>
            <a:r>
              <a:rPr lang="en-US" sz="1200" dirty="0">
                <a:latin typeface="+mn-lt"/>
              </a:rPr>
              <a:t> </a:t>
            </a:r>
            <a:r>
              <a:rPr lang="en-US" sz="1200" dirty="0">
                <a:latin typeface="+mn-lt"/>
                <a:hlinkClick r:id="rId5"/>
              </a:rPr>
              <a:t>Mikael Häggström</a:t>
            </a:r>
            <a:r>
              <a:rPr lang="el-GR"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BY-SA 3.0</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149</a:t>
            </a:fld>
            <a:endParaRPr lang="el-GR" dirty="0"/>
          </a:p>
        </p:txBody>
      </p:sp>
    </p:spTree>
    <p:custDataLst>
      <p:tags r:id="rId1"/>
    </p:custDataLst>
    <p:extLst>
      <p:ext uri="{BB962C8B-B14F-4D97-AF65-F5344CB8AC3E}">
        <p14:creationId xmlns:p14="http://schemas.microsoft.com/office/powerpoint/2010/main" val="26797560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77850" indent="-577850">
              <a:lnSpc>
                <a:spcPct val="80000"/>
              </a:lnSpc>
            </a:pPr>
            <a:r>
              <a:rPr lang="el-GR" altLang="el-GR" sz="3600" dirty="0">
                <a:solidFill>
                  <a:prstClr val="black"/>
                </a:solidFill>
              </a:rPr>
              <a:t>Γ. Έσω ή </a:t>
            </a:r>
            <a:r>
              <a:rPr lang="el-GR" altLang="el-GR" sz="3600" dirty="0" smtClean="0">
                <a:solidFill>
                  <a:prstClr val="black"/>
                </a:solidFill>
              </a:rPr>
              <a:t>προσαγωγοί </a:t>
            </a:r>
            <a:r>
              <a:rPr lang="el-GR" altLang="el-GR" sz="2800" b="0" dirty="0" smtClean="0">
                <a:solidFill>
                  <a:prstClr val="black"/>
                </a:solidFill>
              </a:rPr>
              <a:t>(5/5</a:t>
            </a:r>
            <a:r>
              <a:rPr lang="el-GR" altLang="el-GR" sz="2800" b="0" dirty="0">
                <a:solidFill>
                  <a:prstClr val="black"/>
                </a:solidFill>
              </a:rPr>
              <a:t>)</a:t>
            </a:r>
            <a:endParaRPr lang="el-GR" altLang="el-GR" sz="2800" dirty="0"/>
          </a:p>
        </p:txBody>
      </p:sp>
      <p:sp>
        <p:nvSpPr>
          <p:cNvPr id="2" name="Content Placeholder 1"/>
          <p:cNvSpPr>
            <a:spLocks noGrp="1"/>
          </p:cNvSpPr>
          <p:nvPr>
            <p:ph idx="1"/>
          </p:nvPr>
        </p:nvSpPr>
        <p:spPr>
          <a:xfrm>
            <a:off x="457200" y="1196752"/>
            <a:ext cx="6491064" cy="5040560"/>
          </a:xfrm>
        </p:spPr>
        <p:txBody>
          <a:bodyPr>
            <a:noAutofit/>
          </a:bodyPr>
          <a:lstStyle/>
          <a:p>
            <a:pPr marL="577850" indent="-577850">
              <a:spcBef>
                <a:spcPts val="600"/>
              </a:spcBef>
              <a:buClrTx/>
              <a:buSzTx/>
              <a:buFontTx/>
              <a:buAutoNum type="arabicPeriod" startAt="5"/>
            </a:pPr>
            <a:r>
              <a:rPr lang="el-GR" altLang="el-GR" sz="2400" b="1" dirty="0" smtClean="0"/>
              <a:t>Μέγας Προσαγωγός</a:t>
            </a:r>
            <a:endParaRPr lang="el-GR" altLang="el-GR" sz="2400" dirty="0" smtClean="0"/>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431925" lvl="1" indent="-450850">
              <a:spcBef>
                <a:spcPts val="600"/>
              </a:spcBef>
            </a:pPr>
            <a:r>
              <a:rPr lang="el-GR" altLang="el-GR" sz="2400" dirty="0" smtClean="0"/>
              <a:t>Κάτω </a:t>
            </a:r>
            <a:r>
              <a:rPr lang="el-GR" altLang="el-GR" sz="2400" dirty="0"/>
              <a:t>κλάδος ηβικού και ισχιακού</a:t>
            </a:r>
          </a:p>
          <a:p>
            <a:pPr marL="1431925" lvl="1" indent="-450850">
              <a:spcBef>
                <a:spcPts val="600"/>
              </a:spcBef>
            </a:pPr>
            <a:r>
              <a:rPr lang="el-GR" altLang="el-GR" sz="2400" dirty="0" smtClean="0"/>
              <a:t>Ισχιακό </a:t>
            </a:r>
            <a:r>
              <a:rPr lang="el-GR" altLang="el-GR" sz="2400" dirty="0"/>
              <a:t>κύρτωμα</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431925" lvl="1" indent="-450850">
              <a:spcBef>
                <a:spcPts val="600"/>
              </a:spcBef>
            </a:pPr>
            <a:r>
              <a:rPr lang="el-GR" altLang="el-GR" sz="2400" dirty="0" smtClean="0"/>
              <a:t>Τραχεία </a:t>
            </a:r>
            <a:r>
              <a:rPr lang="el-GR" altLang="el-GR" sz="2400" dirty="0"/>
              <a:t>γραμμή</a:t>
            </a:r>
          </a:p>
          <a:p>
            <a:pPr marL="1431925" lvl="1" indent="-450850">
              <a:spcBef>
                <a:spcPts val="600"/>
              </a:spcBef>
            </a:pPr>
            <a:r>
              <a:rPr lang="el-GR" altLang="el-GR" sz="2400" dirty="0" smtClean="0"/>
              <a:t>Έσω </a:t>
            </a:r>
            <a:r>
              <a:rPr lang="el-GR" altLang="el-GR" sz="2400" dirty="0"/>
              <a:t>υπερκονδύλιο φύμα κνήμης </a:t>
            </a:r>
            <a:r>
              <a:rPr lang="el-GR" altLang="el-GR" sz="2400" dirty="0" smtClean="0"/>
              <a:t>(</a:t>
            </a:r>
            <a:r>
              <a:rPr lang="el-GR" altLang="el-GR" sz="2400" dirty="0"/>
              <a:t>φύμα του μεγάλου προσαγωγού)</a:t>
            </a:r>
          </a:p>
          <a:p>
            <a:pPr marL="981075"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431925" lvl="1" indent="-450850">
              <a:spcBef>
                <a:spcPts val="600"/>
              </a:spcBef>
            </a:pPr>
            <a:r>
              <a:rPr lang="el-GR" altLang="el-GR" sz="2400" dirty="0" smtClean="0"/>
              <a:t>Θυροειδές </a:t>
            </a:r>
            <a:r>
              <a:rPr lang="el-GR" altLang="el-GR" sz="2400" dirty="0"/>
              <a:t>ν. του οσφυϊκού πλέγματος και κλάδους από το ισχιακό ν. του ιερού πλέγματος  (πρόσθιοι κλάδοι Ο5 Ι1 Ι2 Ι3 νωτιαίων ν</a:t>
            </a:r>
            <a:r>
              <a:rPr lang="el-GR" altLang="el-GR" sz="2400" dirty="0" smtClean="0"/>
              <a:t>.)</a:t>
            </a:r>
            <a:endParaRPr lang="el-GR"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710" y="1213248"/>
            <a:ext cx="2437274" cy="36559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150</a:t>
            </a:fld>
            <a:endParaRPr lang="el-GR" dirty="0"/>
          </a:p>
        </p:txBody>
      </p:sp>
    </p:spTree>
    <p:custDataLst>
      <p:tags r:id="rId1"/>
    </p:custDataLst>
    <p:extLst>
      <p:ext uri="{BB962C8B-B14F-4D97-AF65-F5344CB8AC3E}">
        <p14:creationId xmlns:p14="http://schemas.microsoft.com/office/powerpoint/2010/main" val="135919480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του περινέου</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37171133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l-GR" dirty="0"/>
              <a:t>Μύες του </a:t>
            </a:r>
            <a:r>
              <a:rPr lang="el-GR" dirty="0" smtClean="0"/>
              <a:t>περινέου</a:t>
            </a:r>
            <a:endParaRPr lang="el-GR" altLang="el-GR" dirty="0">
              <a:solidFill>
                <a:srgbClr val="00FFFF"/>
              </a:solidFill>
            </a:endParaRPr>
          </a:p>
        </p:txBody>
      </p:sp>
      <p:sp>
        <p:nvSpPr>
          <p:cNvPr id="2" name="Content Placeholder 1"/>
          <p:cNvSpPr>
            <a:spLocks noGrp="1"/>
          </p:cNvSpPr>
          <p:nvPr>
            <p:ph idx="1"/>
          </p:nvPr>
        </p:nvSpPr>
        <p:spPr/>
        <p:txBody>
          <a:bodyPr>
            <a:normAutofit/>
          </a:bodyPr>
          <a:lstStyle/>
          <a:p>
            <a:pPr marL="450850" indent="-450850">
              <a:spcBef>
                <a:spcPts val="600"/>
              </a:spcBef>
            </a:pPr>
            <a:r>
              <a:rPr lang="el-GR" altLang="el-GR" sz="2400" b="1" dirty="0" smtClean="0"/>
              <a:t>Μύες Περινέου </a:t>
            </a:r>
          </a:p>
          <a:p>
            <a:pPr marL="450850" indent="0">
              <a:spcBef>
                <a:spcPts val="600"/>
              </a:spcBef>
              <a:buNone/>
            </a:pPr>
            <a:r>
              <a:rPr lang="el-GR" altLang="el-GR" sz="2400" dirty="0" smtClean="0"/>
              <a:t>Σχηματίζουν </a:t>
            </a:r>
            <a:r>
              <a:rPr lang="el-GR" altLang="el-GR" sz="2400" dirty="0"/>
              <a:t>διάφραγμα (πυελικό) που κλείνει το κάτω στόμιο της πυέλου και σχηματίζει το έδαφος της πυελικής κοιλότητας. </a:t>
            </a:r>
          </a:p>
          <a:p>
            <a:pPr marL="450850" indent="-450850">
              <a:spcBef>
                <a:spcPts val="1800"/>
              </a:spcBef>
            </a:pPr>
            <a:r>
              <a:rPr lang="el-GR" altLang="el-GR" sz="2400" b="1" dirty="0" smtClean="0"/>
              <a:t>Περίνεο</a:t>
            </a:r>
            <a:r>
              <a:rPr lang="el-GR" altLang="el-GR" sz="2400" dirty="0" smtClean="0"/>
              <a:t> </a:t>
            </a:r>
            <a:r>
              <a:rPr lang="el-GR" altLang="el-GR" sz="2400" dirty="0"/>
              <a:t>(περιοχή μεταξύ ηβικής σύμφυσης, κόκκυγα και ισχιακών κυρτωμάτων</a:t>
            </a:r>
            <a:r>
              <a:rPr lang="el-GR" altLang="el-GR" sz="2400" dirty="0" smtClean="0"/>
              <a:t>).</a:t>
            </a:r>
          </a:p>
          <a:p>
            <a:pPr marL="450850" indent="0">
              <a:spcBef>
                <a:spcPts val="600"/>
              </a:spcBef>
              <a:buNone/>
            </a:pPr>
            <a:r>
              <a:rPr lang="el-GR" altLang="el-GR" sz="2400" dirty="0" smtClean="0"/>
              <a:t>Έχει </a:t>
            </a:r>
            <a:r>
              <a:rPr lang="el-GR" altLang="el-GR" sz="2400" dirty="0"/>
              <a:t>σχήμα ρόμβου και χωρίζεται από μία νοητή γραμμή διερχομένη από τα ισχιακά κυρτώματα σε 2 </a:t>
            </a:r>
            <a:r>
              <a:rPr lang="el-GR" altLang="el-GR" sz="2400" dirty="0" smtClean="0"/>
              <a:t>τρίγωνα</a:t>
            </a:r>
            <a:r>
              <a:rPr lang="en-US" altLang="el-GR" sz="2400" dirty="0"/>
              <a:t>:</a:t>
            </a:r>
            <a:endParaRPr lang="el-GR" altLang="el-GR" sz="2400" dirty="0"/>
          </a:p>
          <a:p>
            <a:pPr marL="808038" indent="-357188">
              <a:spcBef>
                <a:spcPts val="600"/>
              </a:spcBef>
              <a:buFont typeface="Wingdings" pitchFamily="2" charset="2"/>
              <a:buAutoNum type="arabicPeriod"/>
            </a:pPr>
            <a:r>
              <a:rPr lang="el-GR" altLang="el-GR" sz="2400" dirty="0" smtClean="0"/>
              <a:t>Ουρογεννητικό </a:t>
            </a:r>
            <a:r>
              <a:rPr lang="el-GR" altLang="el-GR" sz="2400" dirty="0"/>
              <a:t>(έμπροσθεν)</a:t>
            </a:r>
          </a:p>
          <a:p>
            <a:pPr marL="808038" indent="-357188">
              <a:spcBef>
                <a:spcPts val="600"/>
              </a:spcBef>
              <a:buFont typeface="Wingdings" pitchFamily="2" charset="2"/>
              <a:buAutoNum type="arabicPeriod"/>
            </a:pPr>
            <a:r>
              <a:rPr lang="el-GR" altLang="el-GR" sz="2400" dirty="0" smtClean="0"/>
              <a:t>Πρωκτικό </a:t>
            </a:r>
            <a:r>
              <a:rPr lang="el-GR" altLang="el-GR" sz="2400" dirty="0"/>
              <a:t>(όπισθεν)</a:t>
            </a:r>
          </a:p>
          <a:p>
            <a:pPr marL="457200" indent="-457200">
              <a:spcBef>
                <a:spcPts val="600"/>
              </a:spcBef>
              <a:buFont typeface="Wingdings" pitchFamily="2" charset="2"/>
              <a:buAutoNum type="arabicPeriod"/>
            </a:pPr>
            <a:endParaRPr lang="el-GR" altLang="el-GR" sz="2400" dirty="0"/>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152</a:t>
            </a:fld>
            <a:endParaRPr lang="el-GR" dirty="0"/>
          </a:p>
        </p:txBody>
      </p:sp>
    </p:spTree>
    <p:custDataLst>
      <p:tags r:id="rId1"/>
    </p:custDataLst>
    <p:extLst>
      <p:ext uri="{BB962C8B-B14F-4D97-AF65-F5344CB8AC3E}">
        <p14:creationId xmlns:p14="http://schemas.microsoft.com/office/powerpoint/2010/main" val="198704823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altLang="el-GR" sz="3600" dirty="0" smtClean="0"/>
              <a:t>Μύες ουρογεννητικής χώρας </a:t>
            </a:r>
            <a:r>
              <a:rPr lang="el-GR" altLang="el-GR" sz="2800" b="0" dirty="0" smtClean="0"/>
              <a:t>(1/3)</a:t>
            </a:r>
            <a:endParaRPr lang="el-GR" altLang="el-GR" sz="2800" b="0" dirty="0"/>
          </a:p>
        </p:txBody>
      </p:sp>
      <p:sp>
        <p:nvSpPr>
          <p:cNvPr id="2" name="Content Placeholder 1"/>
          <p:cNvSpPr>
            <a:spLocks noGrp="1"/>
          </p:cNvSpPr>
          <p:nvPr>
            <p:ph idx="1"/>
          </p:nvPr>
        </p:nvSpPr>
        <p:spPr/>
        <p:txBody>
          <a:bodyPr>
            <a:normAutofit/>
          </a:bodyPr>
          <a:lstStyle/>
          <a:p>
            <a:pPr marL="0" indent="0">
              <a:spcBef>
                <a:spcPts val="600"/>
              </a:spcBef>
              <a:buFont typeface="Wingdings" pitchFamily="2" charset="2"/>
              <a:buNone/>
            </a:pPr>
            <a:r>
              <a:rPr lang="el-GR" altLang="el-GR" sz="2400" dirty="0"/>
              <a:t>Διατάσσονται σε 2 στιβάδες</a:t>
            </a:r>
            <a:r>
              <a:rPr lang="en-US" altLang="el-GR" sz="2400" dirty="0"/>
              <a:t>, </a:t>
            </a:r>
            <a:r>
              <a:rPr lang="el-GR" altLang="el-GR" sz="2400" dirty="0"/>
              <a:t>την επιπολής ή κάτω και την εν τω βάθει ή </a:t>
            </a:r>
            <a:r>
              <a:rPr lang="el-GR" altLang="el-GR" sz="2400" dirty="0" smtClean="0"/>
              <a:t>πάνω.</a:t>
            </a:r>
            <a:endParaRPr lang="el-GR" altLang="el-GR" sz="2400" dirty="0"/>
          </a:p>
          <a:p>
            <a:pPr marL="533400" indent="-533400">
              <a:spcBef>
                <a:spcPts val="600"/>
              </a:spcBef>
              <a:spcAft>
                <a:spcPts val="600"/>
              </a:spcAft>
              <a:buFont typeface="Wingdings" pitchFamily="2" charset="2"/>
              <a:buNone/>
            </a:pPr>
            <a:r>
              <a:rPr lang="el-GR" altLang="el-GR" sz="2400" u="sng" dirty="0"/>
              <a:t>Στην κάτω ή επιπολής στιβάδα βρίσκονται</a:t>
            </a:r>
            <a:r>
              <a:rPr lang="en-US" altLang="el-GR" sz="2400" u="sng" dirty="0"/>
              <a:t>:</a:t>
            </a:r>
            <a:endParaRPr lang="el-GR" altLang="el-GR" sz="2400" u="sng" dirty="0"/>
          </a:p>
          <a:p>
            <a:pPr marL="533400" indent="-533400">
              <a:spcBef>
                <a:spcPts val="600"/>
              </a:spcBef>
              <a:buFont typeface="Wingdings" pitchFamily="2" charset="2"/>
              <a:buAutoNum type="arabicPeriod"/>
            </a:pPr>
            <a:r>
              <a:rPr lang="el-GR" altLang="el-GR" sz="2400" b="1" dirty="0" smtClean="0"/>
              <a:t>Ισχιοσηραγγώδης </a:t>
            </a:r>
            <a:endParaRPr lang="en-US" altLang="el-GR" sz="2400" b="1" dirty="0" smtClean="0"/>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Ισχιακό </a:t>
            </a:r>
            <a:r>
              <a:rPr lang="el-GR" altLang="el-GR" sz="2400" dirty="0"/>
              <a:t>κύρτωμα</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 </a:t>
            </a:r>
            <a:r>
              <a:rPr lang="el-GR" altLang="el-GR" sz="2400" dirty="0" smtClean="0"/>
              <a:t>Σηραγγώδες </a:t>
            </a:r>
            <a:r>
              <a:rPr lang="el-GR" altLang="el-GR" sz="2400" dirty="0"/>
              <a:t>σώμα κλειτορίδας ή πέους (άνδρες)</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r>
              <a:rPr lang="el-GR" altLang="el-GR" sz="2400" dirty="0" smtClean="0"/>
              <a:t>Περινεϊκό </a:t>
            </a:r>
            <a:r>
              <a:rPr lang="el-GR" altLang="el-GR" sz="2400" dirty="0"/>
              <a:t>ν. αιδοιϊκού πλέγματος (Ι2-Ι4</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153</a:t>
            </a:fld>
            <a:endParaRPr lang="el-GR" dirty="0"/>
          </a:p>
        </p:txBody>
      </p:sp>
    </p:spTree>
    <p:custDataLst>
      <p:tags r:id="rId1"/>
    </p:custDataLst>
    <p:extLst>
      <p:ext uri="{BB962C8B-B14F-4D97-AF65-F5344CB8AC3E}">
        <p14:creationId xmlns:p14="http://schemas.microsoft.com/office/powerpoint/2010/main" val="37420952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altLang="el-GR" sz="3600" dirty="0" smtClean="0"/>
              <a:t>Μύες ουρογεννητικής χώρας </a:t>
            </a:r>
            <a:r>
              <a:rPr lang="el-GR" altLang="el-GR" sz="2800" b="0" dirty="0" smtClean="0">
                <a:solidFill>
                  <a:prstClr val="black"/>
                </a:solidFill>
              </a:rPr>
              <a:t>(2/3</a:t>
            </a:r>
            <a:r>
              <a:rPr lang="el-GR" altLang="el-GR" sz="2800" b="0" dirty="0">
                <a:solidFill>
                  <a:prstClr val="black"/>
                </a:solidFill>
              </a:rPr>
              <a:t>)</a:t>
            </a:r>
            <a:endParaRPr lang="el-GR" altLang="el-GR" sz="3600" dirty="0"/>
          </a:p>
        </p:txBody>
      </p:sp>
      <p:sp>
        <p:nvSpPr>
          <p:cNvPr id="2" name="Content Placeholder 1"/>
          <p:cNvSpPr>
            <a:spLocks noGrp="1"/>
          </p:cNvSpPr>
          <p:nvPr>
            <p:ph idx="1"/>
          </p:nvPr>
        </p:nvSpPr>
        <p:spPr/>
        <p:txBody>
          <a:bodyPr>
            <a:normAutofit/>
          </a:bodyPr>
          <a:lstStyle/>
          <a:p>
            <a:pPr marL="533400" indent="-533400">
              <a:spcBef>
                <a:spcPts val="600"/>
              </a:spcBef>
              <a:buFont typeface="Wingdings" pitchFamily="2" charset="2"/>
              <a:buAutoNum type="arabicPeriod" startAt="2"/>
            </a:pPr>
            <a:r>
              <a:rPr lang="el-GR" altLang="el-GR" sz="2400" b="1" dirty="0" smtClean="0"/>
              <a:t>Βολβοσηραγγώδης </a:t>
            </a:r>
            <a:endParaRPr lang="en-US" altLang="el-GR" sz="2400" b="1" dirty="0"/>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Κέντρο </a:t>
            </a:r>
            <a:r>
              <a:rPr lang="el-GR" altLang="el-GR" sz="2400" dirty="0"/>
              <a:t>του περινέου</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 </a:t>
            </a:r>
            <a:r>
              <a:rPr lang="el-GR" altLang="el-GR" sz="2400" dirty="0" smtClean="0"/>
              <a:t>Σηραγγώδες </a:t>
            </a:r>
            <a:r>
              <a:rPr lang="el-GR" altLang="el-GR" sz="2400" dirty="0"/>
              <a:t>σώμα κλειτορίδας ή πέους και ουρήθρας (άνδρες)</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r>
              <a:rPr lang="el-GR" altLang="el-GR" sz="2400" dirty="0" smtClean="0"/>
              <a:t>Περινεϊκό </a:t>
            </a:r>
            <a:r>
              <a:rPr lang="el-GR" altLang="el-GR" sz="2400" dirty="0"/>
              <a:t>ν. αιδοιϊκού πλέγματος (Ι2-Ι4)</a:t>
            </a:r>
            <a:endParaRPr lang="en-US" altLang="el-GR" sz="2400" dirty="0"/>
          </a:p>
          <a:p>
            <a:pPr marL="533400" indent="-533400">
              <a:spcBef>
                <a:spcPts val="1800"/>
              </a:spcBef>
              <a:buFont typeface="Wingdings" pitchFamily="2" charset="2"/>
              <a:buAutoNum type="arabicPeriod" startAt="3"/>
            </a:pPr>
            <a:r>
              <a:rPr lang="el-GR" altLang="el-GR" sz="2400" b="1" dirty="0" smtClean="0"/>
              <a:t>Επιπολής Εγκάρσιος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Ισχιακό </a:t>
            </a:r>
            <a:r>
              <a:rPr lang="el-GR" altLang="el-GR" sz="2400" dirty="0"/>
              <a:t>κύρτωμα</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 </a:t>
            </a:r>
            <a:r>
              <a:rPr lang="el-GR" altLang="el-GR" sz="2400" dirty="0" smtClean="0"/>
              <a:t>Κέντρο </a:t>
            </a:r>
            <a:r>
              <a:rPr lang="el-GR" altLang="el-GR" sz="2400" dirty="0"/>
              <a:t>περινέου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r>
              <a:rPr lang="el-GR" altLang="el-GR" sz="2400" dirty="0" smtClean="0"/>
              <a:t>Περινεϊκό </a:t>
            </a:r>
            <a:r>
              <a:rPr lang="el-GR" altLang="el-GR" sz="2400" dirty="0"/>
              <a:t>ν. αιδοιϊκού πλέγματος (Ι2-Ι4</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154</a:t>
            </a:fld>
            <a:endParaRPr lang="el-GR" dirty="0"/>
          </a:p>
        </p:txBody>
      </p:sp>
    </p:spTree>
    <p:custDataLst>
      <p:tags r:id="rId1"/>
    </p:custDataLst>
    <p:extLst>
      <p:ext uri="{BB962C8B-B14F-4D97-AF65-F5344CB8AC3E}">
        <p14:creationId xmlns:p14="http://schemas.microsoft.com/office/powerpoint/2010/main" val="10202214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a:t>Μύες ουρογεννητικής </a:t>
            </a:r>
            <a:r>
              <a:rPr lang="el-GR" altLang="el-GR" sz="3600" dirty="0" smtClean="0"/>
              <a:t>χώρας </a:t>
            </a:r>
            <a:r>
              <a:rPr lang="el-GR" altLang="el-GR" sz="2800" b="0" dirty="0" smtClean="0">
                <a:solidFill>
                  <a:prstClr val="black"/>
                </a:solidFill>
              </a:rPr>
              <a:t>(3/3</a:t>
            </a:r>
            <a:r>
              <a:rPr lang="el-GR" altLang="el-GR" sz="2800" b="0" dirty="0">
                <a:solidFill>
                  <a:prstClr val="black"/>
                </a:solidFill>
              </a:rPr>
              <a:t>)</a:t>
            </a:r>
            <a:endParaRPr lang="el-GR" altLang="el-GR" sz="3600" dirty="0">
              <a:solidFill>
                <a:srgbClr val="00FFFF"/>
              </a:solidFill>
            </a:endParaRPr>
          </a:p>
        </p:txBody>
      </p:sp>
      <p:sp>
        <p:nvSpPr>
          <p:cNvPr id="2" name="Content Placeholder 1"/>
          <p:cNvSpPr>
            <a:spLocks noGrp="1"/>
          </p:cNvSpPr>
          <p:nvPr>
            <p:ph idx="1"/>
          </p:nvPr>
        </p:nvSpPr>
        <p:spPr/>
        <p:txBody>
          <a:bodyPr>
            <a:normAutofit/>
          </a:bodyPr>
          <a:lstStyle/>
          <a:p>
            <a:pPr marL="533400" indent="-533400">
              <a:spcBef>
                <a:spcPts val="600"/>
              </a:spcBef>
              <a:spcAft>
                <a:spcPts val="600"/>
              </a:spcAft>
              <a:buFont typeface="Wingdings" pitchFamily="2" charset="2"/>
              <a:buNone/>
            </a:pPr>
            <a:r>
              <a:rPr lang="el-GR" altLang="el-GR" sz="2400" u="sng" dirty="0"/>
              <a:t>Στην πάνω ή εν τω βάθει στιβάδα βρίσκονται</a:t>
            </a:r>
            <a:r>
              <a:rPr lang="en-US" altLang="el-GR" sz="2400" u="sng" dirty="0"/>
              <a:t>:</a:t>
            </a:r>
            <a:endParaRPr lang="el-GR" altLang="el-GR" sz="2400" u="sng" dirty="0"/>
          </a:p>
          <a:p>
            <a:pPr marL="533400" indent="-533400">
              <a:spcBef>
                <a:spcPts val="600"/>
              </a:spcBef>
              <a:buFont typeface="Wingdings" pitchFamily="2" charset="2"/>
              <a:buAutoNum type="arabicPeriod" startAt="4"/>
            </a:pPr>
            <a:r>
              <a:rPr lang="el-GR" altLang="el-GR" sz="2400" b="1" dirty="0" smtClean="0"/>
              <a:t>Εν τω Βάθει Εγκάρσιος   </a:t>
            </a:r>
            <a:r>
              <a:rPr lang="el-GR" altLang="el-GR" sz="2400" dirty="0" smtClean="0"/>
              <a:t>(</a:t>
            </a:r>
            <a:r>
              <a:rPr lang="el-GR" altLang="el-GR" sz="2400" dirty="0"/>
              <a:t>κάτω από τον επιπολής εγκάρσιο)</a:t>
            </a:r>
            <a:endParaRPr lang="en-US" altLang="el-GR" sz="2400" dirty="0"/>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Ισχιακό </a:t>
            </a:r>
            <a:r>
              <a:rPr lang="el-GR" altLang="el-GR" sz="2400" dirty="0"/>
              <a:t>κύρτωμα</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a:t>Κέντρο περινέου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Περινεϊκό ν. αιδοιϊκού πλέγματος (Ι2-Ι4)</a:t>
            </a:r>
          </a:p>
          <a:p>
            <a:pPr marL="533400" indent="-533400">
              <a:spcBef>
                <a:spcPts val="1800"/>
              </a:spcBef>
              <a:buFont typeface="Wingdings" pitchFamily="2" charset="2"/>
              <a:buAutoNum type="arabicPeriod" startAt="5"/>
            </a:pPr>
            <a:r>
              <a:rPr lang="el-GR" altLang="el-GR" sz="2400" b="1" dirty="0" smtClean="0"/>
              <a:t>Σφιγκτήρας Υμενώδους  Ουρήθρας ή Ουρηθροκολεϊκός </a:t>
            </a:r>
            <a:r>
              <a:rPr lang="el-GR" altLang="el-GR" sz="2400" dirty="0" smtClean="0"/>
              <a:t>(</a:t>
            </a:r>
            <a:r>
              <a:rPr lang="el-GR" altLang="el-GR" sz="2400" dirty="0"/>
              <a:t>περιβάλλει</a:t>
            </a:r>
            <a:r>
              <a:rPr lang="el-GR" altLang="el-GR" sz="2400" b="1" dirty="0"/>
              <a:t> </a:t>
            </a:r>
            <a:r>
              <a:rPr lang="el-GR" altLang="el-GR" sz="2400" dirty="0"/>
              <a:t>εκτός από την ουρήθρα και τον κόλπο) </a:t>
            </a:r>
            <a:endParaRPr lang="en-US" altLang="el-GR" sz="2400" dirty="0"/>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a:t>Εγκάρσιος σύνδεσμος του περινέου</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a:t>Κέντρο του περινέου</a:t>
            </a:r>
            <a:r>
              <a:rPr lang="en-US" altLang="el-GR" sz="2400" dirty="0"/>
              <a:t> </a:t>
            </a:r>
            <a:endParaRPr lang="el-GR" altLang="el-GR" sz="2400" dirty="0"/>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Περινεϊκό ν. αιδοιϊκού πλέγματος (Ι2-Ι4)</a:t>
            </a:r>
            <a:endParaRPr lang="en-US" altLang="el-GR" sz="2400" dirty="0"/>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155</a:t>
            </a:fld>
            <a:endParaRPr lang="el-GR" dirty="0"/>
          </a:p>
        </p:txBody>
      </p:sp>
    </p:spTree>
    <p:custDataLst>
      <p:tags r:id="rId1"/>
    </p:custDataLst>
    <p:extLst>
      <p:ext uri="{BB962C8B-B14F-4D97-AF65-F5344CB8AC3E}">
        <p14:creationId xmlns:p14="http://schemas.microsoft.com/office/powerpoint/2010/main" val="78378174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πρωκτικής </a:t>
            </a:r>
            <a:r>
              <a:rPr lang="el-GR" altLang="el-GR" sz="3600" dirty="0"/>
              <a:t>χ</a:t>
            </a:r>
            <a:r>
              <a:rPr lang="el-GR" altLang="el-GR" sz="3600" dirty="0" smtClean="0"/>
              <a:t>ώρας </a:t>
            </a:r>
            <a:r>
              <a:rPr lang="el-GR" altLang="el-GR" sz="2800" b="0" dirty="0">
                <a:solidFill>
                  <a:prstClr val="black"/>
                </a:solidFill>
              </a:rPr>
              <a:t>(</a:t>
            </a:r>
            <a:r>
              <a:rPr lang="el-GR" altLang="el-GR" sz="2800" b="0" dirty="0" smtClean="0">
                <a:solidFill>
                  <a:prstClr val="black"/>
                </a:solidFill>
              </a:rPr>
              <a:t>1/2)</a:t>
            </a:r>
            <a:endParaRPr lang="el-GR" altLang="el-GR" sz="3600" dirty="0"/>
          </a:p>
        </p:txBody>
      </p:sp>
      <p:sp>
        <p:nvSpPr>
          <p:cNvPr id="2" name="Content Placeholder 1"/>
          <p:cNvSpPr>
            <a:spLocks noGrp="1"/>
          </p:cNvSpPr>
          <p:nvPr>
            <p:ph idx="1"/>
          </p:nvPr>
        </p:nvSpPr>
        <p:spPr/>
        <p:txBody>
          <a:bodyPr>
            <a:noAutofit/>
          </a:bodyPr>
          <a:lstStyle/>
          <a:p>
            <a:pPr marL="533400" indent="-533400">
              <a:spcBef>
                <a:spcPts val="600"/>
              </a:spcBef>
              <a:spcAft>
                <a:spcPts val="600"/>
              </a:spcAft>
              <a:buFont typeface="Wingdings" pitchFamily="2" charset="2"/>
              <a:buNone/>
            </a:pPr>
            <a:r>
              <a:rPr lang="el-GR" altLang="el-GR" sz="2400" u="sng" dirty="0"/>
              <a:t>Στην πάνω ή εν τω βάθει στιβάδα βρίσκεται</a:t>
            </a:r>
            <a:r>
              <a:rPr lang="en-US" altLang="el-GR" sz="2400" u="sng" dirty="0"/>
              <a:t>:</a:t>
            </a:r>
            <a:endParaRPr lang="el-GR" altLang="el-GR" sz="2400" u="sng" dirty="0"/>
          </a:p>
          <a:p>
            <a:pPr marL="533400" indent="-533400">
              <a:spcBef>
                <a:spcPts val="600"/>
              </a:spcBef>
              <a:buFont typeface="Wingdings" pitchFamily="2" charset="2"/>
              <a:buAutoNum type="arabicPeriod"/>
            </a:pPr>
            <a:r>
              <a:rPr lang="el-GR" altLang="el-GR" sz="2400" b="1" dirty="0" smtClean="0"/>
              <a:t>Ανελκτήρας Πρωκτού </a:t>
            </a:r>
            <a:r>
              <a:rPr lang="el-GR" altLang="el-GR" sz="2400" dirty="0" smtClean="0"/>
              <a:t>(</a:t>
            </a:r>
            <a:r>
              <a:rPr lang="el-GR" altLang="el-GR" sz="2400" dirty="0"/>
              <a:t>Αποτελείται από 3 ή 4 μέρη)   </a:t>
            </a:r>
            <a:endParaRPr lang="en-US" altLang="el-GR" sz="2400" dirty="0"/>
          </a:p>
          <a:p>
            <a:pPr marL="901700" indent="-358775">
              <a:spcBef>
                <a:spcPts val="600"/>
              </a:spcBef>
            </a:pPr>
            <a:r>
              <a:rPr lang="el-GR" altLang="el-GR" sz="2400" b="1" dirty="0" smtClean="0">
                <a:solidFill>
                  <a:schemeClr val="accent4">
                    <a:lumMod val="50000"/>
                  </a:schemeClr>
                </a:solidFill>
              </a:rPr>
              <a:t>Ηβοκοκκυγικό</a:t>
            </a:r>
            <a:r>
              <a:rPr lang="el-GR" altLang="el-GR" sz="2400" dirty="0" smtClean="0"/>
              <a:t> </a:t>
            </a:r>
            <a:r>
              <a:rPr lang="el-GR" altLang="el-GR" sz="2400" dirty="0"/>
              <a:t>(έκφυση από το ηβικό και κατάφυση στον </a:t>
            </a:r>
            <a:r>
              <a:rPr lang="el-GR" altLang="el-GR" sz="2400" dirty="0" smtClean="0"/>
              <a:t>Κόκκυγα)</a:t>
            </a:r>
          </a:p>
          <a:p>
            <a:pPr marL="901700" indent="-358775">
              <a:spcBef>
                <a:spcPts val="600"/>
              </a:spcBef>
            </a:pPr>
            <a:r>
              <a:rPr lang="el-GR" altLang="el-GR" sz="2400" b="1" dirty="0" smtClean="0">
                <a:solidFill>
                  <a:schemeClr val="accent4">
                    <a:lumMod val="50000"/>
                  </a:schemeClr>
                </a:solidFill>
              </a:rPr>
              <a:t>Λαγονοκοκκυγικό</a:t>
            </a:r>
            <a:r>
              <a:rPr lang="el-GR" altLang="el-GR" sz="2400" dirty="0" smtClean="0"/>
              <a:t> (</a:t>
            </a:r>
            <a:r>
              <a:rPr lang="el-GR" altLang="el-GR" sz="2400" dirty="0"/>
              <a:t>έκφυση από το λαγόνιο και καταφύεται στον κόκκυγα)</a:t>
            </a:r>
          </a:p>
          <a:p>
            <a:pPr marL="901700" indent="-358775">
              <a:spcBef>
                <a:spcPts val="600"/>
              </a:spcBef>
            </a:pPr>
            <a:r>
              <a:rPr lang="el-GR" altLang="el-GR" sz="2400" b="1" dirty="0" smtClean="0">
                <a:solidFill>
                  <a:schemeClr val="accent4">
                    <a:lumMod val="50000"/>
                  </a:schemeClr>
                </a:solidFill>
              </a:rPr>
              <a:t>Ηβορθικό</a:t>
            </a:r>
            <a:r>
              <a:rPr lang="el-GR" altLang="el-GR" sz="2400" dirty="0" smtClean="0"/>
              <a:t> </a:t>
            </a:r>
            <a:r>
              <a:rPr lang="el-GR" altLang="el-GR" sz="2400" dirty="0"/>
              <a:t>(εκφύεται από το ηβικό και καταφύεται στο ορθό, γύρω από τον πρωκτό)</a:t>
            </a:r>
          </a:p>
          <a:p>
            <a:pPr marL="901700" indent="-358775">
              <a:spcBef>
                <a:spcPts val="600"/>
              </a:spcBef>
            </a:pPr>
            <a:r>
              <a:rPr lang="el-GR" altLang="el-GR" sz="2400" b="1" dirty="0" smtClean="0">
                <a:solidFill>
                  <a:schemeClr val="accent4">
                    <a:lumMod val="50000"/>
                  </a:schemeClr>
                </a:solidFill>
              </a:rPr>
              <a:t>Ισχιοκοκκυγικό</a:t>
            </a:r>
            <a:r>
              <a:rPr lang="el-GR" altLang="el-GR" sz="2400" dirty="0" smtClean="0"/>
              <a:t> </a:t>
            </a:r>
            <a:r>
              <a:rPr lang="el-GR" altLang="el-GR" sz="2400" dirty="0"/>
              <a:t>(σε ορισμένα άτομα, εκφύεται από την ισχιακή άκανθα και καταφύεται στον κόκκυγα)</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Αιδοιϊκό ν. αιδοιϊκού πλέγματος (Ι2-Ι4</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156</a:t>
            </a:fld>
            <a:endParaRPr lang="el-GR" dirty="0"/>
          </a:p>
        </p:txBody>
      </p:sp>
    </p:spTree>
    <p:custDataLst>
      <p:tags r:id="rId1"/>
    </p:custDataLst>
    <p:extLst>
      <p:ext uri="{BB962C8B-B14F-4D97-AF65-F5344CB8AC3E}">
        <p14:creationId xmlns:p14="http://schemas.microsoft.com/office/powerpoint/2010/main" val="12105013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πρωκτικής </a:t>
            </a:r>
            <a:r>
              <a:rPr lang="el-GR" altLang="el-GR" sz="3600" dirty="0"/>
              <a:t>χ</a:t>
            </a:r>
            <a:r>
              <a:rPr lang="el-GR" altLang="el-GR" sz="3600" dirty="0" smtClean="0"/>
              <a:t>ώρας </a:t>
            </a:r>
            <a:r>
              <a:rPr lang="el-GR" altLang="el-GR" sz="2800" b="0" dirty="0" smtClean="0">
                <a:solidFill>
                  <a:prstClr val="black"/>
                </a:solidFill>
              </a:rPr>
              <a:t>(2/2)</a:t>
            </a:r>
            <a:endParaRPr lang="el-GR" altLang="el-GR" sz="3600" dirty="0"/>
          </a:p>
        </p:txBody>
      </p:sp>
      <p:sp>
        <p:nvSpPr>
          <p:cNvPr id="2" name="Content Placeholder 1"/>
          <p:cNvSpPr>
            <a:spLocks noGrp="1"/>
          </p:cNvSpPr>
          <p:nvPr>
            <p:ph idx="1"/>
          </p:nvPr>
        </p:nvSpPr>
        <p:spPr>
          <a:xfrm>
            <a:off x="457200" y="1196752"/>
            <a:ext cx="6203032" cy="5040560"/>
          </a:xfrm>
        </p:spPr>
        <p:txBody>
          <a:bodyPr>
            <a:noAutofit/>
          </a:bodyPr>
          <a:lstStyle/>
          <a:p>
            <a:pPr marL="533400" indent="-533400">
              <a:spcBef>
                <a:spcPts val="600"/>
              </a:spcBef>
              <a:buFont typeface="Wingdings" pitchFamily="2" charset="2"/>
              <a:buNone/>
            </a:pPr>
            <a:r>
              <a:rPr lang="el-GR" altLang="el-GR" sz="2400" u="sng" dirty="0" smtClean="0"/>
              <a:t>Στην </a:t>
            </a:r>
            <a:r>
              <a:rPr lang="el-GR" altLang="el-GR" sz="2400" u="sng" dirty="0"/>
              <a:t>κάτω ή επιπολής στιβάδα βρίσκεται</a:t>
            </a:r>
            <a:r>
              <a:rPr lang="en-US" altLang="el-GR" sz="2400" u="sng" dirty="0"/>
              <a:t>:</a:t>
            </a:r>
            <a:endParaRPr lang="el-GR" altLang="el-GR" sz="2400" u="sng" dirty="0"/>
          </a:p>
          <a:p>
            <a:pPr marL="533400" indent="-533400">
              <a:spcBef>
                <a:spcPts val="600"/>
              </a:spcBef>
              <a:buFont typeface="Wingdings" pitchFamily="2" charset="2"/>
              <a:buAutoNum type="arabicPeriod" startAt="2"/>
            </a:pPr>
            <a:r>
              <a:rPr lang="el-GR" altLang="el-GR" sz="2400" b="1" dirty="0" smtClean="0"/>
              <a:t>Έξω Σφιγκτήρας Πρωκτού</a:t>
            </a:r>
          </a:p>
          <a:p>
            <a:pPr marL="533400" indent="-533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a:t>Κόκκυγας</a:t>
            </a:r>
          </a:p>
          <a:p>
            <a:pPr marL="533400" indent="-533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Κέντρο </a:t>
            </a:r>
            <a:r>
              <a:rPr lang="el-GR" altLang="el-GR" sz="2400" dirty="0"/>
              <a:t>περινέου</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Κάτω αιμορροϊδικό ν. αιδοιϊκού πλέγματος (Ι2-Ι4</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157</a:t>
            </a:fld>
            <a:endParaRPr lang="el-GR" dirty="0"/>
          </a:p>
        </p:txBody>
      </p:sp>
    </p:spTree>
    <p:custDataLst>
      <p:tags r:id="rId1"/>
    </p:custDataLst>
    <p:extLst>
      <p:ext uri="{BB962C8B-B14F-4D97-AF65-F5344CB8AC3E}">
        <p14:creationId xmlns:p14="http://schemas.microsoft.com/office/powerpoint/2010/main" val="251326235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2121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Γ. Έξω μύες ή μύες του κερκιδικού χείλους</a:t>
            </a:r>
            <a:r>
              <a:rPr lang="en-US" dirty="0" smtClean="0"/>
              <a:t> </a:t>
            </a:r>
            <a:r>
              <a:rPr lang="en-US" altLang="el-GR" sz="2800" b="0" dirty="0">
                <a:solidFill>
                  <a:prstClr val="black"/>
                </a:solidFill>
              </a:rPr>
              <a:t>(1/2)</a:t>
            </a:r>
            <a:endParaRPr lang="el-GR" dirty="0"/>
          </a:p>
        </p:txBody>
      </p:sp>
      <p:sp>
        <p:nvSpPr>
          <p:cNvPr id="3" name="Content Placeholder 2"/>
          <p:cNvSpPr>
            <a:spLocks noGrp="1"/>
          </p:cNvSpPr>
          <p:nvPr>
            <p:ph idx="1"/>
          </p:nvPr>
        </p:nvSpPr>
        <p:spPr/>
        <p:txBody>
          <a:bodyPr>
            <a:noAutofit/>
          </a:bodyPr>
          <a:lstStyle/>
          <a:p>
            <a:pPr marL="457200" indent="-457200">
              <a:spcBef>
                <a:spcPts val="600"/>
              </a:spcBef>
              <a:buFont typeface="+mj-lt"/>
              <a:buAutoNum type="arabicPeriod"/>
            </a:pPr>
            <a:r>
              <a:rPr lang="el-GR" altLang="el-GR" sz="2400" b="1" dirty="0" smtClean="0"/>
              <a:t>Βραχιονοκερκιδικός</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a:solidFill>
                  <a:schemeClr val="tx2"/>
                </a:solidFill>
              </a:rPr>
              <a:t>:</a:t>
            </a:r>
            <a:r>
              <a:rPr lang="el-GR" altLang="el-GR" sz="2400" b="1" dirty="0">
                <a:solidFill>
                  <a:schemeClr val="tx2"/>
                </a:solidFill>
              </a:rPr>
              <a:t> </a:t>
            </a:r>
          </a:p>
          <a:p>
            <a:pPr marL="1122363" lvl="1" indent="-277813">
              <a:spcBef>
                <a:spcPts val="600"/>
              </a:spcBef>
            </a:pPr>
            <a:r>
              <a:rPr lang="el-GR" altLang="el-GR" sz="2400" dirty="0"/>
              <a:t>Κάτω 1/3 έξω χείλους βραχιονίου</a:t>
            </a:r>
            <a:r>
              <a:rPr lang="el-GR" altLang="el-GR" sz="2400" b="1" dirty="0"/>
              <a:t> </a:t>
            </a:r>
          </a:p>
          <a:p>
            <a:pPr marL="722313" indent="-277813">
              <a:spcBef>
                <a:spcPts val="600"/>
              </a:spcBef>
            </a:pPr>
            <a:r>
              <a:rPr lang="el-GR" altLang="el-GR" sz="2400" b="1" dirty="0" smtClean="0">
                <a:solidFill>
                  <a:srgbClr val="820000"/>
                </a:solidFill>
              </a:rPr>
              <a:t>ΚΑΤΑΦΥΣΗ</a:t>
            </a:r>
            <a:r>
              <a:rPr lang="en-US" altLang="el-GR" sz="2400" b="1" dirty="0">
                <a:solidFill>
                  <a:srgbClr val="820000"/>
                </a:solidFill>
              </a:rPr>
              <a:t>:</a:t>
            </a:r>
            <a:r>
              <a:rPr lang="el-GR" altLang="el-GR" sz="2400" b="1" dirty="0">
                <a:solidFill>
                  <a:srgbClr val="820000"/>
                </a:solidFill>
              </a:rPr>
              <a:t> </a:t>
            </a:r>
          </a:p>
          <a:p>
            <a:pPr marL="1122363" lvl="1" indent="-277813">
              <a:spcBef>
                <a:spcPts val="600"/>
              </a:spcBef>
            </a:pPr>
            <a:r>
              <a:rPr lang="el-GR" altLang="el-GR" sz="2400" dirty="0"/>
              <a:t>Στυλοειδής απόφυση κερκίδας</a:t>
            </a:r>
          </a:p>
          <a:p>
            <a:pPr marL="457200" indent="-457200">
              <a:spcBef>
                <a:spcPts val="600"/>
              </a:spcBef>
              <a:buFont typeface="+mj-lt"/>
              <a:buAutoNum type="arabicPeriod" startAt="2"/>
            </a:pPr>
            <a:r>
              <a:rPr lang="el-GR" altLang="el-GR" sz="2400" b="1" dirty="0" smtClean="0"/>
              <a:t>Μακρός κερκιδικός εκτείνων τον καρπό</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a:solidFill>
                  <a:schemeClr val="tx2"/>
                </a:solidFill>
              </a:rPr>
              <a:t>:</a:t>
            </a:r>
            <a:r>
              <a:rPr lang="el-GR" altLang="el-GR" sz="2400" b="1" dirty="0">
                <a:solidFill>
                  <a:schemeClr val="tx2"/>
                </a:solidFill>
              </a:rPr>
              <a:t> </a:t>
            </a:r>
          </a:p>
          <a:p>
            <a:pPr marL="1122363" lvl="1" indent="-277813">
              <a:spcBef>
                <a:spcPts val="600"/>
              </a:spcBef>
            </a:pPr>
            <a:r>
              <a:rPr lang="el-GR" altLang="el-GR" sz="2400" dirty="0"/>
              <a:t>Έξω χείλος βραχιονίου κατώτερα του βραχιονοκερκιδικού </a:t>
            </a:r>
            <a:r>
              <a:rPr lang="el-GR" altLang="el-GR" sz="2400" dirty="0" smtClean="0"/>
              <a:t>μυός.</a:t>
            </a:r>
            <a:endParaRPr lang="el-GR" altLang="el-GR" sz="2400" dirty="0"/>
          </a:p>
          <a:p>
            <a:pPr marL="722313" indent="-277813">
              <a:spcBef>
                <a:spcPts val="600"/>
              </a:spcBef>
            </a:pPr>
            <a:r>
              <a:rPr lang="el-GR" altLang="el-GR" sz="2400" b="1" dirty="0" smtClean="0">
                <a:solidFill>
                  <a:srgbClr val="820000"/>
                </a:solidFill>
              </a:rPr>
              <a:t>ΚΑΤΑΦΥΣΗ</a:t>
            </a:r>
            <a:r>
              <a:rPr lang="en-US" altLang="el-GR" sz="2400" b="1" dirty="0">
                <a:solidFill>
                  <a:srgbClr val="820000"/>
                </a:solidFill>
              </a:rPr>
              <a:t>:</a:t>
            </a:r>
            <a:r>
              <a:rPr lang="el-GR" altLang="el-GR" sz="2400" b="1" dirty="0">
                <a:solidFill>
                  <a:srgbClr val="820000"/>
                </a:solidFill>
              </a:rPr>
              <a:t> </a:t>
            </a:r>
          </a:p>
          <a:p>
            <a:pPr marL="1122363" lvl="1" indent="-277813">
              <a:spcBef>
                <a:spcPts val="600"/>
              </a:spcBef>
            </a:pPr>
            <a:r>
              <a:rPr lang="el-GR" altLang="el-GR" sz="2400" dirty="0"/>
              <a:t>Βάση 2</a:t>
            </a:r>
            <a:r>
              <a:rPr lang="el-GR" altLang="el-GR" sz="2400" baseline="30000" dirty="0"/>
              <a:t>ου</a:t>
            </a:r>
            <a:r>
              <a:rPr lang="el-GR" altLang="el-GR" sz="2400" dirty="0"/>
              <a:t> </a:t>
            </a:r>
            <a:r>
              <a:rPr lang="el-GR" altLang="el-GR" sz="2400" dirty="0" smtClean="0"/>
              <a:t>μετακαρπίου</a:t>
            </a:r>
            <a:endParaRPr lang="el-GR"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025352"/>
            <a:ext cx="1769116" cy="52460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80112" y="6237312"/>
            <a:ext cx="2736304"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Forearm muscles front superficial</a:t>
            </a:r>
            <a:r>
              <a:rPr lang="en-US" sz="1200" dirty="0">
                <a:solidFill>
                  <a:schemeClr val="tx1">
                    <a:lumMod val="75000"/>
                    <a:lumOff val="25000"/>
                  </a:schemeClr>
                </a:solidFill>
                <a:latin typeface="+mn-lt"/>
              </a:rPr>
              <a: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Lennert B"/>
              </a:rPr>
              <a:t>Lennert </a:t>
            </a:r>
            <a:r>
              <a:rPr lang="en-US" sz="1200" dirty="0" smtClean="0">
                <a:solidFill>
                  <a:schemeClr val="tx1">
                    <a:lumMod val="75000"/>
                    <a:lumOff val="25000"/>
                  </a:schemeClr>
                </a:solidFill>
                <a:latin typeface="+mn-lt"/>
                <a:hlinkClick r:id="rId5" tooltip="User:Lennert B"/>
              </a:rPr>
              <a:t>B</a:t>
            </a:r>
            <a:r>
              <a:rPr lang="el-GR" sz="1200" dirty="0" smtClean="0">
                <a:solidFill>
                  <a:schemeClr val="tx1">
                    <a:lumMod val="75000"/>
                    <a:lumOff val="25000"/>
                  </a:schemeClr>
                </a:solidFill>
                <a:latin typeface="+mn-lt"/>
              </a:rPr>
              <a:t> διαθέσιμο ως κοινό κτήμα</a:t>
            </a:r>
            <a:r>
              <a:rPr lang="en-US" sz="1200" dirty="0" smtClean="0">
                <a:solidFill>
                  <a:schemeClr val="tx1">
                    <a:lumMod val="75000"/>
                    <a:lumOff val="25000"/>
                  </a:schemeClr>
                </a:solidFill>
                <a:latin typeface="+mn-lt"/>
              </a:rPr>
              <a:t> </a:t>
            </a:r>
            <a:endParaRPr lang="en-US" sz="1200" b="0" i="0" dirty="0">
              <a:solidFill>
                <a:schemeClr val="tx1">
                  <a:lumMod val="75000"/>
                  <a:lumOff val="25000"/>
                </a:schemeClr>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custDataLst>
      <p:tags r:id="rId1"/>
    </p:custDataLst>
    <p:extLst>
      <p:ext uri="{BB962C8B-B14F-4D97-AF65-F5344CB8AC3E}">
        <p14:creationId xmlns:p14="http://schemas.microsoft.com/office/powerpoint/2010/main" val="141695853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47459099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Φραγκίσκη Αναγνωστοπούλου Ανθούλη </a:t>
            </a:r>
            <a:r>
              <a:rPr lang="el-GR" sz="2000" dirty="0"/>
              <a:t>2014. Φραγκίσκη Αναγνωστοπούλου </a:t>
            </a:r>
            <a:r>
              <a:rPr lang="el-GR" sz="2000" dirty="0" smtClean="0"/>
              <a:t>Ανθούλη. «Ανατομική (Θ). Ενότητα 4: Μυολογία».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160</a:t>
            </a:fld>
            <a:endParaRPr lang="el-GR" dirty="0"/>
          </a:p>
        </p:txBody>
      </p:sp>
    </p:spTree>
    <p:extLst>
      <p:ext uri="{BB962C8B-B14F-4D97-AF65-F5344CB8AC3E}">
        <p14:creationId xmlns:p14="http://schemas.microsoft.com/office/powerpoint/2010/main" val="428535910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161</a:t>
            </a:fld>
            <a:endParaRPr lang="el-GR" dirty="0"/>
          </a:p>
        </p:txBody>
      </p:sp>
    </p:spTree>
    <p:extLst>
      <p:ext uri="{BB962C8B-B14F-4D97-AF65-F5344CB8AC3E}">
        <p14:creationId xmlns:p14="http://schemas.microsoft.com/office/powerpoint/2010/main" val="339837720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162</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a:solidFill>
                  <a:schemeClr val="tx1">
                    <a:lumMod val="75000"/>
                    <a:lumOff val="25000"/>
                  </a:schemeClr>
                </a:solidFill>
                <a:latin typeface="+mn-lt"/>
              </a:rPr>
              <a:t>και διάθεση του έργου ή του παράγωγου αυτού με την ίδια άδεια</a:t>
            </a: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52486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163</a:t>
            </a:fld>
            <a:endParaRPr lang="el-GR" dirty="0"/>
          </a:p>
        </p:txBody>
      </p:sp>
    </p:spTree>
    <p:extLst>
      <p:ext uri="{BB962C8B-B14F-4D97-AF65-F5344CB8AC3E}">
        <p14:creationId xmlns:p14="http://schemas.microsoft.com/office/powerpoint/2010/main" val="243200824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164</a:t>
            </a:fld>
            <a:endParaRPr lang="el-GR" dirty="0"/>
          </a:p>
        </p:txBody>
      </p:sp>
    </p:spTree>
    <p:extLst>
      <p:ext uri="{BB962C8B-B14F-4D97-AF65-F5344CB8AC3E}">
        <p14:creationId xmlns:p14="http://schemas.microsoft.com/office/powerpoint/2010/main" val="3495995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Γ. Έξω μύες ή μύες του κερκιδικού χείλους</a:t>
            </a:r>
            <a:r>
              <a:rPr lang="en-US" dirty="0" smtClean="0"/>
              <a:t> </a:t>
            </a:r>
            <a:r>
              <a:rPr lang="en-US" altLang="el-GR" sz="2800" b="0" dirty="0" smtClean="0">
                <a:solidFill>
                  <a:prstClr val="black"/>
                </a:solidFill>
              </a:rPr>
              <a:t>(2/2</a:t>
            </a:r>
            <a:r>
              <a:rPr lang="en-US" altLang="el-GR" sz="2800" b="0" dirty="0">
                <a:solidFill>
                  <a:prstClr val="black"/>
                </a:solidFill>
              </a:rPr>
              <a:t>)</a:t>
            </a:r>
            <a:endParaRPr lang="el-GR" dirty="0"/>
          </a:p>
        </p:txBody>
      </p:sp>
      <p:sp>
        <p:nvSpPr>
          <p:cNvPr id="3" name="Content Placeholder 2"/>
          <p:cNvSpPr>
            <a:spLocks noGrp="1"/>
          </p:cNvSpPr>
          <p:nvPr>
            <p:ph idx="1"/>
          </p:nvPr>
        </p:nvSpPr>
        <p:spPr>
          <a:xfrm>
            <a:off x="457200" y="1196752"/>
            <a:ext cx="5915000" cy="5040560"/>
          </a:xfrm>
        </p:spPr>
        <p:txBody>
          <a:bodyPr>
            <a:noAutofit/>
          </a:bodyPr>
          <a:lstStyle/>
          <a:p>
            <a:pPr marL="457200" indent="-457200">
              <a:spcBef>
                <a:spcPts val="600"/>
              </a:spcBef>
              <a:buFont typeface="+mj-lt"/>
              <a:buAutoNum type="arabicPeriod" startAt="3"/>
            </a:pPr>
            <a:r>
              <a:rPr lang="el-GR" altLang="el-GR" sz="2400" b="1" dirty="0" smtClean="0"/>
              <a:t>Βραχύς </a:t>
            </a:r>
            <a:r>
              <a:rPr lang="el-GR" altLang="el-GR" sz="2400" b="1" dirty="0"/>
              <a:t>κερκιδικός εκτείνων τον καρπό</a:t>
            </a:r>
          </a:p>
          <a:p>
            <a:pPr marL="722313" indent="-277813">
              <a:spcBef>
                <a:spcPts val="600"/>
              </a:spcBef>
            </a:pPr>
            <a:r>
              <a:rPr lang="el-GR" altLang="el-GR" sz="2400" b="1" dirty="0">
                <a:solidFill>
                  <a:schemeClr val="tx2"/>
                </a:solidFill>
              </a:rPr>
              <a:t>ΈΚΦΥΣΗ</a:t>
            </a:r>
            <a:r>
              <a:rPr lang="en-US" altLang="el-GR" sz="2400" b="1" dirty="0">
                <a:solidFill>
                  <a:schemeClr val="tx2"/>
                </a:solidFill>
              </a:rPr>
              <a:t>:</a:t>
            </a:r>
            <a:r>
              <a:rPr lang="el-GR" altLang="el-GR" sz="2400" b="1" dirty="0">
                <a:solidFill>
                  <a:schemeClr val="tx2"/>
                </a:solidFill>
              </a:rPr>
              <a:t> </a:t>
            </a:r>
          </a:p>
          <a:p>
            <a:pPr marL="1122363" lvl="1" indent="-277813">
              <a:spcBef>
                <a:spcPts val="600"/>
              </a:spcBef>
            </a:pPr>
            <a:r>
              <a:rPr lang="el-GR" altLang="el-GR" sz="2400" dirty="0" smtClean="0"/>
              <a:t>Παρακονδύλια </a:t>
            </a:r>
            <a:r>
              <a:rPr lang="el-GR" altLang="el-GR" sz="2400" dirty="0"/>
              <a:t>απόφυση βραχιονίου</a:t>
            </a:r>
          </a:p>
          <a:p>
            <a:pPr marL="722313" indent="-277813">
              <a:spcBef>
                <a:spcPts val="600"/>
              </a:spcBef>
            </a:pPr>
            <a:r>
              <a:rPr lang="el-GR" altLang="el-GR" sz="2400" b="1" dirty="0">
                <a:solidFill>
                  <a:srgbClr val="820000"/>
                </a:solidFill>
              </a:rPr>
              <a:t>ΚΑΤΑΦΥΣΗ</a:t>
            </a:r>
            <a:r>
              <a:rPr lang="en-US" altLang="el-GR" sz="2400" b="1" dirty="0">
                <a:solidFill>
                  <a:srgbClr val="820000"/>
                </a:solidFill>
              </a:rPr>
              <a:t>:</a:t>
            </a:r>
            <a:r>
              <a:rPr lang="el-GR" altLang="el-GR" sz="2400" b="1" dirty="0">
                <a:solidFill>
                  <a:srgbClr val="820000"/>
                </a:solidFill>
              </a:rPr>
              <a:t> </a:t>
            </a:r>
          </a:p>
          <a:p>
            <a:pPr marL="533400" indent="-533400">
              <a:spcBef>
                <a:spcPts val="600"/>
              </a:spcBef>
              <a:buFont typeface="Wingdings" pitchFamily="2" charset="2"/>
              <a:buNone/>
            </a:pPr>
            <a:r>
              <a:rPr lang="el-GR" altLang="el-GR" sz="2400" dirty="0" smtClean="0"/>
              <a:t>          </a:t>
            </a:r>
            <a:r>
              <a:rPr lang="el-GR" altLang="el-GR" sz="2400" dirty="0"/>
              <a:t>Βάση 3</a:t>
            </a:r>
            <a:r>
              <a:rPr lang="el-GR" altLang="el-GR" sz="2400" baseline="30000" dirty="0"/>
              <a:t>ου</a:t>
            </a:r>
            <a:r>
              <a:rPr lang="el-GR" altLang="el-GR" sz="2400" dirty="0"/>
              <a:t> μετακαρπίου </a:t>
            </a:r>
          </a:p>
          <a:p>
            <a:pPr marL="1122363" lvl="1" indent="-277813">
              <a:spcBef>
                <a:spcPts val="600"/>
              </a:spcBef>
            </a:pPr>
            <a:r>
              <a:rPr lang="el-GR" altLang="el-GR" sz="2400" dirty="0" smtClean="0"/>
              <a:t>ΝΕΥΡΩΣΗ</a:t>
            </a:r>
            <a:r>
              <a:rPr lang="en-US" altLang="el-GR" sz="2400" dirty="0"/>
              <a:t>:</a:t>
            </a:r>
            <a:r>
              <a:rPr lang="el-GR" altLang="el-GR" sz="2400" dirty="0"/>
              <a:t> Οι 3 ανωτέρω </a:t>
            </a:r>
            <a:r>
              <a:rPr lang="el-GR" altLang="el-GR" sz="2400" dirty="0" smtClean="0"/>
              <a:t>μύες </a:t>
            </a:r>
            <a:r>
              <a:rPr lang="el-GR" altLang="el-GR" sz="2400" dirty="0"/>
              <a:t>νευρούνται από το κερκιδικό ν. του βραχιονίου πλέγματος </a:t>
            </a:r>
            <a:r>
              <a:rPr lang="el-GR" altLang="el-GR" sz="2000" dirty="0"/>
              <a:t>(Α5Α6Α7Α8Θ1</a:t>
            </a:r>
            <a:r>
              <a:rPr lang="el-GR" altLang="el-GR" sz="2000" dirty="0" smtClean="0"/>
              <a:t>) </a:t>
            </a:r>
            <a:endParaRPr lang="el-GR" altLang="el-GR" sz="2000" dirty="0"/>
          </a:p>
          <a:p>
            <a:pPr>
              <a:spcBef>
                <a:spcPts val="600"/>
              </a:spcBef>
            </a:pPr>
            <a:endParaRPr lang="el-GR" sz="2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193485"/>
            <a:ext cx="1661125" cy="5076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40152" y="6262634"/>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Gray41</a:t>
            </a:r>
            <a:r>
              <a:rPr lang="el-GR" sz="1200" dirty="0" smtClean="0">
                <a:solidFill>
                  <a:schemeClr val="tx1">
                    <a:lumMod val="75000"/>
                    <a:lumOff val="25000"/>
                  </a:schemeClr>
                </a:solidFill>
                <a:latin typeface="+mn-lt"/>
              </a:rPr>
              <a:t>8</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6"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Tree>
    <p:custDataLst>
      <p:tags r:id="rId1"/>
    </p:custDataLst>
    <p:extLst>
      <p:ext uri="{BB962C8B-B14F-4D97-AF65-F5344CB8AC3E}">
        <p14:creationId xmlns:p14="http://schemas.microsoft.com/office/powerpoint/2010/main" val="1004097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άκρας χείρας</a:t>
            </a:r>
            <a:endParaRPr lang="el-GR" dirty="0"/>
          </a:p>
        </p:txBody>
      </p:sp>
    </p:spTree>
    <p:custDataLst>
      <p:tags r:id="rId1"/>
    </p:custDataLst>
    <p:extLst>
      <p:ext uri="{BB962C8B-B14F-4D97-AF65-F5344CB8AC3E}">
        <p14:creationId xmlns:p14="http://schemas.microsoft.com/office/powerpoint/2010/main" val="2444024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9061" y="991872"/>
            <a:ext cx="2028384" cy="2751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marL="533400" indent="-533400">
              <a:lnSpc>
                <a:spcPct val="80000"/>
              </a:lnSpc>
            </a:pPr>
            <a:r>
              <a:rPr lang="el-GR" altLang="el-GR" dirty="0"/>
              <a:t>Α. </a:t>
            </a:r>
            <a:r>
              <a:rPr lang="el-GR" altLang="el-GR" dirty="0" smtClean="0"/>
              <a:t>Μύς</a:t>
            </a:r>
            <a:r>
              <a:rPr lang="el-GR" altLang="el-GR" dirty="0"/>
              <a:t> </a:t>
            </a:r>
            <a:r>
              <a:rPr lang="el-GR" altLang="el-GR" dirty="0" smtClean="0"/>
              <a:t>θέναρος </a:t>
            </a:r>
            <a:r>
              <a:rPr lang="el-GR" altLang="el-GR" b="0" dirty="0"/>
              <a:t>(Έξω Χείλος </a:t>
            </a:r>
            <a:r>
              <a:rPr lang="el-GR" altLang="el-GR" b="0" dirty="0" smtClean="0"/>
              <a:t>Χειρός)</a:t>
            </a:r>
            <a:endParaRPr lang="el-GR" altLang="el-GR" b="0" dirty="0"/>
          </a:p>
        </p:txBody>
      </p:sp>
      <p:sp>
        <p:nvSpPr>
          <p:cNvPr id="3" name="Content Placeholder 2"/>
          <p:cNvSpPr>
            <a:spLocks noGrp="1"/>
          </p:cNvSpPr>
          <p:nvPr>
            <p:ph idx="1"/>
          </p:nvPr>
        </p:nvSpPr>
        <p:spPr>
          <a:xfrm>
            <a:off x="457200" y="1196752"/>
            <a:ext cx="7211144" cy="5328592"/>
          </a:xfrm>
        </p:spPr>
        <p:txBody>
          <a:bodyPr>
            <a:normAutofit/>
          </a:bodyPr>
          <a:lstStyle/>
          <a:p>
            <a:pPr marL="0" indent="0">
              <a:spcBef>
                <a:spcPts val="600"/>
              </a:spcBef>
              <a:buFont typeface="Wingdings" pitchFamily="2" charset="2"/>
              <a:buNone/>
            </a:pPr>
            <a:r>
              <a:rPr lang="el-GR" altLang="el-GR" sz="2400" b="1" dirty="0" smtClean="0"/>
              <a:t>Ονομάζονται και παλαμιαίοι και χωρίζονται σε 3 ομάδες</a:t>
            </a:r>
          </a:p>
          <a:p>
            <a:pPr marL="457200" indent="-457200">
              <a:spcBef>
                <a:spcPts val="600"/>
              </a:spcBef>
              <a:buFont typeface="+mj-lt"/>
              <a:buAutoNum type="arabicPeriod"/>
            </a:pPr>
            <a:r>
              <a:rPr lang="el-GR" altLang="el-GR" sz="2400" b="1" dirty="0" smtClean="0"/>
              <a:t>Βραχύς Απαγωγός Αντίχειρα</a:t>
            </a:r>
          </a:p>
          <a:p>
            <a:pPr marL="801688" indent="-349250">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solidFill>
                  <a:schemeClr val="tx2"/>
                </a:solidFill>
              </a:rPr>
              <a:t> </a:t>
            </a:r>
            <a:r>
              <a:rPr lang="el-GR" altLang="el-GR" sz="2400" dirty="0" smtClean="0"/>
              <a:t>σκαφοειδές 1</a:t>
            </a:r>
            <a:r>
              <a:rPr lang="el-GR" altLang="el-GR" sz="2400" baseline="30000" dirty="0" smtClean="0"/>
              <a:t>ης</a:t>
            </a:r>
            <a:r>
              <a:rPr lang="el-GR" altLang="el-GR" sz="2400" dirty="0" smtClean="0"/>
              <a:t> στιβάδας καρπού</a:t>
            </a:r>
          </a:p>
          <a:p>
            <a:pPr marL="801688" indent="-349250">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αντίχειρα</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t> </a:t>
            </a:r>
            <a:r>
              <a:rPr lang="el-GR" altLang="el-GR" sz="2400" dirty="0" smtClean="0"/>
              <a:t>μέσο ν. βραχιόνιου πλέγματος (Α5Α6Α7Α8Θ1)</a:t>
            </a:r>
          </a:p>
          <a:p>
            <a:pPr marL="457200" indent="-457200">
              <a:spcBef>
                <a:spcPts val="600"/>
              </a:spcBef>
              <a:buFont typeface="+mj-lt"/>
              <a:buAutoNum type="arabicPeriod" startAt="2"/>
            </a:pPr>
            <a:r>
              <a:rPr lang="el-GR" altLang="el-GR" sz="2400" b="1" dirty="0" smtClean="0"/>
              <a:t>Αντιθετικός του αντίχειρα (κάτω από τον απαγωγό) </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n-US" altLang="el-GR" sz="2400" dirty="0" smtClean="0"/>
              <a:t>meizon </a:t>
            </a:r>
            <a:r>
              <a:rPr lang="el-GR" altLang="el-GR" sz="2400" dirty="0" smtClean="0"/>
              <a:t>πολύγωνο 2</a:t>
            </a:r>
            <a:r>
              <a:rPr lang="el-GR" altLang="el-GR" sz="2400" baseline="30000" dirty="0" smtClean="0"/>
              <a:t>ης</a:t>
            </a:r>
            <a:r>
              <a:rPr lang="el-GR" altLang="el-GR" sz="2400" dirty="0" smtClean="0"/>
              <a:t> στιβάδας  καρπού</a:t>
            </a:r>
          </a:p>
          <a:p>
            <a:pPr marL="801688"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έξω χείλος (κερκιδικό) 1</a:t>
            </a:r>
            <a:r>
              <a:rPr lang="el-GR" altLang="el-GR" sz="2400" baseline="30000" dirty="0" smtClean="0"/>
              <a:t>ου</a:t>
            </a:r>
            <a:r>
              <a:rPr lang="el-GR" altLang="el-GR" sz="2400" dirty="0" smtClean="0"/>
              <a:t> μετακάρπιου</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μέσο ν. βραχιόνιου πλέγματος </a:t>
            </a:r>
          </a:p>
          <a:p>
            <a:pPr>
              <a:spcBef>
                <a:spcPts val="600"/>
              </a:spcBef>
            </a:pPr>
            <a:endParaRPr lang="el-GR" sz="2400" dirty="0">
              <a:solidFill>
                <a:schemeClr val="tx1">
                  <a:lumMod val="75000"/>
                  <a:lumOff val="25000"/>
                </a:schemeClr>
              </a:solidFill>
            </a:endParaRPr>
          </a:p>
        </p:txBody>
      </p:sp>
      <p:sp>
        <p:nvSpPr>
          <p:cNvPr id="9" name="Rectangle 8"/>
          <p:cNvSpPr/>
          <p:nvPr/>
        </p:nvSpPr>
        <p:spPr>
          <a:xfrm>
            <a:off x="7089061" y="3684123"/>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Gray4</a:t>
            </a:r>
            <a:r>
              <a:rPr lang="el-GR" sz="1200" dirty="0" smtClean="0">
                <a:solidFill>
                  <a:schemeClr val="tx1">
                    <a:lumMod val="75000"/>
                    <a:lumOff val="25000"/>
                  </a:schemeClr>
                </a:solidFill>
                <a:latin typeface="+mn-lt"/>
                <a:hlinkClick r:id="rId4"/>
              </a:rPr>
              <a:t>23</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Pngbot</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Tree>
    <p:custDataLst>
      <p:tags r:id="rId1"/>
    </p:custDataLst>
    <p:extLst>
      <p:ext uri="{BB962C8B-B14F-4D97-AF65-F5344CB8AC3E}">
        <p14:creationId xmlns:p14="http://schemas.microsoft.com/office/powerpoint/2010/main" val="2656133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του πήχη ή αντιβραχίου</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1473309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 Μύες </a:t>
            </a:r>
            <a:r>
              <a:rPr lang="el-GR" altLang="el-GR" dirty="0"/>
              <a:t>σ</a:t>
            </a:r>
            <a:r>
              <a:rPr lang="el-GR" altLang="el-GR" dirty="0" smtClean="0"/>
              <a:t>θεναρός </a:t>
            </a:r>
            <a:r>
              <a:rPr lang="el-GR" altLang="el-GR" b="0" dirty="0"/>
              <a:t>(Έξω Χείλος Αντίχειρα)</a:t>
            </a:r>
            <a:endParaRPr lang="el-GR" dirty="0"/>
          </a:p>
        </p:txBody>
      </p:sp>
      <p:sp>
        <p:nvSpPr>
          <p:cNvPr id="3" name="Content Placeholder 2"/>
          <p:cNvSpPr>
            <a:spLocks noGrp="1"/>
          </p:cNvSpPr>
          <p:nvPr>
            <p:ph idx="1"/>
          </p:nvPr>
        </p:nvSpPr>
        <p:spPr>
          <a:xfrm>
            <a:off x="457200" y="1196752"/>
            <a:ext cx="6851104" cy="5040560"/>
          </a:xfrm>
        </p:spPr>
        <p:txBody>
          <a:bodyPr>
            <a:noAutofit/>
          </a:bodyPr>
          <a:lstStyle/>
          <a:p>
            <a:pPr marL="457200" indent="-457200">
              <a:spcBef>
                <a:spcPts val="600"/>
              </a:spcBef>
              <a:buFont typeface="+mj-lt"/>
              <a:buAutoNum type="arabicPeriod" startAt="3"/>
            </a:pPr>
            <a:r>
              <a:rPr lang="el-GR" altLang="el-GR" sz="2400" b="1" dirty="0" smtClean="0"/>
              <a:t>Βραχύς  καμπτήρας του αντίχειρα</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μείζον πολύγωνο-ελάσσον πολύγωνο-κεφαλωτό 2</a:t>
            </a:r>
            <a:r>
              <a:rPr lang="el-GR" altLang="el-GR" sz="2400" baseline="30000" dirty="0" smtClean="0"/>
              <a:t>ης</a:t>
            </a:r>
            <a:r>
              <a:rPr lang="el-GR" altLang="el-GR" sz="2400" dirty="0" smtClean="0"/>
              <a:t>  στιβάδας καρπού</a:t>
            </a:r>
          </a:p>
          <a:p>
            <a:pPr marL="801688" indent="-349250">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t> βάση 1</a:t>
            </a:r>
            <a:r>
              <a:rPr lang="el-GR" altLang="el-GR" sz="2400" baseline="30000" dirty="0" smtClean="0"/>
              <a:t>ης</a:t>
            </a:r>
            <a:r>
              <a:rPr lang="el-GR" altLang="el-GR" sz="2400" dirty="0" smtClean="0"/>
              <a:t>  φάλαγγος αντίχειρα</a:t>
            </a:r>
            <a:endParaRPr lang="el-GR" altLang="el-GR" sz="2400" b="1" dirty="0" smtClean="0"/>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t> </a:t>
            </a:r>
            <a:r>
              <a:rPr lang="el-GR" altLang="el-GR" sz="2400" dirty="0" smtClean="0"/>
              <a:t>μέσο και ωλένιο ν. βραχιόνιου πλέγματος </a:t>
            </a:r>
          </a:p>
          <a:p>
            <a:pPr marL="457200" indent="-457200">
              <a:spcBef>
                <a:spcPts val="1200"/>
              </a:spcBef>
              <a:buFont typeface="+mj-lt"/>
              <a:buAutoNum type="arabicPeriod" startAt="4"/>
            </a:pPr>
            <a:r>
              <a:rPr lang="el-GR" altLang="el-GR" sz="2400" b="1" dirty="0" smtClean="0"/>
              <a:t>Προσαγωγός του  αντίχειρα</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t> ελάσσον πολύγωνο-κεφαλωτό 2</a:t>
            </a:r>
            <a:r>
              <a:rPr lang="el-GR" altLang="el-GR" sz="2400" baseline="30000" dirty="0" smtClean="0"/>
              <a:t>ης</a:t>
            </a:r>
            <a:r>
              <a:rPr lang="el-GR" altLang="el-GR" sz="2400" dirty="0" smtClean="0"/>
              <a:t>  στιβάδας καρπού--2</a:t>
            </a:r>
            <a:r>
              <a:rPr lang="el-GR" altLang="el-GR" sz="2400" baseline="30000" dirty="0" smtClean="0"/>
              <a:t>ο</a:t>
            </a:r>
            <a:r>
              <a:rPr lang="el-GR" altLang="el-GR" sz="2400" dirty="0" smtClean="0"/>
              <a:t> και 3</a:t>
            </a:r>
            <a:r>
              <a:rPr lang="el-GR" altLang="el-GR" sz="2400" baseline="30000" dirty="0" smtClean="0"/>
              <a:t>ο</a:t>
            </a:r>
            <a:r>
              <a:rPr lang="el-GR" altLang="el-GR" sz="2400" dirty="0" smtClean="0"/>
              <a:t> μετακάρπιο</a:t>
            </a:r>
          </a:p>
          <a:p>
            <a:pPr marL="801688"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αντίχειρα</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t> </a:t>
            </a:r>
            <a:r>
              <a:rPr lang="el-GR" altLang="el-GR" sz="2400" dirty="0" smtClean="0"/>
              <a:t>ωλένιο ν. βραχιόνιου πλέγματος </a:t>
            </a:r>
          </a:p>
          <a:p>
            <a:pPr marL="801688" indent="-349250"/>
            <a:endParaRPr lang="el-GR" sz="2400" dirty="0"/>
          </a:p>
        </p:txBody>
      </p:sp>
      <p:sp>
        <p:nvSpPr>
          <p:cNvPr id="6" name="Rectangle 5"/>
          <p:cNvSpPr/>
          <p:nvPr/>
        </p:nvSpPr>
        <p:spPr>
          <a:xfrm>
            <a:off x="6976536" y="522131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Gray4</a:t>
            </a:r>
            <a:r>
              <a:rPr lang="el-GR" sz="1200" dirty="0" smtClean="0">
                <a:solidFill>
                  <a:schemeClr val="tx1">
                    <a:lumMod val="75000"/>
                    <a:lumOff val="25000"/>
                  </a:schemeClr>
                </a:solidFill>
                <a:latin typeface="+mn-lt"/>
                <a:hlinkClick r:id="rId3"/>
              </a:rPr>
              <a:t>24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334"/>
          <a:stretch/>
        </p:blipFill>
        <p:spPr bwMode="auto">
          <a:xfrm>
            <a:off x="6920169" y="1691955"/>
            <a:ext cx="2188335" cy="34312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custDataLst>
      <p:tags r:id="rId1"/>
    </p:custDataLst>
    <p:extLst>
      <p:ext uri="{BB962C8B-B14F-4D97-AF65-F5344CB8AC3E}">
        <p14:creationId xmlns:p14="http://schemas.microsoft.com/office/powerpoint/2010/main" val="823202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537" y="2517865"/>
            <a:ext cx="3347463" cy="3740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altLang="el-GR" dirty="0" smtClean="0"/>
              <a:t>Β. Μύς </a:t>
            </a:r>
            <a:r>
              <a:rPr lang="el-GR" altLang="el-GR" dirty="0" smtClean="0"/>
              <a:t>οπισθέναρος </a:t>
            </a:r>
            <a:r>
              <a:rPr lang="el-GR" altLang="el-GR" b="0" dirty="0"/>
              <a:t>(Έσω Χείλος </a:t>
            </a:r>
            <a:r>
              <a:rPr lang="el-GR" altLang="el-GR" b="0" dirty="0" smtClean="0"/>
              <a:t>Χειρός)</a:t>
            </a:r>
            <a:endParaRPr lang="el-GR" b="0" dirty="0"/>
          </a:p>
        </p:txBody>
      </p:sp>
      <p:sp>
        <p:nvSpPr>
          <p:cNvPr id="3" name="Content Placeholder 2"/>
          <p:cNvSpPr>
            <a:spLocks noGrp="1"/>
          </p:cNvSpPr>
          <p:nvPr>
            <p:ph idx="1"/>
          </p:nvPr>
        </p:nvSpPr>
        <p:spPr>
          <a:xfrm>
            <a:off x="457200" y="1196752"/>
            <a:ext cx="6347048" cy="5040560"/>
          </a:xfrm>
        </p:spPr>
        <p:txBody>
          <a:bodyPr>
            <a:normAutofit/>
          </a:bodyPr>
          <a:lstStyle/>
          <a:p>
            <a:pPr marL="0" indent="0">
              <a:buFont typeface="Wingdings" pitchFamily="2" charset="2"/>
              <a:buNone/>
            </a:pPr>
            <a:r>
              <a:rPr lang="el-GR" altLang="el-GR" sz="2400" b="1" dirty="0" smtClean="0"/>
              <a:t>Ονομάζονται και παλαμιαίοι και χωρίζονται σε 3 ομάδες</a:t>
            </a:r>
          </a:p>
          <a:p>
            <a:pPr marL="533400" indent="-533400">
              <a:spcBef>
                <a:spcPts val="600"/>
              </a:spcBef>
              <a:buFont typeface="Wingdings" pitchFamily="2" charset="2"/>
              <a:buAutoNum type="arabicPeriod"/>
            </a:pPr>
            <a:r>
              <a:rPr lang="el-GR" altLang="el-GR" sz="2400" b="1" dirty="0" smtClean="0"/>
              <a:t>Απαγωγός του μικρού  δακτύλου</a:t>
            </a:r>
          </a:p>
          <a:p>
            <a:pPr marL="901700" indent="-360363">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solidFill>
                  <a:schemeClr val="tx2"/>
                </a:solidFill>
              </a:rPr>
              <a:t> </a:t>
            </a:r>
            <a:r>
              <a:rPr lang="el-GR" altLang="el-GR" sz="2400" dirty="0" smtClean="0"/>
              <a:t>πισσοειδές 1</a:t>
            </a:r>
            <a:r>
              <a:rPr lang="el-GR" altLang="el-GR" sz="2400" baseline="30000" dirty="0" smtClean="0"/>
              <a:t>ης</a:t>
            </a:r>
            <a:r>
              <a:rPr lang="el-GR" altLang="el-GR" sz="2400" dirty="0" smtClean="0"/>
              <a:t> στιβάδας καρπού</a:t>
            </a:r>
          </a:p>
          <a:p>
            <a:pPr marL="901700" indent="-360363">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μικρού  δάκτυλου</a:t>
            </a:r>
          </a:p>
          <a:p>
            <a:pPr marL="533400" indent="-533400">
              <a:spcBef>
                <a:spcPts val="600"/>
              </a:spcBef>
              <a:buFont typeface="Wingdings" pitchFamily="2" charset="2"/>
              <a:buAutoNum type="arabicPeriod" startAt="2"/>
            </a:pPr>
            <a:r>
              <a:rPr lang="el-GR" altLang="el-GR" sz="2400" b="1" dirty="0" smtClean="0"/>
              <a:t>Αντιθετικ</a:t>
            </a:r>
            <a:r>
              <a:rPr lang="el-GR" altLang="el-GR" sz="2400" b="1" dirty="0"/>
              <a:t>ό</a:t>
            </a:r>
            <a:r>
              <a:rPr lang="el-GR" altLang="el-GR" sz="2400" b="1" dirty="0" smtClean="0"/>
              <a:t>ς του μικρού δάκτυλου</a:t>
            </a:r>
          </a:p>
          <a:p>
            <a:pPr marL="533400" indent="-533400">
              <a:spcBef>
                <a:spcPts val="600"/>
              </a:spcBef>
              <a:buFont typeface="Wingdings" pitchFamily="2" charset="2"/>
              <a:buNone/>
            </a:pPr>
            <a:r>
              <a:rPr lang="el-GR" altLang="el-GR" sz="2400" b="1" dirty="0" smtClean="0"/>
              <a:t>        (κάτω από τον απαγωγό) </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άγκιστρο αγκιστρωτού 2</a:t>
            </a:r>
            <a:r>
              <a:rPr lang="el-GR" altLang="el-GR" sz="2400" baseline="30000" dirty="0" smtClean="0"/>
              <a:t>ης</a:t>
            </a:r>
            <a:r>
              <a:rPr lang="el-GR" altLang="el-GR" sz="2400" dirty="0" smtClean="0"/>
              <a:t> στιβάδας καρπού</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έσω χείλος (ωλένιο) 5</a:t>
            </a:r>
            <a:r>
              <a:rPr lang="el-GR" altLang="el-GR" sz="2400" baseline="30000" dirty="0" smtClean="0"/>
              <a:t>ου</a:t>
            </a:r>
            <a:r>
              <a:rPr lang="el-GR" altLang="el-GR" sz="2400" dirty="0" smtClean="0"/>
              <a:t> μετακαρπίου</a:t>
            </a:r>
            <a:endParaRPr lang="el-GR" altLang="el-GR" sz="2400" dirty="0"/>
          </a:p>
        </p:txBody>
      </p:sp>
      <p:sp>
        <p:nvSpPr>
          <p:cNvPr id="8" name="Rectangle 7"/>
          <p:cNvSpPr/>
          <p:nvPr/>
        </p:nvSpPr>
        <p:spPr>
          <a:xfrm>
            <a:off x="6228184" y="6258048"/>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Gray4</a:t>
            </a:r>
            <a:r>
              <a:rPr lang="el-GR" sz="1200" dirty="0" smtClean="0">
                <a:solidFill>
                  <a:schemeClr val="tx1">
                    <a:lumMod val="75000"/>
                    <a:lumOff val="25000"/>
                  </a:schemeClr>
                </a:solidFill>
                <a:latin typeface="+mn-lt"/>
                <a:hlinkClick r:id="rId5"/>
              </a:rPr>
              <a:t>25</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6"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custDataLst>
      <p:tags r:id="rId1"/>
    </p:custDataLst>
    <p:extLst>
      <p:ext uri="{BB962C8B-B14F-4D97-AF65-F5344CB8AC3E}">
        <p14:creationId xmlns:p14="http://schemas.microsoft.com/office/powerpoint/2010/main" val="3350112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Β. Μύες </a:t>
            </a:r>
            <a:r>
              <a:rPr lang="el-GR" altLang="el-GR" dirty="0" smtClean="0"/>
              <a:t>οπισθέναρος </a:t>
            </a:r>
            <a:r>
              <a:rPr lang="el-GR" altLang="el-GR" b="0" dirty="0"/>
              <a:t>(Έσω Χείλος Μικρό Δάχτυλο)</a:t>
            </a:r>
            <a:endParaRPr lang="el-GR" dirty="0"/>
          </a:p>
        </p:txBody>
      </p:sp>
      <p:sp>
        <p:nvSpPr>
          <p:cNvPr id="3" name="Content Placeholder 2"/>
          <p:cNvSpPr>
            <a:spLocks noGrp="1"/>
          </p:cNvSpPr>
          <p:nvPr>
            <p:ph idx="1"/>
          </p:nvPr>
        </p:nvSpPr>
        <p:spPr>
          <a:xfrm>
            <a:off x="457200" y="1196752"/>
            <a:ext cx="7355160" cy="5040560"/>
          </a:xfrm>
        </p:spPr>
        <p:txBody>
          <a:bodyPr>
            <a:noAutofit/>
          </a:bodyPr>
          <a:lstStyle/>
          <a:p>
            <a:pPr marL="533400" indent="-533400">
              <a:spcBef>
                <a:spcPts val="600"/>
              </a:spcBef>
              <a:buFont typeface="Wingdings" pitchFamily="2" charset="2"/>
              <a:buAutoNum type="arabicPeriod" startAt="3"/>
            </a:pPr>
            <a:r>
              <a:rPr lang="el-GR" altLang="el-GR" sz="2400" b="1" dirty="0" smtClean="0"/>
              <a:t>Βραχύς  καμπτήρας του μικρού δακτύλου</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άγκιστρο αγκιστρωτού 2</a:t>
            </a:r>
            <a:r>
              <a:rPr lang="el-GR" altLang="el-GR" sz="2400" baseline="30000" dirty="0" smtClean="0"/>
              <a:t>ης</a:t>
            </a:r>
            <a:r>
              <a:rPr lang="el-GR" altLang="el-GR" sz="2400" dirty="0" smtClean="0"/>
              <a:t> στιβάδας καρπού</a:t>
            </a:r>
          </a:p>
          <a:p>
            <a:pPr marL="901700" indent="-360363">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βάση 1</a:t>
            </a:r>
            <a:r>
              <a:rPr lang="el-GR" altLang="el-GR" sz="2400" baseline="30000" dirty="0" smtClean="0"/>
              <a:t>ης</a:t>
            </a:r>
            <a:r>
              <a:rPr lang="el-GR" altLang="el-GR" sz="2400" dirty="0" smtClean="0"/>
              <a:t>  φάλαγγος μικρού  δάκτυλου</a:t>
            </a:r>
          </a:p>
          <a:p>
            <a:pPr marL="533400" indent="-533400">
              <a:spcBef>
                <a:spcPts val="1200"/>
              </a:spcBef>
              <a:buFont typeface="Wingdings" pitchFamily="2" charset="2"/>
              <a:buAutoNum type="arabicPeriod" startAt="4"/>
            </a:pPr>
            <a:r>
              <a:rPr lang="el-GR" altLang="el-GR" sz="2400" b="1" dirty="0" smtClean="0"/>
              <a:t>Βραχύς παλαμικός</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παλαμιαία  απονεύρωση</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δέρμα έσω χείλους (ωλένιο) παλάμης (ρυτίδες οπισθέναρος)</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όλοι οι μύες του οπισθέναρος νευρούνται από το ωλένιο ν. βραχιόνιου πλέγματος  (Α5Α6Α7Α8Θ1)</a:t>
            </a:r>
          </a:p>
          <a:p>
            <a:pPr marL="533400" indent="-533400">
              <a:spcBef>
                <a:spcPts val="600"/>
              </a:spcBef>
            </a:pPr>
            <a:endParaRPr lang="el-GR" altLang="el-GR" sz="2400" b="1" dirty="0" smtClean="0">
              <a:solidFill>
                <a:srgbClr val="FFFF00"/>
              </a:solidFill>
            </a:endParaRPr>
          </a:p>
          <a:p>
            <a:pPr marL="533400" indent="-533400">
              <a:spcBef>
                <a:spcPts val="600"/>
              </a:spcBef>
              <a:buFont typeface="Wingdings" pitchFamily="2" charset="2"/>
              <a:buNone/>
            </a:pPr>
            <a:r>
              <a:rPr lang="el-GR" altLang="el-GR" sz="2400" b="1" dirty="0" smtClean="0">
                <a:solidFill>
                  <a:srgbClr val="FFFF00"/>
                </a:solidFill>
              </a:rPr>
              <a:t>  </a:t>
            </a: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Tree>
    <p:custDataLst>
      <p:tags r:id="rId1"/>
    </p:custDataLst>
    <p:extLst>
      <p:ext uri="{BB962C8B-B14F-4D97-AF65-F5344CB8AC3E}">
        <p14:creationId xmlns:p14="http://schemas.microsoft.com/office/powerpoint/2010/main" val="1109524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96751"/>
            <a:ext cx="2733182" cy="3790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smtClean="0"/>
              <a:t>Γ. Μέσοι παλαμιαίοι μύες</a:t>
            </a:r>
            <a:endParaRPr lang="el-GR" dirty="0"/>
          </a:p>
        </p:txBody>
      </p:sp>
      <p:sp>
        <p:nvSpPr>
          <p:cNvPr id="3" name="Content Placeholder 2"/>
          <p:cNvSpPr>
            <a:spLocks noGrp="1"/>
          </p:cNvSpPr>
          <p:nvPr>
            <p:ph idx="1"/>
          </p:nvPr>
        </p:nvSpPr>
        <p:spPr>
          <a:xfrm>
            <a:off x="457200" y="1196752"/>
            <a:ext cx="6203032" cy="5040560"/>
          </a:xfrm>
        </p:spPr>
        <p:txBody>
          <a:bodyPr>
            <a:noAutofit/>
          </a:bodyPr>
          <a:lstStyle/>
          <a:p>
            <a:pPr marL="533400" indent="-533400">
              <a:spcBef>
                <a:spcPts val="600"/>
              </a:spcBef>
              <a:buFont typeface="Wingdings" pitchFamily="2" charset="2"/>
              <a:buNone/>
            </a:pPr>
            <a:r>
              <a:rPr lang="el-GR" altLang="el-GR" sz="2400" b="1" dirty="0" smtClean="0"/>
              <a:t>Γ1. Ελμινθοειδείς μύες (4)</a:t>
            </a:r>
          </a:p>
          <a:p>
            <a:pPr marL="457200" indent="-457200">
              <a:spcBef>
                <a:spcPts val="600"/>
              </a:spcBef>
              <a:buFont typeface="+mj-lt"/>
              <a:buAutoNum type="arabicPeriod"/>
            </a:pPr>
            <a:r>
              <a:rPr lang="el-GR" altLang="el-GR" sz="2400" b="1" dirty="0" smtClean="0"/>
              <a:t>1</a:t>
            </a:r>
            <a:r>
              <a:rPr lang="el-GR" altLang="el-GR" sz="2400" b="1" baseline="30000" dirty="0" smtClean="0"/>
              <a:t>ος</a:t>
            </a:r>
            <a:r>
              <a:rPr lang="el-GR" altLang="el-GR" sz="2400" b="1" dirty="0" smtClean="0"/>
              <a:t>  και  2</a:t>
            </a:r>
            <a:r>
              <a:rPr lang="el-GR" altLang="el-GR" sz="2400" b="1" baseline="30000" dirty="0" smtClean="0"/>
              <a:t>ος  </a:t>
            </a:r>
            <a:r>
              <a:rPr lang="el-GR" altLang="el-GR" sz="2400" b="1" dirty="0" smtClean="0"/>
              <a:t>ελμινθοειδής</a:t>
            </a:r>
            <a:endParaRPr lang="el-GR" altLang="el-GR" sz="2400" b="1" baseline="30000" dirty="0" smtClean="0"/>
          </a:p>
          <a:p>
            <a:pPr marL="809625" indent="-357188">
              <a:spcBef>
                <a:spcPts val="600"/>
              </a:spcBef>
            </a:pPr>
            <a:r>
              <a:rPr lang="el-GR" altLang="el-GR" sz="2400" b="1" dirty="0" smtClean="0">
                <a:solidFill>
                  <a:schemeClr val="tx2"/>
                </a:solidFill>
              </a:rPr>
              <a:t>Έκφυση</a:t>
            </a:r>
            <a:r>
              <a:rPr lang="en-US" altLang="el-GR" sz="2400" dirty="0" smtClean="0">
                <a:solidFill>
                  <a:schemeClr val="tx2"/>
                </a:solidFill>
              </a:rPr>
              <a:t>:</a:t>
            </a:r>
            <a:r>
              <a:rPr lang="el-GR" altLang="el-GR" sz="2400" dirty="0" smtClean="0">
                <a:solidFill>
                  <a:schemeClr val="tx2"/>
                </a:solidFill>
              </a:rPr>
              <a:t> </a:t>
            </a:r>
            <a:r>
              <a:rPr lang="el-GR" altLang="el-GR" sz="2400" dirty="0" smtClean="0"/>
              <a:t>από τους  αντίστοιχους τένοντες του εν τω βάθει καμπτήρα των δακτύλων (1</a:t>
            </a:r>
            <a:r>
              <a:rPr lang="el-GR" altLang="el-GR" sz="2400" baseline="30000" dirty="0" smtClean="0"/>
              <a:t>ος</a:t>
            </a:r>
            <a:r>
              <a:rPr lang="el-GR" altLang="el-GR" sz="2400" dirty="0" smtClean="0"/>
              <a:t> τένοντας=δείκτη=2</a:t>
            </a:r>
            <a:r>
              <a:rPr lang="el-GR" altLang="el-GR" sz="2400" baseline="30000" dirty="0" smtClean="0"/>
              <a:t>ου</a:t>
            </a:r>
            <a:r>
              <a:rPr lang="el-GR" altLang="el-GR" sz="2400" dirty="0" smtClean="0"/>
              <a:t> δακτύλου, 2</a:t>
            </a:r>
            <a:r>
              <a:rPr lang="el-GR" altLang="el-GR" sz="2400" baseline="30000" dirty="0" smtClean="0"/>
              <a:t>ος</a:t>
            </a:r>
            <a:r>
              <a:rPr lang="el-GR" altLang="el-GR" sz="2400" dirty="0" smtClean="0"/>
              <a:t> τένοντας=μέσου=3</a:t>
            </a:r>
            <a:r>
              <a:rPr lang="el-GR" altLang="el-GR" sz="2400" baseline="30000" dirty="0" smtClean="0"/>
              <a:t>ου  </a:t>
            </a:r>
            <a:r>
              <a:rPr lang="el-GR" altLang="el-GR" sz="2400" dirty="0" smtClean="0"/>
              <a:t>δακτύλου</a:t>
            </a:r>
            <a:endParaRPr lang="el-GR" altLang="el-GR" sz="2400" baseline="30000" dirty="0" smtClean="0"/>
          </a:p>
          <a:p>
            <a:pPr marL="809625" indent="-357188">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με τους αντίστοιχους τένοντες του κοινού εκτείνοντα τους δακτύλους</a:t>
            </a:r>
          </a:p>
          <a:p>
            <a:pPr marL="809625"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1</a:t>
            </a:r>
            <a:r>
              <a:rPr lang="el-GR" altLang="el-GR" sz="2400" baseline="30000" dirty="0" smtClean="0"/>
              <a:t>ος</a:t>
            </a:r>
            <a:r>
              <a:rPr lang="el-GR" altLang="el-GR" sz="2400" dirty="0" smtClean="0"/>
              <a:t> και 2</a:t>
            </a:r>
            <a:r>
              <a:rPr lang="el-GR" altLang="el-GR" sz="2400" baseline="30000" dirty="0" smtClean="0"/>
              <a:t>ος</a:t>
            </a:r>
            <a:r>
              <a:rPr lang="el-GR" altLang="el-GR" sz="2400" dirty="0" smtClean="0"/>
              <a:t> από το μέσο ν. του βραχιόνιου πλέγματος (Α5Α6Α7Α8Θ1)</a:t>
            </a:r>
          </a:p>
        </p:txBody>
      </p:sp>
      <p:sp>
        <p:nvSpPr>
          <p:cNvPr id="8" name="Rectangle 7"/>
          <p:cNvSpPr/>
          <p:nvPr/>
        </p:nvSpPr>
        <p:spPr>
          <a:xfrm>
            <a:off x="6694610" y="4966747"/>
            <a:ext cx="216746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5"/>
              </a:rPr>
              <a:t>Musculus abductor digiti minimi</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Tree>
    <p:custDataLst>
      <p:tags r:id="rId1"/>
    </p:custDataLst>
    <p:extLst>
      <p:ext uri="{BB962C8B-B14F-4D97-AF65-F5344CB8AC3E}">
        <p14:creationId xmlns:p14="http://schemas.microsoft.com/office/powerpoint/2010/main" val="782865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Γ. Έξω μύες ή μύες του κερκιδικού χείλους</a:t>
            </a:r>
            <a:r>
              <a:rPr lang="en-US" dirty="0" smtClean="0"/>
              <a:t> </a:t>
            </a:r>
            <a:r>
              <a:rPr lang="en-US" altLang="el-GR" sz="2800" b="0" dirty="0">
                <a:solidFill>
                  <a:prstClr val="black"/>
                </a:solidFill>
              </a:rPr>
              <a:t>(1/2)</a:t>
            </a:r>
            <a:endParaRPr lang="el-GR" dirty="0"/>
          </a:p>
        </p:txBody>
      </p:sp>
      <p:sp>
        <p:nvSpPr>
          <p:cNvPr id="3" name="Content Placeholder 2"/>
          <p:cNvSpPr>
            <a:spLocks noGrp="1"/>
          </p:cNvSpPr>
          <p:nvPr>
            <p:ph idx="1"/>
          </p:nvPr>
        </p:nvSpPr>
        <p:spPr>
          <a:xfrm>
            <a:off x="457200" y="1196752"/>
            <a:ext cx="5626968" cy="5040560"/>
          </a:xfrm>
        </p:spPr>
        <p:txBody>
          <a:bodyPr>
            <a:noAutofit/>
          </a:bodyPr>
          <a:lstStyle/>
          <a:p>
            <a:pPr marL="457200" indent="-457200">
              <a:spcBef>
                <a:spcPts val="600"/>
              </a:spcBef>
              <a:buFont typeface="+mj-lt"/>
              <a:buAutoNum type="arabicPeriod" startAt="2"/>
            </a:pPr>
            <a:r>
              <a:rPr lang="el-GR" altLang="el-GR" sz="2400" b="1" dirty="0" smtClean="0"/>
              <a:t>3</a:t>
            </a:r>
            <a:r>
              <a:rPr lang="el-GR" altLang="el-GR" sz="2400" b="1" baseline="30000" dirty="0" smtClean="0"/>
              <a:t>ος</a:t>
            </a:r>
            <a:r>
              <a:rPr lang="el-GR" altLang="el-GR" sz="2400" b="1" dirty="0" smtClean="0"/>
              <a:t> και 4</a:t>
            </a:r>
            <a:r>
              <a:rPr lang="el-GR" altLang="el-GR" sz="2400" b="1" baseline="30000" dirty="0" smtClean="0"/>
              <a:t>ος</a:t>
            </a:r>
            <a:r>
              <a:rPr lang="el-GR" altLang="el-GR" sz="2400" b="1" dirty="0" smtClean="0"/>
              <a:t> ελμινθοειδής</a:t>
            </a:r>
          </a:p>
          <a:p>
            <a:pPr marL="809625" indent="-3571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από τους αντίστοιχους τένοντες του εν τω βάθει καμπτήρα των δακτύλων (3</a:t>
            </a:r>
            <a:r>
              <a:rPr lang="el-GR" altLang="el-GR" sz="2400" baseline="30000" dirty="0" smtClean="0"/>
              <a:t>ος</a:t>
            </a:r>
            <a:r>
              <a:rPr lang="el-GR" altLang="el-GR" sz="2400" dirty="0" smtClean="0"/>
              <a:t> τένοντας = παράμεσου = 4</a:t>
            </a:r>
            <a:r>
              <a:rPr lang="el-GR" altLang="el-GR" sz="2400" baseline="30000" dirty="0" smtClean="0"/>
              <a:t>ου</a:t>
            </a:r>
            <a:r>
              <a:rPr lang="el-GR" altLang="el-GR" sz="2400" dirty="0" smtClean="0"/>
              <a:t>δακτυλου, 4</a:t>
            </a:r>
            <a:r>
              <a:rPr lang="el-GR" altLang="el-GR" sz="2400" baseline="30000" dirty="0" smtClean="0"/>
              <a:t>ος</a:t>
            </a:r>
            <a:r>
              <a:rPr lang="el-GR" altLang="el-GR" sz="2400" dirty="0" smtClean="0"/>
              <a:t> τένοντας = μικρού = 5</a:t>
            </a:r>
            <a:r>
              <a:rPr lang="el-GR" altLang="el-GR" sz="2400" baseline="30000" dirty="0" smtClean="0"/>
              <a:t>ου</a:t>
            </a:r>
            <a:r>
              <a:rPr lang="el-GR" altLang="el-GR" sz="2400" dirty="0" smtClean="0"/>
              <a:t> δακτύλου)</a:t>
            </a:r>
            <a:endParaRPr lang="el-GR" altLang="el-GR" sz="2400" baseline="30000" dirty="0" smtClean="0"/>
          </a:p>
          <a:p>
            <a:pPr marL="809625" indent="-3571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μαζί με τους αντίστοιχους τένοντες του κοινού εκτείνοντα τους δακτύλους</a:t>
            </a:r>
          </a:p>
          <a:p>
            <a:pPr marL="809625"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3</a:t>
            </a:r>
            <a:r>
              <a:rPr lang="el-GR" altLang="el-GR" sz="2400" baseline="30000" dirty="0" smtClean="0"/>
              <a:t>ος</a:t>
            </a:r>
            <a:r>
              <a:rPr lang="el-GR" altLang="el-GR" sz="2400" dirty="0" smtClean="0"/>
              <a:t> και 4</a:t>
            </a:r>
            <a:r>
              <a:rPr lang="el-GR" altLang="el-GR" sz="2400" baseline="30000" dirty="0" smtClean="0"/>
              <a:t>ος</a:t>
            </a:r>
            <a:r>
              <a:rPr lang="el-GR" altLang="el-GR" sz="2400" dirty="0" smtClean="0"/>
              <a:t> από το ωλένιο ν. του βραχιόνιου πλέγματος</a:t>
            </a:r>
          </a:p>
        </p:txBody>
      </p:sp>
      <p:sp>
        <p:nvSpPr>
          <p:cNvPr id="6" name="Rectangle 5"/>
          <p:cNvSpPr/>
          <p:nvPr/>
        </p:nvSpPr>
        <p:spPr>
          <a:xfrm>
            <a:off x="6444208" y="479715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Gray4</a:t>
            </a:r>
            <a:r>
              <a:rPr lang="el-GR" sz="1200" dirty="0" smtClean="0">
                <a:solidFill>
                  <a:schemeClr val="tx1">
                    <a:lumMod val="75000"/>
                    <a:lumOff val="25000"/>
                  </a:schemeClr>
                </a:solidFill>
                <a:latin typeface="+mn-lt"/>
                <a:hlinkClick r:id="rId3"/>
              </a:rPr>
              <a:t>16</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482" y="1628800"/>
            <a:ext cx="3399518"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custDataLst>
      <p:tags r:id="rId1"/>
    </p:custDataLst>
    <p:extLst>
      <p:ext uri="{BB962C8B-B14F-4D97-AF65-F5344CB8AC3E}">
        <p14:creationId xmlns:p14="http://schemas.microsoft.com/office/powerpoint/2010/main" val="214163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 Έξω μύες ή μύες του κερκιδικού </a:t>
            </a:r>
            <a:r>
              <a:rPr lang="el-GR" dirty="0" smtClean="0"/>
              <a:t>χείλους</a:t>
            </a:r>
            <a:r>
              <a:rPr lang="en-US" dirty="0" smtClean="0"/>
              <a:t> </a:t>
            </a:r>
            <a:r>
              <a:rPr lang="en-US" altLang="el-GR" sz="2800" b="0" dirty="0" smtClean="0">
                <a:solidFill>
                  <a:prstClr val="black"/>
                </a:solidFill>
              </a:rPr>
              <a:t>(2/2</a:t>
            </a:r>
            <a:r>
              <a:rPr lang="en-US" altLang="el-GR" sz="2800" b="0" dirty="0">
                <a:solidFill>
                  <a:prstClr val="black"/>
                </a:solidFill>
              </a:rPr>
              <a:t>)</a:t>
            </a:r>
            <a:endParaRPr lang="el-GR" dirty="0"/>
          </a:p>
        </p:txBody>
      </p:sp>
      <p:sp>
        <p:nvSpPr>
          <p:cNvPr id="3" name="Content Placeholder 2"/>
          <p:cNvSpPr>
            <a:spLocks noGrp="1"/>
          </p:cNvSpPr>
          <p:nvPr>
            <p:ph idx="1"/>
          </p:nvPr>
        </p:nvSpPr>
        <p:spPr>
          <a:xfrm>
            <a:off x="457200" y="1196752"/>
            <a:ext cx="6203032" cy="5040560"/>
          </a:xfrm>
        </p:spPr>
        <p:txBody>
          <a:bodyPr>
            <a:noAutofit/>
          </a:bodyPr>
          <a:lstStyle/>
          <a:p>
            <a:pPr marL="533400" indent="-533400">
              <a:spcBef>
                <a:spcPts val="600"/>
              </a:spcBef>
              <a:buFont typeface="Wingdings" pitchFamily="2" charset="2"/>
              <a:buNone/>
            </a:pPr>
            <a:r>
              <a:rPr lang="el-GR" altLang="el-GR" sz="2400" b="1" dirty="0" smtClean="0"/>
              <a:t>Γ2. Μεσόστεοι (7)</a:t>
            </a:r>
          </a:p>
          <a:p>
            <a:pPr marL="533400" indent="-533400">
              <a:spcBef>
                <a:spcPts val="600"/>
              </a:spcBef>
              <a:buFont typeface="Wingdings" pitchFamily="2" charset="2"/>
              <a:buAutoNum type="arabicPeriod"/>
            </a:pPr>
            <a:r>
              <a:rPr lang="el-GR" altLang="el-GR" sz="2400" b="1" dirty="0" smtClean="0"/>
              <a:t>Ραχιαίοι (4)</a:t>
            </a:r>
          </a:p>
          <a:p>
            <a:pPr marL="987425" indent="-4508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μεσόστιες επιφάνειες 1</a:t>
            </a:r>
            <a:r>
              <a:rPr lang="el-GR" altLang="el-GR" sz="2400" baseline="30000" dirty="0" smtClean="0"/>
              <a:t>ου</a:t>
            </a:r>
            <a:r>
              <a:rPr lang="el-GR" altLang="el-GR" sz="2400" dirty="0" smtClean="0"/>
              <a:t> ,  2</a:t>
            </a:r>
            <a:r>
              <a:rPr lang="el-GR" altLang="el-GR" sz="2400" baseline="30000" dirty="0" smtClean="0"/>
              <a:t>ου</a:t>
            </a:r>
            <a:r>
              <a:rPr lang="el-GR" altLang="el-GR" sz="2400" dirty="0" smtClean="0"/>
              <a:t>, 3</a:t>
            </a:r>
            <a:r>
              <a:rPr lang="el-GR" altLang="el-GR" sz="2400" baseline="30000" dirty="0" smtClean="0"/>
              <a:t>ου</a:t>
            </a:r>
            <a:r>
              <a:rPr lang="el-GR" altLang="el-GR" sz="2400" dirty="0" smtClean="0"/>
              <a:t>,  4</a:t>
            </a:r>
            <a:r>
              <a:rPr lang="el-GR" altLang="el-GR" sz="2400" baseline="30000" dirty="0" smtClean="0"/>
              <a:t>ου</a:t>
            </a:r>
            <a:r>
              <a:rPr lang="el-GR" altLang="el-GR" sz="2400" dirty="0" smtClean="0"/>
              <a:t>, και 5</a:t>
            </a:r>
            <a:r>
              <a:rPr lang="el-GR" altLang="el-GR" sz="2400" baseline="30000" dirty="0" smtClean="0"/>
              <a:t>ου</a:t>
            </a:r>
            <a:r>
              <a:rPr lang="el-GR" altLang="el-GR" sz="2400" dirty="0" smtClean="0"/>
              <a:t> μετακάρπιου</a:t>
            </a:r>
            <a:r>
              <a:rPr lang="el-GR" altLang="el-GR" sz="2400" baseline="30000" dirty="0" smtClean="0"/>
              <a:t> </a:t>
            </a:r>
            <a:r>
              <a:rPr lang="el-GR" altLang="el-GR" sz="2400" dirty="0" smtClean="0"/>
              <a:t>(αρχή από ωλένιο χείλος 1</a:t>
            </a:r>
            <a:r>
              <a:rPr lang="el-GR" altLang="el-GR" sz="2400" baseline="30000" dirty="0" smtClean="0"/>
              <a:t>ου</a:t>
            </a:r>
            <a:r>
              <a:rPr lang="el-GR" altLang="el-GR" sz="2400" dirty="0" smtClean="0"/>
              <a:t> μετακάρπιου και τέλος με κερκιδικό χείλος 5</a:t>
            </a:r>
            <a:r>
              <a:rPr lang="el-GR" altLang="el-GR" sz="2400" baseline="30000" dirty="0" smtClean="0"/>
              <a:t>ου</a:t>
            </a:r>
            <a:r>
              <a:rPr lang="el-GR" altLang="el-GR" sz="2400" dirty="0" smtClean="0"/>
              <a:t> μετακάρπιου)</a:t>
            </a:r>
            <a:endParaRPr lang="el-GR" altLang="el-GR" sz="2400" baseline="30000" dirty="0" smtClean="0"/>
          </a:p>
          <a:p>
            <a:pPr marL="987425" indent="-450850">
              <a:spcBef>
                <a:spcPts val="600"/>
              </a:spcBef>
            </a:pPr>
            <a:r>
              <a:rPr lang="el-GR" altLang="el-GR" sz="2400" b="1" dirty="0" smtClean="0">
                <a:solidFill>
                  <a:srgbClr val="820000"/>
                </a:solidFill>
              </a:rPr>
              <a:t>Κατάφυση</a:t>
            </a:r>
            <a:r>
              <a:rPr lang="en-US" altLang="el-GR" sz="2400" dirty="0" smtClean="0">
                <a:solidFill>
                  <a:srgbClr val="820000"/>
                </a:solidFill>
              </a:rPr>
              <a:t>:</a:t>
            </a:r>
            <a:r>
              <a:rPr lang="el-GR" altLang="el-GR" sz="2400" dirty="0" smtClean="0">
                <a:solidFill>
                  <a:srgbClr val="820000"/>
                </a:solidFill>
              </a:rPr>
              <a:t> </a:t>
            </a:r>
            <a:r>
              <a:rPr lang="el-GR" altLang="el-GR" sz="2400" dirty="0" smtClean="0"/>
              <a:t>βάσεις 1</a:t>
            </a:r>
            <a:r>
              <a:rPr lang="el-GR" altLang="el-GR" sz="2400" baseline="30000" dirty="0" smtClean="0"/>
              <a:t>ης</a:t>
            </a:r>
            <a:r>
              <a:rPr lang="el-GR" altLang="el-GR" sz="2400" dirty="0" smtClean="0"/>
              <a:t>  φάλαγγος 2</a:t>
            </a:r>
            <a:r>
              <a:rPr lang="el-GR" altLang="el-GR" sz="2400" baseline="30000" dirty="0" smtClean="0"/>
              <a:t>ου</a:t>
            </a:r>
            <a:r>
              <a:rPr lang="el-GR" altLang="el-GR" sz="2400" dirty="0" smtClean="0"/>
              <a:t> 3</a:t>
            </a:r>
            <a:r>
              <a:rPr lang="el-GR" altLang="el-GR" sz="2400" baseline="30000" dirty="0" smtClean="0"/>
              <a:t>ου</a:t>
            </a:r>
            <a:r>
              <a:rPr lang="el-GR" altLang="el-GR" sz="2400" dirty="0" smtClean="0"/>
              <a:t> και 4</a:t>
            </a:r>
            <a:r>
              <a:rPr lang="el-GR" altLang="el-GR" sz="2400" baseline="30000" dirty="0" smtClean="0"/>
              <a:t>ου</a:t>
            </a:r>
            <a:r>
              <a:rPr lang="el-GR" altLang="el-GR" sz="2400" dirty="0" smtClean="0"/>
              <a:t> δακτύλου (αρχή από κερκιδικό χείλος δείκτου και τέλος με ωλένιο χείλος παράμεσου δακτύλου)</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Tree>
    <p:custDataLst>
      <p:tags r:id="rId1"/>
    </p:custDataLst>
    <p:extLst>
      <p:ext uri="{BB962C8B-B14F-4D97-AF65-F5344CB8AC3E}">
        <p14:creationId xmlns:p14="http://schemas.microsoft.com/office/powerpoint/2010/main" val="161988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Μύες της άκρας χείρας</a:t>
            </a:r>
          </a:p>
        </p:txBody>
      </p:sp>
      <p:sp>
        <p:nvSpPr>
          <p:cNvPr id="3" name="Content Placeholder 2"/>
          <p:cNvSpPr>
            <a:spLocks noGrp="1"/>
          </p:cNvSpPr>
          <p:nvPr>
            <p:ph idx="1"/>
          </p:nvPr>
        </p:nvSpPr>
        <p:spPr>
          <a:xfrm>
            <a:off x="457200" y="1196752"/>
            <a:ext cx="8239944" cy="5040560"/>
          </a:xfrm>
        </p:spPr>
        <p:txBody>
          <a:bodyPr>
            <a:noAutofit/>
          </a:bodyPr>
          <a:lstStyle/>
          <a:p>
            <a:pPr marL="533400" indent="-533400">
              <a:spcBef>
                <a:spcPts val="600"/>
              </a:spcBef>
              <a:buFont typeface="Wingdings" pitchFamily="2" charset="2"/>
              <a:buAutoNum type="arabicPeriod" startAt="2"/>
            </a:pPr>
            <a:r>
              <a:rPr lang="el-GR" altLang="el-GR" sz="2400" b="1" dirty="0" smtClean="0"/>
              <a:t>Παλαμιαιοι (3)</a:t>
            </a:r>
          </a:p>
          <a:p>
            <a:pPr marL="893763" indent="-357188">
              <a:spcBef>
                <a:spcPts val="600"/>
              </a:spcBef>
            </a:pPr>
            <a:r>
              <a:rPr lang="el-GR" altLang="el-GR" sz="2300" b="1" dirty="0" smtClean="0">
                <a:solidFill>
                  <a:schemeClr val="tx2"/>
                </a:solidFill>
              </a:rPr>
              <a:t>Έκφυση</a:t>
            </a:r>
            <a:r>
              <a:rPr lang="en-US" altLang="el-GR" sz="2300" b="1" dirty="0" smtClean="0">
                <a:solidFill>
                  <a:schemeClr val="tx2"/>
                </a:solidFill>
              </a:rPr>
              <a:t>:</a:t>
            </a:r>
            <a:r>
              <a:rPr lang="el-GR" altLang="el-GR" sz="2300" dirty="0" smtClean="0">
                <a:solidFill>
                  <a:schemeClr val="tx2"/>
                </a:solidFill>
              </a:rPr>
              <a:t> </a:t>
            </a:r>
            <a:r>
              <a:rPr lang="el-GR" altLang="el-GR" sz="2300" dirty="0" smtClean="0"/>
              <a:t>μεσόστιες επιφάνειες 2</a:t>
            </a:r>
            <a:r>
              <a:rPr lang="el-GR" altLang="el-GR" sz="2300" baseline="30000" dirty="0" smtClean="0"/>
              <a:t>ου</a:t>
            </a:r>
            <a:r>
              <a:rPr lang="el-GR" altLang="el-GR" sz="2300" dirty="0" smtClean="0"/>
              <a:t>, 4</a:t>
            </a:r>
            <a:r>
              <a:rPr lang="el-GR" altLang="el-GR" sz="2300" baseline="30000" dirty="0" smtClean="0"/>
              <a:t>ου</a:t>
            </a:r>
            <a:r>
              <a:rPr lang="el-GR" altLang="el-GR" sz="2300" dirty="0" smtClean="0"/>
              <a:t>, και 5</a:t>
            </a:r>
            <a:r>
              <a:rPr lang="el-GR" altLang="el-GR" sz="2300" baseline="30000" dirty="0" smtClean="0"/>
              <a:t>ου</a:t>
            </a:r>
            <a:r>
              <a:rPr lang="el-GR" altLang="el-GR" sz="2300" dirty="0" smtClean="0"/>
              <a:t> μετακάρπιου (αρχή από ωλένια επιφάνεια 2</a:t>
            </a:r>
            <a:r>
              <a:rPr lang="el-GR" altLang="el-GR" sz="2300" baseline="30000" dirty="0" smtClean="0"/>
              <a:t>ου</a:t>
            </a:r>
            <a:r>
              <a:rPr lang="el-GR" altLang="el-GR" sz="2300" dirty="0" smtClean="0"/>
              <a:t> μετακάρπιου και τέλος με κερκιδική επιφάνεια 5</a:t>
            </a:r>
            <a:r>
              <a:rPr lang="el-GR" altLang="el-GR" sz="2300" baseline="30000" dirty="0" smtClean="0"/>
              <a:t>ου</a:t>
            </a:r>
            <a:r>
              <a:rPr lang="el-GR" altLang="el-GR" sz="2300" dirty="0" smtClean="0"/>
              <a:t> μετακάρπιου)</a:t>
            </a:r>
            <a:endParaRPr lang="el-GR" altLang="el-GR" sz="2300" baseline="30000" dirty="0" smtClean="0"/>
          </a:p>
          <a:p>
            <a:pPr marL="893763" indent="-357188">
              <a:spcBef>
                <a:spcPts val="600"/>
              </a:spcBef>
            </a:pPr>
            <a:r>
              <a:rPr lang="el-GR" altLang="el-GR" sz="2300" b="1" dirty="0" smtClean="0">
                <a:solidFill>
                  <a:srgbClr val="820000"/>
                </a:solidFill>
              </a:rPr>
              <a:t>Καταφυση</a:t>
            </a:r>
            <a:r>
              <a:rPr lang="en-US" altLang="el-GR" sz="2300" b="1" dirty="0" smtClean="0">
                <a:solidFill>
                  <a:srgbClr val="820000"/>
                </a:solidFill>
              </a:rPr>
              <a:t>:</a:t>
            </a:r>
            <a:r>
              <a:rPr lang="el-GR" altLang="el-GR" sz="2300" dirty="0" smtClean="0">
                <a:solidFill>
                  <a:srgbClr val="820000"/>
                </a:solidFill>
              </a:rPr>
              <a:t> </a:t>
            </a:r>
            <a:r>
              <a:rPr lang="el-GR" altLang="el-GR" sz="2300" dirty="0" smtClean="0"/>
              <a:t>βάσεις 1</a:t>
            </a:r>
            <a:r>
              <a:rPr lang="el-GR" altLang="el-GR" sz="2300" baseline="30000" dirty="0" smtClean="0"/>
              <a:t>ης</a:t>
            </a:r>
            <a:r>
              <a:rPr lang="el-GR" altLang="el-GR" sz="2300" dirty="0" smtClean="0"/>
              <a:t>  φάλαγγος 2</a:t>
            </a:r>
            <a:r>
              <a:rPr lang="el-GR" altLang="el-GR" sz="2300" baseline="30000" dirty="0" smtClean="0"/>
              <a:t>ου</a:t>
            </a:r>
            <a:r>
              <a:rPr lang="el-GR" altLang="el-GR" sz="2300" dirty="0" smtClean="0"/>
              <a:t> 4</a:t>
            </a:r>
            <a:r>
              <a:rPr lang="el-GR" altLang="el-GR" sz="2300" baseline="30000" dirty="0" smtClean="0"/>
              <a:t>ου</a:t>
            </a:r>
            <a:r>
              <a:rPr lang="el-GR" altLang="el-GR" sz="2300" dirty="0" smtClean="0"/>
              <a:t> και 5</a:t>
            </a:r>
            <a:r>
              <a:rPr lang="el-GR" altLang="el-GR" sz="2300" baseline="30000" dirty="0" smtClean="0"/>
              <a:t>ου</a:t>
            </a:r>
            <a:r>
              <a:rPr lang="el-GR" altLang="el-GR" sz="2300" dirty="0" smtClean="0"/>
              <a:t> δακτύλου (αρχή από ωλένιο χείλος δείκτου και τέλος με κερκιδικό χείλος μικρού δακτύλου)</a:t>
            </a:r>
          </a:p>
          <a:p>
            <a:pPr marL="893763" indent="-358775">
              <a:spcBef>
                <a:spcPts val="600"/>
              </a:spcBef>
            </a:pPr>
            <a:r>
              <a:rPr lang="el-GR" altLang="el-GR" sz="2300" b="1" dirty="0" smtClean="0">
                <a:solidFill>
                  <a:schemeClr val="accent3">
                    <a:lumMod val="50000"/>
                  </a:schemeClr>
                </a:solidFill>
              </a:rPr>
              <a:t>Νεύρωση</a:t>
            </a:r>
            <a:r>
              <a:rPr lang="en-US" altLang="el-GR" sz="2300" b="1" dirty="0" smtClean="0">
                <a:solidFill>
                  <a:schemeClr val="accent3">
                    <a:lumMod val="50000"/>
                  </a:schemeClr>
                </a:solidFill>
              </a:rPr>
              <a:t>:</a:t>
            </a:r>
            <a:r>
              <a:rPr lang="el-GR" altLang="el-GR" sz="2300" b="1" dirty="0" smtClean="0">
                <a:solidFill>
                  <a:schemeClr val="accent3">
                    <a:lumMod val="50000"/>
                  </a:schemeClr>
                </a:solidFill>
              </a:rPr>
              <a:t> </a:t>
            </a:r>
            <a:r>
              <a:rPr lang="el-GR" altLang="el-GR" sz="2300" dirty="0" smtClean="0"/>
              <a:t>όλοι οι μεσόστεοι νευρούνται από το ωλένιο ν. του βραχιόνιου πλέγματος  (α5α6α7α8θ1)</a:t>
            </a:r>
          </a:p>
          <a:p>
            <a:pPr marL="1160463" lvl="1" indent="-266700">
              <a:spcBef>
                <a:spcPts val="600"/>
              </a:spcBef>
            </a:pPr>
            <a:r>
              <a:rPr lang="el-GR" altLang="el-GR" sz="2200" dirty="0" smtClean="0"/>
              <a:t>Κινήσεις</a:t>
            </a:r>
            <a:r>
              <a:rPr lang="en-US" altLang="el-GR" sz="2200" dirty="0" smtClean="0"/>
              <a:t>: </a:t>
            </a:r>
            <a:r>
              <a:rPr lang="el-GR" altLang="el-GR" sz="2200" dirty="0" smtClean="0"/>
              <a:t>οι ελμινθοειδείς μύες μαζί με τους μεσόστεους κάνουν κάμψη των μετακαρπιοφαλαγγικών διαρθρώσεων.</a:t>
            </a:r>
          </a:p>
          <a:p>
            <a:pPr marL="1160463" lvl="1" indent="-266700">
              <a:spcBef>
                <a:spcPts val="600"/>
              </a:spcBef>
            </a:pPr>
            <a:r>
              <a:rPr lang="el-GR" altLang="el-GR" sz="2200" dirty="0" smtClean="0"/>
              <a:t>Οι παλαμιαίοι μεσόστεοι κάνουν προσαγωγή ενώ οι ραχιαίοι απαγωγή</a:t>
            </a:r>
            <a:endParaRPr lang="el-GR" sz="22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custDataLst>
      <p:tags r:id="rId1"/>
    </p:custDataLst>
    <p:extLst>
      <p:ext uri="{BB962C8B-B14F-4D97-AF65-F5344CB8AC3E}">
        <p14:creationId xmlns:p14="http://schemas.microsoft.com/office/powerpoint/2010/main" val="3837607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θώρακα</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2176319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dirty="0" smtClean="0"/>
              <a:t>Α. Αυτόχθονες</a:t>
            </a:r>
            <a:r>
              <a:rPr lang="en-US" altLang="el-GR" dirty="0" smtClean="0"/>
              <a:t>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5</a:t>
            </a:r>
            <a:r>
              <a:rPr lang="en-US" altLang="el-GR" sz="2800" b="0" dirty="0" smtClean="0">
                <a:solidFill>
                  <a:prstClr val="black"/>
                </a:solidFill>
              </a:rPr>
              <a:t>)</a:t>
            </a:r>
            <a:r>
              <a:rPr lang="en-US" altLang="el-GR" sz="2800" dirty="0" smtClean="0"/>
              <a:t> </a:t>
            </a:r>
            <a:endParaRPr lang="el-GR" altLang="el-GR" sz="2800" dirty="0"/>
          </a:p>
        </p:txBody>
      </p:sp>
      <p:sp>
        <p:nvSpPr>
          <p:cNvPr id="2" name="Content Placeholder 1"/>
          <p:cNvSpPr>
            <a:spLocks noGrp="1"/>
          </p:cNvSpPr>
          <p:nvPr>
            <p:ph idx="1"/>
          </p:nvPr>
        </p:nvSpPr>
        <p:spPr>
          <a:xfrm>
            <a:off x="457200" y="1196752"/>
            <a:ext cx="8239944" cy="5040560"/>
          </a:xfrm>
        </p:spPr>
        <p:txBody>
          <a:bodyPr>
            <a:noAutofit/>
          </a:bodyPr>
          <a:lstStyle/>
          <a:p>
            <a:pPr marL="0" indent="0">
              <a:spcBef>
                <a:spcPts val="600"/>
              </a:spcBef>
              <a:buFont typeface="Wingdings" pitchFamily="2" charset="2"/>
              <a:buNone/>
            </a:pPr>
            <a:r>
              <a:rPr lang="el-GR" altLang="el-GR" sz="2400" dirty="0" smtClean="0"/>
              <a:t>Εκφύονται και καταφύονται στην περιοχή του θώρακα (κύριοι αναπνευστικοί μ.)</a:t>
            </a:r>
          </a:p>
          <a:p>
            <a:pPr marL="457200" indent="-457200">
              <a:spcBef>
                <a:spcPts val="600"/>
              </a:spcBef>
              <a:buFont typeface="Wingdings" pitchFamily="2" charset="2"/>
              <a:buAutoNum type="arabicPeriod"/>
            </a:pPr>
            <a:r>
              <a:rPr lang="el-GR" altLang="el-GR" sz="2400" b="1" dirty="0" smtClean="0"/>
              <a:t>Έξω μεσοπλεύριοι (11)</a:t>
            </a:r>
          </a:p>
          <a:p>
            <a:pPr marL="719138" indent="-2667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κάτω χείλος μίας πλευράς</a:t>
            </a:r>
          </a:p>
          <a:p>
            <a:pPr marL="719138" indent="-2667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πάνω χείλος της επομένης</a:t>
            </a:r>
          </a:p>
          <a:p>
            <a:pPr marL="719138" indent="0">
              <a:spcBef>
                <a:spcPts val="600"/>
              </a:spcBef>
              <a:buFont typeface="Wingdings" pitchFamily="2" charset="2"/>
              <a:buNone/>
            </a:pPr>
            <a:r>
              <a:rPr lang="el-GR" altLang="el-GR" sz="2400" dirty="0" smtClean="0"/>
              <a:t>Η κατεύθυνση των μυϊκών ινών είναι από πάνω προς τα κάτω και εμπρός και γεμίζουν τα μεσοπλεύρια διαστήματα από τα φύματα των πλευρών ως τους πλευρικούς χόνδρους. το υπόλοιπο διάστημα μέχρι το στέρνο το συμπληρώνουν οι έξω μεσοπλεύριοι σύνδεσμοι.</a:t>
            </a:r>
          </a:p>
          <a:p>
            <a:pPr marL="719138" indent="-266700">
              <a:spcBef>
                <a:spcPts val="600"/>
              </a:spcBef>
            </a:pPr>
            <a:r>
              <a:rPr lang="el-GR" altLang="el-GR" sz="2400" b="1" dirty="0" smtClean="0"/>
              <a:t>Κίνηση</a:t>
            </a:r>
            <a:r>
              <a:rPr lang="en-US" altLang="el-GR" sz="2400" b="1" dirty="0" smtClean="0"/>
              <a:t>: </a:t>
            </a:r>
            <a:r>
              <a:rPr lang="el-GR" altLang="el-GR" sz="2400" dirty="0" smtClean="0"/>
              <a:t>ανύψωση των πλευρών στην εισπνοή (εισπνευστικοί μ.)</a:t>
            </a:r>
          </a:p>
          <a:p>
            <a:pPr marL="719138" indent="-2667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έξω μεσοπλεύρια ν.</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Tree>
    <p:custDataLst>
      <p:tags r:id="rId1"/>
    </p:custDataLst>
    <p:extLst>
      <p:ext uri="{BB962C8B-B14F-4D97-AF65-F5344CB8AC3E}">
        <p14:creationId xmlns:p14="http://schemas.microsoft.com/office/powerpoint/2010/main" val="22167300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 Αυτόχθονες</a:t>
            </a:r>
            <a:r>
              <a:rPr lang="en-US" altLang="el-GR" dirty="0"/>
              <a:t>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44" y="1557251"/>
            <a:ext cx="7620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41295" y="5949280"/>
            <a:ext cx="3682098"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1114 Thorax</a:t>
            </a:r>
            <a:r>
              <a:rPr lang="en-US" sz="1200" dirty="0" smtClean="0">
                <a:solidFill>
                  <a:schemeClr val="tx1">
                    <a:lumMod val="75000"/>
                    <a:lumOff val="25000"/>
                  </a:schemeClr>
                </a:solidFill>
                <a:latin typeface="+mn-lt"/>
              </a:rPr>
              <a:t>”</a:t>
            </a:r>
            <a:r>
              <a:rPr lang="el-GR" sz="1200" dirty="0" smtClean="0">
                <a:solidFill>
                  <a:schemeClr val="tx1">
                    <a:lumMod val="75000"/>
                    <a:lumOff val="25000"/>
                  </a:schemeClr>
                </a:solidFill>
                <a:latin typeface="+mn-lt"/>
              </a:rPr>
              <a:t> από </a:t>
            </a:r>
            <a:r>
              <a:rPr lang="en-US" sz="1200" dirty="0" smtClean="0">
                <a:solidFill>
                  <a:schemeClr val="tx1">
                    <a:lumMod val="75000"/>
                    <a:lumOff val="25000"/>
                  </a:schemeClr>
                </a:solidFill>
                <a:latin typeface="+mn-lt"/>
                <a:hlinkClick r:id="rId6" tooltip="User:CFCF"/>
              </a:rPr>
              <a:t>CFCF</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7"/>
              </a:rPr>
              <a:t>CC BY </a:t>
            </a:r>
            <a:r>
              <a:rPr lang="en-US" sz="1200" dirty="0" smtClean="0">
                <a:solidFill>
                  <a:schemeClr val="tx1">
                    <a:lumMod val="75000"/>
                    <a:lumOff val="25000"/>
                  </a:schemeClr>
                </a:solidFill>
                <a:latin typeface="+mn-lt"/>
                <a:hlinkClick r:id="rId7"/>
              </a:rPr>
              <a:t>3.0</a:t>
            </a:r>
            <a:endParaRPr lang="en-US" sz="1200" dirty="0">
              <a:solidFill>
                <a:schemeClr val="tx1">
                  <a:lumMod val="75000"/>
                  <a:lumOff val="25000"/>
                </a:schemeClr>
              </a:solidFill>
              <a:latin typeface="+mn-lt"/>
            </a:endParaRPr>
          </a:p>
        </p:txBody>
      </p:sp>
    </p:spTree>
    <p:custDataLst>
      <p:tags r:id="rId1"/>
    </p:custDataLst>
    <p:extLst>
      <p:ext uri="{BB962C8B-B14F-4D97-AF65-F5344CB8AC3E}">
        <p14:creationId xmlns:p14="http://schemas.microsoft.com/office/powerpoint/2010/main" val="821762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 Πρόσθιοι ή καμπτήρες</a:t>
            </a:r>
            <a:br>
              <a:rPr lang="el-GR" dirty="0" smtClean="0"/>
            </a:br>
            <a:r>
              <a:rPr lang="el-GR" sz="3100" dirty="0" smtClean="0"/>
              <a:t>Α.1 Μύες 1</a:t>
            </a:r>
            <a:r>
              <a:rPr lang="el-GR" sz="3100" baseline="30000" dirty="0" smtClean="0"/>
              <a:t>ου</a:t>
            </a:r>
            <a:r>
              <a:rPr lang="el-GR" sz="3100" dirty="0" smtClean="0"/>
              <a:t> Στρώματος</a:t>
            </a:r>
            <a:r>
              <a:rPr lang="en-US" sz="3100" dirty="0" smtClean="0"/>
              <a:t> </a:t>
            </a:r>
            <a:r>
              <a:rPr lang="en-US" altLang="el-GR" sz="2800" b="0" dirty="0">
                <a:solidFill>
                  <a:prstClr val="black"/>
                </a:solidFill>
              </a:rPr>
              <a:t>(</a:t>
            </a:r>
            <a:r>
              <a:rPr lang="en-US" altLang="el-GR" sz="2800" b="0" dirty="0" smtClean="0">
                <a:solidFill>
                  <a:prstClr val="black"/>
                </a:solidFill>
              </a:rPr>
              <a:t>1/4)</a:t>
            </a:r>
            <a:endParaRPr lang="el-GR" dirty="0"/>
          </a:p>
        </p:txBody>
      </p:sp>
      <p:sp>
        <p:nvSpPr>
          <p:cNvPr id="3" name="Content Placeholder 2"/>
          <p:cNvSpPr>
            <a:spLocks noGrp="1"/>
          </p:cNvSpPr>
          <p:nvPr>
            <p:ph idx="1"/>
          </p:nvPr>
        </p:nvSpPr>
        <p:spPr>
          <a:xfrm>
            <a:off x="457200" y="1196752"/>
            <a:ext cx="5386386" cy="4536504"/>
          </a:xfrm>
        </p:spPr>
        <p:txBody>
          <a:bodyPr>
            <a:noAutofit/>
          </a:bodyPr>
          <a:lstStyle/>
          <a:p>
            <a:r>
              <a:rPr lang="el-GR" altLang="el-GR" sz="2400" dirty="0" smtClean="0"/>
              <a:t>Διατάσσονται </a:t>
            </a:r>
            <a:r>
              <a:rPr lang="el-GR" altLang="el-GR" sz="2400" dirty="0"/>
              <a:t>σε 4 </a:t>
            </a:r>
            <a:r>
              <a:rPr lang="el-GR" altLang="el-GR" sz="2400" dirty="0" smtClean="0"/>
              <a:t>στρώματα</a:t>
            </a:r>
          </a:p>
          <a:p>
            <a:endParaRPr lang="el-GR" altLang="el-GR" sz="2400" dirty="0"/>
          </a:p>
          <a:p>
            <a:pPr marL="457200" indent="-457200">
              <a:buFont typeface="+mj-lt"/>
              <a:buAutoNum type="arabicPeriod"/>
            </a:pPr>
            <a:r>
              <a:rPr lang="el-GR" altLang="el-GR" sz="2400" b="1" dirty="0" smtClean="0"/>
              <a:t>Στρογγυλός πρηνιστής </a:t>
            </a:r>
            <a:endParaRPr lang="el-GR" altLang="el-GR" sz="2400" b="1" dirty="0"/>
          </a:p>
          <a:p>
            <a:pPr marL="787400"/>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87450" lvl="1"/>
            <a:r>
              <a:rPr lang="el-GR" altLang="el-GR" sz="2400" dirty="0"/>
              <a:t>Παρατροχίλια απόφυση βραχιονίου</a:t>
            </a:r>
          </a:p>
          <a:p>
            <a:pPr marL="1187450" lvl="1"/>
            <a:r>
              <a:rPr lang="el-GR" altLang="el-GR" sz="2400" dirty="0"/>
              <a:t>Κορωνοειδής απόφυση ωλένης</a:t>
            </a:r>
          </a:p>
          <a:p>
            <a:pPr marL="523875"/>
            <a:r>
              <a:rPr lang="el-GR" altLang="el-GR" sz="2400" dirty="0"/>
              <a:t>    </a:t>
            </a: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89037" lvl="1"/>
            <a:r>
              <a:rPr lang="el-GR" altLang="el-GR" sz="2400" dirty="0"/>
              <a:t>Μέσον πρόσθιας επιφάνειας </a:t>
            </a:r>
            <a:r>
              <a:rPr lang="el-GR" altLang="el-GR" sz="2400" dirty="0" smtClean="0"/>
              <a:t>κερκίδας</a:t>
            </a:r>
            <a:endParaRPr lang="el-GR" altLang="el-GR" sz="24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235903"/>
            <a:ext cx="1598534" cy="4929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32240" y="614502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Gray414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custDataLst>
      <p:tags r:id="rId1"/>
    </p:custDataLst>
    <p:extLst>
      <p:ext uri="{BB962C8B-B14F-4D97-AF65-F5344CB8AC3E}">
        <p14:creationId xmlns:p14="http://schemas.microsoft.com/office/powerpoint/2010/main" val="3819644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dirty="0"/>
              <a:t>Α. Αυτόχθονες</a:t>
            </a:r>
            <a:r>
              <a:rPr lang="en-US" altLang="el-GR" dirty="0"/>
              <a:t>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dirty="0"/>
          </a:p>
        </p:txBody>
      </p:sp>
      <p:sp>
        <p:nvSpPr>
          <p:cNvPr id="2" name="Content Placeholder 1"/>
          <p:cNvSpPr>
            <a:spLocks noGrp="1"/>
          </p:cNvSpPr>
          <p:nvPr>
            <p:ph idx="1"/>
          </p:nvPr>
        </p:nvSpPr>
        <p:spPr>
          <a:xfrm>
            <a:off x="457200" y="1196752"/>
            <a:ext cx="8239944" cy="5040560"/>
          </a:xfrm>
        </p:spPr>
        <p:txBody>
          <a:bodyPr>
            <a:normAutofit/>
          </a:bodyPr>
          <a:lstStyle/>
          <a:p>
            <a:pPr marL="457200" indent="-457200">
              <a:spcBef>
                <a:spcPts val="600"/>
              </a:spcBef>
              <a:buFont typeface="Wingdings" pitchFamily="2" charset="2"/>
              <a:buAutoNum type="arabicPeriod" startAt="2"/>
            </a:pPr>
            <a:r>
              <a:rPr lang="el-GR" altLang="el-GR" sz="2400" b="1" dirty="0" smtClean="0"/>
              <a:t>Έσω Μεσοπλεύριοι (11)</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Πάνω </a:t>
            </a:r>
            <a:r>
              <a:rPr lang="el-GR" altLang="el-GR" sz="2400" dirty="0"/>
              <a:t>χείλος μιας πλευράς</a:t>
            </a:r>
          </a:p>
          <a:p>
            <a:pPr marL="801688"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Κάτω </a:t>
            </a:r>
            <a:r>
              <a:rPr lang="el-GR" altLang="el-GR" sz="2400" dirty="0"/>
              <a:t>χείλος της πιο πάνω πλευράς.</a:t>
            </a:r>
          </a:p>
          <a:p>
            <a:pPr marL="801688" indent="0">
              <a:spcBef>
                <a:spcPts val="600"/>
              </a:spcBef>
              <a:buFont typeface="Wingdings" pitchFamily="2" charset="2"/>
              <a:buNone/>
            </a:pPr>
            <a:r>
              <a:rPr lang="el-GR" altLang="el-GR" sz="2400" dirty="0"/>
              <a:t>Η κατεύθυνση των μυϊκών ινών είναι από κάτω προς τα πάνω και εμπρός και γεμίζουν τα μεσοπλεύρια διαστήματα από το στέρνο ως τις γωνίες των πλευρών. </a:t>
            </a:r>
            <a:endParaRPr lang="el-GR" altLang="el-GR" sz="2400" dirty="0" smtClean="0"/>
          </a:p>
          <a:p>
            <a:pPr marL="801688" indent="0">
              <a:spcBef>
                <a:spcPts val="600"/>
              </a:spcBef>
              <a:buFont typeface="Wingdings" pitchFamily="2" charset="2"/>
              <a:buNone/>
            </a:pPr>
            <a:r>
              <a:rPr lang="el-GR" altLang="el-GR" sz="2400" dirty="0" smtClean="0"/>
              <a:t>Το υπόλοιπο </a:t>
            </a:r>
            <a:r>
              <a:rPr lang="el-GR" altLang="el-GR" sz="2400" dirty="0"/>
              <a:t>διάστημα το συμπληρώνουν οι έσω μεσοπλεύριοι σύνδεσμοι.</a:t>
            </a:r>
          </a:p>
          <a:p>
            <a:pPr marL="801688" indent="-349250">
              <a:spcBef>
                <a:spcPts val="600"/>
              </a:spcBef>
            </a:pPr>
            <a:r>
              <a:rPr lang="el-GR" altLang="el-GR" sz="2400" b="1" dirty="0" smtClean="0"/>
              <a:t>Κίνηση</a:t>
            </a:r>
            <a:r>
              <a:rPr lang="en-US" altLang="el-GR" sz="2400" b="1" dirty="0" smtClean="0"/>
              <a:t>: </a:t>
            </a:r>
            <a:r>
              <a:rPr lang="el-GR" altLang="el-GR" sz="2400" dirty="0" smtClean="0"/>
              <a:t>Κατεβάζουν </a:t>
            </a:r>
            <a:r>
              <a:rPr lang="el-GR" altLang="el-GR" sz="2400" dirty="0"/>
              <a:t>τις πλευρές στην εκπνοή (εκπνευστικοί μ.)</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Έσω </a:t>
            </a:r>
            <a:r>
              <a:rPr lang="el-GR" altLang="el-GR" sz="2400" dirty="0"/>
              <a:t>μεσοπλεύρια ν</a:t>
            </a:r>
            <a:r>
              <a:rPr lang="el-GR" altLang="el-GR" sz="2400" dirty="0" smtClean="0"/>
              <a:t>.</a:t>
            </a:r>
            <a:endParaRPr lang="el-GR" alt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Tree>
    <p:custDataLst>
      <p:tags r:id="rId1"/>
    </p:custDataLst>
    <p:extLst>
      <p:ext uri="{BB962C8B-B14F-4D97-AF65-F5344CB8AC3E}">
        <p14:creationId xmlns:p14="http://schemas.microsoft.com/office/powerpoint/2010/main" val="100129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l-GR" altLang="el-GR" dirty="0">
                <a:solidFill>
                  <a:prstClr val="black"/>
                </a:solidFill>
              </a:rPr>
              <a:t>Α. Αυτόχθονες</a:t>
            </a:r>
            <a:r>
              <a:rPr lang="en-US" altLang="el-GR" dirty="0">
                <a:solidFill>
                  <a:prstClr val="black"/>
                </a:solidFill>
              </a:rPr>
              <a:t>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2800" dirty="0"/>
          </a:p>
        </p:txBody>
      </p:sp>
      <p:sp>
        <p:nvSpPr>
          <p:cNvPr id="2" name="Content Placeholder 1"/>
          <p:cNvSpPr>
            <a:spLocks noGrp="1"/>
          </p:cNvSpPr>
          <p:nvPr>
            <p:ph idx="1"/>
          </p:nvPr>
        </p:nvSpPr>
        <p:spPr/>
        <p:txBody>
          <a:bodyPr>
            <a:normAutofit/>
          </a:bodyPr>
          <a:lstStyle/>
          <a:p>
            <a:pPr marL="457200" indent="-457200">
              <a:spcBef>
                <a:spcPts val="600"/>
              </a:spcBef>
              <a:buFont typeface="Wingdings" pitchFamily="2" charset="2"/>
              <a:buAutoNum type="arabicPeriod" startAt="3"/>
            </a:pPr>
            <a:r>
              <a:rPr lang="el-GR" altLang="el-GR" sz="2400" b="1" dirty="0" smtClean="0"/>
              <a:t>Υποπλεύριοι</a:t>
            </a:r>
          </a:p>
          <a:p>
            <a:pPr marL="457200" indent="-4763">
              <a:spcBef>
                <a:spcPts val="600"/>
              </a:spcBef>
              <a:buFont typeface="Wingdings" pitchFamily="2" charset="2"/>
              <a:buNone/>
            </a:pPr>
            <a:r>
              <a:rPr lang="el-GR" altLang="el-GR" sz="2400" dirty="0" smtClean="0"/>
              <a:t>Είναι ανεπτυγμένοι μόνο στα κατώτερα μεσοπλεύρια διαστήματα. Δύνανται να μην υπάρχουν σε όλους τους ανθρώπινους σκελετούς (ΑΣΤΑΘΕΙΣ Μ.). Οι μυϊκές τους ίνες έχουν την ίδια κατεύθυνση με τους έσω μεσοπλεύριους μ. </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Πάνω χείλος μιας πλευράς</a:t>
            </a:r>
          </a:p>
          <a:p>
            <a:pPr marL="801688"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Κάτω χείλος της μεθεπόμενης πλευράς</a:t>
            </a:r>
          </a:p>
          <a:p>
            <a:pPr marL="801688" indent="-349250">
              <a:spcBef>
                <a:spcPts val="600"/>
              </a:spcBef>
            </a:pPr>
            <a:r>
              <a:rPr lang="el-GR" altLang="el-GR" sz="2400" b="1" dirty="0" smtClean="0"/>
              <a:t>Κίνηση</a:t>
            </a:r>
            <a:r>
              <a:rPr lang="en-US" altLang="el-GR" sz="2400" b="1" dirty="0" smtClean="0"/>
              <a:t>: </a:t>
            </a:r>
            <a:r>
              <a:rPr lang="el-GR" altLang="el-GR" sz="2400" dirty="0" smtClean="0"/>
              <a:t>Κατεβάζουν τις πλευρές στην εκπνοή (εκπνευστικοί μ.) </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Κατώτερα έσω μεσοπλεύρια ν.</a:t>
            </a: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Tree>
    <p:custDataLst>
      <p:tags r:id="rId1"/>
    </p:custDataLst>
    <p:extLst>
      <p:ext uri="{BB962C8B-B14F-4D97-AF65-F5344CB8AC3E}">
        <p14:creationId xmlns:p14="http://schemas.microsoft.com/office/powerpoint/2010/main" val="23738907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l-GR" altLang="el-GR" dirty="0">
                <a:solidFill>
                  <a:prstClr val="black"/>
                </a:solidFill>
              </a:rPr>
              <a:t>Α. Αυτόχθονες</a:t>
            </a:r>
            <a:r>
              <a:rPr lang="en-US" altLang="el-GR" dirty="0">
                <a:solidFill>
                  <a:prstClr val="black"/>
                </a:solidFill>
              </a:rPr>
              <a:t>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5</a:t>
            </a:r>
            <a:r>
              <a:rPr lang="en-US" altLang="el-GR" sz="2800" b="0" dirty="0">
                <a:solidFill>
                  <a:prstClr val="black"/>
                </a:solidFill>
              </a:rPr>
              <a:t>)</a:t>
            </a:r>
            <a:r>
              <a:rPr lang="en-US" altLang="el-GR" sz="2800" dirty="0">
                <a:solidFill>
                  <a:prstClr val="black"/>
                </a:solidFill>
              </a:rPr>
              <a:t> </a:t>
            </a:r>
            <a:endParaRPr lang="el-GR" altLang="el-GR" sz="2800" dirty="0"/>
          </a:p>
        </p:txBody>
      </p:sp>
      <p:sp>
        <p:nvSpPr>
          <p:cNvPr id="2" name="Content Placeholder 1"/>
          <p:cNvSpPr>
            <a:spLocks noGrp="1"/>
          </p:cNvSpPr>
          <p:nvPr>
            <p:ph idx="1"/>
          </p:nvPr>
        </p:nvSpPr>
        <p:spPr/>
        <p:txBody>
          <a:bodyPr>
            <a:normAutofit/>
          </a:bodyPr>
          <a:lstStyle/>
          <a:p>
            <a:pPr marL="457200" indent="-457200">
              <a:spcBef>
                <a:spcPts val="600"/>
              </a:spcBef>
              <a:buFont typeface="Wingdings" pitchFamily="2" charset="2"/>
              <a:buAutoNum type="arabicPeriod" startAt="4"/>
            </a:pPr>
            <a:r>
              <a:rPr lang="el-GR" altLang="el-GR" sz="2400" b="1" dirty="0" smtClean="0"/>
              <a:t>Εγκάρσιος  Θωρακικός</a:t>
            </a:r>
          </a:p>
          <a:p>
            <a:pPr marL="457200" indent="-457200">
              <a:spcBef>
                <a:spcPts val="600"/>
              </a:spcBef>
              <a:buFont typeface="Wingdings" pitchFamily="2" charset="2"/>
              <a:buNone/>
            </a:pPr>
            <a:r>
              <a:rPr lang="el-GR" altLang="el-GR" sz="2400" dirty="0" smtClean="0"/>
              <a:t>Βρίσκεται πίσω από τους χόνδρους των Π3-Π6</a:t>
            </a:r>
          </a:p>
          <a:p>
            <a:pPr marL="801688"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Στέρνο</a:t>
            </a:r>
          </a:p>
          <a:p>
            <a:pPr marL="801688"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Πλευρικοί χόνδροι Π3-Π6 από μέσα.</a:t>
            </a:r>
          </a:p>
          <a:p>
            <a:pPr marL="801688" indent="-349250">
              <a:spcBef>
                <a:spcPts val="600"/>
              </a:spcBef>
            </a:pPr>
            <a:r>
              <a:rPr lang="el-GR" altLang="el-GR" sz="2400" b="1" dirty="0" smtClean="0"/>
              <a:t>Κίνηση</a:t>
            </a:r>
            <a:r>
              <a:rPr lang="en-US" altLang="el-GR" sz="2400" b="1" dirty="0" smtClean="0"/>
              <a:t>:</a:t>
            </a:r>
            <a:r>
              <a:rPr lang="el-GR" altLang="el-GR" sz="2400" b="1" dirty="0" smtClean="0"/>
              <a:t> </a:t>
            </a:r>
            <a:r>
              <a:rPr lang="el-GR" altLang="el-GR" sz="2400" dirty="0" smtClean="0"/>
              <a:t>Κατεβάζουν τους  πλευρικούς χόνδρους προς τα κάτω (εκπνευστικοί μ.)</a:t>
            </a:r>
          </a:p>
          <a:p>
            <a:pPr marL="801688"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3</a:t>
            </a:r>
            <a:r>
              <a:rPr lang="el-GR" altLang="el-GR" sz="2400" baseline="30000" dirty="0" smtClean="0"/>
              <a:t>Ο</a:t>
            </a:r>
            <a:r>
              <a:rPr lang="el-GR" altLang="el-GR" sz="2400" dirty="0" smtClean="0"/>
              <a:t>- 6 </a:t>
            </a:r>
            <a:r>
              <a:rPr lang="el-GR" altLang="el-GR" sz="2400" baseline="30000" dirty="0" smtClean="0"/>
              <a:t>Ο  </a:t>
            </a:r>
            <a:r>
              <a:rPr lang="el-GR" altLang="el-GR" sz="2400" dirty="0" smtClean="0"/>
              <a:t>έσω μεσοπλεύρια ν.</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Tree>
    <p:custDataLst>
      <p:tags r:id="rId1"/>
    </p:custDataLst>
    <p:extLst>
      <p:ext uri="{BB962C8B-B14F-4D97-AF65-F5344CB8AC3E}">
        <p14:creationId xmlns:p14="http://schemas.microsoft.com/office/powerpoint/2010/main" val="2016204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altLang="el-GR" sz="3600" dirty="0" smtClean="0"/>
              <a:t>Β. Διάφραγμα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8686800" cy="5040560"/>
          </a:xfrm>
        </p:spPr>
        <p:txBody>
          <a:bodyPr>
            <a:noAutofit/>
          </a:bodyPr>
          <a:lstStyle/>
          <a:p>
            <a:pPr>
              <a:spcBef>
                <a:spcPts val="0"/>
              </a:spcBef>
            </a:pPr>
            <a:r>
              <a:rPr lang="el-GR" altLang="el-GR" sz="2400" dirty="0" smtClean="0"/>
              <a:t>Το </a:t>
            </a:r>
            <a:r>
              <a:rPr lang="el-GR" altLang="el-GR" sz="2400" b="1" dirty="0"/>
              <a:t>Διάφραγμα </a:t>
            </a:r>
            <a:r>
              <a:rPr lang="el-GR" altLang="el-GR" sz="2400" dirty="0"/>
              <a:t>αν και ετερόχθων μυς είναι κύριος μυς της </a:t>
            </a:r>
            <a:r>
              <a:rPr lang="el-GR" altLang="el-GR" sz="2400" dirty="0" smtClean="0"/>
              <a:t>αναπνοής.</a:t>
            </a:r>
          </a:p>
          <a:p>
            <a:pPr marL="360363" indent="0">
              <a:spcBef>
                <a:spcPts val="0"/>
              </a:spcBef>
              <a:buNone/>
            </a:pPr>
            <a:r>
              <a:rPr lang="el-GR" altLang="el-GR" sz="2400" dirty="0" smtClean="0"/>
              <a:t>Στην </a:t>
            </a:r>
            <a:r>
              <a:rPr lang="el-GR" altLang="el-GR" sz="2400" dirty="0"/>
              <a:t>εισπνοή γίνεται επίπεδο και η κοιλότητα του θώρακα διευρύνεται, ενώ στην εκπνοή ανεβαίνει και στενεύει την κοιλότητα του θώρακα. </a:t>
            </a:r>
            <a:endParaRPr lang="el-GR" altLang="el-GR" sz="2400" dirty="0" smtClean="0"/>
          </a:p>
          <a:p>
            <a:pPr marL="360363" indent="0">
              <a:spcBef>
                <a:spcPts val="0"/>
              </a:spcBef>
              <a:buNone/>
            </a:pPr>
            <a:r>
              <a:rPr lang="el-GR" altLang="el-GR" sz="2400" dirty="0" smtClean="0"/>
              <a:t>Έχει </a:t>
            </a:r>
            <a:r>
              <a:rPr lang="el-GR" altLang="el-GR" sz="2400" dirty="0"/>
              <a:t>2 θόλους (Α και Δ), με τον δεξί να  ανεβαίνει πιο ψηλά στο θώρακα</a:t>
            </a:r>
            <a:r>
              <a:rPr lang="el-GR" altLang="el-GR" sz="2400" dirty="0" smtClean="0"/>
              <a:t>.</a:t>
            </a:r>
            <a:endParaRPr lang="el-GR" altLang="el-GR" sz="24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501008"/>
            <a:ext cx="3626768" cy="3203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41573" y="623731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a:t>
            </a:r>
            <a:r>
              <a:rPr lang="el-GR" sz="1200" dirty="0" smtClean="0">
                <a:solidFill>
                  <a:schemeClr val="tx1">
                    <a:lumMod val="75000"/>
                    <a:lumOff val="25000"/>
                  </a:schemeClr>
                </a:solidFill>
                <a:latin typeface="+mn-lt"/>
                <a:hlinkClick r:id="rId4"/>
              </a:rPr>
              <a:t>391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Pngbot</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Tree>
    <p:custDataLst>
      <p:tags r:id="rId1"/>
    </p:custDataLst>
    <p:extLst>
      <p:ext uri="{BB962C8B-B14F-4D97-AF65-F5344CB8AC3E}">
        <p14:creationId xmlns:p14="http://schemas.microsoft.com/office/powerpoint/2010/main" val="1663029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altLang="el-GR" sz="3600" dirty="0">
                <a:solidFill>
                  <a:prstClr val="black"/>
                </a:solidFill>
              </a:rPr>
              <a:t>Β. Διάφραγμα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7787208" cy="5040560"/>
          </a:xfrm>
        </p:spPr>
        <p:txBody>
          <a:bodyPr>
            <a:noAutofit/>
          </a:bodyPr>
          <a:lstStyle/>
          <a:p>
            <a:pPr marL="0" indent="0">
              <a:spcBef>
                <a:spcPts val="600"/>
              </a:spcBef>
              <a:spcAft>
                <a:spcPts val="600"/>
              </a:spcAft>
              <a:buNone/>
            </a:pPr>
            <a:r>
              <a:rPr lang="el-GR" altLang="el-GR" sz="2400" b="1" dirty="0" smtClean="0"/>
              <a:t>Έχει </a:t>
            </a:r>
            <a:r>
              <a:rPr lang="el-GR" altLang="el-GR" sz="2400" b="1" dirty="0"/>
              <a:t>3 εκφύσεις</a:t>
            </a:r>
            <a:r>
              <a:rPr lang="en-US" altLang="el-GR" sz="2400" b="1" dirty="0"/>
              <a:t>:</a:t>
            </a:r>
            <a:endParaRPr lang="el-GR" altLang="el-GR" sz="2400" b="1" dirty="0"/>
          </a:p>
          <a:p>
            <a:pPr marL="533400" indent="-533400">
              <a:spcBef>
                <a:spcPts val="600"/>
              </a:spcBef>
              <a:buFont typeface="Wingdings" pitchFamily="2" charset="2"/>
              <a:buAutoNum type="arabicPeriod"/>
            </a:pPr>
            <a:r>
              <a:rPr lang="el-GR" altLang="el-GR" sz="2400" b="1" dirty="0" smtClean="0"/>
              <a:t>Στερνική</a:t>
            </a:r>
            <a:endParaRPr lang="en-US" altLang="el-GR" sz="2400" dirty="0" smtClean="0"/>
          </a:p>
          <a:p>
            <a:pPr marL="801688" indent="-266700">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Μέσο </a:t>
            </a:r>
            <a:r>
              <a:rPr lang="el-GR" altLang="el-GR" sz="2400" dirty="0"/>
              <a:t>ξιφοειδούς απόφυσης του στέρνου</a:t>
            </a:r>
          </a:p>
          <a:p>
            <a:pPr marL="533400" indent="-533400">
              <a:spcBef>
                <a:spcPts val="600"/>
              </a:spcBef>
              <a:buFont typeface="Wingdings" pitchFamily="2" charset="2"/>
              <a:buAutoNum type="arabicPeriod" startAt="2"/>
            </a:pPr>
            <a:r>
              <a:rPr lang="el-GR" altLang="el-GR" sz="2400" b="1" dirty="0" smtClean="0"/>
              <a:t>Πλευρική </a:t>
            </a:r>
          </a:p>
          <a:p>
            <a:pPr marL="801688" indent="-266700">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Έσω </a:t>
            </a:r>
            <a:r>
              <a:rPr lang="el-GR" altLang="el-GR" sz="2400" dirty="0"/>
              <a:t>επιφάνεια 6 κατώτερων πλευρών</a:t>
            </a:r>
          </a:p>
          <a:p>
            <a:pPr marL="533400" indent="-533400">
              <a:spcBef>
                <a:spcPts val="600"/>
              </a:spcBef>
              <a:buFont typeface="Wingdings" pitchFamily="2" charset="2"/>
              <a:buAutoNum type="arabicPeriod" startAt="3"/>
            </a:pPr>
            <a:r>
              <a:rPr lang="el-GR" altLang="el-GR" sz="2400" b="1" dirty="0" smtClean="0"/>
              <a:t>Οσφυϊκή </a:t>
            </a:r>
          </a:p>
          <a:p>
            <a:pPr marL="801688" indent="-266700">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Αποτελείται </a:t>
            </a:r>
            <a:r>
              <a:rPr lang="el-GR" altLang="el-GR" sz="2400" dirty="0"/>
              <a:t>από 2 σκέλη</a:t>
            </a:r>
            <a:r>
              <a:rPr lang="en-US" altLang="el-GR" sz="2400" dirty="0"/>
              <a:t>:</a:t>
            </a:r>
          </a:p>
          <a:p>
            <a:pPr marL="1160463" indent="-358775">
              <a:spcBef>
                <a:spcPts val="600"/>
              </a:spcBef>
              <a:buClrTx/>
              <a:buSzTx/>
              <a:buFont typeface="+mj-lt"/>
              <a:buAutoNum type="alphaUcPeriod"/>
            </a:pPr>
            <a:r>
              <a:rPr lang="el-GR" altLang="el-GR" sz="2400" b="1" dirty="0" smtClean="0"/>
              <a:t>Το έσω</a:t>
            </a:r>
            <a:r>
              <a:rPr lang="en-US" altLang="el-GR" sz="2400" b="1" dirty="0" smtClean="0"/>
              <a:t>:</a:t>
            </a:r>
            <a:r>
              <a:rPr lang="el-GR" altLang="el-GR" sz="2400" dirty="0" smtClean="0"/>
              <a:t> </a:t>
            </a:r>
            <a:r>
              <a:rPr lang="el-GR" altLang="el-GR" sz="2400" dirty="0"/>
              <a:t>Εκφύεται από τα σώματα των Ο1-Ο4</a:t>
            </a:r>
          </a:p>
          <a:p>
            <a:pPr marL="1160463" indent="-358775">
              <a:spcBef>
                <a:spcPts val="600"/>
              </a:spcBef>
              <a:buClrTx/>
              <a:buSzTx/>
              <a:buFont typeface="+mj-lt"/>
              <a:buAutoNum type="alphaUcPeriod"/>
            </a:pPr>
            <a:r>
              <a:rPr lang="el-GR" altLang="el-GR" sz="2400" b="1" dirty="0" smtClean="0"/>
              <a:t>Το </a:t>
            </a:r>
            <a:r>
              <a:rPr lang="el-GR" altLang="el-GR" sz="2400" b="1" dirty="0"/>
              <a:t>έξω</a:t>
            </a:r>
            <a:r>
              <a:rPr lang="en-US" altLang="el-GR" sz="2400" b="1" dirty="0"/>
              <a:t>: </a:t>
            </a:r>
            <a:r>
              <a:rPr lang="el-GR" altLang="el-GR" sz="2400" dirty="0"/>
              <a:t>Εκφύεται από τους τοξοειδείς συνδέσμους του μείζονα </a:t>
            </a:r>
            <a:r>
              <a:rPr lang="el-GR" altLang="el-GR" sz="2400" dirty="0" smtClean="0"/>
              <a:t>ψοΐτη </a:t>
            </a:r>
            <a:r>
              <a:rPr lang="el-GR" altLang="el-GR" sz="2400" dirty="0"/>
              <a:t>και του τετράγωνου οσφυϊκού </a:t>
            </a:r>
            <a:r>
              <a:rPr lang="el-GR" altLang="el-GR" sz="2400" dirty="0" smtClean="0"/>
              <a:t>μυός.</a:t>
            </a:r>
            <a:endParaRPr lang="el-GR" altLang="el-GR" sz="2400" b="1" dirty="0"/>
          </a:p>
          <a:p>
            <a:pPr marL="801688" indent="-266700">
              <a:spcBef>
                <a:spcPts val="600"/>
              </a:spcBef>
            </a:pPr>
            <a:r>
              <a:rPr lang="el-GR" altLang="el-GR" sz="2400" b="1" dirty="0" smtClean="0">
                <a:solidFill>
                  <a:srgbClr val="820000"/>
                </a:solidFill>
              </a:rPr>
              <a:t>Κατάφυση</a:t>
            </a:r>
            <a:r>
              <a:rPr lang="en-US" altLang="el-GR" sz="2400" b="1" dirty="0" smtClean="0">
                <a:solidFill>
                  <a:srgbClr val="820000"/>
                </a:solidFill>
              </a:rPr>
              <a:t>: </a:t>
            </a:r>
            <a:r>
              <a:rPr lang="el-GR" altLang="el-GR" sz="2400" dirty="0" smtClean="0"/>
              <a:t>Στο </a:t>
            </a:r>
            <a:r>
              <a:rPr lang="el-GR" altLang="el-GR" sz="2400" b="1" dirty="0"/>
              <a:t>τενόντιο κέντρο</a:t>
            </a:r>
            <a:r>
              <a:rPr lang="el-GR" altLang="el-GR" sz="2400" dirty="0"/>
              <a:t>  (ινώδες σε σχήμα τριφυλλιού στο κέντρο του διαφράγματος</a:t>
            </a:r>
            <a:r>
              <a:rPr lang="en-US" altLang="el-GR" sz="2400" dirty="0"/>
              <a:t>.</a:t>
            </a:r>
            <a:endParaRPr lang="el-GR" altLang="el-GR" sz="2400" b="1" dirty="0"/>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Tree>
    <p:custDataLst>
      <p:tags r:id="rId1"/>
    </p:custDataLst>
    <p:extLst>
      <p:ext uri="{BB962C8B-B14F-4D97-AF65-F5344CB8AC3E}">
        <p14:creationId xmlns:p14="http://schemas.microsoft.com/office/powerpoint/2010/main" val="1327268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Ωμοθωρακικοί </a:t>
            </a:r>
            <a:r>
              <a:rPr lang="en-US" altLang="el-GR" sz="2800" b="0" dirty="0" smtClean="0">
                <a:solidFill>
                  <a:prstClr val="black"/>
                </a:solidFill>
              </a:rPr>
              <a:t>(1/</a:t>
            </a:r>
            <a:r>
              <a:rPr lang="el-GR" altLang="el-GR" sz="2800" b="0" dirty="0">
                <a:solidFill>
                  <a:prstClr val="black"/>
                </a:solidFill>
              </a:rPr>
              <a:t>4</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5842992" cy="5400600"/>
          </a:xfrm>
        </p:spPr>
        <p:txBody>
          <a:bodyPr>
            <a:normAutofit/>
          </a:bodyPr>
          <a:lstStyle/>
          <a:p>
            <a:pPr marL="360363" indent="-360363">
              <a:spcBef>
                <a:spcPts val="600"/>
              </a:spcBef>
              <a:buFont typeface="Wingdings" pitchFamily="2" charset="2"/>
              <a:buNone/>
            </a:pPr>
            <a:r>
              <a:rPr lang="el-GR" altLang="el-GR" sz="2400" b="1" dirty="0"/>
              <a:t>Β. Είναι ετερόχθονες μύες του θώρακα </a:t>
            </a:r>
            <a:r>
              <a:rPr lang="el-GR" altLang="el-GR" sz="2400" dirty="0"/>
              <a:t>(επικουρικοί αναπνευστικοί μ.) </a:t>
            </a:r>
          </a:p>
          <a:p>
            <a:pPr marL="533400" indent="-533400">
              <a:spcBef>
                <a:spcPts val="600"/>
              </a:spcBef>
              <a:buFont typeface="Wingdings" pitchFamily="2" charset="2"/>
              <a:buAutoNum type="arabicPeriod"/>
            </a:pPr>
            <a:r>
              <a:rPr lang="el-GR" altLang="el-GR" sz="2400" b="1" dirty="0" smtClean="0"/>
              <a:t>Μείζων Θωρακικός</a:t>
            </a:r>
            <a:r>
              <a:rPr lang="en-US" altLang="el-GR" sz="2400" b="1" dirty="0" smtClean="0"/>
              <a:t>:</a:t>
            </a:r>
            <a:r>
              <a:rPr lang="el-GR" altLang="el-GR" sz="2400" b="1" dirty="0" smtClean="0"/>
              <a:t> Έχει </a:t>
            </a:r>
            <a:r>
              <a:rPr lang="el-GR" altLang="el-GR" sz="2400" b="1" dirty="0"/>
              <a:t>3 εκφύσεις</a:t>
            </a:r>
            <a:endParaRPr lang="en-US" altLang="el-GR" sz="2400" dirty="0"/>
          </a:p>
          <a:p>
            <a:pPr marL="893763" indent="-358775">
              <a:spcBef>
                <a:spcPts val="600"/>
              </a:spcBef>
            </a:pPr>
            <a:r>
              <a:rPr lang="el-GR" altLang="el-GR" sz="2400" b="1" dirty="0" smtClean="0">
                <a:solidFill>
                  <a:schemeClr val="tx2"/>
                </a:solidFill>
              </a:rPr>
              <a:t>Εκφύσεις</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254125" lvl="1" indent="-360363">
              <a:spcBef>
                <a:spcPts val="600"/>
              </a:spcBef>
            </a:pPr>
            <a:r>
              <a:rPr lang="el-GR" altLang="el-GR" sz="2400" b="1" dirty="0" smtClean="0"/>
              <a:t>α</a:t>
            </a:r>
            <a:r>
              <a:rPr lang="el-GR" altLang="el-GR" sz="2400" b="1" dirty="0"/>
              <a:t>. Στερνοπλευρική</a:t>
            </a:r>
            <a:r>
              <a:rPr lang="el-GR" altLang="el-GR" sz="2400" dirty="0"/>
              <a:t> (στέρνο και χόνδροι Π1-Π6</a:t>
            </a:r>
          </a:p>
          <a:p>
            <a:pPr marL="1254125" lvl="1" indent="-360363">
              <a:spcBef>
                <a:spcPts val="600"/>
              </a:spcBef>
            </a:pPr>
            <a:r>
              <a:rPr lang="el-GR" altLang="el-GR" sz="2400" b="1" dirty="0"/>
              <a:t>β. Κλειδική</a:t>
            </a:r>
            <a:r>
              <a:rPr lang="el-GR" altLang="el-GR" sz="2400" dirty="0"/>
              <a:t> (έσω και μέσο τριτημόριο κλείδας)</a:t>
            </a:r>
          </a:p>
          <a:p>
            <a:pPr marL="1254125" lvl="1" indent="-360363">
              <a:spcBef>
                <a:spcPts val="600"/>
              </a:spcBef>
            </a:pPr>
            <a:r>
              <a:rPr lang="el-GR" altLang="el-GR" sz="2400" b="1" dirty="0"/>
              <a:t>γ. Κοιλιακή</a:t>
            </a:r>
            <a:r>
              <a:rPr lang="el-GR" altLang="el-GR" sz="2400" dirty="0"/>
              <a:t> (θήκη ορθού κοιλιακού μ.)</a:t>
            </a:r>
          </a:p>
          <a:p>
            <a:pPr marL="893763"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Ακρολοφία </a:t>
            </a:r>
            <a:r>
              <a:rPr lang="el-GR" altLang="el-GR" sz="2400" dirty="0"/>
              <a:t>μείζονος βραχιονίου ογκώματος</a:t>
            </a:r>
          </a:p>
          <a:p>
            <a:pPr>
              <a:spcBef>
                <a:spcPts val="600"/>
              </a:spcBef>
            </a:pPr>
            <a:endParaRPr lang="el-GR" sz="24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168" y="1340768"/>
            <a:ext cx="3306832" cy="32046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29680" y="4545390"/>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Gray</a:t>
            </a:r>
            <a:r>
              <a:rPr lang="el-GR" sz="1200" dirty="0" smtClean="0">
                <a:solidFill>
                  <a:schemeClr val="tx1">
                    <a:lumMod val="75000"/>
                    <a:lumOff val="25000"/>
                  </a:schemeClr>
                </a:solidFill>
                <a:latin typeface="+mn-lt"/>
                <a:hlinkClick r:id="rId5"/>
              </a:rPr>
              <a:t>411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Pngbot</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Tree>
    <p:custDataLst>
      <p:tags r:id="rId1"/>
    </p:custDataLst>
    <p:extLst>
      <p:ext uri="{BB962C8B-B14F-4D97-AF65-F5344CB8AC3E}">
        <p14:creationId xmlns:p14="http://schemas.microsoft.com/office/powerpoint/2010/main" val="321018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Ωμοθωρακικοί</a:t>
            </a:r>
            <a:r>
              <a:rPr lang="el-GR" altLang="el-GR" sz="3600" dirty="0"/>
              <a:t>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194920" cy="5400600"/>
          </a:xfrm>
        </p:spPr>
        <p:txBody>
          <a:bodyPr>
            <a:normAutofit/>
          </a:bodyPr>
          <a:lstStyle/>
          <a:p>
            <a:pPr marL="533400" indent="-533400">
              <a:spcBef>
                <a:spcPts val="600"/>
              </a:spcBef>
              <a:buFont typeface="Wingdings" pitchFamily="2" charset="2"/>
              <a:buAutoNum type="arabicPeriod" startAt="2"/>
            </a:pPr>
            <a:r>
              <a:rPr lang="el-GR" altLang="el-GR" sz="2400" b="1" dirty="0" smtClean="0"/>
              <a:t>Ελάσσων Θωρακικός (</a:t>
            </a:r>
            <a:r>
              <a:rPr lang="el-GR" altLang="el-GR" sz="2400" b="1" dirty="0"/>
              <a:t>εν τω βάθει στιβάς)</a:t>
            </a:r>
            <a:endParaRPr lang="en-US" altLang="el-GR" sz="2400" dirty="0"/>
          </a:p>
          <a:p>
            <a:pPr marL="893763"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Π3-Π5</a:t>
            </a:r>
            <a:endParaRPr lang="el-GR" altLang="el-GR" sz="2400" dirty="0"/>
          </a:p>
          <a:p>
            <a:pPr marL="893763"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Κορακοειδής </a:t>
            </a:r>
            <a:r>
              <a:rPr lang="el-GR" altLang="el-GR" sz="2400" dirty="0"/>
              <a:t>απόφυση ωμοπλάτης</a:t>
            </a:r>
          </a:p>
          <a:p>
            <a:pPr marL="893763"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Ο </a:t>
            </a:r>
            <a:r>
              <a:rPr lang="el-GR" altLang="el-GR" sz="2400" dirty="0"/>
              <a:t>μείζων και ελάσσων θωρακικός νευρούνται από τα πρόσθια θωρακικά ν. του βραχιονίου πλέγματος (Α5-Α6-Α7-Α8-Θ1)</a:t>
            </a:r>
          </a:p>
          <a:p>
            <a:pPr marL="893763" indent="-358775">
              <a:spcBef>
                <a:spcPts val="600"/>
              </a:spcBef>
            </a:pPr>
            <a:endParaRPr lang="el-GR"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255" y="1340768"/>
            <a:ext cx="2828889" cy="34628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98967" y="4888209"/>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a:t>
            </a:r>
            <a:r>
              <a:rPr lang="el-GR" sz="1200" dirty="0" smtClean="0">
                <a:solidFill>
                  <a:schemeClr val="tx1">
                    <a:lumMod val="75000"/>
                    <a:lumOff val="25000"/>
                  </a:schemeClr>
                </a:solidFill>
                <a:latin typeface="+mn-lt"/>
                <a:hlinkClick r:id="rId4"/>
              </a:rPr>
              <a:t>410</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Tree>
    <p:custDataLst>
      <p:tags r:id="rId1"/>
    </p:custDataLst>
    <p:extLst>
      <p:ext uri="{BB962C8B-B14F-4D97-AF65-F5344CB8AC3E}">
        <p14:creationId xmlns:p14="http://schemas.microsoft.com/office/powerpoint/2010/main" val="2890099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Ωμοθωρακικοί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7643192" cy="5040560"/>
          </a:xfrm>
        </p:spPr>
        <p:txBody>
          <a:bodyPr>
            <a:normAutofit/>
          </a:bodyPr>
          <a:lstStyle/>
          <a:p>
            <a:pPr marL="533400" indent="-533400">
              <a:spcBef>
                <a:spcPts val="600"/>
              </a:spcBef>
              <a:buFont typeface="Wingdings" pitchFamily="2" charset="2"/>
              <a:buAutoNum type="arabicPeriod" startAt="3"/>
            </a:pPr>
            <a:r>
              <a:rPr lang="el-GR" altLang="el-GR" sz="2400" b="1" dirty="0" smtClean="0"/>
              <a:t>Πρόσθιος Οδοντωτός</a:t>
            </a:r>
          </a:p>
          <a:p>
            <a:pPr marL="893763"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 οδοντώματα από Π1-Π9 </a:t>
            </a:r>
          </a:p>
          <a:p>
            <a:pPr marL="893763"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Νωτιαίο (έσω) χείλος της ωμοπλάτης</a:t>
            </a:r>
          </a:p>
          <a:p>
            <a:pPr marL="893763"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r>
              <a:rPr lang="el-GR" altLang="el-GR" sz="2400" dirty="0" smtClean="0"/>
              <a:t>Μακρό θωρακικό ν. του βραχιονίου πλέγματος (ν. του </a:t>
            </a:r>
            <a:r>
              <a:rPr lang="en-US" altLang="el-GR" sz="2400" dirty="0" smtClean="0"/>
              <a:t>Bell)</a:t>
            </a:r>
            <a:r>
              <a:rPr lang="el-GR" altLang="el-GR" sz="2400" dirty="0" smtClean="0"/>
              <a:t> </a:t>
            </a:r>
          </a:p>
          <a:p>
            <a:pPr marL="533400" indent="-533400">
              <a:spcBef>
                <a:spcPts val="1200"/>
              </a:spcBef>
              <a:buFont typeface="Wingdings" pitchFamily="2" charset="2"/>
              <a:buAutoNum type="arabicPeriod" startAt="4"/>
            </a:pPr>
            <a:r>
              <a:rPr lang="el-GR" altLang="el-GR" sz="2400" b="1" dirty="0" smtClean="0"/>
              <a:t>Υποκλείδιος</a:t>
            </a:r>
          </a:p>
          <a:p>
            <a:pPr marL="893763"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Χόνδρος Π1 </a:t>
            </a:r>
          </a:p>
          <a:p>
            <a:pPr marL="893763"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Υποκλείδια αύλακα</a:t>
            </a:r>
          </a:p>
          <a:p>
            <a:pPr marL="893763"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Υποκλείδιο ν. Βραχιονίου πλέγματος</a:t>
            </a:r>
            <a:endParaRPr lang="en-US" altLang="el-GR" sz="2400" dirty="0" smtClean="0"/>
          </a:p>
          <a:p>
            <a:pPr marL="893763" indent="-358775">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Tree>
    <p:custDataLst>
      <p:tags r:id="rId1"/>
    </p:custDataLst>
    <p:extLst>
      <p:ext uri="{BB962C8B-B14F-4D97-AF65-F5344CB8AC3E}">
        <p14:creationId xmlns:p14="http://schemas.microsoft.com/office/powerpoint/2010/main" val="3223404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Ωμοθωρακικοί </a:t>
            </a:r>
            <a:r>
              <a:rPr lang="en-US" altLang="el-GR" sz="2800" b="0" dirty="0" smtClean="0">
                <a:solidFill>
                  <a:prstClr val="black"/>
                </a:solidFill>
              </a:rPr>
              <a:t>(</a:t>
            </a:r>
            <a:r>
              <a:rPr lang="el-GR" altLang="el-GR" sz="2800" b="0" dirty="0">
                <a:solidFill>
                  <a:prstClr val="black"/>
                </a:solidFill>
              </a:rPr>
              <a:t>4</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328" y="801957"/>
            <a:ext cx="5693344" cy="60560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59747" y="6392436"/>
            <a:ext cx="5224507"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1119 </a:t>
            </a:r>
            <a:r>
              <a:rPr lang="en-US" sz="1200" dirty="0">
                <a:solidFill>
                  <a:schemeClr val="tx1">
                    <a:lumMod val="75000"/>
                    <a:lumOff val="25000"/>
                  </a:schemeClr>
                </a:solidFill>
                <a:latin typeface="+mn-lt"/>
                <a:hlinkClick r:id="rId4"/>
              </a:rPr>
              <a:t>Muscles that Move the </a:t>
            </a:r>
            <a:r>
              <a:rPr lang="en-US" sz="1200" dirty="0" smtClean="0">
                <a:solidFill>
                  <a:schemeClr val="tx1">
                    <a:lumMod val="75000"/>
                    <a:lumOff val="25000"/>
                  </a:schemeClr>
                </a:solidFill>
                <a:latin typeface="+mn-lt"/>
                <a:hlinkClick r:id="rId4"/>
              </a:rPr>
              <a:t>Humerus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custDataLst>
      <p:tags r:id="rId1"/>
    </p:custDataLst>
    <p:extLst>
      <p:ext uri="{BB962C8B-B14F-4D97-AF65-F5344CB8AC3E}">
        <p14:creationId xmlns:p14="http://schemas.microsoft.com/office/powerpoint/2010/main" val="3754629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Ωμοθωρακικοί και </a:t>
            </a:r>
            <a:r>
              <a:rPr lang="el-GR" altLang="el-GR" sz="3600" dirty="0" err="1" smtClean="0"/>
              <a:t>ωμοραχιαίοι</a:t>
            </a:r>
            <a:endParaRPr lang="el-GR" altLang="el-GR" sz="3600" dirty="0"/>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Tree>
    <p:custDataLst>
      <p:tags r:id="rId2"/>
    </p:custDataLst>
    <p:controls>
      <mc:AlternateContent xmlns:mc="http://schemas.openxmlformats.org/markup-compatibility/2006">
        <mc:Choice xmlns:v="urn:schemas-microsoft-com:vml" Requires="v">
          <p:control spid="17451" name="ShockwaveFlash1" r:id="rId3" imgW="5796000" imgH="4711680"/>
        </mc:Choice>
        <mc:Fallback>
          <p:control name="ShockwaveFlash1" r:id="rId3" imgW="5796000" imgH="4711680">
            <p:pic>
              <p:nvPicPr>
                <p:cNvPr id="0" name="ShockwaveFlash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684338" y="1268413"/>
                  <a:ext cx="5795962" cy="47117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7334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 Πρόσθιοι ή καμπτήρες</a:t>
            </a:r>
            <a:br>
              <a:rPr lang="el-GR" dirty="0" smtClean="0"/>
            </a:br>
            <a:r>
              <a:rPr lang="el-GR" sz="3100" dirty="0" smtClean="0"/>
              <a:t>Α.1 Μύες 1</a:t>
            </a:r>
            <a:r>
              <a:rPr lang="el-GR" sz="3100" baseline="30000" dirty="0" smtClean="0"/>
              <a:t>ου</a:t>
            </a:r>
            <a:r>
              <a:rPr lang="el-GR" sz="3100" dirty="0" smtClean="0"/>
              <a:t> Στρώματος</a:t>
            </a:r>
            <a:r>
              <a:rPr lang="en-US" sz="3100" dirty="0" smtClean="0"/>
              <a:t> </a:t>
            </a:r>
            <a:r>
              <a:rPr lang="en-US" altLang="el-GR" sz="2800" b="0" dirty="0" smtClean="0">
                <a:solidFill>
                  <a:prstClr val="black"/>
                </a:solidFill>
              </a:rPr>
              <a:t>(2/4</a:t>
            </a:r>
            <a:r>
              <a:rPr lang="en-US" altLang="el-GR" sz="2800" b="0" dirty="0">
                <a:solidFill>
                  <a:prstClr val="black"/>
                </a:solidFill>
              </a:rPr>
              <a:t>)</a:t>
            </a:r>
            <a:endParaRPr lang="el-GR" dirty="0"/>
          </a:p>
        </p:txBody>
      </p:sp>
      <p:sp>
        <p:nvSpPr>
          <p:cNvPr id="3" name="Content Placeholder 2"/>
          <p:cNvSpPr>
            <a:spLocks noGrp="1"/>
          </p:cNvSpPr>
          <p:nvPr>
            <p:ph idx="1"/>
          </p:nvPr>
        </p:nvSpPr>
        <p:spPr/>
        <p:txBody>
          <a:bodyPr>
            <a:noAutofit/>
          </a:bodyPr>
          <a:lstStyle/>
          <a:p>
            <a:pPr marL="457200" indent="-457200">
              <a:buFont typeface="+mj-lt"/>
              <a:buAutoNum type="arabicPeriod" startAt="2"/>
            </a:pPr>
            <a:r>
              <a:rPr lang="el-GR" altLang="el-GR" sz="2400" b="1" dirty="0" smtClean="0"/>
              <a:t>Κερκιδικός καμπτήρας  του καρπού</a:t>
            </a:r>
            <a:endParaRPr lang="el-GR" altLang="el-GR" sz="2400" b="1" dirty="0"/>
          </a:p>
          <a:p>
            <a:pPr marL="787400"/>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87450" lvl="1"/>
            <a:r>
              <a:rPr lang="el-GR" altLang="el-GR" sz="2400" dirty="0"/>
              <a:t>Παρατροχίλια απόφυση βραχιονίου</a:t>
            </a:r>
          </a:p>
          <a:p>
            <a:pPr marL="806450" indent="-361950"/>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87450" lvl="1"/>
            <a:r>
              <a:rPr lang="el-GR" altLang="el-GR" sz="2400" dirty="0"/>
              <a:t>Βάση 2</a:t>
            </a:r>
            <a:r>
              <a:rPr lang="el-GR" altLang="el-GR" sz="2400" baseline="30000" dirty="0"/>
              <a:t>ου</a:t>
            </a:r>
            <a:r>
              <a:rPr lang="el-GR" altLang="el-GR" sz="2400" dirty="0"/>
              <a:t> μετακαρπίου</a:t>
            </a:r>
          </a:p>
          <a:p>
            <a:pPr marL="180975" indent="-180975">
              <a:lnSpc>
                <a:spcPct val="80000"/>
              </a:lnSpc>
              <a:buFont typeface="Wingdings" pitchFamily="2" charset="2"/>
              <a:buAutoNum type="arabicPeriod" startAt="3"/>
            </a:pPr>
            <a:endParaRPr lang="el-GR" altLang="el-GR" sz="2400" b="1" dirty="0"/>
          </a:p>
          <a:p>
            <a:endParaRPr lang="el-GR"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235903"/>
            <a:ext cx="1598534" cy="4929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32240" y="614502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Gray414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custDataLst>
      <p:tags r:id="rId1"/>
    </p:custDataLst>
    <p:extLst>
      <p:ext uri="{BB962C8B-B14F-4D97-AF65-F5344CB8AC3E}">
        <p14:creationId xmlns:p14="http://schemas.microsoft.com/office/powerpoint/2010/main" val="955699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dirty="0" smtClean="0"/>
              <a:t>Μύες κοιλίας</a:t>
            </a:r>
            <a:endParaRPr lang="el-GR" dirty="0"/>
          </a:p>
        </p:txBody>
      </p:sp>
      <p:sp>
        <p:nvSpPr>
          <p:cNvPr id="6" name="Subtitle 5"/>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2253014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κοιλίας </a:t>
            </a:r>
            <a:r>
              <a:rPr lang="en-US" altLang="el-GR" sz="2800" b="0" dirty="0">
                <a:solidFill>
                  <a:prstClr val="black"/>
                </a:solidFill>
              </a:rPr>
              <a:t>(1/</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p:txBody>
          <a:bodyPr>
            <a:noAutofit/>
          </a:bodyPr>
          <a:lstStyle/>
          <a:p>
            <a:pPr marL="0" indent="0">
              <a:lnSpc>
                <a:spcPct val="90000"/>
              </a:lnSpc>
              <a:spcBef>
                <a:spcPts val="300"/>
              </a:spcBef>
              <a:buFont typeface="Wingdings" pitchFamily="2" charset="2"/>
              <a:buNone/>
            </a:pPr>
            <a:r>
              <a:rPr lang="el-GR" altLang="el-GR" sz="2400" dirty="0"/>
              <a:t>Χωρίζονται σε 3 κατηγορίες</a:t>
            </a:r>
            <a:r>
              <a:rPr lang="en-US" altLang="el-GR" sz="2400" dirty="0"/>
              <a:t>:</a:t>
            </a:r>
            <a:r>
              <a:rPr lang="el-GR" altLang="el-GR" sz="2400" dirty="0"/>
              <a:t>(επικουρικοί αναπνευστικοί μ., εκπνευστικοί μ.) </a:t>
            </a:r>
          </a:p>
          <a:p>
            <a:pPr marL="533400" indent="-533400">
              <a:lnSpc>
                <a:spcPct val="90000"/>
              </a:lnSpc>
              <a:spcBef>
                <a:spcPts val="300"/>
              </a:spcBef>
              <a:buFont typeface="Wingdings" pitchFamily="2" charset="2"/>
              <a:buNone/>
            </a:pPr>
            <a:r>
              <a:rPr lang="el-GR" altLang="el-GR" sz="2400" b="1" dirty="0"/>
              <a:t>Α. </a:t>
            </a:r>
            <a:r>
              <a:rPr lang="el-GR" altLang="el-GR" sz="2400" b="1" dirty="0" smtClean="0"/>
              <a:t>Πρόσθιοι</a:t>
            </a:r>
          </a:p>
          <a:p>
            <a:pPr marL="533400" indent="-533400">
              <a:lnSpc>
                <a:spcPct val="90000"/>
              </a:lnSpc>
              <a:spcBef>
                <a:spcPts val="300"/>
              </a:spcBef>
              <a:buFont typeface="Wingdings" pitchFamily="2" charset="2"/>
              <a:buAutoNum type="arabicPeriod"/>
            </a:pPr>
            <a:r>
              <a:rPr lang="el-GR" altLang="el-GR" sz="2400" b="1" dirty="0" smtClean="0"/>
              <a:t>Ορθός Κοιλιακός   </a:t>
            </a:r>
            <a:endParaRPr lang="en-US" altLang="el-GR" sz="2400" b="1" dirty="0" smtClean="0"/>
          </a:p>
          <a:p>
            <a:pPr marL="806450" indent="-265113">
              <a:lnSpc>
                <a:spcPct val="90000"/>
              </a:lnSpc>
              <a:spcBef>
                <a:spcPts val="3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071563" lvl="1" indent="-265113">
              <a:lnSpc>
                <a:spcPct val="90000"/>
              </a:lnSpc>
              <a:spcBef>
                <a:spcPts val="300"/>
              </a:spcBef>
            </a:pPr>
            <a:r>
              <a:rPr lang="el-GR" altLang="el-GR" sz="2400" dirty="0" smtClean="0"/>
              <a:t>Ξιφοειδής </a:t>
            </a:r>
            <a:r>
              <a:rPr lang="el-GR" altLang="el-GR" sz="2400" dirty="0"/>
              <a:t>απόφυση στέρνου</a:t>
            </a:r>
          </a:p>
          <a:p>
            <a:pPr marL="1071563" lvl="1" indent="-265113">
              <a:lnSpc>
                <a:spcPct val="90000"/>
              </a:lnSpc>
              <a:spcBef>
                <a:spcPts val="300"/>
              </a:spcBef>
            </a:pPr>
            <a:r>
              <a:rPr lang="el-GR" altLang="el-GR" sz="2400" dirty="0"/>
              <a:t>Χόνδροι Π5-Π7</a:t>
            </a:r>
          </a:p>
          <a:p>
            <a:pPr marL="806450" indent="-265113">
              <a:lnSpc>
                <a:spcPct val="90000"/>
              </a:lnSpc>
              <a:spcBef>
                <a:spcPts val="3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071563" lvl="1" indent="-265113">
              <a:lnSpc>
                <a:spcPct val="90000"/>
              </a:lnSpc>
              <a:spcBef>
                <a:spcPts val="300"/>
              </a:spcBef>
            </a:pPr>
            <a:r>
              <a:rPr lang="el-GR" altLang="el-GR" sz="2400" dirty="0" smtClean="0"/>
              <a:t>Άνω χείλος ηβικού</a:t>
            </a:r>
          </a:p>
          <a:p>
            <a:pPr marL="1071563" lvl="1" indent="-265113">
              <a:lnSpc>
                <a:spcPct val="90000"/>
              </a:lnSpc>
              <a:spcBef>
                <a:spcPts val="300"/>
              </a:spcBef>
            </a:pPr>
            <a:r>
              <a:rPr lang="el-GR" altLang="el-GR" sz="2400" dirty="0" smtClean="0"/>
              <a:t>Τενόντιες </a:t>
            </a:r>
            <a:r>
              <a:rPr lang="el-GR" altLang="el-GR" sz="2400" dirty="0"/>
              <a:t>εγγραφές (ινώδεις ταινίες προσφυόμενες στο πρόσθιο πέταλο της θήκης του)-Αποτελούν πρόσθετη κατάφυση του μυός.</a:t>
            </a:r>
          </a:p>
          <a:p>
            <a:pPr marL="806450" indent="-265113">
              <a:lnSpc>
                <a:spcPct val="90000"/>
              </a:lnSpc>
              <a:spcBef>
                <a:spcPts val="3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endParaRPr lang="el-GR" altLang="el-GR" sz="2400" b="1" dirty="0" smtClean="0">
              <a:solidFill>
                <a:schemeClr val="accent3">
                  <a:lumMod val="50000"/>
                </a:schemeClr>
              </a:solidFill>
            </a:endParaRPr>
          </a:p>
          <a:p>
            <a:pPr marL="1071563" lvl="1" indent="-265113">
              <a:lnSpc>
                <a:spcPct val="90000"/>
              </a:lnSpc>
              <a:spcBef>
                <a:spcPts val="300"/>
              </a:spcBef>
            </a:pPr>
            <a:r>
              <a:rPr lang="el-GR" altLang="el-GR" sz="2400" dirty="0" smtClean="0"/>
              <a:t>6 </a:t>
            </a:r>
            <a:r>
              <a:rPr lang="el-GR" altLang="el-GR" sz="2400" dirty="0"/>
              <a:t>κατώτερα μεσοπλέυρια ν. και το Ο1 ν</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Tree>
    <p:custDataLst>
      <p:tags r:id="rId1"/>
    </p:custDataLst>
    <p:extLst>
      <p:ext uri="{BB962C8B-B14F-4D97-AF65-F5344CB8AC3E}">
        <p14:creationId xmlns:p14="http://schemas.microsoft.com/office/powerpoint/2010/main" val="4010222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κοιλίας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8579296" cy="5040560"/>
          </a:xfrm>
        </p:spPr>
        <p:txBody>
          <a:bodyPr>
            <a:noAutofit/>
          </a:bodyPr>
          <a:lstStyle/>
          <a:p>
            <a:pPr marL="533400" indent="-533400">
              <a:spcBef>
                <a:spcPts val="600"/>
              </a:spcBef>
              <a:buFont typeface="Wingdings" pitchFamily="2" charset="2"/>
              <a:buAutoNum type="arabicPeriod" startAt="2"/>
            </a:pPr>
            <a:r>
              <a:rPr lang="el-GR" altLang="el-GR" sz="2400" b="1" dirty="0" smtClean="0"/>
              <a:t>Πυραμοειδής </a:t>
            </a:r>
            <a:r>
              <a:rPr lang="el-GR" altLang="el-GR" sz="2400" b="1" dirty="0"/>
              <a:t>(ασταθής μ.)</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a:t>Ηβικό</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a:t>Λευκή γραμμή (ένωση πρόσθιου και οπίσθιου πετάλου της θήκης των ορθών κοιλιακών στη μέση γραμμή) </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11</a:t>
            </a:r>
            <a:r>
              <a:rPr lang="el-GR" altLang="el-GR" sz="2400" baseline="30000" dirty="0"/>
              <a:t>Ο</a:t>
            </a:r>
            <a:r>
              <a:rPr lang="el-GR" altLang="el-GR" sz="2400" dirty="0"/>
              <a:t>-12</a:t>
            </a:r>
            <a:r>
              <a:rPr lang="el-GR" altLang="el-GR" sz="2400" baseline="30000" dirty="0"/>
              <a:t>ο   </a:t>
            </a:r>
            <a:r>
              <a:rPr lang="el-GR" altLang="el-GR" sz="2400" dirty="0"/>
              <a:t>μεσοπλεύριο ν</a:t>
            </a:r>
            <a:r>
              <a:rPr lang="el-GR" altLang="el-GR" sz="2400" dirty="0" smtClean="0"/>
              <a:t>.</a:t>
            </a:r>
            <a:endParaRPr lang="el-GR" sz="24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844" y="3484536"/>
            <a:ext cx="4953000" cy="2924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01000" y="6408712"/>
            <a:ext cx="3962688"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Illu </a:t>
            </a:r>
            <a:r>
              <a:rPr lang="en-US" sz="1200" dirty="0">
                <a:solidFill>
                  <a:schemeClr val="tx1">
                    <a:lumMod val="75000"/>
                    <a:lumOff val="25000"/>
                  </a:schemeClr>
                </a:solidFill>
                <a:latin typeface="+mn-lt"/>
                <a:hlinkClick r:id="rId4"/>
              </a:rPr>
              <a:t>trunk </a:t>
            </a:r>
            <a:r>
              <a:rPr lang="en-US" sz="1200" dirty="0" smtClean="0">
                <a:solidFill>
                  <a:schemeClr val="tx1">
                    <a:lumMod val="75000"/>
                    <a:lumOff val="25000"/>
                  </a:schemeClr>
                </a:solidFill>
                <a:latin typeface="+mn-lt"/>
                <a:hlinkClick r:id="rId4"/>
              </a:rPr>
              <a:t>muscles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Arcadian</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Tree>
    <p:custDataLst>
      <p:tags r:id="rId1"/>
    </p:custDataLst>
    <p:extLst>
      <p:ext uri="{BB962C8B-B14F-4D97-AF65-F5344CB8AC3E}">
        <p14:creationId xmlns:p14="http://schemas.microsoft.com/office/powerpoint/2010/main" val="833023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κοιλίας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762872" cy="5040560"/>
          </a:xfrm>
        </p:spPr>
        <p:txBody>
          <a:bodyPr>
            <a:normAutofit/>
          </a:bodyPr>
          <a:lstStyle/>
          <a:p>
            <a:pPr marL="533400" indent="-533400">
              <a:spcBef>
                <a:spcPts val="600"/>
              </a:spcBef>
              <a:buFont typeface="Wingdings" pitchFamily="2" charset="2"/>
              <a:buNone/>
            </a:pPr>
            <a:r>
              <a:rPr lang="el-GR" altLang="el-GR" sz="2400" b="1" dirty="0" smtClean="0"/>
              <a:t>Β. Οπίσθιοι</a:t>
            </a:r>
          </a:p>
          <a:p>
            <a:pPr marL="533400" indent="-533400">
              <a:spcBef>
                <a:spcPts val="600"/>
              </a:spcBef>
              <a:buFont typeface="Wingdings" pitchFamily="2" charset="2"/>
              <a:buAutoNum type="arabicPeriod"/>
            </a:pPr>
            <a:r>
              <a:rPr lang="el-GR" altLang="el-GR" sz="2400" b="1" dirty="0" smtClean="0"/>
              <a:t>Τετράγωνος Οσφυϊκός</a:t>
            </a:r>
            <a:endParaRPr lang="el-GR" altLang="el-GR" sz="2400" dirty="0" smtClean="0"/>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0950" lvl="1" indent="-349250">
              <a:spcBef>
                <a:spcPts val="600"/>
              </a:spcBef>
            </a:pPr>
            <a:r>
              <a:rPr lang="el-GR" altLang="el-GR" sz="2400" dirty="0" smtClean="0"/>
              <a:t>Λαγόνια </a:t>
            </a:r>
            <a:r>
              <a:rPr lang="el-GR" altLang="el-GR" sz="2400" dirty="0"/>
              <a:t>ακρολοφία</a:t>
            </a:r>
          </a:p>
          <a:p>
            <a:pPr marL="1250950" lvl="1" indent="-349250">
              <a:spcBef>
                <a:spcPts val="600"/>
              </a:spcBef>
            </a:pPr>
            <a:r>
              <a:rPr lang="el-GR" altLang="el-GR" sz="2400" dirty="0"/>
              <a:t>Εγκάρσιες αποφύσεις Ο2-Ο5</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250950" lvl="1" indent="-349250">
              <a:spcBef>
                <a:spcPts val="600"/>
              </a:spcBef>
            </a:pPr>
            <a:r>
              <a:rPr lang="el-GR" altLang="el-GR" sz="2400" dirty="0" smtClean="0"/>
              <a:t>12</a:t>
            </a:r>
            <a:r>
              <a:rPr lang="el-GR" altLang="el-GR" sz="2400" baseline="30000" dirty="0" smtClean="0"/>
              <a:t>Η</a:t>
            </a:r>
            <a:r>
              <a:rPr lang="el-GR" altLang="el-GR" sz="2400" dirty="0" smtClean="0"/>
              <a:t> </a:t>
            </a:r>
            <a:r>
              <a:rPr lang="el-GR" altLang="el-GR" sz="2400" dirty="0"/>
              <a:t>Πλευρά</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Θ12 και Ο1-Ο3 ν</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Tree>
    <p:custDataLst>
      <p:tags r:id="rId1"/>
    </p:custDataLst>
    <p:extLst>
      <p:ext uri="{BB962C8B-B14F-4D97-AF65-F5344CB8AC3E}">
        <p14:creationId xmlns:p14="http://schemas.microsoft.com/office/powerpoint/2010/main" val="93579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κοιλίας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4</a:t>
            </a:r>
            <a:r>
              <a:rPr lang="en-US" altLang="el-GR" sz="2800" b="0" dirty="0">
                <a:solidFill>
                  <a:prstClr val="black"/>
                </a:solidFill>
              </a:rPr>
              <a:t>)</a:t>
            </a:r>
            <a:r>
              <a:rPr lang="en-US" altLang="el-GR" sz="2800" dirty="0">
                <a:solidFill>
                  <a:prstClr val="black"/>
                </a:solidFill>
              </a:rPr>
              <a:t> </a:t>
            </a:r>
            <a:endParaRPr lang="el-GR" altLang="el-GR" sz="36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781" y="836712"/>
            <a:ext cx="4429125" cy="5705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34071" y="6542188"/>
            <a:ext cx="4896543"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1112 Muscles of the </a:t>
            </a:r>
            <a:r>
              <a:rPr lang="en-US" sz="1200" dirty="0" smtClean="0">
                <a:latin typeface="+mn-lt"/>
                <a:hlinkClick r:id="rId4"/>
              </a:rPr>
              <a:t>Abdomen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Tree>
    <p:custDataLst>
      <p:tags r:id="rId1"/>
    </p:custDataLst>
    <p:extLst>
      <p:ext uri="{BB962C8B-B14F-4D97-AF65-F5344CB8AC3E}">
        <p14:creationId xmlns:p14="http://schemas.microsoft.com/office/powerpoint/2010/main" val="247392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a:bodyPr>
          <a:lstStyle/>
          <a:p>
            <a:pPr marL="533400" indent="-533400">
              <a:lnSpc>
                <a:spcPct val="80000"/>
              </a:lnSpc>
            </a:pPr>
            <a:r>
              <a:rPr lang="el-GR" altLang="el-GR" sz="3600" dirty="0" smtClean="0"/>
              <a:t>Γ. Πλάγιοι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3</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5266928" cy="5040560"/>
          </a:xfrm>
        </p:spPr>
        <p:txBody>
          <a:bodyPr>
            <a:normAutofit/>
          </a:bodyPr>
          <a:lstStyle/>
          <a:p>
            <a:pPr marL="533400" indent="-533400">
              <a:spcBef>
                <a:spcPts val="600"/>
              </a:spcBef>
              <a:buFont typeface="Wingdings" pitchFamily="2" charset="2"/>
              <a:buAutoNum type="arabicPeriod"/>
            </a:pPr>
            <a:r>
              <a:rPr lang="el-GR" altLang="el-GR" sz="2400" b="1" dirty="0" smtClean="0"/>
              <a:t>Έξω </a:t>
            </a:r>
            <a:r>
              <a:rPr lang="el-GR" altLang="el-GR" sz="2400" b="1" dirty="0"/>
              <a:t>λοξοί</a:t>
            </a:r>
            <a:endParaRPr lang="en-US" altLang="el-GR" sz="2400" dirty="0"/>
          </a:p>
          <a:p>
            <a:pPr marL="901700" indent="-360363">
              <a:spcBef>
                <a:spcPts val="600"/>
              </a:spcBef>
            </a:pPr>
            <a:r>
              <a:rPr lang="el-GR" altLang="el-GR" sz="2400" b="1" dirty="0" smtClean="0">
                <a:solidFill>
                  <a:schemeClr val="tx2"/>
                </a:solidFill>
              </a:rPr>
              <a:t>Έκφυση</a:t>
            </a:r>
            <a:r>
              <a:rPr lang="en-US" altLang="el-GR" sz="2400" b="1" dirty="0">
                <a:solidFill>
                  <a:schemeClr val="tx2"/>
                </a:solidFill>
              </a:rPr>
              <a:t>:</a:t>
            </a:r>
            <a:r>
              <a:rPr lang="el-GR" altLang="el-GR" sz="2400" b="1" dirty="0">
                <a:solidFill>
                  <a:schemeClr val="tx2"/>
                </a:solidFill>
              </a:rPr>
              <a:t> </a:t>
            </a:r>
          </a:p>
          <a:p>
            <a:pPr marL="1250950" lvl="1" indent="-349250">
              <a:spcBef>
                <a:spcPts val="600"/>
              </a:spcBef>
            </a:pPr>
            <a:r>
              <a:rPr lang="el-GR" altLang="el-GR" sz="2400" dirty="0"/>
              <a:t>με οδοντώματα  από τις 5 κατώτερες πλευρές</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a:solidFill>
                <a:srgbClr val="820000"/>
              </a:solidFill>
            </a:endParaRPr>
          </a:p>
          <a:p>
            <a:pPr marL="1250950" lvl="1" indent="-349250">
              <a:spcBef>
                <a:spcPts val="600"/>
              </a:spcBef>
            </a:pPr>
            <a:r>
              <a:rPr lang="el-GR" altLang="el-GR" sz="2400" dirty="0"/>
              <a:t>με την απονεύρωσή του στη λευκή γραμμή, λαγόνιο ακρολοφία και ηβικό </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από τα κατώτερα </a:t>
            </a:r>
            <a:r>
              <a:rPr lang="en-US" altLang="el-GR" sz="2400" dirty="0"/>
              <a:t>5</a:t>
            </a:r>
            <a:r>
              <a:rPr lang="el-GR" altLang="el-GR" sz="2400" dirty="0"/>
              <a:t> μεσοπλεύρια ν. και το ο1 ν.  </a:t>
            </a:r>
            <a:r>
              <a:rPr lang="el-GR" altLang="el-GR" sz="2400" b="1" dirty="0"/>
              <a:t>    </a:t>
            </a:r>
          </a:p>
          <a:p>
            <a:pPr marL="533400" indent="-533400">
              <a:spcBef>
                <a:spcPts val="600"/>
              </a:spcBef>
            </a:pPr>
            <a:endParaRPr lang="el-GR" altLang="el-GR" sz="2400" dirty="0"/>
          </a:p>
          <a:p>
            <a:pPr>
              <a:spcBef>
                <a:spcPts val="600"/>
              </a:spcBef>
            </a:pPr>
            <a:endParaRPr lang="el-GR" sz="2400"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217549"/>
            <a:ext cx="3261080" cy="40842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37536" y="5457855"/>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Grays Anatomy image392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Arcadian</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Tree>
    <p:custDataLst>
      <p:tags r:id="rId1"/>
    </p:custDataLst>
    <p:extLst>
      <p:ext uri="{BB962C8B-B14F-4D97-AF65-F5344CB8AC3E}">
        <p14:creationId xmlns:p14="http://schemas.microsoft.com/office/powerpoint/2010/main" val="1594012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pPr marL="533400" indent="-533400">
              <a:lnSpc>
                <a:spcPct val="80000"/>
              </a:lnSpc>
            </a:pPr>
            <a:r>
              <a:rPr lang="el-GR" altLang="el-GR" sz="3600" dirty="0">
                <a:solidFill>
                  <a:prstClr val="black"/>
                </a:solidFill>
              </a:rPr>
              <a:t>Γ. </a:t>
            </a:r>
            <a:r>
              <a:rPr lang="el-GR" altLang="el-GR" sz="3600" dirty="0" smtClean="0">
                <a:solidFill>
                  <a:prstClr val="black"/>
                </a:solidFill>
              </a:rPr>
              <a:t>Πλάγιοι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n-US" altLang="el-GR" sz="2800" dirty="0" smtClean="0">
                <a:solidFill>
                  <a:prstClr val="black"/>
                </a:solidFill>
              </a:rPr>
              <a:t> </a:t>
            </a:r>
            <a:endParaRPr lang="el-GR" altLang="el-GR" sz="2800" dirty="0"/>
          </a:p>
        </p:txBody>
      </p:sp>
      <p:sp>
        <p:nvSpPr>
          <p:cNvPr id="2" name="Content Placeholder 1"/>
          <p:cNvSpPr>
            <a:spLocks noGrp="1"/>
          </p:cNvSpPr>
          <p:nvPr>
            <p:ph idx="1"/>
          </p:nvPr>
        </p:nvSpPr>
        <p:spPr>
          <a:xfrm>
            <a:off x="457200" y="1196752"/>
            <a:ext cx="4809572" cy="5040560"/>
          </a:xfrm>
        </p:spPr>
        <p:txBody>
          <a:bodyPr>
            <a:normAutofit/>
          </a:bodyPr>
          <a:lstStyle/>
          <a:p>
            <a:pPr marL="533400" indent="-533400">
              <a:spcBef>
                <a:spcPts val="600"/>
              </a:spcBef>
              <a:buFont typeface="Wingdings" pitchFamily="2" charset="2"/>
              <a:buAutoNum type="arabicPeriod" startAt="2"/>
            </a:pPr>
            <a:r>
              <a:rPr lang="el-GR" altLang="el-GR" sz="2400" b="1" dirty="0" smtClean="0"/>
              <a:t>Έσω λοξός</a:t>
            </a:r>
            <a:endParaRPr lang="el-GR" altLang="el-GR" sz="2400" b="1" dirty="0"/>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a:solidFill>
                <a:schemeClr val="tx2"/>
              </a:solidFill>
            </a:endParaRPr>
          </a:p>
          <a:p>
            <a:pPr marL="1250950" lvl="1" indent="-349250">
              <a:spcBef>
                <a:spcPts val="600"/>
              </a:spcBef>
            </a:pPr>
            <a:r>
              <a:rPr lang="el-GR" altLang="el-GR" sz="2400" dirty="0"/>
              <a:t>λαγόνιος ακρολοφία </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a:solidFill>
                <a:srgbClr val="820000"/>
              </a:solidFill>
            </a:endParaRPr>
          </a:p>
          <a:p>
            <a:pPr marL="1250950" lvl="1" indent="-349250">
              <a:spcBef>
                <a:spcPts val="600"/>
              </a:spcBef>
            </a:pPr>
            <a:r>
              <a:rPr lang="el-GR" altLang="el-GR" sz="2400" dirty="0"/>
              <a:t>με την απονεύρωσή του στη λευκή γραμμή, και από τις 3-4 κατώτερες πλευρές.  </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από τα κατώτερα 5 μεσοπλεύρια ν. και το ο1</a:t>
            </a:r>
          </a:p>
          <a:p>
            <a:pPr marL="533400" indent="-533400">
              <a:spcBef>
                <a:spcPts val="600"/>
              </a:spcBef>
              <a:buFont typeface="Wingdings" pitchFamily="2" charset="2"/>
              <a:buNone/>
            </a:pPr>
            <a:r>
              <a:rPr lang="el-GR" altLang="el-GR" sz="2400" b="1" dirty="0" smtClean="0"/>
              <a:t>        </a:t>
            </a:r>
            <a:endParaRPr lang="el-GR" altLang="el-GR" sz="2400" b="1" dirty="0"/>
          </a:p>
          <a:p>
            <a:pPr marL="533400" indent="-533400">
              <a:spcBef>
                <a:spcPts val="600"/>
              </a:spcBef>
            </a:pPr>
            <a:endParaRPr lang="el-GR" altLang="el-GR" sz="2400" dirty="0"/>
          </a:p>
          <a:p>
            <a:pPr>
              <a:spcBef>
                <a:spcPts val="600"/>
              </a:spcBef>
            </a:pPr>
            <a:endParaRPr lang="el-GR" sz="2400"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772" y="1412776"/>
            <a:ext cx="3448447" cy="42837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8144" y="5745414"/>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Gray395</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Arcadian</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Tree>
    <p:custDataLst>
      <p:tags r:id="rId1"/>
    </p:custDataLst>
    <p:extLst>
      <p:ext uri="{BB962C8B-B14F-4D97-AF65-F5344CB8AC3E}">
        <p14:creationId xmlns:p14="http://schemas.microsoft.com/office/powerpoint/2010/main" val="115714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l-GR" altLang="el-GR" sz="3600" dirty="0">
                <a:solidFill>
                  <a:prstClr val="black"/>
                </a:solidFill>
              </a:rPr>
              <a:t>Γ. </a:t>
            </a:r>
            <a:r>
              <a:rPr lang="el-GR" altLang="el-GR" sz="3600" dirty="0" smtClean="0">
                <a:solidFill>
                  <a:prstClr val="black"/>
                </a:solidFill>
              </a:rPr>
              <a:t>Πλάγιοι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n-US" altLang="el-GR" sz="2800" dirty="0" smtClean="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4978896" cy="5040560"/>
          </a:xfrm>
        </p:spPr>
        <p:txBody>
          <a:bodyPr>
            <a:normAutofit/>
          </a:bodyPr>
          <a:lstStyle/>
          <a:p>
            <a:pPr marL="533400" indent="-533400">
              <a:spcBef>
                <a:spcPts val="600"/>
              </a:spcBef>
              <a:buFont typeface="Wingdings" pitchFamily="2" charset="2"/>
              <a:buAutoNum type="arabicPeriod" startAt="3"/>
            </a:pPr>
            <a:r>
              <a:rPr lang="el-GR" altLang="el-GR" sz="2400" b="1" dirty="0" smtClean="0"/>
              <a:t>Εγκάρσιος κοιλιακός</a:t>
            </a:r>
            <a:endParaRPr lang="el-GR" altLang="el-GR" sz="2400" b="1" dirty="0"/>
          </a:p>
          <a:p>
            <a:pPr marL="541338" indent="4445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a:solidFill>
                <a:schemeClr val="tx2"/>
              </a:solidFill>
            </a:endParaRPr>
          </a:p>
          <a:p>
            <a:pPr marL="933450" lvl="1" indent="452438">
              <a:spcBef>
                <a:spcPts val="600"/>
              </a:spcBef>
            </a:pPr>
            <a:r>
              <a:rPr lang="el-GR" altLang="el-GR" sz="2400" dirty="0"/>
              <a:t>λαγόνιος ακρολοφία </a:t>
            </a:r>
          </a:p>
          <a:p>
            <a:pPr marL="933450" lvl="1" indent="452438">
              <a:spcBef>
                <a:spcPts val="600"/>
              </a:spcBef>
            </a:pPr>
            <a:r>
              <a:rPr lang="el-GR" altLang="el-GR" sz="2400" dirty="0"/>
              <a:t>από τις 6 κατώτερες πλευρές</a:t>
            </a:r>
          </a:p>
          <a:p>
            <a:pPr marL="541338" indent="4445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a:solidFill>
                <a:srgbClr val="820000"/>
              </a:solidFill>
            </a:endParaRPr>
          </a:p>
          <a:p>
            <a:pPr marL="933450" lvl="1" indent="452438">
              <a:spcBef>
                <a:spcPts val="600"/>
              </a:spcBef>
            </a:pPr>
            <a:r>
              <a:rPr lang="el-GR" altLang="el-GR" sz="2400" dirty="0"/>
              <a:t>με την απονεύρωσή του στη λευκή γραμμή, </a:t>
            </a:r>
          </a:p>
          <a:p>
            <a:pPr marL="541338" indent="4445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a:t>από τα κατώτερα 5 μεσοπλεύρια ν. και το ο1</a:t>
            </a:r>
            <a:r>
              <a:rPr lang="el-GR" altLang="el-GR" sz="2400" dirty="0" smtClean="0"/>
              <a:t>.</a:t>
            </a:r>
            <a:r>
              <a:rPr lang="el-GR" altLang="el-GR" sz="2400" b="1" dirty="0" smtClean="0"/>
              <a:t>     </a:t>
            </a:r>
            <a:endParaRPr lang="el-GR" altLang="el-GR" sz="2400" b="1" dirty="0"/>
          </a:p>
          <a:p>
            <a:pPr marL="533400" indent="-533400">
              <a:spcBef>
                <a:spcPts val="600"/>
              </a:spcBef>
            </a:pPr>
            <a:endParaRPr lang="el-GR" altLang="el-GR" sz="2400" dirty="0"/>
          </a:p>
          <a:p>
            <a:pPr>
              <a:spcBef>
                <a:spcPts val="600"/>
              </a:spcBef>
            </a:pPr>
            <a:endParaRPr lang="el-GR" sz="2400"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25352"/>
            <a:ext cx="3304390" cy="5006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29938" y="6177879"/>
            <a:ext cx="287234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Transversus abdominis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Tree>
    <p:custDataLst>
      <p:tags r:id="rId1"/>
    </p:custDataLst>
    <p:extLst>
      <p:ext uri="{BB962C8B-B14F-4D97-AF65-F5344CB8AC3E}">
        <p14:creationId xmlns:p14="http://schemas.microsoft.com/office/powerpoint/2010/main" val="157455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κεφαλής - τραχήλου</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21211253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θόλου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3</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5482952" cy="5040560"/>
          </a:xfrm>
        </p:spPr>
        <p:txBody>
          <a:bodyPr>
            <a:noAutofit/>
          </a:bodyPr>
          <a:lstStyle/>
          <a:p>
            <a:pPr marL="0" indent="0">
              <a:spcBef>
                <a:spcPts val="600"/>
              </a:spcBef>
              <a:buNone/>
            </a:pPr>
            <a:r>
              <a:rPr lang="el-GR" altLang="el-GR" sz="2400" dirty="0" smtClean="0"/>
              <a:t>Προσφύονται </a:t>
            </a:r>
            <a:r>
              <a:rPr lang="el-GR" altLang="el-GR" sz="2400" dirty="0"/>
              <a:t>στο δέρμα και η σύσπασή τους προκαλεί τις κινήσεις του δέρματος που δίνουν τις διάφορες εκφράσεις του προσώπου  (μιμικοί μ.)</a:t>
            </a:r>
          </a:p>
          <a:p>
            <a:pPr>
              <a:spcBef>
                <a:spcPts val="600"/>
              </a:spcBef>
            </a:pPr>
            <a:r>
              <a:rPr lang="el-GR" altLang="el-GR" sz="2400" b="1" dirty="0" smtClean="0"/>
              <a:t>Μετωπιαίος</a:t>
            </a:r>
          </a:p>
          <a:p>
            <a:pPr lvl="1" indent="-3429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Μετωπιαίο</a:t>
            </a:r>
            <a:endParaRPr lang="el-GR" altLang="el-GR" sz="2400" dirty="0"/>
          </a:p>
          <a:p>
            <a:pPr lvl="1" indent="-3429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Επικράνιος </a:t>
            </a:r>
            <a:r>
              <a:rPr lang="el-GR" altLang="el-GR" sz="2400" dirty="0"/>
              <a:t>απονεύρωση</a:t>
            </a:r>
          </a:p>
          <a:p>
            <a:pPr lvl="1" indent="-342900">
              <a:spcBef>
                <a:spcPts val="600"/>
              </a:spcBef>
            </a:pPr>
            <a:r>
              <a:rPr lang="el-GR" altLang="el-GR" sz="2400" b="1" dirty="0" smtClean="0">
                <a:solidFill>
                  <a:schemeClr val="accent3">
                    <a:lumMod val="50000"/>
                  </a:schemeClr>
                </a:solidFill>
              </a:rPr>
              <a:t>Κίνηση</a:t>
            </a:r>
            <a:r>
              <a:rPr lang="en-US" altLang="el-GR" sz="2400" b="1" dirty="0" smtClean="0">
                <a:solidFill>
                  <a:schemeClr val="accent3">
                    <a:lumMod val="50000"/>
                  </a:schemeClr>
                </a:solidFill>
              </a:rPr>
              <a:t>: </a:t>
            </a:r>
            <a:r>
              <a:rPr lang="el-GR" altLang="el-GR" sz="2400" dirty="0" smtClean="0"/>
              <a:t>Έκφραση </a:t>
            </a:r>
            <a:r>
              <a:rPr lang="el-GR" altLang="el-GR" sz="2400" dirty="0"/>
              <a:t>έκπληξης</a:t>
            </a:r>
          </a:p>
          <a:p>
            <a:pPr marL="0" indent="0">
              <a:spcBef>
                <a:spcPts val="600"/>
              </a:spcBef>
              <a:buNone/>
            </a:pPr>
            <a:endParaRPr lang="el-GR" sz="2400" dirty="0"/>
          </a:p>
        </p:txBody>
      </p:sp>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338" y="1209147"/>
            <a:ext cx="3239112" cy="36600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79183" y="4840722"/>
            <a:ext cx="287234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Musculus </a:t>
            </a:r>
            <a:r>
              <a:rPr lang="en-US" sz="1200" dirty="0" smtClean="0">
                <a:latin typeface="+mn-lt"/>
                <a:hlinkClick r:id="rId5"/>
              </a:rPr>
              <a:t>frontalis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Tree>
    <p:custDataLst>
      <p:tags r:id="rId1"/>
    </p:custDataLst>
    <p:extLst>
      <p:ext uri="{BB962C8B-B14F-4D97-AF65-F5344CB8AC3E}">
        <p14:creationId xmlns:p14="http://schemas.microsoft.com/office/powerpoint/2010/main" val="4210407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a:solidFill>
                  <a:prstClr val="black"/>
                </a:solidFill>
              </a:rPr>
              <a:t>Α.1 Μύες 1</a:t>
            </a:r>
            <a:r>
              <a:rPr lang="el-GR" sz="3100" baseline="30000" dirty="0">
                <a:solidFill>
                  <a:prstClr val="black"/>
                </a:solidFill>
              </a:rPr>
              <a:t>ου</a:t>
            </a:r>
            <a:r>
              <a:rPr lang="el-GR" sz="3100" dirty="0">
                <a:solidFill>
                  <a:prstClr val="black"/>
                </a:solidFill>
              </a:rPr>
              <a:t> </a:t>
            </a:r>
            <a:r>
              <a:rPr lang="el-GR" sz="3100" dirty="0" smtClean="0">
                <a:solidFill>
                  <a:prstClr val="black"/>
                </a:solidFill>
              </a:rPr>
              <a:t>Στρώματος</a:t>
            </a:r>
            <a:r>
              <a:rPr lang="en-US" sz="3100" dirty="0" smtClean="0">
                <a:solidFill>
                  <a:prstClr val="black"/>
                </a:solidFill>
              </a:rPr>
              <a:t> </a:t>
            </a:r>
            <a:r>
              <a:rPr lang="en-US" altLang="el-GR" sz="2800" b="0" dirty="0" smtClean="0">
                <a:solidFill>
                  <a:prstClr val="black"/>
                </a:solidFill>
              </a:rPr>
              <a:t>(3/4</a:t>
            </a:r>
            <a:r>
              <a:rPr lang="en-US" altLang="el-GR" sz="2800" b="0" dirty="0">
                <a:solidFill>
                  <a:prstClr val="black"/>
                </a:solidFill>
              </a:rPr>
              <a:t>)</a:t>
            </a:r>
            <a:endParaRPr lang="el-GR" dirty="0"/>
          </a:p>
        </p:txBody>
      </p:sp>
      <p:sp>
        <p:nvSpPr>
          <p:cNvPr id="3" name="Content Placeholder 2"/>
          <p:cNvSpPr>
            <a:spLocks noGrp="1"/>
          </p:cNvSpPr>
          <p:nvPr>
            <p:ph idx="1"/>
          </p:nvPr>
        </p:nvSpPr>
        <p:spPr>
          <a:xfrm>
            <a:off x="457200" y="1196752"/>
            <a:ext cx="5842992" cy="5040560"/>
          </a:xfrm>
        </p:spPr>
        <p:txBody>
          <a:bodyPr>
            <a:noAutofit/>
          </a:bodyPr>
          <a:lstStyle/>
          <a:p>
            <a:pPr marL="457200" indent="-457200">
              <a:buFont typeface="+mj-lt"/>
              <a:buAutoNum type="arabicPeriod" startAt="3"/>
            </a:pPr>
            <a:r>
              <a:rPr lang="el-GR" altLang="el-GR" sz="2400" b="1" dirty="0" smtClean="0"/>
              <a:t>Μακρός παλαμικός</a:t>
            </a:r>
            <a:endParaRPr lang="el-GR" altLang="el-GR" sz="2400" b="1" dirty="0"/>
          </a:p>
          <a:p>
            <a:pPr marL="806450" indent="-361950"/>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166813" lvl="1" indent="-265113"/>
            <a:r>
              <a:rPr lang="el-GR" altLang="el-GR" sz="2400" dirty="0"/>
              <a:t>Παρατροχίλια απόφυση βραχιονίου</a:t>
            </a:r>
          </a:p>
          <a:p>
            <a:pPr marL="806450" indent="-361950"/>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endParaRPr lang="el-GR" altLang="el-GR" sz="2400" dirty="0">
              <a:solidFill>
                <a:srgbClr val="820000"/>
              </a:solidFill>
            </a:endParaRPr>
          </a:p>
          <a:p>
            <a:pPr marL="1166813" lvl="1" indent="-265113"/>
            <a:r>
              <a:rPr lang="el-GR" altLang="el-GR" sz="2400" dirty="0"/>
              <a:t>Παλαμιαία απονεύρωση </a:t>
            </a:r>
          </a:p>
          <a:p>
            <a:pPr marL="806450" indent="-361950"/>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166813" lvl="1" indent="-265113"/>
            <a:r>
              <a:rPr lang="el-GR" altLang="el-GR" sz="2400" dirty="0" smtClean="0"/>
              <a:t>Οι </a:t>
            </a:r>
            <a:r>
              <a:rPr lang="el-GR" altLang="el-GR" sz="2400" dirty="0"/>
              <a:t>3 ανωτέρω μ. από το μέσο ν. του βραχιονίου πλέγματος (Α5Α6Α7Α8Θ1</a:t>
            </a:r>
            <a:r>
              <a:rPr lang="el-GR" altLang="el-GR" sz="2400" dirty="0" smtClean="0"/>
              <a:t>)</a:t>
            </a:r>
            <a:endParaRPr lang="el-GR" altLang="el-GR"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235903"/>
            <a:ext cx="1598534" cy="4929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32240" y="614502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Gray414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custDataLst>
      <p:tags r:id="rId1"/>
    </p:custDataLst>
    <p:extLst>
      <p:ext uri="{BB962C8B-B14F-4D97-AF65-F5344CB8AC3E}">
        <p14:creationId xmlns:p14="http://schemas.microsoft.com/office/powerpoint/2010/main" val="963140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θόλου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3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44" y="1268760"/>
            <a:ext cx="7620000" cy="4619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34072" y="6148054"/>
            <a:ext cx="489654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1106 Front and Side Views of the Muscles of Facial </a:t>
            </a:r>
            <a:r>
              <a:rPr lang="en-US" sz="1200" dirty="0" smtClean="0">
                <a:latin typeface="+mn-lt"/>
                <a:hlinkClick r:id="rId4"/>
              </a:rPr>
              <a:t>Expressions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49</a:t>
            </a:fld>
            <a:endParaRPr lang="el-GR" dirty="0"/>
          </a:p>
        </p:txBody>
      </p:sp>
    </p:spTree>
    <p:custDataLst>
      <p:tags r:id="rId1"/>
    </p:custDataLst>
    <p:extLst>
      <p:ext uri="{BB962C8B-B14F-4D97-AF65-F5344CB8AC3E}">
        <p14:creationId xmlns:p14="http://schemas.microsoft.com/office/powerpoint/2010/main" val="19043401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θόλου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266928" cy="5040560"/>
          </a:xfrm>
        </p:spPr>
        <p:txBody>
          <a:bodyPr>
            <a:noAutofit/>
          </a:bodyPr>
          <a:lstStyle/>
          <a:p>
            <a:pPr>
              <a:spcBef>
                <a:spcPts val="600"/>
              </a:spcBef>
            </a:pPr>
            <a:r>
              <a:rPr lang="el-GR" altLang="el-GR" sz="2400" b="1" dirty="0" smtClean="0"/>
              <a:t>Ινιακός</a:t>
            </a:r>
          </a:p>
          <a:p>
            <a:pPr lvl="1">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Ινιακό</a:t>
            </a:r>
            <a:endParaRPr lang="el-GR" altLang="el-GR" sz="2400" dirty="0"/>
          </a:p>
          <a:p>
            <a:pPr lvl="1">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Επικράνιος </a:t>
            </a:r>
            <a:r>
              <a:rPr lang="el-GR" altLang="el-GR" sz="2400" dirty="0"/>
              <a:t>απονεύρωση</a:t>
            </a:r>
          </a:p>
          <a:p>
            <a:pPr lvl="1">
              <a:spcBef>
                <a:spcPts val="600"/>
              </a:spcBef>
            </a:pPr>
            <a:r>
              <a:rPr lang="el-GR" altLang="el-GR" sz="2400" b="1" dirty="0" smtClean="0">
                <a:solidFill>
                  <a:schemeClr val="accent3">
                    <a:lumMod val="50000"/>
                  </a:schemeClr>
                </a:solidFill>
              </a:rPr>
              <a:t>Κίνηση</a:t>
            </a:r>
            <a:r>
              <a:rPr lang="en-US" altLang="el-GR" sz="2400" b="1" dirty="0" smtClean="0">
                <a:solidFill>
                  <a:schemeClr val="accent3">
                    <a:lumMod val="50000"/>
                  </a:schemeClr>
                </a:solidFill>
              </a:rPr>
              <a:t>: </a:t>
            </a:r>
            <a:r>
              <a:rPr lang="el-GR" altLang="el-GR" sz="2400" dirty="0" smtClean="0"/>
              <a:t>Τραβά το δέρμα του τριχωτού προς τα πίσω</a:t>
            </a:r>
          </a:p>
          <a:p>
            <a:pPr>
              <a:spcBef>
                <a:spcPts val="1200"/>
              </a:spcBef>
            </a:pPr>
            <a:r>
              <a:rPr lang="el-GR" altLang="el-GR" sz="2400" b="1" dirty="0" smtClean="0"/>
              <a:t>Πυραμοειδής</a:t>
            </a:r>
          </a:p>
          <a:p>
            <a:pPr lvl="1">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Ρίζα </a:t>
            </a:r>
            <a:r>
              <a:rPr lang="el-GR" altLang="el-GR" sz="2400" dirty="0"/>
              <a:t>ρινός</a:t>
            </a:r>
          </a:p>
          <a:p>
            <a:pPr lvl="1">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Δέρμα </a:t>
            </a:r>
            <a:r>
              <a:rPr lang="el-GR" altLang="el-GR" sz="2400" dirty="0"/>
              <a:t>μεταξύ φρυδιών</a:t>
            </a:r>
          </a:p>
          <a:p>
            <a:pPr lvl="1">
              <a:spcBef>
                <a:spcPts val="600"/>
              </a:spcBef>
            </a:pPr>
            <a:r>
              <a:rPr lang="el-GR" altLang="el-GR" sz="2400" b="1" dirty="0" smtClean="0">
                <a:solidFill>
                  <a:schemeClr val="accent3">
                    <a:lumMod val="50000"/>
                  </a:schemeClr>
                </a:solidFill>
              </a:rPr>
              <a:t>Κίνηση</a:t>
            </a:r>
            <a:r>
              <a:rPr lang="en-US" altLang="el-GR" sz="2400" b="1" dirty="0" smtClean="0">
                <a:solidFill>
                  <a:schemeClr val="accent3">
                    <a:lumMod val="50000"/>
                  </a:schemeClr>
                </a:solidFill>
              </a:rPr>
              <a:t>: </a:t>
            </a:r>
            <a:r>
              <a:rPr lang="el-GR" altLang="el-GR" sz="2400" dirty="0" smtClean="0"/>
              <a:t>Συνοφρύωση</a:t>
            </a:r>
            <a:endParaRPr lang="el-GR" altLang="el-GR" sz="2400" dirty="0"/>
          </a:p>
          <a:p>
            <a:pPr marL="0" indent="0">
              <a:spcBef>
                <a:spcPts val="600"/>
              </a:spcBef>
              <a:buNone/>
            </a:pPr>
            <a:endParaRPr lang="el-GR" altLang="el-GR" sz="2400" dirty="0"/>
          </a:p>
          <a:p>
            <a:pPr marL="0" indent="0">
              <a:spcBef>
                <a:spcPts val="600"/>
              </a:spcBef>
              <a:buNone/>
            </a:pPr>
            <a:endParaRPr lang="el-GR" sz="2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8" y="1340768"/>
            <a:ext cx="4038384" cy="24482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20072" y="3933056"/>
            <a:ext cx="3744415" cy="461665"/>
          </a:xfrm>
          <a:prstGeom prst="rect">
            <a:avLst/>
          </a:prstGeom>
        </p:spPr>
        <p:txBody>
          <a:bodyPr wrap="square">
            <a:spAutoFit/>
          </a:bodyPr>
          <a:lstStyle/>
          <a:p>
            <a:pPr algn="r"/>
            <a:r>
              <a:rPr lang="en-US" sz="1200" dirty="0" smtClean="0">
                <a:solidFill>
                  <a:schemeClr val="tx1">
                    <a:lumMod val="75000"/>
                    <a:lumOff val="25000"/>
                  </a:schemeClr>
                </a:solidFill>
                <a:latin typeface="+mn-lt"/>
              </a:rPr>
              <a:t>“</a:t>
            </a:r>
            <a:r>
              <a:rPr lang="en-US" sz="1200" dirty="0">
                <a:latin typeface="+mn-lt"/>
                <a:hlinkClick r:id="rId5"/>
              </a:rPr>
              <a:t>1106 Front and Side Views of the Muscles of Facial </a:t>
            </a:r>
            <a:r>
              <a:rPr lang="en-US" sz="1200" dirty="0" smtClean="0">
                <a:latin typeface="+mn-lt"/>
                <a:hlinkClick r:id="rId5"/>
              </a:rPr>
              <a:t>Expressions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7"/>
              </a:rPr>
              <a:t>CC BY </a:t>
            </a:r>
            <a:r>
              <a:rPr lang="en-US" sz="1200" dirty="0" smtClean="0">
                <a:solidFill>
                  <a:schemeClr val="tx1">
                    <a:lumMod val="75000"/>
                    <a:lumOff val="25000"/>
                  </a:schemeClr>
                </a:solidFill>
                <a:latin typeface="+mn-lt"/>
                <a:hlinkClick r:id="rId7"/>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spTree>
    <p:custDataLst>
      <p:tags r:id="rId1"/>
    </p:custDataLst>
    <p:extLst>
      <p:ext uri="{BB962C8B-B14F-4D97-AF65-F5344CB8AC3E}">
        <p14:creationId xmlns:p14="http://schemas.microsoft.com/office/powerpoint/2010/main" val="1967121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p:txBody>
          <a:bodyPr>
            <a:normAutofit/>
          </a:bodyPr>
          <a:lstStyle/>
          <a:p>
            <a:r>
              <a:rPr lang="el-GR" altLang="el-GR" sz="3600" dirty="0" smtClean="0"/>
              <a:t>Μύες του προσώπου </a:t>
            </a:r>
            <a:r>
              <a:rPr lang="en-US" altLang="el-GR" sz="2800" b="0" dirty="0">
                <a:solidFill>
                  <a:prstClr val="black"/>
                </a:solidFill>
              </a:rPr>
              <a:t>(1/</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7499176" cy="5040560"/>
          </a:xfrm>
        </p:spPr>
        <p:txBody>
          <a:bodyPr>
            <a:noAutofit/>
          </a:bodyPr>
          <a:lstStyle/>
          <a:p>
            <a:pPr marL="0" indent="0">
              <a:spcBef>
                <a:spcPts val="600"/>
              </a:spcBef>
              <a:buFont typeface="Wingdings" pitchFamily="2" charset="2"/>
              <a:buNone/>
            </a:pPr>
            <a:r>
              <a:rPr lang="el-GR" altLang="el-GR" sz="2400" dirty="0"/>
              <a:t>Χωρίζονται στους μυς των αυτιών, της ρινός που είναι </a:t>
            </a:r>
            <a:r>
              <a:rPr lang="el-GR" altLang="el-GR" sz="2400" dirty="0" smtClean="0"/>
              <a:t>ανεπτυγμένοι </a:t>
            </a:r>
            <a:r>
              <a:rPr lang="el-GR" altLang="el-GR" sz="2400" dirty="0"/>
              <a:t>κυρίως στα ζώα και σε μύες </a:t>
            </a:r>
            <a:r>
              <a:rPr lang="el-GR" altLang="el-GR" sz="2400" dirty="0" smtClean="0"/>
              <a:t>του στόματος </a:t>
            </a:r>
            <a:r>
              <a:rPr lang="el-GR" altLang="el-GR" sz="2400" dirty="0"/>
              <a:t>και των ματιών.</a:t>
            </a:r>
          </a:p>
          <a:p>
            <a:pPr marL="0" indent="0">
              <a:spcBef>
                <a:spcPts val="1800"/>
              </a:spcBef>
              <a:buFont typeface="Wingdings" pitchFamily="2" charset="2"/>
              <a:buNone/>
            </a:pPr>
            <a:r>
              <a:rPr lang="el-GR" altLang="el-GR" sz="2400" b="1" dirty="0" smtClean="0"/>
              <a:t>Μύες των Ματιών</a:t>
            </a:r>
          </a:p>
          <a:p>
            <a:pPr marL="533400" indent="-533400">
              <a:spcBef>
                <a:spcPts val="600"/>
              </a:spcBef>
              <a:buFont typeface="Wingdings" pitchFamily="2" charset="2"/>
              <a:buAutoNum type="arabicPeriod"/>
            </a:pPr>
            <a:r>
              <a:rPr lang="el-GR" altLang="el-GR" sz="2400" b="1" dirty="0" smtClean="0"/>
              <a:t>Σφιγκτήρας των Βλεφάρων</a:t>
            </a:r>
            <a:r>
              <a:rPr lang="el-GR" altLang="el-GR" sz="2400" dirty="0" smtClean="0"/>
              <a:t>. </a:t>
            </a:r>
          </a:p>
          <a:p>
            <a:pPr marL="0" indent="0">
              <a:spcBef>
                <a:spcPts val="600"/>
              </a:spcBef>
              <a:buNone/>
            </a:pPr>
            <a:r>
              <a:rPr lang="el-GR" altLang="el-GR" sz="2400" dirty="0" smtClean="0"/>
              <a:t>Αποτελείται </a:t>
            </a:r>
            <a:r>
              <a:rPr lang="el-GR" altLang="el-GR" sz="2400" dirty="0"/>
              <a:t>από 3 μοίρες</a:t>
            </a:r>
            <a:r>
              <a:rPr lang="en-US" altLang="el-GR" sz="2400" dirty="0"/>
              <a:t>:</a:t>
            </a:r>
          </a:p>
          <a:p>
            <a:pPr marL="806450" indent="-265113">
              <a:spcBef>
                <a:spcPts val="600"/>
              </a:spcBef>
            </a:pPr>
            <a:r>
              <a:rPr lang="el-GR" altLang="el-GR" sz="2400" dirty="0"/>
              <a:t>Α. Την κογχική πέριξ των οφθαλμικών κόγχων</a:t>
            </a:r>
          </a:p>
          <a:p>
            <a:pPr marL="806450" indent="-265113">
              <a:spcBef>
                <a:spcPts val="600"/>
              </a:spcBef>
            </a:pPr>
            <a:r>
              <a:rPr lang="el-GR" altLang="el-GR" sz="2400" dirty="0"/>
              <a:t>Β. Τη βλεφαρική κάτω από το δέρμα των βλεφάρων</a:t>
            </a:r>
          </a:p>
          <a:p>
            <a:pPr marL="806450" indent="-265113">
              <a:spcBef>
                <a:spcPts val="600"/>
              </a:spcBef>
            </a:pPr>
            <a:r>
              <a:rPr lang="el-GR" altLang="el-GR" sz="2400" dirty="0"/>
              <a:t>Γ.  Τη δακρυϊκή στο δακρυϊκό βοθρίο.</a:t>
            </a:r>
          </a:p>
          <a:p>
            <a:pPr marL="533400" indent="-533400">
              <a:spcBef>
                <a:spcPts val="600"/>
              </a:spcBef>
              <a:buFont typeface="Wingdings" pitchFamily="2" charset="2"/>
              <a:buAutoNum type="arabicPeriod" startAt="2"/>
            </a:pPr>
            <a:r>
              <a:rPr lang="el-GR" altLang="el-GR" sz="2400" b="1" dirty="0" smtClean="0"/>
              <a:t>Επισκύνιος </a:t>
            </a:r>
            <a:endParaRPr lang="en-US" altLang="el-GR" sz="2400" b="1" dirty="0" smtClean="0"/>
          </a:p>
          <a:p>
            <a:pPr marL="806450" indent="-265113">
              <a:spcBef>
                <a:spcPts val="600"/>
              </a:spcBef>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Υπερόφρυα </a:t>
            </a:r>
            <a:r>
              <a:rPr lang="el-GR" altLang="el-GR" sz="2400" dirty="0"/>
              <a:t>τόξο</a:t>
            </a:r>
          </a:p>
          <a:p>
            <a:pPr marL="806450"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 </a:t>
            </a:r>
            <a:r>
              <a:rPr lang="el-GR" altLang="el-GR" sz="2400" dirty="0" smtClean="0"/>
              <a:t>Δέρμα φρυδιών</a:t>
            </a:r>
            <a:r>
              <a:rPr lang="el-GR" altLang="el-GR" sz="2400" b="1" dirty="0" smtClean="0"/>
              <a:t>                     </a:t>
            </a:r>
            <a:endParaRPr lang="el-GR" sz="2400"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2060848"/>
            <a:ext cx="2952328" cy="17898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51</a:t>
            </a:fld>
            <a:endParaRPr lang="el-GR" dirty="0"/>
          </a:p>
        </p:txBody>
      </p:sp>
    </p:spTree>
    <p:custDataLst>
      <p:tags r:id="rId1"/>
    </p:custDataLst>
    <p:extLst>
      <p:ext uri="{BB962C8B-B14F-4D97-AF65-F5344CB8AC3E}">
        <p14:creationId xmlns:p14="http://schemas.microsoft.com/office/powerpoint/2010/main" val="42242406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2314" y="966014"/>
            <a:ext cx="3991686" cy="3481031"/>
          </a:xfrm>
          <a:prstGeom prst="rect">
            <a:avLst/>
          </a:prstGeom>
          <a:noFill/>
          <a:extLst>
            <a:ext uri="{909E8E84-426E-40DD-AFC4-6F175D3DCCD1}">
              <a14:hiddenFill xmlns:a14="http://schemas.microsoft.com/office/drawing/2010/main">
                <a:solidFill>
                  <a:srgbClr val="FFFFFF"/>
                </a:solidFill>
              </a14:hiddenFill>
            </a:ext>
          </a:extLst>
        </p:spPr>
      </p:pic>
      <p:sp>
        <p:nvSpPr>
          <p:cNvPr id="17416" name="Rectangle 8"/>
          <p:cNvSpPr>
            <a:spLocks noGrp="1" noChangeArrowheads="1"/>
          </p:cNvSpPr>
          <p:nvPr>
            <p:ph type="title"/>
          </p:nvPr>
        </p:nvSpPr>
        <p:spPr/>
        <p:txBody>
          <a:bodyPr>
            <a:normAutofit/>
          </a:bodyPr>
          <a:lstStyle/>
          <a:p>
            <a:r>
              <a:rPr lang="el-GR" altLang="el-GR" sz="3600" dirty="0" smtClean="0"/>
              <a:t>Μύες του προσώπου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194920" cy="5040560"/>
          </a:xfrm>
        </p:spPr>
        <p:txBody>
          <a:bodyPr>
            <a:noAutofit/>
          </a:bodyPr>
          <a:lstStyle/>
          <a:p>
            <a:pPr marL="360363" indent="-360363">
              <a:spcBef>
                <a:spcPts val="600"/>
              </a:spcBef>
              <a:buFont typeface="Wingdings" pitchFamily="2" charset="2"/>
              <a:buNone/>
            </a:pPr>
            <a:r>
              <a:rPr lang="el-GR" altLang="el-GR" sz="2400" b="1" dirty="0" smtClean="0"/>
              <a:t>Α</a:t>
            </a:r>
            <a:r>
              <a:rPr lang="el-GR" altLang="el-GR" sz="2400" b="1" dirty="0"/>
              <a:t>. Μύες που καταφύονται στο δέρμα του πάνω χείλους</a:t>
            </a:r>
            <a:r>
              <a:rPr lang="en-US" altLang="el-GR" sz="2400" b="1" dirty="0"/>
              <a:t>:</a:t>
            </a:r>
          </a:p>
          <a:p>
            <a:pPr marL="722313" indent="-361950">
              <a:spcBef>
                <a:spcPts val="600"/>
              </a:spcBef>
              <a:buFont typeface="Wingdings" pitchFamily="2" charset="2"/>
              <a:buAutoNum type="arabicPeriod"/>
            </a:pPr>
            <a:r>
              <a:rPr lang="el-GR" altLang="el-GR" sz="2400" dirty="0" smtClean="0"/>
              <a:t>Τετράγωνος (</a:t>
            </a:r>
            <a:r>
              <a:rPr lang="el-GR" altLang="el-GR" sz="2400" dirty="0"/>
              <a:t>έκφραση περιφρόνησης)</a:t>
            </a:r>
          </a:p>
          <a:p>
            <a:pPr marL="722313" indent="-361950">
              <a:spcBef>
                <a:spcPts val="600"/>
              </a:spcBef>
              <a:buFont typeface="Wingdings" pitchFamily="2" charset="2"/>
              <a:buAutoNum type="arabicPeriod"/>
            </a:pPr>
            <a:r>
              <a:rPr lang="el-GR" altLang="el-GR" sz="2400" dirty="0" smtClean="0"/>
              <a:t>Μείζων Ζυγωματικός (</a:t>
            </a:r>
            <a:r>
              <a:rPr lang="el-GR" altLang="el-GR" sz="2400" dirty="0"/>
              <a:t>έκφραση γέλιου)</a:t>
            </a:r>
          </a:p>
          <a:p>
            <a:pPr marL="722313" indent="-361950">
              <a:spcBef>
                <a:spcPts val="600"/>
              </a:spcBef>
              <a:buFont typeface="Wingdings" pitchFamily="2" charset="2"/>
              <a:buAutoNum type="arabicPeriod"/>
            </a:pPr>
            <a:r>
              <a:rPr lang="el-GR" altLang="el-GR" sz="2400" dirty="0" smtClean="0"/>
              <a:t>Κυνικός </a:t>
            </a:r>
            <a:r>
              <a:rPr lang="el-GR" altLang="el-GR" sz="2400" dirty="0"/>
              <a:t>(έκφραση θυμού) </a:t>
            </a:r>
          </a:p>
          <a:p>
            <a:pPr marL="360363" indent="-360363">
              <a:spcBef>
                <a:spcPts val="1800"/>
              </a:spcBef>
              <a:buFont typeface="Wingdings" pitchFamily="2" charset="2"/>
              <a:buNone/>
            </a:pPr>
            <a:r>
              <a:rPr lang="el-GR" altLang="el-GR" sz="2400" b="1" dirty="0"/>
              <a:t>Β. Μύες που καταφύονται στο δέρμα του κάτω χείλους</a:t>
            </a:r>
            <a:r>
              <a:rPr lang="en-US" altLang="el-GR" sz="2400" b="1" dirty="0"/>
              <a:t>:</a:t>
            </a:r>
          </a:p>
          <a:p>
            <a:pPr marL="722313" indent="-361950">
              <a:spcBef>
                <a:spcPts val="600"/>
              </a:spcBef>
              <a:buFont typeface="Wingdings" pitchFamily="2" charset="2"/>
              <a:buAutoNum type="arabicPeriod"/>
            </a:pPr>
            <a:r>
              <a:rPr lang="el-GR" altLang="el-GR" sz="2400" dirty="0" smtClean="0"/>
              <a:t>Τρίγωνος </a:t>
            </a:r>
            <a:r>
              <a:rPr lang="el-GR" altLang="el-GR" sz="2400" dirty="0"/>
              <a:t>(έκφραση λύπης) </a:t>
            </a:r>
            <a:endParaRPr lang="en-US" altLang="el-GR" sz="2400" dirty="0"/>
          </a:p>
          <a:p>
            <a:pPr marL="722313" indent="-361950">
              <a:spcBef>
                <a:spcPts val="600"/>
              </a:spcBef>
              <a:buFont typeface="Wingdings" pitchFamily="2" charset="2"/>
              <a:buAutoNum type="arabicPeriod"/>
            </a:pPr>
            <a:r>
              <a:rPr lang="el-GR" altLang="el-GR" sz="2400" dirty="0" smtClean="0"/>
              <a:t>Τετράγωνος</a:t>
            </a:r>
            <a:r>
              <a:rPr lang="en-US" altLang="el-GR" sz="2400" dirty="0" smtClean="0"/>
              <a:t>: </a:t>
            </a:r>
            <a:r>
              <a:rPr lang="el-GR" altLang="el-GR" sz="2400" dirty="0" smtClean="0"/>
              <a:t>(</a:t>
            </a:r>
            <a:r>
              <a:rPr lang="el-GR" altLang="el-GR" sz="2400" dirty="0"/>
              <a:t>έκφραση ειρωνίας)</a:t>
            </a:r>
          </a:p>
          <a:p>
            <a:pPr marL="722313" indent="-361950">
              <a:spcBef>
                <a:spcPts val="600"/>
              </a:spcBef>
              <a:buFont typeface="Wingdings" pitchFamily="2" charset="2"/>
              <a:buAutoNum type="arabicPeriod"/>
            </a:pPr>
            <a:r>
              <a:rPr lang="el-GR" altLang="el-GR" sz="2400" dirty="0" smtClean="0"/>
              <a:t>Γενειακός </a:t>
            </a:r>
            <a:r>
              <a:rPr lang="el-GR" altLang="el-GR" sz="2400" dirty="0"/>
              <a:t>(έκφραση απορίας</a:t>
            </a:r>
            <a:r>
              <a:rPr lang="el-GR" altLang="el-GR" sz="2400" dirty="0" smtClean="0"/>
              <a:t>)</a:t>
            </a:r>
            <a:endParaRPr lang="el-GR" altLang="el-GR" sz="2400" dirty="0"/>
          </a:p>
        </p:txBody>
      </p:sp>
      <p:sp>
        <p:nvSpPr>
          <p:cNvPr id="7" name="Rectangle 6"/>
          <p:cNvSpPr/>
          <p:nvPr/>
        </p:nvSpPr>
        <p:spPr>
          <a:xfrm>
            <a:off x="6232577" y="4434650"/>
            <a:ext cx="2464567" cy="646331"/>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5"/>
              </a:rPr>
              <a:t>Sobo 1909 260 - Zygomaticus major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hlinkClick r:id="rId6"/>
              </a:rPr>
              <a:t>Was a </a:t>
            </a:r>
            <a:r>
              <a:rPr lang="en-US" sz="1200" dirty="0" smtClean="0">
                <a:latin typeface="+mn-lt"/>
                <a:hlinkClick r:id="rId6"/>
              </a:rPr>
              <a:t>bee</a:t>
            </a:r>
            <a:r>
              <a:rPr lang="en-US"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b="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spTree>
    <p:custDataLst>
      <p:tags r:id="rId1"/>
    </p:custDataLst>
    <p:extLst>
      <p:ext uri="{BB962C8B-B14F-4D97-AF65-F5344CB8AC3E}">
        <p14:creationId xmlns:p14="http://schemas.microsoft.com/office/powerpoint/2010/main" val="40393024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2314" y="953619"/>
            <a:ext cx="3991686" cy="3481031"/>
          </a:xfrm>
          <a:prstGeom prst="rect">
            <a:avLst/>
          </a:prstGeom>
          <a:noFill/>
          <a:extLst>
            <a:ext uri="{909E8E84-426E-40DD-AFC4-6F175D3DCCD1}">
              <a14:hiddenFill xmlns:a14="http://schemas.microsoft.com/office/drawing/2010/main">
                <a:solidFill>
                  <a:srgbClr val="FFFFFF"/>
                </a:solidFill>
              </a14:hiddenFill>
            </a:ext>
          </a:extLst>
        </p:spPr>
      </p:pic>
      <p:sp>
        <p:nvSpPr>
          <p:cNvPr id="17416" name="Rectangle 8"/>
          <p:cNvSpPr>
            <a:spLocks noGrp="1" noChangeArrowheads="1"/>
          </p:cNvSpPr>
          <p:nvPr>
            <p:ph type="title"/>
          </p:nvPr>
        </p:nvSpPr>
        <p:spPr/>
        <p:txBody>
          <a:bodyPr>
            <a:normAutofit/>
          </a:bodyPr>
          <a:lstStyle/>
          <a:p>
            <a:r>
              <a:rPr lang="el-GR" altLang="el-GR" sz="3600" dirty="0" smtClean="0"/>
              <a:t>Μύες του προσώπου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3</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978896" cy="5040560"/>
          </a:xfrm>
        </p:spPr>
        <p:txBody>
          <a:bodyPr>
            <a:noAutofit/>
          </a:bodyPr>
          <a:lstStyle/>
          <a:p>
            <a:pPr marL="265113" indent="-265113">
              <a:spcBef>
                <a:spcPts val="600"/>
              </a:spcBef>
              <a:buFont typeface="Wingdings" pitchFamily="2" charset="2"/>
              <a:buNone/>
            </a:pPr>
            <a:r>
              <a:rPr lang="el-GR" altLang="el-GR" sz="2400" b="1" dirty="0" smtClean="0"/>
              <a:t>Γ</a:t>
            </a:r>
            <a:r>
              <a:rPr lang="el-GR" altLang="el-GR" sz="2400" b="1" dirty="0"/>
              <a:t>. Μύες που καταφύονται στο δέρμα της  γωνίας του στόματος</a:t>
            </a:r>
            <a:r>
              <a:rPr lang="en-US" altLang="el-GR" sz="2400" b="1" dirty="0"/>
              <a:t>:</a:t>
            </a:r>
          </a:p>
          <a:p>
            <a:pPr marL="722313" indent="-457200">
              <a:spcBef>
                <a:spcPts val="600"/>
              </a:spcBef>
              <a:buFont typeface="Wingdings" pitchFamily="2" charset="2"/>
              <a:buAutoNum type="arabicPeriod"/>
            </a:pPr>
            <a:r>
              <a:rPr lang="el-GR" altLang="el-GR" sz="2400" b="1" dirty="0" smtClean="0"/>
              <a:t>Γελαστήριος</a:t>
            </a:r>
            <a:r>
              <a:rPr lang="en-US" altLang="el-GR" sz="2400" b="1" dirty="0" smtClean="0"/>
              <a:t>:</a:t>
            </a:r>
            <a:r>
              <a:rPr lang="el-GR" altLang="el-GR" sz="2400" dirty="0" smtClean="0"/>
              <a:t> (</a:t>
            </a:r>
            <a:r>
              <a:rPr lang="el-GR" altLang="el-GR" sz="2400" dirty="0"/>
              <a:t>χαμόγελο ή </a:t>
            </a:r>
            <a:r>
              <a:rPr lang="el-GR" altLang="el-GR" sz="2400" dirty="0" smtClean="0"/>
              <a:t>Σαρδόνιο </a:t>
            </a:r>
            <a:r>
              <a:rPr lang="el-GR" altLang="el-GR" sz="2400" dirty="0"/>
              <a:t>γέλιο) </a:t>
            </a:r>
          </a:p>
          <a:p>
            <a:pPr marL="722313" indent="-457200">
              <a:spcBef>
                <a:spcPts val="600"/>
              </a:spcBef>
              <a:buFont typeface="Wingdings" pitchFamily="2" charset="2"/>
              <a:buAutoNum type="arabicPeriod"/>
            </a:pPr>
            <a:r>
              <a:rPr lang="el-GR" altLang="el-GR" sz="2400" b="1" dirty="0" smtClean="0"/>
              <a:t>Βυκανητής</a:t>
            </a:r>
            <a:r>
              <a:rPr lang="en-US" altLang="el-GR" sz="2400" b="1" dirty="0" smtClean="0"/>
              <a:t>:</a:t>
            </a:r>
            <a:r>
              <a:rPr lang="el-GR" altLang="el-GR" sz="2400" dirty="0" smtClean="0"/>
              <a:t> (</a:t>
            </a:r>
            <a:r>
              <a:rPr lang="el-GR" altLang="el-GR" sz="2400" dirty="0"/>
              <a:t>φύσημα ή σάλπισμα)</a:t>
            </a:r>
          </a:p>
          <a:p>
            <a:pPr marL="0" indent="0">
              <a:spcBef>
                <a:spcPts val="600"/>
              </a:spcBef>
              <a:buFont typeface="Wingdings" pitchFamily="2" charset="2"/>
              <a:buNone/>
            </a:pPr>
            <a:r>
              <a:rPr lang="el-GR" altLang="el-GR" sz="2400" dirty="0"/>
              <a:t>Όλοι αυτοί οι μύες σχηματίζουν πέριξ του στόματος </a:t>
            </a:r>
            <a:r>
              <a:rPr lang="el-GR" altLang="el-GR" sz="2400" dirty="0" smtClean="0"/>
              <a:t>τον </a:t>
            </a:r>
            <a:r>
              <a:rPr lang="el-GR" altLang="el-GR" sz="2400" b="1" dirty="0" smtClean="0"/>
              <a:t>Σφιγκτήρα του Στόματος.  </a:t>
            </a:r>
            <a:endParaRPr lang="el-GR" altLang="el-GR" sz="2400" b="1" dirty="0"/>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t> </a:t>
            </a:r>
            <a:r>
              <a:rPr lang="el-GR" altLang="el-GR" sz="2400" dirty="0"/>
              <a:t>7</a:t>
            </a:r>
            <a:r>
              <a:rPr lang="el-GR" altLang="el-GR" sz="2400" baseline="30000" dirty="0"/>
              <a:t>η</a:t>
            </a:r>
            <a:r>
              <a:rPr lang="el-GR" altLang="el-GR" sz="2400" dirty="0"/>
              <a:t> ΕΣ (προσωπικό ν.)</a:t>
            </a:r>
          </a:p>
          <a:p>
            <a:pPr>
              <a:spcBef>
                <a:spcPts val="600"/>
              </a:spcBef>
            </a:pPr>
            <a:endParaRPr lang="el-GR" sz="2400" dirty="0"/>
          </a:p>
        </p:txBody>
      </p:sp>
      <p:sp>
        <p:nvSpPr>
          <p:cNvPr id="7" name="Rectangle 6"/>
          <p:cNvSpPr/>
          <p:nvPr/>
        </p:nvSpPr>
        <p:spPr>
          <a:xfrm>
            <a:off x="6232577" y="4434650"/>
            <a:ext cx="2464567"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5"/>
              </a:rPr>
              <a:t>Sobo 1909 260 - </a:t>
            </a:r>
            <a:r>
              <a:rPr lang="en-US" sz="1200" dirty="0" smtClean="0">
                <a:latin typeface="+mn-lt"/>
                <a:hlinkClick r:id="rId5"/>
              </a:rPr>
              <a:t>Risorius</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hlinkClick r:id="rId6"/>
              </a:rPr>
              <a:t>Was a </a:t>
            </a:r>
            <a:r>
              <a:rPr lang="en-US" sz="1200" dirty="0" smtClean="0">
                <a:latin typeface="+mn-lt"/>
                <a:hlinkClick r:id="rId6"/>
              </a:rPr>
              <a:t>bee</a:t>
            </a:r>
            <a:r>
              <a:rPr lang="en-US"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b="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spTree>
    <p:custDataLst>
      <p:tags r:id="rId1"/>
    </p:custDataLst>
    <p:extLst>
      <p:ext uri="{BB962C8B-B14F-4D97-AF65-F5344CB8AC3E}">
        <p14:creationId xmlns:p14="http://schemas.microsoft.com/office/powerpoint/2010/main" val="1793219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96752"/>
            <a:ext cx="4396460" cy="3766301"/>
          </a:xfrm>
          <a:prstGeom prst="rect">
            <a:avLst/>
          </a:prstGeom>
          <a:noFill/>
          <a:extLst>
            <a:ext uri="{909E8E84-426E-40DD-AFC4-6F175D3DCCD1}">
              <a14:hiddenFill xmlns:a14="http://schemas.microsoft.com/office/drawing/2010/main">
                <a:solidFill>
                  <a:srgbClr val="FFFFFF"/>
                </a:solidFill>
              </a14:hiddenFill>
            </a:ext>
          </a:extLst>
        </p:spPr>
      </p:pic>
      <p:sp>
        <p:nvSpPr>
          <p:cNvPr id="20482" name="Rectangle 2"/>
          <p:cNvSpPr>
            <a:spLocks noGrp="1" noChangeArrowheads="1"/>
          </p:cNvSpPr>
          <p:nvPr>
            <p:ph type="title"/>
          </p:nvPr>
        </p:nvSpPr>
        <p:spPr/>
        <p:txBody>
          <a:bodyPr>
            <a:normAutofit/>
          </a:bodyPr>
          <a:lstStyle/>
          <a:p>
            <a:r>
              <a:rPr lang="el-GR" altLang="el-GR" sz="3600" dirty="0" smtClean="0"/>
              <a:t>Μασητήρες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3" name="Content Placeholder 2"/>
          <p:cNvSpPr>
            <a:spLocks noGrp="1"/>
          </p:cNvSpPr>
          <p:nvPr>
            <p:ph idx="1"/>
          </p:nvPr>
        </p:nvSpPr>
        <p:spPr>
          <a:xfrm>
            <a:off x="457200" y="1196752"/>
            <a:ext cx="4258816" cy="5040560"/>
          </a:xfrm>
        </p:spPr>
        <p:txBody>
          <a:bodyPr>
            <a:noAutofit/>
          </a:bodyPr>
          <a:lstStyle/>
          <a:p>
            <a:pPr marL="533400" indent="-533400">
              <a:spcBef>
                <a:spcPts val="600"/>
              </a:spcBef>
              <a:buFont typeface="Wingdings" pitchFamily="2" charset="2"/>
              <a:buAutoNum type="arabicPeriod"/>
            </a:pPr>
            <a:r>
              <a:rPr lang="el-GR" altLang="el-GR" sz="2400" b="1" dirty="0" smtClean="0"/>
              <a:t>Κροταφίτης</a:t>
            </a:r>
            <a:endParaRPr lang="en-US" altLang="el-GR" sz="2400" dirty="0" smtClean="0"/>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Κροταφικό</a:t>
            </a:r>
            <a:endParaRPr lang="el-GR" altLang="el-GR" sz="2400" dirty="0"/>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Κορωνοειδής </a:t>
            </a:r>
            <a:r>
              <a:rPr lang="el-GR" altLang="el-GR" sz="2400" dirty="0"/>
              <a:t>απόφυση κάτω γνάθου</a:t>
            </a:r>
          </a:p>
          <a:p>
            <a:pPr marL="533400" indent="-533400">
              <a:spcBef>
                <a:spcPts val="1800"/>
              </a:spcBef>
              <a:buFont typeface="Wingdings" pitchFamily="2" charset="2"/>
              <a:buAutoNum type="arabicPeriod" startAt="2"/>
            </a:pPr>
            <a:r>
              <a:rPr lang="el-GR" altLang="el-GR" sz="2400" b="1" dirty="0" smtClean="0"/>
              <a:t>Μασητήρας</a:t>
            </a:r>
            <a:endParaRPr lang="en-US" altLang="el-GR" sz="2400" dirty="0" smtClean="0"/>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Ζυγωματικό </a:t>
            </a:r>
            <a:endParaRPr lang="el-GR" altLang="el-GR" sz="2400" dirty="0"/>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Κλάδος </a:t>
            </a:r>
            <a:r>
              <a:rPr lang="el-GR" altLang="el-GR" sz="2400" dirty="0"/>
              <a:t>και γωνία της κάτω γνάθου</a:t>
            </a:r>
          </a:p>
          <a:p>
            <a:pPr>
              <a:spcBef>
                <a:spcPts val="600"/>
              </a:spcBef>
            </a:pPr>
            <a:endParaRPr lang="el-GR" sz="2400" dirty="0"/>
          </a:p>
        </p:txBody>
      </p:sp>
      <p:sp>
        <p:nvSpPr>
          <p:cNvPr id="10" name="Rectangle 9"/>
          <p:cNvSpPr/>
          <p:nvPr/>
        </p:nvSpPr>
        <p:spPr>
          <a:xfrm>
            <a:off x="5496698" y="5140133"/>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Gray781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5"/>
              </a:rPr>
              <a:t>Pngbot</a:t>
            </a:r>
            <a:r>
              <a:rPr lang="en-US"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54</a:t>
            </a:fld>
            <a:endParaRPr lang="el-GR" dirty="0"/>
          </a:p>
        </p:txBody>
      </p:sp>
    </p:spTree>
    <p:custDataLst>
      <p:tags r:id="rId1"/>
    </p:custDataLst>
    <p:extLst>
      <p:ext uri="{BB962C8B-B14F-4D97-AF65-F5344CB8AC3E}">
        <p14:creationId xmlns:p14="http://schemas.microsoft.com/office/powerpoint/2010/main" val="29035084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altLang="el-GR" sz="3600" dirty="0" smtClean="0"/>
              <a:t>Μασητήρες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3" name="Content Placeholder 2"/>
          <p:cNvSpPr>
            <a:spLocks noGrp="1"/>
          </p:cNvSpPr>
          <p:nvPr>
            <p:ph idx="1"/>
          </p:nvPr>
        </p:nvSpPr>
        <p:spPr>
          <a:xfrm>
            <a:off x="457200" y="1196752"/>
            <a:ext cx="5878513" cy="5040560"/>
          </a:xfrm>
        </p:spPr>
        <p:txBody>
          <a:bodyPr>
            <a:noAutofit/>
          </a:bodyPr>
          <a:lstStyle/>
          <a:p>
            <a:pPr marL="533400" indent="-533400">
              <a:spcBef>
                <a:spcPts val="600"/>
              </a:spcBef>
              <a:buFont typeface="Wingdings" pitchFamily="2" charset="2"/>
              <a:buAutoNum type="arabicPeriod" startAt="3"/>
            </a:pPr>
            <a:r>
              <a:rPr lang="el-GR" altLang="el-GR" sz="2400" b="1" dirty="0" smtClean="0"/>
              <a:t>Έξω Πτερυγοειδής</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Μείζονα </a:t>
            </a:r>
            <a:r>
              <a:rPr lang="el-GR" altLang="el-GR" sz="2400" dirty="0"/>
              <a:t>πτέρυγα σφηνοειδούς </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Κόνδυλος </a:t>
            </a:r>
            <a:r>
              <a:rPr lang="el-GR" altLang="el-GR" sz="2400" dirty="0"/>
              <a:t>της κάτω γνάθου</a:t>
            </a:r>
          </a:p>
          <a:p>
            <a:pPr marL="533400" indent="-533400">
              <a:spcBef>
                <a:spcPts val="1800"/>
              </a:spcBef>
              <a:buFont typeface="Wingdings" pitchFamily="2" charset="2"/>
              <a:buAutoNum type="arabicPeriod" startAt="4"/>
            </a:pPr>
            <a:r>
              <a:rPr lang="el-GR" altLang="el-GR" sz="2400" b="1" dirty="0" smtClean="0"/>
              <a:t>Έσω Πτερυγοειδής</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Μείζονα </a:t>
            </a:r>
            <a:r>
              <a:rPr lang="el-GR" altLang="el-GR" sz="2400" dirty="0"/>
              <a:t>πτέρυγα σφηνοειδούς </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a:t>Έ</a:t>
            </a:r>
            <a:r>
              <a:rPr lang="el-GR" altLang="el-GR" sz="2400" dirty="0" smtClean="0"/>
              <a:t>σω </a:t>
            </a:r>
            <a:r>
              <a:rPr lang="el-GR" altLang="el-GR" sz="2400" dirty="0"/>
              <a:t>γωνίας κάτω γνάθου</a:t>
            </a:r>
          </a:p>
          <a:p>
            <a:pPr marL="901700" indent="-360363">
              <a:spcBef>
                <a:spcPts val="600"/>
              </a:spcBef>
            </a:pPr>
            <a:r>
              <a:rPr lang="el-GR" altLang="el-GR" sz="2400" b="1" dirty="0" smtClean="0">
                <a:solidFill>
                  <a:schemeClr val="accent3">
                    <a:lumMod val="50000"/>
                  </a:schemeClr>
                </a:solidFill>
              </a:rPr>
              <a:t>Νεύρωση Μασητήρων</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Τρίτος </a:t>
            </a:r>
            <a:r>
              <a:rPr lang="el-GR" altLang="el-GR" sz="2400" dirty="0"/>
              <a:t>κλάδος του τριδύμου (κάτω γναθικό ν., κινητικός κλάδος 5</a:t>
            </a:r>
            <a:r>
              <a:rPr lang="el-GR" altLang="el-GR" sz="2400" baseline="30000" dirty="0"/>
              <a:t>ης</a:t>
            </a:r>
            <a:r>
              <a:rPr lang="el-GR" altLang="el-GR" sz="2400" dirty="0"/>
              <a:t> ΕΣ (Τρίδυμο)</a:t>
            </a:r>
            <a:endParaRPr lang="en-US" altLang="el-GR" sz="2400" dirty="0"/>
          </a:p>
          <a:p>
            <a:pPr>
              <a:spcBef>
                <a:spcPts val="600"/>
              </a:spcBef>
            </a:pPr>
            <a:endParaRPr lang="el-GR" sz="2400"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759" y="1175955"/>
            <a:ext cx="3194339" cy="26960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68144" y="4043377"/>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Musculuspterygoideuslateralis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tooltip="User:Engusz (page does not exist)"/>
              </a:rPr>
              <a:t>Engusz</a:t>
            </a:r>
            <a:r>
              <a:rPr lang="en-US"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l-GR" sz="1200" dirty="0">
              <a:solidFill>
                <a:schemeClr val="tx1">
                  <a:lumMod val="75000"/>
                  <a:lumOff val="25000"/>
                </a:schemeClr>
              </a:solidFill>
              <a:latin typeface="+mn-lt"/>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55</a:t>
            </a:fld>
            <a:endParaRPr lang="el-GR" dirty="0"/>
          </a:p>
        </p:txBody>
      </p:sp>
    </p:spTree>
    <p:custDataLst>
      <p:tags r:id="rId1"/>
    </p:custDataLst>
    <p:extLst>
      <p:ext uri="{BB962C8B-B14F-4D97-AF65-F5344CB8AC3E}">
        <p14:creationId xmlns:p14="http://schemas.microsoft.com/office/powerpoint/2010/main" val="2798777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836712"/>
            <a:ext cx="4656628" cy="3947220"/>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p:txBody>
          <a:bodyPr>
            <a:normAutofit/>
          </a:bodyPr>
          <a:lstStyle/>
          <a:p>
            <a:r>
              <a:rPr lang="el-GR" altLang="el-GR" sz="3600" dirty="0" smtClean="0">
                <a:solidFill>
                  <a:schemeClr val="tx1">
                    <a:lumMod val="85000"/>
                    <a:lumOff val="15000"/>
                  </a:schemeClr>
                </a:solidFill>
              </a:rPr>
              <a:t>Μύες </a:t>
            </a:r>
            <a:r>
              <a:rPr lang="el-GR" altLang="el-GR" sz="3600" dirty="0" smtClean="0">
                <a:solidFill>
                  <a:schemeClr val="tx1">
                    <a:lumMod val="85000"/>
                    <a:lumOff val="15000"/>
                  </a:schemeClr>
                </a:solidFill>
              </a:rPr>
              <a:t>τραχήλου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14</a:t>
            </a:r>
            <a:r>
              <a:rPr lang="en-US" altLang="el-GR" sz="2800" b="0" dirty="0" smtClean="0">
                <a:solidFill>
                  <a:prstClr val="black"/>
                </a:solidFill>
              </a:rPr>
              <a:t>)</a:t>
            </a:r>
            <a:r>
              <a:rPr lang="en-US" altLang="el-GR" sz="2800" dirty="0" smtClean="0">
                <a:solidFill>
                  <a:prstClr val="black"/>
                </a:solidFill>
              </a:rPr>
              <a:t> </a:t>
            </a:r>
            <a:endParaRPr lang="el-GR" altLang="el-GR" sz="3600" dirty="0">
              <a:solidFill>
                <a:schemeClr val="tx1">
                  <a:lumMod val="85000"/>
                  <a:lumOff val="15000"/>
                </a:schemeClr>
              </a:solidFill>
            </a:endParaRPr>
          </a:p>
        </p:txBody>
      </p:sp>
      <p:sp>
        <p:nvSpPr>
          <p:cNvPr id="2" name="Content Placeholder 1"/>
          <p:cNvSpPr>
            <a:spLocks noGrp="1"/>
          </p:cNvSpPr>
          <p:nvPr>
            <p:ph idx="1"/>
          </p:nvPr>
        </p:nvSpPr>
        <p:spPr>
          <a:xfrm>
            <a:off x="457200" y="1196752"/>
            <a:ext cx="6347048" cy="5040560"/>
          </a:xfrm>
        </p:spPr>
        <p:txBody>
          <a:bodyPr>
            <a:noAutofit/>
          </a:bodyPr>
          <a:lstStyle/>
          <a:p>
            <a:pPr marL="533400" indent="-533400">
              <a:spcBef>
                <a:spcPts val="600"/>
              </a:spcBef>
              <a:buFont typeface="Wingdings" pitchFamily="2" charset="2"/>
              <a:buNone/>
            </a:pPr>
            <a:r>
              <a:rPr lang="el-GR" altLang="el-GR" sz="2400" b="1" dirty="0">
                <a:solidFill>
                  <a:schemeClr val="tx1">
                    <a:lumMod val="85000"/>
                    <a:lumOff val="15000"/>
                  </a:schemeClr>
                </a:solidFill>
              </a:rPr>
              <a:t>Χωρίζονται σε 4 κατηγορίες</a:t>
            </a:r>
            <a:r>
              <a:rPr lang="en-US" altLang="el-GR" sz="2400" b="1" dirty="0">
                <a:solidFill>
                  <a:schemeClr val="tx1">
                    <a:lumMod val="85000"/>
                    <a:lumOff val="15000"/>
                  </a:schemeClr>
                </a:solidFill>
              </a:rPr>
              <a:t>:</a:t>
            </a:r>
            <a:endParaRPr lang="el-GR" altLang="el-GR" sz="2400" b="1" dirty="0">
              <a:solidFill>
                <a:schemeClr val="tx1">
                  <a:lumMod val="85000"/>
                  <a:lumOff val="15000"/>
                </a:schemeClr>
              </a:solidFill>
            </a:endParaRPr>
          </a:p>
          <a:p>
            <a:pPr marL="0" indent="0">
              <a:spcBef>
                <a:spcPts val="600"/>
              </a:spcBef>
              <a:buNone/>
            </a:pPr>
            <a:r>
              <a:rPr lang="el-GR" altLang="el-GR" sz="2400" b="1" dirty="0" smtClean="0">
                <a:solidFill>
                  <a:schemeClr val="tx1">
                    <a:lumMod val="85000"/>
                    <a:lumOff val="15000"/>
                  </a:schemeClr>
                </a:solidFill>
              </a:rPr>
              <a:t>Α. Προσθιοπλάγιοι</a:t>
            </a:r>
          </a:p>
          <a:p>
            <a:pPr marL="533400" indent="-533400">
              <a:spcBef>
                <a:spcPts val="600"/>
              </a:spcBef>
              <a:buFont typeface="Wingdings" pitchFamily="2" charset="2"/>
              <a:buAutoNum type="arabicPeriod"/>
            </a:pPr>
            <a:r>
              <a:rPr lang="el-GR" altLang="el-GR" sz="2400" b="1" dirty="0" smtClean="0">
                <a:solidFill>
                  <a:schemeClr val="tx1">
                    <a:lumMod val="85000"/>
                    <a:lumOff val="15000"/>
                  </a:schemeClr>
                </a:solidFill>
              </a:rPr>
              <a:t>Στερνοκλειδομαστοειδής   </a:t>
            </a:r>
            <a:endParaRPr lang="en-US" altLang="el-GR" sz="2400" b="1" dirty="0">
              <a:solidFill>
                <a:schemeClr val="tx1">
                  <a:lumMod val="85000"/>
                  <a:lumOff val="15000"/>
                </a:schemeClr>
              </a:solidFill>
            </a:endParaRP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347788" lvl="1" indent="-446088">
              <a:spcBef>
                <a:spcPts val="600"/>
              </a:spcBef>
            </a:pPr>
            <a:r>
              <a:rPr lang="el-GR" altLang="el-GR" sz="2400" dirty="0" smtClean="0">
                <a:solidFill>
                  <a:schemeClr val="tx1">
                    <a:lumMod val="85000"/>
                    <a:lumOff val="15000"/>
                  </a:schemeClr>
                </a:solidFill>
              </a:rPr>
              <a:t>Έσω </a:t>
            </a:r>
            <a:r>
              <a:rPr lang="el-GR" altLang="el-GR" sz="2400" dirty="0">
                <a:solidFill>
                  <a:schemeClr val="tx1">
                    <a:lumMod val="85000"/>
                    <a:lumOff val="15000"/>
                  </a:schemeClr>
                </a:solidFill>
              </a:rPr>
              <a:t>τριτημόριο κλείδας</a:t>
            </a:r>
          </a:p>
          <a:p>
            <a:pPr marL="1347788" lvl="1" indent="-446088">
              <a:spcBef>
                <a:spcPts val="600"/>
              </a:spcBef>
            </a:pPr>
            <a:r>
              <a:rPr lang="el-GR" altLang="el-GR" sz="2400" dirty="0">
                <a:solidFill>
                  <a:schemeClr val="tx1">
                    <a:lumMod val="85000"/>
                    <a:lumOff val="15000"/>
                  </a:schemeClr>
                </a:solidFill>
              </a:rPr>
              <a:t>Στέρνο</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347788" lvl="1" indent="-446088">
              <a:spcBef>
                <a:spcPts val="600"/>
              </a:spcBef>
            </a:pPr>
            <a:r>
              <a:rPr lang="el-GR" altLang="el-GR" sz="2400" dirty="0" smtClean="0">
                <a:solidFill>
                  <a:schemeClr val="tx1">
                    <a:lumMod val="85000"/>
                    <a:lumOff val="15000"/>
                  </a:schemeClr>
                </a:solidFill>
              </a:rPr>
              <a:t>Μαστοειδής </a:t>
            </a:r>
            <a:r>
              <a:rPr lang="el-GR" altLang="el-GR" sz="2400" dirty="0">
                <a:solidFill>
                  <a:schemeClr val="tx1">
                    <a:lumMod val="85000"/>
                    <a:lumOff val="15000"/>
                  </a:schemeClr>
                </a:solidFill>
              </a:rPr>
              <a:t>απόφυση </a:t>
            </a:r>
            <a:endParaRPr lang="el-GR" altLang="el-GR" sz="2400" dirty="0" smtClean="0">
              <a:solidFill>
                <a:schemeClr val="tx1">
                  <a:lumMod val="85000"/>
                  <a:lumOff val="15000"/>
                </a:schemeClr>
              </a:solidFill>
            </a:endParaRPr>
          </a:p>
          <a:p>
            <a:pPr marL="901700" lvl="1" indent="446088">
              <a:spcBef>
                <a:spcPts val="0"/>
              </a:spcBef>
              <a:buNone/>
            </a:pPr>
            <a:r>
              <a:rPr lang="el-GR" altLang="el-GR" sz="2400" dirty="0" smtClean="0">
                <a:solidFill>
                  <a:schemeClr val="tx1">
                    <a:lumMod val="85000"/>
                    <a:lumOff val="15000"/>
                  </a:schemeClr>
                </a:solidFill>
              </a:rPr>
              <a:t>κροταφικού</a:t>
            </a:r>
            <a:endParaRPr lang="el-GR" altLang="el-GR" sz="2400" dirty="0">
              <a:solidFill>
                <a:schemeClr val="tx1">
                  <a:lumMod val="85000"/>
                  <a:lumOff val="15000"/>
                </a:schemeClr>
              </a:solidFill>
            </a:endParaRP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endParaRPr lang="el-GR" altLang="el-GR" sz="2400" dirty="0" smtClean="0">
              <a:solidFill>
                <a:schemeClr val="accent3">
                  <a:lumMod val="50000"/>
                </a:schemeClr>
              </a:solidFill>
            </a:endParaRPr>
          </a:p>
          <a:p>
            <a:pPr marL="1347788" lvl="1" indent="-446088">
              <a:spcBef>
                <a:spcPts val="600"/>
              </a:spcBef>
            </a:pPr>
            <a:r>
              <a:rPr lang="el-GR" altLang="el-GR" sz="2400" dirty="0" smtClean="0">
                <a:solidFill>
                  <a:schemeClr val="tx1">
                    <a:lumMod val="85000"/>
                    <a:lumOff val="15000"/>
                  </a:schemeClr>
                </a:solidFill>
              </a:rPr>
              <a:t>Παραπληρωματικό </a:t>
            </a:r>
            <a:r>
              <a:rPr lang="el-GR" altLang="el-GR" sz="2400" dirty="0">
                <a:solidFill>
                  <a:schemeClr val="tx1">
                    <a:lumMod val="85000"/>
                    <a:lumOff val="15000"/>
                  </a:schemeClr>
                </a:solidFill>
              </a:rPr>
              <a:t>ν. (11</a:t>
            </a:r>
            <a:r>
              <a:rPr lang="el-GR" altLang="el-GR" sz="2400" baseline="30000" dirty="0">
                <a:solidFill>
                  <a:schemeClr val="tx1">
                    <a:lumMod val="85000"/>
                    <a:lumOff val="15000"/>
                  </a:schemeClr>
                </a:solidFill>
              </a:rPr>
              <a:t>η</a:t>
            </a:r>
            <a:r>
              <a:rPr lang="el-GR" altLang="el-GR" sz="2400" dirty="0">
                <a:solidFill>
                  <a:schemeClr val="tx1">
                    <a:lumMod val="85000"/>
                    <a:lumOff val="15000"/>
                  </a:schemeClr>
                </a:solidFill>
              </a:rPr>
              <a:t> ΕΣ)</a:t>
            </a:r>
          </a:p>
          <a:p>
            <a:pPr marL="1347788" lvl="1" indent="-446088">
              <a:spcBef>
                <a:spcPts val="600"/>
              </a:spcBef>
            </a:pPr>
            <a:r>
              <a:rPr lang="el-GR" altLang="el-GR" sz="2400" dirty="0">
                <a:solidFill>
                  <a:schemeClr val="tx1">
                    <a:lumMod val="85000"/>
                    <a:lumOff val="15000"/>
                  </a:schemeClr>
                </a:solidFill>
              </a:rPr>
              <a:t>Κλάδοι αυχενικού πλέγματος (Α1-Α4</a:t>
            </a:r>
            <a:r>
              <a:rPr lang="el-GR" altLang="el-GR" sz="2400" dirty="0" smtClean="0">
                <a:solidFill>
                  <a:schemeClr val="tx1">
                    <a:lumMod val="85000"/>
                    <a:lumOff val="15000"/>
                  </a:schemeClr>
                </a:solidFill>
              </a:rPr>
              <a:t>)</a:t>
            </a:r>
            <a:endParaRPr lang="el-GR" altLang="el-GR" sz="2400" dirty="0">
              <a:solidFill>
                <a:schemeClr val="tx1">
                  <a:lumMod val="85000"/>
                  <a:lumOff val="15000"/>
                </a:schemeClr>
              </a:solidFill>
            </a:endParaRPr>
          </a:p>
          <a:p>
            <a:pPr marL="533400" indent="-533400">
              <a:spcBef>
                <a:spcPts val="600"/>
              </a:spcBef>
            </a:pPr>
            <a:endParaRPr lang="el-GR" altLang="el-GR" sz="2400" dirty="0">
              <a:solidFill>
                <a:schemeClr val="tx1">
                  <a:lumMod val="85000"/>
                  <a:lumOff val="15000"/>
                </a:schemeClr>
              </a:solidFill>
            </a:endParaRPr>
          </a:p>
          <a:p>
            <a:pPr marL="533400" indent="-533400">
              <a:spcBef>
                <a:spcPts val="600"/>
              </a:spcBef>
            </a:pPr>
            <a:endParaRPr lang="el-GR" altLang="el-GR" sz="2400" dirty="0">
              <a:solidFill>
                <a:schemeClr val="tx1">
                  <a:lumMod val="85000"/>
                  <a:lumOff val="15000"/>
                </a:schemeClr>
              </a:solidFill>
            </a:endParaRPr>
          </a:p>
          <a:p>
            <a:pPr>
              <a:spcBef>
                <a:spcPts val="600"/>
              </a:spcBef>
            </a:pPr>
            <a:endParaRPr lang="el-GR" sz="2400" dirty="0">
              <a:solidFill>
                <a:schemeClr val="tx1">
                  <a:lumMod val="85000"/>
                  <a:lumOff val="15000"/>
                </a:schemeClr>
              </a:solidFill>
            </a:endParaRPr>
          </a:p>
        </p:txBody>
      </p:sp>
      <p:sp>
        <p:nvSpPr>
          <p:cNvPr id="8" name="Rectangle 7"/>
          <p:cNvSpPr/>
          <p:nvPr/>
        </p:nvSpPr>
        <p:spPr>
          <a:xfrm>
            <a:off x="5436096" y="4553099"/>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Musculi coli base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Orem</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smtClean="0">
                <a:latin typeface="+mn-lt"/>
                <a:hlinkClick r:id="rId6"/>
              </a:rPr>
              <a:t>CC </a:t>
            </a:r>
            <a:r>
              <a:rPr lang="en-US" sz="1200" dirty="0">
                <a:latin typeface="+mn-lt"/>
                <a:hlinkClick r:id="rId6"/>
              </a:rPr>
              <a:t>BY-SA 2.5</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Tree>
    <p:custDataLst>
      <p:tags r:id="rId1"/>
    </p:custDataLst>
    <p:extLst>
      <p:ext uri="{BB962C8B-B14F-4D97-AF65-F5344CB8AC3E}">
        <p14:creationId xmlns:p14="http://schemas.microsoft.com/office/powerpoint/2010/main" val="9887999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474840" cy="5040560"/>
          </a:xfrm>
        </p:spPr>
        <p:txBody>
          <a:bodyPr>
            <a:noAutofit/>
          </a:bodyPr>
          <a:lstStyle/>
          <a:p>
            <a:pPr marL="533400" indent="-533400">
              <a:spcBef>
                <a:spcPts val="600"/>
              </a:spcBef>
              <a:buFont typeface="Wingdings" pitchFamily="2" charset="2"/>
              <a:buAutoNum type="arabicPeriod" startAt="2"/>
            </a:pPr>
            <a:r>
              <a:rPr lang="el-GR" altLang="el-GR" sz="2400" b="1" dirty="0" smtClean="0"/>
              <a:t>Μυωδες Πλάτυσμα (</a:t>
            </a:r>
            <a:r>
              <a:rPr lang="el-GR" altLang="el-GR" sz="2400" b="1" dirty="0"/>
              <a:t>υποδόριος μ.)</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Άνω </a:t>
            </a:r>
            <a:r>
              <a:rPr lang="el-GR" altLang="el-GR" sz="2400" dirty="0"/>
              <a:t>τμήμα θώρακα</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Κάτω </a:t>
            </a:r>
            <a:r>
              <a:rPr lang="el-GR" altLang="el-GR" sz="2400" dirty="0"/>
              <a:t>γνάθος και δέρμα  κάτω χείλους </a:t>
            </a:r>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7</a:t>
            </a:r>
            <a:r>
              <a:rPr lang="el-GR" altLang="el-GR" sz="2400" baseline="30000" dirty="0" smtClean="0"/>
              <a:t>η</a:t>
            </a:r>
            <a:r>
              <a:rPr lang="el-GR" altLang="el-GR" sz="2400" dirty="0" smtClean="0"/>
              <a:t> </a:t>
            </a:r>
            <a:r>
              <a:rPr lang="el-GR" altLang="el-GR" sz="2400" dirty="0"/>
              <a:t>ΕΣ (Προσωπικό ν.)</a:t>
            </a:r>
          </a:p>
          <a:p>
            <a:pPr marL="901700" indent="-360363">
              <a:spcBef>
                <a:spcPts val="600"/>
              </a:spcBef>
              <a:buFont typeface="Wingdings" pitchFamily="2" charset="2"/>
              <a:buNone/>
            </a:pPr>
            <a:r>
              <a:rPr lang="el-GR" altLang="el-GR" sz="2400" dirty="0"/>
              <a:t>    </a:t>
            </a:r>
            <a:r>
              <a:rPr lang="el-GR" altLang="el-GR" sz="2400" dirty="0" smtClean="0"/>
              <a:t> </a:t>
            </a:r>
            <a:r>
              <a:rPr lang="el-GR" altLang="el-GR" sz="2400" dirty="0"/>
              <a:t>Τραβά την κάτω γνάθο προς τα κάτω και χαμηλώνει το κάτω χείλος (έκφραση τρόμου)</a:t>
            </a:r>
          </a:p>
          <a:p>
            <a:pPr marL="533400" indent="-533400">
              <a:lnSpc>
                <a:spcPct val="80000"/>
              </a:lnSpc>
            </a:pPr>
            <a:endParaRPr lang="el-GR" altLang="el-GR" sz="2400" dirty="0">
              <a:solidFill>
                <a:schemeClr val="tx1">
                  <a:lumMod val="85000"/>
                  <a:lumOff val="15000"/>
                </a:schemeClr>
              </a:solidFill>
            </a:endParaRPr>
          </a:p>
          <a:p>
            <a:pPr marL="533400" indent="-533400">
              <a:lnSpc>
                <a:spcPct val="80000"/>
              </a:lnSpc>
              <a:buFont typeface="Wingdings" pitchFamily="2" charset="2"/>
              <a:buNone/>
            </a:pPr>
            <a:endParaRPr lang="el-GR" altLang="el-GR" sz="2400" dirty="0">
              <a:solidFill>
                <a:schemeClr val="tx1">
                  <a:lumMod val="85000"/>
                  <a:lumOff val="15000"/>
                </a:schemeClr>
              </a:solidFill>
            </a:endParaRPr>
          </a:p>
          <a:p>
            <a:pPr marL="533400" indent="-533400">
              <a:lnSpc>
                <a:spcPct val="80000"/>
              </a:lnSpc>
            </a:pPr>
            <a:endParaRPr lang="el-GR" altLang="el-GR" sz="2400" dirty="0">
              <a:solidFill>
                <a:schemeClr val="tx1">
                  <a:lumMod val="85000"/>
                  <a:lumOff val="15000"/>
                </a:schemeClr>
              </a:solidFill>
            </a:endParaRPr>
          </a:p>
          <a:p>
            <a:pPr marL="533400" indent="-533400">
              <a:lnSpc>
                <a:spcPct val="80000"/>
              </a:lnSpc>
              <a:buFont typeface="Wingdings" pitchFamily="2" charset="2"/>
              <a:buAutoNum type="arabicPeriod" startAt="2"/>
            </a:pPr>
            <a:endParaRPr lang="el-GR" altLang="el-GR" sz="2400" dirty="0">
              <a:solidFill>
                <a:schemeClr val="tx1">
                  <a:lumMod val="85000"/>
                  <a:lumOff val="15000"/>
                </a:schemeClr>
              </a:solidFill>
            </a:endParaRPr>
          </a:p>
          <a:p>
            <a:pPr marL="533400" indent="-533400">
              <a:lnSpc>
                <a:spcPct val="80000"/>
              </a:lnSpc>
            </a:pPr>
            <a:endParaRPr lang="el-GR" altLang="el-GR" sz="2400" dirty="0">
              <a:solidFill>
                <a:schemeClr val="tx1">
                  <a:lumMod val="85000"/>
                  <a:lumOff val="15000"/>
                </a:schemeClr>
              </a:solidFill>
            </a:endParaRPr>
          </a:p>
          <a:p>
            <a:pPr marL="533400" indent="-533400">
              <a:lnSpc>
                <a:spcPct val="80000"/>
              </a:lnSpc>
            </a:pPr>
            <a:endParaRPr lang="el-GR" altLang="el-GR" sz="2400" dirty="0">
              <a:solidFill>
                <a:schemeClr val="tx1">
                  <a:lumMod val="85000"/>
                  <a:lumOff val="15000"/>
                </a:schemeClr>
              </a:solidFill>
            </a:endParaRPr>
          </a:p>
          <a:p>
            <a:pPr marL="533400" indent="-533400">
              <a:lnSpc>
                <a:spcPct val="80000"/>
              </a:lnSpc>
            </a:pPr>
            <a:endParaRPr lang="el-GR" altLang="el-GR" sz="2400" dirty="0">
              <a:solidFill>
                <a:schemeClr val="tx1">
                  <a:lumMod val="85000"/>
                  <a:lumOff val="15000"/>
                </a:schemeClr>
              </a:solidFill>
            </a:endParaRPr>
          </a:p>
          <a:p>
            <a:pPr marL="533400" indent="-533400">
              <a:lnSpc>
                <a:spcPct val="80000"/>
              </a:lnSpc>
            </a:pPr>
            <a:endParaRPr lang="el-GR" altLang="el-GR" sz="2400" dirty="0">
              <a:solidFill>
                <a:schemeClr val="tx1">
                  <a:lumMod val="85000"/>
                  <a:lumOff val="15000"/>
                </a:schemeClr>
              </a:solidFill>
            </a:endParaRPr>
          </a:p>
          <a:p>
            <a:endParaRPr lang="el-GR" sz="2400" dirty="0">
              <a:solidFill>
                <a:schemeClr val="tx1">
                  <a:lumMod val="85000"/>
                  <a:lumOff val="15000"/>
                </a:schemeClr>
              </a:solidFill>
            </a:endParaRP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836712"/>
            <a:ext cx="4656628" cy="39472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36096" y="4553099"/>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Musculi coli base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Orem</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smtClean="0">
                <a:latin typeface="+mn-lt"/>
                <a:hlinkClick r:id="rId6"/>
              </a:rPr>
              <a:t>CC </a:t>
            </a:r>
            <a:r>
              <a:rPr lang="en-US" sz="1200" dirty="0">
                <a:latin typeface="+mn-lt"/>
                <a:hlinkClick r:id="rId6"/>
              </a:rPr>
              <a:t>BY-SA 2.5</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57</a:t>
            </a:fld>
            <a:endParaRPr lang="el-GR" dirty="0"/>
          </a:p>
        </p:txBody>
      </p:sp>
    </p:spTree>
    <p:custDataLst>
      <p:tags r:id="rId1"/>
    </p:custDataLst>
    <p:extLst>
      <p:ext uri="{BB962C8B-B14F-4D97-AF65-F5344CB8AC3E}">
        <p14:creationId xmlns:p14="http://schemas.microsoft.com/office/powerpoint/2010/main" val="262486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338936" cy="5040560"/>
          </a:xfrm>
        </p:spPr>
        <p:txBody>
          <a:bodyPr>
            <a:noAutofit/>
          </a:bodyPr>
          <a:lstStyle/>
          <a:p>
            <a:r>
              <a:rPr lang="el-GR" altLang="el-GR" sz="2800" b="1" dirty="0"/>
              <a:t>Χωρίζονται σε 4 κατηγορίες</a:t>
            </a:r>
            <a:r>
              <a:rPr lang="en-US" altLang="el-GR" sz="2800" b="1" dirty="0"/>
              <a:t>:</a:t>
            </a:r>
            <a:endParaRPr lang="el-GR" altLang="el-GR" sz="2800" b="1" dirty="0"/>
          </a:p>
          <a:p>
            <a:pPr marL="806450" indent="-446088" defTabSz="722313">
              <a:buFont typeface="+mj-lt"/>
              <a:buAutoNum type="alphaUcPeriod"/>
            </a:pPr>
            <a:r>
              <a:rPr lang="el-GR" altLang="el-GR" sz="2400" dirty="0" smtClean="0"/>
              <a:t>Πρόσθιοι </a:t>
            </a:r>
          </a:p>
          <a:p>
            <a:pPr marL="806450" indent="-446088" defTabSz="722313">
              <a:buFont typeface="+mj-lt"/>
              <a:buAutoNum type="alphaUcPeriod"/>
            </a:pPr>
            <a:r>
              <a:rPr lang="el-GR" altLang="el-GR" sz="2400" b="1" dirty="0" smtClean="0"/>
              <a:t>Χωρίζονται </a:t>
            </a:r>
            <a:r>
              <a:rPr lang="el-GR" altLang="el-GR" sz="2400" b="1" dirty="0"/>
              <a:t>σε 2 υποκατηγορίες</a:t>
            </a:r>
            <a:r>
              <a:rPr lang="en-US" altLang="el-GR" sz="2400" b="1" dirty="0"/>
              <a:t>:</a:t>
            </a:r>
            <a:endParaRPr lang="el-GR" altLang="el-GR" sz="2400" b="1" dirty="0"/>
          </a:p>
          <a:p>
            <a:pPr marL="1166813" indent="-360363" defTabSz="722313"/>
            <a:r>
              <a:rPr lang="el-GR" altLang="el-GR" sz="2400" dirty="0" smtClean="0"/>
              <a:t>Άνωθεν του Υοειδούς</a:t>
            </a:r>
          </a:p>
          <a:p>
            <a:pPr marL="1166813" indent="-360363" defTabSz="722313"/>
            <a:r>
              <a:rPr lang="el-GR" altLang="el-GR" sz="2400" dirty="0" smtClean="0"/>
              <a:t>Κάτωθεν του Υοειδούς</a:t>
            </a:r>
          </a:p>
          <a:p>
            <a:pPr marL="358775" indent="447675" defTabSz="722313">
              <a:buNone/>
            </a:pPr>
            <a:endParaRPr lang="el-GR" altLang="el-GR" sz="2400" dirty="0" smtClean="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58</a:t>
            </a:fld>
            <a:endParaRPr lang="el-GR" dirty="0"/>
          </a:p>
        </p:txBody>
      </p:sp>
    </p:spTree>
    <p:custDataLst>
      <p:tags r:id="rId1"/>
    </p:custDataLst>
    <p:extLst>
      <p:ext uri="{BB962C8B-B14F-4D97-AF65-F5344CB8AC3E}">
        <p14:creationId xmlns:p14="http://schemas.microsoft.com/office/powerpoint/2010/main" val="529631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a:solidFill>
                  <a:prstClr val="black"/>
                </a:solidFill>
              </a:rPr>
              <a:t>Α.1 Μύες 1</a:t>
            </a:r>
            <a:r>
              <a:rPr lang="el-GR" sz="3100" baseline="30000" dirty="0">
                <a:solidFill>
                  <a:prstClr val="black"/>
                </a:solidFill>
              </a:rPr>
              <a:t>ου</a:t>
            </a:r>
            <a:r>
              <a:rPr lang="el-GR" sz="3100" dirty="0">
                <a:solidFill>
                  <a:prstClr val="black"/>
                </a:solidFill>
              </a:rPr>
              <a:t> </a:t>
            </a:r>
            <a:r>
              <a:rPr lang="el-GR" sz="3100" dirty="0" smtClean="0">
                <a:solidFill>
                  <a:prstClr val="black"/>
                </a:solidFill>
              </a:rPr>
              <a:t>Στρώματος</a:t>
            </a:r>
            <a:r>
              <a:rPr lang="en-US" sz="3100" dirty="0" smtClean="0">
                <a:solidFill>
                  <a:prstClr val="black"/>
                </a:solidFill>
              </a:rPr>
              <a:t> </a:t>
            </a:r>
            <a:r>
              <a:rPr lang="en-US" altLang="el-GR" sz="2800" b="0" dirty="0" smtClean="0">
                <a:solidFill>
                  <a:prstClr val="black"/>
                </a:solidFill>
              </a:rPr>
              <a:t>(4/4</a:t>
            </a:r>
            <a:r>
              <a:rPr lang="en-US" altLang="el-GR" sz="2800" b="0" dirty="0">
                <a:solidFill>
                  <a:prstClr val="black"/>
                </a:solidFill>
              </a:rPr>
              <a:t>)</a:t>
            </a:r>
            <a:endParaRPr lang="el-GR" dirty="0"/>
          </a:p>
        </p:txBody>
      </p:sp>
      <p:sp>
        <p:nvSpPr>
          <p:cNvPr id="3" name="Content Placeholder 2"/>
          <p:cNvSpPr>
            <a:spLocks noGrp="1"/>
          </p:cNvSpPr>
          <p:nvPr>
            <p:ph idx="1"/>
          </p:nvPr>
        </p:nvSpPr>
        <p:spPr>
          <a:xfrm>
            <a:off x="457200" y="1196752"/>
            <a:ext cx="5987008" cy="5040560"/>
          </a:xfrm>
        </p:spPr>
        <p:txBody>
          <a:bodyPr>
            <a:noAutofit/>
          </a:bodyPr>
          <a:lstStyle/>
          <a:p>
            <a:pPr marL="457200" indent="-457200">
              <a:buFont typeface="+mj-lt"/>
              <a:buAutoNum type="arabicPeriod" startAt="4"/>
            </a:pPr>
            <a:r>
              <a:rPr lang="el-GR" altLang="el-GR" sz="2400" b="1" dirty="0" smtClean="0"/>
              <a:t>Ωλένιος καμπτήρας του καρπού</a:t>
            </a:r>
            <a:endParaRPr lang="el-GR" altLang="el-GR" sz="2400" b="1" dirty="0"/>
          </a:p>
          <a:p>
            <a:pPr marL="787400"/>
            <a:r>
              <a:rPr lang="el-GR" altLang="el-GR" sz="2400" dirty="0" smtClean="0">
                <a:solidFill>
                  <a:schemeClr val="tx2"/>
                </a:solidFill>
              </a:rPr>
              <a:t> </a:t>
            </a: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l-GR" altLang="el-GR" sz="2400" dirty="0">
              <a:solidFill>
                <a:schemeClr val="tx2"/>
              </a:solidFill>
            </a:endParaRPr>
          </a:p>
          <a:p>
            <a:pPr marL="1122363" lvl="1" indent="-277813"/>
            <a:r>
              <a:rPr lang="el-GR" altLang="el-GR" sz="2400" dirty="0"/>
              <a:t>Παρατροχίλια απόφυση βραχιονίου</a:t>
            </a:r>
          </a:p>
          <a:p>
            <a:pPr marL="1122363" lvl="1" indent="-277813"/>
            <a:r>
              <a:rPr lang="el-GR" altLang="el-GR" sz="2400" dirty="0"/>
              <a:t>Ωλέκρανο</a:t>
            </a:r>
          </a:p>
          <a:p>
            <a:pPr marL="787400"/>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chemeClr val="accent3">
                    <a:lumMod val="50000"/>
                  </a:schemeClr>
                </a:solidFill>
              </a:rPr>
              <a:t> </a:t>
            </a:r>
            <a:endParaRPr lang="el-GR" altLang="el-GR" sz="2400" dirty="0">
              <a:solidFill>
                <a:schemeClr val="accent3">
                  <a:lumMod val="50000"/>
                </a:schemeClr>
              </a:solidFill>
            </a:endParaRPr>
          </a:p>
          <a:p>
            <a:pPr marL="1122363" lvl="1" indent="-277813"/>
            <a:r>
              <a:rPr lang="el-GR" altLang="el-GR" sz="2400" dirty="0"/>
              <a:t>Πισσοειδές 1</a:t>
            </a:r>
            <a:r>
              <a:rPr lang="el-GR" altLang="el-GR" sz="2400" baseline="30000" dirty="0"/>
              <a:t>ης</a:t>
            </a:r>
            <a:r>
              <a:rPr lang="el-GR" altLang="el-GR" sz="2400" dirty="0"/>
              <a:t> στιβάδας καρπού (έσω χείλος)</a:t>
            </a:r>
          </a:p>
          <a:p>
            <a:pPr marL="787400"/>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187450" lvl="1"/>
            <a:r>
              <a:rPr lang="el-GR" altLang="el-GR" sz="2400" dirty="0" smtClean="0"/>
              <a:t>Ωλένιο </a:t>
            </a:r>
            <a:r>
              <a:rPr lang="el-GR" altLang="el-GR" sz="2400" dirty="0"/>
              <a:t>ν. του βραχιονίου πλέγματος </a:t>
            </a:r>
            <a:endParaRPr lang="el-GR"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235903"/>
            <a:ext cx="1598534" cy="4929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32240" y="6145022"/>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Gray414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Arcadian"/>
              </a:rPr>
              <a:t>Arcadian</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custDataLst>
      <p:tags r:id="rId1"/>
    </p:custDataLst>
    <p:extLst>
      <p:ext uri="{BB962C8B-B14F-4D97-AF65-F5344CB8AC3E}">
        <p14:creationId xmlns:p14="http://schemas.microsoft.com/office/powerpoint/2010/main" val="17460331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8579296" cy="5040560"/>
          </a:xfrm>
        </p:spPr>
        <p:txBody>
          <a:bodyPr>
            <a:noAutofit/>
          </a:bodyPr>
          <a:lstStyle/>
          <a:p>
            <a:pPr marL="444500" indent="-444500">
              <a:spcBef>
                <a:spcPts val="600"/>
              </a:spcBef>
              <a:buFontTx/>
              <a:buAutoNum type="arabicPeriod"/>
            </a:pPr>
            <a:r>
              <a:rPr lang="el-GR" altLang="el-GR" sz="2400" b="1" dirty="0" smtClean="0"/>
              <a:t>Διγάστωρ </a:t>
            </a:r>
            <a:r>
              <a:rPr lang="el-GR" altLang="el-GR" sz="2400" dirty="0"/>
              <a:t>(2 γαστέρες που ενώνονται με ενδιάμεσο τένοντα στη μέση γραμμή)</a:t>
            </a:r>
            <a:endParaRPr lang="en-US" altLang="el-GR" sz="2400" dirty="0"/>
          </a:p>
          <a:p>
            <a:pPr marL="806450" indent="-361950">
              <a:spcBef>
                <a:spcPts val="600"/>
              </a:spcBef>
            </a:pPr>
            <a:r>
              <a:rPr lang="el-GR" altLang="el-GR" sz="2400" dirty="0">
                <a:solidFill>
                  <a:schemeClr val="tx2"/>
                </a:solidFill>
              </a:rPr>
              <a:t> </a:t>
            </a: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250950" lvl="3" indent="-349250">
              <a:spcBef>
                <a:spcPts val="600"/>
              </a:spcBef>
            </a:pPr>
            <a:r>
              <a:rPr lang="el-GR" altLang="el-GR" sz="2200" dirty="0" smtClean="0"/>
              <a:t>Οπίσθια Γαστέρα</a:t>
            </a:r>
            <a:r>
              <a:rPr lang="en-US" altLang="el-GR" sz="2200" dirty="0" smtClean="0"/>
              <a:t>: </a:t>
            </a:r>
            <a:r>
              <a:rPr lang="el-GR" altLang="el-GR" sz="2200" dirty="0" smtClean="0"/>
              <a:t>Μαστοειδής απόφυση κροταφικού</a:t>
            </a:r>
          </a:p>
          <a:p>
            <a:pPr marL="1250950" lvl="3" indent="-349250">
              <a:spcBef>
                <a:spcPts val="600"/>
              </a:spcBef>
            </a:pPr>
            <a:r>
              <a:rPr lang="el-GR" altLang="el-GR" sz="2200" dirty="0" smtClean="0"/>
              <a:t>Πρόσθια Γαστέρα</a:t>
            </a:r>
            <a:r>
              <a:rPr lang="en-US" altLang="el-GR" sz="2200" dirty="0" smtClean="0"/>
              <a:t>:</a:t>
            </a:r>
            <a:r>
              <a:rPr lang="el-GR" altLang="el-GR" sz="2200" dirty="0" smtClean="0"/>
              <a:t> Διγαστορικό βοθρίο κάτω γνάθου</a:t>
            </a:r>
          </a:p>
          <a:p>
            <a:pPr marL="806450"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Υοειδές </a:t>
            </a:r>
            <a:r>
              <a:rPr lang="el-GR" altLang="el-GR" sz="2400" dirty="0"/>
              <a:t>(ενδιάμεσος τένων)</a:t>
            </a:r>
          </a:p>
          <a:p>
            <a:pPr marL="806450" indent="-3619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 </a:t>
            </a:r>
            <a:endParaRPr lang="el-GR" altLang="el-GR" sz="2400" b="1" dirty="0" smtClean="0">
              <a:solidFill>
                <a:schemeClr val="accent3">
                  <a:lumMod val="50000"/>
                </a:schemeClr>
              </a:solidFill>
            </a:endParaRPr>
          </a:p>
          <a:p>
            <a:pPr marL="1250950" lvl="3" indent="-349250">
              <a:spcBef>
                <a:spcPts val="600"/>
              </a:spcBef>
            </a:pPr>
            <a:r>
              <a:rPr lang="el-GR" altLang="el-GR" sz="2200" dirty="0" smtClean="0"/>
              <a:t>Πρόσθια γαστέρα από το γναθοϋοειδές ν., κλάδος κάτω φατνιακού ν. του τριδύμου (5</a:t>
            </a:r>
            <a:r>
              <a:rPr lang="el-GR" altLang="el-GR" sz="2200" baseline="30000" dirty="0" smtClean="0"/>
              <a:t>η</a:t>
            </a:r>
            <a:r>
              <a:rPr lang="el-GR" altLang="el-GR" sz="2200" dirty="0" smtClean="0"/>
              <a:t> ΕΣ)  </a:t>
            </a:r>
          </a:p>
          <a:p>
            <a:pPr marL="1250950" lvl="3" indent="-349250">
              <a:spcBef>
                <a:spcPts val="600"/>
              </a:spcBef>
            </a:pPr>
            <a:r>
              <a:rPr lang="el-GR" altLang="el-GR" sz="2200" dirty="0" smtClean="0"/>
              <a:t>Οπίσθια γαστέρα από την 7</a:t>
            </a:r>
            <a:r>
              <a:rPr lang="el-GR" altLang="el-GR" sz="2200" baseline="30000" dirty="0" smtClean="0"/>
              <a:t>η</a:t>
            </a:r>
            <a:r>
              <a:rPr lang="el-GR" altLang="el-GR" sz="2200" dirty="0" smtClean="0"/>
              <a:t> ΕΣ (προσωπικό ν.) </a:t>
            </a:r>
            <a:r>
              <a:rPr lang="el-GR" altLang="el-GR" sz="2200" b="1" dirty="0" smtClean="0"/>
              <a:t>   </a:t>
            </a:r>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spTree>
    <p:custDataLst>
      <p:tags r:id="rId1"/>
    </p:custDataLst>
    <p:extLst>
      <p:ext uri="{BB962C8B-B14F-4D97-AF65-F5344CB8AC3E}">
        <p14:creationId xmlns:p14="http://schemas.microsoft.com/office/powerpoint/2010/main" val="921823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186808" cy="5040560"/>
          </a:xfrm>
        </p:spPr>
        <p:txBody>
          <a:bodyPr>
            <a:noAutofit/>
          </a:bodyPr>
          <a:lstStyle/>
          <a:p>
            <a:pPr>
              <a:spcBef>
                <a:spcPts val="600"/>
              </a:spcBef>
              <a:buFontTx/>
              <a:buAutoNum type="arabicPeriod" startAt="2"/>
            </a:pPr>
            <a:r>
              <a:rPr lang="el-GR" altLang="el-GR" sz="2400" b="1" dirty="0" smtClean="0"/>
              <a:t>Βελονοϋοειδής</a:t>
            </a:r>
          </a:p>
          <a:p>
            <a:pPr marL="806450" indent="-4460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Βελονοειδής </a:t>
            </a:r>
            <a:r>
              <a:rPr lang="el-GR" altLang="el-GR" sz="2400" dirty="0"/>
              <a:t>απόφυση κροταφικού</a:t>
            </a:r>
          </a:p>
          <a:p>
            <a:pPr marL="806450" indent="-4460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Υοειδές </a:t>
            </a:r>
            <a:endParaRPr lang="el-GR" altLang="el-GR" sz="2400" dirty="0"/>
          </a:p>
          <a:p>
            <a:pPr marL="806450" indent="-4460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7η </a:t>
            </a:r>
            <a:r>
              <a:rPr lang="el-GR" altLang="el-GR" sz="2400" dirty="0"/>
              <a:t>ΕΣ (Προσωπικό ν</a:t>
            </a:r>
            <a:r>
              <a:rPr lang="el-GR" altLang="el-GR" sz="2400" dirty="0" smtClean="0"/>
              <a:t>.)</a:t>
            </a:r>
            <a:endParaRPr lang="el-GR" altLang="el-GR" sz="2400" dirty="0"/>
          </a:p>
        </p:txBody>
      </p:sp>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441" y="1700808"/>
            <a:ext cx="5834902"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3373251"/>
            <a:ext cx="1512168" cy="307777"/>
          </a:xfrm>
          <a:prstGeom prst="rect">
            <a:avLst/>
          </a:prstGeom>
          <a:solidFill>
            <a:schemeClr val="bg1"/>
          </a:solidFill>
        </p:spPr>
        <p:txBody>
          <a:bodyPr wrap="square" rtlCol="0">
            <a:spAutoFit/>
          </a:bodyPr>
          <a:lstStyle/>
          <a:p>
            <a:pPr algn="r"/>
            <a:r>
              <a:rPr lang="en-US" sz="1400" dirty="0">
                <a:latin typeface="+mn-lt"/>
              </a:rPr>
              <a:t>stylohyoid muscle</a:t>
            </a:r>
            <a:endParaRPr lang="el-GR" sz="1400" dirty="0">
              <a:latin typeface="+mn-lt"/>
            </a:endParaRPr>
          </a:p>
        </p:txBody>
      </p:sp>
      <p:sp>
        <p:nvSpPr>
          <p:cNvPr id="8" name="TextBox 7"/>
          <p:cNvSpPr txBox="1"/>
          <p:nvPr/>
        </p:nvSpPr>
        <p:spPr>
          <a:xfrm>
            <a:off x="3635896" y="3065474"/>
            <a:ext cx="1512168" cy="307777"/>
          </a:xfrm>
          <a:prstGeom prst="rect">
            <a:avLst/>
          </a:prstGeom>
          <a:solidFill>
            <a:schemeClr val="bg1"/>
          </a:solidFill>
        </p:spPr>
        <p:txBody>
          <a:bodyPr wrap="square" rtlCol="0">
            <a:spAutoFit/>
          </a:bodyPr>
          <a:lstStyle/>
          <a:p>
            <a:pPr algn="r"/>
            <a:r>
              <a:rPr lang="en-US" sz="1400" dirty="0" smtClean="0">
                <a:latin typeface="+mn-lt"/>
              </a:rPr>
              <a:t>digastric </a:t>
            </a:r>
            <a:r>
              <a:rPr lang="en-US" sz="1400" dirty="0">
                <a:latin typeface="+mn-lt"/>
              </a:rPr>
              <a:t>muscle</a:t>
            </a:r>
            <a:endParaRPr lang="el-GR" sz="1400" dirty="0">
              <a:latin typeface="+mn-lt"/>
            </a:endParaRPr>
          </a:p>
        </p:txBody>
      </p:sp>
      <p:cxnSp>
        <p:nvCxnSpPr>
          <p:cNvPr id="5" name="Straight Connector 4"/>
          <p:cNvCxnSpPr/>
          <p:nvPr/>
        </p:nvCxnSpPr>
        <p:spPr>
          <a:xfrm>
            <a:off x="5148064" y="3373251"/>
            <a:ext cx="14401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5292080" y="3219362"/>
            <a:ext cx="432048" cy="153889"/>
          </a:xfrm>
          <a:prstGeom prst="line">
            <a:avLst/>
          </a:prstGeom>
          <a:ln>
            <a:solidFill>
              <a:schemeClr val="tx1"/>
            </a:solidFill>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6129091" y="3142417"/>
            <a:ext cx="432048" cy="153889"/>
          </a:xfrm>
          <a:prstGeom prst="line">
            <a:avLst/>
          </a:prstGeom>
          <a:ln>
            <a:solidFill>
              <a:schemeClr val="tx1"/>
            </a:solidFill>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6205444" y="5661248"/>
            <a:ext cx="26910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Musculi coli base, my edits for tringles, Carotid 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6"/>
              </a:rPr>
              <a:t>Orem</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smtClean="0">
                <a:latin typeface="+mn-lt"/>
                <a:hlinkClick r:id="rId7"/>
              </a:rPr>
              <a:t>CC </a:t>
            </a:r>
            <a:r>
              <a:rPr lang="en-US" sz="1200" dirty="0">
                <a:latin typeface="+mn-lt"/>
                <a:hlinkClick r:id="rId7"/>
              </a:rPr>
              <a:t>BY-SA 2.5</a:t>
            </a:r>
            <a:endParaRPr lang="el-GR" sz="12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60</a:t>
            </a:fld>
            <a:endParaRPr lang="el-GR" dirty="0"/>
          </a:p>
        </p:txBody>
      </p:sp>
    </p:spTree>
    <p:custDataLst>
      <p:tags r:id="rId1"/>
    </p:custDataLst>
    <p:extLst>
      <p:ext uri="{BB962C8B-B14F-4D97-AF65-F5344CB8AC3E}">
        <p14:creationId xmlns:p14="http://schemas.microsoft.com/office/powerpoint/2010/main" val="31333245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6</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762872" cy="5040560"/>
          </a:xfrm>
        </p:spPr>
        <p:txBody>
          <a:bodyPr>
            <a:noAutofit/>
          </a:bodyPr>
          <a:lstStyle/>
          <a:p>
            <a:pPr>
              <a:spcBef>
                <a:spcPts val="600"/>
              </a:spcBef>
              <a:buFontTx/>
              <a:buAutoNum type="arabicPeriod" startAt="3"/>
            </a:pPr>
            <a:r>
              <a:rPr lang="el-GR" altLang="el-GR" sz="2400" b="1" dirty="0" smtClean="0"/>
              <a:t>Γναθοϋοειδής</a:t>
            </a:r>
            <a:r>
              <a:rPr lang="el-GR" altLang="el-GR" sz="2400" dirty="0" smtClean="0"/>
              <a:t> </a:t>
            </a:r>
            <a:endParaRPr lang="el-GR" altLang="el-GR" sz="2400" dirty="0"/>
          </a:p>
          <a:p>
            <a:pPr marL="806450" indent="-446088">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Κάτω </a:t>
            </a:r>
            <a:r>
              <a:rPr lang="el-GR" altLang="el-GR" sz="2400" dirty="0"/>
              <a:t>γνάθος</a:t>
            </a:r>
          </a:p>
          <a:p>
            <a:pPr marL="806450" indent="-446088">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Υοειδές </a:t>
            </a:r>
            <a:endParaRPr lang="el-GR" altLang="el-GR" sz="2400" dirty="0"/>
          </a:p>
          <a:p>
            <a:pPr marL="806450" indent="-4460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Γναθοϋοειδές </a:t>
            </a:r>
            <a:r>
              <a:rPr lang="el-GR" altLang="el-GR" sz="2400" dirty="0"/>
              <a:t>ν., κλάδος κάτω φατνιακού ν. του τριδύμου (5η ΕΣ</a:t>
            </a:r>
            <a:r>
              <a:rPr lang="el-GR" altLang="el-GR" sz="2400" dirty="0" smtClean="0"/>
              <a:t>)</a:t>
            </a:r>
            <a:endParaRPr lang="el-GR" altLang="el-GR" sz="2400"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96752"/>
            <a:ext cx="4249553"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72200" y="4737719"/>
            <a:ext cx="26910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Musculi colli </a:t>
            </a:r>
            <a:r>
              <a:rPr lang="en-US" sz="1200" dirty="0" smtClean="0">
                <a:latin typeface="+mn-lt"/>
                <a:hlinkClick r:id="rId4"/>
              </a:rPr>
              <a:t>mylohyoideus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Orem</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3.0</a:t>
            </a:r>
            <a:endParaRPr lang="en-US" sz="1200" dirty="0">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61</a:t>
            </a:fld>
            <a:endParaRPr lang="el-GR" dirty="0"/>
          </a:p>
        </p:txBody>
      </p:sp>
    </p:spTree>
    <p:custDataLst>
      <p:tags r:id="rId1"/>
    </p:custDataLst>
    <p:extLst>
      <p:ext uri="{BB962C8B-B14F-4D97-AF65-F5344CB8AC3E}">
        <p14:creationId xmlns:p14="http://schemas.microsoft.com/office/powerpoint/2010/main" val="8038198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7</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978896" cy="5040560"/>
          </a:xfrm>
        </p:spPr>
        <p:txBody>
          <a:bodyPr>
            <a:noAutofit/>
          </a:bodyPr>
          <a:lstStyle/>
          <a:p>
            <a:pPr>
              <a:spcBef>
                <a:spcPts val="600"/>
              </a:spcBef>
              <a:buFontTx/>
              <a:buAutoNum type="arabicPeriod" startAt="4"/>
            </a:pPr>
            <a:r>
              <a:rPr lang="el-GR" altLang="el-GR" sz="2400" b="1" dirty="0" smtClean="0"/>
              <a:t>Γενειοϋοειδής</a:t>
            </a:r>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Γενειακή </a:t>
            </a:r>
            <a:r>
              <a:rPr lang="el-GR" altLang="el-GR" sz="2400" dirty="0"/>
              <a:t>σύμφυση κάτω γνάθου</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Υοειδές </a:t>
            </a:r>
            <a:endParaRPr lang="el-GR" altLang="el-GR" sz="2400" dirty="0"/>
          </a:p>
          <a:p>
            <a:pPr marL="722313" indent="-3619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Κλάδοι </a:t>
            </a:r>
            <a:r>
              <a:rPr lang="el-GR" altLang="el-GR" sz="2400" dirty="0"/>
              <a:t>Α1-Α2 Αυχενικού πλέγματος (Α1-Α4</a:t>
            </a:r>
            <a:r>
              <a:rPr lang="el-GR" altLang="el-GR" sz="2400" dirty="0" smtClean="0"/>
              <a:t>)</a:t>
            </a:r>
            <a:endParaRPr lang="el-GR" sz="24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835" y="1025352"/>
            <a:ext cx="3575619" cy="2842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30138" y="3889493"/>
            <a:ext cx="2797112" cy="461665"/>
          </a:xfrm>
          <a:prstGeom prst="rect">
            <a:avLst/>
          </a:prstGeom>
        </p:spPr>
        <p:txBody>
          <a:bodyPr wrap="square">
            <a:spAutoFit/>
          </a:bodyPr>
          <a:lstStyle/>
          <a:p>
            <a:pPr algn="ctr"/>
            <a:r>
              <a:rPr lang="en-US" sz="1200" dirty="0" smtClean="0">
                <a:solidFill>
                  <a:srgbClr val="000000"/>
                </a:solidFill>
                <a:latin typeface="+mn-lt"/>
              </a:rPr>
              <a:t>“</a:t>
            </a:r>
            <a:r>
              <a:rPr lang="en-US" sz="1200" dirty="0">
                <a:latin typeface="+mn-lt"/>
                <a:hlinkClick r:id="rId4"/>
              </a:rPr>
              <a:t>Geniohyoid muscle</a:t>
            </a:r>
            <a:r>
              <a:rPr lang="en-US" sz="1200" dirty="0" smtClean="0">
                <a:solidFill>
                  <a:srgbClr val="000000"/>
                </a:solidFill>
                <a:latin typeface="+mn-lt"/>
              </a:rPr>
              <a:t>” </a:t>
            </a:r>
            <a:r>
              <a:rPr lang="el-GR" sz="1200" dirty="0">
                <a:solidFill>
                  <a:schemeClr val="tx1">
                    <a:lumMod val="75000"/>
                    <a:lumOff val="25000"/>
                  </a:schemeClr>
                </a:solidFill>
                <a:latin typeface="+mn-lt"/>
              </a:rPr>
              <a:t>από </a:t>
            </a:r>
            <a:r>
              <a:rPr lang="en-US" sz="1200" dirty="0">
                <a:latin typeface="+mn-lt"/>
              </a:rPr>
              <a:t> </a:t>
            </a:r>
            <a:r>
              <a:rPr lang="en-US" sz="1200" dirty="0">
                <a:latin typeface="+mn-lt"/>
                <a:hlinkClick r:id="rId5" tooltip="en:User:Mikael Häggström"/>
              </a:rPr>
              <a:t>Mikael Häggström</a:t>
            </a:r>
            <a:r>
              <a:rPr lang="el-GR" sz="1200" dirty="0" smtClean="0">
                <a:solidFill>
                  <a:schemeClr val="tx1">
                    <a:lumMod val="75000"/>
                    <a:lumOff val="25000"/>
                  </a:schemeClr>
                </a:solidFill>
                <a:latin typeface="+mn-lt"/>
              </a:rPr>
              <a:t>διαθέσιμο ως κοινό κτήμα</a:t>
            </a:r>
            <a:endParaRPr lang="en-US" sz="1200" i="0" dirty="0">
              <a:solidFill>
                <a:srgbClr val="000000"/>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62</a:t>
            </a:fld>
            <a:endParaRPr lang="el-GR" dirty="0"/>
          </a:p>
        </p:txBody>
      </p:sp>
    </p:spTree>
    <p:custDataLst>
      <p:tags r:id="rId1"/>
    </p:custDataLst>
    <p:extLst>
      <p:ext uri="{BB962C8B-B14F-4D97-AF65-F5344CB8AC3E}">
        <p14:creationId xmlns:p14="http://schemas.microsoft.com/office/powerpoint/2010/main" val="4013993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8</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978896" cy="5040560"/>
          </a:xfrm>
        </p:spPr>
        <p:txBody>
          <a:bodyPr>
            <a:normAutofit/>
          </a:bodyPr>
          <a:lstStyle/>
          <a:p>
            <a:pPr marL="533400" indent="-533400">
              <a:spcBef>
                <a:spcPts val="600"/>
              </a:spcBef>
              <a:buFont typeface="Wingdings" pitchFamily="2" charset="2"/>
              <a:buNone/>
            </a:pPr>
            <a:r>
              <a:rPr lang="el-GR" altLang="el-GR" sz="2400" b="1" dirty="0" smtClean="0"/>
              <a:t>Πρόσθιοι</a:t>
            </a:r>
          </a:p>
          <a:p>
            <a:pPr marL="533400" indent="-533400">
              <a:spcBef>
                <a:spcPts val="600"/>
              </a:spcBef>
            </a:pPr>
            <a:r>
              <a:rPr lang="el-GR" altLang="el-GR" sz="2400" b="1" dirty="0" smtClean="0"/>
              <a:t>Β</a:t>
            </a:r>
            <a:r>
              <a:rPr lang="el-GR" altLang="el-GR" sz="2400" b="1" dirty="0"/>
              <a:t>. </a:t>
            </a:r>
            <a:r>
              <a:rPr lang="el-GR" altLang="el-GR" sz="2400" b="1" dirty="0" smtClean="0"/>
              <a:t>Κάτωθεν του Υοειδούς</a:t>
            </a:r>
          </a:p>
          <a:p>
            <a:pPr marL="985838" indent="-444500">
              <a:spcBef>
                <a:spcPts val="600"/>
              </a:spcBef>
              <a:buFont typeface="Wingdings" pitchFamily="2" charset="2"/>
              <a:buAutoNum type="arabicPeriod"/>
            </a:pPr>
            <a:r>
              <a:rPr lang="el-GR" altLang="el-GR" sz="2400" b="1" dirty="0" smtClean="0"/>
              <a:t>Στερνοϋοειδής</a:t>
            </a:r>
            <a:endParaRPr lang="en-US" altLang="el-GR" sz="2400" dirty="0" smtClean="0"/>
          </a:p>
          <a:p>
            <a:pPr marL="1250950"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612900" lvl="1" indent="-361950">
              <a:spcBef>
                <a:spcPts val="600"/>
              </a:spcBef>
            </a:pPr>
            <a:r>
              <a:rPr lang="el-GR" altLang="el-GR" sz="2400" dirty="0" smtClean="0"/>
              <a:t>Λαβή </a:t>
            </a:r>
            <a:r>
              <a:rPr lang="el-GR" altLang="el-GR" sz="2400" dirty="0"/>
              <a:t>στέρνου</a:t>
            </a:r>
          </a:p>
          <a:p>
            <a:pPr marL="1250950"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Υοειδές </a:t>
            </a:r>
            <a:endParaRPr lang="el-GR" altLang="el-GR" sz="2400" dirty="0"/>
          </a:p>
          <a:p>
            <a:pPr marL="985838" indent="-444500">
              <a:spcBef>
                <a:spcPts val="600"/>
              </a:spcBef>
              <a:buFont typeface="Wingdings" pitchFamily="2" charset="2"/>
              <a:buAutoNum type="arabicPeriod" startAt="2"/>
            </a:pPr>
            <a:r>
              <a:rPr lang="el-GR" altLang="el-GR" sz="2400" b="1" dirty="0" smtClean="0"/>
              <a:t>Στερνοθυρεοειδής</a:t>
            </a:r>
          </a:p>
          <a:p>
            <a:pPr marL="1250950"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Λαβή </a:t>
            </a:r>
            <a:r>
              <a:rPr lang="el-GR" altLang="el-GR" sz="2400" dirty="0"/>
              <a:t>στέρνου</a:t>
            </a:r>
          </a:p>
          <a:p>
            <a:pPr marL="1250950"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Θυρεοειδής </a:t>
            </a:r>
            <a:r>
              <a:rPr lang="el-GR" altLang="el-GR" sz="2400" dirty="0"/>
              <a:t>χόνδρος </a:t>
            </a:r>
            <a:r>
              <a:rPr lang="el-GR" altLang="el-GR" sz="2400" dirty="0" smtClean="0"/>
              <a:t>λάρυγγα</a:t>
            </a:r>
            <a:endParaRPr lang="el-GR" sz="2400"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808" y="1025352"/>
            <a:ext cx="3024336" cy="2404348"/>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808" y="3861048"/>
            <a:ext cx="3155612" cy="2508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88832" y="3429700"/>
            <a:ext cx="2592288"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Sternohyoid muscle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
        <p:nvSpPr>
          <p:cNvPr id="10" name="Rectangle 9"/>
          <p:cNvSpPr/>
          <p:nvPr/>
        </p:nvSpPr>
        <p:spPr>
          <a:xfrm>
            <a:off x="5954470" y="6337811"/>
            <a:ext cx="2592288"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7"/>
              </a:rPr>
              <a:t>Sternothyroideus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63</a:t>
            </a:fld>
            <a:endParaRPr lang="el-GR" dirty="0"/>
          </a:p>
        </p:txBody>
      </p:sp>
    </p:spTree>
    <p:custDataLst>
      <p:tags r:id="rId1"/>
    </p:custDataLst>
    <p:extLst>
      <p:ext uri="{BB962C8B-B14F-4D97-AF65-F5344CB8AC3E}">
        <p14:creationId xmlns:p14="http://schemas.microsoft.com/office/powerpoint/2010/main" val="24786956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smtClean="0">
                <a:solidFill>
                  <a:prstClr val="black"/>
                </a:solidFill>
              </a:rPr>
              <a:t>(</a:t>
            </a:r>
            <a:r>
              <a:rPr lang="el-GR" altLang="el-GR" sz="2800" b="0" dirty="0" smtClean="0">
                <a:solidFill>
                  <a:prstClr val="black"/>
                </a:solidFill>
              </a:rPr>
              <a:t>9</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8507288" cy="5040560"/>
          </a:xfrm>
        </p:spPr>
        <p:txBody>
          <a:bodyPr>
            <a:noAutofit/>
          </a:bodyPr>
          <a:lstStyle/>
          <a:p>
            <a:pPr marL="533400" indent="-533400">
              <a:lnSpc>
                <a:spcPct val="120000"/>
              </a:lnSpc>
              <a:buFont typeface="Wingdings" pitchFamily="2" charset="2"/>
              <a:buAutoNum type="arabicPeriod" startAt="3"/>
            </a:pPr>
            <a:r>
              <a:rPr lang="el-GR" altLang="el-GR" sz="2400" b="1" dirty="0" smtClean="0"/>
              <a:t>Ωμοϋοειδής</a:t>
            </a:r>
            <a:r>
              <a:rPr lang="el-GR" altLang="el-GR" sz="2400" dirty="0" smtClean="0"/>
              <a:t> </a:t>
            </a:r>
          </a:p>
          <a:p>
            <a:pPr marL="533400" indent="-533400">
              <a:lnSpc>
                <a:spcPct val="120000"/>
              </a:lnSpc>
              <a:buFont typeface="Wingdings" pitchFamily="2" charset="2"/>
              <a:buNone/>
            </a:pPr>
            <a:r>
              <a:rPr lang="el-GR" altLang="el-GR" sz="2400" dirty="0" smtClean="0"/>
              <a:t>        </a:t>
            </a:r>
            <a:r>
              <a:rPr lang="el-GR" altLang="el-GR" sz="2400" dirty="0"/>
              <a:t>Έχει 2 γαστέρες που ενώνονται με ενδιάμεσο τένοντα </a:t>
            </a:r>
            <a:r>
              <a:rPr lang="el-GR" altLang="el-GR" sz="2400" dirty="0" smtClean="0"/>
              <a:t>που προσφύεται </a:t>
            </a:r>
            <a:r>
              <a:rPr lang="el-GR" altLang="el-GR" sz="2400" dirty="0"/>
              <a:t>στο χιτώνα της σφαγίτιδας φλέβας  </a:t>
            </a:r>
          </a:p>
          <a:p>
            <a:pPr marL="806450" indent="-265113">
              <a:lnSpc>
                <a:spcPct val="120000"/>
              </a:lnSpc>
            </a:pPr>
            <a:r>
              <a:rPr lang="el-GR" altLang="el-GR" sz="2400" b="1" dirty="0" smtClean="0"/>
              <a:t>Κάτω Γαστέρα</a:t>
            </a:r>
            <a:r>
              <a:rPr lang="en-US" altLang="el-GR" sz="2400" b="1" dirty="0" smtClean="0"/>
              <a:t>:</a:t>
            </a:r>
            <a:endParaRPr lang="el-GR" altLang="el-GR" sz="2400" b="1" dirty="0" smtClean="0"/>
          </a:p>
          <a:p>
            <a:pPr marL="1166813" lvl="1" indent="-360363">
              <a:lnSpc>
                <a:spcPct val="120000"/>
              </a:lnSpc>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Ωμοπλάτη</a:t>
            </a:r>
            <a:endParaRPr lang="el-GR" altLang="el-GR" sz="2400" dirty="0"/>
          </a:p>
          <a:p>
            <a:pPr marL="806450" indent="-265113">
              <a:lnSpc>
                <a:spcPct val="120000"/>
              </a:lnSpc>
            </a:pPr>
            <a:r>
              <a:rPr lang="el-GR" altLang="el-GR" sz="2400" b="1" dirty="0" smtClean="0"/>
              <a:t>Άνω Γαστέρα</a:t>
            </a:r>
            <a:r>
              <a:rPr lang="en-US" altLang="el-GR" sz="2400" b="1" dirty="0" smtClean="0"/>
              <a:t>:</a:t>
            </a:r>
          </a:p>
          <a:p>
            <a:pPr marL="1166813" lvl="1" indent="-360363">
              <a:lnSpc>
                <a:spcPct val="120000"/>
              </a:lnSpc>
            </a:pPr>
            <a:r>
              <a:rPr lang="el-GR" altLang="el-GR" sz="2400" b="1" dirty="0" smtClean="0">
                <a:solidFill>
                  <a:schemeClr val="tx2"/>
                </a:solidFill>
              </a:rPr>
              <a:t>Έκφυση</a:t>
            </a:r>
            <a:r>
              <a:rPr lang="en-US" altLang="el-GR" sz="2400" b="1" dirty="0" smtClean="0">
                <a:solidFill>
                  <a:schemeClr val="tx2"/>
                </a:solidFill>
              </a:rPr>
              <a:t>: </a:t>
            </a:r>
            <a:r>
              <a:rPr lang="el-GR" altLang="el-GR" sz="2400" dirty="0" smtClean="0"/>
              <a:t>Υοειδές</a:t>
            </a:r>
            <a:endParaRPr lang="el-GR" altLang="el-GR" sz="2400" dirty="0"/>
          </a:p>
          <a:p>
            <a:pPr marL="1166813" lvl="1" indent="-360363">
              <a:lnSpc>
                <a:spcPct val="120000"/>
              </a:lnSpc>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Με </a:t>
            </a:r>
            <a:r>
              <a:rPr lang="el-GR" altLang="el-GR" sz="2400" dirty="0"/>
              <a:t>τον ενδιάμεσο τένοντα στην σφαγίτιδα φλέβα (διευκολύνει τη ροή του αίματος προς την καρδιά) </a:t>
            </a:r>
          </a:p>
          <a:p>
            <a:pPr marL="1166813" lvl="1" indent="-360363">
              <a:lnSpc>
                <a:spcPct val="120000"/>
              </a:lnSpc>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Οι </a:t>
            </a:r>
            <a:r>
              <a:rPr lang="el-GR" altLang="el-GR" sz="2400" dirty="0"/>
              <a:t>3 από την αγκύλη του υπογλωσσίου ν. (12</a:t>
            </a:r>
            <a:r>
              <a:rPr lang="el-GR" altLang="el-GR" sz="2400" baseline="30000" dirty="0"/>
              <a:t>η</a:t>
            </a:r>
            <a:r>
              <a:rPr lang="el-GR" altLang="el-GR" sz="2400" dirty="0"/>
              <a:t> ΕΣ και κλάδοι Αυχενικού )  </a:t>
            </a:r>
            <a:r>
              <a:rPr lang="el-GR" altLang="el-GR" sz="2400" b="1" dirty="0"/>
              <a:t>    </a:t>
            </a:r>
          </a:p>
          <a:p>
            <a:pPr marL="533400" indent="-533400">
              <a:lnSpc>
                <a:spcPct val="120000"/>
              </a:lnSpc>
            </a:pPr>
            <a:endParaRPr lang="el-GR" altLang="el-GR" sz="2400" dirty="0"/>
          </a:p>
          <a:p>
            <a:pPr>
              <a:lnSpc>
                <a:spcPct val="120000"/>
              </a:lnSpc>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64</a:t>
            </a:fld>
            <a:endParaRPr lang="el-GR" dirty="0"/>
          </a:p>
        </p:txBody>
      </p:sp>
    </p:spTree>
    <p:custDataLst>
      <p:tags r:id="rId1"/>
    </p:custDataLst>
    <p:extLst>
      <p:ext uri="{BB962C8B-B14F-4D97-AF65-F5344CB8AC3E}">
        <p14:creationId xmlns:p14="http://schemas.microsoft.com/office/powerpoint/2010/main" val="16459401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a:bodyPr>
          <a:lstStyle/>
          <a:p>
            <a:r>
              <a:rPr lang="el-GR" altLang="el-GR" sz="3600" dirty="0" smtClean="0"/>
              <a:t>Μύες </a:t>
            </a:r>
            <a:r>
              <a:rPr lang="el-GR" altLang="el-GR" sz="3600" dirty="0" smtClean="0"/>
              <a:t>τραχήλου </a:t>
            </a:r>
            <a:r>
              <a:rPr lang="en-US" altLang="el-GR" sz="2800" b="0" dirty="0">
                <a:solidFill>
                  <a:prstClr val="black"/>
                </a:solidFill>
              </a:rPr>
              <a:t>(</a:t>
            </a:r>
            <a:r>
              <a:rPr lang="en-US" altLang="el-GR" sz="2800" b="0" dirty="0" smtClean="0">
                <a:solidFill>
                  <a:prstClr val="black"/>
                </a:solidFill>
              </a:rPr>
              <a:t>1</a:t>
            </a:r>
            <a:r>
              <a:rPr lang="el-GR" altLang="el-GR" sz="2800" b="0" dirty="0">
                <a:solidFill>
                  <a:prstClr val="black"/>
                </a:solidFill>
              </a:rPr>
              <a:t>0</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482952" cy="5040560"/>
          </a:xfrm>
        </p:spPr>
        <p:txBody>
          <a:bodyPr>
            <a:noAutofit/>
          </a:bodyPr>
          <a:lstStyle/>
          <a:p>
            <a:pPr marL="533400" indent="-533400">
              <a:spcBef>
                <a:spcPts val="600"/>
              </a:spcBef>
              <a:buFont typeface="Wingdings" pitchFamily="2" charset="2"/>
              <a:buAutoNum type="arabicPeriod" startAt="4"/>
            </a:pPr>
            <a:r>
              <a:rPr lang="el-GR" altLang="el-GR" sz="2400" b="1" dirty="0" smtClean="0"/>
              <a:t>Θυρεοϋοειδής</a:t>
            </a:r>
          </a:p>
          <a:p>
            <a:pPr marL="901700" indent="-36036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t> </a:t>
            </a:r>
            <a:r>
              <a:rPr lang="el-GR" altLang="el-GR" sz="2400" dirty="0" smtClean="0"/>
              <a:t>Θυρεοειδής </a:t>
            </a:r>
            <a:r>
              <a:rPr lang="el-GR" altLang="el-GR" sz="2400" dirty="0"/>
              <a:t>χόνδρος λάρυγγα</a:t>
            </a:r>
          </a:p>
          <a:p>
            <a:pPr marL="901700" indent="-36036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Υοειδές </a:t>
            </a:r>
            <a:endParaRPr lang="el-GR" altLang="el-GR" sz="2400" dirty="0"/>
          </a:p>
          <a:p>
            <a:pPr marL="901700" indent="-36036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Υπογλώσσιο </a:t>
            </a:r>
            <a:r>
              <a:rPr lang="el-GR" altLang="el-GR" sz="2400" dirty="0"/>
              <a:t>ν.(12</a:t>
            </a:r>
            <a:r>
              <a:rPr lang="el-GR" altLang="el-GR" sz="2400" baseline="30000" dirty="0"/>
              <a:t>η</a:t>
            </a:r>
            <a:r>
              <a:rPr lang="el-GR" altLang="el-GR" sz="2400" dirty="0"/>
              <a:t> ΕΣ</a:t>
            </a:r>
            <a:r>
              <a:rPr lang="el-GR" altLang="el-GR" sz="2400" dirty="0" smtClean="0"/>
              <a:t>)</a:t>
            </a:r>
            <a:r>
              <a:rPr lang="el-GR" altLang="el-GR" sz="2400" b="1" dirty="0" smtClean="0"/>
              <a:t>   </a:t>
            </a:r>
            <a:endParaRPr lang="el-GR" altLang="el-GR" sz="2400" b="1" dirty="0"/>
          </a:p>
          <a:p>
            <a:pPr marL="533400" indent="-533400">
              <a:spcBef>
                <a:spcPts val="600"/>
              </a:spcBef>
            </a:pPr>
            <a:endParaRPr lang="el-GR" altLang="el-GR" sz="2400" dirty="0"/>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65</a:t>
            </a:fld>
            <a:endParaRPr lang="el-GR" dirty="0"/>
          </a:p>
        </p:txBody>
      </p:sp>
    </p:spTree>
    <p:custDataLst>
      <p:tags r:id="rId1"/>
    </p:custDataLst>
    <p:extLst>
      <p:ext uri="{BB962C8B-B14F-4D97-AF65-F5344CB8AC3E}">
        <p14:creationId xmlns:p14="http://schemas.microsoft.com/office/powerpoint/2010/main" val="778371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a:bodyPr>
          <a:lstStyle/>
          <a:p>
            <a:r>
              <a:rPr lang="el-GR" altLang="el-GR" sz="3600" dirty="0">
                <a:solidFill>
                  <a:prstClr val="black"/>
                </a:solidFill>
              </a:rPr>
              <a:t>Μύες </a:t>
            </a:r>
            <a:r>
              <a:rPr lang="el-GR" altLang="el-GR" sz="3600" dirty="0">
                <a:solidFill>
                  <a:prstClr val="black"/>
                </a:solidFill>
              </a:rPr>
              <a:t>τ</a:t>
            </a:r>
            <a:r>
              <a:rPr lang="el-GR" altLang="el-GR" sz="3600" dirty="0" smtClean="0">
                <a:solidFill>
                  <a:prstClr val="black"/>
                </a:solidFill>
              </a:rPr>
              <a:t>ραχήλου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1</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6131024" cy="5040560"/>
          </a:xfrm>
        </p:spPr>
        <p:txBody>
          <a:bodyPr>
            <a:noAutofit/>
          </a:bodyPr>
          <a:lstStyle/>
          <a:p>
            <a:pPr>
              <a:spcBef>
                <a:spcPts val="600"/>
              </a:spcBef>
              <a:buFont typeface="Wingdings" pitchFamily="2" charset="2"/>
              <a:buNone/>
            </a:pPr>
            <a:r>
              <a:rPr lang="el-GR" altLang="el-GR" sz="2400" b="1" dirty="0"/>
              <a:t>Γ. </a:t>
            </a:r>
            <a:r>
              <a:rPr lang="el-GR" altLang="el-GR" sz="2400" b="1" dirty="0" smtClean="0"/>
              <a:t>Πλάγιοι</a:t>
            </a:r>
            <a:endParaRPr lang="el-GR" altLang="el-GR" sz="2400" b="1" dirty="0"/>
          </a:p>
          <a:p>
            <a:pPr>
              <a:spcBef>
                <a:spcPts val="600"/>
              </a:spcBef>
            </a:pPr>
            <a:r>
              <a:rPr lang="el-GR" altLang="el-GR" sz="2400" b="1" dirty="0"/>
              <a:t>Είναι 3 και σχηματίζουν σκαληνό τρίγωνο</a:t>
            </a:r>
          </a:p>
          <a:p>
            <a:pPr>
              <a:spcBef>
                <a:spcPts val="600"/>
              </a:spcBef>
              <a:buFont typeface="Wingdings" pitchFamily="2" charset="2"/>
              <a:buAutoNum type="arabicPeriod"/>
            </a:pPr>
            <a:r>
              <a:rPr lang="el-GR" altLang="el-GR" sz="2400" b="1" dirty="0" smtClean="0"/>
              <a:t>1</a:t>
            </a:r>
            <a:r>
              <a:rPr lang="el-GR" altLang="el-GR" sz="2400" b="1" baseline="30000" dirty="0" smtClean="0"/>
              <a:t>ος</a:t>
            </a:r>
            <a:r>
              <a:rPr lang="el-GR" altLang="el-GR" sz="2400" b="1" dirty="0" smtClean="0"/>
              <a:t> Σκαλην</a:t>
            </a:r>
            <a:r>
              <a:rPr lang="el-GR" altLang="el-GR" sz="2400" b="1" dirty="0"/>
              <a:t>ό</a:t>
            </a:r>
            <a:r>
              <a:rPr lang="el-GR" altLang="el-GR" sz="2400" b="1" dirty="0" smtClean="0"/>
              <a:t>ς ή Πρόσθιος</a:t>
            </a:r>
            <a:endParaRPr lang="en-US" altLang="el-GR" sz="2400" dirty="0" smtClean="0"/>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071563" lvl="1" indent="-349250">
              <a:spcBef>
                <a:spcPts val="600"/>
              </a:spcBef>
            </a:pPr>
            <a:r>
              <a:rPr lang="el-GR" altLang="el-GR" sz="2400" dirty="0" smtClean="0"/>
              <a:t>Εγκάρσιες </a:t>
            </a:r>
            <a:r>
              <a:rPr lang="el-GR" altLang="el-GR" sz="2400" dirty="0"/>
              <a:t>αποφύσεις Α4,Α5 Α6  </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071563" lvl="1" indent="-349250">
              <a:spcBef>
                <a:spcPts val="600"/>
              </a:spcBef>
            </a:pPr>
            <a:r>
              <a:rPr lang="el-GR" altLang="el-GR" sz="2400" dirty="0" smtClean="0"/>
              <a:t>1</a:t>
            </a:r>
            <a:r>
              <a:rPr lang="el-GR" altLang="el-GR" sz="2400" baseline="30000" dirty="0" smtClean="0"/>
              <a:t>η</a:t>
            </a:r>
            <a:r>
              <a:rPr lang="el-GR" altLang="el-GR" sz="2400" dirty="0" smtClean="0"/>
              <a:t> </a:t>
            </a:r>
            <a:r>
              <a:rPr lang="el-GR" altLang="el-GR" sz="2400" dirty="0"/>
              <a:t>Πλευρά </a:t>
            </a:r>
          </a:p>
          <a:p>
            <a:pPr>
              <a:spcBef>
                <a:spcPts val="1200"/>
              </a:spcBef>
              <a:buFont typeface="Wingdings" pitchFamily="2" charset="2"/>
              <a:buAutoNum type="arabicPeriod" startAt="2"/>
            </a:pPr>
            <a:r>
              <a:rPr lang="el-GR" altLang="el-GR" sz="2400" b="1" dirty="0" smtClean="0"/>
              <a:t>2</a:t>
            </a:r>
            <a:r>
              <a:rPr lang="el-GR" altLang="el-GR" sz="2400" b="1" baseline="30000" dirty="0" smtClean="0"/>
              <a:t>ος</a:t>
            </a:r>
            <a:r>
              <a:rPr lang="el-GR" altLang="el-GR" sz="2400" b="1" dirty="0" smtClean="0"/>
              <a:t> Σκαληνός ή Μέσος</a:t>
            </a:r>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071563" lvl="1" indent="-349250">
              <a:spcBef>
                <a:spcPts val="600"/>
              </a:spcBef>
            </a:pPr>
            <a:r>
              <a:rPr lang="el-GR" altLang="el-GR" sz="2400" dirty="0" smtClean="0"/>
              <a:t>Εγκάρσιες </a:t>
            </a:r>
            <a:r>
              <a:rPr lang="el-GR" altLang="el-GR" sz="2400" dirty="0"/>
              <a:t>αποφύσεις Α2-Α7</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071563" lvl="1" indent="-349250">
              <a:spcBef>
                <a:spcPts val="600"/>
              </a:spcBef>
            </a:pPr>
            <a:r>
              <a:rPr lang="el-GR" altLang="el-GR" sz="2400" dirty="0" smtClean="0"/>
              <a:t>1</a:t>
            </a:r>
            <a:r>
              <a:rPr lang="el-GR" altLang="el-GR" sz="2400" baseline="30000" dirty="0" smtClean="0"/>
              <a:t>η</a:t>
            </a:r>
            <a:r>
              <a:rPr lang="el-GR" altLang="el-GR" sz="2400" dirty="0" smtClean="0"/>
              <a:t> </a:t>
            </a:r>
            <a:r>
              <a:rPr lang="el-GR" altLang="el-GR" sz="2400" dirty="0"/>
              <a:t>Πλευρά </a:t>
            </a:r>
          </a:p>
        </p:txBody>
      </p:sp>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4719"/>
          <a:stretch/>
        </p:blipFill>
        <p:spPr bwMode="auto">
          <a:xfrm>
            <a:off x="5508104" y="1700808"/>
            <a:ext cx="3456384" cy="42447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06064" y="5974711"/>
            <a:ext cx="26910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Musculi coli base, my edits for tringles, labeled triangles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Madhero88</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3.0</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66</a:t>
            </a:fld>
            <a:endParaRPr lang="el-GR" dirty="0"/>
          </a:p>
        </p:txBody>
      </p:sp>
    </p:spTree>
    <p:custDataLst>
      <p:tags r:id="rId1"/>
    </p:custDataLst>
    <p:extLst>
      <p:ext uri="{BB962C8B-B14F-4D97-AF65-F5344CB8AC3E}">
        <p14:creationId xmlns:p14="http://schemas.microsoft.com/office/powerpoint/2010/main" val="6241716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a:bodyPr>
          <a:lstStyle/>
          <a:p>
            <a:r>
              <a:rPr lang="el-GR" altLang="el-GR" sz="3600" dirty="0">
                <a:solidFill>
                  <a:prstClr val="black"/>
                </a:solidFill>
              </a:rPr>
              <a:t>Μύες </a:t>
            </a:r>
            <a:r>
              <a:rPr lang="el-GR" altLang="el-GR" sz="3600" dirty="0">
                <a:solidFill>
                  <a:prstClr val="black"/>
                </a:solidFill>
              </a:rPr>
              <a:t>τ</a:t>
            </a:r>
            <a:r>
              <a:rPr lang="el-GR" altLang="el-GR" sz="3600" dirty="0" smtClean="0">
                <a:solidFill>
                  <a:prstClr val="black"/>
                </a:solidFill>
              </a:rPr>
              <a:t>ραχήλου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266928" cy="5040560"/>
          </a:xfrm>
        </p:spPr>
        <p:txBody>
          <a:bodyPr>
            <a:noAutofit/>
          </a:bodyPr>
          <a:lstStyle/>
          <a:p>
            <a:pPr>
              <a:spcBef>
                <a:spcPts val="600"/>
              </a:spcBef>
              <a:buFont typeface="Wingdings" pitchFamily="2" charset="2"/>
              <a:buAutoNum type="arabicPeriod" startAt="3"/>
            </a:pPr>
            <a:r>
              <a:rPr lang="el-GR" altLang="el-GR" sz="2400" b="1" dirty="0" smtClean="0"/>
              <a:t>3</a:t>
            </a:r>
            <a:r>
              <a:rPr lang="el-GR" altLang="el-GR" sz="2400" b="1" baseline="30000" dirty="0" smtClean="0"/>
              <a:t>ος</a:t>
            </a:r>
            <a:r>
              <a:rPr lang="el-GR" altLang="el-GR" sz="2400" b="1" dirty="0" smtClean="0"/>
              <a:t> Σκαληνός ή Οπίσθιος</a:t>
            </a:r>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071563" lvl="1" indent="-349250">
              <a:spcBef>
                <a:spcPts val="600"/>
              </a:spcBef>
            </a:pPr>
            <a:r>
              <a:rPr lang="el-GR" altLang="el-GR" sz="2400" dirty="0" smtClean="0"/>
              <a:t>Εγκάρσιες </a:t>
            </a:r>
            <a:r>
              <a:rPr lang="el-GR" altLang="el-GR" sz="2400" dirty="0"/>
              <a:t>αποφύσεις Α4,Α5,Α6</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071563" lvl="1" indent="-349250">
              <a:spcBef>
                <a:spcPts val="600"/>
              </a:spcBef>
            </a:pPr>
            <a:r>
              <a:rPr lang="el-GR" altLang="el-GR" sz="2400" dirty="0" smtClean="0"/>
              <a:t>2</a:t>
            </a:r>
            <a:r>
              <a:rPr lang="el-GR" altLang="el-GR" sz="2400" baseline="30000" dirty="0" smtClean="0"/>
              <a:t>η</a:t>
            </a:r>
            <a:r>
              <a:rPr lang="el-GR" altLang="el-GR" sz="2400" dirty="0" smtClean="0"/>
              <a:t> </a:t>
            </a:r>
            <a:r>
              <a:rPr lang="el-GR" altLang="el-GR" sz="2400" dirty="0"/>
              <a:t>Πλευρά </a:t>
            </a:r>
          </a:p>
          <a:p>
            <a:pPr marL="722313" indent="-3619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Κυρίως </a:t>
            </a:r>
            <a:r>
              <a:rPr lang="el-GR" altLang="el-GR" sz="2400" dirty="0"/>
              <a:t>από το αυχενικό πλέγμα</a:t>
            </a:r>
            <a:r>
              <a:rPr lang="el-GR" altLang="el-GR" sz="2400" dirty="0" smtClean="0"/>
              <a:t>. Σηκώνουν </a:t>
            </a:r>
            <a:r>
              <a:rPr lang="el-GR" altLang="el-GR" sz="2400" dirty="0"/>
              <a:t>τις 2 πλευρές όταν το κεφάλι και ο αυχένας είναι ακίνητοι. (Επικουρικοί μ. της  αναπνοής).</a:t>
            </a:r>
          </a:p>
          <a:p>
            <a:endParaRPr lang="el-GR" sz="24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4719"/>
          <a:stretch/>
        </p:blipFill>
        <p:spPr bwMode="auto">
          <a:xfrm>
            <a:off x="5508104" y="1700808"/>
            <a:ext cx="3456384" cy="42447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06064" y="5974711"/>
            <a:ext cx="2691080"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Musculi coli base, my edits for tringles, labeled triangles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Madhero88</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3.0</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Tree>
    <p:custDataLst>
      <p:tags r:id="rId1"/>
    </p:custDataLst>
    <p:extLst>
      <p:ext uri="{BB962C8B-B14F-4D97-AF65-F5344CB8AC3E}">
        <p14:creationId xmlns:p14="http://schemas.microsoft.com/office/powerpoint/2010/main" val="30016686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el-GR" altLang="el-GR" sz="3600" dirty="0">
                <a:solidFill>
                  <a:prstClr val="black"/>
                </a:solidFill>
              </a:rPr>
              <a:t>Μύες </a:t>
            </a:r>
            <a:r>
              <a:rPr lang="el-GR" altLang="el-GR" sz="3600" dirty="0">
                <a:solidFill>
                  <a:prstClr val="black"/>
                </a:solidFill>
              </a:rPr>
              <a:t>τ</a:t>
            </a:r>
            <a:r>
              <a:rPr lang="el-GR" altLang="el-GR" sz="3600" dirty="0" smtClean="0">
                <a:solidFill>
                  <a:prstClr val="black"/>
                </a:solidFill>
              </a:rPr>
              <a:t>ραχήλου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8075240" cy="5040560"/>
          </a:xfrm>
        </p:spPr>
        <p:txBody>
          <a:bodyPr>
            <a:noAutofit/>
          </a:bodyPr>
          <a:lstStyle/>
          <a:p>
            <a:pPr>
              <a:spcBef>
                <a:spcPts val="600"/>
              </a:spcBef>
              <a:buFont typeface="Wingdings" pitchFamily="2" charset="2"/>
              <a:buNone/>
            </a:pPr>
            <a:r>
              <a:rPr lang="el-GR" altLang="el-GR" sz="2400" b="1" dirty="0"/>
              <a:t>Δ. </a:t>
            </a:r>
            <a:r>
              <a:rPr lang="el-GR" altLang="el-GR" sz="2400" b="1" dirty="0" smtClean="0"/>
              <a:t>Οπίσθιοι ή Προσπονδυλικοί</a:t>
            </a:r>
          </a:p>
          <a:p>
            <a:pPr marL="0" indent="0">
              <a:spcBef>
                <a:spcPts val="600"/>
              </a:spcBef>
              <a:buNone/>
            </a:pPr>
            <a:r>
              <a:rPr lang="el-GR" altLang="el-GR" sz="2400" dirty="0" smtClean="0"/>
              <a:t>Είναι </a:t>
            </a:r>
            <a:r>
              <a:rPr lang="el-GR" altLang="el-GR" sz="2400" dirty="0"/>
              <a:t>3 και Βρίσκονται μπροστά από το σπονδυλικό σώμα</a:t>
            </a:r>
          </a:p>
          <a:p>
            <a:pPr>
              <a:spcBef>
                <a:spcPts val="600"/>
              </a:spcBef>
              <a:buFont typeface="Wingdings" pitchFamily="2" charset="2"/>
              <a:buAutoNum type="arabicPeriod"/>
            </a:pPr>
            <a:r>
              <a:rPr lang="el-GR" altLang="el-GR" sz="2400" b="1" dirty="0" smtClean="0"/>
              <a:t>Επιμήκης Κεφαλικός</a:t>
            </a:r>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071563" lvl="1" indent="-349250">
              <a:spcBef>
                <a:spcPts val="600"/>
              </a:spcBef>
            </a:pPr>
            <a:r>
              <a:rPr lang="el-GR" altLang="el-GR" sz="2400" dirty="0" smtClean="0"/>
              <a:t>Εγκάρσιες </a:t>
            </a:r>
            <a:r>
              <a:rPr lang="el-GR" altLang="el-GR" sz="2400" dirty="0"/>
              <a:t>αποφύσεις Α3,Α4 Α5  </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071563" lvl="1" indent="-349250">
              <a:spcBef>
                <a:spcPts val="600"/>
              </a:spcBef>
            </a:pPr>
            <a:r>
              <a:rPr lang="el-GR" altLang="el-GR" sz="2400" dirty="0" smtClean="0"/>
              <a:t> </a:t>
            </a:r>
            <a:r>
              <a:rPr lang="el-GR" altLang="el-GR" sz="2400" dirty="0"/>
              <a:t>Ινιακό </a:t>
            </a:r>
          </a:p>
          <a:p>
            <a:pPr>
              <a:spcBef>
                <a:spcPts val="600"/>
              </a:spcBef>
              <a:buFont typeface="Wingdings" pitchFamily="2" charset="2"/>
              <a:buAutoNum type="arabicPeriod" startAt="2"/>
            </a:pPr>
            <a:r>
              <a:rPr lang="el-GR" altLang="el-GR" sz="2400" b="1" dirty="0" smtClean="0"/>
              <a:t>Πρόσθιος Ορθός Κεφαλικός</a:t>
            </a:r>
          </a:p>
          <a:p>
            <a:pPr marL="722313" indent="-3619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endParaRPr lang="el-GR" altLang="el-GR" sz="2400" dirty="0" smtClean="0">
              <a:solidFill>
                <a:schemeClr val="tx2"/>
              </a:solidFill>
            </a:endParaRPr>
          </a:p>
          <a:p>
            <a:pPr marL="1071563" lvl="1" indent="-349250">
              <a:spcBef>
                <a:spcPts val="600"/>
              </a:spcBef>
            </a:pPr>
            <a:r>
              <a:rPr lang="el-GR" altLang="el-GR" sz="2400" dirty="0" smtClean="0"/>
              <a:t>Εγκάρσια </a:t>
            </a:r>
            <a:r>
              <a:rPr lang="el-GR" altLang="el-GR" sz="2400" dirty="0"/>
              <a:t>απόφυση του Α1</a:t>
            </a:r>
          </a:p>
          <a:p>
            <a:pPr marL="722313" indent="-3619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endParaRPr lang="el-GR" altLang="el-GR" sz="2400" dirty="0" smtClean="0">
              <a:solidFill>
                <a:srgbClr val="820000"/>
              </a:solidFill>
            </a:endParaRPr>
          </a:p>
          <a:p>
            <a:pPr marL="1071563" lvl="1" indent="-349250">
              <a:spcBef>
                <a:spcPts val="600"/>
              </a:spcBef>
            </a:pPr>
            <a:r>
              <a:rPr lang="el-GR" altLang="el-GR" sz="2000" dirty="0" smtClean="0"/>
              <a:t> </a:t>
            </a:r>
            <a:r>
              <a:rPr lang="el-GR" altLang="el-GR" sz="2400" dirty="0"/>
              <a:t>Ινιακό </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64"/>
          <a:stretch/>
        </p:blipFill>
        <p:spPr bwMode="auto">
          <a:xfrm>
            <a:off x="5940152" y="2060849"/>
            <a:ext cx="2905817" cy="417646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024501" y="6211669"/>
            <a:ext cx="2691080" cy="646331"/>
          </a:xfrm>
          <a:prstGeom prst="rect">
            <a:avLst/>
          </a:prstGeom>
        </p:spPr>
        <p:txBody>
          <a:bodyPr wrap="square">
            <a:spAutoFit/>
          </a:bodyPr>
          <a:lstStyle/>
          <a:p>
            <a:r>
              <a:rPr lang="en-US" sz="1200" dirty="0" smtClean="0">
                <a:solidFill>
                  <a:schemeClr val="tx1">
                    <a:lumMod val="75000"/>
                    <a:lumOff val="25000"/>
                  </a:schemeClr>
                </a:solidFill>
                <a:latin typeface="+mn-lt"/>
              </a:rPr>
              <a:t>“</a:t>
            </a:r>
            <a:r>
              <a:rPr lang="en-US" sz="1200" dirty="0">
                <a:latin typeface="+mn-lt"/>
                <a:hlinkClick r:id="rId4"/>
              </a:rPr>
              <a:t>Musculi coli base, my edits for tringles, labeled triangles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a:rPr>
              <a:t>Madhero88</a:t>
            </a:r>
            <a:r>
              <a:rPr lang="en-US" sz="1200" dirty="0" smtClean="0">
                <a:latin typeface="+mn-lt"/>
              </a:rPr>
              <a:t> </a:t>
            </a:r>
            <a:r>
              <a:rPr lang="el-GR" sz="1200" dirty="0" smtClean="0">
                <a:solidFill>
                  <a:schemeClr val="tx1">
                    <a:lumMod val="75000"/>
                    <a:lumOff val="25000"/>
                  </a:schemeClr>
                </a:solidFill>
                <a:latin typeface="+mn-lt"/>
              </a:rPr>
              <a:t>διαθέσιμο με άδεια </a:t>
            </a:r>
            <a:r>
              <a:rPr lang="en-US" sz="1200" dirty="0">
                <a:latin typeface="+mn-lt"/>
                <a:hlinkClick r:id="rId6"/>
              </a:rPr>
              <a:t>CC BY 3.0</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68</a:t>
            </a:fld>
            <a:endParaRPr lang="el-GR" dirty="0"/>
          </a:p>
        </p:txBody>
      </p:sp>
    </p:spTree>
    <p:custDataLst>
      <p:tags r:id="rId1"/>
    </p:custDataLst>
    <p:extLst>
      <p:ext uri="{BB962C8B-B14F-4D97-AF65-F5344CB8AC3E}">
        <p14:creationId xmlns:p14="http://schemas.microsoft.com/office/powerpoint/2010/main" val="1769343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smtClean="0">
                <a:solidFill>
                  <a:prstClr val="black"/>
                </a:solidFill>
              </a:rPr>
              <a:t>Α.2 </a:t>
            </a:r>
            <a:r>
              <a:rPr lang="el-GR" sz="3100" dirty="0">
                <a:solidFill>
                  <a:prstClr val="black"/>
                </a:solidFill>
              </a:rPr>
              <a:t>Μύες </a:t>
            </a:r>
            <a:r>
              <a:rPr lang="el-GR" sz="3100" dirty="0" smtClean="0">
                <a:solidFill>
                  <a:prstClr val="black"/>
                </a:solidFill>
              </a:rPr>
              <a:t>2</a:t>
            </a:r>
            <a:r>
              <a:rPr lang="el-GR" sz="3100" baseline="30000" dirty="0" smtClean="0">
                <a:solidFill>
                  <a:prstClr val="black"/>
                </a:solidFill>
              </a:rPr>
              <a:t>ου</a:t>
            </a:r>
            <a:r>
              <a:rPr lang="el-GR" sz="3100" dirty="0" smtClean="0">
                <a:solidFill>
                  <a:prstClr val="black"/>
                </a:solidFill>
              </a:rPr>
              <a:t> </a:t>
            </a:r>
            <a:r>
              <a:rPr lang="el-GR" sz="3100" dirty="0">
                <a:solidFill>
                  <a:prstClr val="black"/>
                </a:solidFill>
              </a:rPr>
              <a:t>Στρώματος</a:t>
            </a:r>
            <a:endParaRPr lang="el-GR" dirty="0"/>
          </a:p>
        </p:txBody>
      </p:sp>
      <p:sp>
        <p:nvSpPr>
          <p:cNvPr id="3" name="Content Placeholder 2"/>
          <p:cNvSpPr>
            <a:spLocks noGrp="1"/>
          </p:cNvSpPr>
          <p:nvPr>
            <p:ph idx="1"/>
          </p:nvPr>
        </p:nvSpPr>
        <p:spPr>
          <a:xfrm>
            <a:off x="457200" y="1196752"/>
            <a:ext cx="6203032" cy="5040560"/>
          </a:xfrm>
        </p:spPr>
        <p:txBody>
          <a:bodyPr>
            <a:noAutofit/>
          </a:bodyPr>
          <a:lstStyle/>
          <a:p>
            <a:pPr marL="457200" indent="-457200">
              <a:spcBef>
                <a:spcPts val="600"/>
              </a:spcBef>
              <a:buFont typeface="+mj-lt"/>
              <a:buAutoNum type="arabicPeriod"/>
            </a:pPr>
            <a:r>
              <a:rPr lang="el-GR" altLang="el-GR" sz="2400" b="1" dirty="0" smtClean="0"/>
              <a:t>Επιπολής κοινός καμπτήρας των δακτύλων</a:t>
            </a:r>
            <a:endParaRPr lang="el-GR" altLang="el-GR" sz="2400" b="1" dirty="0"/>
          </a:p>
          <a:p>
            <a:pPr marL="722313" indent="-2778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22363" lvl="1" indent="-277813">
              <a:spcBef>
                <a:spcPts val="600"/>
              </a:spcBef>
            </a:pPr>
            <a:r>
              <a:rPr lang="el-GR" altLang="el-GR" sz="2400" dirty="0"/>
              <a:t>Παρατροχίλια </a:t>
            </a:r>
            <a:r>
              <a:rPr lang="el-GR" altLang="el-GR" sz="2400" dirty="0" smtClean="0"/>
              <a:t>από</a:t>
            </a:r>
            <a:r>
              <a:rPr lang="el-GR" altLang="el-GR" sz="2400" dirty="0"/>
              <a:t>φ</a:t>
            </a:r>
            <a:r>
              <a:rPr lang="el-GR" altLang="el-GR" sz="2400" dirty="0" smtClean="0"/>
              <a:t>υση </a:t>
            </a:r>
            <a:r>
              <a:rPr lang="el-GR" altLang="el-GR" sz="2400" dirty="0"/>
              <a:t>βραχιονίου</a:t>
            </a:r>
          </a:p>
          <a:p>
            <a:pPr marL="1122363" lvl="1" indent="-277813">
              <a:spcBef>
                <a:spcPts val="600"/>
              </a:spcBef>
            </a:pPr>
            <a:r>
              <a:rPr lang="el-GR" altLang="el-GR" sz="2400" dirty="0"/>
              <a:t>Κορωνοειδής απόφυση ωλένης</a:t>
            </a:r>
          </a:p>
          <a:p>
            <a:pPr marL="1122363" lvl="1" indent="-277813">
              <a:spcBef>
                <a:spcPts val="600"/>
              </a:spcBef>
            </a:pPr>
            <a:r>
              <a:rPr lang="el-GR" altLang="el-GR" sz="2400" dirty="0"/>
              <a:t>Πρόσθια επιφάνεια κερκίδας</a:t>
            </a:r>
          </a:p>
          <a:p>
            <a:pPr marL="722313" indent="-2778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22363" lvl="1" indent="-277813">
              <a:spcBef>
                <a:spcPts val="600"/>
              </a:spcBef>
            </a:pPr>
            <a:r>
              <a:rPr lang="el-GR" altLang="el-GR" sz="2400" dirty="0"/>
              <a:t>Μεσαία ή 2</a:t>
            </a:r>
            <a:r>
              <a:rPr lang="el-GR" altLang="el-GR" sz="2400" baseline="30000" dirty="0"/>
              <a:t>η</a:t>
            </a:r>
            <a:r>
              <a:rPr lang="el-GR" altLang="el-GR" sz="2400" dirty="0"/>
              <a:t> φάλαγγα 2</a:t>
            </a:r>
            <a:r>
              <a:rPr lang="el-GR" altLang="el-GR" sz="2400" baseline="30000" dirty="0"/>
              <a:t>ου</a:t>
            </a:r>
            <a:r>
              <a:rPr lang="el-GR" altLang="el-GR" sz="2400" dirty="0"/>
              <a:t>, 3</a:t>
            </a:r>
            <a:r>
              <a:rPr lang="el-GR" altLang="el-GR" sz="2400" baseline="30000" dirty="0"/>
              <a:t>ου</a:t>
            </a:r>
            <a:r>
              <a:rPr lang="el-GR" altLang="el-GR" sz="2400" dirty="0"/>
              <a:t>, 4</a:t>
            </a:r>
            <a:r>
              <a:rPr lang="el-GR" altLang="el-GR" sz="2400" baseline="30000" dirty="0"/>
              <a:t>ου</a:t>
            </a:r>
            <a:r>
              <a:rPr lang="el-GR" altLang="el-GR" sz="2400" dirty="0"/>
              <a:t>, και 5</a:t>
            </a:r>
            <a:r>
              <a:rPr lang="el-GR" altLang="el-GR" sz="2400" baseline="30000" dirty="0"/>
              <a:t>ου</a:t>
            </a:r>
            <a:r>
              <a:rPr lang="el-GR" altLang="el-GR" sz="2400" dirty="0"/>
              <a:t> δακτύλου</a:t>
            </a:r>
          </a:p>
          <a:p>
            <a:pPr marL="722313" indent="-27781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endParaRPr lang="el-GR" altLang="el-GR" sz="2400" b="1" dirty="0" smtClean="0">
              <a:solidFill>
                <a:schemeClr val="accent3">
                  <a:lumMod val="50000"/>
                </a:schemeClr>
              </a:solidFill>
            </a:endParaRPr>
          </a:p>
          <a:p>
            <a:pPr marL="1122363" lvl="1" indent="-277813">
              <a:spcBef>
                <a:spcPts val="600"/>
              </a:spcBef>
            </a:pPr>
            <a:r>
              <a:rPr lang="el-GR" altLang="el-GR" sz="2400" dirty="0" smtClean="0"/>
              <a:t>Μέσο </a:t>
            </a:r>
            <a:r>
              <a:rPr lang="el-GR" altLang="el-GR" sz="2400" dirty="0"/>
              <a:t>ν. του βραχιονίου πλέγματος (Α5Α6Α7Α8Θ1</a:t>
            </a:r>
            <a:r>
              <a:rPr lang="el-GR" altLang="el-GR" sz="2400" dirty="0" smtClean="0"/>
              <a:t>)</a:t>
            </a:r>
            <a:r>
              <a:rPr lang="el-GR" altLang="el-GR" sz="1100" b="1" dirty="0" smtClean="0">
                <a:solidFill>
                  <a:srgbClr val="FF3399"/>
                </a:solidFill>
              </a:rPr>
              <a:t>       </a:t>
            </a:r>
            <a:endParaRPr lang="el-GR" altLang="el-GR" sz="1100" b="1" dirty="0">
              <a:solidFill>
                <a:srgbClr val="FFFF00"/>
              </a:solidFill>
            </a:endParaRPr>
          </a:p>
          <a:p>
            <a:pPr marL="533400" indent="-533400">
              <a:spcBef>
                <a:spcPts val="600"/>
              </a:spcBef>
              <a:buFont typeface="Wingdings" pitchFamily="2" charset="2"/>
              <a:buNone/>
            </a:pPr>
            <a:r>
              <a:rPr lang="el-GR" altLang="el-GR" sz="1100" b="1" dirty="0">
                <a:solidFill>
                  <a:srgbClr val="FFFF00"/>
                </a:solidFill>
              </a:rPr>
              <a:t>  </a:t>
            </a:r>
          </a:p>
          <a:p>
            <a:pPr>
              <a:spcBef>
                <a:spcPts val="600"/>
              </a:spcBef>
            </a:pPr>
            <a:endParaRPr lang="el-GR" sz="11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9" y="1397395"/>
            <a:ext cx="1584176" cy="48414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28184" y="6211669"/>
            <a:ext cx="273630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5"/>
              </a:rPr>
              <a:t>Forearm </a:t>
            </a:r>
            <a:r>
              <a:rPr lang="en-US" sz="1200" dirty="0">
                <a:solidFill>
                  <a:schemeClr val="tx1">
                    <a:lumMod val="75000"/>
                    <a:lumOff val="25000"/>
                  </a:schemeClr>
                </a:solidFill>
                <a:latin typeface="+mn-lt"/>
                <a:hlinkClick r:id="rId5"/>
              </a:rPr>
              <a:t>muscles back </a:t>
            </a:r>
            <a:r>
              <a:rPr lang="en-US" sz="1200" dirty="0" smtClean="0">
                <a:solidFill>
                  <a:schemeClr val="tx1">
                    <a:lumMod val="75000"/>
                    <a:lumOff val="25000"/>
                  </a:schemeClr>
                </a:solidFill>
                <a:latin typeface="+mn-lt"/>
                <a:hlinkClick r:id="rId5"/>
              </a:rPr>
              <a:t>superficial</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tooltip="User:Lennert B"/>
              </a:rPr>
              <a:t>Lennert </a:t>
            </a:r>
            <a:r>
              <a:rPr lang="en-US" sz="1200" dirty="0" smtClean="0">
                <a:solidFill>
                  <a:schemeClr val="tx1">
                    <a:lumMod val="75000"/>
                    <a:lumOff val="25000"/>
                  </a:schemeClr>
                </a:solidFill>
                <a:latin typeface="+mn-lt"/>
                <a:hlinkClick r:id="rId6" tooltip="User:Lennert B"/>
              </a:rPr>
              <a:t>B</a:t>
            </a:r>
            <a:r>
              <a:rPr lang="el-GR" sz="1200" dirty="0" smtClean="0">
                <a:solidFill>
                  <a:schemeClr val="tx1">
                    <a:lumMod val="75000"/>
                    <a:lumOff val="25000"/>
                  </a:schemeClr>
                </a:solidFill>
                <a:latin typeface="+mn-lt"/>
              </a:rPr>
              <a:t> διαθέσιμο ως κοινό κτήμα</a:t>
            </a:r>
            <a:r>
              <a:rPr lang="en-US" sz="1200" dirty="0" smtClean="0">
                <a:solidFill>
                  <a:schemeClr val="tx1">
                    <a:lumMod val="75000"/>
                    <a:lumOff val="25000"/>
                  </a:schemeClr>
                </a:solidFill>
                <a:latin typeface="+mn-lt"/>
              </a:rPr>
              <a:t> </a:t>
            </a:r>
            <a:endParaRPr lang="en-US" sz="1200" b="0" i="0" dirty="0">
              <a:solidFill>
                <a:schemeClr val="tx1">
                  <a:lumMod val="75000"/>
                  <a:lumOff val="25000"/>
                </a:schemeClr>
              </a:solidFill>
              <a:effectLst/>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custDataLst>
      <p:tags r:id="rId1"/>
    </p:custDataLst>
    <p:extLst>
      <p:ext uri="{BB962C8B-B14F-4D97-AF65-F5344CB8AC3E}">
        <p14:creationId xmlns:p14="http://schemas.microsoft.com/office/powerpoint/2010/main" val="41516954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el-GR" altLang="el-GR" sz="3600" dirty="0">
                <a:solidFill>
                  <a:prstClr val="black"/>
                </a:solidFill>
              </a:rPr>
              <a:t>Μύες </a:t>
            </a:r>
            <a:r>
              <a:rPr lang="el-GR" altLang="el-GR" sz="3600" dirty="0">
                <a:solidFill>
                  <a:prstClr val="black"/>
                </a:solidFill>
              </a:rPr>
              <a:t>τ</a:t>
            </a:r>
            <a:r>
              <a:rPr lang="el-GR" altLang="el-GR" sz="3600" dirty="0" smtClean="0">
                <a:solidFill>
                  <a:prstClr val="black"/>
                </a:solidFill>
              </a:rPr>
              <a:t>ραχήλου </a:t>
            </a:r>
            <a:r>
              <a:rPr lang="en-US" altLang="el-GR" sz="2800" b="0" dirty="0">
                <a:solidFill>
                  <a:prstClr val="black"/>
                </a:solidFill>
              </a:rPr>
              <a:t>(</a:t>
            </a:r>
            <a:r>
              <a:rPr lang="en-US" altLang="el-GR" sz="2800" b="0" dirty="0" smtClean="0">
                <a:solidFill>
                  <a:prstClr val="black"/>
                </a:solidFill>
              </a:rPr>
              <a:t>1</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14</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6707088" cy="5040560"/>
          </a:xfrm>
        </p:spPr>
        <p:txBody>
          <a:bodyPr>
            <a:noAutofit/>
          </a:bodyPr>
          <a:lstStyle/>
          <a:p>
            <a:pPr>
              <a:spcBef>
                <a:spcPts val="600"/>
              </a:spcBef>
              <a:buFont typeface="Wingdings" pitchFamily="2" charset="2"/>
              <a:buAutoNum type="arabicPeriod" startAt="3"/>
            </a:pPr>
            <a:r>
              <a:rPr lang="el-GR" altLang="el-GR" sz="2400" b="1" dirty="0" smtClean="0"/>
              <a:t>Επιμήκης Τραχηλικός</a:t>
            </a:r>
            <a:r>
              <a:rPr lang="en-US" altLang="el-GR" sz="2400" b="1" dirty="0" smtClean="0"/>
              <a:t>:</a:t>
            </a:r>
            <a:r>
              <a:rPr lang="el-GR" altLang="el-GR" sz="2400" b="1" dirty="0" smtClean="0"/>
              <a:t> Έχει </a:t>
            </a:r>
            <a:r>
              <a:rPr lang="el-GR" altLang="el-GR" sz="2400" b="1" dirty="0"/>
              <a:t>3 μέρη</a:t>
            </a:r>
          </a:p>
          <a:p>
            <a:pPr marL="722313" indent="-361950">
              <a:spcBef>
                <a:spcPts val="600"/>
              </a:spcBef>
            </a:pPr>
            <a:r>
              <a:rPr lang="el-GR" altLang="el-GR" sz="2400" b="1" dirty="0" smtClean="0"/>
              <a:t>Ορθό </a:t>
            </a:r>
          </a:p>
          <a:p>
            <a:pPr marL="1071563" lvl="1"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t> </a:t>
            </a:r>
            <a:r>
              <a:rPr lang="el-GR" altLang="el-GR" sz="2400" dirty="0" smtClean="0"/>
              <a:t>Σώματα </a:t>
            </a:r>
            <a:r>
              <a:rPr lang="el-GR" altLang="el-GR" sz="2400" dirty="0"/>
              <a:t>Α5-Α7</a:t>
            </a:r>
          </a:p>
          <a:p>
            <a:pPr marL="1071563" lvl="1"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t> </a:t>
            </a:r>
            <a:r>
              <a:rPr lang="el-GR" altLang="el-GR" sz="2400" dirty="0" smtClean="0"/>
              <a:t>Σώματα </a:t>
            </a:r>
            <a:r>
              <a:rPr lang="el-GR" altLang="el-GR" sz="2400" dirty="0"/>
              <a:t>Α2-Α5</a:t>
            </a:r>
          </a:p>
          <a:p>
            <a:pPr marL="722313" indent="-361950">
              <a:spcBef>
                <a:spcPts val="600"/>
              </a:spcBef>
            </a:pPr>
            <a:r>
              <a:rPr lang="el-GR" altLang="el-GR" sz="2400" b="1" dirty="0" smtClean="0"/>
              <a:t>Άνω Πλάγιο</a:t>
            </a:r>
          </a:p>
          <a:p>
            <a:pPr marL="1071563" lvl="1"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t> </a:t>
            </a:r>
            <a:r>
              <a:rPr lang="el-GR" altLang="el-GR" sz="2400" dirty="0" smtClean="0"/>
              <a:t>Εγκάρσιες </a:t>
            </a:r>
            <a:r>
              <a:rPr lang="el-GR" altLang="el-GR" sz="2400" dirty="0"/>
              <a:t>αποφύσεις Α2-Α5</a:t>
            </a:r>
          </a:p>
          <a:p>
            <a:pPr marL="1071563" lvl="1"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t> </a:t>
            </a:r>
            <a:r>
              <a:rPr lang="el-GR" altLang="el-GR" sz="2400" dirty="0" smtClean="0"/>
              <a:t>Άτλας</a:t>
            </a:r>
            <a:endParaRPr lang="el-GR" altLang="el-GR" sz="2400" dirty="0"/>
          </a:p>
          <a:p>
            <a:pPr marL="722313" indent="-361950">
              <a:spcBef>
                <a:spcPts val="600"/>
              </a:spcBef>
            </a:pPr>
            <a:r>
              <a:rPr lang="el-GR" altLang="el-GR" sz="2400" b="1" dirty="0" smtClean="0"/>
              <a:t>Κάτω Πλάγιο</a:t>
            </a:r>
          </a:p>
          <a:p>
            <a:pPr marL="1071563" lvl="1" indent="-3492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n-US" altLang="el-GR" sz="2400" dirty="0" smtClean="0">
                <a:solidFill>
                  <a:schemeClr val="tx2"/>
                </a:solidFill>
              </a:rPr>
              <a:t> </a:t>
            </a:r>
            <a:r>
              <a:rPr lang="el-GR" altLang="el-GR" sz="2400" dirty="0" smtClean="0"/>
              <a:t>Θ1-Θ3</a:t>
            </a:r>
            <a:endParaRPr lang="el-GR" altLang="el-GR" sz="2400" dirty="0"/>
          </a:p>
          <a:p>
            <a:pPr marL="1071563" lvl="1" indent="-3492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n-US" altLang="el-GR" sz="2400" dirty="0" smtClean="0">
                <a:solidFill>
                  <a:srgbClr val="820000"/>
                </a:solidFill>
              </a:rPr>
              <a:t> </a:t>
            </a:r>
            <a:r>
              <a:rPr lang="el-GR" altLang="el-GR" sz="2400" dirty="0" smtClean="0"/>
              <a:t>Εγκάρσιες </a:t>
            </a:r>
            <a:r>
              <a:rPr lang="el-GR" altLang="el-GR" sz="2400" dirty="0"/>
              <a:t>αποφύσεις  Α6-Α7</a:t>
            </a:r>
          </a:p>
          <a:p>
            <a:pPr marL="1071563" lvl="1" indent="-3492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n-US" altLang="el-GR" sz="2400" dirty="0" smtClean="0">
                <a:solidFill>
                  <a:schemeClr val="accent3">
                    <a:lumMod val="50000"/>
                  </a:schemeClr>
                </a:solidFill>
              </a:rPr>
              <a:t> </a:t>
            </a:r>
            <a:r>
              <a:rPr lang="el-GR" altLang="el-GR" sz="2400" dirty="0" smtClean="0"/>
              <a:t>Κλάδοι </a:t>
            </a:r>
            <a:r>
              <a:rPr lang="el-GR" altLang="el-GR" sz="2400" dirty="0"/>
              <a:t>αυχενικού </a:t>
            </a:r>
            <a:r>
              <a:rPr lang="el-GR" altLang="el-GR" sz="2400" dirty="0" smtClean="0"/>
              <a:t>πλέγματος</a:t>
            </a:r>
            <a:endParaRPr lang="el-GR" sz="24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64"/>
          <a:stretch/>
        </p:blipFill>
        <p:spPr bwMode="auto">
          <a:xfrm>
            <a:off x="6618099" y="1209509"/>
            <a:ext cx="2553829" cy="36705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69</a:t>
            </a:fld>
            <a:endParaRPr lang="el-GR" dirty="0"/>
          </a:p>
        </p:txBody>
      </p:sp>
    </p:spTree>
    <p:custDataLst>
      <p:tags r:id="rId1"/>
    </p:custDataLst>
    <p:extLst>
      <p:ext uri="{BB962C8B-B14F-4D97-AF65-F5344CB8AC3E}">
        <p14:creationId xmlns:p14="http://schemas.microsoft.com/office/powerpoint/2010/main" val="2759470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κνήμης</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1510135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της κνήμης </a:t>
            </a:r>
            <a:r>
              <a:rPr lang="en-US" altLang="el-GR" sz="2800" b="0" dirty="0">
                <a:solidFill>
                  <a:prstClr val="black"/>
                </a:solidFill>
              </a:rPr>
              <a:t>(1/</a:t>
            </a:r>
            <a:r>
              <a:rPr lang="el-GR" altLang="el-GR" sz="2800" b="0" dirty="0" smtClean="0">
                <a:solidFill>
                  <a:prstClr val="black"/>
                </a:solidFill>
              </a:rPr>
              <a:t>12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4546848" cy="5040560"/>
          </a:xfrm>
        </p:spPr>
        <p:txBody>
          <a:bodyPr>
            <a:noAutofit/>
          </a:bodyPr>
          <a:lstStyle/>
          <a:p>
            <a:pPr marL="577850" indent="-577850">
              <a:spcBef>
                <a:spcPts val="600"/>
              </a:spcBef>
              <a:buFont typeface="Wingdings" pitchFamily="2" charset="2"/>
              <a:buNone/>
            </a:pPr>
            <a:r>
              <a:rPr lang="el-GR" altLang="el-GR" sz="2400" b="1" dirty="0" smtClean="0"/>
              <a:t>Χωρίζονται </a:t>
            </a:r>
            <a:r>
              <a:rPr lang="el-GR" altLang="el-GR" sz="2400" b="1" dirty="0"/>
              <a:t>σε 3 κατηγορίες</a:t>
            </a:r>
          </a:p>
          <a:p>
            <a:pPr marL="577850" indent="-577850">
              <a:spcBef>
                <a:spcPts val="600"/>
              </a:spcBef>
              <a:buFont typeface="Wingdings" pitchFamily="2" charset="2"/>
              <a:buNone/>
            </a:pPr>
            <a:r>
              <a:rPr lang="el-GR" altLang="el-GR" sz="2400" b="1" dirty="0" smtClean="0"/>
              <a:t>Α</a:t>
            </a:r>
            <a:r>
              <a:rPr lang="el-GR" altLang="el-GR" sz="2400" b="1" dirty="0"/>
              <a:t>. </a:t>
            </a:r>
            <a:r>
              <a:rPr lang="el-GR" altLang="el-GR" sz="2400" b="1" dirty="0" smtClean="0"/>
              <a:t>Πρόσθιοι </a:t>
            </a:r>
            <a:r>
              <a:rPr lang="el-GR" altLang="el-GR" sz="2400" b="1" dirty="0"/>
              <a:t>ή</a:t>
            </a:r>
            <a:r>
              <a:rPr lang="el-GR" altLang="el-GR" sz="2400" b="1" dirty="0" smtClean="0"/>
              <a:t> Εκτείνοντες</a:t>
            </a:r>
          </a:p>
          <a:p>
            <a:pPr marL="577850" indent="-577850">
              <a:spcBef>
                <a:spcPts val="600"/>
              </a:spcBef>
              <a:buFont typeface="Wingdings" pitchFamily="2" charset="2"/>
              <a:buAutoNum type="arabicPeriod"/>
            </a:pPr>
            <a:r>
              <a:rPr lang="el-GR" altLang="el-GR" sz="2400" b="1" dirty="0" smtClean="0"/>
              <a:t>Πρόσθιος Κνημιαίος</a:t>
            </a:r>
          </a:p>
          <a:p>
            <a:pPr marL="901700" indent="-279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 </a:t>
            </a:r>
            <a:r>
              <a:rPr lang="el-GR" altLang="el-GR" sz="2400" dirty="0"/>
              <a:t>Άνω 2/3 κνήμης</a:t>
            </a:r>
          </a:p>
          <a:p>
            <a:pPr marL="901700" indent="-279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a:t>1</a:t>
            </a:r>
            <a:r>
              <a:rPr lang="el-GR" altLang="el-GR" sz="2400" baseline="30000" dirty="0"/>
              <a:t>ο</a:t>
            </a:r>
            <a:r>
              <a:rPr lang="el-GR" altLang="el-GR" sz="2400" dirty="0"/>
              <a:t> σφηνοειδές 3</a:t>
            </a:r>
            <a:r>
              <a:rPr lang="el-GR" altLang="el-GR" sz="2400" baseline="30000" dirty="0"/>
              <a:t>ης </a:t>
            </a:r>
            <a:r>
              <a:rPr lang="el-GR" altLang="el-GR" sz="2400" dirty="0"/>
              <a:t>στιβάδας </a:t>
            </a:r>
            <a:r>
              <a:rPr lang="el-GR" altLang="el-GR" sz="2400" dirty="0" smtClean="0"/>
              <a:t>ταρσού</a:t>
            </a:r>
            <a:endParaRPr lang="el-GR" altLang="el-GR" sz="24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5256"/>
          <a:stretch/>
        </p:blipFill>
        <p:spPr bwMode="auto">
          <a:xfrm>
            <a:off x="5806479" y="996346"/>
            <a:ext cx="2952328" cy="5066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06479" y="6062839"/>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1123 Muscles of the Leg that Move the Foot and </a:t>
            </a:r>
            <a:r>
              <a:rPr lang="en-US" sz="1200" dirty="0" smtClean="0">
                <a:latin typeface="+mn-lt"/>
                <a:hlinkClick r:id="rId4"/>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71</a:t>
            </a:fld>
            <a:endParaRPr lang="el-GR" dirty="0"/>
          </a:p>
        </p:txBody>
      </p:sp>
    </p:spTree>
    <p:custDataLst>
      <p:tags r:id="rId1"/>
    </p:custDataLst>
    <p:extLst>
      <p:ext uri="{BB962C8B-B14F-4D97-AF65-F5344CB8AC3E}">
        <p14:creationId xmlns:p14="http://schemas.microsoft.com/office/powerpoint/2010/main" val="6605879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της κνήμης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smtClean="0">
                <a:solidFill>
                  <a:prstClr val="black"/>
                </a:solidFill>
              </a:rPr>
              <a:t>12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4978896" cy="5040560"/>
          </a:xfrm>
        </p:spPr>
        <p:txBody>
          <a:bodyPr>
            <a:noAutofit/>
          </a:bodyPr>
          <a:lstStyle/>
          <a:p>
            <a:pPr marL="577850" indent="-577850">
              <a:spcBef>
                <a:spcPts val="600"/>
              </a:spcBef>
              <a:buFont typeface="Wingdings" pitchFamily="2" charset="2"/>
              <a:buNone/>
            </a:pPr>
            <a:r>
              <a:rPr lang="el-GR" altLang="el-GR" sz="2400" b="1" dirty="0" smtClean="0"/>
              <a:t>Βάση </a:t>
            </a:r>
            <a:r>
              <a:rPr lang="el-GR" altLang="el-GR" sz="2400" b="1" dirty="0"/>
              <a:t>1</a:t>
            </a:r>
            <a:r>
              <a:rPr lang="el-GR" altLang="el-GR" sz="2400" b="1" baseline="30000" dirty="0"/>
              <a:t>ου</a:t>
            </a:r>
            <a:r>
              <a:rPr lang="el-GR" altLang="el-GR" sz="2400" b="1" dirty="0"/>
              <a:t> </a:t>
            </a:r>
            <a:r>
              <a:rPr lang="el-GR" altLang="el-GR" sz="2400" b="1" dirty="0" smtClean="0"/>
              <a:t>μεταταρσίου</a:t>
            </a:r>
          </a:p>
          <a:p>
            <a:pPr marL="577850" indent="-577850">
              <a:spcBef>
                <a:spcPts val="600"/>
              </a:spcBef>
              <a:buFont typeface="Wingdings" pitchFamily="2" charset="2"/>
              <a:buAutoNum type="arabicPeriod" startAt="2"/>
            </a:pPr>
            <a:r>
              <a:rPr lang="el-GR" altLang="el-GR" sz="2400" b="1" dirty="0" smtClean="0"/>
              <a:t>Μακρός Εκτείνων τον Μεγάλο Δάκτυλο</a:t>
            </a:r>
            <a:r>
              <a:rPr lang="el-GR" altLang="el-GR" sz="2400" dirty="0" smtClean="0"/>
              <a:t> </a:t>
            </a:r>
          </a:p>
          <a:p>
            <a:pPr marL="901700" indent="-279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n-US" altLang="el-GR" sz="2400" dirty="0" smtClean="0">
              <a:solidFill>
                <a:schemeClr val="tx2"/>
              </a:solidFill>
            </a:endParaRPr>
          </a:p>
          <a:p>
            <a:pPr marL="1301750" lvl="1" indent="-279400">
              <a:spcBef>
                <a:spcPts val="600"/>
              </a:spcBef>
            </a:pPr>
            <a:r>
              <a:rPr lang="el-GR" altLang="el-GR" sz="2400" dirty="0" smtClean="0"/>
              <a:t>Μέσο </a:t>
            </a:r>
            <a:r>
              <a:rPr lang="el-GR" altLang="el-GR" sz="2400" dirty="0"/>
              <a:t>τμήμα πρόσθιας επιφάνειας περόνης </a:t>
            </a:r>
          </a:p>
          <a:p>
            <a:pPr marL="901700" indent="-279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n-US" altLang="el-GR" sz="2400" b="1" dirty="0" smtClean="0">
              <a:solidFill>
                <a:srgbClr val="820000"/>
              </a:solidFill>
            </a:endParaRPr>
          </a:p>
          <a:p>
            <a:pPr marL="1301750" lvl="1" indent="-279400">
              <a:spcBef>
                <a:spcPts val="600"/>
              </a:spcBef>
            </a:pPr>
            <a:r>
              <a:rPr lang="el-GR" altLang="el-GR" sz="2400" dirty="0" smtClean="0"/>
              <a:t>Ραχιαία </a:t>
            </a:r>
            <a:r>
              <a:rPr lang="el-GR" altLang="el-GR" sz="2400" dirty="0"/>
              <a:t>επιφάνεια της βάσης της 2</a:t>
            </a:r>
            <a:r>
              <a:rPr lang="el-GR" altLang="el-GR" sz="2400" baseline="30000" dirty="0"/>
              <a:t>ης</a:t>
            </a:r>
            <a:r>
              <a:rPr lang="el-GR" altLang="el-GR" sz="2400" dirty="0"/>
              <a:t> (ονυχοφόρου)</a:t>
            </a:r>
            <a:r>
              <a:rPr lang="en-US" altLang="el-GR" sz="2400" dirty="0"/>
              <a:t> </a:t>
            </a:r>
            <a:r>
              <a:rPr lang="el-GR" altLang="el-GR" sz="2400" dirty="0"/>
              <a:t>φάλαγγος του μεγάλου δακτύλου </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5256"/>
          <a:stretch/>
        </p:blipFill>
        <p:spPr bwMode="auto">
          <a:xfrm>
            <a:off x="5806479" y="996346"/>
            <a:ext cx="2952328" cy="5066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06479" y="6062839"/>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1123 Muscles of the Leg that Move the Foot and </a:t>
            </a:r>
            <a:r>
              <a:rPr lang="en-US" sz="1200" dirty="0" smtClean="0">
                <a:latin typeface="+mn-lt"/>
                <a:hlinkClick r:id="rId4"/>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spTree>
    <p:custDataLst>
      <p:tags r:id="rId1"/>
    </p:custDataLst>
    <p:extLst>
      <p:ext uri="{BB962C8B-B14F-4D97-AF65-F5344CB8AC3E}">
        <p14:creationId xmlns:p14="http://schemas.microsoft.com/office/powerpoint/2010/main" val="12122329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της κνήμης </a:t>
            </a:r>
            <a:r>
              <a:rPr lang="en-US" altLang="el-GR" sz="2800" b="0" dirty="0" smtClean="0">
                <a:solidFill>
                  <a:prstClr val="black"/>
                </a:solidFill>
              </a:rPr>
              <a:t>(</a:t>
            </a:r>
            <a:r>
              <a:rPr lang="el-GR" altLang="el-GR" sz="2800" b="0" dirty="0">
                <a:solidFill>
                  <a:prstClr val="black"/>
                </a:solidFill>
              </a:rPr>
              <a:t>3</a:t>
            </a:r>
            <a:r>
              <a:rPr lang="en-US" altLang="el-GR" sz="2800" b="0" dirty="0" smtClean="0">
                <a:solidFill>
                  <a:prstClr val="black"/>
                </a:solidFill>
              </a:rPr>
              <a:t>/</a:t>
            </a:r>
            <a:r>
              <a:rPr lang="el-GR" altLang="el-GR" sz="2800" b="0" dirty="0" smtClean="0">
                <a:solidFill>
                  <a:prstClr val="black"/>
                </a:solidFill>
              </a:rPr>
              <a:t>12</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4546848" cy="5661248"/>
          </a:xfrm>
        </p:spPr>
        <p:txBody>
          <a:bodyPr>
            <a:noAutofit/>
          </a:bodyPr>
          <a:lstStyle/>
          <a:p>
            <a:pPr marL="577850" indent="-577850">
              <a:spcBef>
                <a:spcPts val="600"/>
              </a:spcBef>
              <a:buFont typeface="Wingdings" pitchFamily="2" charset="2"/>
              <a:buAutoNum type="arabicPeriod" startAt="3"/>
            </a:pPr>
            <a:r>
              <a:rPr lang="el-GR" altLang="el-GR" sz="2400" b="1" dirty="0" smtClean="0"/>
              <a:t>Μακρός Εκτείνων Τους Δακτύλους</a:t>
            </a:r>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endParaRPr lang="el-GR" altLang="el-GR" sz="2400" b="1" dirty="0" smtClean="0">
              <a:solidFill>
                <a:schemeClr val="tx2"/>
              </a:solidFill>
            </a:endParaRPr>
          </a:p>
          <a:p>
            <a:pPr marL="1381125" lvl="1" indent="-358775">
              <a:spcBef>
                <a:spcPts val="600"/>
              </a:spcBef>
            </a:pPr>
            <a:r>
              <a:rPr lang="el-GR" altLang="el-GR" sz="2400" dirty="0" smtClean="0"/>
              <a:t>Έξω </a:t>
            </a:r>
            <a:r>
              <a:rPr lang="el-GR" altLang="el-GR" sz="2400" dirty="0"/>
              <a:t>κνημιαίος κόνδυλος</a:t>
            </a:r>
          </a:p>
          <a:p>
            <a:pPr marL="1381125" lvl="1" indent="-358775">
              <a:spcBef>
                <a:spcPts val="600"/>
              </a:spcBef>
            </a:pPr>
            <a:r>
              <a:rPr lang="el-GR" altLang="el-GR" sz="2400" dirty="0" smtClean="0"/>
              <a:t>Κεφαλή </a:t>
            </a:r>
            <a:r>
              <a:rPr lang="el-GR" altLang="el-GR" sz="2400" dirty="0"/>
              <a:t>και τα άνω 2/3 της περόνης</a:t>
            </a:r>
          </a:p>
          <a:p>
            <a:pPr marL="981075"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n-US" altLang="el-GR" sz="2400" b="1" dirty="0" smtClean="0">
              <a:solidFill>
                <a:srgbClr val="820000"/>
              </a:solidFill>
            </a:endParaRPr>
          </a:p>
          <a:p>
            <a:pPr marL="1338263" lvl="1" indent="-357188">
              <a:spcBef>
                <a:spcPts val="600"/>
              </a:spcBef>
            </a:pPr>
            <a:r>
              <a:rPr lang="el-GR" altLang="el-GR" sz="2400" dirty="0" smtClean="0"/>
              <a:t>Μέση </a:t>
            </a:r>
            <a:r>
              <a:rPr lang="el-GR" altLang="el-GR" sz="2400" dirty="0"/>
              <a:t>(2</a:t>
            </a:r>
            <a:r>
              <a:rPr lang="el-GR" altLang="el-GR" sz="2400" baseline="30000" dirty="0"/>
              <a:t>η</a:t>
            </a:r>
            <a:r>
              <a:rPr lang="el-GR" altLang="el-GR" sz="2400" dirty="0"/>
              <a:t>) και άπω (3</a:t>
            </a:r>
            <a:r>
              <a:rPr lang="el-GR" altLang="el-GR" sz="2400" baseline="30000" dirty="0"/>
              <a:t>η</a:t>
            </a:r>
            <a:r>
              <a:rPr lang="el-GR" altLang="el-GR" sz="2400" dirty="0"/>
              <a:t> ή ονυχοφόρος) φάλαγγα του 2</a:t>
            </a:r>
            <a:r>
              <a:rPr lang="el-GR" altLang="el-GR" sz="2400" baseline="30000" dirty="0"/>
              <a:t>ου</a:t>
            </a:r>
            <a:r>
              <a:rPr lang="el-GR" altLang="el-GR" sz="2400" dirty="0"/>
              <a:t>, 3</a:t>
            </a:r>
            <a:r>
              <a:rPr lang="el-GR" altLang="el-GR" sz="2400" baseline="30000" dirty="0"/>
              <a:t>ου</a:t>
            </a:r>
            <a:r>
              <a:rPr lang="el-GR" altLang="el-GR" sz="2400" dirty="0"/>
              <a:t>, 4</a:t>
            </a:r>
            <a:r>
              <a:rPr lang="el-GR" altLang="el-GR" sz="2400" baseline="30000" dirty="0"/>
              <a:t>ου</a:t>
            </a:r>
            <a:r>
              <a:rPr lang="el-GR" altLang="el-GR" sz="2400" dirty="0"/>
              <a:t>, και 5</a:t>
            </a:r>
            <a:r>
              <a:rPr lang="el-GR" altLang="el-GR" sz="2400" baseline="30000" dirty="0"/>
              <a:t>ου</a:t>
            </a:r>
            <a:r>
              <a:rPr lang="el-GR" altLang="el-GR" sz="2400" dirty="0"/>
              <a:t> δακτύλου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5256"/>
          <a:stretch/>
        </p:blipFill>
        <p:spPr bwMode="auto">
          <a:xfrm>
            <a:off x="5806479" y="996346"/>
            <a:ext cx="2952328" cy="50664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06479" y="6062839"/>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1123 Muscles of the Leg that Move the Foot and </a:t>
            </a:r>
            <a:r>
              <a:rPr lang="en-US" sz="1200" dirty="0" smtClean="0">
                <a:latin typeface="+mn-lt"/>
                <a:hlinkClick r:id="rId4"/>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73</a:t>
            </a:fld>
            <a:endParaRPr lang="el-GR" dirty="0"/>
          </a:p>
        </p:txBody>
      </p:sp>
    </p:spTree>
    <p:custDataLst>
      <p:tags r:id="rId1"/>
    </p:custDataLst>
    <p:extLst>
      <p:ext uri="{BB962C8B-B14F-4D97-AF65-F5344CB8AC3E}">
        <p14:creationId xmlns:p14="http://schemas.microsoft.com/office/powerpoint/2010/main" val="17765098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altLang="el-GR" sz="3600" dirty="0" smtClean="0"/>
              <a:t>Μύες της κνήμης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482952" cy="5661248"/>
          </a:xfrm>
        </p:spPr>
        <p:txBody>
          <a:bodyPr>
            <a:noAutofit/>
          </a:bodyPr>
          <a:lstStyle/>
          <a:p>
            <a:pPr marL="577850" indent="-577850">
              <a:spcBef>
                <a:spcPts val="600"/>
              </a:spcBef>
              <a:buFont typeface="Wingdings" pitchFamily="2" charset="2"/>
              <a:buAutoNum type="arabicPeriod" startAt="4"/>
            </a:pPr>
            <a:r>
              <a:rPr lang="el-GR" altLang="el-GR" sz="2400" b="1" dirty="0" smtClean="0"/>
              <a:t>Πρόσθιος ή Τρίτος Περονιαίος</a:t>
            </a:r>
            <a:r>
              <a:rPr lang="el-GR" altLang="el-GR" sz="2400" dirty="0" smtClean="0"/>
              <a:t> </a:t>
            </a:r>
          </a:p>
          <a:p>
            <a:pPr marL="981075" indent="-358775">
              <a:spcBef>
                <a:spcPts val="600"/>
              </a:spcBef>
              <a:tabLst>
                <a:tab pos="622300" algn="l"/>
              </a:tabLst>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n-US" altLang="el-GR" sz="2400" dirty="0" smtClean="0">
              <a:solidFill>
                <a:schemeClr val="tx2"/>
              </a:solidFill>
            </a:endParaRPr>
          </a:p>
          <a:p>
            <a:pPr marL="1338263" lvl="1" indent="-357188">
              <a:spcBef>
                <a:spcPts val="600"/>
              </a:spcBef>
            </a:pPr>
            <a:r>
              <a:rPr lang="el-GR" altLang="el-GR" sz="2400" dirty="0" smtClean="0"/>
              <a:t>Κάτω </a:t>
            </a:r>
            <a:r>
              <a:rPr lang="el-GR" altLang="el-GR" sz="2400" dirty="0"/>
              <a:t>τριτημόριο πρόσθιας επιφάνειας περόνης                  </a:t>
            </a:r>
          </a:p>
          <a:p>
            <a:pPr marL="981075" indent="-358775">
              <a:spcBef>
                <a:spcPts val="600"/>
              </a:spcBef>
              <a:tabLst>
                <a:tab pos="622300" algn="l"/>
              </a:tabLst>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n-US" altLang="el-GR" sz="2400" b="1" dirty="0" smtClean="0">
              <a:solidFill>
                <a:srgbClr val="820000"/>
              </a:solidFill>
            </a:endParaRPr>
          </a:p>
          <a:p>
            <a:pPr marL="1338263" lvl="1" indent="-357188">
              <a:spcBef>
                <a:spcPts val="600"/>
              </a:spcBef>
            </a:pPr>
            <a:r>
              <a:rPr lang="el-GR" altLang="el-GR" sz="2400" dirty="0" smtClean="0"/>
              <a:t>Ραχιαία </a:t>
            </a:r>
            <a:r>
              <a:rPr lang="el-GR" altLang="el-GR" sz="2400" dirty="0"/>
              <a:t>επιφάνεια της βάσης του 5</a:t>
            </a:r>
            <a:r>
              <a:rPr lang="el-GR" altLang="el-GR" sz="2400" baseline="30000" dirty="0"/>
              <a:t>ου</a:t>
            </a:r>
            <a:r>
              <a:rPr lang="el-GR" altLang="el-GR" sz="2400" dirty="0"/>
              <a:t> μεταταρσίου</a:t>
            </a:r>
            <a:r>
              <a:rPr lang="el-GR" altLang="el-GR" sz="2400" b="1" dirty="0"/>
              <a:t>.</a:t>
            </a:r>
            <a:endParaRPr lang="el-GR" altLang="el-GR" sz="2400" dirty="0"/>
          </a:p>
          <a:p>
            <a:pPr marL="981075" indent="-358775">
              <a:spcBef>
                <a:spcPts val="600"/>
              </a:spcBef>
              <a:tabLst>
                <a:tab pos="622300" algn="l"/>
              </a:tabLst>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dirty="0" smtClean="0">
                <a:solidFill>
                  <a:schemeClr val="accent3">
                    <a:lumMod val="50000"/>
                  </a:schemeClr>
                </a:solidFill>
              </a:rPr>
              <a:t> </a:t>
            </a:r>
            <a:r>
              <a:rPr lang="el-GR" altLang="el-GR" sz="2400" dirty="0" smtClean="0"/>
              <a:t>Όλοι </a:t>
            </a:r>
            <a:r>
              <a:rPr lang="el-GR" altLang="el-GR" sz="2400" dirty="0"/>
              <a:t>από το εν τω βάθει περονιαίο ν. (κλάδος του κοινού περονιαίου ν. προερχόμενο από το ισχιακό ν. του ιερού πλέγματος </a:t>
            </a:r>
            <a:r>
              <a:rPr lang="en-US" altLang="el-GR" sz="2400" dirty="0"/>
              <a:t>: </a:t>
            </a:r>
            <a:r>
              <a:rPr lang="el-GR" altLang="el-GR" sz="2400" dirty="0"/>
              <a:t>πρόσθιοι κλάδοι Ο5 Ι1 Ι2  Ι3 νωτιαίων ν.</a:t>
            </a:r>
            <a:endParaRPr lang="el-GR" sz="2400" dirty="0"/>
          </a:p>
        </p:txBody>
      </p:sp>
      <p:sp>
        <p:nvSpPr>
          <p:cNvPr id="6" name="Rectangle 5"/>
          <p:cNvSpPr/>
          <p:nvPr/>
        </p:nvSpPr>
        <p:spPr>
          <a:xfrm>
            <a:off x="5806479" y="6062839"/>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1123 Muscles of the Leg that Move the Foot and </a:t>
            </a:r>
            <a:r>
              <a:rPr lang="en-US" sz="1200" dirty="0" smtClean="0">
                <a:latin typeface="+mn-lt"/>
                <a:hlinkClick r:id="rId3"/>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4"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5"/>
              </a:rPr>
              <a:t>CC BY </a:t>
            </a:r>
            <a:r>
              <a:rPr lang="en-US" sz="1200" dirty="0" smtClean="0">
                <a:solidFill>
                  <a:schemeClr val="tx1">
                    <a:lumMod val="75000"/>
                    <a:lumOff val="25000"/>
                  </a:schemeClr>
                </a:solidFill>
                <a:latin typeface="+mn-lt"/>
                <a:hlinkClick r:id="rId5"/>
              </a:rPr>
              <a:t>3.0</a:t>
            </a:r>
            <a:endParaRPr lang="en-US" sz="1200" i="0" dirty="0">
              <a:solidFill>
                <a:schemeClr val="tx1">
                  <a:lumMod val="75000"/>
                  <a:lumOff val="25000"/>
                </a:schemeClr>
              </a:solidFill>
              <a:effectLst/>
              <a:latin typeface="+mn-lt"/>
            </a:endParaRPr>
          </a:p>
        </p:txBody>
      </p:sp>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5256"/>
          <a:stretch/>
        </p:blipFill>
        <p:spPr bwMode="auto">
          <a:xfrm>
            <a:off x="5806479" y="996346"/>
            <a:ext cx="2952328" cy="50664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74</a:t>
            </a:fld>
            <a:endParaRPr lang="el-GR" dirty="0"/>
          </a:p>
        </p:txBody>
      </p:sp>
    </p:spTree>
    <p:custDataLst>
      <p:tags r:id="rId1"/>
    </p:custDataLst>
    <p:extLst>
      <p:ext uri="{BB962C8B-B14F-4D97-AF65-F5344CB8AC3E}">
        <p14:creationId xmlns:p14="http://schemas.microsoft.com/office/powerpoint/2010/main" val="33765789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5" r="31591"/>
          <a:stretch/>
        </p:blipFill>
        <p:spPr bwMode="auto">
          <a:xfrm>
            <a:off x="6501474" y="1190870"/>
            <a:ext cx="2643608" cy="4543426"/>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6203032" cy="5040560"/>
          </a:xfrm>
        </p:spPr>
        <p:txBody>
          <a:bodyPr>
            <a:normAutofit lnSpcReduction="10000"/>
          </a:bodyPr>
          <a:lstStyle/>
          <a:p>
            <a:pPr marL="577850" indent="-577850">
              <a:spcBef>
                <a:spcPts val="600"/>
              </a:spcBef>
              <a:buFont typeface="Wingdings" pitchFamily="2" charset="2"/>
              <a:buNone/>
            </a:pPr>
            <a:r>
              <a:rPr lang="el-GR" altLang="el-GR" sz="2400" b="1" dirty="0"/>
              <a:t>Β. </a:t>
            </a:r>
            <a:r>
              <a:rPr lang="el-GR" altLang="el-GR" sz="2400" b="1" dirty="0" smtClean="0"/>
              <a:t>Οπίσθιοι ή Καμπτήρες</a:t>
            </a:r>
          </a:p>
          <a:p>
            <a:pPr marL="577850" indent="-577850">
              <a:spcBef>
                <a:spcPts val="600"/>
              </a:spcBef>
              <a:buFont typeface="Wingdings" pitchFamily="2" charset="2"/>
              <a:buNone/>
            </a:pPr>
            <a:r>
              <a:rPr lang="el-GR" altLang="el-GR" sz="2400" dirty="0" smtClean="0"/>
              <a:t>Διατάσσονται </a:t>
            </a:r>
            <a:r>
              <a:rPr lang="el-GR" altLang="el-GR" sz="2400" dirty="0"/>
              <a:t>σε 2 στιβάδες</a:t>
            </a:r>
          </a:p>
          <a:p>
            <a:pPr marL="577850" indent="-577850">
              <a:spcBef>
                <a:spcPts val="600"/>
              </a:spcBef>
              <a:buFont typeface="Wingdings" pitchFamily="2" charset="2"/>
              <a:buNone/>
            </a:pPr>
            <a:r>
              <a:rPr lang="el-GR" altLang="el-GR" sz="2400" b="1" dirty="0" smtClean="0"/>
              <a:t>Β1. Επιπολής (1</a:t>
            </a:r>
            <a:r>
              <a:rPr lang="el-GR" altLang="el-GR" sz="2400" b="1" baseline="30000" dirty="0" smtClean="0"/>
              <a:t>ο</a:t>
            </a:r>
            <a:r>
              <a:rPr lang="el-GR" altLang="el-GR" sz="2400" b="1" dirty="0" smtClean="0"/>
              <a:t> Στρώμα ή Μύες του Αχίλλειου  Τένοντα)</a:t>
            </a:r>
          </a:p>
          <a:p>
            <a:pPr marL="577850" indent="-577850">
              <a:spcBef>
                <a:spcPts val="600"/>
              </a:spcBef>
              <a:buFont typeface="Wingdings" pitchFamily="2" charset="2"/>
              <a:buAutoNum type="arabicPeriod"/>
            </a:pPr>
            <a:r>
              <a:rPr lang="el-GR" altLang="el-GR" sz="2400" b="1" dirty="0" smtClean="0"/>
              <a:t>Γαστροκνήμιος </a:t>
            </a:r>
            <a:r>
              <a:rPr lang="el-GR" altLang="el-GR" sz="2400" b="1" dirty="0"/>
              <a:t>(2 κεφαλές</a:t>
            </a:r>
            <a:r>
              <a:rPr lang="el-GR" altLang="el-GR" sz="2400" b="1" dirty="0" smtClean="0"/>
              <a:t>)</a:t>
            </a:r>
          </a:p>
          <a:p>
            <a:pPr marL="808038" indent="-808038">
              <a:spcBef>
                <a:spcPts val="600"/>
              </a:spcBef>
              <a:buFont typeface="Wingdings" pitchFamily="2" charset="2"/>
              <a:buNone/>
            </a:pPr>
            <a:r>
              <a:rPr lang="el-GR" altLang="el-GR" sz="2400" b="1" dirty="0" smtClean="0"/>
              <a:t>1Α.  Έξω Κεφαλή</a:t>
            </a:r>
            <a:r>
              <a:rPr lang="el-GR" altLang="el-GR" sz="2400" dirty="0" smtClean="0"/>
              <a:t> </a:t>
            </a:r>
            <a:endParaRPr lang="el-GR" altLang="el-GR" sz="2400" dirty="0"/>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166813" lvl="1" indent="-358775">
              <a:spcBef>
                <a:spcPts val="600"/>
              </a:spcBef>
            </a:pPr>
            <a:r>
              <a:rPr lang="el-GR" altLang="el-GR" sz="2400" dirty="0" smtClean="0"/>
              <a:t>Έξω </a:t>
            </a:r>
            <a:r>
              <a:rPr lang="el-GR" altLang="el-GR" sz="2400" dirty="0"/>
              <a:t>υπερκονδύλιο κύρτωμα μηριαίου</a:t>
            </a:r>
          </a:p>
          <a:p>
            <a:pPr marL="1166813" lvl="1" indent="-358775">
              <a:spcBef>
                <a:spcPts val="600"/>
              </a:spcBef>
            </a:pPr>
            <a:r>
              <a:rPr lang="el-GR" altLang="el-GR" sz="2400" dirty="0" smtClean="0"/>
              <a:t>Τραχεία </a:t>
            </a:r>
            <a:r>
              <a:rPr lang="el-GR" altLang="el-GR" sz="2400" dirty="0"/>
              <a:t>γραμμή μηριαίου (κάτω άκρα)</a:t>
            </a:r>
          </a:p>
          <a:p>
            <a:pPr marL="577850" indent="-577850">
              <a:spcBef>
                <a:spcPts val="600"/>
              </a:spcBef>
              <a:buFont typeface="Wingdings" pitchFamily="2" charset="2"/>
              <a:buNone/>
            </a:pPr>
            <a:r>
              <a:rPr lang="el-GR" altLang="el-GR" sz="2400" b="1" dirty="0" smtClean="0"/>
              <a:t>1Β.</a:t>
            </a:r>
            <a:r>
              <a:rPr lang="el-GR" altLang="el-GR" sz="2400" dirty="0" smtClean="0"/>
              <a:t>   </a:t>
            </a:r>
            <a:r>
              <a:rPr lang="el-GR" altLang="el-GR" sz="2400" b="1" dirty="0" smtClean="0"/>
              <a:t>  Έσω Κεφαλή</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166813" lvl="1" indent="-358775">
              <a:spcBef>
                <a:spcPts val="600"/>
              </a:spcBef>
            </a:pPr>
            <a:r>
              <a:rPr lang="el-GR" altLang="el-GR" sz="2400" dirty="0" smtClean="0"/>
              <a:t>Ιγνυακή </a:t>
            </a:r>
            <a:r>
              <a:rPr lang="el-GR" altLang="el-GR" sz="2400" dirty="0"/>
              <a:t>επιφάνεια μηριαίου </a:t>
            </a:r>
          </a:p>
          <a:p>
            <a:pPr>
              <a:spcBef>
                <a:spcPts val="600"/>
              </a:spcBef>
            </a:pPr>
            <a:endParaRPr lang="el-GR" sz="2400" dirty="0"/>
          </a:p>
        </p:txBody>
      </p:sp>
      <p:sp>
        <p:nvSpPr>
          <p:cNvPr id="7" name="Rectangle 6"/>
          <p:cNvSpPr/>
          <p:nvPr/>
        </p:nvSpPr>
        <p:spPr>
          <a:xfrm>
            <a:off x="6378418" y="5734296"/>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1123 Muscles of the Leg that Move the Foot and </a:t>
            </a:r>
            <a:r>
              <a:rPr lang="en-US" sz="1200" dirty="0" smtClean="0">
                <a:latin typeface="+mn-lt"/>
                <a:hlinkClick r:id="rId4"/>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75</a:t>
            </a:fld>
            <a:endParaRPr lang="el-GR" dirty="0"/>
          </a:p>
        </p:txBody>
      </p:sp>
    </p:spTree>
    <p:custDataLst>
      <p:tags r:id="rId1"/>
    </p:custDataLst>
    <p:extLst>
      <p:ext uri="{BB962C8B-B14F-4D97-AF65-F5344CB8AC3E}">
        <p14:creationId xmlns:p14="http://schemas.microsoft.com/office/powerpoint/2010/main" val="35798323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998"/>
          <a:stretch/>
        </p:blipFill>
        <p:spPr bwMode="auto">
          <a:xfrm>
            <a:off x="6650294" y="1025352"/>
            <a:ext cx="2367864" cy="44116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6</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6203032" cy="5040560"/>
          </a:xfrm>
        </p:spPr>
        <p:txBody>
          <a:bodyPr>
            <a:noAutofit/>
          </a:bodyPr>
          <a:lstStyle/>
          <a:p>
            <a:pPr marL="577850" indent="-577850">
              <a:spcBef>
                <a:spcPts val="600"/>
              </a:spcBef>
              <a:buFont typeface="Wingdings" pitchFamily="2" charset="2"/>
              <a:buAutoNum type="arabicPeriod" startAt="2"/>
            </a:pPr>
            <a:r>
              <a:rPr lang="el-GR" altLang="el-GR" sz="2400" b="1" dirty="0" smtClean="0"/>
              <a:t>Υποκνημίδιος </a:t>
            </a:r>
            <a:r>
              <a:rPr lang="el-GR" altLang="el-GR" sz="2400" b="1" dirty="0"/>
              <a:t>(2 κεφαλές)</a:t>
            </a:r>
          </a:p>
          <a:p>
            <a:pPr marL="577850" indent="-577850">
              <a:spcBef>
                <a:spcPts val="600"/>
              </a:spcBef>
              <a:buFont typeface="Wingdings" pitchFamily="2" charset="2"/>
              <a:buNone/>
            </a:pPr>
            <a:r>
              <a:rPr lang="el-GR" altLang="el-GR" sz="2400" b="1" dirty="0" smtClean="0"/>
              <a:t>2α.   Κνημιαία Κεφαλή</a:t>
            </a:r>
            <a:r>
              <a:rPr lang="el-GR" altLang="el-GR" sz="2400" dirty="0" smtClean="0"/>
              <a:t> </a:t>
            </a:r>
          </a:p>
          <a:p>
            <a:pPr marL="981075"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431925" lvl="1" indent="-450850">
              <a:spcBef>
                <a:spcPts val="600"/>
              </a:spcBef>
              <a:tabLst>
                <a:tab pos="1431925" algn="l"/>
              </a:tabLst>
            </a:pPr>
            <a:r>
              <a:rPr lang="el-GR" altLang="el-GR" sz="2400" dirty="0" smtClean="0"/>
              <a:t>Ιγνυακή </a:t>
            </a:r>
            <a:r>
              <a:rPr lang="el-GR" altLang="el-GR" sz="2400" dirty="0"/>
              <a:t>γραμμή κνήμης (έσω χείλος Λ)</a:t>
            </a:r>
          </a:p>
          <a:p>
            <a:pPr marL="577850" indent="-577850">
              <a:spcBef>
                <a:spcPts val="600"/>
              </a:spcBef>
              <a:buFont typeface="Wingdings" pitchFamily="2" charset="2"/>
              <a:buNone/>
            </a:pPr>
            <a:r>
              <a:rPr lang="el-GR" altLang="el-GR" sz="2400" b="1" dirty="0" smtClean="0"/>
              <a:t>2β.   Περονιαία Κεφαλή</a:t>
            </a:r>
            <a:r>
              <a:rPr lang="el-GR" altLang="el-GR" sz="2400" dirty="0" smtClean="0"/>
              <a:t> </a:t>
            </a:r>
          </a:p>
          <a:p>
            <a:pPr marL="981075" lvl="1" indent="-358775">
              <a:spcBef>
                <a:spcPts val="600"/>
              </a:spcBef>
              <a:buFont typeface="Arial" panose="020B0604020202020204" pitchFamily="34" charset="0"/>
              <a:buChar char="•"/>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431925" lvl="1" indent="-450850">
              <a:spcBef>
                <a:spcPts val="600"/>
              </a:spcBef>
            </a:pPr>
            <a:r>
              <a:rPr lang="el-GR" altLang="el-GR" sz="2400" dirty="0" smtClean="0"/>
              <a:t>Οπίσθιο </a:t>
            </a:r>
            <a:r>
              <a:rPr lang="el-GR" altLang="el-GR" sz="2400" dirty="0"/>
              <a:t>1/3 περόνης</a:t>
            </a:r>
          </a:p>
          <a:p>
            <a:pPr marL="1431925" lvl="1" indent="-450850">
              <a:spcBef>
                <a:spcPts val="600"/>
              </a:spcBef>
            </a:pPr>
            <a:r>
              <a:rPr lang="el-GR" altLang="el-GR" sz="2400" dirty="0" smtClean="0"/>
              <a:t>Οπίσθια </a:t>
            </a:r>
            <a:r>
              <a:rPr lang="el-GR" altLang="el-GR" sz="2400" dirty="0"/>
              <a:t>επιφάνεια κεφαλής </a:t>
            </a:r>
            <a:r>
              <a:rPr lang="el-GR" altLang="el-GR" sz="2400" dirty="0" smtClean="0"/>
              <a:t>περόνης</a:t>
            </a:r>
            <a:endParaRPr lang="el-GR" sz="2400" dirty="0"/>
          </a:p>
        </p:txBody>
      </p:sp>
      <p:sp>
        <p:nvSpPr>
          <p:cNvPr id="5" name="Rectangle 4"/>
          <p:cNvSpPr/>
          <p:nvPr/>
        </p:nvSpPr>
        <p:spPr>
          <a:xfrm>
            <a:off x="6220189" y="5427273"/>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1123 Muscles of the Leg that Move the Foot and </a:t>
            </a:r>
            <a:r>
              <a:rPr lang="en-US" sz="1200" dirty="0" smtClean="0">
                <a:latin typeface="+mn-lt"/>
                <a:hlinkClick r:id="rId4"/>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 </a:t>
            </a:r>
            <a:r>
              <a:rPr lang="en-US" sz="1200" dirty="0" smtClean="0">
                <a:solidFill>
                  <a:schemeClr val="tx1">
                    <a:lumMod val="75000"/>
                    <a:lumOff val="25000"/>
                  </a:schemeClr>
                </a:solidFill>
                <a:latin typeface="+mn-lt"/>
                <a:hlinkClick r:id="rId6"/>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76</a:t>
            </a:fld>
            <a:endParaRPr lang="el-GR" dirty="0"/>
          </a:p>
        </p:txBody>
      </p:sp>
    </p:spTree>
    <p:custDataLst>
      <p:tags r:id="rId1"/>
    </p:custDataLst>
    <p:extLst>
      <p:ext uri="{BB962C8B-B14F-4D97-AF65-F5344CB8AC3E}">
        <p14:creationId xmlns:p14="http://schemas.microsoft.com/office/powerpoint/2010/main" val="16794079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7</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626968" cy="5040560"/>
          </a:xfrm>
        </p:spPr>
        <p:txBody>
          <a:bodyPr>
            <a:noAutofit/>
          </a:bodyPr>
          <a:lstStyle/>
          <a:p>
            <a:pPr marL="577850" indent="-577850">
              <a:spcBef>
                <a:spcPts val="600"/>
              </a:spcBef>
              <a:buFont typeface="Wingdings" pitchFamily="2" charset="2"/>
              <a:buAutoNum type="arabicPeriod" startAt="3"/>
            </a:pPr>
            <a:r>
              <a:rPr lang="el-GR" altLang="el-GR" sz="2400" b="1" dirty="0" smtClean="0"/>
              <a:t>Μακρός Πελματικός </a:t>
            </a:r>
            <a:r>
              <a:rPr lang="el-GR" altLang="el-GR" sz="2400" b="1" dirty="0"/>
              <a:t>(Ασταθής μ.)</a:t>
            </a:r>
            <a:endParaRPr lang="el-GR" altLang="el-GR" sz="2400" dirty="0"/>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Έξω </a:t>
            </a:r>
            <a:r>
              <a:rPr lang="el-GR" altLang="el-GR" sz="2400" dirty="0"/>
              <a:t>σκέλος τραχείας γραμμής</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Σχηματίζουν </a:t>
            </a:r>
            <a:r>
              <a:rPr lang="el-GR" altLang="el-GR" sz="2400" dirty="0"/>
              <a:t>και οι 3 ένα ισχυρό τένοντα </a:t>
            </a:r>
            <a:r>
              <a:rPr lang="el-GR" altLang="el-GR" sz="2400" dirty="0" smtClean="0"/>
              <a:t>(Αχίλλειος) </a:t>
            </a:r>
            <a:r>
              <a:rPr lang="el-GR" altLang="el-GR" sz="2400" dirty="0"/>
              <a:t>και καταφύονται μέσω αυτού στην πτέρνα </a:t>
            </a:r>
          </a:p>
          <a:p>
            <a:pPr marL="901700" indent="-358775">
              <a:spcBef>
                <a:spcPts val="600"/>
              </a:spcBef>
            </a:pPr>
            <a:r>
              <a:rPr lang="el-GR" altLang="el-GR" sz="2400" b="1" dirty="0" smtClean="0"/>
              <a:t>Κίνηση</a:t>
            </a:r>
            <a:r>
              <a:rPr lang="en-US" altLang="el-GR" sz="2400" b="1" dirty="0" smtClean="0"/>
              <a:t>:  </a:t>
            </a:r>
            <a:r>
              <a:rPr lang="el-GR" altLang="el-GR" sz="2400" dirty="0" smtClean="0"/>
              <a:t>Κάμψη </a:t>
            </a:r>
            <a:r>
              <a:rPr lang="el-GR" altLang="el-GR" sz="2400" dirty="0"/>
              <a:t>του άκρου πόδα.</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Όλοι </a:t>
            </a:r>
            <a:r>
              <a:rPr lang="el-GR" altLang="el-GR" sz="2400" dirty="0"/>
              <a:t>νευρούνται από το κνημιαίο ν. που προέρχεται από το ισχιακό ν. του ιερού πλέγματος  (Ο5 Ι1 Ι2 Ι3) </a:t>
            </a:r>
            <a:endParaRPr lang="el-GR" sz="2400"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998"/>
          <a:stretch/>
        </p:blipFill>
        <p:spPr bwMode="auto">
          <a:xfrm>
            <a:off x="6650294" y="1025352"/>
            <a:ext cx="2367864" cy="44116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220189" y="5427273"/>
            <a:ext cx="2797969"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1123 Muscles of the Leg that Move the Foot and </a:t>
            </a:r>
            <a:r>
              <a:rPr lang="en-US" sz="1200" dirty="0" smtClean="0">
                <a:latin typeface="+mn-lt"/>
                <a:hlinkClick r:id="rId5"/>
              </a:rPr>
              <a:t>Toes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tooltip="User:CFCF"/>
              </a:rPr>
              <a:t>CFCF</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7"/>
              </a:rPr>
              <a:t>CC BY </a:t>
            </a:r>
            <a:r>
              <a:rPr lang="en-US" sz="1200" dirty="0" smtClean="0">
                <a:solidFill>
                  <a:schemeClr val="tx1">
                    <a:lumMod val="75000"/>
                    <a:lumOff val="25000"/>
                  </a:schemeClr>
                </a:solidFill>
                <a:latin typeface="+mn-lt"/>
                <a:hlinkClick r:id="rId7"/>
              </a:rPr>
              <a:t>3.0</a:t>
            </a:r>
            <a:endParaRPr lang="en-US" sz="1200" i="0" dirty="0">
              <a:solidFill>
                <a:schemeClr val="tx1">
                  <a:lumMod val="75000"/>
                  <a:lumOff val="25000"/>
                </a:schemeClr>
              </a:solidFill>
              <a:effectLst/>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77</a:t>
            </a:fld>
            <a:endParaRPr lang="el-GR" dirty="0"/>
          </a:p>
        </p:txBody>
      </p:sp>
    </p:spTree>
    <p:custDataLst>
      <p:tags r:id="rId1"/>
    </p:custDataLst>
    <p:extLst>
      <p:ext uri="{BB962C8B-B14F-4D97-AF65-F5344CB8AC3E}">
        <p14:creationId xmlns:p14="http://schemas.microsoft.com/office/powerpoint/2010/main" val="9851690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8</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6347048" cy="5328592"/>
          </a:xfrm>
        </p:spPr>
        <p:txBody>
          <a:bodyPr>
            <a:normAutofit/>
          </a:bodyPr>
          <a:lstStyle/>
          <a:p>
            <a:pPr marL="577850" indent="-577850">
              <a:spcBef>
                <a:spcPts val="600"/>
              </a:spcBef>
              <a:buFont typeface="Wingdings" pitchFamily="2" charset="2"/>
              <a:buNone/>
            </a:pPr>
            <a:r>
              <a:rPr lang="el-GR" altLang="el-GR" sz="2400" b="1" dirty="0"/>
              <a:t>Β. </a:t>
            </a:r>
            <a:r>
              <a:rPr lang="el-GR" altLang="el-GR" sz="2400" b="1" dirty="0" smtClean="0"/>
              <a:t>Οπίσθιοι ή Καμπτήρες</a:t>
            </a:r>
          </a:p>
          <a:p>
            <a:pPr marL="577850" indent="-577850">
              <a:spcBef>
                <a:spcPts val="600"/>
              </a:spcBef>
              <a:buFont typeface="Wingdings" pitchFamily="2" charset="2"/>
              <a:buNone/>
            </a:pPr>
            <a:r>
              <a:rPr lang="el-GR" altLang="el-GR" sz="2400" dirty="0" smtClean="0"/>
              <a:t>Διατάσσονται </a:t>
            </a:r>
            <a:r>
              <a:rPr lang="el-GR" altLang="el-GR" sz="2400" dirty="0"/>
              <a:t>σε 2 στιβάδες</a:t>
            </a:r>
          </a:p>
          <a:p>
            <a:pPr marL="577850" indent="-577850">
              <a:spcBef>
                <a:spcPts val="600"/>
              </a:spcBef>
              <a:buFont typeface="Wingdings" pitchFamily="2" charset="2"/>
              <a:buNone/>
            </a:pPr>
            <a:r>
              <a:rPr lang="el-GR" altLang="el-GR" sz="2400" b="1" dirty="0"/>
              <a:t>Β2. </a:t>
            </a:r>
            <a:r>
              <a:rPr lang="el-GR" altLang="el-GR" sz="2400" b="1" dirty="0" smtClean="0"/>
              <a:t>Εν τω Βάθει (2</a:t>
            </a:r>
            <a:r>
              <a:rPr lang="el-GR" altLang="el-GR" sz="2400" b="1" baseline="30000" dirty="0" smtClean="0"/>
              <a:t>ο</a:t>
            </a:r>
            <a:r>
              <a:rPr lang="el-GR" altLang="el-GR" sz="2400" b="1" dirty="0" smtClean="0"/>
              <a:t> Στρώμα) </a:t>
            </a:r>
          </a:p>
          <a:p>
            <a:pPr marL="577850" indent="-577850">
              <a:spcBef>
                <a:spcPts val="600"/>
              </a:spcBef>
              <a:buFont typeface="Wingdings" pitchFamily="2" charset="2"/>
              <a:buAutoNum type="arabicPeriod"/>
            </a:pPr>
            <a:r>
              <a:rPr lang="el-GR" altLang="el-GR" sz="2400" b="1" dirty="0" smtClean="0"/>
              <a:t>Ιγνυακός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Έξω </a:t>
            </a:r>
            <a:r>
              <a:rPr lang="el-GR" altLang="el-GR" sz="2400" dirty="0"/>
              <a:t>μηριαίο κόνδυλο</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Ιγνυακή </a:t>
            </a:r>
            <a:r>
              <a:rPr lang="el-GR" altLang="el-GR" sz="2400" dirty="0"/>
              <a:t>επιφάνεια κνήμης (άνω τμήμα)</a:t>
            </a:r>
          </a:p>
          <a:p>
            <a:pPr marL="577850" indent="-577850">
              <a:spcBef>
                <a:spcPts val="600"/>
              </a:spcBef>
              <a:buFont typeface="Wingdings" pitchFamily="2" charset="2"/>
              <a:buAutoNum type="arabicPeriod" startAt="2"/>
            </a:pPr>
            <a:r>
              <a:rPr lang="el-GR" altLang="el-GR" sz="2400" b="1" dirty="0" smtClean="0"/>
              <a:t>Μακρός Καμπτήρας των Δακτύλων</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Μέσο </a:t>
            </a:r>
            <a:r>
              <a:rPr lang="el-GR" altLang="el-GR" sz="2400" dirty="0"/>
              <a:t>τριτημόριο οπισθίας επιφάνειας κνήμης </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Βάσεις </a:t>
            </a:r>
            <a:r>
              <a:rPr lang="el-GR" altLang="el-GR" sz="2400" dirty="0"/>
              <a:t>άπω (ή ονυχοφόρων) φαλάγγων του 2</a:t>
            </a:r>
            <a:r>
              <a:rPr lang="el-GR" altLang="el-GR" sz="2400" baseline="30000" dirty="0"/>
              <a:t>ου</a:t>
            </a:r>
            <a:r>
              <a:rPr lang="el-GR" altLang="el-GR" sz="2400" dirty="0"/>
              <a:t> ,3</a:t>
            </a:r>
            <a:r>
              <a:rPr lang="el-GR" altLang="el-GR" sz="2400" baseline="30000" dirty="0"/>
              <a:t>ου</a:t>
            </a:r>
            <a:r>
              <a:rPr lang="el-GR" altLang="el-GR" sz="2400" dirty="0"/>
              <a:t>, 4</a:t>
            </a:r>
            <a:r>
              <a:rPr lang="el-GR" altLang="el-GR" sz="2400" baseline="30000" dirty="0"/>
              <a:t>ου</a:t>
            </a:r>
            <a:r>
              <a:rPr lang="el-GR" altLang="el-GR" sz="2400" dirty="0"/>
              <a:t>, και 5</a:t>
            </a:r>
            <a:r>
              <a:rPr lang="el-GR" altLang="el-GR" sz="2400" baseline="30000" dirty="0"/>
              <a:t>ου</a:t>
            </a:r>
            <a:r>
              <a:rPr lang="el-GR" altLang="el-GR" sz="2400" dirty="0"/>
              <a:t> </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260648"/>
            <a:ext cx="1368339" cy="55473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60231" y="5895956"/>
            <a:ext cx="2167464" cy="830997"/>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Gray439-Musculus flexor hallucis longus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Geüpload door Bemoeial1</a:t>
            </a:r>
            <a:endParaRPr lang="en-US" sz="1200" dirty="0">
              <a:solidFill>
                <a:schemeClr val="tx1">
                  <a:lumMod val="75000"/>
                  <a:lumOff val="25000"/>
                </a:schemeClr>
              </a:solidFill>
              <a:latin typeface="+mn-lt"/>
            </a:endParaRPr>
          </a:p>
          <a:p>
            <a:pPr algn="ct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78</a:t>
            </a:fld>
            <a:endParaRPr lang="el-GR" dirty="0"/>
          </a:p>
        </p:txBody>
      </p:sp>
    </p:spTree>
    <p:custDataLst>
      <p:tags r:id="rId1"/>
    </p:custDataLst>
    <p:extLst>
      <p:ext uri="{BB962C8B-B14F-4D97-AF65-F5344CB8AC3E}">
        <p14:creationId xmlns:p14="http://schemas.microsoft.com/office/powerpoint/2010/main" val="3361929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smtClean="0">
                <a:solidFill>
                  <a:prstClr val="black"/>
                </a:solidFill>
              </a:rPr>
              <a:t>Α.3 </a:t>
            </a:r>
            <a:r>
              <a:rPr lang="el-GR" sz="3100" dirty="0">
                <a:solidFill>
                  <a:prstClr val="black"/>
                </a:solidFill>
              </a:rPr>
              <a:t>Μύες </a:t>
            </a:r>
            <a:r>
              <a:rPr lang="el-GR" sz="3100" dirty="0" smtClean="0">
                <a:solidFill>
                  <a:prstClr val="black"/>
                </a:solidFill>
              </a:rPr>
              <a:t>3</a:t>
            </a:r>
            <a:r>
              <a:rPr lang="el-GR" sz="3100" baseline="30000" dirty="0" smtClean="0">
                <a:solidFill>
                  <a:prstClr val="black"/>
                </a:solidFill>
              </a:rPr>
              <a:t>ου</a:t>
            </a:r>
            <a:r>
              <a:rPr lang="el-GR" sz="3100" dirty="0" smtClean="0">
                <a:solidFill>
                  <a:prstClr val="black"/>
                </a:solidFill>
              </a:rPr>
              <a:t> Στρώματος</a:t>
            </a:r>
            <a:r>
              <a:rPr lang="en-US" sz="3100" dirty="0" smtClean="0">
                <a:solidFill>
                  <a:prstClr val="black"/>
                </a:solidFill>
              </a:rPr>
              <a:t> </a:t>
            </a:r>
            <a:r>
              <a:rPr lang="en-US" altLang="el-GR" sz="2800" b="0" dirty="0" smtClean="0">
                <a:solidFill>
                  <a:prstClr val="black"/>
                </a:solidFill>
              </a:rPr>
              <a:t>(1/2)</a:t>
            </a:r>
            <a:endParaRPr lang="el-GR" dirty="0"/>
          </a:p>
        </p:txBody>
      </p:sp>
      <p:sp>
        <p:nvSpPr>
          <p:cNvPr id="3" name="Content Placeholder 2"/>
          <p:cNvSpPr>
            <a:spLocks noGrp="1"/>
          </p:cNvSpPr>
          <p:nvPr>
            <p:ph idx="1"/>
          </p:nvPr>
        </p:nvSpPr>
        <p:spPr>
          <a:xfrm>
            <a:off x="457200" y="1196752"/>
            <a:ext cx="7859216" cy="5040560"/>
          </a:xfrm>
        </p:spPr>
        <p:txBody>
          <a:bodyPr>
            <a:noAutofit/>
          </a:bodyPr>
          <a:lstStyle/>
          <a:p>
            <a:pPr marL="457200" indent="-457200">
              <a:spcBef>
                <a:spcPts val="600"/>
              </a:spcBef>
              <a:buFont typeface="+mj-lt"/>
              <a:buAutoNum type="arabicPeriod"/>
            </a:pPr>
            <a:r>
              <a:rPr lang="el-GR" altLang="el-GR" sz="2400" b="1" dirty="0" smtClean="0"/>
              <a:t>Ενώ το βάθει κοινός καμπτήρας των δακτύλων</a:t>
            </a:r>
            <a:endParaRPr lang="el-GR" altLang="el-GR" sz="2400" b="1" dirty="0"/>
          </a:p>
          <a:p>
            <a:pPr marL="787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endParaRPr lang="el-GR" altLang="el-GR" sz="2400" b="1" dirty="0">
              <a:solidFill>
                <a:schemeClr val="tx2"/>
              </a:solidFill>
            </a:endParaRPr>
          </a:p>
          <a:p>
            <a:pPr marL="1187450" lvl="1">
              <a:spcBef>
                <a:spcPts val="600"/>
              </a:spcBef>
            </a:pPr>
            <a:r>
              <a:rPr lang="el-GR" altLang="el-GR" sz="2400" dirty="0"/>
              <a:t>2/3 πρόσθιας επιφάνειας ωλένης</a:t>
            </a:r>
          </a:p>
          <a:p>
            <a:pPr marL="787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1187450" lvl="1">
              <a:spcBef>
                <a:spcPts val="600"/>
              </a:spcBef>
            </a:pPr>
            <a:r>
              <a:rPr lang="el-GR" altLang="el-GR" sz="2400" dirty="0"/>
              <a:t>Τρίτη ή ονυχοφόρος φάλαγγα 2</a:t>
            </a:r>
            <a:r>
              <a:rPr lang="el-GR" altLang="el-GR" sz="2400" baseline="30000" dirty="0"/>
              <a:t>ου</a:t>
            </a:r>
            <a:r>
              <a:rPr lang="el-GR" altLang="el-GR" sz="2400" dirty="0"/>
              <a:t>, 3</a:t>
            </a:r>
            <a:r>
              <a:rPr lang="el-GR" altLang="el-GR" sz="2400" baseline="30000" dirty="0"/>
              <a:t>ου</a:t>
            </a:r>
            <a:r>
              <a:rPr lang="el-GR" altLang="el-GR" sz="2400" dirty="0"/>
              <a:t>, 4</a:t>
            </a:r>
            <a:r>
              <a:rPr lang="el-GR" altLang="el-GR" sz="2400" baseline="30000" dirty="0"/>
              <a:t>ου</a:t>
            </a:r>
            <a:r>
              <a:rPr lang="el-GR" altLang="el-GR" sz="2400" dirty="0"/>
              <a:t>, και 5</a:t>
            </a:r>
            <a:r>
              <a:rPr lang="el-GR" altLang="el-GR" sz="2400" baseline="30000" dirty="0"/>
              <a:t>ου</a:t>
            </a:r>
            <a:r>
              <a:rPr lang="el-GR" altLang="el-GR" sz="2400" dirty="0"/>
              <a:t> δακτύλου</a:t>
            </a:r>
          </a:p>
          <a:p>
            <a:pPr marL="787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p>
          <a:p>
            <a:pPr marL="1187450" lvl="1">
              <a:spcBef>
                <a:spcPts val="600"/>
              </a:spcBef>
            </a:pPr>
            <a:r>
              <a:rPr lang="el-GR" altLang="el-GR" sz="2400" dirty="0" smtClean="0"/>
              <a:t>Μέσο </a:t>
            </a:r>
            <a:r>
              <a:rPr lang="el-GR" altLang="el-GR" sz="2400" dirty="0"/>
              <a:t>και ωλένιο ν. του βραχιονίου πλέγματος </a:t>
            </a:r>
          </a:p>
          <a:p>
            <a:pPr>
              <a:spcBef>
                <a:spcPts val="600"/>
              </a:spcBef>
            </a:pPr>
            <a:endParaRPr lang="el-GR" sz="24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161"/>
          <a:stretch/>
        </p:blipFill>
        <p:spPr bwMode="auto">
          <a:xfrm>
            <a:off x="1969368" y="4619132"/>
            <a:ext cx="5205264" cy="2238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56" y="6376577"/>
            <a:ext cx="2736304" cy="646331"/>
          </a:xfrm>
          <a:prstGeom prst="rect">
            <a:avLst/>
          </a:prstGeom>
        </p:spPr>
        <p:txBody>
          <a:bodyPr wrap="squar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1120 </a:t>
            </a:r>
            <a:r>
              <a:rPr lang="en-US" sz="1200" dirty="0">
                <a:solidFill>
                  <a:schemeClr val="tx1">
                    <a:lumMod val="75000"/>
                    <a:lumOff val="25000"/>
                  </a:schemeClr>
                </a:solidFill>
                <a:latin typeface="+mn-lt"/>
                <a:hlinkClick r:id="rId4"/>
              </a:rPr>
              <a:t>Muscles that Move the </a:t>
            </a:r>
            <a:r>
              <a:rPr lang="en-US" sz="1200" dirty="0" smtClean="0">
                <a:solidFill>
                  <a:schemeClr val="tx1">
                    <a:lumMod val="75000"/>
                    <a:lumOff val="25000"/>
                  </a:schemeClr>
                </a:solidFill>
                <a:latin typeface="+mn-lt"/>
                <a:hlinkClick r:id="rId4"/>
              </a:rPr>
              <a:t>Forearm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CFCF"/>
              </a:rPr>
              <a:t>CFCF</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 3.0</a:t>
            </a:r>
            <a:endParaRPr lang="en-US" sz="1200" dirty="0">
              <a:solidFill>
                <a:schemeClr val="tx1">
                  <a:lumMod val="75000"/>
                  <a:lumOff val="25000"/>
                </a:schemeClr>
              </a:solidFill>
              <a:latin typeface="+mn-lt"/>
            </a:endParaRPr>
          </a:p>
          <a:p>
            <a:endParaRPr lang="en-US" sz="1200" i="0" dirty="0">
              <a:solidFill>
                <a:schemeClr val="tx1">
                  <a:lumMod val="75000"/>
                  <a:lumOff val="25000"/>
                </a:schemeClr>
              </a:solidFill>
              <a:effectLst/>
              <a:latin typeface="+mn-lt"/>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Tree>
    <p:custDataLst>
      <p:tags r:id="rId1"/>
    </p:custDataLst>
    <p:extLst>
      <p:ext uri="{BB962C8B-B14F-4D97-AF65-F5344CB8AC3E}">
        <p14:creationId xmlns:p14="http://schemas.microsoft.com/office/powerpoint/2010/main" val="17309158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9</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554960" cy="5040560"/>
          </a:xfrm>
        </p:spPr>
        <p:txBody>
          <a:bodyPr>
            <a:noAutofit/>
          </a:bodyPr>
          <a:lstStyle/>
          <a:p>
            <a:pPr marL="577850" indent="-577850">
              <a:spcBef>
                <a:spcPts val="600"/>
              </a:spcBef>
              <a:buFont typeface="Wingdings" pitchFamily="2" charset="2"/>
              <a:buAutoNum type="arabicPeriod" startAt="3"/>
            </a:pPr>
            <a:r>
              <a:rPr lang="el-GR" altLang="el-GR" sz="2400" b="1" dirty="0" smtClean="0"/>
              <a:t>Οπίσθιος Κνημιαίος</a:t>
            </a:r>
          </a:p>
          <a:p>
            <a:pPr marL="901700" indent="-279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Οπίσθιες </a:t>
            </a:r>
            <a:r>
              <a:rPr lang="el-GR" altLang="el-GR" sz="2400" dirty="0"/>
              <a:t>επιφάνειες κνήμης και περόνης</a:t>
            </a:r>
          </a:p>
          <a:p>
            <a:pPr marL="901700" indent="-279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Σκαφοειδές </a:t>
            </a:r>
            <a:r>
              <a:rPr lang="el-GR" altLang="el-GR" sz="2400" dirty="0"/>
              <a:t>(φύμα-2</a:t>
            </a:r>
            <a:r>
              <a:rPr lang="el-GR" altLang="el-GR" sz="2400" baseline="30000" dirty="0"/>
              <a:t>η</a:t>
            </a:r>
            <a:r>
              <a:rPr lang="el-GR" altLang="el-GR" sz="2400" dirty="0"/>
              <a:t> στιβάδα)</a:t>
            </a:r>
          </a:p>
          <a:p>
            <a:pPr marL="1301750" lvl="1" indent="-279400">
              <a:spcBef>
                <a:spcPts val="600"/>
              </a:spcBef>
            </a:pPr>
            <a:r>
              <a:rPr lang="el-GR" altLang="el-GR" sz="2400" dirty="0" smtClean="0"/>
              <a:t>Σφηνοειδή (3</a:t>
            </a:r>
            <a:r>
              <a:rPr lang="el-GR" altLang="el-GR" sz="2400" baseline="30000" dirty="0" smtClean="0"/>
              <a:t>η</a:t>
            </a:r>
            <a:r>
              <a:rPr lang="el-GR" altLang="el-GR" sz="2400" dirty="0" smtClean="0"/>
              <a:t> στιβάδα)</a:t>
            </a:r>
          </a:p>
          <a:p>
            <a:pPr marL="1301750" lvl="1" indent="-279400">
              <a:spcBef>
                <a:spcPts val="600"/>
              </a:spcBef>
            </a:pPr>
            <a:r>
              <a:rPr lang="el-GR" altLang="el-GR" sz="2400" dirty="0" smtClean="0"/>
              <a:t>Κυβοειδές (3</a:t>
            </a:r>
            <a:r>
              <a:rPr lang="el-GR" altLang="el-GR" sz="2400" baseline="30000" dirty="0" smtClean="0"/>
              <a:t>η</a:t>
            </a:r>
            <a:r>
              <a:rPr lang="el-GR" altLang="el-GR" sz="2400" dirty="0" smtClean="0"/>
              <a:t> στιβάδα)</a:t>
            </a:r>
          </a:p>
          <a:p>
            <a:pPr marL="1301750" lvl="1" indent="-279400">
              <a:spcBef>
                <a:spcPts val="600"/>
              </a:spcBef>
            </a:pPr>
            <a:r>
              <a:rPr lang="el-GR" altLang="el-GR" sz="2400" dirty="0" smtClean="0"/>
              <a:t>Πτέρνα  (υπέρεισμα του αστραγάλου-1</a:t>
            </a:r>
            <a:r>
              <a:rPr lang="el-GR" altLang="el-GR" sz="2400" baseline="30000" dirty="0" smtClean="0"/>
              <a:t>η</a:t>
            </a:r>
            <a:r>
              <a:rPr lang="el-GR" altLang="el-GR" sz="2400" dirty="0" smtClean="0"/>
              <a:t>  στιβάδα) </a:t>
            </a:r>
          </a:p>
          <a:p>
            <a:pPr marL="1301750" lvl="1" indent="-279400">
              <a:spcBef>
                <a:spcPts val="600"/>
              </a:spcBef>
            </a:pPr>
            <a:r>
              <a:rPr lang="el-GR" altLang="el-GR" sz="2400" dirty="0" smtClean="0"/>
              <a:t>Βάση 2</a:t>
            </a:r>
            <a:r>
              <a:rPr lang="el-GR" altLang="el-GR" sz="2400" baseline="30000" dirty="0" smtClean="0"/>
              <a:t>ου</a:t>
            </a:r>
            <a:r>
              <a:rPr lang="el-GR" altLang="el-GR" sz="2400" dirty="0" smtClean="0"/>
              <a:t>, 3</a:t>
            </a:r>
            <a:r>
              <a:rPr lang="el-GR" altLang="el-GR" sz="2400" baseline="30000" dirty="0" smtClean="0"/>
              <a:t>ου</a:t>
            </a:r>
            <a:r>
              <a:rPr lang="el-GR" altLang="el-GR" sz="2400" dirty="0" smtClean="0"/>
              <a:t>, και 4</a:t>
            </a:r>
            <a:r>
              <a:rPr lang="el-GR" altLang="el-GR" sz="2400" baseline="30000" dirty="0" smtClean="0"/>
              <a:t>ου</a:t>
            </a:r>
            <a:r>
              <a:rPr lang="el-GR" altLang="el-GR" sz="2400" dirty="0" smtClean="0"/>
              <a:t> μεταταρσίου</a:t>
            </a:r>
          </a:p>
          <a:p>
            <a:pPr>
              <a:spcBef>
                <a:spcPts val="600"/>
              </a:spcBef>
            </a:pPr>
            <a:endParaRPr lang="el-GR" sz="2400" dirty="0"/>
          </a:p>
        </p:txBody>
      </p:sp>
      <p:sp>
        <p:nvSpPr>
          <p:cNvPr id="8" name="Rectangle 7"/>
          <p:cNvSpPr/>
          <p:nvPr/>
        </p:nvSpPr>
        <p:spPr>
          <a:xfrm>
            <a:off x="6660231" y="5895956"/>
            <a:ext cx="216746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Tibialis posterior</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u="sng" dirty="0">
                <a:solidFill>
                  <a:schemeClr val="tx1">
                    <a:lumMod val="75000"/>
                    <a:lumOff val="25000"/>
                  </a:schemeClr>
                </a:solidFill>
                <a:latin typeface="+mn-lt"/>
                <a:hlinkClick r:id="rId4"/>
              </a:rPr>
              <a:t>Cargado por Uwe Gille</a:t>
            </a:r>
            <a:endParaRPr lang="en-US" sz="1200" dirty="0">
              <a:solidFill>
                <a:schemeClr val="tx1">
                  <a:lumMod val="75000"/>
                  <a:lumOff val="25000"/>
                </a:schemeClr>
              </a:solidFill>
              <a:latin typeface="+mn-lt"/>
            </a:endParaRPr>
          </a:p>
          <a:p>
            <a:pPr algn="ct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831" y="331420"/>
            <a:ext cx="1372265" cy="55645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79</a:t>
            </a:fld>
            <a:endParaRPr lang="el-GR" dirty="0"/>
          </a:p>
        </p:txBody>
      </p:sp>
    </p:spTree>
    <p:custDataLst>
      <p:tags r:id="rId1"/>
    </p:custDataLst>
    <p:extLst>
      <p:ext uri="{BB962C8B-B14F-4D97-AF65-F5344CB8AC3E}">
        <p14:creationId xmlns:p14="http://schemas.microsoft.com/office/powerpoint/2010/main" val="29853160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717032"/>
            <a:ext cx="4843363" cy="3016724"/>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10</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199" y="1196752"/>
            <a:ext cx="7067129" cy="5040560"/>
          </a:xfrm>
        </p:spPr>
        <p:txBody>
          <a:bodyPr>
            <a:noAutofit/>
          </a:bodyPr>
          <a:lstStyle/>
          <a:p>
            <a:pPr marL="577850" indent="-577850">
              <a:spcBef>
                <a:spcPts val="600"/>
              </a:spcBef>
              <a:buFont typeface="Wingdings" pitchFamily="2" charset="2"/>
              <a:buAutoNum type="arabicPeriod" startAt="4"/>
            </a:pPr>
            <a:r>
              <a:rPr lang="el-GR" altLang="el-GR" sz="2400" b="1" dirty="0" smtClean="0"/>
              <a:t>Μακρός Καμπτήρας του Μεγάλου Δακτύλου</a:t>
            </a:r>
            <a:endParaRPr lang="el-GR" altLang="el-GR" sz="2400" dirty="0" smtClean="0"/>
          </a:p>
          <a:p>
            <a:pPr marL="577850" indent="-57785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Δύο </a:t>
            </a:r>
            <a:r>
              <a:rPr lang="el-GR" altLang="el-GR" sz="2400" dirty="0"/>
              <a:t>κάτω τριτημόρια  οπίσθιας επιφάνειας περόνης</a:t>
            </a:r>
          </a:p>
          <a:p>
            <a:pPr marL="577850" indent="-57785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r>
              <a:rPr lang="el-GR" altLang="el-GR" sz="2400" dirty="0" smtClean="0"/>
              <a:t>Βάση </a:t>
            </a:r>
            <a:r>
              <a:rPr lang="el-GR" altLang="el-GR" sz="2400" dirty="0"/>
              <a:t>άπω (2</a:t>
            </a:r>
            <a:r>
              <a:rPr lang="el-GR" altLang="el-GR" sz="2400" baseline="30000" dirty="0"/>
              <a:t>ης</a:t>
            </a:r>
            <a:r>
              <a:rPr lang="el-GR" altLang="el-GR" sz="2400" dirty="0"/>
              <a:t> ή ονυχοφόρου) φάλαγγος του μεγάλου δακτύλου</a:t>
            </a:r>
          </a:p>
          <a:p>
            <a:pPr marL="577850" indent="-57785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Όλοι </a:t>
            </a:r>
            <a:r>
              <a:rPr lang="el-GR" altLang="el-GR" sz="2400" dirty="0"/>
              <a:t>νευρούνται από το κνημιαίο ν. που προέρχεται από το ισχιακό ν. του ιερού πλέγματος  (Ο5 Ι1 Ι2 Ι3) </a:t>
            </a:r>
            <a:endParaRPr lang="el-GR" sz="2400" dirty="0"/>
          </a:p>
        </p:txBody>
      </p:sp>
      <p:sp>
        <p:nvSpPr>
          <p:cNvPr id="5" name="Rectangle 4"/>
          <p:cNvSpPr/>
          <p:nvPr/>
        </p:nvSpPr>
        <p:spPr>
          <a:xfrm>
            <a:off x="3862805" y="6488536"/>
            <a:ext cx="3672408"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Gray</a:t>
            </a:r>
            <a:r>
              <a:rPr lang="el-GR" sz="1200" dirty="0" smtClean="0">
                <a:solidFill>
                  <a:schemeClr val="tx1">
                    <a:lumMod val="75000"/>
                    <a:lumOff val="25000"/>
                  </a:schemeClr>
                </a:solidFill>
                <a:latin typeface="+mn-lt"/>
                <a:hlinkClick r:id="rId4"/>
              </a:rPr>
              <a:t>442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Pngbot</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80</a:t>
            </a:fld>
            <a:endParaRPr lang="el-GR" dirty="0"/>
          </a:p>
        </p:txBody>
      </p:sp>
    </p:spTree>
    <p:custDataLst>
      <p:tags r:id="rId1"/>
    </p:custDataLst>
    <p:extLst>
      <p:ext uri="{BB962C8B-B14F-4D97-AF65-F5344CB8AC3E}">
        <p14:creationId xmlns:p14="http://schemas.microsoft.com/office/powerpoint/2010/main" val="2953247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11</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8229600" cy="5472608"/>
          </a:xfrm>
        </p:spPr>
        <p:txBody>
          <a:bodyPr>
            <a:normAutofit/>
          </a:bodyPr>
          <a:lstStyle/>
          <a:p>
            <a:pPr marL="577850" indent="-577850">
              <a:spcBef>
                <a:spcPts val="600"/>
              </a:spcBef>
              <a:buFont typeface="Wingdings" pitchFamily="2" charset="2"/>
              <a:buNone/>
            </a:pPr>
            <a:r>
              <a:rPr lang="el-GR" altLang="el-GR" sz="2400" dirty="0" smtClean="0"/>
              <a:t>Χωρίζονται </a:t>
            </a:r>
            <a:r>
              <a:rPr lang="el-GR" altLang="el-GR" sz="2400" dirty="0"/>
              <a:t>σε </a:t>
            </a:r>
            <a:r>
              <a:rPr lang="el-GR" altLang="el-GR" sz="2400" b="1" dirty="0"/>
              <a:t>3 </a:t>
            </a:r>
            <a:r>
              <a:rPr lang="el-GR" altLang="el-GR" sz="2400" dirty="0"/>
              <a:t>κατηγορίες</a:t>
            </a:r>
          </a:p>
          <a:p>
            <a:pPr marL="577850" indent="-577850">
              <a:spcBef>
                <a:spcPts val="600"/>
              </a:spcBef>
              <a:buFont typeface="Wingdings" pitchFamily="2" charset="2"/>
              <a:buNone/>
            </a:pPr>
            <a:r>
              <a:rPr lang="el-GR" altLang="el-GR" sz="2400" b="1" dirty="0" smtClean="0"/>
              <a:t>Γ</a:t>
            </a:r>
            <a:r>
              <a:rPr lang="el-GR" altLang="el-GR" sz="2400" b="1" dirty="0"/>
              <a:t>. </a:t>
            </a:r>
            <a:r>
              <a:rPr lang="el-GR" altLang="el-GR" sz="2400" b="1" dirty="0" smtClean="0"/>
              <a:t>Έξω ή Περονιαίοι</a:t>
            </a:r>
          </a:p>
          <a:p>
            <a:pPr marL="577850" indent="-577850">
              <a:spcBef>
                <a:spcPts val="600"/>
              </a:spcBef>
              <a:buFont typeface="Wingdings" pitchFamily="2" charset="2"/>
              <a:buAutoNum type="arabicPeriod"/>
            </a:pPr>
            <a:r>
              <a:rPr lang="el-GR" altLang="el-GR" sz="2400" b="1" dirty="0" smtClean="0"/>
              <a:t>Μακρός ή 1</a:t>
            </a:r>
            <a:r>
              <a:rPr lang="el-GR" altLang="el-GR" sz="2400" b="1" baseline="30000" dirty="0" smtClean="0"/>
              <a:t>ος</a:t>
            </a:r>
            <a:r>
              <a:rPr lang="el-GR" altLang="el-GR" sz="2400" b="1" dirty="0" smtClean="0"/>
              <a:t> Περονιαίος</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166813" lvl="1" indent="-358775">
              <a:spcBef>
                <a:spcPts val="600"/>
              </a:spcBef>
            </a:pPr>
            <a:r>
              <a:rPr lang="el-GR" altLang="el-GR" sz="2400" dirty="0" smtClean="0"/>
              <a:t>Άνω </a:t>
            </a:r>
            <a:r>
              <a:rPr lang="el-GR" altLang="el-GR" sz="2400" dirty="0"/>
              <a:t>2/3 της έξω επιφάνειας της περόνης</a:t>
            </a:r>
          </a:p>
          <a:p>
            <a:pPr marL="1166813" lvl="1" indent="-358775">
              <a:spcBef>
                <a:spcPts val="600"/>
              </a:spcBef>
            </a:pPr>
            <a:r>
              <a:rPr lang="el-GR" altLang="el-GR" sz="2400" dirty="0" smtClean="0"/>
              <a:t>Κεφαλή </a:t>
            </a:r>
            <a:r>
              <a:rPr lang="el-GR" altLang="el-GR" sz="2400" dirty="0"/>
              <a:t>περόνης</a:t>
            </a:r>
          </a:p>
          <a:p>
            <a:pPr marL="808038"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endParaRPr lang="el-GR" altLang="el-GR" sz="2400" b="1" dirty="0" smtClean="0">
              <a:solidFill>
                <a:srgbClr val="820000"/>
              </a:solidFill>
            </a:endParaRPr>
          </a:p>
          <a:p>
            <a:pPr marL="1166813" lvl="1" indent="-358775">
              <a:spcBef>
                <a:spcPts val="600"/>
              </a:spcBef>
            </a:pPr>
            <a:r>
              <a:rPr lang="el-GR" altLang="el-GR" sz="2400" dirty="0" smtClean="0"/>
              <a:t>1</a:t>
            </a:r>
            <a:r>
              <a:rPr lang="el-GR" altLang="el-GR" sz="2400" baseline="30000" dirty="0" smtClean="0"/>
              <a:t>ο</a:t>
            </a:r>
            <a:r>
              <a:rPr lang="el-GR" altLang="el-GR" sz="2400" dirty="0" smtClean="0"/>
              <a:t> </a:t>
            </a:r>
            <a:r>
              <a:rPr lang="el-GR" altLang="el-GR" sz="2400" dirty="0"/>
              <a:t>σφηνοειδές 3</a:t>
            </a:r>
            <a:r>
              <a:rPr lang="el-GR" altLang="el-GR" sz="2400" baseline="30000" dirty="0"/>
              <a:t>ης </a:t>
            </a:r>
            <a:r>
              <a:rPr lang="el-GR" altLang="el-GR" sz="2400" dirty="0"/>
              <a:t>στιβάδας ταρσού</a:t>
            </a:r>
          </a:p>
          <a:p>
            <a:pPr marL="1166813" lvl="1" indent="-358775">
              <a:spcBef>
                <a:spcPts val="600"/>
              </a:spcBef>
            </a:pPr>
            <a:r>
              <a:rPr lang="el-GR" altLang="el-GR" sz="2400" dirty="0" smtClean="0"/>
              <a:t>Βάση </a:t>
            </a:r>
            <a:r>
              <a:rPr lang="el-GR" altLang="el-GR" sz="2400" dirty="0"/>
              <a:t>1</a:t>
            </a:r>
            <a:r>
              <a:rPr lang="el-GR" altLang="el-GR" sz="2400" baseline="30000" dirty="0"/>
              <a:t>ου</a:t>
            </a:r>
            <a:r>
              <a:rPr lang="el-GR" altLang="el-GR" sz="2400" dirty="0"/>
              <a:t> μεταταρσίου</a:t>
            </a:r>
          </a:p>
          <a:p>
            <a:pPr marL="808038" indent="-265113">
              <a:spcBef>
                <a:spcPts val="600"/>
              </a:spcBef>
            </a:pPr>
            <a:r>
              <a:rPr lang="el-GR" altLang="el-GR" sz="2400" b="1" dirty="0" smtClean="0">
                <a:solidFill>
                  <a:schemeClr val="accent3">
                    <a:lumMod val="50000"/>
                  </a:schemeClr>
                </a:solidFill>
              </a:rPr>
              <a:t>Κίνηση</a:t>
            </a:r>
            <a:r>
              <a:rPr lang="en-US" altLang="el-GR" sz="2400" b="1" dirty="0" smtClean="0">
                <a:solidFill>
                  <a:schemeClr val="accent3">
                    <a:lumMod val="50000"/>
                  </a:schemeClr>
                </a:solidFill>
              </a:rPr>
              <a:t>: </a:t>
            </a:r>
            <a:r>
              <a:rPr lang="el-GR" altLang="el-GR" sz="2400" dirty="0" smtClean="0"/>
              <a:t>Κάμπτει </a:t>
            </a:r>
            <a:r>
              <a:rPr lang="el-GR" altLang="el-GR" sz="2400" dirty="0"/>
              <a:t>και πρηνίζει τον άκρο πόδα. Μαζί με τον οπίσθιο κνημιαίο συμβάλλει στη διατήρηση της ποδικής καμάρας</a:t>
            </a:r>
            <a:r>
              <a:rPr lang="el-GR" altLang="el-GR" sz="2400" dirty="0" smtClean="0"/>
              <a:t>.</a:t>
            </a:r>
            <a:endParaRPr lang="el-GR" altLang="el-GR" sz="24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511559"/>
            <a:ext cx="983413" cy="39868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46573" y="4498367"/>
            <a:ext cx="279742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Gray439-Musculus peroneus </a:t>
            </a:r>
            <a:r>
              <a:rPr lang="en-US" sz="1200" dirty="0" smtClean="0">
                <a:solidFill>
                  <a:schemeClr val="tx1">
                    <a:lumMod val="75000"/>
                    <a:lumOff val="25000"/>
                  </a:schemeClr>
                </a:solidFill>
                <a:latin typeface="+mn-lt"/>
                <a:hlinkClick r:id="rId4"/>
              </a:rPr>
              <a:t>longus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Pngbot</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81</a:t>
            </a:fld>
            <a:endParaRPr lang="el-GR" dirty="0"/>
          </a:p>
        </p:txBody>
      </p:sp>
    </p:spTree>
    <p:custDataLst>
      <p:tags r:id="rId1"/>
    </p:custDataLst>
    <p:extLst>
      <p:ext uri="{BB962C8B-B14F-4D97-AF65-F5344CB8AC3E}">
        <p14:creationId xmlns:p14="http://schemas.microsoft.com/office/powerpoint/2010/main" val="21152853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r>
              <a:rPr lang="el-GR" altLang="el-GR" sz="3600" dirty="0">
                <a:solidFill>
                  <a:prstClr val="black"/>
                </a:solidFill>
              </a:rPr>
              <a:t>Μύες της </a:t>
            </a:r>
            <a:r>
              <a:rPr lang="el-GR" altLang="el-GR" sz="3600" dirty="0" smtClean="0">
                <a:solidFill>
                  <a:prstClr val="black"/>
                </a:solidFill>
              </a:rPr>
              <a:t>κνήμης </a:t>
            </a:r>
            <a:r>
              <a:rPr lang="en-US" altLang="el-GR" sz="2800" b="0" dirty="0" smtClean="0">
                <a:solidFill>
                  <a:prstClr val="black"/>
                </a:solidFill>
              </a:rPr>
              <a:t>(</a:t>
            </a:r>
            <a:r>
              <a:rPr lang="el-GR" altLang="el-GR" sz="2800" b="0" dirty="0" smtClean="0">
                <a:solidFill>
                  <a:prstClr val="black"/>
                </a:solidFill>
              </a:rPr>
              <a:t>12</a:t>
            </a:r>
            <a:r>
              <a:rPr lang="en-US" altLang="el-GR" sz="2800" b="0" dirty="0" smtClean="0">
                <a:solidFill>
                  <a:prstClr val="black"/>
                </a:solidFill>
              </a:rPr>
              <a:t>/</a:t>
            </a:r>
            <a:r>
              <a:rPr lang="el-GR" altLang="el-GR" sz="2800" b="0" dirty="0">
                <a:solidFill>
                  <a:prstClr val="black"/>
                </a:solidFill>
              </a:rPr>
              <a:t>12</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8686800" cy="5040560"/>
          </a:xfrm>
        </p:spPr>
        <p:txBody>
          <a:bodyPr>
            <a:noAutofit/>
          </a:bodyPr>
          <a:lstStyle/>
          <a:p>
            <a:pPr marL="577850" indent="-577850">
              <a:lnSpc>
                <a:spcPct val="120000"/>
              </a:lnSpc>
              <a:spcBef>
                <a:spcPts val="600"/>
              </a:spcBef>
              <a:buFont typeface="Wingdings" pitchFamily="2" charset="2"/>
              <a:buAutoNum type="arabicPeriod" startAt="2"/>
            </a:pPr>
            <a:r>
              <a:rPr lang="el-GR" altLang="el-GR" sz="2400" b="1" dirty="0" smtClean="0"/>
              <a:t>Βραχύς ή 2</a:t>
            </a:r>
            <a:r>
              <a:rPr lang="el-GR" altLang="el-GR" sz="2400" b="1" baseline="30000" dirty="0" smtClean="0"/>
              <a:t>ος</a:t>
            </a:r>
            <a:r>
              <a:rPr lang="el-GR" altLang="el-GR" sz="2400" b="1" dirty="0" smtClean="0"/>
              <a:t> Περονιαίος</a:t>
            </a:r>
            <a:r>
              <a:rPr lang="el-GR" altLang="el-GR" sz="2400" dirty="0" smtClean="0"/>
              <a:t> </a:t>
            </a:r>
          </a:p>
          <a:p>
            <a:pPr marL="808038" indent="-265113">
              <a:lnSpc>
                <a:spcPct val="120000"/>
              </a:lnSpc>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endParaRPr lang="en-US" altLang="el-GR" sz="2400" dirty="0" smtClean="0">
              <a:solidFill>
                <a:schemeClr val="tx2"/>
              </a:solidFill>
            </a:endParaRPr>
          </a:p>
          <a:p>
            <a:pPr marL="1166813" lvl="1" indent="-358775">
              <a:lnSpc>
                <a:spcPct val="120000"/>
              </a:lnSpc>
              <a:spcBef>
                <a:spcPts val="600"/>
              </a:spcBef>
            </a:pPr>
            <a:r>
              <a:rPr lang="el-GR" altLang="el-GR" sz="2400" dirty="0" smtClean="0"/>
              <a:t>Κάτω </a:t>
            </a:r>
            <a:r>
              <a:rPr lang="el-GR" altLang="el-GR" sz="2400" dirty="0"/>
              <a:t>2/3  της έξω επιφάνειας της περόνης </a:t>
            </a:r>
          </a:p>
          <a:p>
            <a:pPr marL="808038" indent="-265113">
              <a:lnSpc>
                <a:spcPct val="120000"/>
              </a:lnSpc>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endParaRPr lang="en-US" altLang="el-GR" sz="2400" b="1" dirty="0" smtClean="0">
              <a:solidFill>
                <a:srgbClr val="820000"/>
              </a:solidFill>
            </a:endParaRPr>
          </a:p>
          <a:p>
            <a:pPr marL="1166813" lvl="1" indent="-358775">
              <a:lnSpc>
                <a:spcPct val="120000"/>
              </a:lnSpc>
              <a:spcBef>
                <a:spcPts val="600"/>
              </a:spcBef>
            </a:pPr>
            <a:r>
              <a:rPr lang="el-GR" altLang="el-GR" sz="2400" dirty="0" smtClean="0"/>
              <a:t>Ραχιαία </a:t>
            </a:r>
            <a:r>
              <a:rPr lang="el-GR" altLang="el-GR" sz="2400" dirty="0"/>
              <a:t>επιφάνεια της βάσης του 5</a:t>
            </a:r>
            <a:r>
              <a:rPr lang="el-GR" altLang="el-GR" sz="2400" baseline="30000" dirty="0"/>
              <a:t>ου</a:t>
            </a:r>
            <a:r>
              <a:rPr lang="el-GR" altLang="el-GR" sz="2400" dirty="0"/>
              <a:t> μεταταρσίου </a:t>
            </a:r>
          </a:p>
          <a:p>
            <a:pPr marL="808038" indent="-265113">
              <a:lnSpc>
                <a:spcPct val="120000"/>
              </a:lnSpc>
              <a:spcBef>
                <a:spcPts val="600"/>
              </a:spcBef>
            </a:pPr>
            <a:r>
              <a:rPr lang="el-GR" altLang="el-GR" sz="2400" b="1" dirty="0" smtClean="0"/>
              <a:t>Κίνηση</a:t>
            </a:r>
            <a:r>
              <a:rPr lang="en-US" altLang="el-GR" sz="2400" b="1" dirty="0" smtClean="0"/>
              <a:t>:</a:t>
            </a:r>
            <a:r>
              <a:rPr lang="el-GR" altLang="el-GR" sz="2400" b="1" dirty="0" smtClean="0"/>
              <a:t> </a:t>
            </a:r>
            <a:r>
              <a:rPr lang="el-GR" altLang="el-GR" sz="2400" dirty="0" smtClean="0"/>
              <a:t>Εκτείνει </a:t>
            </a:r>
            <a:r>
              <a:rPr lang="el-GR" altLang="el-GR" sz="2400" dirty="0"/>
              <a:t>και πρηνίζει τον άκρο πόδα. Μαζί με τον μακρό περονιαίο κάνει και απαγωγή του άκρου πόδα. </a:t>
            </a:r>
          </a:p>
          <a:p>
            <a:pPr marL="808038" indent="-265113">
              <a:lnSpc>
                <a:spcPct val="120000"/>
              </a:lnSpc>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Αμφότεροι </a:t>
            </a:r>
            <a:r>
              <a:rPr lang="el-GR" altLang="el-GR" sz="2400" dirty="0"/>
              <a:t>από το επιπολής  περονιαίο ν. (κλάδος του κοινού περονιαίου ν. προερχόμενο από το ισχιακό ν. του ιερού πλέγματος </a:t>
            </a:r>
            <a:r>
              <a:rPr lang="en-US" altLang="el-GR" sz="2400" dirty="0"/>
              <a:t>: </a:t>
            </a:r>
            <a:r>
              <a:rPr lang="el-GR" altLang="el-GR" sz="2400" dirty="0"/>
              <a:t>πρόσθιοι κλάδοι Ο5 Ι1 Ι2  Ι3 νωτιαίων ν.</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82</a:t>
            </a:fld>
            <a:endParaRPr lang="el-GR" dirty="0"/>
          </a:p>
        </p:txBody>
      </p:sp>
    </p:spTree>
    <p:custDataLst>
      <p:tags r:id="rId1"/>
    </p:custDataLst>
    <p:extLst>
      <p:ext uri="{BB962C8B-B14F-4D97-AF65-F5344CB8AC3E}">
        <p14:creationId xmlns:p14="http://schemas.microsoft.com/office/powerpoint/2010/main" val="3180061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πυέλου</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19598054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3055167" cy="4582750"/>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4"/>
          <p:cNvSpPr>
            <a:spLocks noGrp="1" noChangeArrowheads="1"/>
          </p:cNvSpPr>
          <p:nvPr>
            <p:ph type="title"/>
          </p:nvPr>
        </p:nvSpPr>
        <p:spPr/>
        <p:txBody>
          <a:bodyPr>
            <a:normAutofit/>
          </a:bodyPr>
          <a:lstStyle/>
          <a:p>
            <a:pPr marL="533400" lvl="0" indent="-533400">
              <a:spcBef>
                <a:spcPts val="600"/>
              </a:spcBef>
              <a:spcAft>
                <a:spcPts val="1200"/>
              </a:spcAft>
            </a:pPr>
            <a:r>
              <a:rPr lang="el-GR" sz="3600" dirty="0" smtClean="0">
                <a:solidFill>
                  <a:prstClr val="black"/>
                </a:solidFill>
              </a:rPr>
              <a:t>Μύες της πυέλου - </a:t>
            </a:r>
            <a:r>
              <a:rPr lang="el-GR" altLang="el-GR" sz="3600" dirty="0" smtClean="0">
                <a:solidFill>
                  <a:prstClr val="black"/>
                </a:solidFill>
                <a:ea typeface="+mn-ea"/>
                <a:cs typeface="+mn-cs"/>
              </a:rPr>
              <a:t>Α</a:t>
            </a:r>
            <a:r>
              <a:rPr lang="el-GR" altLang="el-GR" sz="3600" dirty="0">
                <a:solidFill>
                  <a:prstClr val="black"/>
                </a:solidFill>
                <a:ea typeface="+mn-ea"/>
                <a:cs typeface="+mn-cs"/>
              </a:rPr>
              <a:t>. Έσω ή </a:t>
            </a:r>
            <a:r>
              <a:rPr lang="el-GR" altLang="el-GR" sz="3600" dirty="0" smtClean="0">
                <a:solidFill>
                  <a:prstClr val="black"/>
                </a:solidFill>
                <a:ea typeface="+mn-ea"/>
                <a:cs typeface="+mn-cs"/>
              </a:rPr>
              <a:t>Πρόσθιοι </a:t>
            </a:r>
            <a:r>
              <a:rPr lang="en-US" altLang="el-GR" sz="2800" b="0" dirty="0" smtClean="0">
                <a:solidFill>
                  <a:prstClr val="black"/>
                </a:solidFill>
              </a:rPr>
              <a:t>(</a:t>
            </a:r>
            <a:r>
              <a:rPr lang="el-GR" altLang="el-GR" sz="2800" b="0" dirty="0" smtClean="0">
                <a:solidFill>
                  <a:prstClr val="black"/>
                </a:solidFill>
              </a:rPr>
              <a:t>1</a:t>
            </a:r>
            <a:r>
              <a:rPr lang="en-US" altLang="el-GR" sz="2800" b="0" dirty="0" smtClean="0">
                <a:solidFill>
                  <a:prstClr val="black"/>
                </a:solidFill>
              </a:rPr>
              <a:t>/</a:t>
            </a:r>
            <a:r>
              <a:rPr lang="el-GR" altLang="el-GR" sz="2800" b="0" dirty="0" smtClean="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dirty="0">
              <a:solidFill>
                <a:srgbClr val="00FFFF"/>
              </a:solidFill>
            </a:endParaRPr>
          </a:p>
        </p:txBody>
      </p:sp>
      <p:sp>
        <p:nvSpPr>
          <p:cNvPr id="2" name="Content Placeholder 1"/>
          <p:cNvSpPr>
            <a:spLocks noGrp="1"/>
          </p:cNvSpPr>
          <p:nvPr>
            <p:ph idx="1"/>
          </p:nvPr>
        </p:nvSpPr>
        <p:spPr>
          <a:xfrm>
            <a:off x="457200" y="1196752"/>
            <a:ext cx="5915000" cy="5328592"/>
          </a:xfrm>
        </p:spPr>
        <p:txBody>
          <a:bodyPr>
            <a:normAutofit/>
          </a:bodyPr>
          <a:lstStyle/>
          <a:p>
            <a:pPr marL="533400" indent="-533400">
              <a:spcBef>
                <a:spcPts val="600"/>
              </a:spcBef>
              <a:buFont typeface="Wingdings" pitchFamily="2" charset="2"/>
              <a:buAutoNum type="arabicPeriod"/>
            </a:pPr>
            <a:r>
              <a:rPr lang="el-GR" altLang="el-GR" sz="2400" b="1" dirty="0" smtClean="0"/>
              <a:t>Μείζων Ψοΐτης</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a:t>Ο1-Ο5</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Ελάσσονας </a:t>
            </a:r>
            <a:r>
              <a:rPr lang="el-GR" altLang="el-GR" sz="2400" dirty="0"/>
              <a:t>τροχαντήρας μηριαίου</a:t>
            </a:r>
          </a:p>
          <a:p>
            <a:pPr marL="901700" indent="-358775">
              <a:spcBef>
                <a:spcPts val="600"/>
              </a:spcBef>
              <a:spcAft>
                <a:spcPts val="1200"/>
              </a:spcAft>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Κλάδοι </a:t>
            </a:r>
            <a:r>
              <a:rPr lang="el-GR" altLang="el-GR" sz="2400" dirty="0"/>
              <a:t>του Οσφυϊκού πλέγματος  (πρόσθιοι κλάδοι Ο1Ο2Ο3Ο4 νωτιαίων ν. )</a:t>
            </a:r>
          </a:p>
          <a:p>
            <a:pPr marL="533400" indent="-533400">
              <a:spcBef>
                <a:spcPts val="600"/>
              </a:spcBef>
              <a:buFont typeface="Wingdings" pitchFamily="2" charset="2"/>
              <a:buAutoNum type="arabicPeriod" startAt="2"/>
            </a:pPr>
            <a:r>
              <a:rPr lang="el-GR" altLang="el-GR" sz="2400" b="1" dirty="0" smtClean="0"/>
              <a:t>Ελάσσων Ψοΐτης (</a:t>
            </a:r>
            <a:r>
              <a:rPr lang="el-GR" altLang="el-GR" sz="2400" b="1" dirty="0"/>
              <a:t>ασταθής μ.)</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Θ12-Ο1</a:t>
            </a:r>
            <a:endParaRPr lang="el-GR" altLang="el-GR" sz="2400" dirty="0"/>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Ανώνυμη γραμμή</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Κλάδοι του Οσφυϊκού πλέγματος  </a:t>
            </a:r>
          </a:p>
        </p:txBody>
      </p:sp>
      <p:sp>
        <p:nvSpPr>
          <p:cNvPr id="8" name="Rectangle 7"/>
          <p:cNvSpPr/>
          <p:nvPr/>
        </p:nvSpPr>
        <p:spPr>
          <a:xfrm>
            <a:off x="6078557" y="6029602"/>
            <a:ext cx="279742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Anterior Hip Muscles </a:t>
            </a:r>
            <a:r>
              <a:rPr lang="en-US" sz="1200" dirty="0" smtClean="0">
                <a:solidFill>
                  <a:schemeClr val="tx1">
                    <a:lumMod val="75000"/>
                    <a:lumOff val="25000"/>
                  </a:schemeClr>
                </a:solidFill>
                <a:latin typeface="+mn-lt"/>
                <a:hlinkClick r:id="rId4"/>
              </a:rPr>
              <a:t>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84</a:t>
            </a:fld>
            <a:endParaRPr lang="el-GR" dirty="0"/>
          </a:p>
        </p:txBody>
      </p:sp>
    </p:spTree>
    <p:custDataLst>
      <p:tags r:id="rId1"/>
    </p:custDataLst>
    <p:extLst>
      <p:ext uri="{BB962C8B-B14F-4D97-AF65-F5344CB8AC3E}">
        <p14:creationId xmlns:p14="http://schemas.microsoft.com/office/powerpoint/2010/main" val="22456398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a:bodyPr>
          <a:lstStyle/>
          <a:p>
            <a:r>
              <a:rPr lang="el-GR" sz="3600" dirty="0">
                <a:solidFill>
                  <a:prstClr val="black"/>
                </a:solidFill>
              </a:rPr>
              <a:t>Μύες της πυέλου </a:t>
            </a:r>
            <a:r>
              <a:rPr lang="el-GR" sz="3600" dirty="0" smtClean="0">
                <a:solidFill>
                  <a:prstClr val="black"/>
                </a:solidFill>
              </a:rPr>
              <a:t>- </a:t>
            </a:r>
            <a:r>
              <a:rPr lang="el-GR" altLang="el-GR" sz="3600" dirty="0" smtClean="0">
                <a:solidFill>
                  <a:prstClr val="black"/>
                </a:solidFill>
              </a:rPr>
              <a:t>Α</a:t>
            </a:r>
            <a:r>
              <a:rPr lang="el-GR" altLang="el-GR" sz="3600" dirty="0">
                <a:solidFill>
                  <a:prstClr val="black"/>
                </a:solidFill>
              </a:rPr>
              <a:t>. Έσω ή </a:t>
            </a:r>
            <a:r>
              <a:rPr lang="el-GR" altLang="el-GR" sz="3600" dirty="0" smtClean="0">
                <a:solidFill>
                  <a:prstClr val="black"/>
                </a:solidFill>
              </a:rPr>
              <a:t>Πρόσθιοι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sz="2400" dirty="0">
              <a:solidFill>
                <a:srgbClr val="00FFFF"/>
              </a:solidFill>
            </a:endParaRPr>
          </a:p>
        </p:txBody>
      </p:sp>
      <p:sp>
        <p:nvSpPr>
          <p:cNvPr id="2" name="Content Placeholder 1"/>
          <p:cNvSpPr>
            <a:spLocks noGrp="1"/>
          </p:cNvSpPr>
          <p:nvPr>
            <p:ph idx="1"/>
          </p:nvPr>
        </p:nvSpPr>
        <p:spPr>
          <a:xfrm>
            <a:off x="457200" y="1196751"/>
            <a:ext cx="5194920" cy="5472609"/>
          </a:xfrm>
        </p:spPr>
        <p:txBody>
          <a:bodyPr>
            <a:normAutofit lnSpcReduction="10000"/>
          </a:bodyPr>
          <a:lstStyle/>
          <a:p>
            <a:pPr marL="533400" indent="-533400">
              <a:lnSpc>
                <a:spcPct val="110000"/>
              </a:lnSpc>
              <a:spcBef>
                <a:spcPts val="600"/>
              </a:spcBef>
              <a:buFont typeface="Wingdings" pitchFamily="2" charset="2"/>
              <a:buAutoNum type="arabicPeriod" startAt="3"/>
            </a:pPr>
            <a:r>
              <a:rPr lang="el-GR" altLang="el-GR" sz="2400" b="1" dirty="0" smtClean="0"/>
              <a:t>Λαγόνιος</a:t>
            </a:r>
            <a:endParaRPr lang="el-GR" altLang="el-GR" sz="2400" b="1" dirty="0"/>
          </a:p>
          <a:p>
            <a:pPr marL="901700" indent="-358775">
              <a:lnSpc>
                <a:spcPct val="110000"/>
              </a:lnSpc>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a:t>Λαγόνιος βόθρος</a:t>
            </a:r>
          </a:p>
          <a:p>
            <a:pPr marL="901700" indent="-358775">
              <a:lnSpc>
                <a:spcPct val="110000"/>
              </a:lnSpc>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Ελάσσονα τροχαντήρα</a:t>
            </a:r>
          </a:p>
          <a:p>
            <a:pPr marL="901700" indent="-358775">
              <a:lnSpc>
                <a:spcPct val="110000"/>
              </a:lnSpc>
              <a:spcBef>
                <a:spcPts val="600"/>
              </a:spcBef>
              <a:spcAft>
                <a:spcPts val="1200"/>
              </a:spcAft>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Μηριαίο ν. Οσφυϊκού </a:t>
            </a:r>
            <a:r>
              <a:rPr lang="el-GR" altLang="el-GR" sz="2400" dirty="0" smtClean="0"/>
              <a:t>πλέγματος</a:t>
            </a:r>
          </a:p>
          <a:p>
            <a:pPr marL="533400" indent="-533400">
              <a:lnSpc>
                <a:spcPct val="110000"/>
              </a:lnSpc>
              <a:spcBef>
                <a:spcPts val="600"/>
              </a:spcBef>
            </a:pPr>
            <a:r>
              <a:rPr lang="el-GR" altLang="el-GR" sz="2400" dirty="0" smtClean="0"/>
              <a:t>Ο μείζων ψοΐτης και ο ελάσσων ψοΐτης όταν υπάρχει αποτελούν τον ψοΐτη μ. ο οποίος ενώνεται με το λαγόνιο μ. και σχηματίζουν τον λαγονοψοΐτη μ. που καταφύεται στον ελάσσονα τροχαντήρα του μηριαίου</a:t>
            </a:r>
            <a:endParaRPr lang="el-GR"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3055167" cy="4582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78557" y="6029602"/>
            <a:ext cx="279742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Anterior Hip Muscles </a:t>
            </a:r>
            <a:r>
              <a:rPr lang="en-US" sz="1200" dirty="0" smtClean="0">
                <a:solidFill>
                  <a:schemeClr val="tx1">
                    <a:lumMod val="75000"/>
                    <a:lumOff val="25000"/>
                  </a:schemeClr>
                </a:solidFill>
                <a:latin typeface="+mn-lt"/>
                <a:hlinkClick r:id="rId4"/>
              </a:rPr>
              <a:t>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85</a:t>
            </a:fld>
            <a:endParaRPr lang="el-GR" dirty="0"/>
          </a:p>
        </p:txBody>
      </p:sp>
    </p:spTree>
    <p:custDataLst>
      <p:tags r:id="rId1"/>
    </p:custDataLst>
    <p:extLst>
      <p:ext uri="{BB962C8B-B14F-4D97-AF65-F5344CB8AC3E}">
        <p14:creationId xmlns:p14="http://schemas.microsoft.com/office/powerpoint/2010/main" val="18608543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1628800"/>
            <a:ext cx="2828925" cy="4038601"/>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title"/>
          </p:nvPr>
        </p:nvSpPr>
        <p:spPr/>
        <p:txBody>
          <a:bodyPr>
            <a:normAutofit/>
          </a:bodyPr>
          <a:lstStyle/>
          <a:p>
            <a:r>
              <a:rPr lang="el-GR" altLang="el-GR" sz="3600" dirty="0" smtClean="0"/>
              <a:t>Μύες της πυέλου - Β. Έξω ή Οπίσθιοι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7</a:t>
            </a:r>
            <a:r>
              <a:rPr lang="en-US" altLang="el-GR" sz="2800" b="0" dirty="0" smtClean="0">
                <a:solidFill>
                  <a:prstClr val="black"/>
                </a:solidFill>
              </a:rPr>
              <a:t>)</a:t>
            </a:r>
            <a:r>
              <a:rPr lang="en-US" altLang="el-GR" sz="2800" dirty="0" smtClean="0">
                <a:solidFill>
                  <a:prstClr val="black"/>
                </a:solidFill>
              </a:rPr>
              <a:t> </a:t>
            </a:r>
            <a:endParaRPr lang="el-GR" altLang="el-GR" sz="3600" dirty="0"/>
          </a:p>
        </p:txBody>
      </p:sp>
      <p:sp>
        <p:nvSpPr>
          <p:cNvPr id="2" name="Content Placeholder 1"/>
          <p:cNvSpPr>
            <a:spLocks noGrp="1"/>
          </p:cNvSpPr>
          <p:nvPr>
            <p:ph idx="1"/>
          </p:nvPr>
        </p:nvSpPr>
        <p:spPr>
          <a:xfrm>
            <a:off x="457200" y="1196752"/>
            <a:ext cx="5987008" cy="5472608"/>
          </a:xfrm>
        </p:spPr>
        <p:txBody>
          <a:bodyPr>
            <a:normAutofit lnSpcReduction="10000"/>
          </a:bodyPr>
          <a:lstStyle/>
          <a:p>
            <a:pPr marL="533400" indent="-533400">
              <a:spcBef>
                <a:spcPts val="600"/>
              </a:spcBef>
              <a:buFont typeface="Wingdings" pitchFamily="2" charset="2"/>
              <a:buNone/>
            </a:pPr>
            <a:r>
              <a:rPr lang="el-GR" altLang="el-GR" sz="2400" b="1" dirty="0" smtClean="0"/>
              <a:t>Διατάσσονται </a:t>
            </a:r>
            <a:r>
              <a:rPr lang="el-GR" altLang="el-GR" sz="2400" b="1" dirty="0"/>
              <a:t>σε 3 στρώματα και σχηματίζουν τους γλουτούς.</a:t>
            </a:r>
          </a:p>
          <a:p>
            <a:pPr marL="533400" indent="-533400">
              <a:spcBef>
                <a:spcPts val="600"/>
              </a:spcBef>
              <a:buFont typeface="Wingdings" pitchFamily="2" charset="2"/>
              <a:buNone/>
            </a:pPr>
            <a:r>
              <a:rPr lang="el-GR" altLang="el-GR" sz="2400" b="1" dirty="0"/>
              <a:t>Α. </a:t>
            </a:r>
            <a:r>
              <a:rPr lang="el-GR" altLang="el-GR" sz="2400" b="1" dirty="0" smtClean="0"/>
              <a:t>Άνω Στρώμα</a:t>
            </a:r>
          </a:p>
          <a:p>
            <a:pPr marL="533400" indent="-533400">
              <a:spcBef>
                <a:spcPts val="600"/>
              </a:spcBef>
              <a:buFont typeface="Wingdings" pitchFamily="2" charset="2"/>
              <a:buAutoNum type="arabicPeriod"/>
            </a:pPr>
            <a:r>
              <a:rPr lang="el-GR" altLang="el-GR" sz="2400" b="1" dirty="0" smtClean="0"/>
              <a:t>Μέγας Γλουτιαίος</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166813" lvl="1" indent="-358775">
              <a:spcBef>
                <a:spcPts val="600"/>
              </a:spcBef>
            </a:pPr>
            <a:r>
              <a:rPr lang="el-GR" altLang="el-GR" sz="2400" dirty="0" smtClean="0"/>
              <a:t>Οπίσθια </a:t>
            </a:r>
            <a:r>
              <a:rPr lang="el-GR" altLang="el-GR" sz="2400" dirty="0"/>
              <a:t>επιφάνεια λαγονίου </a:t>
            </a:r>
          </a:p>
          <a:p>
            <a:pPr marL="1166813" lvl="1" indent="-358775">
              <a:spcBef>
                <a:spcPts val="600"/>
              </a:spcBef>
            </a:pPr>
            <a:r>
              <a:rPr lang="el-GR" altLang="el-GR" sz="2400" dirty="0" smtClean="0"/>
              <a:t>Οπίσθια </a:t>
            </a:r>
            <a:r>
              <a:rPr lang="el-GR" altLang="el-GR" sz="2400" dirty="0"/>
              <a:t>γλουτιαία γραμμή λαγονίου</a:t>
            </a:r>
          </a:p>
          <a:p>
            <a:pPr marL="1166813" lvl="1" indent="-358775">
              <a:spcBef>
                <a:spcPts val="600"/>
              </a:spcBef>
            </a:pPr>
            <a:r>
              <a:rPr lang="el-GR" altLang="el-GR" sz="2400" dirty="0" smtClean="0"/>
              <a:t>Ραχιαία </a:t>
            </a:r>
            <a:r>
              <a:rPr lang="el-GR" altLang="el-GR" sz="2400" dirty="0"/>
              <a:t>επιφάνεια ιερού και κόκκυγα </a:t>
            </a:r>
          </a:p>
          <a:p>
            <a:pPr marL="808038"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Γλουτιαίο </a:t>
            </a:r>
            <a:r>
              <a:rPr lang="el-GR" altLang="el-GR" sz="2400" dirty="0"/>
              <a:t>τράχυσμα μηριαίου (έξω χείλος)</a:t>
            </a:r>
          </a:p>
          <a:p>
            <a:pPr marL="808038" indent="-26511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Κάτω </a:t>
            </a:r>
            <a:r>
              <a:rPr lang="el-GR" altLang="el-GR" sz="2400" dirty="0"/>
              <a:t>γλουτιαίο ν. του Ιερού πλέγματος  (πρόσθιοι κλάδοι Ο5 Ι1 Ι2 Ι3 νωτιαίων ν</a:t>
            </a:r>
            <a:r>
              <a:rPr lang="el-GR" altLang="el-GR" sz="2400" dirty="0" smtClean="0"/>
              <a:t>.)</a:t>
            </a:r>
            <a:endParaRPr lang="el-GR" altLang="el-GR" sz="2400" dirty="0"/>
          </a:p>
          <a:p>
            <a:endParaRPr lang="el-GR" sz="2400" dirty="0"/>
          </a:p>
        </p:txBody>
      </p:sp>
      <p:sp>
        <p:nvSpPr>
          <p:cNvPr id="8" name="Rectangle 7"/>
          <p:cNvSpPr/>
          <p:nvPr/>
        </p:nvSpPr>
        <p:spPr>
          <a:xfrm>
            <a:off x="6621661" y="5667401"/>
            <a:ext cx="221575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Posterior Hip Muscles 3</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86</a:t>
            </a:fld>
            <a:endParaRPr lang="el-GR" dirty="0"/>
          </a:p>
        </p:txBody>
      </p:sp>
    </p:spTree>
    <p:custDataLst>
      <p:tags r:id="rId1"/>
    </p:custDataLst>
    <p:extLst>
      <p:ext uri="{BB962C8B-B14F-4D97-AF65-F5344CB8AC3E}">
        <p14:creationId xmlns:p14="http://schemas.microsoft.com/office/powerpoint/2010/main" val="35455223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l-GR" altLang="el-GR" sz="3600" dirty="0" smtClean="0"/>
              <a:t>Μύες της πυέλου - Β. Έξω ή Οπίσθιοι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4834880" cy="5040560"/>
          </a:xfrm>
        </p:spPr>
        <p:txBody>
          <a:bodyPr>
            <a:normAutofit/>
          </a:bodyPr>
          <a:lstStyle/>
          <a:p>
            <a:pPr marL="533400" indent="-533400">
              <a:spcBef>
                <a:spcPts val="600"/>
              </a:spcBef>
              <a:buFont typeface="Wingdings" pitchFamily="2" charset="2"/>
              <a:buNone/>
            </a:pPr>
            <a:r>
              <a:rPr lang="el-GR" altLang="el-GR" sz="2400" b="1" dirty="0" smtClean="0"/>
              <a:t>Α</a:t>
            </a:r>
            <a:r>
              <a:rPr lang="el-GR" altLang="el-GR" sz="2400" b="1" dirty="0"/>
              <a:t>. </a:t>
            </a:r>
            <a:r>
              <a:rPr lang="el-GR" altLang="el-GR" sz="2400" b="1" dirty="0" smtClean="0"/>
              <a:t>Άνω Στρώμα</a:t>
            </a:r>
          </a:p>
          <a:p>
            <a:pPr marL="533400" indent="-533400">
              <a:spcBef>
                <a:spcPts val="600"/>
              </a:spcBef>
              <a:buFont typeface="Wingdings" pitchFamily="2" charset="2"/>
              <a:buAutoNum type="arabicPeriod" startAt="2"/>
            </a:pPr>
            <a:r>
              <a:rPr lang="el-GR" altLang="el-GR" sz="2400" b="1" dirty="0" smtClean="0"/>
              <a:t>Τείνων την Πλατεία Περιτονία</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r>
              <a:rPr lang="el-GR" altLang="el-GR" sz="2400" dirty="0" smtClean="0"/>
              <a:t>Πρόσθια </a:t>
            </a:r>
            <a:r>
              <a:rPr lang="el-GR" altLang="el-GR" sz="2400" dirty="0"/>
              <a:t>άνω λαγόνια άκανθα</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Πλατεία </a:t>
            </a:r>
            <a:r>
              <a:rPr lang="el-GR" altLang="el-GR" sz="2400" dirty="0"/>
              <a:t>περιτονία</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Άνω </a:t>
            </a:r>
            <a:r>
              <a:rPr lang="el-GR" altLang="el-GR" sz="2400" dirty="0"/>
              <a:t>γλουτιαίο ν. Ιερού  πλέγματος  </a:t>
            </a:r>
          </a:p>
          <a:p>
            <a:pPr>
              <a:spcBef>
                <a:spcPts val="600"/>
              </a:spcBef>
            </a:pPr>
            <a:endParaRPr lang="el-GR"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3055167" cy="4582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78557" y="6029602"/>
            <a:ext cx="2797427"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Anterior Hip Muscles </a:t>
            </a:r>
            <a:r>
              <a:rPr lang="en-US" sz="1200" dirty="0" smtClean="0">
                <a:solidFill>
                  <a:schemeClr val="tx1">
                    <a:lumMod val="75000"/>
                    <a:lumOff val="25000"/>
                  </a:schemeClr>
                </a:solidFill>
                <a:latin typeface="+mn-lt"/>
                <a:hlinkClick r:id="rId4"/>
              </a:rPr>
              <a:t>2</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87</a:t>
            </a:fld>
            <a:endParaRPr lang="el-GR" dirty="0"/>
          </a:p>
        </p:txBody>
      </p:sp>
    </p:spTree>
    <p:custDataLst>
      <p:tags r:id="rId1"/>
    </p:custDataLst>
    <p:extLst>
      <p:ext uri="{BB962C8B-B14F-4D97-AF65-F5344CB8AC3E}">
        <p14:creationId xmlns:p14="http://schemas.microsoft.com/office/powerpoint/2010/main" val="10290402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l-GR" altLang="el-GR" sz="3600" dirty="0" smtClean="0"/>
              <a:t>Μύες της πυέλου - Β. Έξω ή Οπίσθιοι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3600" dirty="0"/>
          </a:p>
        </p:txBody>
      </p:sp>
      <p:sp>
        <p:nvSpPr>
          <p:cNvPr id="2" name="Content Placeholder 1"/>
          <p:cNvSpPr>
            <a:spLocks noGrp="1"/>
          </p:cNvSpPr>
          <p:nvPr>
            <p:ph idx="1"/>
          </p:nvPr>
        </p:nvSpPr>
        <p:spPr>
          <a:xfrm>
            <a:off x="457200" y="1196752"/>
            <a:ext cx="5626968" cy="5040560"/>
          </a:xfrm>
        </p:spPr>
        <p:txBody>
          <a:bodyPr>
            <a:normAutofit/>
          </a:bodyPr>
          <a:lstStyle/>
          <a:p>
            <a:pPr marL="533400" indent="-533400">
              <a:spcBef>
                <a:spcPts val="600"/>
              </a:spcBef>
              <a:buFont typeface="Wingdings" pitchFamily="2" charset="2"/>
              <a:buNone/>
            </a:pPr>
            <a:r>
              <a:rPr lang="el-GR" altLang="el-GR" sz="2400" b="1" dirty="0" smtClean="0"/>
              <a:t>Β</a:t>
            </a:r>
            <a:r>
              <a:rPr lang="el-GR" altLang="el-GR" sz="2400" b="1" dirty="0"/>
              <a:t>. </a:t>
            </a:r>
            <a:r>
              <a:rPr lang="el-GR" altLang="el-GR" sz="2400" b="1" dirty="0" smtClean="0"/>
              <a:t>Μεσαίο Στρώμα</a:t>
            </a:r>
          </a:p>
          <a:p>
            <a:pPr marL="533400" indent="-533400">
              <a:spcBef>
                <a:spcPts val="600"/>
              </a:spcBef>
              <a:buFont typeface="Wingdings" pitchFamily="2" charset="2"/>
              <a:buAutoNum type="arabicPeriod"/>
            </a:pPr>
            <a:r>
              <a:rPr lang="el-GR" altLang="el-GR" sz="2400" b="1" dirty="0" smtClean="0"/>
              <a:t>Μέσος Γλουτιαίος </a:t>
            </a:r>
            <a:r>
              <a:rPr lang="el-GR" altLang="el-GR" sz="2400" dirty="0" smtClean="0"/>
              <a:t>(</a:t>
            </a:r>
            <a:r>
              <a:rPr lang="el-GR" altLang="el-GR" sz="2400" dirty="0"/>
              <a:t>κάτω από τον μέγα)</a:t>
            </a:r>
          </a:p>
          <a:p>
            <a:pPr marL="901700" indent="-358775">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p>
          <a:p>
            <a:pPr marL="1258888" lvl="1" indent="-357188">
              <a:spcBef>
                <a:spcPts val="600"/>
              </a:spcBef>
            </a:pPr>
            <a:r>
              <a:rPr lang="el-GR" altLang="el-GR" sz="2400" dirty="0" smtClean="0"/>
              <a:t>Έξω </a:t>
            </a:r>
            <a:r>
              <a:rPr lang="el-GR" altLang="el-GR" sz="2400" dirty="0"/>
              <a:t>επιφάνεια λαγονίου</a:t>
            </a:r>
          </a:p>
          <a:p>
            <a:pPr marL="1258888" lvl="1" indent="-357188">
              <a:spcBef>
                <a:spcPts val="600"/>
              </a:spcBef>
            </a:pPr>
            <a:r>
              <a:rPr lang="el-GR" altLang="el-GR" sz="2400" dirty="0" smtClean="0"/>
              <a:t>Μεταξύ </a:t>
            </a:r>
            <a:r>
              <a:rPr lang="el-GR" altLang="el-GR" sz="2400" dirty="0"/>
              <a:t>πρόσθιας και οπίσθιας γλουτιαίας       γραμμής λαγονίου</a:t>
            </a:r>
          </a:p>
          <a:p>
            <a:pPr marL="901700" indent="-358775">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Μείζονας </a:t>
            </a:r>
            <a:r>
              <a:rPr lang="el-GR" altLang="el-GR" sz="2400" dirty="0"/>
              <a:t>τροχαντήρας μηριαίου</a:t>
            </a:r>
          </a:p>
          <a:p>
            <a:pPr marL="901700" indent="-358775">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Άνω </a:t>
            </a:r>
            <a:r>
              <a:rPr lang="el-GR" altLang="el-GR" sz="2400" dirty="0"/>
              <a:t>γλουτιαίο ν. Ιερού  πλέγματος</a:t>
            </a:r>
          </a:p>
          <a:p>
            <a:pPr>
              <a:spcBef>
                <a:spcPts val="600"/>
              </a:spcBef>
            </a:pPr>
            <a:endParaRPr lang="el-GR"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1697731"/>
            <a:ext cx="2828925" cy="4038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21661" y="5667401"/>
            <a:ext cx="221575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Posterior Hip Muscles 3</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88</a:t>
            </a:fld>
            <a:endParaRPr lang="el-GR" dirty="0"/>
          </a:p>
        </p:txBody>
      </p:sp>
    </p:spTree>
    <p:custDataLst>
      <p:tags r:id="rId1"/>
    </p:custDataLst>
    <p:extLst>
      <p:ext uri="{BB962C8B-B14F-4D97-AF65-F5344CB8AC3E}">
        <p14:creationId xmlns:p14="http://schemas.microsoft.com/office/powerpoint/2010/main" val="1444016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prstClr val="black"/>
                </a:solidFill>
              </a:rPr>
              <a:t>Α. Πρόσθιοι ή καμπτήρες</a:t>
            </a:r>
            <a:r>
              <a:rPr lang="el-GR" sz="3600" dirty="0">
                <a:solidFill>
                  <a:prstClr val="black"/>
                </a:solidFill>
              </a:rPr>
              <a:t/>
            </a:r>
            <a:br>
              <a:rPr lang="el-GR" sz="3600" dirty="0">
                <a:solidFill>
                  <a:prstClr val="black"/>
                </a:solidFill>
              </a:rPr>
            </a:br>
            <a:r>
              <a:rPr lang="el-GR" sz="3100" dirty="0" smtClean="0">
                <a:solidFill>
                  <a:prstClr val="black"/>
                </a:solidFill>
              </a:rPr>
              <a:t>Α.3 </a:t>
            </a:r>
            <a:r>
              <a:rPr lang="el-GR" sz="3100" dirty="0">
                <a:solidFill>
                  <a:prstClr val="black"/>
                </a:solidFill>
              </a:rPr>
              <a:t>Μύες </a:t>
            </a:r>
            <a:r>
              <a:rPr lang="el-GR" sz="3100" dirty="0" smtClean="0">
                <a:solidFill>
                  <a:prstClr val="black"/>
                </a:solidFill>
              </a:rPr>
              <a:t>3</a:t>
            </a:r>
            <a:r>
              <a:rPr lang="el-GR" sz="3100" baseline="30000" dirty="0" smtClean="0">
                <a:solidFill>
                  <a:prstClr val="black"/>
                </a:solidFill>
              </a:rPr>
              <a:t>ου</a:t>
            </a:r>
            <a:r>
              <a:rPr lang="el-GR" sz="3100" dirty="0" smtClean="0">
                <a:solidFill>
                  <a:prstClr val="black"/>
                </a:solidFill>
              </a:rPr>
              <a:t> Στρώματος</a:t>
            </a:r>
            <a:r>
              <a:rPr lang="en-US" sz="3100" dirty="0" smtClean="0">
                <a:solidFill>
                  <a:prstClr val="black"/>
                </a:solidFill>
              </a:rPr>
              <a:t> </a:t>
            </a:r>
            <a:r>
              <a:rPr lang="en-US" altLang="el-GR" sz="2800" b="0" dirty="0" smtClean="0">
                <a:solidFill>
                  <a:prstClr val="black"/>
                </a:solidFill>
              </a:rPr>
              <a:t>(2/2</a:t>
            </a:r>
            <a:r>
              <a:rPr lang="en-US" altLang="el-GR" sz="2800" b="0" dirty="0">
                <a:solidFill>
                  <a:prstClr val="black"/>
                </a:solidFill>
              </a:rPr>
              <a:t>)</a:t>
            </a:r>
            <a:endParaRPr lang="el-GR" dirty="0"/>
          </a:p>
        </p:txBody>
      </p:sp>
      <p:sp>
        <p:nvSpPr>
          <p:cNvPr id="3" name="Content Placeholder 2"/>
          <p:cNvSpPr>
            <a:spLocks noGrp="1"/>
          </p:cNvSpPr>
          <p:nvPr>
            <p:ph idx="1"/>
          </p:nvPr>
        </p:nvSpPr>
        <p:spPr/>
        <p:txBody>
          <a:bodyPr>
            <a:noAutofit/>
          </a:bodyPr>
          <a:lstStyle/>
          <a:p>
            <a:pPr marL="457200" indent="-457200">
              <a:spcBef>
                <a:spcPts val="600"/>
              </a:spcBef>
              <a:buFont typeface="+mj-lt"/>
              <a:buAutoNum type="arabicPeriod" startAt="2"/>
            </a:pPr>
            <a:r>
              <a:rPr lang="el-GR" altLang="el-GR" sz="2400" b="1" dirty="0"/>
              <a:t>Μακρός καμπτήρας του αντίχειρα</a:t>
            </a:r>
          </a:p>
          <a:p>
            <a:pPr marL="722313" indent="-277813">
              <a:spcBef>
                <a:spcPts val="600"/>
              </a:spcBef>
            </a:pPr>
            <a:r>
              <a:rPr lang="el-GR" altLang="el-GR" sz="2400" b="1" dirty="0" smtClean="0">
                <a:solidFill>
                  <a:schemeClr val="tx2"/>
                </a:solidFill>
              </a:rPr>
              <a:t>Έκφυση</a:t>
            </a:r>
            <a:r>
              <a:rPr lang="en-US" altLang="el-GR" sz="2400" b="1" dirty="0">
                <a:solidFill>
                  <a:schemeClr val="tx2"/>
                </a:solidFill>
              </a:rPr>
              <a:t>:</a:t>
            </a:r>
            <a:r>
              <a:rPr lang="el-GR" altLang="el-GR" sz="2400" dirty="0">
                <a:solidFill>
                  <a:schemeClr val="tx2"/>
                </a:solidFill>
              </a:rPr>
              <a:t> </a:t>
            </a:r>
          </a:p>
          <a:p>
            <a:pPr marL="1122363" lvl="1" indent="-277813">
              <a:spcBef>
                <a:spcPts val="600"/>
              </a:spcBef>
            </a:pPr>
            <a:r>
              <a:rPr lang="el-GR" altLang="el-GR" sz="2400" dirty="0"/>
              <a:t>Μέσον πρόσθιας επιφάνειας κερκίδας</a:t>
            </a:r>
          </a:p>
          <a:p>
            <a:pPr marL="722313" indent="-277813">
              <a:spcBef>
                <a:spcPts val="600"/>
              </a:spcBef>
            </a:pPr>
            <a:r>
              <a:rPr lang="el-GR" altLang="el-GR" sz="2400" b="1" dirty="0" smtClean="0">
                <a:solidFill>
                  <a:srgbClr val="820000"/>
                </a:solidFill>
              </a:rPr>
              <a:t>Κατάφυση</a:t>
            </a:r>
            <a:r>
              <a:rPr lang="en-US" altLang="el-GR" sz="2400" b="1" dirty="0">
                <a:solidFill>
                  <a:srgbClr val="820000"/>
                </a:solidFill>
              </a:rPr>
              <a:t>:</a:t>
            </a:r>
            <a:r>
              <a:rPr lang="el-GR" altLang="el-GR" sz="2400" dirty="0">
                <a:solidFill>
                  <a:srgbClr val="820000"/>
                </a:solidFill>
              </a:rPr>
              <a:t> </a:t>
            </a:r>
          </a:p>
          <a:p>
            <a:pPr marL="1122363" lvl="1" indent="-277813">
              <a:spcBef>
                <a:spcPts val="600"/>
              </a:spcBef>
              <a:tabLst>
                <a:tab pos="722313" algn="l"/>
              </a:tabLst>
            </a:pPr>
            <a:r>
              <a:rPr lang="el-GR" altLang="el-GR" sz="2400" dirty="0"/>
              <a:t>2</a:t>
            </a:r>
            <a:r>
              <a:rPr lang="el-GR" altLang="el-GR" sz="2400" baseline="30000" dirty="0"/>
              <a:t>η</a:t>
            </a:r>
            <a:r>
              <a:rPr lang="el-GR" altLang="el-GR" sz="2400" dirty="0"/>
              <a:t> ή ονυχοφόρος φάλαγγα του αντίχειρα </a:t>
            </a:r>
          </a:p>
          <a:p>
            <a:pPr marL="722313" indent="-277813">
              <a:spcBef>
                <a:spcPts val="600"/>
              </a:spcBef>
            </a:pPr>
            <a:r>
              <a:rPr lang="el-GR" altLang="el-GR" sz="2400" b="1" dirty="0">
                <a:solidFill>
                  <a:schemeClr val="accent3">
                    <a:lumMod val="50000"/>
                  </a:schemeClr>
                </a:solidFill>
              </a:rPr>
              <a:t>Νεύρωση</a:t>
            </a:r>
            <a:r>
              <a:rPr lang="en-US" altLang="el-GR" sz="2400" b="1" dirty="0">
                <a:solidFill>
                  <a:schemeClr val="accent3">
                    <a:lumMod val="50000"/>
                  </a:schemeClr>
                </a:solidFill>
              </a:rPr>
              <a:t>:</a:t>
            </a:r>
            <a:r>
              <a:rPr lang="el-GR" altLang="el-GR" sz="2400" b="1" dirty="0">
                <a:solidFill>
                  <a:schemeClr val="accent3">
                    <a:lumMod val="50000"/>
                  </a:schemeClr>
                </a:solidFill>
              </a:rPr>
              <a:t> </a:t>
            </a:r>
            <a:endParaRPr lang="el-GR" altLang="el-GR" sz="2400" b="1" dirty="0" smtClean="0">
              <a:solidFill>
                <a:schemeClr val="accent3">
                  <a:lumMod val="50000"/>
                </a:schemeClr>
              </a:solidFill>
            </a:endParaRPr>
          </a:p>
          <a:p>
            <a:pPr marL="1122363" lvl="1" indent="-277813">
              <a:spcBef>
                <a:spcPts val="600"/>
              </a:spcBef>
            </a:pPr>
            <a:r>
              <a:rPr lang="el-GR" altLang="el-GR" sz="2400" dirty="0" smtClean="0"/>
              <a:t>Μέσο </a:t>
            </a:r>
            <a:r>
              <a:rPr lang="el-GR" altLang="el-GR" sz="2400" dirty="0"/>
              <a:t>ν. του βραχιονίου πλέγματος </a:t>
            </a:r>
          </a:p>
          <a:p>
            <a:pPr marL="533400" indent="-533400">
              <a:spcBef>
                <a:spcPts val="600"/>
              </a:spcBef>
              <a:buFont typeface="Wingdings" pitchFamily="2" charset="2"/>
              <a:buNone/>
            </a:pPr>
            <a:r>
              <a:rPr lang="el-GR" altLang="el-GR" sz="2400" b="1" dirty="0"/>
              <a:t>            </a:t>
            </a:r>
          </a:p>
          <a:p>
            <a:pPr marL="533400" indent="-533400">
              <a:spcBef>
                <a:spcPts val="600"/>
              </a:spcBef>
              <a:buFont typeface="Wingdings" pitchFamily="2" charset="2"/>
              <a:buNone/>
            </a:pPr>
            <a:r>
              <a:rPr lang="el-GR" altLang="el-GR" sz="2400" b="1" dirty="0"/>
              <a:t>  </a:t>
            </a:r>
          </a:p>
          <a:p>
            <a:pPr>
              <a:spcBef>
                <a:spcPts val="600"/>
              </a:spcBef>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custDataLst>
      <p:tags r:id="rId1"/>
    </p:custDataLst>
    <p:extLst>
      <p:ext uri="{BB962C8B-B14F-4D97-AF65-F5344CB8AC3E}">
        <p14:creationId xmlns:p14="http://schemas.microsoft.com/office/powerpoint/2010/main" val="4157324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l-GR" altLang="el-GR" sz="3600" dirty="0">
                <a:solidFill>
                  <a:prstClr val="black"/>
                </a:solidFill>
              </a:rPr>
              <a:t>Μύες της πυέλου - Β. Έξω ή </a:t>
            </a:r>
            <a:r>
              <a:rPr lang="el-GR" altLang="el-GR" sz="3600" dirty="0" smtClean="0">
                <a:solidFill>
                  <a:prstClr val="black"/>
                </a:solidFill>
              </a:rPr>
              <a:t>Οπίσθιοι </a:t>
            </a:r>
            <a:r>
              <a:rPr lang="en-US" altLang="el-GR" sz="2800" b="0" dirty="0" smtClean="0">
                <a:solidFill>
                  <a:prstClr val="black"/>
                </a:solidFill>
              </a:rPr>
              <a:t>(</a:t>
            </a:r>
            <a:r>
              <a:rPr lang="el-GR" altLang="el-GR" sz="2800" b="0" dirty="0" smtClean="0">
                <a:solidFill>
                  <a:prstClr val="black"/>
                </a:solidFill>
              </a:rPr>
              <a:t>4</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122912" cy="5040560"/>
          </a:xfrm>
        </p:spPr>
        <p:txBody>
          <a:bodyPr>
            <a:noAutofit/>
          </a:bodyPr>
          <a:lstStyle/>
          <a:p>
            <a:pPr marL="533400" indent="-533400">
              <a:spcBef>
                <a:spcPts val="600"/>
              </a:spcBef>
              <a:buFont typeface="Wingdings" pitchFamily="2" charset="2"/>
              <a:buNone/>
            </a:pPr>
            <a:r>
              <a:rPr lang="el-GR" altLang="el-GR" sz="2400" b="1" dirty="0" smtClean="0"/>
              <a:t>Γ</a:t>
            </a:r>
            <a:r>
              <a:rPr lang="el-GR" altLang="el-GR" sz="2400" b="1" dirty="0"/>
              <a:t>. </a:t>
            </a:r>
            <a:r>
              <a:rPr lang="el-GR" altLang="el-GR" sz="2400" b="1" dirty="0" smtClean="0"/>
              <a:t>Στρώμα </a:t>
            </a:r>
            <a:r>
              <a:rPr lang="el-GR" altLang="el-GR" sz="2400" b="1" dirty="0"/>
              <a:t>(Έξω στροφείς του μηρού)</a:t>
            </a:r>
          </a:p>
          <a:p>
            <a:pPr marL="533400" indent="-533400">
              <a:spcBef>
                <a:spcPts val="600"/>
              </a:spcBef>
              <a:buFont typeface="Wingdings" pitchFamily="2" charset="2"/>
              <a:buAutoNum type="arabicPeriod"/>
            </a:pPr>
            <a:r>
              <a:rPr lang="el-GR" altLang="el-GR" sz="2400" b="1" dirty="0" smtClean="0"/>
              <a:t>Μικρός Γλουτιαίος</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solidFill>
                  <a:schemeClr val="tx2"/>
                </a:solidFill>
              </a:rPr>
              <a:t>  </a:t>
            </a:r>
          </a:p>
          <a:p>
            <a:pPr marL="1208088" lvl="1" indent="-265113">
              <a:spcBef>
                <a:spcPts val="600"/>
              </a:spcBef>
            </a:pPr>
            <a:r>
              <a:rPr lang="el-GR" altLang="el-GR" sz="2400" dirty="0" smtClean="0"/>
              <a:t>Έξω </a:t>
            </a:r>
            <a:r>
              <a:rPr lang="el-GR" altLang="el-GR" sz="2400" dirty="0"/>
              <a:t>επιφάνεια λαγονίου</a:t>
            </a:r>
          </a:p>
          <a:p>
            <a:pPr marL="1208088" lvl="1" indent="-265113">
              <a:spcBef>
                <a:spcPts val="600"/>
              </a:spcBef>
            </a:pPr>
            <a:r>
              <a:rPr lang="el-GR" altLang="el-GR" sz="2400" dirty="0" smtClean="0"/>
              <a:t>Μεταξύ </a:t>
            </a:r>
            <a:r>
              <a:rPr lang="el-GR" altLang="el-GR" sz="2400" dirty="0"/>
              <a:t>πρόσθιας και οπίσθιας γλουτιαίας γραμμής λαγονίου</a:t>
            </a:r>
          </a:p>
          <a:p>
            <a:pPr marL="808038"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Μείζονας τροχαντήρας μηριαίου</a:t>
            </a:r>
          </a:p>
          <a:p>
            <a:pPr marL="808038" indent="-26511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Άνω γλουτιαίο ν. του ιερού </a:t>
            </a:r>
            <a:r>
              <a:rPr lang="el-GR" altLang="el-GR" sz="2400" dirty="0" smtClean="0"/>
              <a:t>πλέγματος </a:t>
            </a:r>
            <a:r>
              <a:rPr lang="el-GR" altLang="el-GR" sz="2400" dirty="0"/>
              <a:t>(πρόσθιοι κλάδοι </a:t>
            </a:r>
            <a:r>
              <a:rPr lang="el-GR" altLang="el-GR" sz="2400" dirty="0" smtClean="0"/>
              <a:t>Ο5 </a:t>
            </a:r>
            <a:r>
              <a:rPr lang="el-GR" altLang="el-GR" sz="2400" dirty="0"/>
              <a:t>Ι1 Ι2 Ι3 νωτιαίων ν</a:t>
            </a:r>
            <a:r>
              <a:rPr lang="el-GR" altLang="el-GR" sz="2400" dirty="0" smtClean="0"/>
              <a:t>.)</a:t>
            </a:r>
            <a:endParaRPr lang="el-GR" altLang="el-GR" sz="2400"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710" y="1484784"/>
            <a:ext cx="3429000" cy="41624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10334" y="5647210"/>
            <a:ext cx="221575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Posterior Hip Muscles 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89</a:t>
            </a:fld>
            <a:endParaRPr lang="el-GR" dirty="0"/>
          </a:p>
        </p:txBody>
      </p:sp>
    </p:spTree>
    <p:custDataLst>
      <p:tags r:id="rId1"/>
    </p:custDataLst>
    <p:extLst>
      <p:ext uri="{BB962C8B-B14F-4D97-AF65-F5344CB8AC3E}">
        <p14:creationId xmlns:p14="http://schemas.microsoft.com/office/powerpoint/2010/main" val="20176816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0" y="1700808"/>
            <a:ext cx="3251040" cy="3946402"/>
          </a:xfrm>
          <a:prstGeom prst="rect">
            <a:avLst/>
          </a:prstGeom>
          <a:noFill/>
          <a:extLst>
            <a:ext uri="{909E8E84-426E-40DD-AFC4-6F175D3DCCD1}">
              <a14:hiddenFill xmlns:a14="http://schemas.microsoft.com/office/drawing/2010/main">
                <a:solidFill>
                  <a:srgbClr val="FFFFFF"/>
                </a:solidFill>
              </a14:hiddenFill>
            </a:ext>
          </a:extLst>
        </p:spPr>
      </p:pic>
      <p:sp>
        <p:nvSpPr>
          <p:cNvPr id="49154" name="Rectangle 2"/>
          <p:cNvSpPr>
            <a:spLocks noGrp="1" noChangeArrowheads="1"/>
          </p:cNvSpPr>
          <p:nvPr>
            <p:ph type="title"/>
          </p:nvPr>
        </p:nvSpPr>
        <p:spPr/>
        <p:txBody>
          <a:bodyPr>
            <a:normAutofit/>
          </a:bodyPr>
          <a:lstStyle/>
          <a:p>
            <a:r>
              <a:rPr lang="el-GR" altLang="el-GR" sz="3600" dirty="0">
                <a:solidFill>
                  <a:prstClr val="black"/>
                </a:solidFill>
              </a:rPr>
              <a:t>Μύες της πυέλου - Β. Έξω ή </a:t>
            </a:r>
            <a:r>
              <a:rPr lang="el-GR" altLang="el-GR" sz="3600" dirty="0" smtClean="0">
                <a:solidFill>
                  <a:prstClr val="black"/>
                </a:solidFill>
              </a:rPr>
              <a:t>Οπίσθιοι </a:t>
            </a:r>
            <a:r>
              <a:rPr lang="en-US" altLang="el-GR" sz="2800" b="0" dirty="0" smtClean="0">
                <a:solidFill>
                  <a:prstClr val="black"/>
                </a:solidFill>
              </a:rPr>
              <a:t>(</a:t>
            </a:r>
            <a:r>
              <a:rPr lang="el-GR" altLang="el-GR" sz="2800" b="0" dirty="0" smtClean="0">
                <a:solidFill>
                  <a:prstClr val="black"/>
                </a:solidFill>
              </a:rPr>
              <a:t>5</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482952" cy="5040560"/>
          </a:xfrm>
        </p:spPr>
        <p:txBody>
          <a:bodyPr>
            <a:noAutofit/>
          </a:bodyPr>
          <a:lstStyle/>
          <a:p>
            <a:pPr marL="533400" indent="-533400">
              <a:spcBef>
                <a:spcPts val="600"/>
              </a:spcBef>
              <a:buFont typeface="Wingdings" pitchFamily="2" charset="2"/>
              <a:buNone/>
            </a:pPr>
            <a:r>
              <a:rPr lang="el-GR" altLang="el-GR" sz="2400" b="1" dirty="0" smtClean="0"/>
              <a:t>Γ</a:t>
            </a:r>
            <a:r>
              <a:rPr lang="el-GR" altLang="el-GR" sz="2400" b="1" dirty="0"/>
              <a:t>. </a:t>
            </a:r>
            <a:r>
              <a:rPr lang="el-GR" altLang="el-GR" sz="2400" b="1" dirty="0" smtClean="0"/>
              <a:t>Στρώμα </a:t>
            </a:r>
            <a:r>
              <a:rPr lang="el-GR" altLang="el-GR" sz="2400" b="1" dirty="0"/>
              <a:t>(Έξω στροφείς του μηρού)</a:t>
            </a:r>
          </a:p>
          <a:p>
            <a:pPr marL="533400" indent="-533400">
              <a:spcBef>
                <a:spcPts val="600"/>
              </a:spcBef>
              <a:buFont typeface="Wingdings" pitchFamily="2" charset="2"/>
              <a:buAutoNum type="arabicPeriod" startAt="2"/>
            </a:pPr>
            <a:r>
              <a:rPr lang="el-GR" altLang="el-GR" sz="2400" b="1" dirty="0" smtClean="0"/>
              <a:t>Απιοειδής ή Πυραμοειδής</a:t>
            </a:r>
          </a:p>
          <a:p>
            <a:pPr marL="808038" indent="-265113">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dirty="0" smtClean="0"/>
              <a:t> </a:t>
            </a:r>
            <a:r>
              <a:rPr lang="el-GR" altLang="el-GR" sz="2400" dirty="0"/>
              <a:t>Πρόσθια επιφάνεια ιερού οστού</a:t>
            </a:r>
          </a:p>
          <a:p>
            <a:pPr marL="808038" indent="-265113">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Μείζονας τροχαντήρας μηριαίου</a:t>
            </a:r>
          </a:p>
          <a:p>
            <a:pPr marL="808038" indent="-265113">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Κλάδοι ιερού  πλέγματος  </a:t>
            </a:r>
            <a:endParaRPr lang="el-GR" altLang="el-GR" sz="2400" dirty="0" smtClean="0"/>
          </a:p>
          <a:p>
            <a:pPr marL="533400" indent="-533400">
              <a:spcBef>
                <a:spcPts val="1800"/>
              </a:spcBef>
              <a:buFont typeface="Wingdings" pitchFamily="2" charset="2"/>
              <a:buAutoNum type="arabicPeriod" startAt="3"/>
            </a:pPr>
            <a:r>
              <a:rPr lang="el-GR" altLang="el-GR" sz="2400" b="1" dirty="0" smtClean="0"/>
              <a:t>Άνω Δίδυμος</a:t>
            </a:r>
          </a:p>
          <a:p>
            <a:pPr marL="533400" indent="-533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Ισχιακή </a:t>
            </a:r>
            <a:r>
              <a:rPr lang="el-GR" altLang="el-GR" sz="2400" dirty="0"/>
              <a:t>άκανθα ανωνύμου</a:t>
            </a:r>
          </a:p>
          <a:p>
            <a:pPr marL="533400" indent="-533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Μείζονας </a:t>
            </a:r>
            <a:r>
              <a:rPr lang="el-GR" altLang="el-GR" sz="2400" dirty="0"/>
              <a:t>τροχαντήρας μηριαίου</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b="1" dirty="0" smtClean="0"/>
              <a:t>Κλάδοι </a:t>
            </a:r>
            <a:r>
              <a:rPr lang="el-GR" altLang="el-GR" sz="2400" b="1" dirty="0"/>
              <a:t>ιερού  πλέγματος</a:t>
            </a:r>
          </a:p>
          <a:p>
            <a:pPr marL="808038" indent="-265113">
              <a:spcBef>
                <a:spcPts val="600"/>
              </a:spcBef>
            </a:pPr>
            <a:endParaRPr lang="el-GR" altLang="el-GR" sz="2400" dirty="0"/>
          </a:p>
        </p:txBody>
      </p:sp>
      <p:sp>
        <p:nvSpPr>
          <p:cNvPr id="7" name="Rectangle 6"/>
          <p:cNvSpPr/>
          <p:nvPr/>
        </p:nvSpPr>
        <p:spPr>
          <a:xfrm>
            <a:off x="6300192" y="5647210"/>
            <a:ext cx="2215752"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Posterior Hip Muscles 1</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Beth ohara (page does not exist)"/>
              </a:rPr>
              <a:t>Beth </a:t>
            </a:r>
            <a:r>
              <a:rPr lang="en-US" sz="1200" dirty="0" smtClean="0">
                <a:solidFill>
                  <a:schemeClr val="tx1">
                    <a:lumMod val="75000"/>
                    <a:lumOff val="25000"/>
                  </a:schemeClr>
                </a:solidFill>
                <a:latin typeface="+mn-lt"/>
                <a:hlinkClick r:id="rId5" tooltip="User:Beth ohara (page does not exist)"/>
              </a:rPr>
              <a:t>ohara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90</a:t>
            </a:fld>
            <a:endParaRPr lang="el-GR" dirty="0"/>
          </a:p>
        </p:txBody>
      </p:sp>
    </p:spTree>
    <p:custDataLst>
      <p:tags r:id="rId1"/>
    </p:custDataLst>
    <p:extLst>
      <p:ext uri="{BB962C8B-B14F-4D97-AF65-F5344CB8AC3E}">
        <p14:creationId xmlns:p14="http://schemas.microsoft.com/office/powerpoint/2010/main" val="41905688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l-GR" altLang="el-GR" sz="3600" dirty="0">
                <a:solidFill>
                  <a:prstClr val="black"/>
                </a:solidFill>
              </a:rPr>
              <a:t>Μύες της πυέλου - Β. Έξω ή </a:t>
            </a:r>
            <a:r>
              <a:rPr lang="el-GR" altLang="el-GR" sz="3600" dirty="0" smtClean="0">
                <a:solidFill>
                  <a:prstClr val="black"/>
                </a:solidFill>
              </a:rPr>
              <a:t>Οπίσθιοι </a:t>
            </a:r>
            <a:r>
              <a:rPr lang="en-US" altLang="el-GR" sz="2800" b="0" dirty="0" smtClean="0">
                <a:solidFill>
                  <a:prstClr val="black"/>
                </a:solidFill>
              </a:rPr>
              <a:t>(</a:t>
            </a:r>
            <a:r>
              <a:rPr lang="el-GR" altLang="el-GR" sz="2800" b="0" dirty="0" smtClean="0">
                <a:solidFill>
                  <a:prstClr val="black"/>
                </a:solidFill>
              </a:rPr>
              <a:t>6</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8435280" cy="5040560"/>
          </a:xfrm>
        </p:spPr>
        <p:txBody>
          <a:bodyPr>
            <a:noAutofit/>
          </a:bodyPr>
          <a:lstStyle/>
          <a:p>
            <a:pPr marL="533400" indent="-533400">
              <a:spcBef>
                <a:spcPts val="600"/>
              </a:spcBef>
              <a:buFont typeface="Wingdings" pitchFamily="2" charset="2"/>
              <a:buNone/>
            </a:pPr>
            <a:r>
              <a:rPr lang="el-GR" altLang="el-GR" sz="2400" b="1" dirty="0" smtClean="0"/>
              <a:t>Γ</a:t>
            </a:r>
            <a:r>
              <a:rPr lang="el-GR" altLang="el-GR" sz="2400" b="1" dirty="0"/>
              <a:t>. </a:t>
            </a:r>
            <a:r>
              <a:rPr lang="el-GR" altLang="el-GR" sz="2400" b="1" dirty="0" smtClean="0"/>
              <a:t>Στρώμα </a:t>
            </a:r>
            <a:r>
              <a:rPr lang="el-GR" altLang="el-GR" sz="2400" b="1" dirty="0"/>
              <a:t>(Έξω στροφείς του μηρού)</a:t>
            </a:r>
          </a:p>
          <a:p>
            <a:pPr marL="533400" indent="-533400">
              <a:spcBef>
                <a:spcPts val="600"/>
              </a:spcBef>
              <a:buFont typeface="Wingdings" pitchFamily="2" charset="2"/>
              <a:buAutoNum type="arabicPeriod" startAt="5"/>
            </a:pPr>
            <a:r>
              <a:rPr lang="el-GR" altLang="el-GR" sz="2400" b="1" dirty="0" smtClean="0"/>
              <a:t>Κάτω Δίδυμος</a:t>
            </a:r>
          </a:p>
          <a:p>
            <a:pPr marL="533400" indent="-533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Ισχιακό </a:t>
            </a:r>
            <a:r>
              <a:rPr lang="el-GR" altLang="el-GR" sz="2400" dirty="0"/>
              <a:t>κύρτωμα ανωνύμου</a:t>
            </a:r>
          </a:p>
          <a:p>
            <a:pPr marL="533400" indent="-533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smtClean="0"/>
              <a:t>Μείζονας </a:t>
            </a:r>
            <a:r>
              <a:rPr lang="el-GR" altLang="el-GR" sz="2400" dirty="0"/>
              <a:t>τροχαντήρας μηριαίου</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t> </a:t>
            </a:r>
            <a:r>
              <a:rPr lang="el-GR" altLang="el-GR" sz="2400" dirty="0" smtClean="0"/>
              <a:t>Κλάδοι </a:t>
            </a:r>
            <a:r>
              <a:rPr lang="el-GR" altLang="el-GR" sz="2400" dirty="0"/>
              <a:t>ιερού  πλέγματος</a:t>
            </a:r>
          </a:p>
          <a:p>
            <a:pPr marL="533400" indent="-533400">
              <a:spcBef>
                <a:spcPts val="1800"/>
              </a:spcBef>
              <a:buFont typeface="Wingdings" pitchFamily="2" charset="2"/>
              <a:buAutoNum type="arabicPeriod" startAt="6"/>
            </a:pPr>
            <a:r>
              <a:rPr lang="el-GR" altLang="el-GR" sz="2400" b="1" dirty="0" smtClean="0"/>
              <a:t>Έξω Θυροειδής</a:t>
            </a:r>
          </a:p>
          <a:p>
            <a:pPr marL="533400" indent="-533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Έξω </a:t>
            </a:r>
            <a:r>
              <a:rPr lang="el-GR" altLang="el-GR" sz="2400" dirty="0"/>
              <a:t>επιφάνεια ανωνύμου πέριξ του θυροειδούς τρήματος</a:t>
            </a:r>
          </a:p>
          <a:p>
            <a:pPr marL="533400" indent="-533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Τροχαντήριος βόθρος μηριαίου</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Θυροειδές </a:t>
            </a:r>
            <a:r>
              <a:rPr lang="el-GR" altLang="el-GR" sz="2400" dirty="0"/>
              <a:t>νεύρο του οσφυϊκού πλέγματος (πρόσθιοι κλάδοι νωτιαίων ν. Ο3, Ο4</a:t>
            </a:r>
            <a:r>
              <a:rPr lang="el-GR" altLang="el-GR" sz="2400" dirty="0" smtClean="0"/>
              <a:t>)</a:t>
            </a: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91</a:t>
            </a:fld>
            <a:endParaRPr lang="el-GR" dirty="0"/>
          </a:p>
        </p:txBody>
      </p:sp>
    </p:spTree>
    <p:custDataLst>
      <p:tags r:id="rId1"/>
    </p:custDataLst>
    <p:extLst>
      <p:ext uri="{BB962C8B-B14F-4D97-AF65-F5344CB8AC3E}">
        <p14:creationId xmlns:p14="http://schemas.microsoft.com/office/powerpoint/2010/main" val="4719096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l-GR" altLang="el-GR" sz="3600" dirty="0">
                <a:solidFill>
                  <a:prstClr val="black"/>
                </a:solidFill>
              </a:rPr>
              <a:t>Μύες της πυέλου - Β. Έξω ή </a:t>
            </a:r>
            <a:r>
              <a:rPr lang="el-GR" altLang="el-GR" sz="3600" dirty="0" smtClean="0">
                <a:solidFill>
                  <a:prstClr val="black"/>
                </a:solidFill>
              </a:rPr>
              <a:t>Οπίσθιοι </a:t>
            </a:r>
            <a:r>
              <a:rPr lang="en-US" altLang="el-GR" sz="2800" b="0" dirty="0" smtClean="0">
                <a:solidFill>
                  <a:prstClr val="black"/>
                </a:solidFill>
              </a:rPr>
              <a:t>(</a:t>
            </a:r>
            <a:r>
              <a:rPr lang="el-GR" altLang="el-GR" sz="2800" b="0" dirty="0" smtClean="0">
                <a:solidFill>
                  <a:prstClr val="black"/>
                </a:solidFill>
              </a:rPr>
              <a:t>7</a:t>
            </a:r>
            <a:r>
              <a:rPr lang="en-US" altLang="el-GR" sz="2800" b="0" dirty="0" smtClean="0">
                <a:solidFill>
                  <a:prstClr val="black"/>
                </a:solidFill>
              </a:rPr>
              <a:t>/</a:t>
            </a:r>
            <a:r>
              <a:rPr lang="el-GR" altLang="el-GR" sz="2800" b="0" dirty="0">
                <a:solidFill>
                  <a:prstClr val="black"/>
                </a:solidFill>
              </a:rPr>
              <a:t>7</a:t>
            </a:r>
            <a:r>
              <a:rPr lang="en-US" altLang="el-GR" sz="2800" b="0" dirty="0">
                <a:solidFill>
                  <a:prstClr val="black"/>
                </a:solidFill>
              </a:rPr>
              <a:t>)</a:t>
            </a:r>
            <a:r>
              <a:rPr lang="en-US" altLang="el-GR" sz="2800" dirty="0">
                <a:solidFill>
                  <a:prstClr val="black"/>
                </a:solidFill>
              </a:rPr>
              <a:t> </a:t>
            </a:r>
            <a:endParaRPr lang="el-GR" altLang="el-GR" sz="2800" dirty="0">
              <a:solidFill>
                <a:srgbClr val="00FFFF"/>
              </a:solidFill>
            </a:endParaRPr>
          </a:p>
        </p:txBody>
      </p:sp>
      <p:sp>
        <p:nvSpPr>
          <p:cNvPr id="2" name="Content Placeholder 1"/>
          <p:cNvSpPr>
            <a:spLocks noGrp="1"/>
          </p:cNvSpPr>
          <p:nvPr>
            <p:ph idx="1"/>
          </p:nvPr>
        </p:nvSpPr>
        <p:spPr>
          <a:xfrm>
            <a:off x="457200" y="1196752"/>
            <a:ext cx="5050904" cy="5040560"/>
          </a:xfrm>
        </p:spPr>
        <p:txBody>
          <a:bodyPr>
            <a:noAutofit/>
          </a:bodyPr>
          <a:lstStyle/>
          <a:p>
            <a:pPr marL="533400" indent="-533400">
              <a:spcBef>
                <a:spcPts val="600"/>
              </a:spcBef>
              <a:buFont typeface="Wingdings" pitchFamily="2" charset="2"/>
              <a:buNone/>
            </a:pPr>
            <a:r>
              <a:rPr lang="el-GR" altLang="el-GR" sz="2400" b="1" dirty="0" smtClean="0"/>
              <a:t>Γ. Στρώμα (</a:t>
            </a:r>
            <a:r>
              <a:rPr lang="el-GR" altLang="el-GR" sz="2400" b="1" dirty="0"/>
              <a:t>Έξω στροφείς του μηρού)</a:t>
            </a:r>
          </a:p>
          <a:p>
            <a:pPr marL="533400" indent="-533400">
              <a:spcBef>
                <a:spcPts val="600"/>
              </a:spcBef>
              <a:buFont typeface="Wingdings" pitchFamily="2" charset="2"/>
              <a:buAutoNum type="arabicPeriod" startAt="7"/>
            </a:pPr>
            <a:r>
              <a:rPr lang="el-GR" altLang="el-GR" sz="2400" b="1" dirty="0" smtClean="0"/>
              <a:t>Τετράγωνος Μηριαίος</a:t>
            </a:r>
            <a:r>
              <a:rPr lang="en-US" altLang="el-GR" sz="2400" b="1" dirty="0" smtClean="0"/>
              <a:t> </a:t>
            </a:r>
            <a:r>
              <a:rPr lang="en-US" altLang="el-GR" sz="2400" dirty="0" smtClean="0"/>
              <a:t>(</a:t>
            </a:r>
            <a:r>
              <a:rPr lang="el-GR" altLang="el-GR" sz="2400" dirty="0"/>
              <a:t>κάτω από τον έξω θυροειδή)</a:t>
            </a:r>
          </a:p>
          <a:p>
            <a:pPr marL="533400" indent="-533400">
              <a:spcBef>
                <a:spcPts val="600"/>
              </a:spcBef>
            </a:pPr>
            <a:r>
              <a:rPr lang="el-GR" altLang="el-GR" sz="2400" b="1" dirty="0" smtClean="0">
                <a:solidFill>
                  <a:schemeClr val="tx2"/>
                </a:solidFill>
              </a:rPr>
              <a:t>Έκφυση</a:t>
            </a:r>
            <a:r>
              <a:rPr lang="en-US" altLang="el-GR" sz="2400" b="1" dirty="0" smtClean="0">
                <a:solidFill>
                  <a:schemeClr val="tx2"/>
                </a:solidFill>
              </a:rPr>
              <a:t>:</a:t>
            </a:r>
            <a:r>
              <a:rPr lang="el-GR" altLang="el-GR" sz="2400" b="1" dirty="0" smtClean="0">
                <a:solidFill>
                  <a:schemeClr val="tx2"/>
                </a:solidFill>
              </a:rPr>
              <a:t>  </a:t>
            </a:r>
            <a:r>
              <a:rPr lang="el-GR" altLang="el-GR" sz="2400" dirty="0" smtClean="0"/>
              <a:t>Ισχιακό </a:t>
            </a:r>
            <a:r>
              <a:rPr lang="el-GR" altLang="el-GR" sz="2400" dirty="0"/>
              <a:t>κύρτωμα ανωνύμου</a:t>
            </a:r>
          </a:p>
          <a:p>
            <a:pPr marL="533400" indent="-533400">
              <a:spcBef>
                <a:spcPts val="600"/>
              </a:spcBef>
            </a:pPr>
            <a:r>
              <a:rPr lang="el-GR" altLang="el-GR" sz="2400" b="1" dirty="0" smtClean="0">
                <a:solidFill>
                  <a:srgbClr val="820000"/>
                </a:solidFill>
              </a:rPr>
              <a:t>Κατάφυση</a:t>
            </a:r>
            <a:r>
              <a:rPr lang="en-US" altLang="el-GR" sz="2400" b="1" dirty="0" smtClean="0">
                <a:solidFill>
                  <a:srgbClr val="820000"/>
                </a:solidFill>
              </a:rPr>
              <a:t>:</a:t>
            </a:r>
            <a:r>
              <a:rPr lang="el-GR" altLang="el-GR" sz="2400" dirty="0" smtClean="0">
                <a:solidFill>
                  <a:srgbClr val="820000"/>
                </a:solidFill>
              </a:rPr>
              <a:t> </a:t>
            </a:r>
            <a:r>
              <a:rPr lang="el-GR" altLang="el-GR" sz="2400" dirty="0"/>
              <a:t>Οπίσθια μεσοτροχαντήρια γραμμή κάτω από το μείζονα τροχαντήρα του μηριαίου</a:t>
            </a:r>
          </a:p>
          <a:p>
            <a:pPr marL="533400" indent="-533400">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Κλάδοι ιερού  </a:t>
            </a:r>
            <a:r>
              <a:rPr lang="el-GR" altLang="el-GR" sz="2400" dirty="0" smtClean="0"/>
              <a:t>πλέγματος</a:t>
            </a:r>
            <a:endParaRPr lang="el-GR" sz="2400" dirty="0"/>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993"/>
          <a:stretch/>
        </p:blipFill>
        <p:spPr bwMode="auto">
          <a:xfrm>
            <a:off x="6068635" y="1226164"/>
            <a:ext cx="2228684" cy="43630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29855" y="5590981"/>
            <a:ext cx="2167464"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4"/>
              </a:rPr>
              <a:t>Quadratus femoris muscle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a:rPr>
              <a:t>Mikael Häggström</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92</a:t>
            </a:fld>
            <a:endParaRPr lang="el-GR" dirty="0"/>
          </a:p>
        </p:txBody>
      </p:sp>
    </p:spTree>
    <p:custDataLst>
      <p:tags r:id="rId1"/>
    </p:custDataLst>
    <p:extLst>
      <p:ext uri="{BB962C8B-B14F-4D97-AF65-F5344CB8AC3E}">
        <p14:creationId xmlns:p14="http://schemas.microsoft.com/office/powerpoint/2010/main" val="8263833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Μύες της ράχης - αυτόχθονες</a:t>
            </a:r>
            <a:endParaRPr lang="el-GR" dirty="0"/>
          </a:p>
        </p:txBody>
      </p:sp>
      <p:sp>
        <p:nvSpPr>
          <p:cNvPr id="5" name="Subtitle 4"/>
          <p:cNvSpPr>
            <a:spLocks noGrp="1"/>
          </p:cNvSpPr>
          <p:nvPr>
            <p:ph type="subTitle" idx="1"/>
          </p:nvPr>
        </p:nvSpPr>
        <p:spPr/>
        <p:txBody>
          <a:bodyPr/>
          <a:lstStyle/>
          <a:p>
            <a:endParaRPr lang="el-GR" dirty="0"/>
          </a:p>
        </p:txBody>
      </p:sp>
    </p:spTree>
    <p:custDataLst>
      <p:tags r:id="rId1"/>
    </p:custDataLst>
    <p:extLst>
      <p:ext uri="{BB962C8B-B14F-4D97-AF65-F5344CB8AC3E}">
        <p14:creationId xmlns:p14="http://schemas.microsoft.com/office/powerpoint/2010/main" val="19764226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l-GR" dirty="0">
                <a:solidFill>
                  <a:prstClr val="black"/>
                </a:solidFill>
              </a:rPr>
              <a:t>Μύες της ράχης </a:t>
            </a:r>
            <a:r>
              <a:rPr lang="el-GR" dirty="0" smtClean="0">
                <a:solidFill>
                  <a:prstClr val="black"/>
                </a:solidFill>
              </a:rPr>
              <a:t>– αυτόχθονες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n-US" altLang="el-GR" sz="2800" dirty="0" smtClean="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p:txBody>
          <a:bodyPr>
            <a:normAutofit/>
          </a:bodyPr>
          <a:lstStyle/>
          <a:p>
            <a:pPr marL="711200" indent="-711200">
              <a:buFont typeface="Wingdings" pitchFamily="2" charset="2"/>
              <a:buNone/>
            </a:pPr>
            <a:r>
              <a:rPr lang="el-GR" altLang="el-GR" sz="2400" b="1" dirty="0" smtClean="0"/>
              <a:t>Β</a:t>
            </a:r>
            <a:r>
              <a:rPr lang="el-GR" altLang="el-GR" sz="2400" b="1" dirty="0"/>
              <a:t>. </a:t>
            </a:r>
            <a:r>
              <a:rPr lang="el-GR" altLang="el-GR" sz="2400" b="1" dirty="0" smtClean="0"/>
              <a:t>Αυτόχθονες ή Ιδίως Ραχιαίοι </a:t>
            </a:r>
          </a:p>
          <a:p>
            <a:pPr marL="0" indent="0">
              <a:buFont typeface="Wingdings" pitchFamily="2" charset="2"/>
              <a:buNone/>
            </a:pPr>
            <a:r>
              <a:rPr lang="el-GR" altLang="el-GR" sz="2400" dirty="0" smtClean="0"/>
              <a:t>Χωρίζονται </a:t>
            </a:r>
            <a:r>
              <a:rPr lang="el-GR" altLang="el-GR" sz="2400" dirty="0"/>
              <a:t>σε 2 κατηγορίες ανάλογα με τη στιβάδα που βρίσκονται</a:t>
            </a:r>
            <a:r>
              <a:rPr lang="en-US" altLang="el-GR" sz="2400" dirty="0"/>
              <a:t>:</a:t>
            </a:r>
            <a:r>
              <a:rPr lang="el-GR" altLang="el-GR" sz="2400" dirty="0"/>
              <a:t> </a:t>
            </a:r>
          </a:p>
          <a:p>
            <a:pPr marL="711200" indent="-711200">
              <a:buFont typeface="Wingdings" pitchFamily="2" charset="2"/>
              <a:buNone/>
            </a:pPr>
            <a:r>
              <a:rPr lang="el-GR" altLang="el-GR" sz="2400" b="1" dirty="0"/>
              <a:t>Β1</a:t>
            </a:r>
            <a:r>
              <a:rPr lang="en-US" altLang="el-GR" sz="2400" b="1" dirty="0"/>
              <a:t>: </a:t>
            </a:r>
            <a:r>
              <a:rPr lang="el-GR" altLang="el-GR" sz="2400" b="1" dirty="0" smtClean="0"/>
              <a:t>Μακροί ή Επιπολής</a:t>
            </a:r>
          </a:p>
          <a:p>
            <a:pPr marL="0" indent="0">
              <a:buFont typeface="Wingdings" pitchFamily="2" charset="2"/>
              <a:buNone/>
            </a:pPr>
            <a:r>
              <a:rPr lang="el-GR" altLang="el-GR" sz="2400" dirty="0" smtClean="0"/>
              <a:t>Οι </a:t>
            </a:r>
            <a:r>
              <a:rPr lang="el-GR" altLang="el-GR" sz="2400" dirty="0"/>
              <a:t>μακροί χωρίζονται σε 3 ομάδες ανάλογα με την έκφυση και </a:t>
            </a:r>
            <a:r>
              <a:rPr lang="el-GR" altLang="el-GR" sz="2400" dirty="0" smtClean="0"/>
              <a:t>κατάφυσή τους</a:t>
            </a:r>
            <a:r>
              <a:rPr lang="en-US" altLang="el-GR" sz="2400" dirty="0" smtClean="0"/>
              <a:t>:</a:t>
            </a:r>
            <a:endParaRPr lang="el-GR" altLang="el-GR" sz="2400" dirty="0" smtClean="0"/>
          </a:p>
          <a:p>
            <a:pPr marL="450850" indent="-450850">
              <a:buFont typeface="Wingdings" pitchFamily="2" charset="2"/>
              <a:buAutoNum type="romanUcPeriod"/>
            </a:pPr>
            <a:r>
              <a:rPr lang="el-GR" altLang="el-GR" sz="2400" dirty="0" smtClean="0"/>
              <a:t>Ομάδα Ακανθεγκαρσιων</a:t>
            </a:r>
            <a:r>
              <a:rPr lang="en-US" altLang="el-GR" sz="2400" dirty="0" smtClean="0"/>
              <a:t> </a:t>
            </a:r>
            <a:endParaRPr lang="el-GR" altLang="el-GR" sz="2400" dirty="0" smtClean="0"/>
          </a:p>
          <a:p>
            <a:pPr marL="450850" indent="-450850">
              <a:buFont typeface="Wingdings" pitchFamily="2" charset="2"/>
              <a:buAutoNum type="romanUcPeriod"/>
            </a:pPr>
            <a:r>
              <a:rPr lang="el-GR" altLang="el-GR" sz="2400" dirty="0" smtClean="0"/>
              <a:t>Ομάδα Ιερονωτιαίων</a:t>
            </a:r>
          </a:p>
          <a:p>
            <a:pPr marL="450850" indent="-450850">
              <a:buFont typeface="Wingdings" pitchFamily="2" charset="2"/>
              <a:buAutoNum type="romanUcPeriod"/>
            </a:pPr>
            <a:r>
              <a:rPr lang="el-GR" altLang="el-GR" sz="2400" dirty="0" smtClean="0"/>
              <a:t>Εγκαρσιοακανθώδεις</a:t>
            </a:r>
            <a:endParaRPr lang="el-GR" altLang="el-GR" sz="20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94</a:t>
            </a:fld>
            <a:endParaRPr lang="el-GR" dirty="0"/>
          </a:p>
        </p:txBody>
      </p:sp>
    </p:spTree>
    <p:custDataLst>
      <p:tags r:id="rId1"/>
    </p:custDataLst>
    <p:extLst>
      <p:ext uri="{BB962C8B-B14F-4D97-AF65-F5344CB8AC3E}">
        <p14:creationId xmlns:p14="http://schemas.microsoft.com/office/powerpoint/2010/main" val="2790717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l-GR" dirty="0">
                <a:solidFill>
                  <a:prstClr val="black"/>
                </a:solidFill>
              </a:rPr>
              <a:t>Μύες της ράχης </a:t>
            </a:r>
            <a:r>
              <a:rPr lang="el-GR" dirty="0" smtClean="0">
                <a:solidFill>
                  <a:prstClr val="black"/>
                </a:solidFill>
              </a:rPr>
              <a:t>– αυτόχθονες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2</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5915000" cy="5040560"/>
          </a:xfrm>
        </p:spPr>
        <p:txBody>
          <a:bodyPr>
            <a:normAutofit lnSpcReduction="10000"/>
          </a:bodyPr>
          <a:lstStyle/>
          <a:p>
            <a:pPr marL="357188" indent="-357188">
              <a:spcBef>
                <a:spcPts val="600"/>
              </a:spcBef>
              <a:buFont typeface="Wingdings" pitchFamily="2" charset="2"/>
              <a:buAutoNum type="romanUcPeriod"/>
            </a:pPr>
            <a:r>
              <a:rPr lang="el-GR" altLang="el-GR" sz="2400" b="1" dirty="0" smtClean="0"/>
              <a:t>Ομάδα Ακανθεγκαρσιών</a:t>
            </a:r>
            <a:r>
              <a:rPr lang="en-US" altLang="el-GR" sz="2400" dirty="0" smtClean="0"/>
              <a:t> </a:t>
            </a:r>
            <a:endParaRPr lang="el-GR" altLang="el-GR" sz="2400" dirty="0" smtClean="0"/>
          </a:p>
          <a:p>
            <a:pPr marL="457200" indent="-457200">
              <a:spcBef>
                <a:spcPts val="600"/>
              </a:spcBef>
              <a:buFont typeface="+mj-lt"/>
              <a:buAutoNum type="arabicPeriod"/>
            </a:pPr>
            <a:r>
              <a:rPr lang="el-GR" altLang="el-GR" sz="2400" b="1" dirty="0" smtClean="0"/>
              <a:t>Σπληνιοειδής</a:t>
            </a:r>
          </a:p>
          <a:p>
            <a:pPr marL="808038" indent="-357188">
              <a:spcBef>
                <a:spcPts val="600"/>
              </a:spcBef>
              <a:tabLst>
                <a:tab pos="622300" algn="l"/>
              </a:tabLst>
            </a:pPr>
            <a:r>
              <a:rPr lang="el-GR" altLang="el-GR" sz="2400" b="1" dirty="0" smtClean="0">
                <a:solidFill>
                  <a:schemeClr val="tx2"/>
                </a:solidFill>
              </a:rPr>
              <a:t>Εκφύσεις</a:t>
            </a:r>
            <a:r>
              <a:rPr lang="en-US" altLang="el-GR" sz="2400" b="1" dirty="0" smtClean="0">
                <a:solidFill>
                  <a:schemeClr val="tx2"/>
                </a:solidFill>
              </a:rPr>
              <a:t>:</a:t>
            </a:r>
            <a:r>
              <a:rPr lang="el-GR" altLang="el-GR" sz="2400" b="1" dirty="0" smtClean="0">
                <a:solidFill>
                  <a:schemeClr val="tx2"/>
                </a:solidFill>
              </a:rPr>
              <a:t> </a:t>
            </a:r>
          </a:p>
          <a:p>
            <a:pPr marL="1166813" lvl="1" indent="-358775">
              <a:spcBef>
                <a:spcPts val="600"/>
              </a:spcBef>
            </a:pPr>
            <a:r>
              <a:rPr lang="el-GR" altLang="el-GR" sz="2400" dirty="0" smtClean="0"/>
              <a:t>Ακανθώδεις </a:t>
            </a:r>
            <a:r>
              <a:rPr lang="el-GR" altLang="el-GR" sz="2400" dirty="0"/>
              <a:t>αποφύσεις Α4-Α7</a:t>
            </a:r>
          </a:p>
          <a:p>
            <a:pPr marL="1166813" lvl="1" indent="-358775">
              <a:spcBef>
                <a:spcPts val="600"/>
              </a:spcBef>
            </a:pPr>
            <a:r>
              <a:rPr lang="el-GR" altLang="el-GR" sz="2400" dirty="0"/>
              <a:t>Ακανθώδεις αποφύσεις Θ1-Θ6</a:t>
            </a:r>
          </a:p>
          <a:p>
            <a:pPr marL="808038" indent="-357188">
              <a:spcBef>
                <a:spcPts val="600"/>
              </a:spcBef>
              <a:tabLst>
                <a:tab pos="622300" algn="l"/>
              </a:tabLst>
            </a:pPr>
            <a:r>
              <a:rPr lang="el-GR" altLang="el-GR" sz="2400" b="1" dirty="0" smtClean="0">
                <a:solidFill>
                  <a:srgbClr val="820000"/>
                </a:solidFill>
              </a:rPr>
              <a:t>Κατάφυση</a:t>
            </a:r>
            <a:r>
              <a:rPr lang="en-US" altLang="el-GR" sz="2400" b="1" dirty="0" smtClean="0">
                <a:solidFill>
                  <a:srgbClr val="820000"/>
                </a:solidFill>
              </a:rPr>
              <a:t>:</a:t>
            </a:r>
            <a:r>
              <a:rPr lang="el-GR" altLang="el-GR" sz="2400" b="1" dirty="0" smtClean="0">
                <a:solidFill>
                  <a:srgbClr val="820000"/>
                </a:solidFill>
              </a:rPr>
              <a:t> </a:t>
            </a:r>
          </a:p>
          <a:p>
            <a:pPr marL="1166813" lvl="1" indent="-358775">
              <a:spcBef>
                <a:spcPts val="600"/>
              </a:spcBef>
            </a:pPr>
            <a:r>
              <a:rPr lang="el-GR" altLang="el-GR" sz="2400" dirty="0" smtClean="0"/>
              <a:t>Ινιακό </a:t>
            </a:r>
            <a:r>
              <a:rPr lang="el-GR" altLang="el-GR" sz="2400" dirty="0"/>
              <a:t>(άνω αυχενική γραμμή-κεφαλικός)</a:t>
            </a:r>
          </a:p>
          <a:p>
            <a:pPr marL="1166813" lvl="1" indent="-358775">
              <a:spcBef>
                <a:spcPts val="600"/>
              </a:spcBef>
            </a:pPr>
            <a:r>
              <a:rPr lang="el-GR" altLang="el-GR" sz="2400" dirty="0"/>
              <a:t>Εγκάρσιες αποφύσεις Α1-Α3</a:t>
            </a:r>
          </a:p>
          <a:p>
            <a:pPr marL="808038" indent="-357188">
              <a:spcBef>
                <a:spcPts val="600"/>
              </a:spcBef>
              <a:tabLst>
                <a:tab pos="622300" algn="l"/>
              </a:tabLst>
            </a:pPr>
            <a:r>
              <a:rPr lang="el-GR" altLang="el-GR" sz="2400" b="1" dirty="0" smtClean="0"/>
              <a:t>Κίνηση</a:t>
            </a:r>
            <a:r>
              <a:rPr lang="en-US" altLang="el-GR" sz="2400" b="1" dirty="0" smtClean="0"/>
              <a:t>:</a:t>
            </a:r>
            <a:r>
              <a:rPr lang="en-US" altLang="el-GR" sz="2400" dirty="0" smtClean="0"/>
              <a:t> </a:t>
            </a:r>
            <a:r>
              <a:rPr lang="el-GR" altLang="el-GR" sz="2400" dirty="0" smtClean="0"/>
              <a:t>Έκταση </a:t>
            </a:r>
            <a:r>
              <a:rPr lang="el-GR" altLang="el-GR" sz="2400" dirty="0"/>
              <a:t>κεφαλής.</a:t>
            </a:r>
          </a:p>
          <a:p>
            <a:pPr marL="808038" indent="-357188">
              <a:spcBef>
                <a:spcPts val="600"/>
              </a:spcBef>
              <a:tabLst>
                <a:tab pos="622300" algn="l"/>
              </a:tabLst>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smtClean="0"/>
              <a:t>Α2-Α4 </a:t>
            </a:r>
            <a:r>
              <a:rPr lang="el-GR" altLang="el-GR" sz="2400" dirty="0"/>
              <a:t>ν. (κλάδοι αυχενικού πλέγματος</a:t>
            </a:r>
            <a:r>
              <a:rPr lang="el-GR" altLang="el-GR" sz="2400" dirty="0" smtClean="0"/>
              <a:t>)</a:t>
            </a:r>
            <a:endParaRPr lang="el-GR" sz="2400" dirty="0"/>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303" y="1340768"/>
            <a:ext cx="2499780" cy="36301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0461" y="4994211"/>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Spinalis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95</a:t>
            </a:fld>
            <a:endParaRPr lang="el-GR" dirty="0"/>
          </a:p>
        </p:txBody>
      </p:sp>
    </p:spTree>
    <p:custDataLst>
      <p:tags r:id="rId1"/>
    </p:custDataLst>
    <p:extLst>
      <p:ext uri="{BB962C8B-B14F-4D97-AF65-F5344CB8AC3E}">
        <p14:creationId xmlns:p14="http://schemas.microsoft.com/office/powerpoint/2010/main" val="4820733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a:xfrm>
            <a:off x="0" y="116632"/>
            <a:ext cx="9144000" cy="908720"/>
          </a:xfrm>
        </p:spPr>
        <p:txBody>
          <a:bodyPr>
            <a:normAutofit/>
          </a:bodyPr>
          <a:lstStyle/>
          <a:p>
            <a:r>
              <a:rPr lang="el-GR" altLang="el-GR" sz="3600" dirty="0" smtClean="0"/>
              <a:t>Μύες της Ράχης Β1</a:t>
            </a:r>
            <a:r>
              <a:rPr lang="en-US" altLang="el-GR" sz="3600" dirty="0" smtClean="0"/>
              <a:t>: </a:t>
            </a:r>
            <a:r>
              <a:rPr lang="el-GR" altLang="el-GR" sz="3600" dirty="0" smtClean="0"/>
              <a:t>Μακροί ή Επιπολής </a:t>
            </a:r>
            <a:r>
              <a:rPr lang="en-US" altLang="el-GR" sz="2800" b="0" dirty="0">
                <a:solidFill>
                  <a:prstClr val="black"/>
                </a:solidFill>
              </a:rPr>
              <a:t>(</a:t>
            </a:r>
            <a:r>
              <a:rPr lang="el-GR" altLang="el-GR" sz="2800" b="0" dirty="0">
                <a:solidFill>
                  <a:prstClr val="black"/>
                </a:solidFill>
              </a:rPr>
              <a:t>1</a:t>
            </a:r>
            <a:r>
              <a:rPr lang="en-US" altLang="el-GR" sz="2800" b="0" dirty="0" smtClean="0">
                <a:solidFill>
                  <a:prstClr val="black"/>
                </a:solidFill>
              </a:rPr>
              <a:t>/</a:t>
            </a:r>
            <a:r>
              <a:rPr lang="el-GR" altLang="el-GR" sz="2800" b="0" dirty="0" smtClean="0">
                <a:solidFill>
                  <a:prstClr val="black"/>
                </a:solidFill>
              </a:rPr>
              <a:t>6</a:t>
            </a:r>
            <a:r>
              <a:rPr lang="en-US" altLang="el-GR" sz="2800" b="0" dirty="0" smtClean="0">
                <a:solidFill>
                  <a:prstClr val="black"/>
                </a:solidFill>
              </a:rPr>
              <a:t>)</a:t>
            </a:r>
            <a:r>
              <a:rPr lang="en-US" altLang="el-GR" sz="2800" dirty="0" smtClean="0">
                <a:solidFill>
                  <a:prstClr val="black"/>
                </a:solidFill>
              </a:rPr>
              <a:t> </a:t>
            </a:r>
            <a:r>
              <a:rPr lang="el-GR" altLang="el-GR" sz="3600" dirty="0" smtClean="0"/>
              <a:t> </a:t>
            </a:r>
            <a:endParaRPr lang="el-GR" altLang="el-GR" sz="3600" dirty="0"/>
          </a:p>
        </p:txBody>
      </p:sp>
      <p:sp>
        <p:nvSpPr>
          <p:cNvPr id="2" name="Content Placeholder 1"/>
          <p:cNvSpPr>
            <a:spLocks noGrp="1"/>
          </p:cNvSpPr>
          <p:nvPr>
            <p:ph idx="1"/>
          </p:nvPr>
        </p:nvSpPr>
        <p:spPr>
          <a:xfrm>
            <a:off x="457200" y="1196752"/>
            <a:ext cx="5770984" cy="5040560"/>
          </a:xfrm>
        </p:spPr>
        <p:txBody>
          <a:bodyPr>
            <a:normAutofit/>
          </a:bodyPr>
          <a:lstStyle/>
          <a:p>
            <a:pPr marL="533400" indent="-533400">
              <a:spcBef>
                <a:spcPts val="600"/>
              </a:spcBef>
              <a:buFont typeface="Wingdings" pitchFamily="2" charset="2"/>
              <a:buAutoNum type="romanUcPeriod" startAt="2"/>
            </a:pPr>
            <a:r>
              <a:rPr lang="el-GR" altLang="el-GR" sz="2400" b="1" dirty="0" smtClean="0"/>
              <a:t>Ομάδα Ιερονωτιαίων</a:t>
            </a:r>
          </a:p>
          <a:p>
            <a:pPr marL="901700" indent="-358775">
              <a:spcBef>
                <a:spcPts val="600"/>
              </a:spcBef>
              <a:buFont typeface="Wingdings" pitchFamily="2" charset="2"/>
              <a:buAutoNum type="arabicPeriod"/>
            </a:pPr>
            <a:r>
              <a:rPr lang="el-GR" altLang="el-GR" sz="2400" dirty="0" smtClean="0"/>
              <a:t>Λαγονοπλευρικός</a:t>
            </a:r>
          </a:p>
          <a:p>
            <a:pPr marL="901700" indent="-358775">
              <a:spcBef>
                <a:spcPts val="600"/>
              </a:spcBef>
              <a:buFont typeface="Wingdings" pitchFamily="2" charset="2"/>
              <a:buAutoNum type="arabicPeriod"/>
            </a:pPr>
            <a:r>
              <a:rPr lang="el-GR" altLang="el-GR" sz="2400" dirty="0" smtClean="0"/>
              <a:t>Μήκιστος</a:t>
            </a:r>
          </a:p>
          <a:p>
            <a:pPr marL="901700" indent="-358775">
              <a:spcBef>
                <a:spcPts val="600"/>
              </a:spcBef>
              <a:buFont typeface="Wingdings" pitchFamily="2" charset="2"/>
              <a:buAutoNum type="arabicPeriod"/>
            </a:pPr>
            <a:r>
              <a:rPr lang="el-GR" altLang="el-GR" sz="2400" dirty="0" smtClean="0"/>
              <a:t>Ακανθώδης</a:t>
            </a:r>
          </a:p>
          <a:p>
            <a:pPr marL="1258888" indent="-357188">
              <a:spcBef>
                <a:spcPts val="600"/>
              </a:spcBef>
            </a:pPr>
            <a:r>
              <a:rPr lang="el-GR" altLang="el-GR" sz="2400" b="1" dirty="0" smtClean="0">
                <a:solidFill>
                  <a:schemeClr val="tx2"/>
                </a:solidFill>
              </a:rPr>
              <a:t>Εκφύσεις</a:t>
            </a:r>
            <a:r>
              <a:rPr lang="en-US" altLang="el-GR" sz="2400" b="1" dirty="0" smtClean="0">
                <a:solidFill>
                  <a:schemeClr val="tx2"/>
                </a:solidFill>
              </a:rPr>
              <a:t>:</a:t>
            </a:r>
            <a:r>
              <a:rPr lang="el-GR" altLang="el-GR" sz="2400" dirty="0" smtClean="0">
                <a:solidFill>
                  <a:schemeClr val="tx2"/>
                </a:solidFill>
              </a:rPr>
              <a:t> </a:t>
            </a:r>
            <a:r>
              <a:rPr lang="el-GR" altLang="el-GR" sz="2400" dirty="0" smtClean="0"/>
              <a:t>Κοινές </a:t>
            </a:r>
            <a:r>
              <a:rPr lang="el-GR" altLang="el-GR" sz="2400" dirty="0"/>
              <a:t>και για τους τρεις μυς.   </a:t>
            </a:r>
            <a:r>
              <a:rPr lang="el-GR" altLang="el-GR" sz="2400" dirty="0" smtClean="0"/>
              <a:t>(Ιερολαγόνιος)</a:t>
            </a:r>
            <a:endParaRPr lang="el-GR" altLang="el-GR" sz="2400" dirty="0"/>
          </a:p>
          <a:p>
            <a:pPr marL="1658938" lvl="1" indent="-357188">
              <a:spcBef>
                <a:spcPts val="600"/>
              </a:spcBef>
            </a:pPr>
            <a:r>
              <a:rPr lang="el-GR" altLang="el-GR" sz="2400" dirty="0"/>
              <a:t>Ακανθώδεις αποφύσεις Ο1-Ο5</a:t>
            </a:r>
          </a:p>
          <a:p>
            <a:pPr marL="1658938" lvl="1" indent="-357188">
              <a:spcBef>
                <a:spcPts val="600"/>
              </a:spcBef>
            </a:pPr>
            <a:r>
              <a:rPr lang="el-GR" altLang="el-GR" sz="2400" dirty="0"/>
              <a:t>Λαγόνια ακρολοφία (πίσω επιφάνεια)</a:t>
            </a:r>
          </a:p>
          <a:p>
            <a:pPr marL="1658938" lvl="1" indent="-357188">
              <a:spcBef>
                <a:spcPts val="600"/>
              </a:spcBef>
            </a:pPr>
            <a:r>
              <a:rPr lang="el-GR" altLang="el-GR" sz="2400" dirty="0"/>
              <a:t>Ιερό (πίσω επιφάνεια</a:t>
            </a:r>
            <a:r>
              <a:rPr lang="el-GR" altLang="el-GR" sz="2400" dirty="0" smtClean="0"/>
              <a:t>)</a:t>
            </a:r>
            <a:endParaRPr lang="el-GR" sz="2400" dirty="0"/>
          </a:p>
        </p:txBody>
      </p:sp>
      <p:pic>
        <p:nvPicPr>
          <p:cNvPr id="3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040565"/>
            <a:ext cx="2517629" cy="47492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93968" y="5805034"/>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Iliostalis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96</a:t>
            </a:fld>
            <a:endParaRPr lang="el-GR" dirty="0"/>
          </a:p>
        </p:txBody>
      </p:sp>
    </p:spTree>
    <p:custDataLst>
      <p:tags r:id="rId1"/>
    </p:custDataLst>
    <p:extLst>
      <p:ext uri="{BB962C8B-B14F-4D97-AF65-F5344CB8AC3E}">
        <p14:creationId xmlns:p14="http://schemas.microsoft.com/office/powerpoint/2010/main" val="34089236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a:xfrm>
            <a:off x="0" y="116632"/>
            <a:ext cx="9144000" cy="908720"/>
          </a:xfrm>
        </p:spPr>
        <p:txBody>
          <a:bodyPr>
            <a:normAutofit/>
          </a:bodyPr>
          <a:lstStyle/>
          <a:p>
            <a:r>
              <a:rPr lang="el-GR" altLang="el-GR" sz="3600" dirty="0">
                <a:solidFill>
                  <a:prstClr val="black"/>
                </a:solidFill>
              </a:rPr>
              <a:t>Μύες της Ράχης Β1</a:t>
            </a:r>
            <a:r>
              <a:rPr lang="en-US" altLang="el-GR" sz="3600" dirty="0">
                <a:solidFill>
                  <a:prstClr val="black"/>
                </a:solidFill>
              </a:rPr>
              <a:t>: </a:t>
            </a:r>
            <a:r>
              <a:rPr lang="el-GR" altLang="el-GR" sz="3600" dirty="0">
                <a:solidFill>
                  <a:prstClr val="black"/>
                </a:solidFill>
              </a:rPr>
              <a:t>Μακροί ή </a:t>
            </a:r>
            <a:r>
              <a:rPr lang="el-GR" altLang="el-GR" sz="3600" dirty="0" smtClean="0">
                <a:solidFill>
                  <a:prstClr val="black"/>
                </a:solidFill>
              </a:rPr>
              <a:t>Επιπολής </a:t>
            </a:r>
            <a:r>
              <a:rPr lang="en-US" altLang="el-GR" sz="2800" b="0" dirty="0" smtClean="0">
                <a:solidFill>
                  <a:prstClr val="black"/>
                </a:solidFill>
              </a:rPr>
              <a:t>(</a:t>
            </a:r>
            <a:r>
              <a:rPr lang="el-GR" altLang="el-GR" sz="2800" b="0" dirty="0" smtClean="0">
                <a:solidFill>
                  <a:prstClr val="black"/>
                </a:solidFill>
              </a:rPr>
              <a:t>2</a:t>
            </a:r>
            <a:r>
              <a:rPr lang="en-US" altLang="el-GR" sz="2800" b="0" dirty="0" smtClean="0">
                <a:solidFill>
                  <a:prstClr val="black"/>
                </a:solidFill>
              </a:rPr>
              <a:t>/</a:t>
            </a:r>
            <a:r>
              <a:rPr lang="el-GR" altLang="el-GR" sz="2800" b="0" dirty="0">
                <a:solidFill>
                  <a:prstClr val="black"/>
                </a:solidFill>
              </a:rPr>
              <a:t>6</a:t>
            </a:r>
            <a:r>
              <a:rPr lang="en-US" altLang="el-GR" sz="2800" b="0" dirty="0">
                <a:solidFill>
                  <a:prstClr val="black"/>
                </a:solidFill>
              </a:rPr>
              <a:t>)</a:t>
            </a:r>
            <a:r>
              <a:rPr lang="en-US" altLang="el-GR" sz="2800" dirty="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a:xfrm>
            <a:off x="457200" y="1196752"/>
            <a:ext cx="5987008" cy="5040560"/>
          </a:xfrm>
        </p:spPr>
        <p:txBody>
          <a:bodyPr>
            <a:noAutofit/>
          </a:bodyPr>
          <a:lstStyle/>
          <a:p>
            <a:pPr>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l-GR" altLang="el-GR" sz="2400" b="1" dirty="0" smtClean="0">
                <a:solidFill>
                  <a:srgbClr val="820000"/>
                </a:solidFill>
              </a:rPr>
              <a:t> </a:t>
            </a:r>
          </a:p>
          <a:p>
            <a:pPr marL="808038" indent="-450850">
              <a:spcBef>
                <a:spcPts val="600"/>
              </a:spcBef>
              <a:buFont typeface="Wingdings" pitchFamily="2" charset="2"/>
              <a:buAutoNum type="arabicPeriod"/>
            </a:pPr>
            <a:r>
              <a:rPr lang="el-GR" altLang="el-GR" sz="2400" b="1" dirty="0" smtClean="0"/>
              <a:t>Λαγονοπλευρικός</a:t>
            </a:r>
          </a:p>
          <a:p>
            <a:pPr marL="1166813" lvl="1" indent="-358775">
              <a:spcBef>
                <a:spcPts val="600"/>
              </a:spcBef>
            </a:pPr>
            <a:r>
              <a:rPr lang="el-GR" altLang="el-GR" sz="2400" dirty="0" smtClean="0"/>
              <a:t>Εγκάρσιες </a:t>
            </a:r>
            <a:r>
              <a:rPr lang="el-GR" altLang="el-GR" sz="2400" dirty="0"/>
              <a:t>αποφύσεις Α3-Α7</a:t>
            </a:r>
          </a:p>
          <a:p>
            <a:pPr marL="1166813" lvl="1" indent="-358775">
              <a:spcBef>
                <a:spcPts val="600"/>
              </a:spcBef>
            </a:pPr>
            <a:r>
              <a:rPr lang="el-GR" altLang="el-GR" sz="2400" dirty="0"/>
              <a:t>Π1-Π12</a:t>
            </a:r>
          </a:p>
          <a:p>
            <a:pPr marL="808038" indent="-450850">
              <a:spcBef>
                <a:spcPts val="600"/>
              </a:spcBef>
              <a:buFont typeface="Wingdings" pitchFamily="2" charset="2"/>
              <a:buAutoNum type="arabicPeriod" startAt="2"/>
            </a:pPr>
            <a:r>
              <a:rPr lang="el-GR" altLang="el-GR" sz="2400" b="1" dirty="0" smtClean="0"/>
              <a:t>Μήκιστος</a:t>
            </a:r>
          </a:p>
          <a:p>
            <a:pPr marL="1166813" lvl="1" indent="-358775">
              <a:spcBef>
                <a:spcPts val="600"/>
              </a:spcBef>
              <a:tabLst>
                <a:tab pos="1166813" algn="l"/>
              </a:tabLst>
            </a:pPr>
            <a:r>
              <a:rPr lang="el-GR" altLang="el-GR" sz="2400" dirty="0" smtClean="0"/>
              <a:t>Εγκάρσιες </a:t>
            </a:r>
            <a:r>
              <a:rPr lang="el-GR" altLang="el-GR" sz="2400" dirty="0"/>
              <a:t>αποφύσεις Α1-Α7, Θ1-Θ12, Ο1-Ο5 </a:t>
            </a:r>
            <a:r>
              <a:rPr lang="el-GR" altLang="el-GR" sz="2400" dirty="0" smtClean="0"/>
              <a:t>(Αυχενικό και Θωρακικό Τμήμα)</a:t>
            </a:r>
            <a:endParaRPr lang="el-GR" altLang="el-GR" sz="2400" dirty="0"/>
          </a:p>
          <a:p>
            <a:pPr marL="1166813" lvl="1" indent="-358775">
              <a:spcBef>
                <a:spcPts val="600"/>
              </a:spcBef>
              <a:tabLst>
                <a:tab pos="1166813" algn="l"/>
              </a:tabLst>
            </a:pPr>
            <a:r>
              <a:rPr lang="el-GR" altLang="el-GR" sz="2400" dirty="0"/>
              <a:t>Γωνίες 10 κατώτερων πλευρών</a:t>
            </a:r>
          </a:p>
          <a:p>
            <a:pPr marL="1166813" lvl="1" indent="-358775">
              <a:spcBef>
                <a:spcPts val="600"/>
              </a:spcBef>
              <a:tabLst>
                <a:tab pos="1166813" algn="l"/>
              </a:tabLst>
            </a:pPr>
            <a:r>
              <a:rPr lang="el-GR" altLang="el-GR" sz="2400" dirty="0"/>
              <a:t>Μαστοειδής απόφυση κροταφικού </a:t>
            </a:r>
          </a:p>
          <a:p>
            <a:pPr marL="1166813" lvl="1" indent="-358775">
              <a:spcBef>
                <a:spcPts val="600"/>
              </a:spcBef>
              <a:tabLst>
                <a:tab pos="1166813" algn="l"/>
              </a:tabLst>
            </a:pPr>
            <a:r>
              <a:rPr lang="el-GR" altLang="el-GR" sz="2400" dirty="0" smtClean="0"/>
              <a:t>(Κεφαλικό Τμήμα)</a:t>
            </a:r>
            <a:endParaRPr lang="el-GR" altLang="el-GR" sz="2400" dirty="0"/>
          </a:p>
          <a:p>
            <a:pPr marL="0" indent="0">
              <a:spcBef>
                <a:spcPts val="600"/>
              </a:spcBef>
              <a:buNone/>
            </a:pPr>
            <a:endParaRPr lang="el-GR" sz="2400" dirty="0"/>
          </a:p>
        </p:txBody>
      </p:sp>
      <p:pic>
        <p:nvPicPr>
          <p:cNvPr id="4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745" y="1196752"/>
            <a:ext cx="2379745" cy="4489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93968" y="5805034"/>
            <a:ext cx="21674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5"/>
              </a:rPr>
              <a:t>Longissimus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6"/>
              </a:rPr>
              <a:t>Uwe Gille</a:t>
            </a:r>
            <a:r>
              <a:rPr lang="el-GR" sz="1200" dirty="0" smtClean="0">
                <a:solidFill>
                  <a:schemeClr val="tx1">
                    <a:lumMod val="75000"/>
                    <a:lumOff val="25000"/>
                  </a:schemeClr>
                </a:solidFill>
                <a:latin typeface="+mn-lt"/>
              </a:rPr>
              <a:t> διαθέσιμο ως κοινό κτήμα  </a:t>
            </a:r>
            <a:endParaRPr lang="el-GR" sz="1200" dirty="0">
              <a:solidFill>
                <a:schemeClr val="tx1">
                  <a:lumMod val="75000"/>
                  <a:lumOff val="25000"/>
                </a:schemeClr>
              </a:solidFill>
              <a:latin typeface="+mn-lt"/>
            </a:endParaRPr>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97</a:t>
            </a:fld>
            <a:endParaRPr lang="el-GR" dirty="0"/>
          </a:p>
        </p:txBody>
      </p:sp>
    </p:spTree>
    <p:custDataLst>
      <p:tags r:id="rId1"/>
    </p:custDataLst>
    <p:extLst>
      <p:ext uri="{BB962C8B-B14F-4D97-AF65-F5344CB8AC3E}">
        <p14:creationId xmlns:p14="http://schemas.microsoft.com/office/powerpoint/2010/main" val="21305455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8"/>
          <p:cNvSpPr>
            <a:spLocks noGrp="1" noChangeArrowheads="1"/>
          </p:cNvSpPr>
          <p:nvPr>
            <p:ph type="title"/>
          </p:nvPr>
        </p:nvSpPr>
        <p:spPr>
          <a:xfrm>
            <a:off x="0" y="116632"/>
            <a:ext cx="9144000" cy="908720"/>
          </a:xfrm>
        </p:spPr>
        <p:txBody>
          <a:bodyPr>
            <a:normAutofit/>
          </a:bodyPr>
          <a:lstStyle/>
          <a:p>
            <a:r>
              <a:rPr lang="el-GR" altLang="el-GR" sz="3600" dirty="0">
                <a:solidFill>
                  <a:prstClr val="black"/>
                </a:solidFill>
              </a:rPr>
              <a:t>Μύες της Ράχης Β1</a:t>
            </a:r>
            <a:r>
              <a:rPr lang="en-US" altLang="el-GR" sz="3600" dirty="0">
                <a:solidFill>
                  <a:prstClr val="black"/>
                </a:solidFill>
              </a:rPr>
              <a:t>: </a:t>
            </a:r>
            <a:r>
              <a:rPr lang="el-GR" altLang="el-GR" sz="3600" dirty="0">
                <a:solidFill>
                  <a:prstClr val="black"/>
                </a:solidFill>
              </a:rPr>
              <a:t>Μακροί ή </a:t>
            </a:r>
            <a:r>
              <a:rPr lang="el-GR" altLang="el-GR" sz="3600" dirty="0" smtClean="0">
                <a:solidFill>
                  <a:prstClr val="black"/>
                </a:solidFill>
              </a:rPr>
              <a:t>Επιπολής </a:t>
            </a:r>
            <a:r>
              <a:rPr lang="en-US" altLang="el-GR" sz="2800" b="0" dirty="0" smtClean="0">
                <a:solidFill>
                  <a:prstClr val="black"/>
                </a:solidFill>
              </a:rPr>
              <a:t>(</a:t>
            </a:r>
            <a:r>
              <a:rPr lang="el-GR" altLang="el-GR" sz="2800" b="0" dirty="0" smtClean="0">
                <a:solidFill>
                  <a:prstClr val="black"/>
                </a:solidFill>
              </a:rPr>
              <a:t>3</a:t>
            </a:r>
            <a:r>
              <a:rPr lang="en-US" altLang="el-GR" sz="2800" b="0" dirty="0" smtClean="0">
                <a:solidFill>
                  <a:prstClr val="black"/>
                </a:solidFill>
              </a:rPr>
              <a:t>/</a:t>
            </a:r>
            <a:r>
              <a:rPr lang="el-GR" altLang="el-GR" sz="2800" b="0" dirty="0">
                <a:solidFill>
                  <a:prstClr val="black"/>
                </a:solidFill>
              </a:rPr>
              <a:t>6</a:t>
            </a:r>
            <a:r>
              <a:rPr lang="en-US" altLang="el-GR" sz="2800" b="0" dirty="0">
                <a:solidFill>
                  <a:prstClr val="black"/>
                </a:solidFill>
              </a:rPr>
              <a:t>)</a:t>
            </a:r>
            <a:r>
              <a:rPr lang="en-US" altLang="el-GR" sz="2800" dirty="0">
                <a:solidFill>
                  <a:prstClr val="black"/>
                </a:solidFill>
              </a:rPr>
              <a:t> </a:t>
            </a:r>
            <a:r>
              <a:rPr lang="el-GR" altLang="el-GR" sz="3600" dirty="0" smtClean="0">
                <a:solidFill>
                  <a:prstClr val="black"/>
                </a:solidFill>
              </a:rPr>
              <a:t> </a:t>
            </a:r>
            <a:endParaRPr lang="el-GR" altLang="el-GR" sz="3200" dirty="0">
              <a:solidFill>
                <a:srgbClr val="00FFFF"/>
              </a:solidFill>
            </a:endParaRPr>
          </a:p>
        </p:txBody>
      </p:sp>
      <p:sp>
        <p:nvSpPr>
          <p:cNvPr id="2" name="Content Placeholder 1"/>
          <p:cNvSpPr>
            <a:spLocks noGrp="1"/>
          </p:cNvSpPr>
          <p:nvPr>
            <p:ph idx="1"/>
          </p:nvPr>
        </p:nvSpPr>
        <p:spPr/>
        <p:txBody>
          <a:bodyPr>
            <a:noAutofit/>
          </a:bodyPr>
          <a:lstStyle/>
          <a:p>
            <a:pPr>
              <a:spcBef>
                <a:spcPts val="600"/>
              </a:spcBef>
            </a:pPr>
            <a:r>
              <a:rPr lang="el-GR" altLang="el-GR" sz="2400" b="1" dirty="0" smtClean="0">
                <a:solidFill>
                  <a:srgbClr val="820000"/>
                </a:solidFill>
              </a:rPr>
              <a:t>Καταφύσεις</a:t>
            </a:r>
            <a:r>
              <a:rPr lang="en-US" altLang="el-GR" sz="2400" b="1" dirty="0" smtClean="0">
                <a:solidFill>
                  <a:srgbClr val="820000"/>
                </a:solidFill>
              </a:rPr>
              <a:t>:</a:t>
            </a:r>
            <a:r>
              <a:rPr lang="el-GR" altLang="el-GR" sz="2400" b="1" dirty="0" smtClean="0">
                <a:solidFill>
                  <a:srgbClr val="820000"/>
                </a:solidFill>
              </a:rPr>
              <a:t> </a:t>
            </a:r>
            <a:endParaRPr lang="el-GR" altLang="el-GR" sz="2400" b="1" dirty="0">
              <a:solidFill>
                <a:srgbClr val="820000"/>
              </a:solidFill>
            </a:endParaRPr>
          </a:p>
          <a:p>
            <a:pPr marL="808038" indent="-450850">
              <a:spcBef>
                <a:spcPts val="600"/>
              </a:spcBef>
              <a:buSzTx/>
              <a:buFont typeface="Wingdings" pitchFamily="2" charset="2"/>
              <a:buAutoNum type="arabicPeriod" startAt="3"/>
            </a:pPr>
            <a:r>
              <a:rPr lang="el-GR" altLang="el-GR" sz="2400" b="1" dirty="0" smtClean="0"/>
              <a:t>Ακανθώδης</a:t>
            </a:r>
          </a:p>
          <a:p>
            <a:pPr marL="1166813" lvl="1" indent="-358775">
              <a:spcBef>
                <a:spcPts val="600"/>
              </a:spcBef>
            </a:pPr>
            <a:r>
              <a:rPr lang="el-GR" altLang="el-GR" sz="2400" dirty="0" smtClean="0"/>
              <a:t>Ακανθώδεις </a:t>
            </a:r>
            <a:r>
              <a:rPr lang="el-GR" altLang="el-GR" sz="2400" dirty="0"/>
              <a:t>αποφύσεις Θ1-Θ8 </a:t>
            </a:r>
          </a:p>
          <a:p>
            <a:pPr marL="1166813" lvl="1" indent="-358775">
              <a:spcBef>
                <a:spcPts val="600"/>
              </a:spcBef>
            </a:pPr>
            <a:r>
              <a:rPr lang="el-GR" altLang="el-GR" sz="2400" dirty="0" smtClean="0"/>
              <a:t>(Θωρακικό Τμήμα)</a:t>
            </a:r>
            <a:endParaRPr lang="el-GR" altLang="el-GR" sz="2400" dirty="0"/>
          </a:p>
          <a:p>
            <a:pPr marL="1166813" lvl="1" indent="-358775">
              <a:spcBef>
                <a:spcPts val="600"/>
              </a:spcBef>
            </a:pPr>
            <a:r>
              <a:rPr lang="el-GR" altLang="el-GR" sz="2400" dirty="0"/>
              <a:t>Ακανθώδεις αποφύσεις Α2-Α4 </a:t>
            </a:r>
          </a:p>
          <a:p>
            <a:pPr marL="1166813" lvl="1" indent="-358775">
              <a:spcBef>
                <a:spcPts val="600"/>
              </a:spcBef>
            </a:pPr>
            <a:r>
              <a:rPr lang="el-GR" altLang="el-GR" sz="2400" dirty="0" smtClean="0"/>
              <a:t>(Αυχενικό Τμήμα)</a:t>
            </a:r>
            <a:endParaRPr lang="el-GR" altLang="el-GR" sz="2400" dirty="0"/>
          </a:p>
          <a:p>
            <a:pPr marL="1166813" lvl="1" indent="-358775">
              <a:spcBef>
                <a:spcPts val="600"/>
              </a:spcBef>
            </a:pPr>
            <a:r>
              <a:rPr lang="el-GR" altLang="el-GR" sz="2400" dirty="0"/>
              <a:t>Ινιακό </a:t>
            </a:r>
            <a:r>
              <a:rPr lang="el-GR" altLang="el-GR" sz="2400" dirty="0" smtClean="0"/>
              <a:t>(Κεφαλικό Τμήμα)</a:t>
            </a:r>
            <a:endParaRPr lang="el-GR" altLang="el-GR" sz="2400" dirty="0"/>
          </a:p>
          <a:p>
            <a:pPr marL="357188" indent="-357188">
              <a:spcBef>
                <a:spcPts val="600"/>
              </a:spcBef>
            </a:pPr>
            <a:r>
              <a:rPr lang="el-GR" altLang="el-GR" sz="2400" b="1" dirty="0" smtClean="0"/>
              <a:t>Κίνηση</a:t>
            </a:r>
            <a:r>
              <a:rPr lang="en-US" altLang="el-GR" sz="2400" b="1" dirty="0" smtClean="0"/>
              <a:t>:</a:t>
            </a:r>
            <a:r>
              <a:rPr lang="en-US" altLang="el-GR" sz="2400" dirty="0" smtClean="0"/>
              <a:t> </a:t>
            </a:r>
            <a:r>
              <a:rPr lang="el-GR" altLang="el-GR" sz="2400" dirty="0"/>
              <a:t>Έκταση κεφαλής και κορμού.</a:t>
            </a:r>
          </a:p>
          <a:p>
            <a:pPr marL="357188" indent="-357188">
              <a:spcBef>
                <a:spcPts val="600"/>
              </a:spcBef>
            </a:pPr>
            <a:r>
              <a:rPr lang="el-GR" altLang="el-GR" sz="2400" b="1" dirty="0" smtClean="0">
                <a:solidFill>
                  <a:schemeClr val="accent3">
                    <a:lumMod val="50000"/>
                  </a:schemeClr>
                </a:solidFill>
              </a:rPr>
              <a:t>Νεύρωση</a:t>
            </a:r>
            <a:r>
              <a:rPr lang="en-US" altLang="el-GR" sz="2400" b="1" dirty="0" smtClean="0">
                <a:solidFill>
                  <a:schemeClr val="accent3">
                    <a:lumMod val="50000"/>
                  </a:schemeClr>
                </a:solidFill>
              </a:rPr>
              <a:t>:</a:t>
            </a:r>
            <a:r>
              <a:rPr lang="el-GR" altLang="el-GR" sz="2400" b="1" dirty="0" smtClean="0">
                <a:solidFill>
                  <a:schemeClr val="accent3">
                    <a:lumMod val="50000"/>
                  </a:schemeClr>
                </a:solidFill>
              </a:rPr>
              <a:t> </a:t>
            </a:r>
            <a:r>
              <a:rPr lang="el-GR" altLang="el-GR" sz="2400" dirty="0"/>
              <a:t>Οπίσθιοι κλάδοι νωτιαίων ν.</a:t>
            </a:r>
          </a:p>
          <a:p>
            <a:pPr marL="533400" indent="-533400">
              <a:spcBef>
                <a:spcPts val="600"/>
              </a:spcBef>
              <a:buFont typeface="Wingdings" pitchFamily="2" charset="2"/>
              <a:buNone/>
            </a:pPr>
            <a:endParaRPr lang="el-GR" altLang="el-GR" sz="2400" b="1" dirty="0"/>
          </a:p>
          <a:p>
            <a:pPr>
              <a:spcBef>
                <a:spcPts val="600"/>
              </a:spcBef>
            </a:pPr>
            <a:endParaRPr lang="el-GR" sz="2400" dirty="0"/>
          </a:p>
        </p:txBody>
      </p:sp>
      <p:sp>
        <p:nvSpPr>
          <p:cNvPr id="3" name="Slide Number Placeholder 2"/>
          <p:cNvSpPr>
            <a:spLocks noGrp="1"/>
          </p:cNvSpPr>
          <p:nvPr>
            <p:ph type="sldNum" sz="quarter" idx="12"/>
          </p:nvPr>
        </p:nvSpPr>
        <p:spPr/>
        <p:txBody>
          <a:bodyPr/>
          <a:lstStyle/>
          <a:p>
            <a:pPr>
              <a:defRPr/>
            </a:pPr>
            <a:fld id="{7E55E3B3-0445-4CFC-BED8-763D4409E61F}" type="slidenum">
              <a:rPr lang="el-GR" smtClean="0"/>
              <a:pPr>
                <a:defRPr/>
              </a:pPr>
              <a:t>98</a:t>
            </a:fld>
            <a:endParaRPr lang="el-GR" dirty="0"/>
          </a:p>
        </p:txBody>
      </p:sp>
    </p:spTree>
    <p:custDataLst>
      <p:tags r:id="rId1"/>
    </p:custDataLst>
    <p:extLst>
      <p:ext uri="{BB962C8B-B14F-4D97-AF65-F5344CB8AC3E}">
        <p14:creationId xmlns:p14="http://schemas.microsoft.com/office/powerpoint/2010/main" val="32321229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7"/>
  <p:tag name="ISPRING_RESOURCE_PATHS_HASH_2" val="bad0929d87049672a29a938bd34e6ed862bf94d"/>
  <p:tag name="ISPRING_RESOURCE_PATHS_HASH_PRESENTER" val="91694c439defa9aa958d1ee74987cea6fc39cb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C_template_updated">
  <a:themeElements>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2335</TotalTime>
  <Words>9100</Words>
  <Application>Microsoft Office PowerPoint</Application>
  <PresentationFormat>Προβολή στην οθόνη (4:3)</PresentationFormat>
  <Paragraphs>1503</Paragraphs>
  <Slides>165</Slides>
  <Notes>35</Notes>
  <HiddenSlides>0</HiddenSlides>
  <MMClips>0</MMClips>
  <ScaleCrop>false</ScaleCrop>
  <HeadingPairs>
    <vt:vector size="4" baseType="variant">
      <vt:variant>
        <vt:lpstr>Θέμα</vt:lpstr>
      </vt:variant>
      <vt:variant>
        <vt:i4>1</vt:i4>
      </vt:variant>
      <vt:variant>
        <vt:lpstr>Τίτλοι διαφανειών</vt:lpstr>
      </vt:variant>
      <vt:variant>
        <vt:i4>165</vt:i4>
      </vt:variant>
    </vt:vector>
  </HeadingPairs>
  <TitlesOfParts>
    <vt:vector size="166" baseType="lpstr">
      <vt:lpstr>OC_template_updated</vt:lpstr>
      <vt:lpstr>Ανατομική (Θ)</vt:lpstr>
      <vt:lpstr>Μύες του πήχη ή αντιβραχίου</vt:lpstr>
      <vt:lpstr>Α. Πρόσθιοι ή καμπτήρες Α.1 Μύες 1ου Στρώματος (1/4)</vt:lpstr>
      <vt:lpstr>Α. Πρόσθιοι ή καμπτήρες Α.1 Μύες 1ου Στρώματος (2/4)</vt:lpstr>
      <vt:lpstr>Α. Πρόσθιοι ή καμπτήρες Α.1 Μύες 1ου Στρώματος (3/4)</vt:lpstr>
      <vt:lpstr>Α. Πρόσθιοι ή καμπτήρες Α.1 Μύες 1ου Στρώματος (4/4)</vt:lpstr>
      <vt:lpstr>Α. Πρόσθιοι ή καμπτήρες Α.2 Μύες 2ου Στρώματος</vt:lpstr>
      <vt:lpstr>Α. Πρόσθιοι ή καμπτήρες Α.3 Μύες 3ου Στρώματος (1/2)</vt:lpstr>
      <vt:lpstr>Α. Πρόσθιοι ή καμπτήρες Α.3 Μύες 3ου Στρώματος (2/2)</vt:lpstr>
      <vt:lpstr>Α. Πρόσθιοι ή καμπτήρες Α.4 Μύες 4ου Στρώματος</vt:lpstr>
      <vt:lpstr>Β. Οπίσθιοι ή εκτείνοντες Β.1 Μύες 1ου Στρώματος ή επιπολής (1/2)</vt:lpstr>
      <vt:lpstr>Β. Οπίσθιοι ή εκτείνοντες Β.1 Μύες 1ου Στρώματος ή επιπολής (2/2)</vt:lpstr>
      <vt:lpstr>Β. Οπίσθιοι ή εκτείνοντες Β.1 Μύες 2ου Στρώματος ή εν τω βάθει (1/3)</vt:lpstr>
      <vt:lpstr>Β. Οπίσθιοι ή εκτείνοντες Β.1 Μύες 2ου Στρώματος ή εν τω βάθει (2/3)</vt:lpstr>
      <vt:lpstr>Β. Οπίσθιοι ή εκτείνοντες Β.1 Μύες 2ου Στρώματος ή εν τω βάθει (3/3)</vt:lpstr>
      <vt:lpstr>Γ. Έξω μύες ή μύες του κερκιδικού χείλους (1/2)</vt:lpstr>
      <vt:lpstr>Γ. Έξω μύες ή μύες του κερκιδικού χείλους (2/2)</vt:lpstr>
      <vt:lpstr>Μύες της άκρας χείρας</vt:lpstr>
      <vt:lpstr>Α. Μύς θέναρος (Έξω Χείλος Χειρός)</vt:lpstr>
      <vt:lpstr>Α. Μύες σθεναρός (Έξω Χείλος Αντίχειρα)</vt:lpstr>
      <vt:lpstr>Β. Μύς οπισθέναρος (Έσω Χείλος Χειρός)</vt:lpstr>
      <vt:lpstr>Β. Μύες οπισθέναρος (Έσω Χείλος Μικρό Δάχτυλο)</vt:lpstr>
      <vt:lpstr>Γ. Μέσοι παλαμιαίοι μύες</vt:lpstr>
      <vt:lpstr>Γ. Έξω μύες ή μύες του κερκιδικού χείλους (1/2)</vt:lpstr>
      <vt:lpstr>Γ. Έξω μύες ή μύες του κερκιδικού χείλους (2/2)</vt:lpstr>
      <vt:lpstr>Μύες της άκρας χείρας</vt:lpstr>
      <vt:lpstr>Μύες θώρακα</vt:lpstr>
      <vt:lpstr>Α. Αυτόχθονες (1/5) </vt:lpstr>
      <vt:lpstr>Α. Αυτόχθονες (2/5) </vt:lpstr>
      <vt:lpstr>Α. Αυτόχθονες (3/5) </vt:lpstr>
      <vt:lpstr>Α. Αυτόχθονες (4/5) </vt:lpstr>
      <vt:lpstr>Α. Αυτόχθονες (5/5) </vt:lpstr>
      <vt:lpstr>Β. Διάφραγμα (1/2) </vt:lpstr>
      <vt:lpstr>Β. Διάφραγμα (2/2) </vt:lpstr>
      <vt:lpstr>Ωμοθωρακικοί (1/4) </vt:lpstr>
      <vt:lpstr>Ωμοθωρακικοί (2/4) </vt:lpstr>
      <vt:lpstr>Ωμοθωρακικοί (3/4) </vt:lpstr>
      <vt:lpstr>Ωμοθωρακικοί (4/4) </vt:lpstr>
      <vt:lpstr>Ωμοθωρακικοί και ωμοραχιαίοι</vt:lpstr>
      <vt:lpstr>Μύες κοιλίας</vt:lpstr>
      <vt:lpstr>Μύες κοιλίας (1/4) </vt:lpstr>
      <vt:lpstr>Μύες κοιλίας (2/4) </vt:lpstr>
      <vt:lpstr>Μύες κοιλίας (3/4) </vt:lpstr>
      <vt:lpstr>Μύες κοιλίας (4/4) </vt:lpstr>
      <vt:lpstr>Γ. Πλάγιοι (1/3) </vt:lpstr>
      <vt:lpstr>Γ. Πλάγιοι (2/3) </vt:lpstr>
      <vt:lpstr>Γ. Πλάγιοι (3/3) </vt:lpstr>
      <vt:lpstr>Μύες της κεφαλής - τραχήλου</vt:lpstr>
      <vt:lpstr>Μύες θόλου (1/3) </vt:lpstr>
      <vt:lpstr>Μύες θόλου (2/3) </vt:lpstr>
      <vt:lpstr>Μύες θόλου (3/3) </vt:lpstr>
      <vt:lpstr>Μύες του προσώπου (1/3) </vt:lpstr>
      <vt:lpstr>Μύες του προσώπου (2/3) </vt:lpstr>
      <vt:lpstr>Μύες του προσώπου (3/3) </vt:lpstr>
      <vt:lpstr>Μασητήρες (1/2) </vt:lpstr>
      <vt:lpstr>Μασητήρες (2/2) </vt:lpstr>
      <vt:lpstr>Μύες τραχήλου (1/14) </vt:lpstr>
      <vt:lpstr>Μύες τραχήλου (2/14) </vt:lpstr>
      <vt:lpstr>Μύες τραχήλου (3/14) </vt:lpstr>
      <vt:lpstr>Μύες τραχήλου (4/14) </vt:lpstr>
      <vt:lpstr>Μύες τραχήλου (5/14) </vt:lpstr>
      <vt:lpstr>Μύες τραχήλου (6/14) </vt:lpstr>
      <vt:lpstr>Μύες τραχήλου (7/14) </vt:lpstr>
      <vt:lpstr>Μύες τραχήλου (8/14) </vt:lpstr>
      <vt:lpstr>Μύες τραχήλου (9/14) </vt:lpstr>
      <vt:lpstr>Μύες τραχήλου (10/14) </vt:lpstr>
      <vt:lpstr>Μύες τραχήλου (11/14) </vt:lpstr>
      <vt:lpstr>Μύες τραχήλου (12/14) </vt:lpstr>
      <vt:lpstr>Μύες τραχήλου (13/14) </vt:lpstr>
      <vt:lpstr>Μύες τραχήλου (14/14) </vt:lpstr>
      <vt:lpstr>Μύες της κνήμης</vt:lpstr>
      <vt:lpstr>Μύες της κνήμης (1/12) </vt:lpstr>
      <vt:lpstr>Μύες της κνήμης (2/12) </vt:lpstr>
      <vt:lpstr>Μύες της κνήμης (3/12) </vt:lpstr>
      <vt:lpstr>Μύες της κνήμης (4/12) </vt:lpstr>
      <vt:lpstr>Μύες της κνήμης (5/12) </vt:lpstr>
      <vt:lpstr>Μύες της κνήμης (6/12) </vt:lpstr>
      <vt:lpstr>Μύες της κνήμης (7/12) </vt:lpstr>
      <vt:lpstr>Μύες της κνήμης (8/12) </vt:lpstr>
      <vt:lpstr>Μύες της κνήμης (9/12) </vt:lpstr>
      <vt:lpstr>Μύες της κνήμης (10/12) </vt:lpstr>
      <vt:lpstr>Μύες της κνήμης (11/12) </vt:lpstr>
      <vt:lpstr>Μύες της κνήμης (12/12) </vt:lpstr>
      <vt:lpstr>Μύες της πυέλου</vt:lpstr>
      <vt:lpstr>Μύες της πυέλου - Α. Έσω ή Πρόσθιοι (1/2) </vt:lpstr>
      <vt:lpstr>Μύες της πυέλου - Α. Έσω ή Πρόσθιοι (2/2) </vt:lpstr>
      <vt:lpstr>Μύες της πυέλου - Β. Έξω ή Οπίσθιοι (1/7) </vt:lpstr>
      <vt:lpstr>Μύες της πυέλου - Β. Έξω ή Οπίσθιοι (2/7) </vt:lpstr>
      <vt:lpstr>Μύες της πυέλου - Β. Έξω ή Οπίσθιοι (3/7) </vt:lpstr>
      <vt:lpstr>Μύες της πυέλου - Β. Έξω ή Οπίσθιοι (4/7) </vt:lpstr>
      <vt:lpstr>Μύες της πυέλου - Β. Έξω ή Οπίσθιοι (5/7) </vt:lpstr>
      <vt:lpstr>Μύες της πυέλου - Β. Έξω ή Οπίσθιοι (6/7) </vt:lpstr>
      <vt:lpstr>Μύες της πυέλου - Β. Έξω ή Οπίσθιοι (7/7) </vt:lpstr>
      <vt:lpstr>Μύες της ράχης - αυτόχθονες</vt:lpstr>
      <vt:lpstr>Μύες της ράχης – αυτόχθονες (1/2) </vt:lpstr>
      <vt:lpstr>Μύες της ράχης – αυτόχθονες (2/2) </vt:lpstr>
      <vt:lpstr>Μύες της Ράχης Β1: Μακροί ή Επιπολής (1/6)  </vt:lpstr>
      <vt:lpstr>Μύες της Ράχης Β1: Μακροί ή Επιπολής (2/6) </vt:lpstr>
      <vt:lpstr>Μύες της Ράχης Β1: Μακροί ή Επιπολής (3/6)  </vt:lpstr>
      <vt:lpstr>Μύες της Ράχης Β1: Μακροί ή Επιπολής (4/6) </vt:lpstr>
      <vt:lpstr>Μύες της Ράχης Β1: Μακροί ή Επιπολής (5/6) </vt:lpstr>
      <vt:lpstr>Μύες της Ράχης Β1: Μακροί ή Επιπολής (6/6) </vt:lpstr>
      <vt:lpstr>Μύες της Ράχης Β. Αυτόχθονες ή Ιδίως Ραχιαίοι (1/3) </vt:lpstr>
      <vt:lpstr>Μύες της Ράχης Β. Αυτόχθονες ή Ιδίως Ραχιαίοι (2/3) </vt:lpstr>
      <vt:lpstr>Μύες της Ράχης Β. Αυτόχθονες ή Ιδίως Ραχιαίοι (3/3) </vt:lpstr>
      <vt:lpstr>Μύες της ράχης - ετερόχθονες</vt:lpstr>
      <vt:lpstr>Μύες της ράχης – ετερόχθονες  Α1: Ωμοραχιαίοι (1/4) </vt:lpstr>
      <vt:lpstr>Μύες της ράχης – ετερόχθονες  Α1: Ωμοραχιαίοι (2/4) </vt:lpstr>
      <vt:lpstr>Μύες της ράχης – ετερόχθονες  Α1: Ωμοραχιαίοι (3/4) </vt:lpstr>
      <vt:lpstr>Μύες της ράχης – ετερόχθονες  Α1: Ωμοραχιαίοι (4/4) </vt:lpstr>
      <vt:lpstr>Μύες της ράχης – ετερόχθονες  Α2.    Πλευροραχιαίοι  (επικουρικοί αναπνευστικοί μ.) (1/2) </vt:lpstr>
      <vt:lpstr>Μύες της ράχης – ετερόχθονες  Α2.    Πλευροραχιαίοι  (επικουρικοί αναπνευστικοί μ.) (2/2)  </vt:lpstr>
      <vt:lpstr>Μύες της ωμικής ζώνης</vt:lpstr>
      <vt:lpstr>Μύες της ωμικής ζώνης (1/5) </vt:lpstr>
      <vt:lpstr>Μύες της ωμικής ζώνης (2/5) </vt:lpstr>
      <vt:lpstr>Μύες της ωμικής ζώνης (3/5) </vt:lpstr>
      <vt:lpstr>Μύες της ωμικής ζώνης (4/5) </vt:lpstr>
      <vt:lpstr>Μύες της ωμικής ζώνης (5/5) </vt:lpstr>
      <vt:lpstr>Μύες της ωμικής ζώνης Α. Πρόσθιοι ή Καμπτήρες (1/3) </vt:lpstr>
      <vt:lpstr>Μύες της ωμικής ζώνης Α. Πρόσθιοι ή Καμπτήρες (2/3) </vt:lpstr>
      <vt:lpstr>Μύες της ωμικής ζώνης Α. Πρόσθιοι ή Καμπτήρες (3/3) </vt:lpstr>
      <vt:lpstr>Μύες του Βραχίονα Β. Οπίσθιοι ή Εκτείνοντες (1/2) </vt:lpstr>
      <vt:lpstr>Μύες του Βραχίονα Β. Οπίσθιοι ή Εκτείνοντες (2/2) </vt:lpstr>
      <vt:lpstr>Μύες του άκρου πόδα</vt:lpstr>
      <vt:lpstr>Ραχιαίοι (1/2) </vt:lpstr>
      <vt:lpstr>Ραχιαίοι (2/2) </vt:lpstr>
      <vt:lpstr>Β. Πελματιαίοι</vt:lpstr>
      <vt:lpstr>Β1. Έξω μύες πέλματος  έξω χείλος η περονιαίο - μικρό δάκτυλο (1/2) </vt:lpstr>
      <vt:lpstr>Β1. Έξω μύες πέλματος έξω χείλος η περονιαίο - μικρό δάκτυλο (2/2) </vt:lpstr>
      <vt:lpstr>Β2. Μεσοί μύες πέλματος (1/5)</vt:lpstr>
      <vt:lpstr>Β2. Μεσοί μύες πέλματος (2/5)</vt:lpstr>
      <vt:lpstr>Β2. Μεσοί μύες πέλματος (3/5)</vt:lpstr>
      <vt:lpstr>Β2. Μεσοί μύες πέλματος (4/5)</vt:lpstr>
      <vt:lpstr>Β2. Μεσοί μύες πέλματος (5/5)</vt:lpstr>
      <vt:lpstr>Β3. Έσω μύες πέλματος  Έσω χείλος η κνημιαίο-μεγάλος (1/3)</vt:lpstr>
      <vt:lpstr>Β3. Έσω μύες πέλματος  Έσω χείλος η κνημιαίο-μεγάλος (2/3)</vt:lpstr>
      <vt:lpstr>Β3. Έσω μύες πέλματος  Έσω χείλος η κνημιαίο-μεγάλος (3/3)</vt:lpstr>
      <vt:lpstr>Μύες του μηρού</vt:lpstr>
      <vt:lpstr>Α. Πρόσθιοι ή εκτείνοντες (1/5)</vt:lpstr>
      <vt:lpstr>Α. Πρόσθιοι ή εκτείνοντες (2/5)</vt:lpstr>
      <vt:lpstr>Α. Πρόσθιοι ή εκτείνοντες (3/5)</vt:lpstr>
      <vt:lpstr>Α. Πρόσθιοι ή εκτείνοντες (4/5)</vt:lpstr>
      <vt:lpstr>Α. Πρόσθιοι ή εκτείνοντες (5/5)</vt:lpstr>
      <vt:lpstr>Β. Οπίσθιοι ή καμπτήρες (1/3)</vt:lpstr>
      <vt:lpstr>Β. Οπίσθιοι ή καμπτήρες (2/3)</vt:lpstr>
      <vt:lpstr>Β. Οπίσθιοι ή καμπτήρες (3/3)</vt:lpstr>
      <vt:lpstr>Γ. Έσω ή προσαγωγοί (1/5)</vt:lpstr>
      <vt:lpstr>Γ. Έσω ή προσαγωγοί (2/5)</vt:lpstr>
      <vt:lpstr>Γ. Έσω ή προσαγωγοί (3/5)</vt:lpstr>
      <vt:lpstr>Γ. Έσω ή προσαγωγοί (4/5)</vt:lpstr>
      <vt:lpstr>Γ. Έσω ή προσαγωγοί (5/5)</vt:lpstr>
      <vt:lpstr>Μύες του περινέου</vt:lpstr>
      <vt:lpstr>Μύες του περινέου</vt:lpstr>
      <vt:lpstr>Μύες ουρογεννητικής χώρας (1/3)</vt:lpstr>
      <vt:lpstr>Μύες ουρογεννητικής χώρας (2/3)</vt:lpstr>
      <vt:lpstr>Μύες ουρογεννητικής χώρας (3/3)</vt:lpstr>
      <vt:lpstr>Μύες πρωκτικής χώρας (1/2)</vt:lpstr>
      <vt:lpstr>Μύες πρωκτικής χώρας (2/2)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229</cp:revision>
  <dcterms:created xsi:type="dcterms:W3CDTF">2013-03-04T13:35:19Z</dcterms:created>
  <dcterms:modified xsi:type="dcterms:W3CDTF">2015-04-22T06:51:32Z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1D5A0DCC-7006-4BC6-BE1C-D091FB49F96A</vt:lpwstr>
  </property>
  <property fmtid="{D5CDD505-2E9C-101B-9397-08002B2CF9AE}" pid="3" name="ArticulatePath">
    <vt:lpwstr>OC_template_updated</vt:lpwstr>
  </property>
</Properties>
</file>