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7" r:id="rId11"/>
    <p:sldId id="262" r:id="rId12"/>
    <p:sldId id="264" r:id="rId13"/>
    <p:sldId id="267" r:id="rId14"/>
    <p:sldId id="268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omatography_column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Klaas197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obioscience.com/Eluate.asp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11</a:t>
            </a:r>
            <a:r>
              <a:rPr lang="el-GR" sz="2600" dirty="0" smtClean="0"/>
              <a:t>: </a:t>
            </a:r>
            <a:r>
              <a:rPr lang="el-GR" sz="2600" dirty="0" err="1"/>
              <a:t>Έκλουση</a:t>
            </a:r>
            <a:r>
              <a:rPr lang="el-GR" sz="2600" dirty="0"/>
              <a:t> αντισωμάτων από </a:t>
            </a:r>
            <a:r>
              <a:rPr lang="en-US" sz="2600" dirty="0"/>
              <a:t>RBCs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 dirty="0"/>
              <a:t>(E)</a:t>
            </a:r>
            <a:r>
              <a:rPr lang="el-GR" sz="2000" dirty="0" smtClean="0"/>
              <a:t>. </a:t>
            </a:r>
            <a:r>
              <a:rPr lang="el-GR" sz="2000" dirty="0" smtClean="0"/>
              <a:t>Ενότητα 11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Έκλουση</a:t>
            </a:r>
            <a:r>
              <a:rPr lang="el-GR" sz="2000" dirty="0"/>
              <a:t> αντισωμάτων από </a:t>
            </a:r>
            <a:r>
              <a:rPr lang="en-US" sz="2000" dirty="0"/>
              <a:t>RBCs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Έκλουση - Γενικά </a:t>
            </a:r>
          </a:p>
        </p:txBody>
      </p:sp>
      <p:pic>
        <p:nvPicPr>
          <p:cNvPr id="3075" name="Picture 2" descr="http://upload.wikimedia.org/wikipedia/commons/3/3f/Chromatography_colum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53" y="1268760"/>
            <a:ext cx="4280694" cy="50027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3041340" y="6315992"/>
            <a:ext cx="3061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Chromatography </a:t>
            </a:r>
            <a:r>
              <a:rPr lang="en-US" sz="1200" dirty="0" smtClean="0">
                <a:latin typeface="+mn-lt"/>
                <a:hlinkClick r:id="rId3"/>
              </a:rPr>
              <a:t>column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Klaas1978"/>
              </a:rPr>
              <a:t>Klaas1978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10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Έκλουση ερυθρών αιμοσφαιρίων</a:t>
            </a:r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Απόσπαση αντισωμάτων από τα ερυθροκύτταρα.</a:t>
            </a:r>
          </a:p>
          <a:p>
            <a:r>
              <a:rPr lang="el-GR" altLang="el-GR" dirty="0" err="1" smtClean="0"/>
              <a:t>Αυτοαντισώματα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αλλοαντισώματα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Αναγνώριση μειγμάτων αντισωμάτων.</a:t>
            </a:r>
          </a:p>
          <a:p>
            <a:r>
              <a:rPr lang="el-GR" altLang="el-GR" dirty="0" smtClean="0"/>
              <a:t>Πολλαπλές μεταγγίσεις.</a:t>
            </a:r>
          </a:p>
          <a:p>
            <a:r>
              <a:rPr lang="el-GR" altLang="el-GR" dirty="0" smtClean="0"/>
              <a:t>Μεταμόσχευση.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1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Βιολογικό δείγμα 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Θετικά ερυθροκύτταρα στην άμεση </a:t>
            </a:r>
            <a:r>
              <a:rPr lang="en-US" altLang="el-GR" dirty="0" smtClean="0"/>
              <a:t>Coombs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Πλένονται έξι φορές με </a:t>
            </a:r>
            <a:r>
              <a:rPr lang="en-US" altLang="el-GR" dirty="0" smtClean="0"/>
              <a:t>0,9% </a:t>
            </a:r>
            <a:r>
              <a:rPr lang="en-US" altLang="el-GR" dirty="0" err="1" smtClean="0"/>
              <a:t>NaCl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Προσοχή γιατί πρέπει να κρατηθεί το υπερκείμενο </a:t>
            </a:r>
            <a:r>
              <a:rPr lang="en-US" altLang="el-GR" dirty="0" smtClean="0"/>
              <a:t>0,9% </a:t>
            </a:r>
            <a:r>
              <a:rPr lang="en-US" altLang="el-GR" dirty="0" err="1" smtClean="0"/>
              <a:t>NaCl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της τελευταίας πλύσης.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6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Αντιδραστήρια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pl-PL" b="1" dirty="0" smtClean="0">
                <a:latin typeface="+mj-lt"/>
              </a:rPr>
              <a:t>Disodium EDTA (10% w/v): Na</a:t>
            </a:r>
            <a:r>
              <a:rPr lang="pl-PL" b="1" baseline="-25000" dirty="0" smtClean="0">
                <a:latin typeface="+mj-lt"/>
              </a:rPr>
              <a:t>2</a:t>
            </a:r>
            <a:r>
              <a:rPr lang="pl-PL" b="1" dirty="0" smtClean="0">
                <a:latin typeface="+mj-lt"/>
              </a:rPr>
              <a:t>EDTA, 10</a:t>
            </a:r>
            <a:r>
              <a:rPr lang="en-US" dirty="0" smtClean="0">
                <a:latin typeface="+mj-lt"/>
              </a:rPr>
              <a:t>g</a:t>
            </a:r>
            <a:r>
              <a:rPr lang="el-GR" dirty="0" smtClean="0">
                <a:latin typeface="+mj-lt"/>
              </a:rPr>
              <a:t> σε </a:t>
            </a:r>
            <a:r>
              <a:rPr lang="en-US" dirty="0" smtClean="0">
                <a:latin typeface="+mj-lt"/>
              </a:rPr>
              <a:t>100 mL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ddH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O</a:t>
            </a:r>
            <a:r>
              <a:rPr lang="el-GR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smtClean="0">
                <a:latin typeface="+mj-lt"/>
              </a:rPr>
              <a:t>Glycine-</a:t>
            </a:r>
            <a:r>
              <a:rPr lang="en-US" b="1" dirty="0" err="1" smtClean="0">
                <a:latin typeface="+mj-lt"/>
              </a:rPr>
              <a:t>HCl</a:t>
            </a:r>
            <a:r>
              <a:rPr lang="en-US" b="1" dirty="0" smtClean="0">
                <a:latin typeface="+mj-lt"/>
              </a:rPr>
              <a:t> (0.1 M, pH 1.5): 0.75 g glycine </a:t>
            </a:r>
            <a:r>
              <a:rPr lang="el-GR" b="1" dirty="0" smtClean="0">
                <a:latin typeface="+mj-lt"/>
              </a:rPr>
              <a:t>διαλύεται σε</a:t>
            </a:r>
            <a:r>
              <a:rPr lang="en-US" dirty="0" smtClean="0">
                <a:latin typeface="+mj-lt"/>
              </a:rPr>
              <a:t> 100 </a:t>
            </a:r>
            <a:r>
              <a:rPr lang="en-US" dirty="0" err="1" smtClean="0">
                <a:latin typeface="+mj-lt"/>
              </a:rPr>
              <a:t>mL</a:t>
            </a:r>
            <a:r>
              <a:rPr lang="en-US" dirty="0" smtClean="0">
                <a:latin typeface="+mj-lt"/>
              </a:rPr>
              <a:t> 0.9% </a:t>
            </a:r>
            <a:r>
              <a:rPr lang="en-US" dirty="0" err="1" smtClean="0">
                <a:latin typeface="+mj-lt"/>
              </a:rPr>
              <a:t>NaCl</a:t>
            </a:r>
            <a:r>
              <a:rPr lang="el-GR" dirty="0" smtClean="0">
                <a:latin typeface="+mj-lt"/>
              </a:rPr>
              <a:t>ρυθμίζεται το </a:t>
            </a:r>
            <a:r>
              <a:rPr lang="en-US" dirty="0" smtClean="0">
                <a:latin typeface="+mj-lt"/>
              </a:rPr>
              <a:t>pH </a:t>
            </a:r>
            <a:r>
              <a:rPr lang="el-GR" dirty="0" smtClean="0">
                <a:latin typeface="+mj-lt"/>
              </a:rPr>
              <a:t>στο </a:t>
            </a:r>
            <a:r>
              <a:rPr lang="en-US" dirty="0" smtClean="0">
                <a:latin typeface="+mj-lt"/>
              </a:rPr>
              <a:t>1.5 </a:t>
            </a:r>
            <a:r>
              <a:rPr lang="el-GR" dirty="0" smtClean="0">
                <a:latin typeface="+mj-lt"/>
              </a:rPr>
              <a:t>με</a:t>
            </a:r>
            <a:r>
              <a:rPr lang="en-US" dirty="0" smtClean="0">
                <a:latin typeface="+mj-lt"/>
              </a:rPr>
              <a:t> 12 N </a:t>
            </a:r>
            <a:r>
              <a:rPr lang="en-US" dirty="0" err="1" smtClean="0">
                <a:latin typeface="+mj-lt"/>
              </a:rPr>
              <a:t>HCl</a:t>
            </a:r>
            <a:r>
              <a:rPr lang="el-GR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smtClean="0">
                <a:latin typeface="+mj-lt"/>
              </a:rPr>
              <a:t>TRIS-</a:t>
            </a:r>
            <a:r>
              <a:rPr lang="en-US" b="1" dirty="0" err="1" smtClean="0">
                <a:latin typeface="+mj-lt"/>
              </a:rPr>
              <a:t>NaCl</a:t>
            </a:r>
            <a:r>
              <a:rPr lang="en-US" b="1" dirty="0" smtClean="0">
                <a:latin typeface="+mj-lt"/>
              </a:rPr>
              <a:t> (1 M): </a:t>
            </a:r>
            <a:r>
              <a:rPr lang="en-US" b="1" dirty="0" err="1" smtClean="0">
                <a:latin typeface="+mj-lt"/>
              </a:rPr>
              <a:t>Tris</a:t>
            </a:r>
            <a:r>
              <a:rPr lang="el-GR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(</a:t>
            </a:r>
            <a:r>
              <a:rPr lang="en-US" b="1" dirty="0" err="1" smtClean="0">
                <a:latin typeface="+mj-lt"/>
              </a:rPr>
              <a:t>hydroxymethyl</a:t>
            </a:r>
            <a:r>
              <a:rPr lang="en-US" b="1" dirty="0" smtClean="0">
                <a:latin typeface="+mj-lt"/>
              </a:rPr>
              <a:t>)</a:t>
            </a:r>
            <a:r>
              <a:rPr lang="el-GR" b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aminomethane</a:t>
            </a:r>
            <a:r>
              <a:rPr lang="en-US" dirty="0" smtClean="0">
                <a:latin typeface="+mj-lt"/>
              </a:rPr>
              <a:t> (TRIS) or TRIZMA BASE,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12.1 g</a:t>
            </a:r>
            <a:r>
              <a:rPr lang="el-GR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 5.25g</a:t>
            </a:r>
            <a:r>
              <a:rPr lang="el-GR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NaCl</a:t>
            </a:r>
            <a:r>
              <a:rPr lang="en-US" dirty="0" smtClean="0">
                <a:latin typeface="+mj-lt"/>
              </a:rPr>
              <a:t>,</a:t>
            </a:r>
            <a:r>
              <a:rPr lang="el-GR" dirty="0" smtClean="0">
                <a:latin typeface="+mj-lt"/>
              </a:rPr>
              <a:t> διαλύονται σε </a:t>
            </a:r>
            <a:r>
              <a:rPr lang="en-US" dirty="0" smtClean="0">
                <a:latin typeface="+mj-lt"/>
              </a:rPr>
              <a:t>100 mL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ddH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O</a:t>
            </a:r>
            <a:r>
              <a:rPr lang="el-GR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l-GR" b="1" dirty="0" smtClean="0">
                <a:latin typeface="+mj-lt"/>
              </a:rPr>
              <a:t>Το υπερκείμενο της τελευταίας πλύσης (</a:t>
            </a:r>
            <a:r>
              <a:rPr lang="en-US" b="1" dirty="0" smtClean="0">
                <a:latin typeface="+mj-lt"/>
              </a:rPr>
              <a:t>0,9% </a:t>
            </a:r>
            <a:r>
              <a:rPr lang="en-US" b="1" dirty="0" err="1" smtClean="0">
                <a:latin typeface="+mj-lt"/>
              </a:rPr>
              <a:t>NaCl</a:t>
            </a:r>
            <a:r>
              <a:rPr lang="en-US" b="1" dirty="0" smtClean="0">
                <a:latin typeface="+mj-lt"/>
              </a:rPr>
              <a:t>)</a:t>
            </a:r>
            <a:r>
              <a:rPr lang="el-GR" b="1" dirty="0" smtClean="0">
                <a:latin typeface="+mj-lt"/>
              </a:rPr>
              <a:t>.</a:t>
            </a:r>
            <a:endParaRPr lang="el-GR" dirty="0">
              <a:latin typeface="+mj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0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Διαδικασία </a:t>
            </a:r>
            <a:r>
              <a:rPr lang="el-GR" altLang="el-GR" sz="3000" b="0" dirty="0" smtClean="0"/>
              <a:t>1/3</a:t>
            </a:r>
            <a:r>
              <a:rPr lang="el-GR" altLang="el-GR" dirty="0" smtClean="0"/>
              <a:t> </a:t>
            </a: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dirty="0" smtClean="0"/>
              <a:t>Σε σωληνάριο τοποθετούνται 20 σταγόνες </a:t>
            </a:r>
            <a:r>
              <a:rPr lang="en-US" altLang="el-GR" dirty="0" smtClean="0"/>
              <a:t> 0.1 M glycine-</a:t>
            </a:r>
            <a:r>
              <a:rPr lang="en-US" altLang="el-GR" dirty="0" err="1" smtClean="0"/>
              <a:t>HCl</a:t>
            </a:r>
            <a:r>
              <a:rPr lang="en-US" altLang="el-GR" dirty="0" smtClean="0"/>
              <a:t> buffer</a:t>
            </a:r>
            <a:r>
              <a:rPr lang="el-GR" altLang="el-GR" dirty="0" smtClean="0"/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dirty="0" smtClean="0"/>
              <a:t>Προστίθεται 5 σταγόνες </a:t>
            </a:r>
            <a:r>
              <a:rPr lang="en-US" altLang="el-GR" dirty="0" smtClean="0"/>
              <a:t>10% EDTA</a:t>
            </a:r>
            <a:r>
              <a:rPr lang="el-GR" altLang="el-GR" dirty="0" smtClean="0"/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b="1" dirty="0" smtClean="0"/>
              <a:t>Αυτό είναι τα διάλυμα </a:t>
            </a:r>
            <a:r>
              <a:rPr lang="el-GR" altLang="el-GR" b="1" dirty="0" err="1" smtClean="0"/>
              <a:t>έκλουσης</a:t>
            </a:r>
            <a:r>
              <a:rPr lang="el-GR" altLang="el-GR" b="1" dirty="0" smtClean="0"/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dirty="0" smtClean="0"/>
              <a:t>Σε ένα σωληνάριο προστίθεται 10 σταγόνες ερυθρών αιμοσφαιρίων (πλυμένα).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dirty="0" smtClean="0"/>
              <a:t>Στο πλυμένα ερυθροκύτταρα προστίθεται 20 σταγόνες διαλύματος </a:t>
            </a:r>
            <a:r>
              <a:rPr lang="el-GR" altLang="el-GR" dirty="0" err="1" smtClean="0"/>
              <a:t>έκλουσης</a:t>
            </a:r>
            <a:r>
              <a:rPr lang="el-GR" altLang="el-GR" dirty="0" smtClean="0"/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dirty="0" smtClean="0"/>
              <a:t>Επώαση </a:t>
            </a:r>
            <a:r>
              <a:rPr lang="el-GR" altLang="el-GR" b="1" dirty="0" smtClean="0"/>
              <a:t>αυστηρά</a:t>
            </a:r>
            <a:r>
              <a:rPr lang="el-GR" altLang="el-GR" dirty="0" smtClean="0"/>
              <a:t> 2 λεπτά σε θερμοκρασία δωματίου (&gt;2</a:t>
            </a:r>
            <a:r>
              <a:rPr lang="en-US" altLang="el-GR" dirty="0" smtClean="0"/>
              <a:t>min </a:t>
            </a:r>
            <a:r>
              <a:rPr lang="el-GR" altLang="el-GR" dirty="0" smtClean="0"/>
              <a:t>καταστρέφει τα </a:t>
            </a:r>
            <a:r>
              <a:rPr lang="en-US" altLang="el-GR" dirty="0" smtClean="0"/>
              <a:t>RBCs)</a:t>
            </a:r>
            <a:r>
              <a:rPr lang="el-GR" altLang="el-GR" dirty="0" smtClean="0"/>
              <a:t>.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6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Διαδικασία </a:t>
            </a:r>
            <a:r>
              <a:rPr lang="el-GR" altLang="el-GR" sz="3000" b="0" dirty="0" smtClean="0"/>
              <a:t>2/3</a:t>
            </a:r>
            <a:r>
              <a:rPr lang="el-GR" altLang="el-GR" dirty="0" smtClean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  <a:defRPr/>
            </a:pPr>
            <a:r>
              <a:rPr lang="el-GR" dirty="0" smtClean="0"/>
              <a:t>Προστίθεται 1 σταγόνα </a:t>
            </a:r>
            <a:r>
              <a:rPr lang="en-US" dirty="0" smtClean="0"/>
              <a:t>TRIS-</a:t>
            </a:r>
            <a:r>
              <a:rPr lang="en-US" dirty="0" err="1" smtClean="0"/>
              <a:t>NaCl</a:t>
            </a:r>
            <a:r>
              <a:rPr lang="en-US" dirty="0" smtClean="0"/>
              <a:t>, </a:t>
            </a:r>
            <a:r>
              <a:rPr lang="el-GR" dirty="0" smtClean="0"/>
              <a:t>ανακίνηση και αμέσως </a:t>
            </a:r>
            <a:r>
              <a:rPr lang="el-GR" dirty="0" err="1" smtClean="0"/>
              <a:t>φυγοκέντρηση</a:t>
            </a:r>
            <a:r>
              <a:rPr lang="el-GR" dirty="0" smtClean="0"/>
              <a:t> για 1 λεπτό σε 1.500 στροφές.</a:t>
            </a:r>
            <a:endParaRPr lang="en-US" i="1" dirty="0" smtClean="0"/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l-GR" dirty="0" smtClean="0"/>
              <a:t>Μεταφορά του υπερκειμένου (</a:t>
            </a:r>
            <a:r>
              <a:rPr lang="el-GR" dirty="0" err="1" smtClean="0"/>
              <a:t>έκλουμα</a:t>
            </a:r>
            <a:r>
              <a:rPr lang="el-GR" dirty="0" smtClean="0"/>
              <a:t>) σε καθαρό σωληνάριο και ρύθμιση του </a:t>
            </a:r>
            <a:r>
              <a:rPr lang="en-US" dirty="0" smtClean="0"/>
              <a:t>pH </a:t>
            </a:r>
            <a:r>
              <a:rPr lang="el-GR" dirty="0" smtClean="0"/>
              <a:t>στο </a:t>
            </a:r>
            <a:r>
              <a:rPr lang="en-US" dirty="0" smtClean="0"/>
              <a:t>7.0 </a:t>
            </a:r>
            <a:r>
              <a:rPr lang="el-GR" dirty="0" smtClean="0"/>
              <a:t>-</a:t>
            </a:r>
            <a:r>
              <a:rPr lang="en-US" dirty="0" smtClean="0"/>
              <a:t> 7.4 </a:t>
            </a:r>
            <a:r>
              <a:rPr lang="el-GR" dirty="0" smtClean="0"/>
              <a:t>με</a:t>
            </a:r>
            <a:r>
              <a:rPr lang="en-US" dirty="0" smtClean="0"/>
              <a:t> 1 M TRIS</a:t>
            </a:r>
            <a:r>
              <a:rPr lang="el-GR" dirty="0" smtClean="0"/>
              <a:t>-</a:t>
            </a:r>
            <a:r>
              <a:rPr lang="en-US" dirty="0" err="1" smtClean="0"/>
              <a:t>NaCl</a:t>
            </a:r>
            <a:r>
              <a:rPr lang="el-GR" dirty="0" smtClean="0"/>
              <a:t>.</a:t>
            </a:r>
            <a:endParaRPr lang="en-US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 startAt="7"/>
              <a:defRPr/>
            </a:pPr>
            <a:r>
              <a:rPr lang="el-GR" dirty="0" err="1" smtClean="0"/>
              <a:t>Φυγοκέντρηση</a:t>
            </a:r>
            <a:r>
              <a:rPr lang="el-GR" dirty="0" smtClean="0"/>
              <a:t> για 2-3 λεπτό σε 1.500 στροφές.</a:t>
            </a:r>
          </a:p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el-GR" b="1" dirty="0" smtClean="0">
                <a:solidFill>
                  <a:srgbClr val="004A82"/>
                </a:solidFill>
              </a:rPr>
              <a:t>Το τελευταίο βήμα είναι κρίσιμο για να αφαιρεθεί τυχόν ίζημα ερυθρών αιμοσφαιρίων.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07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Διαδικασία </a:t>
            </a:r>
            <a:r>
              <a:rPr lang="el-GR" altLang="el-GR" sz="3000" b="0" dirty="0" smtClean="0"/>
              <a:t>3/3</a:t>
            </a:r>
            <a:r>
              <a:rPr lang="el-GR" altLang="el-GR" dirty="0" smtClean="0"/>
              <a:t> </a:t>
            </a:r>
          </a:p>
        </p:txBody>
      </p:sp>
      <p:sp>
        <p:nvSpPr>
          <p:cNvPr id="9218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l-GR" altLang="el-GR" dirty="0" smtClean="0"/>
              <a:t>Μεταφέρεται το </a:t>
            </a:r>
            <a:r>
              <a:rPr lang="el-GR" altLang="el-GR" dirty="0" err="1" smtClean="0"/>
              <a:t>έκλουμα</a:t>
            </a:r>
            <a:r>
              <a:rPr lang="el-GR" altLang="el-GR" dirty="0" smtClean="0"/>
              <a:t> σε νέο σωληνάριο.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l-GR" altLang="el-GR" dirty="0" smtClean="0"/>
              <a:t>Σύγκριση του </a:t>
            </a:r>
            <a:r>
              <a:rPr lang="el-GR" altLang="el-GR" dirty="0" err="1" smtClean="0"/>
              <a:t>εκλούματος</a:t>
            </a:r>
            <a:r>
              <a:rPr lang="el-GR" altLang="el-GR" dirty="0" smtClean="0"/>
              <a:t> με το τελευταίο σωληνάριο των πλύσεων.</a:t>
            </a:r>
          </a:p>
        </p:txBody>
      </p:sp>
      <p:pic>
        <p:nvPicPr>
          <p:cNvPr id="56322" name="Picture 2" descr="http://www.hemobioscience.com/images/ELUtubesHoriz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369345" y="3068960"/>
            <a:ext cx="4405310" cy="2933937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369344" y="6093296"/>
            <a:ext cx="44053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hemobioscience.com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0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10</TotalTime>
  <Words>891</Words>
  <Application>Microsoft Office PowerPoint</Application>
  <PresentationFormat>Προβολή στην οθόνη (4:3)</PresentationFormat>
  <Paragraphs>105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</vt:lpstr>
      <vt:lpstr>OC_template_updated</vt:lpstr>
      <vt:lpstr>Αιμοδοσία (E)</vt:lpstr>
      <vt:lpstr>Έκλουση - Γενικά </vt:lpstr>
      <vt:lpstr>Έκλουση ερυθρών αιμοσφαιρίων</vt:lpstr>
      <vt:lpstr>Βιολογικό δείγμα </vt:lpstr>
      <vt:lpstr>Αντιδραστήρια </vt:lpstr>
      <vt:lpstr>Διαδικασία 1/3 </vt:lpstr>
      <vt:lpstr>Διαδικασία 2/3 </vt:lpstr>
      <vt:lpstr>Διαδικασία 3/3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5</cp:revision>
  <dcterms:created xsi:type="dcterms:W3CDTF">2015-02-12T08:25:48Z</dcterms:created>
  <dcterms:modified xsi:type="dcterms:W3CDTF">2015-03-02T09:26:58Z</dcterms:modified>
</cp:coreProperties>
</file>