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1"/>
  </p:notesMasterIdLst>
  <p:handoutMasterIdLst>
    <p:handoutMasterId r:id="rId5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257" r:id="rId44"/>
    <p:sldId id="262" r:id="rId45"/>
    <p:sldId id="264" r:id="rId46"/>
    <p:sldId id="308" r:id="rId47"/>
    <p:sldId id="309" r:id="rId48"/>
    <p:sldId id="310" r:id="rId49"/>
    <p:sldId id="311"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1073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57429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04421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09316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13016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45115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13536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24991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23552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57347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6157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r>
              <a:rPr lang="el-GR" sz="2800" b="1" dirty="0" smtClean="0"/>
              <a:t>Ενότητα </a:t>
            </a:r>
            <a:r>
              <a:rPr lang="en-US" sz="2800" b="1" dirty="0"/>
              <a:t>3</a:t>
            </a:r>
            <a:r>
              <a:rPr lang="el-GR" sz="2800" dirty="0" smtClean="0"/>
              <a:t>:</a:t>
            </a:r>
            <a:r>
              <a:rPr lang="en-US" sz="2800" dirty="0" smtClean="0"/>
              <a:t> </a:t>
            </a:r>
            <a:r>
              <a:rPr lang="el-GR" sz="2800" dirty="0"/>
              <a:t>Μέτρηση της ταχύτητας του φωτός</a:t>
            </a:r>
            <a:endParaRPr lang="en-US" sz="2800" dirty="0"/>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Διάδοση ηλεκτρομαγνητικού κύματος δια μέσου διηλεκτρικού υλικού </a:t>
            </a:r>
            <a:r>
              <a:rPr lang="el-GR" sz="3600" b="0" dirty="0" smtClean="0"/>
              <a:t>(3 </a:t>
            </a:r>
            <a:r>
              <a:rPr lang="el-GR" sz="3600" b="0" dirty="0"/>
              <a:t>από </a:t>
            </a:r>
            <a:r>
              <a:rPr lang="el-GR" sz="3600" b="0" dirty="0" smtClean="0"/>
              <a:t>3) </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Γενικά, η διηλεκτρική σταθερά ε</a:t>
            </a:r>
            <a:r>
              <a:rPr lang="en-US" baseline="-25000" dirty="0"/>
              <a:t>r</a:t>
            </a:r>
            <a:r>
              <a:rPr lang="el-GR" dirty="0"/>
              <a:t> των υλικών εξαρτάται από τη συχνότητα του ηλεκτρομαγνητικού κύματος. Η σχέση μεταξύ του δείκτη διάθλασης </a:t>
            </a:r>
            <a:r>
              <a:rPr lang="en-US" dirty="0"/>
              <a:t>n</a:t>
            </a:r>
            <a:r>
              <a:rPr lang="el-GR" dirty="0"/>
              <a:t> και του ε</a:t>
            </a:r>
            <a:r>
              <a:rPr lang="en-US" baseline="-25000" dirty="0"/>
              <a:t>r</a:t>
            </a:r>
            <a:r>
              <a:rPr lang="el-GR" dirty="0"/>
              <a:t> (σχέση 3), θα πρέπει να εφαρμόζεται στην ίδια συχνότητα και για τα δυο. Σε αρκετά υλικά η ε</a:t>
            </a:r>
            <a:r>
              <a:rPr lang="en-US" baseline="-25000" dirty="0"/>
              <a:t>r </a:t>
            </a:r>
            <a:r>
              <a:rPr lang="el-GR" dirty="0"/>
              <a:t>παρουσιάζει διαφορές στις χαμηλές και υψηλές συχνότητες λόγω ανάπτυξης διαφορετικών μηχανισμών πόλωσης.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486010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3068960"/>
            <a:ext cx="8229600" cy="908720"/>
          </a:xfrm>
          <a:ln w="25400">
            <a:solidFill>
              <a:schemeClr val="accent1"/>
            </a:solidFill>
          </a:ln>
        </p:spPr>
        <p:txBody>
          <a:bodyPr/>
          <a:lstStyle/>
          <a:p>
            <a:r>
              <a:rPr lang="el-GR" dirty="0" smtClean="0"/>
              <a:t>Πείραμα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76430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Στην άσκηση αυτή θα προσδιορίσουμε την ταχύτητα ορατού φωτός (ερυθρό) στον αέρα και σε διαφανές υλικό και θα υπολογίσουμε το δείκτη διάθλασης του υλικού.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737588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996952"/>
            <a:ext cx="8229600" cy="908720"/>
          </a:xfrm>
          <a:ln w="25400">
            <a:solidFill>
              <a:schemeClr val="accent1"/>
            </a:solidFill>
          </a:ln>
        </p:spPr>
        <p:txBody>
          <a:bodyPr/>
          <a:lstStyle/>
          <a:p>
            <a:r>
              <a:rPr lang="el-GR" dirty="0" smtClean="0"/>
              <a:t>Πειραματική </a:t>
            </a:r>
            <a:r>
              <a:rPr lang="el-GR" dirty="0"/>
              <a:t>διαδικασία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3598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διάταξη </a:t>
            </a:r>
            <a:r>
              <a:rPr lang="el-GR" sz="3200" b="0" dirty="0" smtClean="0"/>
              <a:t>(1 από </a:t>
            </a:r>
            <a:r>
              <a:rPr lang="en-US" sz="3200" b="0" dirty="0" smtClean="0"/>
              <a:t>5</a:t>
            </a:r>
            <a:r>
              <a:rPr lang="el-GR" sz="3200" b="0" dirty="0" smtClean="0"/>
              <a:t>)</a:t>
            </a:r>
            <a:endParaRPr lang="el-GR" sz="3200" b="0" dirty="0"/>
          </a:p>
        </p:txBody>
      </p:sp>
      <p:sp>
        <p:nvSpPr>
          <p:cNvPr id="3" name="Θέση περιεχομένου 2"/>
          <p:cNvSpPr>
            <a:spLocks noGrp="1"/>
          </p:cNvSpPr>
          <p:nvPr>
            <p:ph idx="1"/>
          </p:nvPr>
        </p:nvSpPr>
        <p:spPr>
          <a:xfrm>
            <a:off x="323528" y="1196752"/>
            <a:ext cx="8507288" cy="5040560"/>
          </a:xfrm>
        </p:spPr>
        <p:txBody>
          <a:bodyPr/>
          <a:lstStyle/>
          <a:p>
            <a:pPr marL="0" indent="0" algn="ctr">
              <a:buNone/>
            </a:pPr>
            <a:r>
              <a:rPr lang="el-GR" dirty="0"/>
              <a:t>Η πειραματική </a:t>
            </a:r>
            <a:r>
              <a:rPr lang="el-GR" dirty="0" smtClean="0"/>
              <a:t>διάταξη </a:t>
            </a:r>
            <a:r>
              <a:rPr lang="el-GR" dirty="0"/>
              <a:t>αποτελείται από τα εξής στοιχεία</a:t>
            </a:r>
            <a:r>
              <a:rPr lang="el-GR" dirty="0" smtClean="0"/>
              <a:t>:</a:t>
            </a:r>
          </a:p>
          <a:p>
            <a:pPr marL="457200" indent="-457200">
              <a:buFont typeface="+mj-lt"/>
              <a:buAutoNum type="arabicPeriod"/>
            </a:pPr>
            <a:r>
              <a:rPr lang="el-GR" dirty="0" smtClean="0"/>
              <a:t>παλμογράφο </a:t>
            </a:r>
            <a:r>
              <a:rPr lang="el-GR" dirty="0"/>
              <a:t>δυο καναλιών, 20 MHz</a:t>
            </a:r>
          </a:p>
          <a:p>
            <a:pPr marL="457200" indent="-457200">
              <a:buFont typeface="+mj-lt"/>
              <a:buAutoNum type="arabicPeriod"/>
            </a:pPr>
            <a:r>
              <a:rPr lang="el-GR" dirty="0" smtClean="0"/>
              <a:t>Μπλοκ </a:t>
            </a:r>
            <a:r>
              <a:rPr lang="el-GR" dirty="0"/>
              <a:t>συνθετικής ρητίνης</a:t>
            </a:r>
          </a:p>
          <a:p>
            <a:pPr marL="457200" indent="-457200">
              <a:buFont typeface="+mj-lt"/>
              <a:buAutoNum type="arabicPeriod"/>
            </a:pPr>
            <a:r>
              <a:rPr lang="el-GR" dirty="0" smtClean="0"/>
              <a:t>Διάταξη </a:t>
            </a:r>
            <a:r>
              <a:rPr lang="el-GR" dirty="0"/>
              <a:t>μέτρησης της ταχύτητας του φωτός</a:t>
            </a:r>
          </a:p>
          <a:p>
            <a:pPr marL="914400" lvl="1" indent="-514350">
              <a:buFont typeface="+mj-lt"/>
              <a:buAutoNum type="romanLcPeriod"/>
            </a:pPr>
            <a:r>
              <a:rPr lang="el-GR" dirty="0" smtClean="0"/>
              <a:t>μεταλλική </a:t>
            </a:r>
            <a:r>
              <a:rPr lang="el-GR" dirty="0"/>
              <a:t>βαθμολογημένη βάση (οπτική τράπεζα) μήκους 1.5 m</a:t>
            </a:r>
          </a:p>
          <a:p>
            <a:pPr marL="914400" lvl="1" indent="-514350">
              <a:buFont typeface="+mj-lt"/>
              <a:buAutoNum type="romanLcPeriod"/>
            </a:pPr>
            <a:r>
              <a:rPr lang="el-GR" dirty="0" smtClean="0"/>
              <a:t>μονάδα </a:t>
            </a:r>
            <a:r>
              <a:rPr lang="el-GR" dirty="0"/>
              <a:t>πομπού – δέκτη</a:t>
            </a:r>
          </a:p>
          <a:p>
            <a:pPr marL="914400" lvl="1" indent="-514350">
              <a:buFont typeface="+mj-lt"/>
              <a:buAutoNum type="romanLcPeriod"/>
            </a:pPr>
            <a:r>
              <a:rPr lang="el-GR" dirty="0" smtClean="0"/>
              <a:t>δυο </a:t>
            </a:r>
            <a:r>
              <a:rPr lang="el-GR" dirty="0"/>
              <a:t>επιπεδόκυρτους φακούς f = 5 mm</a:t>
            </a:r>
          </a:p>
          <a:p>
            <a:pPr marL="914400" lvl="1" indent="-514350">
              <a:buFont typeface="+mj-lt"/>
              <a:buAutoNum type="romanLcPeriod"/>
            </a:pPr>
            <a:r>
              <a:rPr lang="el-GR" dirty="0" smtClean="0"/>
              <a:t>γωνιακό </a:t>
            </a:r>
            <a:r>
              <a:rPr lang="el-GR" dirty="0"/>
              <a:t>κάτοπτρο  για την ανάκλαση της δέσμης</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901789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(2 </a:t>
            </a:r>
            <a:r>
              <a:rPr lang="el-GR" sz="3200" b="0" dirty="0"/>
              <a:t>από </a:t>
            </a:r>
            <a:r>
              <a:rPr lang="en-US" sz="3200" b="0" dirty="0" smtClean="0"/>
              <a:t>5</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grpSp>
        <p:nvGrpSpPr>
          <p:cNvPr id="46" name="Ομάδα 45"/>
          <p:cNvGrpSpPr/>
          <p:nvPr/>
        </p:nvGrpSpPr>
        <p:grpSpPr>
          <a:xfrm>
            <a:off x="1547664" y="2050415"/>
            <a:ext cx="5263381" cy="1306577"/>
            <a:chOff x="1665104" y="2817495"/>
            <a:chExt cx="5263381" cy="1306577"/>
          </a:xfrm>
        </p:grpSpPr>
        <p:sp>
          <p:nvSpPr>
            <p:cNvPr id="5" name="Rectangle 24"/>
            <p:cNvSpPr>
              <a:spLocks noChangeArrowheads="1"/>
            </p:cNvSpPr>
            <p:nvPr/>
          </p:nvSpPr>
          <p:spPr bwMode="auto">
            <a:xfrm>
              <a:off x="2668270" y="3295650"/>
              <a:ext cx="753745" cy="494030"/>
            </a:xfrm>
            <a:prstGeom prst="rect">
              <a:avLst/>
            </a:prstGeom>
            <a:noFill/>
            <a:ln w="12700" algn="ctr">
              <a:solidFill>
                <a:srgbClr val="000000"/>
              </a:solidFill>
              <a:miter lim="800000"/>
              <a:headEnd/>
              <a:tailEnd/>
            </a:ln>
            <a:effectLst/>
            <a:extLst>
              <a:ext uri="{909E8E84-426E-40DD-AFC4-6F175D3DCCD1}">
                <a14:hiddenFill xmlns:a14="http://schemas.microsoft.com/office/drawing/2010/main">
                  <a:gradFill rotWithShape="1">
                    <a:gsLst>
                      <a:gs pos="0">
                        <a:srgbClr val="FFFFFF">
                          <a:gamma/>
                          <a:shade val="46275"/>
                          <a:invGamma/>
                        </a:srgbClr>
                      </a:gs>
                      <a:gs pos="100000">
                        <a:srgbClr val="FFFFFF"/>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 name="Rectangle 26"/>
            <p:cNvSpPr>
              <a:spLocks noChangeArrowheads="1"/>
            </p:cNvSpPr>
            <p:nvPr/>
          </p:nvSpPr>
          <p:spPr bwMode="auto">
            <a:xfrm>
              <a:off x="1665104" y="2817495"/>
              <a:ext cx="2139817" cy="329565"/>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 name="Text Box 27"/>
            <p:cNvSpPr txBox="1">
              <a:spLocks noChangeArrowheads="1"/>
            </p:cNvSpPr>
            <p:nvPr/>
          </p:nvSpPr>
          <p:spPr bwMode="auto">
            <a:xfrm>
              <a:off x="1739582" y="2887345"/>
              <a:ext cx="2038985" cy="221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500" dirty="0" smtClean="0">
                  <a:effectLst/>
                  <a:latin typeface="+mn-lt"/>
                  <a:ea typeface="Times New Roman"/>
                  <a:cs typeface="Times New Roman"/>
                </a:rPr>
                <a:t>Κ</a:t>
              </a:r>
              <a:r>
                <a:rPr lang="en-US" sz="1500" dirty="0" smtClean="0">
                  <a:effectLst/>
                  <a:latin typeface="+mn-lt"/>
                  <a:ea typeface="Times New Roman"/>
                  <a:cs typeface="Times New Roman"/>
                </a:rPr>
                <a:t>ύκλωμ</a:t>
              </a:r>
              <a:r>
                <a:rPr lang="en-US" sz="1500" dirty="0" smtClean="0">
                  <a:effectLst/>
                  <a:latin typeface="+mn-lt"/>
                  <a:ea typeface="Times New Roman"/>
                  <a:cs typeface="Times New Roman"/>
                </a:rPr>
                <a:t>α</a:t>
              </a:r>
              <a:r>
                <a:rPr lang="el-GR" sz="1500" dirty="0" smtClean="0">
                  <a:effectLst/>
                  <a:latin typeface="+mn-lt"/>
                  <a:ea typeface="Times New Roman"/>
                  <a:cs typeface="Times New Roman"/>
                </a:rPr>
                <a:t> </a:t>
              </a:r>
              <a:r>
                <a:rPr lang="en-US" sz="1500" dirty="0" smtClean="0">
                  <a:effectLst/>
                  <a:latin typeface="+mn-lt"/>
                  <a:ea typeface="Times New Roman"/>
                  <a:cs typeface="Times New Roman"/>
                </a:rPr>
                <a:t>διαμόρφωσης</a:t>
              </a:r>
              <a:endParaRPr lang="el-GR" sz="1500" dirty="0">
                <a:effectLst/>
                <a:latin typeface="+mn-lt"/>
                <a:ea typeface="Times New Roman"/>
                <a:cs typeface="Times New Roman"/>
              </a:endParaRPr>
            </a:p>
          </p:txBody>
        </p:sp>
        <p:cxnSp>
          <p:nvCxnSpPr>
            <p:cNvPr id="8" name="Line 28"/>
            <p:cNvCxnSpPr/>
            <p:nvPr/>
          </p:nvCxnSpPr>
          <p:spPr bwMode="auto">
            <a:xfrm>
              <a:off x="3805555" y="3007360"/>
              <a:ext cx="914400" cy="63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Rectangle 29"/>
            <p:cNvSpPr>
              <a:spLocks noChangeArrowheads="1"/>
            </p:cNvSpPr>
            <p:nvPr/>
          </p:nvSpPr>
          <p:spPr bwMode="auto">
            <a:xfrm>
              <a:off x="4713605" y="2887980"/>
              <a:ext cx="732155" cy="213995"/>
            </a:xfrm>
            <a:prstGeom prst="rect">
              <a:avLst/>
            </a:prstGeom>
            <a:gradFill rotWithShape="1">
              <a:gsLst>
                <a:gs pos="0">
                  <a:srgbClr val="808080"/>
                </a:gs>
                <a:gs pos="100000">
                  <a:srgbClr val="FFFFFF"/>
                </a:gs>
              </a:gsLst>
              <a:lin ang="54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 name="Text Box 30"/>
            <p:cNvSpPr txBox="1">
              <a:spLocks noChangeArrowheads="1"/>
            </p:cNvSpPr>
            <p:nvPr/>
          </p:nvSpPr>
          <p:spPr bwMode="auto">
            <a:xfrm>
              <a:off x="4705350" y="2874390"/>
              <a:ext cx="791210" cy="21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LED</a:t>
              </a:r>
              <a:endParaRPr lang="el-GR" sz="1500" dirty="0">
                <a:effectLst/>
                <a:latin typeface="+mn-lt"/>
                <a:ea typeface="Times New Roman"/>
                <a:cs typeface="Times New Roman"/>
              </a:endParaRPr>
            </a:p>
          </p:txBody>
        </p:sp>
        <p:cxnSp>
          <p:nvCxnSpPr>
            <p:cNvPr id="11" name="Line 31"/>
            <p:cNvCxnSpPr/>
            <p:nvPr/>
          </p:nvCxnSpPr>
          <p:spPr bwMode="auto">
            <a:xfrm>
              <a:off x="5442585" y="3003550"/>
              <a:ext cx="511175" cy="63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32"/>
            <p:cNvCxnSpPr/>
            <p:nvPr/>
          </p:nvCxnSpPr>
          <p:spPr bwMode="auto">
            <a:xfrm>
              <a:off x="5856605" y="2857500"/>
              <a:ext cx="179070" cy="23876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33"/>
            <p:cNvCxnSpPr/>
            <p:nvPr/>
          </p:nvCxnSpPr>
          <p:spPr bwMode="auto">
            <a:xfrm rot="5400000">
              <a:off x="5652135" y="3295650"/>
              <a:ext cx="578485" cy="63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AutoShape 34"/>
            <p:cNvSpPr>
              <a:spLocks noChangeArrowheads="1"/>
            </p:cNvSpPr>
            <p:nvPr/>
          </p:nvSpPr>
          <p:spPr bwMode="auto">
            <a:xfrm>
              <a:off x="2759075" y="3361690"/>
              <a:ext cx="379095" cy="259715"/>
            </a:xfrm>
            <a:prstGeom prst="roundRect">
              <a:avLst>
                <a:gd name="adj" fmla="val 16667"/>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5" name="Line 35"/>
            <p:cNvCxnSpPr/>
            <p:nvPr/>
          </p:nvCxnSpPr>
          <p:spPr bwMode="auto">
            <a:xfrm rot="5400000">
              <a:off x="2946082" y="3236913"/>
              <a:ext cx="635" cy="3048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36"/>
            <p:cNvCxnSpPr/>
            <p:nvPr/>
          </p:nvCxnSpPr>
          <p:spPr bwMode="auto">
            <a:xfrm rot="5400000">
              <a:off x="2946082" y="3302953"/>
              <a:ext cx="635" cy="3048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37"/>
            <p:cNvCxnSpPr/>
            <p:nvPr/>
          </p:nvCxnSpPr>
          <p:spPr bwMode="auto">
            <a:xfrm rot="5400000">
              <a:off x="2946082" y="3368993"/>
              <a:ext cx="635" cy="3048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38"/>
            <p:cNvCxnSpPr/>
            <p:nvPr/>
          </p:nvCxnSpPr>
          <p:spPr bwMode="auto">
            <a:xfrm rot="5400000">
              <a:off x="2946082" y="3438843"/>
              <a:ext cx="635" cy="3048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9" name="Group 39"/>
            <p:cNvGrpSpPr>
              <a:grpSpLocks/>
            </p:cNvGrpSpPr>
            <p:nvPr/>
          </p:nvGrpSpPr>
          <p:grpSpPr bwMode="auto">
            <a:xfrm>
              <a:off x="2795905" y="3387090"/>
              <a:ext cx="307340" cy="204470"/>
              <a:chOff x="3486" y="9790"/>
              <a:chExt cx="484" cy="340"/>
            </a:xfrm>
          </p:grpSpPr>
          <p:cxnSp>
            <p:nvCxnSpPr>
              <p:cNvPr id="40" name="Line 40"/>
              <p:cNvCxnSpPr/>
              <p:nvPr/>
            </p:nvCxnSpPr>
            <p:spPr bwMode="auto">
              <a:xfrm>
                <a:off x="3486" y="9790"/>
                <a:ext cx="1" cy="34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Line 41"/>
              <p:cNvCxnSpPr/>
              <p:nvPr/>
            </p:nvCxnSpPr>
            <p:spPr bwMode="auto">
              <a:xfrm>
                <a:off x="3582" y="9790"/>
                <a:ext cx="1" cy="34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Line 42"/>
              <p:cNvCxnSpPr/>
              <p:nvPr/>
            </p:nvCxnSpPr>
            <p:spPr bwMode="auto">
              <a:xfrm>
                <a:off x="3679" y="9790"/>
                <a:ext cx="1" cy="34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43"/>
              <p:cNvCxnSpPr/>
              <p:nvPr/>
            </p:nvCxnSpPr>
            <p:spPr bwMode="auto">
              <a:xfrm>
                <a:off x="3775" y="9790"/>
                <a:ext cx="1" cy="34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Line 44"/>
              <p:cNvCxnSpPr/>
              <p:nvPr/>
            </p:nvCxnSpPr>
            <p:spPr bwMode="auto">
              <a:xfrm>
                <a:off x="3872" y="9790"/>
                <a:ext cx="1" cy="34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45"/>
              <p:cNvCxnSpPr/>
              <p:nvPr/>
            </p:nvCxnSpPr>
            <p:spPr bwMode="auto">
              <a:xfrm>
                <a:off x="3969" y="9790"/>
                <a:ext cx="1" cy="34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0" name="Oval 46"/>
            <p:cNvSpPr>
              <a:spLocks noChangeArrowheads="1"/>
            </p:cNvSpPr>
            <p:nvPr/>
          </p:nvSpPr>
          <p:spPr bwMode="auto">
            <a:xfrm>
              <a:off x="3022600" y="3679190"/>
              <a:ext cx="62230" cy="6223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1" name="Oval 47"/>
            <p:cNvSpPr>
              <a:spLocks noChangeArrowheads="1"/>
            </p:cNvSpPr>
            <p:nvPr/>
          </p:nvSpPr>
          <p:spPr bwMode="auto">
            <a:xfrm>
              <a:off x="2813050" y="3679190"/>
              <a:ext cx="62230" cy="6223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22" name="Group 48"/>
            <p:cNvGrpSpPr>
              <a:grpSpLocks/>
            </p:cNvGrpSpPr>
            <p:nvPr/>
          </p:nvGrpSpPr>
          <p:grpSpPr bwMode="auto">
            <a:xfrm>
              <a:off x="3286125" y="3397250"/>
              <a:ext cx="62230" cy="214630"/>
              <a:chOff x="4425" y="10531"/>
              <a:chExt cx="98" cy="338"/>
            </a:xfrm>
          </p:grpSpPr>
          <p:sp>
            <p:nvSpPr>
              <p:cNvPr id="38" name="Oval 49"/>
              <p:cNvSpPr>
                <a:spLocks noChangeArrowheads="1"/>
              </p:cNvSpPr>
              <p:nvPr/>
            </p:nvSpPr>
            <p:spPr bwMode="auto">
              <a:xfrm>
                <a:off x="4425" y="10531"/>
                <a:ext cx="98" cy="9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9" name="Oval 50"/>
              <p:cNvSpPr>
                <a:spLocks noChangeArrowheads="1"/>
              </p:cNvSpPr>
              <p:nvPr/>
            </p:nvSpPr>
            <p:spPr bwMode="auto">
              <a:xfrm>
                <a:off x="4425" y="10771"/>
                <a:ext cx="98" cy="9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23" name="Freeform 51"/>
            <p:cNvSpPr>
              <a:spLocks/>
            </p:cNvSpPr>
            <p:nvPr/>
          </p:nvSpPr>
          <p:spPr bwMode="auto">
            <a:xfrm>
              <a:off x="3350895" y="3007360"/>
              <a:ext cx="767715" cy="428625"/>
            </a:xfrm>
            <a:custGeom>
              <a:avLst/>
              <a:gdLst>
                <a:gd name="T0" fmla="*/ 1155 w 1155"/>
                <a:gd name="T1" fmla="*/ 0 h 986"/>
                <a:gd name="T2" fmla="*/ 1155 w 1155"/>
                <a:gd name="T3" fmla="*/ 986 h 986"/>
                <a:gd name="T4" fmla="*/ 0 w 1155"/>
                <a:gd name="T5" fmla="*/ 986 h 986"/>
              </a:gdLst>
              <a:ahLst/>
              <a:cxnLst>
                <a:cxn ang="0">
                  <a:pos x="T0" y="T1"/>
                </a:cxn>
                <a:cxn ang="0">
                  <a:pos x="T2" y="T3"/>
                </a:cxn>
                <a:cxn ang="0">
                  <a:pos x="T4" y="T5"/>
                </a:cxn>
              </a:cxnLst>
              <a:rect l="0" t="0" r="r" b="b"/>
              <a:pathLst>
                <a:path w="1155" h="986">
                  <a:moveTo>
                    <a:pt x="1155" y="0"/>
                  </a:moveTo>
                  <a:lnTo>
                    <a:pt x="1155" y="986"/>
                  </a:lnTo>
                  <a:lnTo>
                    <a:pt x="0" y="986"/>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24" name="Line 52"/>
            <p:cNvCxnSpPr/>
            <p:nvPr/>
          </p:nvCxnSpPr>
          <p:spPr bwMode="auto">
            <a:xfrm>
              <a:off x="3352165" y="3583940"/>
              <a:ext cx="1502410" cy="635"/>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Rectangle 53"/>
            <p:cNvSpPr>
              <a:spLocks noChangeArrowheads="1"/>
            </p:cNvSpPr>
            <p:nvPr/>
          </p:nvSpPr>
          <p:spPr bwMode="auto">
            <a:xfrm>
              <a:off x="4859655" y="3501390"/>
              <a:ext cx="272415" cy="148590"/>
            </a:xfrm>
            <a:prstGeom prst="rect">
              <a:avLst/>
            </a:prstGeom>
            <a:gradFill rotWithShape="1">
              <a:gsLst>
                <a:gs pos="0">
                  <a:srgbClr val="FFFFFF"/>
                </a:gs>
                <a:gs pos="100000">
                  <a:srgbClr val="FFFFFF">
                    <a:gamma/>
                    <a:shade val="46275"/>
                    <a:invGamma/>
                  </a:srgbClr>
                </a:gs>
              </a:gsLst>
              <a:lin ang="189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6" name="Text Box 54"/>
            <p:cNvSpPr txBox="1">
              <a:spLocks noChangeArrowheads="1"/>
            </p:cNvSpPr>
            <p:nvPr/>
          </p:nvSpPr>
          <p:spPr bwMode="auto">
            <a:xfrm>
              <a:off x="4618355" y="3679190"/>
              <a:ext cx="791210" cy="21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δέκτης</a:t>
              </a:r>
              <a:endParaRPr lang="el-GR" sz="1500" dirty="0">
                <a:effectLst/>
                <a:latin typeface="+mn-lt"/>
                <a:ea typeface="Times New Roman"/>
                <a:cs typeface="Times New Roman"/>
              </a:endParaRPr>
            </a:p>
          </p:txBody>
        </p:sp>
        <p:cxnSp>
          <p:nvCxnSpPr>
            <p:cNvPr id="27" name="Line 55"/>
            <p:cNvCxnSpPr/>
            <p:nvPr/>
          </p:nvCxnSpPr>
          <p:spPr bwMode="auto">
            <a:xfrm>
              <a:off x="5126355" y="3575685"/>
              <a:ext cx="814705" cy="635"/>
            </a:xfrm>
            <a:prstGeom prst="line">
              <a:avLst/>
            </a:prstGeom>
            <a:noFill/>
            <a:ln w="12700">
              <a:solidFill>
                <a:srgbClr val="000000"/>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Text Box 56"/>
            <p:cNvSpPr txBox="1">
              <a:spLocks noChangeArrowheads="1"/>
            </p:cNvSpPr>
            <p:nvPr/>
          </p:nvSpPr>
          <p:spPr bwMode="auto">
            <a:xfrm>
              <a:off x="2169160" y="3835400"/>
              <a:ext cx="1388745" cy="2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πα</a:t>
              </a:r>
              <a:r>
                <a:rPr lang="en-US" sz="1500" dirty="0">
                  <a:effectLst/>
                  <a:latin typeface="+mn-lt"/>
                  <a:ea typeface="Times New Roman"/>
                  <a:cs typeface="Times New Roman"/>
                </a:rPr>
                <a:t>λμογράφος</a:t>
              </a:r>
              <a:endParaRPr lang="el-GR" sz="1500" dirty="0">
                <a:effectLst/>
                <a:latin typeface="+mn-lt"/>
                <a:ea typeface="Times New Roman"/>
                <a:cs typeface="Times New Roman"/>
              </a:endParaRPr>
            </a:p>
          </p:txBody>
        </p:sp>
        <p:sp>
          <p:nvSpPr>
            <p:cNvPr id="29" name="Text Box 57"/>
            <p:cNvSpPr txBox="1">
              <a:spLocks noChangeArrowheads="1"/>
            </p:cNvSpPr>
            <p:nvPr/>
          </p:nvSpPr>
          <p:spPr bwMode="auto">
            <a:xfrm>
              <a:off x="6022340" y="2887980"/>
              <a:ext cx="906145" cy="2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κάτοπτρο 1</a:t>
              </a:r>
              <a:endParaRPr lang="el-GR" sz="1500" dirty="0">
                <a:effectLst/>
                <a:latin typeface="+mn-lt"/>
                <a:ea typeface="Times New Roman"/>
                <a:cs typeface="Times New Roman"/>
              </a:endParaRPr>
            </a:p>
          </p:txBody>
        </p:sp>
        <p:sp>
          <p:nvSpPr>
            <p:cNvPr id="30" name="Text Box 58"/>
            <p:cNvSpPr txBox="1">
              <a:spLocks noChangeArrowheads="1"/>
            </p:cNvSpPr>
            <p:nvPr/>
          </p:nvSpPr>
          <p:spPr bwMode="auto">
            <a:xfrm>
              <a:off x="6022340" y="3484880"/>
              <a:ext cx="906145" cy="2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κάτοπτρο 2</a:t>
              </a:r>
              <a:endParaRPr lang="el-GR" sz="1500" dirty="0">
                <a:effectLst/>
                <a:latin typeface="+mn-lt"/>
                <a:ea typeface="Times New Roman"/>
                <a:cs typeface="Times New Roman"/>
              </a:endParaRPr>
            </a:p>
          </p:txBody>
        </p:sp>
        <p:cxnSp>
          <p:nvCxnSpPr>
            <p:cNvPr id="31" name="Line 59"/>
            <p:cNvCxnSpPr/>
            <p:nvPr/>
          </p:nvCxnSpPr>
          <p:spPr bwMode="auto">
            <a:xfrm flipV="1">
              <a:off x="5859780" y="3478530"/>
              <a:ext cx="179070" cy="23876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 Box 60"/>
            <p:cNvSpPr txBox="1">
              <a:spLocks noChangeArrowheads="1"/>
            </p:cNvSpPr>
            <p:nvPr/>
          </p:nvSpPr>
          <p:spPr bwMode="auto">
            <a:xfrm>
              <a:off x="3485124" y="3202305"/>
              <a:ext cx="545465" cy="226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ch</a:t>
              </a:r>
              <a:r>
                <a:rPr lang="en-US" sz="1200" dirty="0">
                  <a:effectLst/>
                  <a:latin typeface="Arial"/>
                  <a:ea typeface="Times New Roman"/>
                  <a:cs typeface="Times New Roman"/>
                </a:rPr>
                <a:t> </a:t>
              </a:r>
              <a:r>
                <a:rPr lang="en-US" sz="1500" dirty="0">
                  <a:effectLst/>
                  <a:latin typeface="+mn-lt"/>
                  <a:ea typeface="Times New Roman"/>
                  <a:cs typeface="Times New Roman"/>
                </a:rPr>
                <a:t>1</a:t>
              </a:r>
              <a:endParaRPr lang="el-GR" sz="1500" dirty="0">
                <a:effectLst/>
                <a:latin typeface="+mn-lt"/>
                <a:ea typeface="Times New Roman"/>
                <a:cs typeface="Times New Roman"/>
              </a:endParaRPr>
            </a:p>
          </p:txBody>
        </p:sp>
        <p:sp>
          <p:nvSpPr>
            <p:cNvPr id="33" name="Text Box 61"/>
            <p:cNvSpPr txBox="1">
              <a:spLocks noChangeArrowheads="1"/>
            </p:cNvSpPr>
            <p:nvPr/>
          </p:nvSpPr>
          <p:spPr bwMode="auto">
            <a:xfrm>
              <a:off x="3550920" y="3604260"/>
              <a:ext cx="490448" cy="51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latin typeface="+mn-lt"/>
                  <a:ea typeface="Times New Roman"/>
                  <a:cs typeface="Times New Roman"/>
                </a:rPr>
                <a:t>c</a:t>
              </a:r>
              <a:r>
                <a:rPr lang="en-US" sz="1500" dirty="0" smtClean="0">
                  <a:effectLst/>
                  <a:latin typeface="+mn-lt"/>
                  <a:ea typeface="Times New Roman"/>
                  <a:cs typeface="Times New Roman"/>
                </a:rPr>
                <a:t>h</a:t>
              </a:r>
              <a:r>
                <a:rPr lang="el-GR" sz="1500" dirty="0" smtClean="0">
                  <a:effectLst/>
                  <a:latin typeface="+mn-lt"/>
                  <a:ea typeface="Times New Roman"/>
                  <a:cs typeface="Times New Roman"/>
                </a:rPr>
                <a:t> </a:t>
              </a:r>
              <a:r>
                <a:rPr lang="en-US" sz="1500" dirty="0" smtClean="0">
                  <a:effectLst/>
                  <a:latin typeface="+mn-lt"/>
                  <a:ea typeface="Times New Roman"/>
                  <a:cs typeface="Times New Roman"/>
                </a:rPr>
                <a:t>2</a:t>
              </a:r>
              <a:endParaRPr lang="el-GR" sz="1500" dirty="0">
                <a:effectLst/>
                <a:latin typeface="+mn-lt"/>
                <a:ea typeface="Times New Roman"/>
                <a:cs typeface="Times New Roman"/>
              </a:endParaRPr>
            </a:p>
          </p:txBody>
        </p:sp>
        <p:grpSp>
          <p:nvGrpSpPr>
            <p:cNvPr id="34" name="Group 62"/>
            <p:cNvGrpSpPr>
              <a:grpSpLocks/>
            </p:cNvGrpSpPr>
            <p:nvPr/>
          </p:nvGrpSpPr>
          <p:grpSpPr bwMode="auto">
            <a:xfrm>
              <a:off x="2814955" y="3399155"/>
              <a:ext cx="262255" cy="185420"/>
              <a:chOff x="2572" y="10423"/>
              <a:chExt cx="413" cy="292"/>
            </a:xfrm>
          </p:grpSpPr>
          <p:sp>
            <p:nvSpPr>
              <p:cNvPr id="36" name="Freeform 63"/>
              <p:cNvSpPr>
                <a:spLocks/>
              </p:cNvSpPr>
              <p:nvPr/>
            </p:nvSpPr>
            <p:spPr bwMode="auto">
              <a:xfrm>
                <a:off x="2572" y="10423"/>
                <a:ext cx="413" cy="292"/>
              </a:xfrm>
              <a:custGeom>
                <a:avLst/>
                <a:gdLst>
                  <a:gd name="T0" fmla="*/ 0 w 413"/>
                  <a:gd name="T1" fmla="*/ 173 h 292"/>
                  <a:gd name="T2" fmla="*/ 105 w 413"/>
                  <a:gd name="T3" fmla="*/ 16 h 292"/>
                  <a:gd name="T4" fmla="*/ 308 w 413"/>
                  <a:gd name="T5" fmla="*/ 271 h 292"/>
                  <a:gd name="T6" fmla="*/ 413 w 413"/>
                  <a:gd name="T7" fmla="*/ 143 h 292"/>
                </a:gdLst>
                <a:ahLst/>
                <a:cxnLst>
                  <a:cxn ang="0">
                    <a:pos x="T0" y="T1"/>
                  </a:cxn>
                  <a:cxn ang="0">
                    <a:pos x="T2" y="T3"/>
                  </a:cxn>
                  <a:cxn ang="0">
                    <a:pos x="T4" y="T5"/>
                  </a:cxn>
                  <a:cxn ang="0">
                    <a:pos x="T6" y="T7"/>
                  </a:cxn>
                </a:cxnLst>
                <a:rect l="0" t="0" r="r" b="b"/>
                <a:pathLst>
                  <a:path w="413" h="292">
                    <a:moveTo>
                      <a:pt x="0" y="173"/>
                    </a:moveTo>
                    <a:cubicBezTo>
                      <a:pt x="17" y="147"/>
                      <a:pt x="54" y="0"/>
                      <a:pt x="105" y="16"/>
                    </a:cubicBezTo>
                    <a:cubicBezTo>
                      <a:pt x="156" y="32"/>
                      <a:pt x="257" y="250"/>
                      <a:pt x="308" y="271"/>
                    </a:cubicBezTo>
                    <a:cubicBezTo>
                      <a:pt x="359" y="292"/>
                      <a:pt x="391" y="170"/>
                      <a:pt x="413" y="143"/>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7" name="Freeform 64"/>
              <p:cNvSpPr>
                <a:spLocks/>
              </p:cNvSpPr>
              <p:nvPr/>
            </p:nvSpPr>
            <p:spPr bwMode="auto">
              <a:xfrm>
                <a:off x="2619" y="10536"/>
                <a:ext cx="330" cy="90"/>
              </a:xfrm>
              <a:custGeom>
                <a:avLst/>
                <a:gdLst>
                  <a:gd name="T0" fmla="*/ 0 w 413"/>
                  <a:gd name="T1" fmla="*/ 173 h 292"/>
                  <a:gd name="T2" fmla="*/ 105 w 413"/>
                  <a:gd name="T3" fmla="*/ 16 h 292"/>
                  <a:gd name="T4" fmla="*/ 308 w 413"/>
                  <a:gd name="T5" fmla="*/ 271 h 292"/>
                  <a:gd name="T6" fmla="*/ 413 w 413"/>
                  <a:gd name="T7" fmla="*/ 143 h 292"/>
                </a:gdLst>
                <a:ahLst/>
                <a:cxnLst>
                  <a:cxn ang="0">
                    <a:pos x="T0" y="T1"/>
                  </a:cxn>
                  <a:cxn ang="0">
                    <a:pos x="T2" y="T3"/>
                  </a:cxn>
                  <a:cxn ang="0">
                    <a:pos x="T4" y="T5"/>
                  </a:cxn>
                  <a:cxn ang="0">
                    <a:pos x="T6" y="T7"/>
                  </a:cxn>
                </a:cxnLst>
                <a:rect l="0" t="0" r="r" b="b"/>
                <a:pathLst>
                  <a:path w="413" h="292">
                    <a:moveTo>
                      <a:pt x="0" y="173"/>
                    </a:moveTo>
                    <a:cubicBezTo>
                      <a:pt x="17" y="147"/>
                      <a:pt x="54" y="0"/>
                      <a:pt x="105" y="16"/>
                    </a:cubicBezTo>
                    <a:cubicBezTo>
                      <a:pt x="156" y="32"/>
                      <a:pt x="257" y="250"/>
                      <a:pt x="308" y="271"/>
                    </a:cubicBezTo>
                    <a:cubicBezTo>
                      <a:pt x="359" y="292"/>
                      <a:pt x="391" y="170"/>
                      <a:pt x="413" y="143"/>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35" name="Line 65"/>
            <p:cNvCxnSpPr/>
            <p:nvPr/>
          </p:nvCxnSpPr>
          <p:spPr bwMode="auto">
            <a:xfrm>
              <a:off x="6038215" y="3091180"/>
              <a:ext cx="635" cy="39560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7" name="Ορθογώνιο 46"/>
          <p:cNvSpPr/>
          <p:nvPr/>
        </p:nvSpPr>
        <p:spPr>
          <a:xfrm>
            <a:off x="1622142" y="3805009"/>
            <a:ext cx="5999902" cy="400110"/>
          </a:xfrm>
          <a:prstGeom prst="rect">
            <a:avLst/>
          </a:prstGeom>
        </p:spPr>
        <p:txBody>
          <a:bodyPr wrap="square">
            <a:spAutoFit/>
          </a:bodyPr>
          <a:lstStyle/>
          <a:p>
            <a:r>
              <a:rPr lang="el-GR" sz="2000" b="1" dirty="0">
                <a:latin typeface="+mn-lt"/>
              </a:rPr>
              <a:t>Σχήμα 2</a:t>
            </a:r>
            <a:r>
              <a:rPr lang="el-GR" sz="2000" dirty="0">
                <a:latin typeface="+mn-lt"/>
              </a:rPr>
              <a:t> Μπλοκ διάγραμμα της πειραματικής διάταξης</a:t>
            </a:r>
          </a:p>
        </p:txBody>
      </p:sp>
    </p:spTree>
    <p:extLst>
      <p:ext uri="{BB962C8B-B14F-4D97-AF65-F5344CB8AC3E}">
        <p14:creationId xmlns:p14="http://schemas.microsoft.com/office/powerpoint/2010/main" val="8666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a:t>
            </a:r>
            <a:r>
              <a:rPr lang="en-US" sz="3200" b="0" dirty="0" smtClean="0"/>
              <a:t>3</a:t>
            </a:r>
            <a:r>
              <a:rPr lang="el-GR" sz="3200" b="0" dirty="0" smtClean="0"/>
              <a:t> </a:t>
            </a:r>
            <a:r>
              <a:rPr lang="el-GR" sz="3200" b="0" dirty="0"/>
              <a:t>από </a:t>
            </a:r>
            <a:r>
              <a:rPr lang="en-US" sz="3200" b="0" dirty="0" smtClean="0"/>
              <a:t>5</a:t>
            </a:r>
            <a:r>
              <a:rPr lang="el-GR" sz="3200" b="0" dirty="0" smtClean="0"/>
              <a:t>)</a:t>
            </a:r>
            <a:endParaRPr lang="el-GR" dirty="0"/>
          </a:p>
        </p:txBody>
      </p:sp>
      <p:sp>
        <p:nvSpPr>
          <p:cNvPr id="3" name="Θέση περιεχομένου 2"/>
          <p:cNvSpPr>
            <a:spLocks noGrp="1"/>
          </p:cNvSpPr>
          <p:nvPr>
            <p:ph idx="1"/>
          </p:nvPr>
        </p:nvSpPr>
        <p:spPr>
          <a:xfrm>
            <a:off x="395536" y="1196752"/>
            <a:ext cx="8435280" cy="5256584"/>
          </a:xfrm>
        </p:spPr>
        <p:txBody>
          <a:bodyPr>
            <a:normAutofit fontScale="92500" lnSpcReduction="20000"/>
          </a:bodyPr>
          <a:lstStyle/>
          <a:p>
            <a:r>
              <a:rPr lang="el-GR" dirty="0"/>
              <a:t>Η φωτεινή πηγή (πομπός) που είναι μια φωτοεκπέμπουσα δίοδος (LED) τροφοδοτείται από εναλλασσόμενη τάση υψηλής συχνότητας, περίπου 50 MHz, έτσι που η ένταση του εκπεμπόμενου φωτός διαμορφώνεται περιοδικά (παλμικό φως). Το φως αυτό οδηγείται σε ένα δέκτη (φωτοδίοδος) αφού διανύσει μια οπτική διαδρομή, το μήκος της οποίας διαμορφώνεται από τη θέση των κατόπτρων 1 και 2 (Σχήμα 2</a:t>
            </a:r>
            <a:r>
              <a:rPr lang="el-GR" dirty="0" smtClean="0"/>
              <a:t>).</a:t>
            </a:r>
            <a:endParaRPr lang="en-US" dirty="0" smtClean="0"/>
          </a:p>
          <a:p>
            <a:r>
              <a:rPr lang="el-GR" dirty="0"/>
              <a:t> Το διαμορφωμένο σήμα που φτάνει στο δέκτη αφού ανακλαστεί στα κάτοπτρα, ανιχνεύεται από τη φωτοδίοδο και μετασχηματίζεται σε εναλλασσόμενη τάση η οποία έχει την ίδια συχνότητα με το αρχικό σήμα, αλλά παρουσιάζει διαφορά φάσης σε σχέση με αυτό. Η διαφορά φάσης που δημιουργείται είναι συνάρτηση του μήκους του οπτικού δρόμου (σημειώνεται ότι η μεταβολή του μήκους του οπτικού δρόμου πραγματοποιείται με τη μετακίνηση των κατόπτρων κατά μήκος της οπτικής τράπεζας – στη συγκεκριμένη πειραματική διάταξη τα δυο κάτοπτρα είναι δομημένα στην ίδια βάση και σχηματίζουν ένα γωνιακό κάτοπτρο).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967300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a:t>
            </a:r>
            <a:r>
              <a:rPr lang="en-US" sz="3200" b="0" dirty="0" smtClean="0"/>
              <a:t>4</a:t>
            </a:r>
            <a:r>
              <a:rPr lang="el-GR" sz="3200" b="0" dirty="0" smtClean="0"/>
              <a:t> </a:t>
            </a:r>
            <a:r>
              <a:rPr lang="el-GR" sz="3200" b="0" dirty="0"/>
              <a:t>από </a:t>
            </a:r>
            <a:r>
              <a:rPr lang="en-US" sz="3200" b="0" dirty="0" smtClean="0"/>
              <a:t>5</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Αν χρησιμοποιήσουμε ένα παλμογράφο και τροφοδοτήσουμε το κανάλι 1 με το αρχικό σήμα (το σήμα δηλαδή που διαμορφώνει την ένταση του φωτός που εκπέμπεται από τη LED) και το κανάλι 2 με το σήμα που προέρχεται από το δέκτη (Σχήμα 2), στην οθόνη του θα εμφανιστούν δυο κυματομορφές που έχουν την ίδια συχνότητα αλλά παρουσιάζουν διαφορά φάσης μεταξύ τους. </a:t>
            </a:r>
            <a:endParaRPr lang="en-US" dirty="0" smtClean="0"/>
          </a:p>
          <a:p>
            <a:r>
              <a:rPr lang="el-GR" dirty="0"/>
              <a:t>Παρατηρείται δηλαδή μια χρονική μετατόπιση της δεύτερης κυματομορφής από την πρώτη, στον άξονα των χρόνων. Αν θέσουμε τον παλμογράφο σε λειτουργία X-Y μπορούμε να υπολογίζουμε κάθε φορά τη διαφορά φάσης μεταξύ των δυο αυτών ημιτονικών σημάτων από τις εικόνες Lissajous που εμφανίζονται στην οθόνη.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217986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a:t>
            </a:r>
            <a:r>
              <a:rPr lang="en-US" sz="3200" b="0" dirty="0" smtClean="0"/>
              <a:t>5</a:t>
            </a:r>
            <a:r>
              <a:rPr lang="el-GR" sz="3200" b="0" dirty="0" smtClean="0"/>
              <a:t> </a:t>
            </a:r>
            <a:r>
              <a:rPr lang="el-GR" sz="3200" b="0" dirty="0"/>
              <a:t>από </a:t>
            </a:r>
            <a:r>
              <a:rPr lang="en-US" sz="3200" b="0" dirty="0" smtClean="0"/>
              <a:t>5</a:t>
            </a:r>
            <a:r>
              <a:rPr lang="el-GR" sz="3200" b="0" dirty="0" smtClean="0"/>
              <a:t>)</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0" indent="0">
              <a:buNone/>
            </a:pPr>
            <a:r>
              <a:rPr lang="el-GR" b="1" dirty="0"/>
              <a:t>Σημείωση:</a:t>
            </a:r>
            <a:r>
              <a:rPr lang="el-GR" dirty="0"/>
              <a:t> Για να μπορούν τα σήματα να απεικονιστούν σε ένα κοινό παλμογράφο, απαιτείται υποβιβασμός της συχνότητας των 50 ΜΗz. Εδώ ο κατασκευαστής έχει υποβιβάσει τη συχνότητα στα 50 ΚΗz, χωρίς αυτό να επηρεάζει τη διαφορά φάσης.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339037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Μέτρηση </a:t>
            </a:r>
            <a:r>
              <a:rPr lang="el-GR" dirty="0"/>
              <a:t>διαφοράς φάσης μεταξύ δυο κυμάτων με τη μέθοδο Lissajous </a:t>
            </a:r>
            <a:r>
              <a:rPr lang="en-US" sz="3200" b="0" dirty="0" smtClean="0"/>
              <a:t>(1 </a:t>
            </a:r>
            <a:r>
              <a:rPr lang="el-GR" sz="3200" b="0" dirty="0" smtClean="0"/>
              <a:t>από 3)</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pSp>
        <p:nvGrpSpPr>
          <p:cNvPr id="14" name="Ομάδα 13"/>
          <p:cNvGrpSpPr/>
          <p:nvPr/>
        </p:nvGrpSpPr>
        <p:grpSpPr>
          <a:xfrm>
            <a:off x="2948558" y="1700808"/>
            <a:ext cx="3291755" cy="1021715"/>
            <a:chOff x="2792412" y="2381567"/>
            <a:chExt cx="3291755" cy="1021715"/>
          </a:xfrm>
        </p:grpSpPr>
        <p:sp>
          <p:nvSpPr>
            <p:cNvPr id="5" name="Oval 69"/>
            <p:cNvSpPr>
              <a:spLocks noChangeArrowheads="1"/>
            </p:cNvSpPr>
            <p:nvPr/>
          </p:nvSpPr>
          <p:spPr bwMode="auto">
            <a:xfrm>
              <a:off x="4013517" y="2457767"/>
              <a:ext cx="535940" cy="53657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6" name="Line 70"/>
            <p:cNvCxnSpPr/>
            <p:nvPr/>
          </p:nvCxnSpPr>
          <p:spPr bwMode="auto">
            <a:xfrm>
              <a:off x="5284152" y="2454592"/>
              <a:ext cx="486410" cy="5435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Line 71"/>
            <p:cNvCxnSpPr/>
            <p:nvPr/>
          </p:nvCxnSpPr>
          <p:spPr bwMode="auto">
            <a:xfrm flipV="1">
              <a:off x="2792412" y="2453957"/>
              <a:ext cx="486410" cy="5435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Oval 72"/>
            <p:cNvSpPr>
              <a:spLocks noChangeArrowheads="1"/>
            </p:cNvSpPr>
            <p:nvPr/>
          </p:nvSpPr>
          <p:spPr bwMode="auto">
            <a:xfrm rot="2474260">
              <a:off x="3572192" y="2381567"/>
              <a:ext cx="147955" cy="68961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 name="Oval 73"/>
            <p:cNvSpPr>
              <a:spLocks noChangeArrowheads="1"/>
            </p:cNvSpPr>
            <p:nvPr/>
          </p:nvSpPr>
          <p:spPr bwMode="auto">
            <a:xfrm rot="19125740" flipV="1">
              <a:off x="4842827" y="2381567"/>
              <a:ext cx="147955" cy="68961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 name="Text Box 74"/>
            <p:cNvSpPr txBox="1">
              <a:spLocks noChangeArrowheads="1"/>
            </p:cNvSpPr>
            <p:nvPr/>
          </p:nvSpPr>
          <p:spPr bwMode="auto">
            <a:xfrm>
              <a:off x="5622606" y="3050222"/>
              <a:ext cx="461561" cy="353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π</a:t>
              </a:r>
              <a:endParaRPr lang="el-GR" sz="1500" dirty="0">
                <a:effectLst/>
                <a:latin typeface="+mn-lt"/>
                <a:ea typeface="Times New Roman"/>
                <a:cs typeface="Times New Roman"/>
              </a:endParaRPr>
            </a:p>
            <a:p>
              <a:pPr algn="ctr">
                <a:lnSpc>
                  <a:spcPct val="115000"/>
                </a:lnSpc>
                <a:spcAft>
                  <a:spcPts val="1000"/>
                </a:spcAft>
              </a:pPr>
              <a:r>
                <a:rPr lang="en-US" sz="1500" dirty="0">
                  <a:effectLst/>
                  <a:latin typeface="+mn-lt"/>
                  <a:ea typeface="Times New Roman"/>
                  <a:cs typeface="Times New Roman"/>
                </a:rPr>
                <a:t>180</a:t>
              </a:r>
              <a:r>
                <a:rPr lang="en-US" sz="1500" baseline="30000" dirty="0">
                  <a:effectLst/>
                  <a:latin typeface="+mn-lt"/>
                  <a:ea typeface="Times New Roman"/>
                  <a:cs typeface="Times New Roman"/>
                </a:rPr>
                <a:t>ο</a:t>
              </a:r>
              <a:endParaRPr lang="el-GR" sz="1500" dirty="0">
                <a:effectLst/>
                <a:latin typeface="+mn-lt"/>
                <a:ea typeface="Times New Roman"/>
                <a:cs typeface="Times New Roman"/>
              </a:endParaRPr>
            </a:p>
            <a:p>
              <a:pPr>
                <a:lnSpc>
                  <a:spcPct val="115000"/>
                </a:lnSpc>
                <a:spcAft>
                  <a:spcPts val="1000"/>
                </a:spcAft>
              </a:pPr>
              <a:r>
                <a:rPr lang="en-US" sz="1100" dirty="0">
                  <a:effectLst/>
                  <a:latin typeface="Arial"/>
                  <a:ea typeface="Times New Roman"/>
                  <a:cs typeface="Times New Roman"/>
                </a:rPr>
                <a:t> </a:t>
              </a:r>
              <a:endParaRPr lang="el-GR" sz="1100" dirty="0">
                <a:effectLst/>
                <a:latin typeface="Arial"/>
                <a:ea typeface="Times New Roman"/>
                <a:cs typeface="Times New Roman"/>
              </a:endParaRPr>
            </a:p>
          </p:txBody>
        </p:sp>
        <p:sp>
          <p:nvSpPr>
            <p:cNvPr id="11" name="Text Box 75"/>
            <p:cNvSpPr txBox="1">
              <a:spLocks noChangeArrowheads="1"/>
            </p:cNvSpPr>
            <p:nvPr/>
          </p:nvSpPr>
          <p:spPr bwMode="auto">
            <a:xfrm>
              <a:off x="4975542" y="3050222"/>
              <a:ext cx="391160" cy="353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3π/4</a:t>
              </a:r>
              <a:endParaRPr lang="el-GR" sz="1500" dirty="0">
                <a:effectLst/>
                <a:latin typeface="+mn-lt"/>
                <a:ea typeface="Times New Roman"/>
                <a:cs typeface="Times New Roman"/>
              </a:endParaRPr>
            </a:p>
            <a:p>
              <a:pPr algn="ctr">
                <a:lnSpc>
                  <a:spcPct val="115000"/>
                </a:lnSpc>
                <a:spcAft>
                  <a:spcPts val="1000"/>
                </a:spcAft>
              </a:pPr>
              <a:r>
                <a:rPr lang="en-US" sz="1500" dirty="0">
                  <a:effectLst/>
                  <a:latin typeface="+mn-lt"/>
                  <a:ea typeface="Times New Roman"/>
                  <a:cs typeface="Times New Roman"/>
                </a:rPr>
                <a:t>135</a:t>
              </a:r>
              <a:r>
                <a:rPr lang="en-US" sz="1500" baseline="30000" dirty="0">
                  <a:effectLst/>
                  <a:latin typeface="+mn-lt"/>
                  <a:ea typeface="Times New Roman"/>
                  <a:cs typeface="Times New Roman"/>
                </a:rPr>
                <a:t>ο</a:t>
              </a:r>
              <a:endParaRPr lang="el-GR" sz="1500" dirty="0">
                <a:effectLst/>
                <a:latin typeface="+mn-lt"/>
                <a:ea typeface="Times New Roman"/>
                <a:cs typeface="Times New Roman"/>
              </a:endParaRPr>
            </a:p>
            <a:p>
              <a:pPr>
                <a:lnSpc>
                  <a:spcPct val="115000"/>
                </a:lnSpc>
                <a:spcAft>
                  <a:spcPts val="1000"/>
                </a:spcAft>
              </a:pPr>
              <a:r>
                <a:rPr lang="en-US" sz="1100" dirty="0">
                  <a:effectLst/>
                  <a:latin typeface="Arial"/>
                  <a:ea typeface="Times New Roman"/>
                  <a:cs typeface="Times New Roman"/>
                </a:rPr>
                <a:t> </a:t>
              </a:r>
              <a:endParaRPr lang="el-GR" sz="1100" dirty="0">
                <a:effectLst/>
                <a:latin typeface="Arial"/>
                <a:ea typeface="Times New Roman"/>
                <a:cs typeface="Times New Roman"/>
              </a:endParaRPr>
            </a:p>
          </p:txBody>
        </p:sp>
        <p:sp>
          <p:nvSpPr>
            <p:cNvPr id="12" name="Text Box 76"/>
            <p:cNvSpPr txBox="1">
              <a:spLocks noChangeArrowheads="1"/>
            </p:cNvSpPr>
            <p:nvPr/>
          </p:nvSpPr>
          <p:spPr bwMode="auto">
            <a:xfrm>
              <a:off x="4184967" y="3050222"/>
              <a:ext cx="313690" cy="353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π/2</a:t>
              </a:r>
              <a:endParaRPr lang="el-GR" sz="1500" dirty="0">
                <a:effectLst/>
                <a:latin typeface="+mn-lt"/>
                <a:ea typeface="Times New Roman"/>
                <a:cs typeface="Times New Roman"/>
              </a:endParaRPr>
            </a:p>
            <a:p>
              <a:pPr algn="ctr">
                <a:lnSpc>
                  <a:spcPct val="115000"/>
                </a:lnSpc>
                <a:spcAft>
                  <a:spcPts val="1000"/>
                </a:spcAft>
              </a:pPr>
              <a:r>
                <a:rPr lang="en-US" sz="1500" dirty="0">
                  <a:effectLst/>
                  <a:latin typeface="+mn-lt"/>
                  <a:ea typeface="Times New Roman"/>
                  <a:cs typeface="Times New Roman"/>
                </a:rPr>
                <a:t>90</a:t>
              </a:r>
              <a:r>
                <a:rPr lang="en-US" sz="1500" baseline="30000" dirty="0">
                  <a:effectLst/>
                  <a:latin typeface="+mn-lt"/>
                  <a:ea typeface="Times New Roman"/>
                  <a:cs typeface="Times New Roman"/>
                </a:rPr>
                <a:t>ο</a:t>
              </a:r>
              <a:endParaRPr lang="el-GR" sz="1500" dirty="0">
                <a:effectLst/>
                <a:latin typeface="+mn-lt"/>
                <a:ea typeface="Times New Roman"/>
                <a:cs typeface="Times New Roman"/>
              </a:endParaRPr>
            </a:p>
          </p:txBody>
        </p:sp>
        <p:sp>
          <p:nvSpPr>
            <p:cNvPr id="13" name="Text Box 77"/>
            <p:cNvSpPr txBox="1">
              <a:spLocks noChangeArrowheads="1"/>
            </p:cNvSpPr>
            <p:nvPr/>
          </p:nvSpPr>
          <p:spPr bwMode="auto">
            <a:xfrm>
              <a:off x="3357562" y="3050222"/>
              <a:ext cx="313690" cy="353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π/4</a:t>
              </a:r>
              <a:endParaRPr lang="el-GR" sz="1500" dirty="0">
                <a:effectLst/>
                <a:latin typeface="+mn-lt"/>
                <a:ea typeface="Times New Roman"/>
                <a:cs typeface="Times New Roman"/>
              </a:endParaRPr>
            </a:p>
            <a:p>
              <a:pPr algn="ctr">
                <a:lnSpc>
                  <a:spcPct val="115000"/>
                </a:lnSpc>
                <a:spcAft>
                  <a:spcPts val="1000"/>
                </a:spcAft>
              </a:pPr>
              <a:r>
                <a:rPr lang="en-US" sz="1500" dirty="0">
                  <a:effectLst/>
                  <a:latin typeface="+mn-lt"/>
                  <a:ea typeface="Times New Roman"/>
                  <a:cs typeface="Times New Roman"/>
                </a:rPr>
                <a:t>45</a:t>
              </a:r>
              <a:r>
                <a:rPr lang="en-US" sz="1500" baseline="30000" dirty="0">
                  <a:effectLst/>
                  <a:latin typeface="+mn-lt"/>
                  <a:ea typeface="Times New Roman"/>
                  <a:cs typeface="Times New Roman"/>
                </a:rPr>
                <a:t>ο</a:t>
              </a:r>
              <a:endParaRPr lang="el-GR" sz="1500" dirty="0">
                <a:effectLst/>
                <a:latin typeface="+mn-lt"/>
                <a:ea typeface="Times New Roman"/>
                <a:cs typeface="Times New Roman"/>
              </a:endParaRPr>
            </a:p>
          </p:txBody>
        </p:sp>
      </p:grpSp>
      <p:sp>
        <p:nvSpPr>
          <p:cNvPr id="15" name="Ορθογώνιο 14"/>
          <p:cNvSpPr/>
          <p:nvPr/>
        </p:nvSpPr>
        <p:spPr>
          <a:xfrm>
            <a:off x="1366359" y="3140968"/>
            <a:ext cx="6678488" cy="400110"/>
          </a:xfrm>
          <a:prstGeom prst="rect">
            <a:avLst/>
          </a:prstGeom>
        </p:spPr>
        <p:txBody>
          <a:bodyPr wrap="square">
            <a:spAutoFit/>
          </a:bodyPr>
          <a:lstStyle/>
          <a:p>
            <a:r>
              <a:rPr lang="el-GR" sz="2000" b="1" dirty="0">
                <a:latin typeface="+mn-lt"/>
              </a:rPr>
              <a:t>Σχήμα 4</a:t>
            </a:r>
            <a:r>
              <a:rPr lang="el-GR" sz="2000" dirty="0">
                <a:latin typeface="+mn-lt"/>
              </a:rPr>
              <a:t> Εικόνες Lissajous κατά τη μέτρηση διαφοράς φάσης</a:t>
            </a:r>
          </a:p>
        </p:txBody>
      </p:sp>
      <p:grpSp>
        <p:nvGrpSpPr>
          <p:cNvPr id="38" name="Ομάδα 37"/>
          <p:cNvGrpSpPr/>
          <p:nvPr/>
        </p:nvGrpSpPr>
        <p:grpSpPr>
          <a:xfrm>
            <a:off x="2730914" y="3963540"/>
            <a:ext cx="3564255" cy="1630679"/>
            <a:chOff x="2730914" y="3963540"/>
            <a:chExt cx="3564255" cy="1630679"/>
          </a:xfrm>
        </p:grpSpPr>
        <p:sp>
          <p:nvSpPr>
            <p:cNvPr id="16" name="Oval 81"/>
            <p:cNvSpPr>
              <a:spLocks noChangeArrowheads="1"/>
            </p:cNvSpPr>
            <p:nvPr/>
          </p:nvSpPr>
          <p:spPr bwMode="auto">
            <a:xfrm rot="2697968">
              <a:off x="3288444" y="4083555"/>
              <a:ext cx="534670" cy="105410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7" name="Line 82"/>
            <p:cNvCxnSpPr/>
            <p:nvPr/>
          </p:nvCxnSpPr>
          <p:spPr bwMode="auto">
            <a:xfrm flipV="1">
              <a:off x="3555779" y="3963540"/>
              <a:ext cx="635" cy="129286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83"/>
            <p:cNvCxnSpPr/>
            <p:nvPr/>
          </p:nvCxnSpPr>
          <p:spPr bwMode="auto">
            <a:xfrm rot="5400000" flipV="1">
              <a:off x="3551969" y="4165470"/>
              <a:ext cx="1270" cy="9309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84"/>
            <p:cNvSpPr txBox="1">
              <a:spLocks noChangeArrowheads="1"/>
            </p:cNvSpPr>
            <p:nvPr/>
          </p:nvSpPr>
          <p:spPr bwMode="auto">
            <a:xfrm>
              <a:off x="3838354" y="4650609"/>
              <a:ext cx="281305" cy="28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x</a:t>
              </a:r>
              <a:endParaRPr lang="el-GR" sz="1500" dirty="0">
                <a:effectLst/>
                <a:latin typeface="+mn-lt"/>
                <a:ea typeface="Times New Roman"/>
                <a:cs typeface="Times New Roman"/>
              </a:endParaRPr>
            </a:p>
          </p:txBody>
        </p:sp>
        <p:sp>
          <p:nvSpPr>
            <p:cNvPr id="20" name="Text Box 85"/>
            <p:cNvSpPr txBox="1">
              <a:spLocks noChangeArrowheads="1"/>
            </p:cNvSpPr>
            <p:nvPr/>
          </p:nvSpPr>
          <p:spPr bwMode="auto">
            <a:xfrm>
              <a:off x="3323369" y="4004179"/>
              <a:ext cx="280670" cy="28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y</a:t>
              </a:r>
              <a:endParaRPr lang="el-GR" sz="1500" dirty="0">
                <a:effectLst/>
                <a:latin typeface="+mn-lt"/>
                <a:ea typeface="Times New Roman"/>
                <a:cs typeface="Times New Roman"/>
              </a:endParaRPr>
            </a:p>
          </p:txBody>
        </p:sp>
        <p:sp>
          <p:nvSpPr>
            <p:cNvPr id="21" name="Oval 86"/>
            <p:cNvSpPr>
              <a:spLocks noChangeArrowheads="1"/>
            </p:cNvSpPr>
            <p:nvPr/>
          </p:nvSpPr>
          <p:spPr bwMode="auto">
            <a:xfrm rot="18902032" flipV="1">
              <a:off x="5229639" y="4083555"/>
              <a:ext cx="534670" cy="105410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22" name="Line 87"/>
            <p:cNvCxnSpPr/>
            <p:nvPr/>
          </p:nvCxnSpPr>
          <p:spPr bwMode="auto">
            <a:xfrm>
              <a:off x="3802794" y="4189600"/>
              <a:ext cx="1425575" cy="63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88"/>
            <p:cNvCxnSpPr/>
            <p:nvPr/>
          </p:nvCxnSpPr>
          <p:spPr bwMode="auto">
            <a:xfrm>
              <a:off x="2789334" y="4930645"/>
              <a:ext cx="774700" cy="63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89"/>
            <p:cNvCxnSpPr/>
            <p:nvPr/>
          </p:nvCxnSpPr>
          <p:spPr bwMode="auto">
            <a:xfrm>
              <a:off x="2784889" y="4267070"/>
              <a:ext cx="774700" cy="63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90"/>
            <p:cNvCxnSpPr/>
            <p:nvPr/>
          </p:nvCxnSpPr>
          <p:spPr bwMode="auto">
            <a:xfrm>
              <a:off x="2875694" y="4269610"/>
              <a:ext cx="635" cy="66738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91"/>
            <p:cNvCxnSpPr/>
            <p:nvPr/>
          </p:nvCxnSpPr>
          <p:spPr bwMode="auto">
            <a:xfrm flipV="1">
              <a:off x="5510309" y="3963540"/>
              <a:ext cx="635" cy="129286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92"/>
            <p:cNvCxnSpPr/>
            <p:nvPr/>
          </p:nvCxnSpPr>
          <p:spPr bwMode="auto">
            <a:xfrm rot="5400000" flipV="1">
              <a:off x="5510627" y="4160707"/>
              <a:ext cx="1270" cy="93916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93"/>
            <p:cNvCxnSpPr/>
            <p:nvPr/>
          </p:nvCxnSpPr>
          <p:spPr bwMode="auto">
            <a:xfrm>
              <a:off x="5520469" y="4959220"/>
              <a:ext cx="774700" cy="63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94"/>
            <p:cNvCxnSpPr/>
            <p:nvPr/>
          </p:nvCxnSpPr>
          <p:spPr bwMode="auto">
            <a:xfrm>
              <a:off x="5516024" y="4279135"/>
              <a:ext cx="774700" cy="63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95"/>
            <p:cNvCxnSpPr/>
            <p:nvPr/>
          </p:nvCxnSpPr>
          <p:spPr bwMode="auto">
            <a:xfrm>
              <a:off x="6159914" y="4281675"/>
              <a:ext cx="635" cy="66738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96"/>
            <p:cNvCxnSpPr/>
            <p:nvPr/>
          </p:nvCxnSpPr>
          <p:spPr bwMode="auto">
            <a:xfrm>
              <a:off x="4543839" y="4199760"/>
              <a:ext cx="635" cy="81597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 Box 97"/>
            <p:cNvSpPr txBox="1">
              <a:spLocks noChangeArrowheads="1"/>
            </p:cNvSpPr>
            <p:nvPr/>
          </p:nvSpPr>
          <p:spPr bwMode="auto">
            <a:xfrm>
              <a:off x="2730914" y="4522974"/>
              <a:ext cx="281305" cy="28003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a</a:t>
              </a:r>
              <a:endParaRPr lang="el-GR" sz="1500" dirty="0">
                <a:effectLst/>
                <a:latin typeface="+mn-lt"/>
                <a:ea typeface="Times New Roman"/>
                <a:cs typeface="Times New Roman"/>
              </a:endParaRPr>
            </a:p>
          </p:txBody>
        </p:sp>
        <p:sp>
          <p:nvSpPr>
            <p:cNvPr id="33" name="Text Box 98"/>
            <p:cNvSpPr txBox="1">
              <a:spLocks noChangeArrowheads="1"/>
            </p:cNvSpPr>
            <p:nvPr/>
          </p:nvSpPr>
          <p:spPr bwMode="auto">
            <a:xfrm>
              <a:off x="4423824" y="4527419"/>
              <a:ext cx="281305" cy="28003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b</a:t>
              </a:r>
              <a:endParaRPr lang="el-GR" sz="1500" dirty="0">
                <a:effectLst/>
                <a:latin typeface="+mn-lt"/>
                <a:ea typeface="Times New Roman"/>
                <a:cs typeface="Times New Roman"/>
              </a:endParaRPr>
            </a:p>
          </p:txBody>
        </p:sp>
        <p:sp>
          <p:nvSpPr>
            <p:cNvPr id="34" name="Text Box 99"/>
            <p:cNvSpPr txBox="1">
              <a:spLocks noChangeArrowheads="1"/>
            </p:cNvSpPr>
            <p:nvPr/>
          </p:nvSpPr>
          <p:spPr bwMode="auto">
            <a:xfrm>
              <a:off x="6013864" y="4543294"/>
              <a:ext cx="281305" cy="28003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a</a:t>
              </a:r>
              <a:endParaRPr lang="el-GR" sz="1500" dirty="0">
                <a:effectLst/>
                <a:latin typeface="+mn-lt"/>
                <a:ea typeface="Times New Roman"/>
                <a:cs typeface="Times New Roman"/>
              </a:endParaRPr>
            </a:p>
          </p:txBody>
        </p:sp>
        <p:cxnSp>
          <p:nvCxnSpPr>
            <p:cNvPr id="35" name="Line 100"/>
            <p:cNvCxnSpPr/>
            <p:nvPr/>
          </p:nvCxnSpPr>
          <p:spPr bwMode="auto">
            <a:xfrm>
              <a:off x="3304319" y="5033515"/>
              <a:ext cx="2438400" cy="63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 name="Text Box 102"/>
            <p:cNvSpPr txBox="1">
              <a:spLocks noChangeArrowheads="1"/>
            </p:cNvSpPr>
            <p:nvPr/>
          </p:nvSpPr>
          <p:spPr bwMode="auto">
            <a:xfrm>
              <a:off x="3422429" y="5314184"/>
              <a:ext cx="281305" cy="28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(α)</a:t>
              </a:r>
              <a:endParaRPr lang="el-GR" sz="1500" dirty="0">
                <a:effectLst/>
                <a:latin typeface="+mn-lt"/>
                <a:ea typeface="Times New Roman"/>
                <a:cs typeface="Times New Roman"/>
              </a:endParaRPr>
            </a:p>
          </p:txBody>
        </p:sp>
        <p:sp>
          <p:nvSpPr>
            <p:cNvPr id="37" name="Text Box 103"/>
            <p:cNvSpPr txBox="1">
              <a:spLocks noChangeArrowheads="1"/>
            </p:cNvSpPr>
            <p:nvPr/>
          </p:nvSpPr>
          <p:spPr bwMode="auto">
            <a:xfrm>
              <a:off x="5378864" y="5314184"/>
              <a:ext cx="281305" cy="28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(β)</a:t>
              </a:r>
              <a:endParaRPr lang="el-GR" sz="1500" dirty="0">
                <a:effectLst/>
                <a:latin typeface="+mn-lt"/>
                <a:ea typeface="Times New Roman"/>
                <a:cs typeface="Times New Roman"/>
              </a:endParaRPr>
            </a:p>
          </p:txBody>
        </p:sp>
      </p:grpSp>
      <p:sp>
        <p:nvSpPr>
          <p:cNvPr id="39" name="Ορθογώνιο 38"/>
          <p:cNvSpPr/>
          <p:nvPr/>
        </p:nvSpPr>
        <p:spPr>
          <a:xfrm>
            <a:off x="3092400" y="5740830"/>
            <a:ext cx="3147913" cy="400110"/>
          </a:xfrm>
          <a:prstGeom prst="rect">
            <a:avLst/>
          </a:prstGeom>
        </p:spPr>
        <p:txBody>
          <a:bodyPr wrap="none">
            <a:spAutoFit/>
          </a:bodyPr>
          <a:lstStyle/>
          <a:p>
            <a:r>
              <a:rPr lang="el-GR" sz="2000" b="1" dirty="0">
                <a:latin typeface="+mn-lt"/>
              </a:rPr>
              <a:t>Σχήμα 3</a:t>
            </a:r>
            <a:r>
              <a:rPr lang="el-GR" sz="2000" dirty="0">
                <a:latin typeface="+mn-lt"/>
              </a:rPr>
              <a:t> Μέτρηση διαφοράς</a:t>
            </a:r>
          </a:p>
        </p:txBody>
      </p:sp>
    </p:spTree>
    <p:extLst>
      <p:ext uri="{BB962C8B-B14F-4D97-AF65-F5344CB8AC3E}">
        <p14:creationId xmlns:p14="http://schemas.microsoft.com/office/powerpoint/2010/main" val="2210070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852936"/>
            <a:ext cx="8229600" cy="908720"/>
          </a:xfrm>
          <a:ln w="25400">
            <a:solidFill>
              <a:schemeClr val="accent1"/>
            </a:solidFill>
          </a:ln>
        </p:spPr>
        <p:txBody>
          <a:bodyPr/>
          <a:lstStyle/>
          <a:p>
            <a:r>
              <a:rPr lang="el-GR" dirty="0" smtClean="0">
                <a:solidFill>
                  <a:srgbClr val="004A82"/>
                </a:solidFill>
              </a:rPr>
              <a:t>Θεωρία</a:t>
            </a:r>
            <a:endParaRPr lang="el-GR"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7033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Μέτρηση διαφοράς φάσης μεταξύ δυο κυμάτων με τη μέθοδο Lissajous </a:t>
            </a:r>
            <a:r>
              <a:rPr lang="en-US" sz="3600" b="0" dirty="0" smtClean="0"/>
              <a:t>(</a:t>
            </a:r>
            <a:r>
              <a:rPr lang="el-GR" sz="3600" b="0" dirty="0" smtClean="0"/>
              <a:t>2</a:t>
            </a:r>
            <a:r>
              <a:rPr lang="en-US" sz="3600" b="0" dirty="0" smtClean="0"/>
              <a:t>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p:txBody>
          <a:bodyPr/>
          <a:lstStyle/>
          <a:p>
            <a:r>
              <a:rPr lang="el-GR" dirty="0"/>
              <a:t>Για να μετρήσουμε τη διαφορά φάσης μεταξύ δυο ημιτονικών σημάτων θα πρέπει, εξ ορισμού, να έχουν την ίδια συχνότητα. Επομένως, αν δυο ημιτονικά σήματα της ίδιας συχνότητας εφαρμοστούν ταυτόχρονα στις εισόδους X και Y ενός παλμογράφου αντίστοιχα, στην οθόνη θα εμφανιστεί μια έλλειψη (σχήμα Lissajous</a:t>
            </a:r>
            <a:r>
              <a:rPr lang="el-GR" dirty="0" smtClean="0"/>
              <a:t>).</a:t>
            </a:r>
          </a:p>
          <a:p>
            <a:r>
              <a:rPr lang="el-GR" dirty="0"/>
              <a:t>Η μορφή της έλλειψης εξαρτάται από τη διαφορά φάσης μεταξύ των δυο κυμάτων (Σχήμα 3). Με την εξαίρεση μερικών τιμών διαφοράς φάσης </a:t>
            </a:r>
            <a:r>
              <a:rPr lang="el-GR" dirty="0" smtClean="0"/>
              <a:t>(</a:t>
            </a:r>
            <a:r>
              <a:rPr lang="el-GR" dirty="0"/>
              <a:t>0</a:t>
            </a:r>
            <a:r>
              <a:rPr lang="el-GR" baseline="30000" dirty="0"/>
              <a:t>ο</a:t>
            </a:r>
            <a:r>
              <a:rPr lang="el-GR" dirty="0"/>
              <a:t>, 90</a:t>
            </a:r>
            <a:r>
              <a:rPr lang="el-GR" baseline="30000" dirty="0"/>
              <a:t>ο</a:t>
            </a:r>
            <a:r>
              <a:rPr lang="el-GR" dirty="0"/>
              <a:t>, 180</a:t>
            </a:r>
            <a:r>
              <a:rPr lang="el-GR" baseline="30000" dirty="0"/>
              <a:t>ο</a:t>
            </a:r>
            <a:r>
              <a:rPr lang="el-GR" dirty="0"/>
              <a:t>, 270</a:t>
            </a:r>
            <a:r>
              <a:rPr lang="el-GR" baseline="30000" dirty="0"/>
              <a:t>ο</a:t>
            </a:r>
            <a:r>
              <a:rPr lang="el-GR" dirty="0" smtClean="0"/>
              <a:t>) </a:t>
            </a:r>
            <a:r>
              <a:rPr lang="el-GR" dirty="0"/>
              <a:t>η απεικόνιση της συμβολής δυο κάθετων αρμονικών ταλαντώσεων της ίδιας συχνότητας, είναι γενικά έλλειψη. Κατά τη μέτρηση της διαφοράς φάσης, φροντίζουμε ώστε τα πλάτη των δυο σημάτων να είναι περίπου ίσα για μεγαλύτερη ακρίβεια.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492515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Μέτρηση διαφοράς φάσης μεταξύ δυο κυμάτων με τη μέθοδο Lissajous </a:t>
            </a:r>
            <a:r>
              <a:rPr lang="en-US" sz="3600" b="0" dirty="0" smtClean="0"/>
              <a:t>(</a:t>
            </a:r>
            <a:r>
              <a:rPr lang="el-GR" sz="3600" b="0" dirty="0" smtClean="0"/>
              <a:t>3</a:t>
            </a:r>
            <a:r>
              <a:rPr lang="en-US" sz="3600" b="0" dirty="0" smtClean="0"/>
              <a:t> </a:t>
            </a:r>
            <a:r>
              <a:rPr lang="el-GR" sz="3600" b="0" dirty="0"/>
              <a:t>από </a:t>
            </a:r>
            <a:r>
              <a:rPr lang="el-GR" sz="3600" b="0" dirty="0" smtClean="0"/>
              <a:t>3)</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00808"/>
                <a:ext cx="8229600" cy="4536504"/>
              </a:xfrm>
            </p:spPr>
            <p:txBody>
              <a:bodyPr/>
              <a:lstStyle/>
              <a:p>
                <a:r>
                  <a:rPr lang="el-GR" dirty="0" smtClean="0"/>
                  <a:t>Αν </a:t>
                </a:r>
                <a:r>
                  <a:rPr lang="el-GR" dirty="0"/>
                  <a:t>Δφ = φ η διαφορά φάσης, τότε (Σχήμα 4): </a:t>
                </a:r>
                <a:endParaRPr lang="el-GR" dirty="0" smtClean="0"/>
              </a:p>
              <a:p>
                <a:pPr marL="0" indent="0" algn="ctr">
                  <a:buNone/>
                </a:pPr>
                <a14:m>
                  <m:oMath xmlns:m="http://schemas.openxmlformats.org/officeDocument/2006/math">
                    <m:r>
                      <a:rPr lang="el-GR" i="1">
                        <a:latin typeface="Cambria Math" panose="02040503050406030204" pitchFamily="18" charset="0"/>
                      </a:rPr>
                      <m:t>𝜑</m:t>
                    </m:r>
                    <m:r>
                      <a:rPr lang="el-GR" i="1">
                        <a:latin typeface="Cambria Math" panose="02040503050406030204" pitchFamily="18" charset="0"/>
                      </a:rPr>
                      <m:t>=</m:t>
                    </m:r>
                    <m:func>
                      <m:funcPr>
                        <m:ctrlPr>
                          <a:rPr lang="el-GR" i="1">
                            <a:latin typeface="Cambria Math"/>
                          </a:rPr>
                        </m:ctrlPr>
                      </m:funcPr>
                      <m:fName>
                        <m:sSup>
                          <m:sSupPr>
                            <m:ctrlPr>
                              <a:rPr lang="el-GR" i="1">
                                <a:latin typeface="Cambria Math"/>
                              </a:rPr>
                            </m:ctrlPr>
                          </m:sSupPr>
                          <m:e>
                            <m:r>
                              <m:rPr>
                                <m:sty m:val="p"/>
                              </m:rPr>
                              <a:rPr lang="en-US">
                                <a:latin typeface="Cambria Math" panose="02040503050406030204" pitchFamily="18" charset="0"/>
                              </a:rPr>
                              <m:t>sin</m:t>
                            </m:r>
                          </m:e>
                          <m:sup>
                            <m:r>
                              <a:rPr lang="el-GR" i="1">
                                <a:latin typeface="Cambria Math" panose="02040503050406030204" pitchFamily="18" charset="0"/>
                              </a:rPr>
                              <m:t>−1</m:t>
                            </m:r>
                          </m:sup>
                        </m:sSup>
                      </m:fName>
                      <m:e>
                        <m:f>
                          <m:fPr>
                            <m:ctrlPr>
                              <a:rPr lang="el-GR" i="1">
                                <a:latin typeface="Cambria Math"/>
                              </a:rPr>
                            </m:ctrlPr>
                          </m:fPr>
                          <m:num>
                            <m:r>
                              <a:rPr lang="en-US" i="1">
                                <a:latin typeface="Cambria Math" panose="02040503050406030204" pitchFamily="18" charset="0"/>
                              </a:rPr>
                              <m:t>𝑎</m:t>
                            </m:r>
                          </m:num>
                          <m:den>
                            <m:r>
                              <a:rPr lang="el-GR" i="1">
                                <a:latin typeface="Cambria Math" panose="02040503050406030204" pitchFamily="18" charset="0"/>
                              </a:rPr>
                              <m:t>𝑏</m:t>
                            </m:r>
                          </m:den>
                        </m:f>
                      </m:e>
                    </m:func>
                    <m:r>
                      <a:rPr lang="el-GR" i="1">
                        <a:latin typeface="Cambria Math" panose="02040503050406030204" pitchFamily="18" charset="0"/>
                      </a:rPr>
                      <m:t> </m:t>
                    </m:r>
                  </m:oMath>
                </a14:m>
                <a:r>
                  <a:rPr lang="el-GR" dirty="0"/>
                  <a:t> περίπτωση (α) και </a:t>
                </a:r>
                <a:endParaRPr lang="el-GR" dirty="0" smtClean="0"/>
              </a:p>
              <a:p>
                <a:pPr marL="0" indent="0" algn="ctr">
                  <a:buNone/>
                </a:pPr>
                <a14:m>
                  <m:oMath xmlns:m="http://schemas.openxmlformats.org/officeDocument/2006/math">
                    <m:r>
                      <a:rPr lang="el-GR" i="1">
                        <a:latin typeface="Cambria Math" panose="02040503050406030204" pitchFamily="18" charset="0"/>
                      </a:rPr>
                      <m:t>𝜑</m:t>
                    </m:r>
                    <m:r>
                      <a:rPr lang="el-GR" i="1">
                        <a:latin typeface="Cambria Math" panose="02040503050406030204" pitchFamily="18" charset="0"/>
                      </a:rPr>
                      <m:t>=</m:t>
                    </m:r>
                    <m:sSup>
                      <m:sSupPr>
                        <m:ctrlPr>
                          <a:rPr lang="el-GR" i="1">
                            <a:latin typeface="Cambria Math"/>
                          </a:rPr>
                        </m:ctrlPr>
                      </m:sSupPr>
                      <m:e>
                        <m:r>
                          <a:rPr lang="el-GR" i="1">
                            <a:latin typeface="Cambria Math" panose="02040503050406030204" pitchFamily="18" charset="0"/>
                          </a:rPr>
                          <m:t>180</m:t>
                        </m:r>
                      </m:e>
                      <m:sup>
                        <m:r>
                          <a:rPr lang="el-GR" i="1">
                            <a:latin typeface="Cambria Math" panose="02040503050406030204" pitchFamily="18" charset="0"/>
                          </a:rPr>
                          <m:t>𝑜</m:t>
                        </m:r>
                      </m:sup>
                    </m:sSup>
                    <m:r>
                      <a:rPr lang="el-GR" i="1">
                        <a:latin typeface="Cambria Math" panose="02040503050406030204" pitchFamily="18" charset="0"/>
                      </a:rPr>
                      <m:t>−</m:t>
                    </m:r>
                    <m:d>
                      <m:dPr>
                        <m:ctrlPr>
                          <a:rPr lang="el-GR" i="1">
                            <a:latin typeface="Cambria Math"/>
                          </a:rPr>
                        </m:ctrlPr>
                      </m:dPr>
                      <m:e>
                        <m:func>
                          <m:funcPr>
                            <m:ctrlPr>
                              <a:rPr lang="el-GR" i="1">
                                <a:latin typeface="Cambria Math"/>
                              </a:rPr>
                            </m:ctrlPr>
                          </m:funcPr>
                          <m:fName>
                            <m:sSup>
                              <m:sSupPr>
                                <m:ctrlPr>
                                  <a:rPr lang="el-GR" i="1">
                                    <a:latin typeface="Cambria Math"/>
                                  </a:rPr>
                                </m:ctrlPr>
                              </m:sSupPr>
                              <m:e>
                                <m:r>
                                  <m:rPr>
                                    <m:sty m:val="p"/>
                                  </m:rPr>
                                  <a:rPr lang="en-US">
                                    <a:latin typeface="Cambria Math" panose="02040503050406030204" pitchFamily="18" charset="0"/>
                                  </a:rPr>
                                  <m:t>sin</m:t>
                                </m:r>
                              </m:e>
                              <m:sup>
                                <m:r>
                                  <a:rPr lang="el-GR" i="1">
                                    <a:latin typeface="Cambria Math" panose="02040503050406030204" pitchFamily="18" charset="0"/>
                                  </a:rPr>
                                  <m:t>−1</m:t>
                                </m:r>
                              </m:sup>
                            </m:sSup>
                          </m:fName>
                          <m:e>
                            <m:f>
                              <m:fPr>
                                <m:ctrlPr>
                                  <a:rPr lang="el-GR" i="1">
                                    <a:latin typeface="Cambria Math"/>
                                  </a:rPr>
                                </m:ctrlPr>
                              </m:fPr>
                              <m:num>
                                <m:r>
                                  <a:rPr lang="el-GR" i="1">
                                    <a:latin typeface="Cambria Math" panose="02040503050406030204" pitchFamily="18" charset="0"/>
                                  </a:rPr>
                                  <m:t>𝑎</m:t>
                                </m:r>
                              </m:num>
                              <m:den>
                                <m:r>
                                  <a:rPr lang="el-GR" i="1">
                                    <a:latin typeface="Cambria Math" panose="02040503050406030204" pitchFamily="18" charset="0"/>
                                  </a:rPr>
                                  <m:t>𝑏</m:t>
                                </m:r>
                              </m:den>
                            </m:f>
                          </m:e>
                        </m:func>
                      </m:e>
                    </m:d>
                  </m:oMath>
                </a14:m>
                <a:r>
                  <a:rPr lang="el-GR" dirty="0" smtClean="0"/>
                  <a:t> </a:t>
                </a:r>
                <a:r>
                  <a:rPr lang="el-GR" dirty="0"/>
                  <a:t>περίπτωση (β)</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00808"/>
                <a:ext cx="8229600" cy="4536504"/>
              </a:xfrm>
              <a:blipFill rotWithShape="0">
                <a:blip r:embed="rId2"/>
                <a:stretch>
                  <a:fillRect l="-963" t="-107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063684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Ανάλυση </a:t>
            </a:r>
            <a:r>
              <a:rPr lang="el-GR" dirty="0"/>
              <a:t>μεθόδου εύρεσης της ταχύτητας του </a:t>
            </a:r>
            <a:r>
              <a:rPr lang="el-GR" dirty="0" smtClean="0"/>
              <a:t>φωτός </a:t>
            </a:r>
            <a:r>
              <a:rPr lang="el-GR" sz="3200" b="0" dirty="0" smtClean="0"/>
              <a:t>(1 από 6)</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Θεωρούμε τη γενική εξίσωση του κύματος </a:t>
            </a:r>
            <a:r>
              <a:rPr lang="en-US" dirty="0"/>
              <a:t>E</a:t>
            </a:r>
            <a:r>
              <a:rPr lang="en-US" baseline="-25000" dirty="0"/>
              <a:t>x </a:t>
            </a:r>
            <a:r>
              <a:rPr lang="el-GR" dirty="0"/>
              <a:t>= </a:t>
            </a:r>
            <a:r>
              <a:rPr lang="en-US" dirty="0"/>
              <a:t>E</a:t>
            </a:r>
            <a:r>
              <a:rPr lang="el-GR" baseline="-25000" dirty="0"/>
              <a:t>0 </a:t>
            </a:r>
            <a:r>
              <a:rPr lang="en-US" dirty="0"/>
              <a:t>cos</a:t>
            </a:r>
            <a:r>
              <a:rPr lang="el-GR" dirty="0"/>
              <a:t>(ω</a:t>
            </a:r>
            <a:r>
              <a:rPr lang="en-US" dirty="0"/>
              <a:t>t</a:t>
            </a:r>
            <a:r>
              <a:rPr lang="el-GR" dirty="0"/>
              <a:t> – </a:t>
            </a:r>
            <a:r>
              <a:rPr lang="en-US" dirty="0"/>
              <a:t>kz</a:t>
            </a:r>
            <a:r>
              <a:rPr lang="el-GR" dirty="0"/>
              <a:t> + φ</a:t>
            </a:r>
            <a:r>
              <a:rPr lang="el-GR" baseline="-25000" dirty="0"/>
              <a:t>0</a:t>
            </a:r>
            <a:r>
              <a:rPr lang="el-GR" dirty="0"/>
              <a:t>). Όπως προαναφέραμε (παραγ. 1.1) το όρισμα (ω</a:t>
            </a:r>
            <a:r>
              <a:rPr lang="en-US" dirty="0"/>
              <a:t>t</a:t>
            </a:r>
            <a:r>
              <a:rPr lang="el-GR" dirty="0"/>
              <a:t> – </a:t>
            </a:r>
            <a:r>
              <a:rPr lang="en-US" dirty="0"/>
              <a:t>kz</a:t>
            </a:r>
            <a:r>
              <a:rPr lang="el-GR" dirty="0"/>
              <a:t> + φ</a:t>
            </a:r>
            <a:r>
              <a:rPr lang="el-GR" baseline="-25000" dirty="0"/>
              <a:t>0</a:t>
            </a:r>
            <a:r>
              <a:rPr lang="el-GR" dirty="0"/>
              <a:t>) είναι η φάση φ του κύματος, </a:t>
            </a:r>
            <a:r>
              <a:rPr lang="el-GR" dirty="0" smtClean="0"/>
              <a:t>δηλαδή</a:t>
            </a:r>
            <a:r>
              <a:rPr lang="en-US" dirty="0" smtClean="0"/>
              <a:t>: </a:t>
            </a:r>
          </a:p>
          <a:p>
            <a:pPr marL="0" indent="0" algn="ctr">
              <a:buNone/>
            </a:pPr>
            <a:r>
              <a:rPr lang="el-GR" dirty="0"/>
              <a:t>φ = ω</a:t>
            </a:r>
            <a:r>
              <a:rPr lang="en-US" dirty="0"/>
              <a:t>t</a:t>
            </a:r>
            <a:r>
              <a:rPr lang="el-GR" dirty="0"/>
              <a:t> – </a:t>
            </a:r>
            <a:r>
              <a:rPr lang="en-US" dirty="0"/>
              <a:t>kz</a:t>
            </a:r>
            <a:r>
              <a:rPr lang="el-GR" dirty="0"/>
              <a:t> + φ</a:t>
            </a:r>
            <a:r>
              <a:rPr lang="el-GR" baseline="-25000" dirty="0"/>
              <a:t>0</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791988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Ανάλυση μεθόδου εύρεσης της ταχύτητας του φωτός </a:t>
            </a:r>
            <a:r>
              <a:rPr lang="el-GR" sz="3600" b="0" dirty="0" smtClean="0"/>
              <a:t>(</a:t>
            </a:r>
            <a:r>
              <a:rPr lang="en-US" sz="3600" b="0" dirty="0" smtClean="0"/>
              <a:t>2</a:t>
            </a:r>
            <a:r>
              <a:rPr lang="el-GR" sz="3600" b="0" dirty="0" smtClean="0"/>
              <a:t> </a:t>
            </a:r>
            <a:r>
              <a:rPr lang="el-GR" sz="3600" b="0" dirty="0"/>
              <a:t>από </a:t>
            </a:r>
            <a:r>
              <a:rPr lang="el-GR" sz="3600" b="0" dirty="0" smtClean="0"/>
              <a:t>6)</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Αν θεωρήσουμε σε κάποια χρονική στιγμή την επαλληλία δυο τέτοιων κυμάτων που παρουσιάζουν την ίδια συχνότητα, αλλά έχουν διανύσει διαφορετικούς δρόμους (για παράδειγμα </a:t>
                </a:r>
                <a:r>
                  <a:rPr lang="en-US" dirty="0"/>
                  <a:t>z</a:t>
                </a:r>
                <a:r>
                  <a:rPr lang="el-GR" baseline="-25000" dirty="0"/>
                  <a:t>1 </a:t>
                </a:r>
                <a:r>
                  <a:rPr lang="el-GR" dirty="0"/>
                  <a:t>και </a:t>
                </a:r>
                <a:r>
                  <a:rPr lang="en-US" dirty="0"/>
                  <a:t>z</a:t>
                </a:r>
                <a:r>
                  <a:rPr lang="el-GR" baseline="-25000" dirty="0"/>
                  <a:t>2</a:t>
                </a:r>
                <a:r>
                  <a:rPr lang="el-GR" dirty="0"/>
                  <a:t>), τότε η διαφορά φάσης τους θα είναι: </a:t>
                </a:r>
              </a:p>
              <a:p>
                <a:pPr marL="0" indent="0" algn="ctr">
                  <a:buNone/>
                </a:pPr>
                <a14:m>
                  <m:oMath xmlns:m="http://schemas.openxmlformats.org/officeDocument/2006/math">
                    <m:sSub>
                      <m:sSubPr>
                        <m:ctrlPr>
                          <a:rPr lang="el-GR" i="1">
                            <a:latin typeface="Cambria Math"/>
                          </a:rPr>
                        </m:ctrlPr>
                      </m:sSubPr>
                      <m:e>
                        <m:r>
                          <a:rPr lang="el-GR" i="1">
                            <a:latin typeface="Cambria Math" panose="02040503050406030204" pitchFamily="18" charset="0"/>
                          </a:rPr>
                          <m:t>𝜑</m:t>
                        </m:r>
                      </m:e>
                      <m:sub>
                        <m:r>
                          <a:rPr lang="el-GR" i="1">
                            <a:latin typeface="Cambria Math" panose="02040503050406030204" pitchFamily="18" charset="0"/>
                          </a:rPr>
                          <m:t>2</m:t>
                        </m:r>
                      </m:sub>
                    </m:sSub>
                    <m:r>
                      <a:rPr lang="el-GR" i="1">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𝜑</m:t>
                        </m:r>
                      </m:e>
                      <m:sub>
                        <m:r>
                          <a:rPr lang="el-GR" i="1">
                            <a:latin typeface="Cambria Math" panose="02040503050406030204" pitchFamily="18" charset="0"/>
                          </a:rPr>
                          <m:t>1</m:t>
                        </m:r>
                      </m:sub>
                    </m:sSub>
                    <m:r>
                      <a:rPr lang="el-GR" i="1">
                        <a:latin typeface="Cambria Math" panose="02040503050406030204" pitchFamily="18" charset="0"/>
                      </a:rPr>
                      <m:t>=</m:t>
                    </m:r>
                    <m:r>
                      <a:rPr lang="en-US" i="1">
                        <a:latin typeface="Cambria Math" panose="02040503050406030204" pitchFamily="18" charset="0"/>
                      </a:rPr>
                      <m:t>𝑘</m:t>
                    </m:r>
                    <m:d>
                      <m:dPr>
                        <m:ctrlPr>
                          <a:rPr lang="el-GR" i="1">
                            <a:latin typeface="Cambria Math"/>
                          </a:rPr>
                        </m:ctrlPr>
                      </m:dPr>
                      <m:e>
                        <m:sSub>
                          <m:sSubPr>
                            <m:ctrlPr>
                              <a:rPr lang="el-GR" i="1">
                                <a:latin typeface="Cambria Math"/>
                              </a:rPr>
                            </m:ctrlPr>
                          </m:sSubPr>
                          <m:e>
                            <m:r>
                              <a:rPr lang="en-US" i="1">
                                <a:latin typeface="Cambria Math" panose="02040503050406030204" pitchFamily="18" charset="0"/>
                              </a:rPr>
                              <m:t>𝑧</m:t>
                            </m:r>
                          </m:e>
                          <m:sub>
                            <m:r>
                              <a:rPr lang="el-GR" i="1">
                                <a:latin typeface="Cambria Math" panose="02040503050406030204" pitchFamily="18" charset="0"/>
                              </a:rPr>
                              <m:t>2</m:t>
                            </m:r>
                          </m:sub>
                        </m:sSub>
                        <m:r>
                          <a:rPr lang="el-GR" i="1">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𝑧</m:t>
                            </m:r>
                          </m:e>
                          <m:sub>
                            <m:r>
                              <a:rPr lang="el-GR" i="1">
                                <a:latin typeface="Cambria Math" panose="02040503050406030204" pitchFamily="18" charset="0"/>
                              </a:rPr>
                              <m:t>1</m:t>
                            </m:r>
                          </m:sub>
                        </m:sSub>
                      </m:e>
                    </m:d>
                    <m:r>
                      <a:rPr lang="en-US" i="1">
                        <a:latin typeface="Cambria Math" panose="02040503050406030204" pitchFamily="18" charset="0"/>
                      </a:rPr>
                      <m:t> </m:t>
                    </m:r>
                  </m:oMath>
                </a14:m>
                <a:r>
                  <a:rPr lang="en-US" dirty="0" smtClean="0"/>
                  <a:t> </a:t>
                </a:r>
                <a:r>
                  <a:rPr lang="el-GR" dirty="0" smtClean="0"/>
                  <a:t>ή </a:t>
                </a:r>
                <a14:m>
                  <m:oMath xmlns:m="http://schemas.openxmlformats.org/officeDocument/2006/math">
                    <m:r>
                      <a:rPr lang="el-GR" i="1">
                        <a:latin typeface="Cambria Math" panose="02040503050406030204" pitchFamily="18" charset="0"/>
                      </a:rPr>
                      <m:t> </m:t>
                    </m:r>
                    <m:r>
                      <a:rPr lang="el-GR" i="1">
                        <a:latin typeface="Cambria Math" panose="02040503050406030204" pitchFamily="18" charset="0"/>
                      </a:rPr>
                      <m:t>𝛥𝜑</m:t>
                    </m:r>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2</m:t>
                        </m:r>
                        <m:r>
                          <a:rPr lang="el-GR" i="1">
                            <a:latin typeface="Cambria Math" panose="02040503050406030204" pitchFamily="18" charset="0"/>
                          </a:rPr>
                          <m:t>𝜋</m:t>
                        </m:r>
                      </m:num>
                      <m:den>
                        <m:r>
                          <a:rPr lang="el-GR" i="1">
                            <a:latin typeface="Cambria Math" panose="02040503050406030204" pitchFamily="18" charset="0"/>
                          </a:rPr>
                          <m:t>𝜆</m:t>
                        </m:r>
                      </m:den>
                    </m:f>
                    <m:r>
                      <a:rPr lang="el-GR" i="1">
                        <a:latin typeface="Cambria Math" panose="02040503050406030204" pitchFamily="18" charset="0"/>
                      </a:rPr>
                      <m:t>𝛥</m:t>
                    </m:r>
                    <m:r>
                      <a:rPr lang="en-US" i="1">
                        <a:latin typeface="Cambria Math" panose="02040503050406030204" pitchFamily="18" charset="0"/>
                      </a:rPr>
                      <m:t>𝑠</m:t>
                    </m:r>
                  </m:oMath>
                </a14:m>
                <a:r>
                  <a:rPr lang="el-GR" dirty="0" smtClean="0"/>
                  <a:t>  </a:t>
                </a:r>
                <a:r>
                  <a:rPr lang="en-US" dirty="0"/>
                  <a:t>(5</a:t>
                </a:r>
                <a:r>
                  <a:rPr lang="en-US" dirty="0" smtClean="0"/>
                  <a:t>)</a:t>
                </a:r>
                <a:endParaRPr lang="el-GR" dirty="0" smtClean="0"/>
              </a:p>
              <a:p>
                <a:pPr marL="0" indent="0">
                  <a:buNone/>
                </a:pPr>
                <a:r>
                  <a:rPr lang="el-GR" dirty="0"/>
                  <a:t>όπου λ το μήκος κύματος και Δ</a:t>
                </a:r>
                <a:r>
                  <a:rPr lang="en-US" dirty="0"/>
                  <a:t>s</a:t>
                </a:r>
                <a:r>
                  <a:rPr lang="el-GR" dirty="0"/>
                  <a:t> = </a:t>
                </a:r>
                <a:r>
                  <a:rPr lang="en-US" dirty="0"/>
                  <a:t>z</a:t>
                </a:r>
                <a:r>
                  <a:rPr lang="el-GR" baseline="-25000" dirty="0"/>
                  <a:t>2 </a:t>
                </a:r>
                <a:r>
                  <a:rPr lang="el-GR" dirty="0"/>
                  <a:t>– </a:t>
                </a:r>
                <a:r>
                  <a:rPr lang="en-US" dirty="0"/>
                  <a:t>z</a:t>
                </a:r>
                <a:r>
                  <a:rPr lang="el-GR" baseline="-25000" dirty="0" smtClean="0"/>
                  <a:t>1</a:t>
                </a:r>
              </a:p>
              <a:p>
                <a:r>
                  <a:rPr lang="el-GR" dirty="0"/>
                  <a:t>Όμως  </a:t>
                </a:r>
                <a14:m>
                  <m:oMath xmlns:m="http://schemas.openxmlformats.org/officeDocument/2006/math">
                    <m:r>
                      <m:rPr>
                        <m:sty m:val="p"/>
                      </m:rPr>
                      <a:rPr lang="el-GR">
                        <a:latin typeface="Cambria Math" panose="02040503050406030204" pitchFamily="18" charset="0"/>
                      </a:rPr>
                      <m:t>λ</m:t>
                    </m:r>
                    <m:r>
                      <a:rPr lang="el-GR">
                        <a:latin typeface="Cambria Math" panose="02040503050406030204" pitchFamily="18" charset="0"/>
                      </a:rPr>
                      <m:t>=</m:t>
                    </m:r>
                    <m:f>
                      <m:fPr>
                        <m:ctrlPr>
                          <a:rPr lang="el-GR" i="1">
                            <a:latin typeface="Cambria Math"/>
                          </a:rPr>
                        </m:ctrlPr>
                      </m:fPr>
                      <m:num>
                        <m:r>
                          <m:rPr>
                            <m:sty m:val="p"/>
                          </m:rPr>
                          <a:rPr lang="en-US">
                            <a:latin typeface="Cambria Math" panose="02040503050406030204" pitchFamily="18" charset="0"/>
                          </a:rPr>
                          <m:t>c</m:t>
                        </m:r>
                      </m:num>
                      <m:den>
                        <m:r>
                          <m:rPr>
                            <m:sty m:val="p"/>
                          </m:rPr>
                          <a:rPr lang="en-US">
                            <a:latin typeface="Cambria Math" panose="02040503050406030204" pitchFamily="18" charset="0"/>
                          </a:rPr>
                          <m:t>f</m:t>
                        </m:r>
                      </m:den>
                    </m:f>
                    <m:r>
                      <a:rPr lang="el-GR" b="1" i="1">
                        <a:latin typeface="Cambria Math" panose="02040503050406030204" pitchFamily="18" charset="0"/>
                      </a:rPr>
                      <m:t>  </m:t>
                    </m:r>
                  </m:oMath>
                </a14:m>
                <a:r>
                  <a:rPr lang="el-GR" dirty="0"/>
                  <a:t>και επομένως</a:t>
                </a:r>
                <a:r>
                  <a:rPr lang="el-GR" dirty="0" smtClean="0"/>
                  <a:t>:</a:t>
                </a:r>
              </a:p>
              <a:p>
                <a:pPr marL="0" indent="0" algn="ctr">
                  <a:buNone/>
                </a:pPr>
                <a14:m>
                  <m:oMath xmlns:m="http://schemas.openxmlformats.org/officeDocument/2006/math">
                    <m:r>
                      <m:rPr>
                        <m:sty m:val="p"/>
                      </m:rPr>
                      <a:rPr lang="en-US">
                        <a:latin typeface="Cambria Math" panose="02040503050406030204" pitchFamily="18" charset="0"/>
                      </a:rPr>
                      <m:t>Δφ</m:t>
                    </m:r>
                    <m:r>
                      <a:rPr lang="en-US">
                        <a:latin typeface="Cambria Math" panose="02040503050406030204" pitchFamily="18" charset="0"/>
                      </a:rPr>
                      <m:t>=</m:t>
                    </m:r>
                    <m:f>
                      <m:fPr>
                        <m:ctrlPr>
                          <a:rPr lang="el-GR" i="1">
                            <a:latin typeface="Cambria Math"/>
                          </a:rPr>
                        </m:ctrlPr>
                      </m:fPr>
                      <m:num>
                        <m:r>
                          <a:rPr lang="en-US">
                            <a:latin typeface="Cambria Math" panose="02040503050406030204" pitchFamily="18" charset="0"/>
                          </a:rPr>
                          <m:t>2</m:t>
                        </m:r>
                        <m:r>
                          <m:rPr>
                            <m:sty m:val="p"/>
                          </m:rPr>
                          <a:rPr lang="el-GR">
                            <a:latin typeface="Cambria Math" panose="02040503050406030204" pitchFamily="18" charset="0"/>
                          </a:rPr>
                          <m:t>π</m:t>
                        </m:r>
                        <m:r>
                          <m:rPr>
                            <m:sty m:val="p"/>
                          </m:rPr>
                          <a:rPr lang="en-US">
                            <a:latin typeface="Cambria Math" panose="02040503050406030204" pitchFamily="18" charset="0"/>
                          </a:rPr>
                          <m:t>f</m:t>
                        </m:r>
                      </m:num>
                      <m:den>
                        <m:r>
                          <m:rPr>
                            <m:sty m:val="p"/>
                          </m:rPr>
                          <a:rPr lang="en-US">
                            <a:latin typeface="Cambria Math" panose="02040503050406030204" pitchFamily="18" charset="0"/>
                          </a:rPr>
                          <m:t>c</m:t>
                        </m:r>
                      </m:den>
                    </m:f>
                    <m:r>
                      <m:rPr>
                        <m:sty m:val="p"/>
                      </m:rPr>
                      <a:rPr lang="el-GR">
                        <a:latin typeface="Cambria Math" panose="02040503050406030204" pitchFamily="18" charset="0"/>
                      </a:rPr>
                      <m:t>Δ</m:t>
                    </m:r>
                    <m:r>
                      <m:rPr>
                        <m:sty m:val="p"/>
                      </m:rPr>
                      <a:rPr lang="en-US">
                        <a:latin typeface="Cambria Math" panose="02040503050406030204" pitchFamily="18" charset="0"/>
                      </a:rPr>
                      <m:t>s</m:t>
                    </m:r>
                  </m:oMath>
                </a14:m>
                <a:r>
                  <a:rPr lang="el-GR" dirty="0" smtClean="0"/>
                  <a:t>  (6)</a:t>
                </a:r>
              </a:p>
              <a:p>
                <a:pPr marL="0" indent="0">
                  <a:buNone/>
                </a:pPr>
                <a:r>
                  <a:rPr lang="el-GR" dirty="0"/>
                  <a:t>όπου </a:t>
                </a:r>
                <a:r>
                  <a:rPr lang="en-US" dirty="0"/>
                  <a:t>f</a:t>
                </a:r>
                <a:r>
                  <a:rPr lang="el-GR" dirty="0"/>
                  <a:t> η συχνότητα του κύματος  </a:t>
                </a:r>
              </a:p>
              <a:p>
                <a:pPr marL="0" indent="0">
                  <a:buNone/>
                </a:pPr>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7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866927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Ανάλυση μεθόδου εύρεσης της ταχύτητας του φωτός </a:t>
            </a:r>
            <a:r>
              <a:rPr lang="el-GR" sz="3600" b="0" dirty="0" smtClean="0"/>
              <a:t>(3 </a:t>
            </a:r>
            <a:r>
              <a:rPr lang="el-GR" sz="3600" b="0" dirty="0"/>
              <a:t>από </a:t>
            </a:r>
            <a:r>
              <a:rPr lang="el-GR" sz="3600" b="0" dirty="0" smtClean="0"/>
              <a:t>6)</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grpSp>
        <p:nvGrpSpPr>
          <p:cNvPr id="37" name="Ομάδα 36"/>
          <p:cNvGrpSpPr/>
          <p:nvPr/>
        </p:nvGrpSpPr>
        <p:grpSpPr>
          <a:xfrm>
            <a:off x="3145547" y="2242235"/>
            <a:ext cx="2774315" cy="1596390"/>
            <a:chOff x="3203257" y="2630805"/>
            <a:chExt cx="2774315" cy="1596390"/>
          </a:xfrm>
        </p:grpSpPr>
        <p:grpSp>
          <p:nvGrpSpPr>
            <p:cNvPr id="5" name="Group 106"/>
            <p:cNvGrpSpPr>
              <a:grpSpLocks/>
            </p:cNvGrpSpPr>
            <p:nvPr/>
          </p:nvGrpSpPr>
          <p:grpSpPr bwMode="auto">
            <a:xfrm>
              <a:off x="3203257" y="2816860"/>
              <a:ext cx="152400" cy="147320"/>
              <a:chOff x="2963" y="5111"/>
              <a:chExt cx="240" cy="232"/>
            </a:xfrm>
          </p:grpSpPr>
          <p:sp>
            <p:nvSpPr>
              <p:cNvPr id="35" name="AutoShape 107"/>
              <p:cNvSpPr>
                <a:spLocks noChangeArrowheads="1"/>
              </p:cNvSpPr>
              <p:nvPr/>
            </p:nvSpPr>
            <p:spPr bwMode="auto">
              <a:xfrm rot="5400000">
                <a:off x="2957" y="5117"/>
                <a:ext cx="232" cy="219"/>
              </a:xfrm>
              <a:prstGeom prst="triangle">
                <a:avLst>
                  <a:gd name="adj" fmla="val 50000"/>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cxnSp>
            <p:nvCxnSpPr>
              <p:cNvPr id="36" name="Line 108"/>
              <p:cNvCxnSpPr/>
              <p:nvPr/>
            </p:nvCxnSpPr>
            <p:spPr bwMode="auto">
              <a:xfrm>
                <a:off x="3202" y="5125"/>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6" name="Line 109"/>
            <p:cNvCxnSpPr/>
            <p:nvPr/>
          </p:nvCxnSpPr>
          <p:spPr bwMode="auto">
            <a:xfrm rot="20615560" flipV="1">
              <a:off x="3354387" y="2649220"/>
              <a:ext cx="147320" cy="12255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 name="Line 110"/>
            <p:cNvCxnSpPr/>
            <p:nvPr/>
          </p:nvCxnSpPr>
          <p:spPr bwMode="auto">
            <a:xfrm rot="20615560" flipV="1">
              <a:off x="3287077" y="2630805"/>
              <a:ext cx="147320" cy="12255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nvGrpSpPr>
            <p:cNvPr id="8" name="Group 111"/>
            <p:cNvGrpSpPr>
              <a:grpSpLocks/>
            </p:cNvGrpSpPr>
            <p:nvPr/>
          </p:nvGrpSpPr>
          <p:grpSpPr bwMode="auto">
            <a:xfrm>
              <a:off x="3203257" y="3651250"/>
              <a:ext cx="279400" cy="325120"/>
              <a:chOff x="2963" y="6100"/>
              <a:chExt cx="440" cy="512"/>
            </a:xfrm>
          </p:grpSpPr>
          <p:grpSp>
            <p:nvGrpSpPr>
              <p:cNvPr id="29" name="Group 112"/>
              <p:cNvGrpSpPr>
                <a:grpSpLocks/>
              </p:cNvGrpSpPr>
              <p:nvPr/>
            </p:nvGrpSpPr>
            <p:grpSpPr bwMode="auto">
              <a:xfrm>
                <a:off x="2963" y="6380"/>
                <a:ext cx="240" cy="232"/>
                <a:chOff x="2963" y="5111"/>
                <a:chExt cx="240" cy="232"/>
              </a:xfrm>
            </p:grpSpPr>
            <p:sp>
              <p:nvSpPr>
                <p:cNvPr id="33" name="AutoShape 113"/>
                <p:cNvSpPr>
                  <a:spLocks noChangeArrowheads="1"/>
                </p:cNvSpPr>
                <p:nvPr/>
              </p:nvSpPr>
              <p:spPr bwMode="auto">
                <a:xfrm rot="5400000">
                  <a:off x="2957" y="5117"/>
                  <a:ext cx="232" cy="219"/>
                </a:xfrm>
                <a:prstGeom prst="triangle">
                  <a:avLst>
                    <a:gd name="adj" fmla="val 50000"/>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cxnSp>
              <p:nvCxnSpPr>
                <p:cNvPr id="34" name="Line 114"/>
                <p:cNvCxnSpPr/>
                <p:nvPr/>
              </p:nvCxnSpPr>
              <p:spPr bwMode="auto">
                <a:xfrm>
                  <a:off x="3202" y="5125"/>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30" name="Group 115"/>
              <p:cNvGrpSpPr>
                <a:grpSpLocks/>
              </p:cNvGrpSpPr>
              <p:nvPr/>
            </p:nvGrpSpPr>
            <p:grpSpPr bwMode="auto">
              <a:xfrm rot="-9846731">
                <a:off x="3065" y="6100"/>
                <a:ext cx="338" cy="222"/>
                <a:chOff x="3965" y="6383"/>
                <a:chExt cx="338" cy="222"/>
              </a:xfrm>
            </p:grpSpPr>
            <p:cxnSp>
              <p:nvCxnSpPr>
                <p:cNvPr id="31" name="Line 116"/>
                <p:cNvCxnSpPr/>
                <p:nvPr/>
              </p:nvCxnSpPr>
              <p:spPr bwMode="auto">
                <a:xfrm rot="20615560" flipV="1">
                  <a:off x="4071" y="6412"/>
                  <a:ext cx="232" cy="19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32" name="Line 117"/>
                <p:cNvCxnSpPr/>
                <p:nvPr/>
              </p:nvCxnSpPr>
              <p:spPr bwMode="auto">
                <a:xfrm rot="20615560" flipV="1">
                  <a:off x="3965" y="6383"/>
                  <a:ext cx="232" cy="19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grpSp>
        <p:sp>
          <p:nvSpPr>
            <p:cNvPr id="9" name="Freeform 118"/>
            <p:cNvSpPr>
              <a:spLocks/>
            </p:cNvSpPr>
            <p:nvPr/>
          </p:nvSpPr>
          <p:spPr bwMode="auto">
            <a:xfrm>
              <a:off x="3577272" y="2894330"/>
              <a:ext cx="2228850" cy="1012190"/>
            </a:xfrm>
            <a:custGeom>
              <a:avLst/>
              <a:gdLst>
                <a:gd name="T0" fmla="*/ 0 w 3510"/>
                <a:gd name="T1" fmla="*/ 0 h 1594"/>
                <a:gd name="T2" fmla="*/ 3510 w 3510"/>
                <a:gd name="T3" fmla="*/ 0 h 1594"/>
                <a:gd name="T4" fmla="*/ 3510 w 3510"/>
                <a:gd name="T5" fmla="*/ 1594 h 1594"/>
                <a:gd name="T6" fmla="*/ 13 w 3510"/>
                <a:gd name="T7" fmla="*/ 1594 h 1594"/>
              </a:gdLst>
              <a:ahLst/>
              <a:cxnLst>
                <a:cxn ang="0">
                  <a:pos x="T0" y="T1"/>
                </a:cxn>
                <a:cxn ang="0">
                  <a:pos x="T2" y="T3"/>
                </a:cxn>
                <a:cxn ang="0">
                  <a:pos x="T4" y="T5"/>
                </a:cxn>
                <a:cxn ang="0">
                  <a:pos x="T6" y="T7"/>
                </a:cxn>
              </a:cxnLst>
              <a:rect l="0" t="0" r="r" b="b"/>
              <a:pathLst>
                <a:path w="3510" h="1594">
                  <a:moveTo>
                    <a:pt x="0" y="0"/>
                  </a:moveTo>
                  <a:lnTo>
                    <a:pt x="3510" y="0"/>
                  </a:lnTo>
                  <a:lnTo>
                    <a:pt x="3510" y="1594"/>
                  </a:lnTo>
                  <a:lnTo>
                    <a:pt x="13" y="1594"/>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p>
          </p:txBody>
        </p:sp>
        <p:grpSp>
          <p:nvGrpSpPr>
            <p:cNvPr id="10" name="Group 119"/>
            <p:cNvGrpSpPr>
              <a:grpSpLocks/>
            </p:cNvGrpSpPr>
            <p:nvPr/>
          </p:nvGrpSpPr>
          <p:grpSpPr bwMode="auto">
            <a:xfrm>
              <a:off x="5708332" y="2718435"/>
              <a:ext cx="187960" cy="261620"/>
              <a:chOff x="6557" y="4988"/>
              <a:chExt cx="296" cy="412"/>
            </a:xfrm>
          </p:grpSpPr>
          <p:cxnSp>
            <p:nvCxnSpPr>
              <p:cNvPr id="24" name="Line 120"/>
              <p:cNvCxnSpPr/>
              <p:nvPr/>
            </p:nvCxnSpPr>
            <p:spPr bwMode="auto">
              <a:xfrm>
                <a:off x="6557" y="5079"/>
                <a:ext cx="296" cy="3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5" name="Line 121"/>
              <p:cNvCxnSpPr/>
              <p:nvPr/>
            </p:nvCxnSpPr>
            <p:spPr bwMode="auto">
              <a:xfrm>
                <a:off x="6634" y="4988"/>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6" name="Line 122"/>
              <p:cNvCxnSpPr/>
              <p:nvPr/>
            </p:nvCxnSpPr>
            <p:spPr bwMode="auto">
              <a:xfrm>
                <a:off x="6732" y="5100"/>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7" name="Line 123"/>
              <p:cNvCxnSpPr/>
              <p:nvPr/>
            </p:nvCxnSpPr>
            <p:spPr bwMode="auto">
              <a:xfrm>
                <a:off x="6793" y="5160"/>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8" name="Line 124"/>
              <p:cNvCxnSpPr/>
              <p:nvPr/>
            </p:nvCxnSpPr>
            <p:spPr bwMode="auto">
              <a:xfrm>
                <a:off x="6686" y="5039"/>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11" name="Group 125"/>
            <p:cNvGrpSpPr>
              <a:grpSpLocks/>
            </p:cNvGrpSpPr>
            <p:nvPr/>
          </p:nvGrpSpPr>
          <p:grpSpPr bwMode="auto">
            <a:xfrm rot="5119667">
              <a:off x="5752782" y="3768090"/>
              <a:ext cx="187960" cy="261620"/>
              <a:chOff x="6557" y="4988"/>
              <a:chExt cx="296" cy="412"/>
            </a:xfrm>
          </p:grpSpPr>
          <p:cxnSp>
            <p:nvCxnSpPr>
              <p:cNvPr id="19" name="Line 126"/>
              <p:cNvCxnSpPr/>
              <p:nvPr/>
            </p:nvCxnSpPr>
            <p:spPr bwMode="auto">
              <a:xfrm>
                <a:off x="6557" y="5079"/>
                <a:ext cx="296" cy="3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0" name="Line 127"/>
              <p:cNvCxnSpPr/>
              <p:nvPr/>
            </p:nvCxnSpPr>
            <p:spPr bwMode="auto">
              <a:xfrm>
                <a:off x="6634" y="4988"/>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1" name="Line 128"/>
              <p:cNvCxnSpPr/>
              <p:nvPr/>
            </p:nvCxnSpPr>
            <p:spPr bwMode="auto">
              <a:xfrm>
                <a:off x="6732" y="5100"/>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2" name="Line 129"/>
              <p:cNvCxnSpPr/>
              <p:nvPr/>
            </p:nvCxnSpPr>
            <p:spPr bwMode="auto">
              <a:xfrm>
                <a:off x="6793" y="5160"/>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3" name="Line 130"/>
              <p:cNvCxnSpPr/>
              <p:nvPr/>
            </p:nvCxnSpPr>
            <p:spPr bwMode="auto">
              <a:xfrm>
                <a:off x="6686" y="5039"/>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12" name="Line 131"/>
            <p:cNvCxnSpPr/>
            <p:nvPr/>
          </p:nvCxnSpPr>
          <p:spPr bwMode="auto">
            <a:xfrm>
              <a:off x="4518342" y="2895600"/>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132"/>
            <p:cNvCxnSpPr/>
            <p:nvPr/>
          </p:nvCxnSpPr>
          <p:spPr bwMode="auto">
            <a:xfrm flipH="1">
              <a:off x="4518342" y="3905250"/>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133"/>
            <p:cNvCxnSpPr/>
            <p:nvPr/>
          </p:nvCxnSpPr>
          <p:spPr bwMode="auto">
            <a:xfrm>
              <a:off x="3578542" y="4135755"/>
              <a:ext cx="2223770"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 Box 134"/>
            <p:cNvSpPr txBox="1">
              <a:spLocks noChangeArrowheads="1"/>
            </p:cNvSpPr>
            <p:nvPr/>
          </p:nvSpPr>
          <p:spPr bwMode="auto">
            <a:xfrm>
              <a:off x="4459922" y="4062730"/>
              <a:ext cx="246380" cy="16446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Δx</a:t>
              </a:r>
              <a:endParaRPr lang="el-GR" sz="1500" dirty="0">
                <a:effectLst/>
                <a:latin typeface="+mn-lt"/>
                <a:ea typeface="Times New Roman"/>
                <a:cs typeface="Times New Roman"/>
              </a:endParaRPr>
            </a:p>
          </p:txBody>
        </p:sp>
        <p:cxnSp>
          <p:nvCxnSpPr>
            <p:cNvPr id="16" name="Line 135"/>
            <p:cNvCxnSpPr/>
            <p:nvPr/>
          </p:nvCxnSpPr>
          <p:spPr bwMode="auto">
            <a:xfrm>
              <a:off x="3569652" y="2755265"/>
              <a:ext cx="635" cy="12331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137"/>
            <p:cNvCxnSpPr/>
            <p:nvPr/>
          </p:nvCxnSpPr>
          <p:spPr bwMode="auto">
            <a:xfrm rot="5400000">
              <a:off x="5765800" y="3377247"/>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Text Box 138"/>
            <p:cNvSpPr txBox="1">
              <a:spLocks noChangeArrowheads="1"/>
            </p:cNvSpPr>
            <p:nvPr/>
          </p:nvSpPr>
          <p:spPr bwMode="auto">
            <a:xfrm>
              <a:off x="4372927" y="3226435"/>
              <a:ext cx="699770" cy="20510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Δs = 2Δx</a:t>
              </a:r>
              <a:endParaRPr lang="el-GR" sz="1500" dirty="0">
                <a:effectLst/>
                <a:latin typeface="+mn-lt"/>
                <a:ea typeface="Times New Roman"/>
                <a:cs typeface="Times New Roman"/>
              </a:endParaRPr>
            </a:p>
          </p:txBody>
        </p:sp>
      </p:grpSp>
      <p:sp>
        <p:nvSpPr>
          <p:cNvPr id="38" name="Ορθογώνιο 37"/>
          <p:cNvSpPr/>
          <p:nvPr/>
        </p:nvSpPr>
        <p:spPr>
          <a:xfrm>
            <a:off x="1187624" y="3926501"/>
            <a:ext cx="7056784" cy="707886"/>
          </a:xfrm>
          <a:prstGeom prst="rect">
            <a:avLst/>
          </a:prstGeom>
        </p:spPr>
        <p:txBody>
          <a:bodyPr wrap="square">
            <a:spAutoFit/>
          </a:bodyPr>
          <a:lstStyle/>
          <a:p>
            <a:r>
              <a:rPr lang="el-GR" sz="2000" b="1" dirty="0">
                <a:latin typeface="+mn-lt"/>
              </a:rPr>
              <a:t>Σχήμα 5</a:t>
            </a:r>
            <a:r>
              <a:rPr lang="el-GR" sz="2000" dirty="0">
                <a:latin typeface="+mn-lt"/>
              </a:rPr>
              <a:t> Μετακινώντας το γωνιακό κάτοπτρο κατά μήκος της οπτικής τράπεζας, μπορούμε να μεταβάλλουμε την απόσταση Δx.</a:t>
            </a:r>
          </a:p>
        </p:txBody>
      </p:sp>
    </p:spTree>
    <p:extLst>
      <p:ext uri="{BB962C8B-B14F-4D97-AF65-F5344CB8AC3E}">
        <p14:creationId xmlns:p14="http://schemas.microsoft.com/office/powerpoint/2010/main" val="3307445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Ανάλυση μεθόδου εύρεσης της ταχύτητας του φωτός </a:t>
            </a:r>
            <a:r>
              <a:rPr lang="el-GR" sz="3600" b="0" dirty="0" smtClean="0"/>
              <a:t>(4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a:xfrm>
            <a:off x="457200" y="1700808"/>
            <a:ext cx="8229600" cy="4536504"/>
          </a:xfrm>
        </p:spPr>
        <p:txBody>
          <a:bodyPr/>
          <a:lstStyle/>
          <a:p>
            <a:r>
              <a:rPr lang="el-GR" dirty="0"/>
              <a:t>Στο συγκεκριμένο πείραμα η διαδικασία μέτρησης της ταχύτητας του φωτός c, βασίζεται στη σχέση (6). Αν είναι γνωστή η συχνότητα f, το πρόβλημα ανάγεται στη δημιουργία μιας διαφοράς δρόμου, η οποία μπορεί να μετρηθεί, μεταξύ του σήματος αναφοράς (σήμα πομπού) και του σήματος που παίρνουμε από το δέκτη. Αυτό πραγματοποιείται με τη βοήθεια του γωνιακού κατόπτρου, που μετακινούμε επάνω στην οπτική τράπεζα (Σχήμα 5).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661329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Ανάλυση μεθόδου εύρεσης της ταχύτητας του φωτός </a:t>
            </a:r>
            <a:r>
              <a:rPr lang="el-GR" sz="3600" b="0" dirty="0" smtClean="0"/>
              <a:t>(5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p:txBody>
          <a:bodyPr>
            <a:normAutofit lnSpcReduction="10000"/>
          </a:bodyPr>
          <a:lstStyle/>
          <a:p>
            <a:r>
              <a:rPr lang="el-GR" dirty="0"/>
              <a:t>Θέτουμε το γωνιακό κάτοπτρο στο τέλος της οπτικής τράπεζας και ρυθμίζουμε το κουμπί της φάσης που βρίσκεται επάνω στη μονάδα, ώστε στον παλμογράφο (λειτουργία </a:t>
            </a:r>
            <a:r>
              <a:rPr lang="en-US" dirty="0"/>
              <a:t>X</a:t>
            </a:r>
            <a:r>
              <a:rPr lang="el-GR" dirty="0"/>
              <a:t>-</a:t>
            </a:r>
            <a:r>
              <a:rPr lang="en-US" dirty="0"/>
              <a:t>Y</a:t>
            </a:r>
            <a:r>
              <a:rPr lang="el-GR" dirty="0"/>
              <a:t>) να εμφανιστεί μια κεκλιμένη γραμμή (δεν ξαναρυθμίζουμε μέχρι το τέλος της πειραματικής διαδικασίας). Η διαφορά φάσης μεταξύ των δυο σημάτων είναι τώρα (ανάλογα με την κλίση της ευθείας που παρατηρούμε στον παλμογράφο) 0 ή π (Σχήμα 3). Μετακινούμε το κάτοπτρο προς το μέρος της μονάδας έως ότου στον παλμογράφο σχηματιστεί πάλι ευθεία γραμμή, αλλά με κλίση αντίθετη ως προς την αρχική. </a:t>
            </a:r>
            <a:endParaRPr lang="el-GR" dirty="0" smtClean="0"/>
          </a:p>
          <a:p>
            <a:pPr lvl="1"/>
            <a:r>
              <a:rPr lang="el-GR" b="1" dirty="0"/>
              <a:t>Σημείωση:</a:t>
            </a:r>
            <a:r>
              <a:rPr lang="el-GR" dirty="0"/>
              <a:t> Επειδή το σήμα από το δέκτη έχει αυξηθεί αισθητά, θα χρειαστεί να ρυθμίσουμε στον παλμογράφο την κλίμακα του κατακόρυφου άξονα.</a:t>
            </a:r>
          </a:p>
          <a:p>
            <a:pPr marL="400050" lvl="1" indent="0">
              <a:buNone/>
            </a:pPr>
            <a:r>
              <a:rPr lang="el-GR" dirty="0"/>
              <a:t>Η διαφορά φάσης είναι τώρα π ή 0.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91459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Ανάλυση μεθόδου εύρεσης της ταχύτητας του φωτός </a:t>
            </a:r>
            <a:r>
              <a:rPr lang="el-GR" sz="3600" b="0" dirty="0" smtClean="0"/>
              <a:t>(6 </a:t>
            </a:r>
            <a:r>
              <a:rPr lang="el-GR" sz="3600" b="0" dirty="0"/>
              <a:t>από </a:t>
            </a:r>
            <a:r>
              <a:rPr lang="el-GR" sz="3600" b="0" dirty="0" smtClean="0"/>
              <a:t>6)</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Όταν η διαφορά δρόμου από την αρχική θέση του γωνιακού κατόπτρου έως την τελική είναι Δ</a:t>
                </a:r>
                <a:r>
                  <a:rPr lang="en-US" dirty="0"/>
                  <a:t>x</a:t>
                </a:r>
                <a:r>
                  <a:rPr lang="el-GR" dirty="0"/>
                  <a:t>, τότε η συνολική διαφορά δρόμου είναι </a:t>
                </a:r>
                <a:r>
                  <a:rPr lang="el-GR" b="1" dirty="0"/>
                  <a:t>Δ</a:t>
                </a:r>
                <a:r>
                  <a:rPr lang="en-US" b="1" dirty="0"/>
                  <a:t>s</a:t>
                </a:r>
                <a:r>
                  <a:rPr lang="el-GR" b="1" dirty="0"/>
                  <a:t> = 2Δ</a:t>
                </a:r>
                <a:r>
                  <a:rPr lang="en-US" b="1" dirty="0"/>
                  <a:t>x</a:t>
                </a:r>
                <a:r>
                  <a:rPr lang="el-GR" dirty="0"/>
                  <a:t>. Αυτή η διαφορά δρόμου Δ</a:t>
                </a:r>
                <a:r>
                  <a:rPr lang="en-US" dirty="0"/>
                  <a:t>s</a:t>
                </a:r>
                <a:r>
                  <a:rPr lang="el-GR" dirty="0"/>
                  <a:t> έχει αλλάξει τη φάση κατά </a:t>
                </a:r>
                <a:r>
                  <a:rPr lang="en-US" dirty="0">
                    <a:sym typeface="Symbol"/>
                  </a:rPr>
                  <a:t></a:t>
                </a:r>
                <a:r>
                  <a:rPr lang="el-GR" dirty="0"/>
                  <a:t>π – 0</a:t>
                </a:r>
                <a:r>
                  <a:rPr lang="en-US" dirty="0">
                    <a:sym typeface="Symbol"/>
                  </a:rPr>
                  <a:t></a:t>
                </a:r>
                <a:r>
                  <a:rPr lang="el-GR" dirty="0"/>
                  <a:t> = π ή </a:t>
                </a:r>
                <a:r>
                  <a:rPr lang="en-US" dirty="0">
                    <a:sym typeface="Symbol"/>
                  </a:rPr>
                  <a:t></a:t>
                </a:r>
                <a:r>
                  <a:rPr lang="el-GR" dirty="0"/>
                  <a:t>0 – π</a:t>
                </a:r>
                <a:r>
                  <a:rPr lang="en-US" dirty="0">
                    <a:sym typeface="Symbol"/>
                  </a:rPr>
                  <a:t></a:t>
                </a:r>
                <a:r>
                  <a:rPr lang="en-US" dirty="0"/>
                  <a:t> </a:t>
                </a:r>
                <a:r>
                  <a:rPr lang="el-GR" dirty="0"/>
                  <a:t>= π, δηλαδή Δφ = π και επομένως από τη σχέση (6) έχουμε:</a:t>
                </a:r>
              </a:p>
              <a:p>
                <a:pPr marL="0" indent="0">
                  <a:buNone/>
                </a:pPr>
                <a14:m>
                  <m:oMathPara xmlns:m="http://schemas.openxmlformats.org/officeDocument/2006/math">
                    <m:oMathParaPr>
                      <m:jc m:val="center"/>
                    </m:oMathParaPr>
                    <m:oMath xmlns:m="http://schemas.openxmlformats.org/officeDocument/2006/math">
                      <m:r>
                        <m:rPr>
                          <m:sty m:val="p"/>
                        </m:rPr>
                        <a:rPr lang="en-US">
                          <a:latin typeface="Cambria Math" panose="02040503050406030204" pitchFamily="18" charset="0"/>
                        </a:rPr>
                        <m:t>Δφ</m:t>
                      </m:r>
                      <m:r>
                        <a:rPr lang="en-US">
                          <a:latin typeface="Cambria Math" panose="02040503050406030204" pitchFamily="18" charset="0"/>
                        </a:rPr>
                        <m:t>=</m:t>
                      </m:r>
                      <m:r>
                        <m:rPr>
                          <m:sty m:val="p"/>
                        </m:rPr>
                        <a:rPr lang="en-US">
                          <a:latin typeface="Cambria Math" panose="02040503050406030204" pitchFamily="18" charset="0"/>
                        </a:rPr>
                        <m:t>π</m:t>
                      </m:r>
                      <m:r>
                        <a:rPr lang="en-US">
                          <a:latin typeface="Cambria Math" panose="02040503050406030204" pitchFamily="18" charset="0"/>
                        </a:rPr>
                        <m:t>=</m:t>
                      </m:r>
                      <m:f>
                        <m:fPr>
                          <m:ctrlPr>
                            <a:rPr lang="el-GR" i="1">
                              <a:latin typeface="Cambria Math"/>
                            </a:rPr>
                          </m:ctrlPr>
                        </m:fPr>
                        <m:num>
                          <m:r>
                            <a:rPr lang="en-US">
                              <a:latin typeface="Cambria Math" panose="02040503050406030204" pitchFamily="18" charset="0"/>
                            </a:rPr>
                            <m:t>2</m:t>
                          </m:r>
                          <m:r>
                            <m:rPr>
                              <m:sty m:val="p"/>
                            </m:rPr>
                            <a:rPr lang="el-GR">
                              <a:latin typeface="Cambria Math" panose="02040503050406030204" pitchFamily="18" charset="0"/>
                            </a:rPr>
                            <m:t>π</m:t>
                          </m:r>
                          <m:r>
                            <m:rPr>
                              <m:sty m:val="p"/>
                            </m:rPr>
                            <a:rPr lang="en-US">
                              <a:latin typeface="Cambria Math" panose="02040503050406030204" pitchFamily="18" charset="0"/>
                            </a:rPr>
                            <m:t>f</m:t>
                          </m:r>
                        </m:num>
                        <m:den>
                          <m:r>
                            <m:rPr>
                              <m:sty m:val="p"/>
                            </m:rPr>
                            <a:rPr lang="en-US">
                              <a:latin typeface="Cambria Math" panose="02040503050406030204" pitchFamily="18" charset="0"/>
                            </a:rPr>
                            <m:t>c</m:t>
                          </m:r>
                        </m:den>
                      </m:f>
                      <m:r>
                        <m:rPr>
                          <m:sty m:val="p"/>
                        </m:rPr>
                        <a:rPr lang="en-US">
                          <a:latin typeface="Cambria Math" panose="02040503050406030204" pitchFamily="18" charset="0"/>
                        </a:rPr>
                        <m:t>Δs</m:t>
                      </m:r>
                      <m:r>
                        <a:rPr lang="en-US" i="1" smtClean="0">
                          <a:latin typeface="Cambria Math"/>
                          <a:ea typeface="Cambria Math"/>
                        </a:rPr>
                        <m:t>⇒</m:t>
                      </m:r>
                      <m:r>
                        <m:rPr>
                          <m:sty m:val="p"/>
                        </m:rPr>
                        <a:rPr lang="en-US">
                          <a:latin typeface="Cambria Math" panose="02040503050406030204" pitchFamily="18" charset="0"/>
                        </a:rPr>
                        <m:t>c</m:t>
                      </m:r>
                      <m:r>
                        <a:rPr lang="en-US">
                          <a:latin typeface="Cambria Math" panose="02040503050406030204" pitchFamily="18" charset="0"/>
                        </a:rPr>
                        <m:t>=4</m:t>
                      </m:r>
                      <m:r>
                        <m:rPr>
                          <m:sty m:val="p"/>
                        </m:rPr>
                        <a:rPr lang="en-US">
                          <a:latin typeface="Cambria Math" panose="02040503050406030204" pitchFamily="18" charset="0"/>
                        </a:rPr>
                        <m:t>fΔx</m:t>
                      </m:r>
                    </m:oMath>
                  </m:oMathPara>
                </a14:m>
                <a:endParaRPr lang="el-GR" dirty="0" smtClean="0"/>
              </a:p>
              <a:p>
                <a:r>
                  <a:rPr lang="el-GR" dirty="0"/>
                  <a:t>Αν θεωρήσουμε ότι </a:t>
                </a:r>
                <a:r>
                  <a:rPr lang="en-US" dirty="0"/>
                  <a:t>f</a:t>
                </a:r>
                <a:r>
                  <a:rPr lang="el-GR" dirty="0"/>
                  <a:t> = 50 </a:t>
                </a:r>
                <a:r>
                  <a:rPr lang="en-US" dirty="0"/>
                  <a:t>MHz</a:t>
                </a:r>
                <a:r>
                  <a:rPr lang="el-GR" dirty="0"/>
                  <a:t> και Δ</a:t>
                </a:r>
                <a:r>
                  <a:rPr lang="en-US" dirty="0"/>
                  <a:t>x</a:t>
                </a:r>
                <a:r>
                  <a:rPr lang="el-GR" dirty="0"/>
                  <a:t> = </a:t>
                </a:r>
                <a:r>
                  <a:rPr lang="en-US" dirty="0"/>
                  <a:t>x</a:t>
                </a:r>
                <a:r>
                  <a:rPr lang="el-GR" baseline="-25000" dirty="0"/>
                  <a:t>2</a:t>
                </a:r>
                <a:r>
                  <a:rPr lang="el-GR" dirty="0"/>
                  <a:t> – </a:t>
                </a:r>
                <a:r>
                  <a:rPr lang="en-US" dirty="0"/>
                  <a:t>x</a:t>
                </a:r>
                <a:r>
                  <a:rPr lang="el-GR" baseline="-25000" dirty="0"/>
                  <a:t>1 </a:t>
                </a:r>
                <a:r>
                  <a:rPr lang="el-GR" dirty="0"/>
                  <a:t>= 150 </a:t>
                </a:r>
                <a:r>
                  <a:rPr lang="en-US" dirty="0"/>
                  <a:t>cm</a:t>
                </a:r>
                <a:r>
                  <a:rPr lang="el-GR" dirty="0"/>
                  <a:t> – 1 </a:t>
                </a:r>
                <a:r>
                  <a:rPr lang="en-US" dirty="0"/>
                  <a:t>cm</a:t>
                </a:r>
                <a:r>
                  <a:rPr lang="el-GR" dirty="0"/>
                  <a:t> = 149 </a:t>
                </a:r>
                <a:r>
                  <a:rPr lang="en-US" dirty="0"/>
                  <a:t>cm</a:t>
                </a:r>
                <a:r>
                  <a:rPr lang="el-GR" dirty="0"/>
                  <a:t>, τότε η παραπάνω σχέση μας δίνει </a:t>
                </a:r>
                <a:r>
                  <a:rPr lang="en-US" dirty="0"/>
                  <a:t>c</a:t>
                </a:r>
                <a:r>
                  <a:rPr lang="el-GR" dirty="0"/>
                  <a:t> = 4 </a:t>
                </a:r>
                <a:r>
                  <a:rPr lang="en-US" dirty="0"/>
                  <a:t>x</a:t>
                </a:r>
                <a:r>
                  <a:rPr lang="el-GR" dirty="0"/>
                  <a:t> 50 </a:t>
                </a:r>
                <a:r>
                  <a:rPr lang="en-US" dirty="0"/>
                  <a:t>x</a:t>
                </a:r>
                <a:r>
                  <a:rPr lang="el-GR" dirty="0"/>
                  <a:t> 10</a:t>
                </a:r>
                <a:r>
                  <a:rPr lang="el-GR" baseline="30000" dirty="0"/>
                  <a:t>6</a:t>
                </a:r>
                <a:r>
                  <a:rPr lang="el-GR" dirty="0"/>
                  <a:t> </a:t>
                </a:r>
                <a:r>
                  <a:rPr lang="en-US" dirty="0"/>
                  <a:t>Hz x</a:t>
                </a:r>
                <a:r>
                  <a:rPr lang="el-GR" dirty="0"/>
                  <a:t> 149 </a:t>
                </a:r>
                <a:r>
                  <a:rPr lang="en-US" dirty="0"/>
                  <a:t>x</a:t>
                </a:r>
                <a:r>
                  <a:rPr lang="el-GR" dirty="0"/>
                  <a:t> 10</a:t>
                </a:r>
                <a:r>
                  <a:rPr lang="el-GR" baseline="30000" dirty="0"/>
                  <a:t>-2 </a:t>
                </a:r>
                <a:r>
                  <a:rPr lang="en-US" dirty="0"/>
                  <a:t>m</a:t>
                </a:r>
                <a:r>
                  <a:rPr lang="el-GR" dirty="0"/>
                  <a:t> = 2.9800 </a:t>
                </a:r>
                <a:r>
                  <a:rPr lang="en-US" dirty="0"/>
                  <a:t>x</a:t>
                </a:r>
                <a:r>
                  <a:rPr lang="el-GR" dirty="0"/>
                  <a:t> 10</a:t>
                </a:r>
                <a:r>
                  <a:rPr lang="el-GR" baseline="30000" dirty="0"/>
                  <a:t>8</a:t>
                </a:r>
                <a:r>
                  <a:rPr lang="el-GR" dirty="0"/>
                  <a:t> </a:t>
                </a:r>
                <a:r>
                  <a:rPr lang="en-US" dirty="0"/>
                  <a:t>m</a:t>
                </a:r>
                <a:r>
                  <a:rPr lang="el-GR" dirty="0"/>
                  <a:t>/</a:t>
                </a:r>
                <a:r>
                  <a:rPr lang="en-US" dirty="0"/>
                  <a:t>s</a:t>
                </a:r>
                <a:r>
                  <a:rPr lang="el-GR" dirty="0"/>
                  <a:t>.</a:t>
                </a:r>
              </a:p>
              <a:p>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59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493420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Ανάλυση </a:t>
            </a:r>
            <a:r>
              <a:rPr lang="el-GR" dirty="0"/>
              <a:t>μεθόδου εύρεσης του δείκτη διάθλασης n </a:t>
            </a:r>
            <a:r>
              <a:rPr lang="el-GR" dirty="0" smtClean="0"/>
              <a:t>υλικού </a:t>
            </a:r>
            <a:r>
              <a:rPr lang="el-GR" sz="3200" b="0" dirty="0" smtClean="0"/>
              <a:t>(1 από 4)</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Στην πορεία του οπτικού σήματος από τον πομπό προς το δέκτη παρεμβάλλουμε ένα τεμάχιο κάποιου υλικού, μήκους </a:t>
                </a:r>
                <a:r>
                  <a:rPr lang="en-US" dirty="0"/>
                  <a:t>x</a:t>
                </a:r>
                <a:r>
                  <a:rPr lang="en-US" baseline="-25000" dirty="0"/>
                  <a:t>m</a:t>
                </a:r>
                <a:r>
                  <a:rPr lang="el-GR" dirty="0"/>
                  <a:t> (εν προκειμένω συνθετική ρητίνη) και τοποθετούμε το γωνιακό κάτοπτρο λίγα εκατοστά πίσω από το υλικό. Ρυθμίζουμε το κουμπί της φάσης που βρίσκεται επάνω στη μονάδα πομπού – δέκτη, μέχρι να εμφανιστεί στην οθόνη του παλμογράφου μια εικόνα </a:t>
                </a:r>
                <a:r>
                  <a:rPr lang="en-US" dirty="0"/>
                  <a:t>Lissajous</a:t>
                </a:r>
                <a:r>
                  <a:rPr lang="el-GR" dirty="0"/>
                  <a:t> (κεκλιμένη ευθεία). Αυτή είναι η φάση των δυο σημάτων (πομπού – δέκτη). Το φως για να φτάσει στο δέκτη (Σχήμα 6(α)) χρειάζεται χρόνο </a:t>
                </a:r>
                <a14:m>
                  <m:oMath xmlns:m="http://schemas.openxmlformats.org/officeDocument/2006/math">
                    <m:sSub>
                      <m:sSubPr>
                        <m:ctrlPr>
                          <a:rPr lang="el-GR" i="1">
                            <a:latin typeface="Cambria Math"/>
                          </a:rPr>
                        </m:ctrlPr>
                      </m:sSubPr>
                      <m:e>
                        <m:r>
                          <m:rPr>
                            <m:sty m:val="p"/>
                          </m:rPr>
                          <a:rPr lang="el-GR">
                            <a:latin typeface="Cambria Math" panose="02040503050406030204" pitchFamily="18" charset="0"/>
                          </a:rPr>
                          <m:t>t</m:t>
                        </m:r>
                      </m:e>
                      <m:sub>
                        <m:r>
                          <a:rPr lang="el-GR">
                            <a:latin typeface="Cambria Math" panose="02040503050406030204" pitchFamily="18" charset="0"/>
                          </a:rPr>
                          <m:t>1</m:t>
                        </m:r>
                      </m:sub>
                    </m:sSub>
                    <m:r>
                      <a:rPr lang="el-GR">
                        <a:latin typeface="Cambria Math" panose="02040503050406030204" pitchFamily="18" charset="0"/>
                      </a:rPr>
                      <m:t>=</m:t>
                    </m:r>
                    <m:f>
                      <m:fPr>
                        <m:ctrlPr>
                          <a:rPr lang="el-GR" i="1">
                            <a:latin typeface="Cambria Math"/>
                          </a:rPr>
                        </m:ctrlPr>
                      </m:fPr>
                      <m:num>
                        <m:sSub>
                          <m:sSubPr>
                            <m:ctrlPr>
                              <a:rPr lang="el-GR" i="1">
                                <a:latin typeface="Cambria Math"/>
                              </a:rPr>
                            </m:ctrlPr>
                          </m:sSubPr>
                          <m:e>
                            <m:r>
                              <m:rPr>
                                <m:sty m:val="p"/>
                              </m:rPr>
                              <a:rPr lang="el-GR">
                                <a:latin typeface="Cambria Math" panose="02040503050406030204" pitchFamily="18" charset="0"/>
                              </a:rPr>
                              <m:t>s</m:t>
                            </m:r>
                          </m:e>
                          <m:sub>
                            <m:r>
                              <a:rPr lang="el-GR">
                                <a:latin typeface="Cambria Math" panose="02040503050406030204" pitchFamily="18" charset="0"/>
                              </a:rPr>
                              <m:t>1</m:t>
                            </m:r>
                          </m:sub>
                        </m:sSub>
                        <m:r>
                          <a:rPr lang="el-GR" i="1">
                            <a:latin typeface="Cambria Math" panose="02040503050406030204" pitchFamily="18" charset="0"/>
                          </a:rPr>
                          <m:t>−</m:t>
                        </m:r>
                        <m:sSub>
                          <m:sSubPr>
                            <m:ctrlPr>
                              <a:rPr lang="el-GR" i="1">
                                <a:latin typeface="Cambria Math"/>
                              </a:rPr>
                            </m:ctrlPr>
                          </m:sSubPr>
                          <m:e>
                            <m:r>
                              <m:rPr>
                                <m:sty m:val="p"/>
                              </m:rPr>
                              <a:rPr lang="el-GR">
                                <a:latin typeface="Cambria Math" panose="02040503050406030204" pitchFamily="18" charset="0"/>
                              </a:rPr>
                              <m:t>x</m:t>
                            </m:r>
                          </m:e>
                          <m:sub>
                            <m:r>
                              <m:rPr>
                                <m:sty m:val="p"/>
                              </m:rPr>
                              <a:rPr lang="el-GR">
                                <a:latin typeface="Cambria Math" panose="02040503050406030204" pitchFamily="18" charset="0"/>
                              </a:rPr>
                              <m:t>m</m:t>
                            </m:r>
                          </m:sub>
                        </m:sSub>
                      </m:num>
                      <m:den>
                        <m:r>
                          <m:rPr>
                            <m:sty m:val="p"/>
                          </m:rPr>
                          <a:rPr lang="el-GR">
                            <a:latin typeface="Cambria Math" panose="02040503050406030204" pitchFamily="18" charset="0"/>
                          </a:rPr>
                          <m:t>C</m:t>
                        </m:r>
                      </m:den>
                    </m:f>
                    <m:r>
                      <a:rPr lang="el-GR">
                        <a:latin typeface="Cambria Math" panose="02040503050406030204" pitchFamily="18" charset="0"/>
                      </a:rPr>
                      <m:t>+</m:t>
                    </m:r>
                    <m:f>
                      <m:fPr>
                        <m:ctrlPr>
                          <a:rPr lang="el-GR" i="1">
                            <a:latin typeface="Cambria Math"/>
                          </a:rPr>
                        </m:ctrlPr>
                      </m:fPr>
                      <m:num>
                        <m:sSub>
                          <m:sSubPr>
                            <m:ctrlPr>
                              <a:rPr lang="el-GR" i="1">
                                <a:latin typeface="Cambria Math"/>
                              </a:rPr>
                            </m:ctrlPr>
                          </m:sSubPr>
                          <m:e>
                            <m:r>
                              <m:rPr>
                                <m:sty m:val="p"/>
                              </m:rPr>
                              <a:rPr lang="el-GR">
                                <a:latin typeface="Cambria Math" panose="02040503050406030204" pitchFamily="18" charset="0"/>
                              </a:rPr>
                              <m:t>x</m:t>
                            </m:r>
                          </m:e>
                          <m:sub>
                            <m:r>
                              <m:rPr>
                                <m:sty m:val="p"/>
                              </m:rPr>
                              <a:rPr lang="el-GR">
                                <a:latin typeface="Cambria Math" panose="02040503050406030204" pitchFamily="18" charset="0"/>
                              </a:rPr>
                              <m:t>m</m:t>
                            </m:r>
                          </m:sub>
                        </m:sSub>
                      </m:num>
                      <m:den>
                        <m:r>
                          <m:rPr>
                            <m:sty m:val="p"/>
                          </m:rPr>
                          <a:rPr lang="el-GR">
                            <a:latin typeface="Cambria Math" panose="02040503050406030204" pitchFamily="18" charset="0"/>
                          </a:rPr>
                          <m:t>V</m:t>
                        </m:r>
                      </m:den>
                    </m:f>
                  </m:oMath>
                </a14:m>
                <a:r>
                  <a:rPr lang="el-GR" dirty="0"/>
                  <a:t>, όπου </a:t>
                </a:r>
                <a:r>
                  <a:rPr lang="en-US" dirty="0"/>
                  <a:t>v</a:t>
                </a:r>
                <a:r>
                  <a:rPr lang="el-GR" dirty="0"/>
                  <a:t> είναι η ταχύτητά του στο υλικό.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963" t="-104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93037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Ανάλυση μεθόδου εύρεσης του δείκτη διάθλασης n υλικού </a:t>
            </a:r>
            <a:r>
              <a:rPr lang="el-GR" sz="3600" b="0" dirty="0" smtClean="0"/>
              <a:t>(2 </a:t>
            </a:r>
            <a:r>
              <a:rPr lang="el-GR" sz="3600" b="0" dirty="0"/>
              <a:t>από </a:t>
            </a:r>
            <a:r>
              <a:rPr lang="el-GR" sz="3600" b="0" dirty="0" smtClean="0"/>
              <a:t>4)</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pSp>
        <p:nvGrpSpPr>
          <p:cNvPr id="68" name="Ομάδα 67"/>
          <p:cNvGrpSpPr/>
          <p:nvPr/>
        </p:nvGrpSpPr>
        <p:grpSpPr>
          <a:xfrm>
            <a:off x="2893060" y="1926273"/>
            <a:ext cx="3357880" cy="3017520"/>
            <a:chOff x="2893060" y="1926273"/>
            <a:chExt cx="3357880" cy="3017520"/>
          </a:xfrm>
        </p:grpSpPr>
        <p:sp>
          <p:nvSpPr>
            <p:cNvPr id="5" name="AutoShape 142"/>
            <p:cNvSpPr>
              <a:spLocks noChangeArrowheads="1"/>
            </p:cNvSpPr>
            <p:nvPr/>
          </p:nvSpPr>
          <p:spPr bwMode="auto">
            <a:xfrm rot="5400000">
              <a:off x="3114358" y="2097405"/>
              <a:ext cx="147320" cy="139065"/>
            </a:xfrm>
            <a:prstGeom prst="triangle">
              <a:avLst>
                <a:gd name="adj" fmla="val 50000"/>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cxnSp>
          <p:nvCxnSpPr>
            <p:cNvPr id="6" name="Line 143"/>
            <p:cNvCxnSpPr/>
            <p:nvPr/>
          </p:nvCxnSpPr>
          <p:spPr bwMode="auto">
            <a:xfrm>
              <a:off x="3270250" y="2102803"/>
              <a:ext cx="635" cy="1295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 name="Line 144"/>
            <p:cNvCxnSpPr/>
            <p:nvPr/>
          </p:nvCxnSpPr>
          <p:spPr bwMode="auto">
            <a:xfrm rot="20615560" flipV="1">
              <a:off x="3269615" y="1926273"/>
              <a:ext cx="147320" cy="12255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nvGrpSpPr>
            <p:cNvPr id="8" name="Group 146"/>
            <p:cNvGrpSpPr>
              <a:grpSpLocks/>
            </p:cNvGrpSpPr>
            <p:nvPr/>
          </p:nvGrpSpPr>
          <p:grpSpPr bwMode="auto">
            <a:xfrm>
              <a:off x="3118485" y="3106103"/>
              <a:ext cx="152400" cy="147320"/>
              <a:chOff x="2963" y="5111"/>
              <a:chExt cx="240" cy="232"/>
            </a:xfrm>
          </p:grpSpPr>
          <p:sp>
            <p:nvSpPr>
              <p:cNvPr id="66" name="AutoShape 147"/>
              <p:cNvSpPr>
                <a:spLocks noChangeArrowheads="1"/>
              </p:cNvSpPr>
              <p:nvPr/>
            </p:nvSpPr>
            <p:spPr bwMode="auto">
              <a:xfrm rot="5400000">
                <a:off x="2957" y="5117"/>
                <a:ext cx="232" cy="219"/>
              </a:xfrm>
              <a:prstGeom prst="triangle">
                <a:avLst>
                  <a:gd name="adj" fmla="val 50000"/>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cxnSp>
            <p:nvCxnSpPr>
              <p:cNvPr id="67" name="Line 148"/>
              <p:cNvCxnSpPr/>
              <p:nvPr/>
            </p:nvCxnSpPr>
            <p:spPr bwMode="auto">
              <a:xfrm>
                <a:off x="3202" y="5125"/>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9" name="Group 149"/>
            <p:cNvGrpSpPr>
              <a:grpSpLocks/>
            </p:cNvGrpSpPr>
            <p:nvPr/>
          </p:nvGrpSpPr>
          <p:grpSpPr bwMode="auto">
            <a:xfrm rot="11753269">
              <a:off x="3183255" y="2928303"/>
              <a:ext cx="214630" cy="140970"/>
              <a:chOff x="3965" y="6383"/>
              <a:chExt cx="338" cy="222"/>
            </a:xfrm>
          </p:grpSpPr>
          <p:cxnSp>
            <p:nvCxnSpPr>
              <p:cNvPr id="64" name="Line 150"/>
              <p:cNvCxnSpPr/>
              <p:nvPr/>
            </p:nvCxnSpPr>
            <p:spPr bwMode="auto">
              <a:xfrm rot="20615560" flipV="1">
                <a:off x="4071" y="6412"/>
                <a:ext cx="232" cy="19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5" name="Line 151"/>
              <p:cNvCxnSpPr/>
              <p:nvPr/>
            </p:nvCxnSpPr>
            <p:spPr bwMode="auto">
              <a:xfrm rot="20615560" flipV="1">
                <a:off x="3965" y="6383"/>
                <a:ext cx="232" cy="19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sp>
          <p:nvSpPr>
            <p:cNvPr id="10" name="Freeform 152"/>
            <p:cNvSpPr>
              <a:spLocks/>
            </p:cNvSpPr>
            <p:nvPr/>
          </p:nvSpPr>
          <p:spPr bwMode="auto">
            <a:xfrm>
              <a:off x="3492500" y="2171383"/>
              <a:ext cx="1791970" cy="723900"/>
            </a:xfrm>
            <a:custGeom>
              <a:avLst/>
              <a:gdLst>
                <a:gd name="T0" fmla="*/ 0 w 3510"/>
                <a:gd name="T1" fmla="*/ 0 h 1594"/>
                <a:gd name="T2" fmla="*/ 3510 w 3510"/>
                <a:gd name="T3" fmla="*/ 0 h 1594"/>
                <a:gd name="T4" fmla="*/ 3510 w 3510"/>
                <a:gd name="T5" fmla="*/ 1594 h 1594"/>
                <a:gd name="T6" fmla="*/ 13 w 3510"/>
                <a:gd name="T7" fmla="*/ 1594 h 1594"/>
              </a:gdLst>
              <a:ahLst/>
              <a:cxnLst>
                <a:cxn ang="0">
                  <a:pos x="T0" y="T1"/>
                </a:cxn>
                <a:cxn ang="0">
                  <a:pos x="T2" y="T3"/>
                </a:cxn>
                <a:cxn ang="0">
                  <a:pos x="T4" y="T5"/>
                </a:cxn>
                <a:cxn ang="0">
                  <a:pos x="T6" y="T7"/>
                </a:cxn>
              </a:cxnLst>
              <a:rect l="0" t="0" r="r" b="b"/>
              <a:pathLst>
                <a:path w="3510" h="1594">
                  <a:moveTo>
                    <a:pt x="0" y="0"/>
                  </a:moveTo>
                  <a:lnTo>
                    <a:pt x="3510" y="0"/>
                  </a:lnTo>
                  <a:lnTo>
                    <a:pt x="3510" y="1594"/>
                  </a:lnTo>
                  <a:lnTo>
                    <a:pt x="13" y="1594"/>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p>
          </p:txBody>
        </p:sp>
        <p:cxnSp>
          <p:nvCxnSpPr>
            <p:cNvPr id="11" name="Line 153"/>
            <p:cNvCxnSpPr/>
            <p:nvPr/>
          </p:nvCxnSpPr>
          <p:spPr bwMode="auto">
            <a:xfrm>
              <a:off x="5202555" y="2069783"/>
              <a:ext cx="187960" cy="2038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2" name="Line 154"/>
            <p:cNvCxnSpPr/>
            <p:nvPr/>
          </p:nvCxnSpPr>
          <p:spPr bwMode="auto">
            <a:xfrm>
              <a:off x="5251450" y="2011998"/>
              <a:ext cx="63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3" name="Line 155"/>
            <p:cNvCxnSpPr/>
            <p:nvPr/>
          </p:nvCxnSpPr>
          <p:spPr bwMode="auto">
            <a:xfrm>
              <a:off x="5313680" y="2083118"/>
              <a:ext cx="63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4" name="Line 156"/>
            <p:cNvCxnSpPr/>
            <p:nvPr/>
          </p:nvCxnSpPr>
          <p:spPr bwMode="auto">
            <a:xfrm>
              <a:off x="5352415" y="2121218"/>
              <a:ext cx="63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5" name="Line 157"/>
            <p:cNvCxnSpPr/>
            <p:nvPr/>
          </p:nvCxnSpPr>
          <p:spPr bwMode="auto">
            <a:xfrm>
              <a:off x="5284470" y="2044383"/>
              <a:ext cx="63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6" name="Line 158"/>
            <p:cNvCxnSpPr/>
            <p:nvPr/>
          </p:nvCxnSpPr>
          <p:spPr bwMode="auto">
            <a:xfrm rot="5119667">
              <a:off x="5192713" y="2802890"/>
              <a:ext cx="187960" cy="2038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7" name="Line 159"/>
            <p:cNvCxnSpPr/>
            <p:nvPr/>
          </p:nvCxnSpPr>
          <p:spPr bwMode="auto">
            <a:xfrm rot="5119667">
              <a:off x="5392420" y="2802573"/>
              <a:ext cx="63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8" name="Line 160"/>
            <p:cNvCxnSpPr/>
            <p:nvPr/>
          </p:nvCxnSpPr>
          <p:spPr bwMode="auto">
            <a:xfrm rot="5119667">
              <a:off x="5327015" y="2870518"/>
              <a:ext cx="63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9" name="Line 161"/>
            <p:cNvCxnSpPr/>
            <p:nvPr/>
          </p:nvCxnSpPr>
          <p:spPr bwMode="auto">
            <a:xfrm rot="5119667">
              <a:off x="5292090" y="2912428"/>
              <a:ext cx="63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0" name="Line 162"/>
            <p:cNvCxnSpPr/>
            <p:nvPr/>
          </p:nvCxnSpPr>
          <p:spPr bwMode="auto">
            <a:xfrm rot="5119667">
              <a:off x="5363210" y="2838133"/>
              <a:ext cx="635" cy="984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1" name="Line 163"/>
            <p:cNvCxnSpPr/>
            <p:nvPr/>
          </p:nvCxnSpPr>
          <p:spPr bwMode="auto">
            <a:xfrm>
              <a:off x="4433570" y="2172653"/>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164"/>
            <p:cNvCxnSpPr/>
            <p:nvPr/>
          </p:nvCxnSpPr>
          <p:spPr bwMode="auto">
            <a:xfrm flipH="1">
              <a:off x="4384040" y="2893378"/>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165"/>
            <p:cNvCxnSpPr/>
            <p:nvPr/>
          </p:nvCxnSpPr>
          <p:spPr bwMode="auto">
            <a:xfrm>
              <a:off x="3493770" y="3116263"/>
              <a:ext cx="1786890"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Text Box 166"/>
            <p:cNvSpPr txBox="1">
              <a:spLocks noChangeArrowheads="1"/>
            </p:cNvSpPr>
            <p:nvPr/>
          </p:nvSpPr>
          <p:spPr bwMode="auto">
            <a:xfrm>
              <a:off x="4318000" y="3051493"/>
              <a:ext cx="246380" cy="16446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x</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25" name="Line 167"/>
            <p:cNvCxnSpPr/>
            <p:nvPr/>
          </p:nvCxnSpPr>
          <p:spPr bwMode="auto">
            <a:xfrm>
              <a:off x="3484880" y="2032318"/>
              <a:ext cx="0" cy="12331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168"/>
            <p:cNvCxnSpPr/>
            <p:nvPr/>
          </p:nvCxnSpPr>
          <p:spPr bwMode="auto">
            <a:xfrm rot="5400000">
              <a:off x="5243513" y="2580005"/>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Rectangle 169"/>
            <p:cNvSpPr>
              <a:spLocks noChangeArrowheads="1"/>
            </p:cNvSpPr>
            <p:nvPr/>
          </p:nvSpPr>
          <p:spPr bwMode="auto">
            <a:xfrm>
              <a:off x="4120515" y="2800033"/>
              <a:ext cx="609600" cy="189230"/>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8" name="AutoShape 170"/>
            <p:cNvSpPr>
              <a:spLocks noChangeArrowheads="1"/>
            </p:cNvSpPr>
            <p:nvPr/>
          </p:nvSpPr>
          <p:spPr bwMode="auto">
            <a:xfrm rot="5400000">
              <a:off x="3114358" y="3775710"/>
              <a:ext cx="147320" cy="139065"/>
            </a:xfrm>
            <a:prstGeom prst="triangle">
              <a:avLst>
                <a:gd name="adj" fmla="val 50000"/>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cxnSp>
          <p:nvCxnSpPr>
            <p:cNvPr id="29" name="Line 171"/>
            <p:cNvCxnSpPr/>
            <p:nvPr/>
          </p:nvCxnSpPr>
          <p:spPr bwMode="auto">
            <a:xfrm>
              <a:off x="3270250" y="3781108"/>
              <a:ext cx="635" cy="1295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0" name="Line 172"/>
            <p:cNvCxnSpPr/>
            <p:nvPr/>
          </p:nvCxnSpPr>
          <p:spPr bwMode="auto">
            <a:xfrm rot="20615560" flipV="1">
              <a:off x="3269615" y="3604578"/>
              <a:ext cx="147320" cy="12255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31" name="Line 173"/>
            <p:cNvCxnSpPr/>
            <p:nvPr/>
          </p:nvCxnSpPr>
          <p:spPr bwMode="auto">
            <a:xfrm rot="20615560" flipV="1">
              <a:off x="3202305" y="3586163"/>
              <a:ext cx="147320" cy="12255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nvGrpSpPr>
            <p:cNvPr id="32" name="Group 174"/>
            <p:cNvGrpSpPr>
              <a:grpSpLocks/>
            </p:cNvGrpSpPr>
            <p:nvPr/>
          </p:nvGrpSpPr>
          <p:grpSpPr bwMode="auto">
            <a:xfrm>
              <a:off x="3118485" y="4784408"/>
              <a:ext cx="152400" cy="147320"/>
              <a:chOff x="2963" y="5111"/>
              <a:chExt cx="240" cy="232"/>
            </a:xfrm>
          </p:grpSpPr>
          <p:sp>
            <p:nvSpPr>
              <p:cNvPr id="62" name="AutoShape 175"/>
              <p:cNvSpPr>
                <a:spLocks noChangeArrowheads="1"/>
              </p:cNvSpPr>
              <p:nvPr/>
            </p:nvSpPr>
            <p:spPr bwMode="auto">
              <a:xfrm rot="5400000">
                <a:off x="2957" y="5117"/>
                <a:ext cx="232" cy="219"/>
              </a:xfrm>
              <a:prstGeom prst="triangle">
                <a:avLst>
                  <a:gd name="adj" fmla="val 50000"/>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cxnSp>
            <p:nvCxnSpPr>
              <p:cNvPr id="63" name="Line 176"/>
              <p:cNvCxnSpPr/>
              <p:nvPr/>
            </p:nvCxnSpPr>
            <p:spPr bwMode="auto">
              <a:xfrm>
                <a:off x="3202" y="5125"/>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33" name="Group 177"/>
            <p:cNvGrpSpPr>
              <a:grpSpLocks/>
            </p:cNvGrpSpPr>
            <p:nvPr/>
          </p:nvGrpSpPr>
          <p:grpSpPr bwMode="auto">
            <a:xfrm rot="11753269">
              <a:off x="3183255" y="4606608"/>
              <a:ext cx="214630" cy="140970"/>
              <a:chOff x="3965" y="6383"/>
              <a:chExt cx="338" cy="222"/>
            </a:xfrm>
          </p:grpSpPr>
          <p:cxnSp>
            <p:nvCxnSpPr>
              <p:cNvPr id="60" name="Line 178"/>
              <p:cNvCxnSpPr/>
              <p:nvPr/>
            </p:nvCxnSpPr>
            <p:spPr bwMode="auto">
              <a:xfrm rot="20615560" flipV="1">
                <a:off x="4071" y="6412"/>
                <a:ext cx="232" cy="19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1" name="Line 179"/>
              <p:cNvCxnSpPr/>
              <p:nvPr/>
            </p:nvCxnSpPr>
            <p:spPr bwMode="auto">
              <a:xfrm rot="20615560" flipV="1">
                <a:off x="3965" y="6383"/>
                <a:ext cx="232" cy="19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sp>
          <p:nvSpPr>
            <p:cNvPr id="34" name="Freeform 180"/>
            <p:cNvSpPr>
              <a:spLocks/>
            </p:cNvSpPr>
            <p:nvPr/>
          </p:nvSpPr>
          <p:spPr bwMode="auto">
            <a:xfrm>
              <a:off x="3492500" y="3849688"/>
              <a:ext cx="2599690" cy="723900"/>
            </a:xfrm>
            <a:custGeom>
              <a:avLst/>
              <a:gdLst>
                <a:gd name="T0" fmla="*/ 0 w 3510"/>
                <a:gd name="T1" fmla="*/ 0 h 1594"/>
                <a:gd name="T2" fmla="*/ 3510 w 3510"/>
                <a:gd name="T3" fmla="*/ 0 h 1594"/>
                <a:gd name="T4" fmla="*/ 3510 w 3510"/>
                <a:gd name="T5" fmla="*/ 1594 h 1594"/>
                <a:gd name="T6" fmla="*/ 13 w 3510"/>
                <a:gd name="T7" fmla="*/ 1594 h 1594"/>
              </a:gdLst>
              <a:ahLst/>
              <a:cxnLst>
                <a:cxn ang="0">
                  <a:pos x="T0" y="T1"/>
                </a:cxn>
                <a:cxn ang="0">
                  <a:pos x="T2" y="T3"/>
                </a:cxn>
                <a:cxn ang="0">
                  <a:pos x="T4" y="T5"/>
                </a:cxn>
                <a:cxn ang="0">
                  <a:pos x="T6" y="T7"/>
                </a:cxn>
              </a:cxnLst>
              <a:rect l="0" t="0" r="r" b="b"/>
              <a:pathLst>
                <a:path w="3510" h="1594">
                  <a:moveTo>
                    <a:pt x="0" y="0"/>
                  </a:moveTo>
                  <a:lnTo>
                    <a:pt x="3510" y="0"/>
                  </a:lnTo>
                  <a:lnTo>
                    <a:pt x="3510" y="1594"/>
                  </a:lnTo>
                  <a:lnTo>
                    <a:pt x="13" y="1594"/>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p>
          </p:txBody>
        </p:sp>
        <p:grpSp>
          <p:nvGrpSpPr>
            <p:cNvPr id="35" name="Group 181"/>
            <p:cNvGrpSpPr>
              <a:grpSpLocks/>
            </p:cNvGrpSpPr>
            <p:nvPr/>
          </p:nvGrpSpPr>
          <p:grpSpPr bwMode="auto">
            <a:xfrm>
              <a:off x="6011545" y="3690303"/>
              <a:ext cx="187960" cy="261620"/>
              <a:chOff x="5894" y="7625"/>
              <a:chExt cx="296" cy="412"/>
            </a:xfrm>
          </p:grpSpPr>
          <p:cxnSp>
            <p:nvCxnSpPr>
              <p:cNvPr id="55" name="Line 182"/>
              <p:cNvCxnSpPr/>
              <p:nvPr/>
            </p:nvCxnSpPr>
            <p:spPr bwMode="auto">
              <a:xfrm>
                <a:off x="5894" y="7716"/>
                <a:ext cx="296" cy="3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6" name="Line 183"/>
              <p:cNvCxnSpPr/>
              <p:nvPr/>
            </p:nvCxnSpPr>
            <p:spPr bwMode="auto">
              <a:xfrm>
                <a:off x="5971" y="7625"/>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7" name="Line 184"/>
              <p:cNvCxnSpPr/>
              <p:nvPr/>
            </p:nvCxnSpPr>
            <p:spPr bwMode="auto">
              <a:xfrm>
                <a:off x="6069" y="7737"/>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8" name="Line 185"/>
              <p:cNvCxnSpPr/>
              <p:nvPr/>
            </p:nvCxnSpPr>
            <p:spPr bwMode="auto">
              <a:xfrm>
                <a:off x="6130" y="7797"/>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9" name="Line 186"/>
              <p:cNvCxnSpPr/>
              <p:nvPr/>
            </p:nvCxnSpPr>
            <p:spPr bwMode="auto">
              <a:xfrm>
                <a:off x="6023" y="7676"/>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36" name="Group 187"/>
            <p:cNvGrpSpPr>
              <a:grpSpLocks/>
            </p:cNvGrpSpPr>
            <p:nvPr/>
          </p:nvGrpSpPr>
          <p:grpSpPr bwMode="auto">
            <a:xfrm>
              <a:off x="5993765" y="4489768"/>
              <a:ext cx="257175" cy="187960"/>
              <a:chOff x="5866" y="8884"/>
              <a:chExt cx="405" cy="296"/>
            </a:xfrm>
          </p:grpSpPr>
          <p:cxnSp>
            <p:nvCxnSpPr>
              <p:cNvPr id="50" name="Line 188"/>
              <p:cNvCxnSpPr/>
              <p:nvPr/>
            </p:nvCxnSpPr>
            <p:spPr bwMode="auto">
              <a:xfrm rot="5119667">
                <a:off x="5879" y="8871"/>
                <a:ext cx="296" cy="3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1" name="Line 189"/>
              <p:cNvCxnSpPr/>
              <p:nvPr/>
            </p:nvCxnSpPr>
            <p:spPr bwMode="auto">
              <a:xfrm rot="5119667">
                <a:off x="6193" y="8870"/>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2" name="Line 190"/>
              <p:cNvCxnSpPr/>
              <p:nvPr/>
            </p:nvCxnSpPr>
            <p:spPr bwMode="auto">
              <a:xfrm rot="5119667">
                <a:off x="6090" y="8977"/>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3" name="Line 191"/>
              <p:cNvCxnSpPr/>
              <p:nvPr/>
            </p:nvCxnSpPr>
            <p:spPr bwMode="auto">
              <a:xfrm rot="5119667">
                <a:off x="6035" y="9043"/>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4" name="Line 192"/>
              <p:cNvCxnSpPr/>
              <p:nvPr/>
            </p:nvCxnSpPr>
            <p:spPr bwMode="auto">
              <a:xfrm rot="5119667">
                <a:off x="6147" y="8926"/>
                <a:ext cx="1"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37" name="Line 193"/>
            <p:cNvCxnSpPr/>
            <p:nvPr/>
          </p:nvCxnSpPr>
          <p:spPr bwMode="auto">
            <a:xfrm>
              <a:off x="4433570" y="3850958"/>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Line 194"/>
            <p:cNvCxnSpPr/>
            <p:nvPr/>
          </p:nvCxnSpPr>
          <p:spPr bwMode="auto">
            <a:xfrm flipH="1">
              <a:off x="4433570" y="4571683"/>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Line 195"/>
            <p:cNvCxnSpPr/>
            <p:nvPr/>
          </p:nvCxnSpPr>
          <p:spPr bwMode="auto">
            <a:xfrm>
              <a:off x="3484880" y="3710623"/>
              <a:ext cx="0" cy="12331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Line 196"/>
            <p:cNvCxnSpPr/>
            <p:nvPr/>
          </p:nvCxnSpPr>
          <p:spPr bwMode="auto">
            <a:xfrm rot="5400000">
              <a:off x="6051233" y="4233545"/>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Line 197"/>
            <p:cNvCxnSpPr/>
            <p:nvPr/>
          </p:nvCxnSpPr>
          <p:spPr bwMode="auto">
            <a:xfrm>
              <a:off x="5281930" y="2915603"/>
              <a:ext cx="635" cy="9144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Line 198"/>
            <p:cNvCxnSpPr/>
            <p:nvPr/>
          </p:nvCxnSpPr>
          <p:spPr bwMode="auto">
            <a:xfrm>
              <a:off x="6093460" y="2919413"/>
              <a:ext cx="635" cy="9144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199"/>
            <p:cNvCxnSpPr/>
            <p:nvPr/>
          </p:nvCxnSpPr>
          <p:spPr bwMode="auto">
            <a:xfrm>
              <a:off x="5293995" y="3118168"/>
              <a:ext cx="806450"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 Box 200"/>
            <p:cNvSpPr txBox="1">
              <a:spLocks noChangeArrowheads="1"/>
            </p:cNvSpPr>
            <p:nvPr/>
          </p:nvSpPr>
          <p:spPr bwMode="auto">
            <a:xfrm>
              <a:off x="5549900" y="3051493"/>
              <a:ext cx="246380" cy="16446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Δx</a:t>
              </a:r>
              <a:endParaRPr lang="el-GR" sz="1100" dirty="0">
                <a:effectLst/>
                <a:latin typeface="Arial"/>
                <a:ea typeface="Times New Roman"/>
                <a:cs typeface="Times New Roman"/>
              </a:endParaRPr>
            </a:p>
          </p:txBody>
        </p:sp>
        <p:sp>
          <p:nvSpPr>
            <p:cNvPr id="45" name="Text Box 201"/>
            <p:cNvSpPr txBox="1">
              <a:spLocks noChangeArrowheads="1"/>
            </p:cNvSpPr>
            <p:nvPr/>
          </p:nvSpPr>
          <p:spPr bwMode="auto">
            <a:xfrm>
              <a:off x="4215130" y="3269933"/>
              <a:ext cx="526415" cy="1885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s</a:t>
              </a:r>
              <a:r>
                <a:rPr lang="en-US" sz="1200" baseline="-25000" dirty="0">
                  <a:effectLst/>
                  <a:latin typeface="Arial"/>
                  <a:ea typeface="Times New Roman"/>
                  <a:cs typeface="Times New Roman"/>
                </a:rPr>
                <a:t>1 = </a:t>
              </a:r>
              <a:r>
                <a:rPr lang="en-US" sz="1200" dirty="0">
                  <a:effectLst/>
                  <a:latin typeface="Arial"/>
                  <a:ea typeface="Times New Roman"/>
                  <a:cs typeface="Times New Roman"/>
                </a:rPr>
                <a:t>2x</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46" name="Line 202"/>
            <p:cNvCxnSpPr/>
            <p:nvPr/>
          </p:nvCxnSpPr>
          <p:spPr bwMode="auto">
            <a:xfrm>
              <a:off x="4111625" y="2677478"/>
              <a:ext cx="633095"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 name="Text Box 203"/>
            <p:cNvSpPr txBox="1">
              <a:spLocks noChangeArrowheads="1"/>
            </p:cNvSpPr>
            <p:nvPr/>
          </p:nvSpPr>
          <p:spPr bwMode="auto">
            <a:xfrm>
              <a:off x="4309745" y="2610803"/>
              <a:ext cx="246380" cy="16446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x</a:t>
              </a:r>
              <a:r>
                <a:rPr lang="en-US" sz="1200" baseline="-25000" dirty="0">
                  <a:effectLst/>
                  <a:latin typeface="Arial"/>
                  <a:ea typeface="Times New Roman"/>
                  <a:cs typeface="Times New Roman"/>
                </a:rPr>
                <a:t>m</a:t>
              </a:r>
              <a:endParaRPr lang="el-GR" sz="1100" dirty="0">
                <a:effectLst/>
                <a:latin typeface="Arial"/>
                <a:ea typeface="Times New Roman"/>
                <a:cs typeface="Times New Roman"/>
              </a:endParaRPr>
            </a:p>
          </p:txBody>
        </p:sp>
        <p:sp>
          <p:nvSpPr>
            <p:cNvPr id="48" name="Text Box 204"/>
            <p:cNvSpPr txBox="1">
              <a:spLocks noChangeArrowheads="1"/>
            </p:cNvSpPr>
            <p:nvPr/>
          </p:nvSpPr>
          <p:spPr bwMode="auto">
            <a:xfrm>
              <a:off x="2893060" y="2491423"/>
              <a:ext cx="312420" cy="20510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49" name="Text Box 205"/>
            <p:cNvSpPr txBox="1">
              <a:spLocks noChangeArrowheads="1"/>
            </p:cNvSpPr>
            <p:nvPr/>
          </p:nvSpPr>
          <p:spPr bwMode="auto">
            <a:xfrm>
              <a:off x="2893060" y="4167823"/>
              <a:ext cx="312420" cy="20510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(β)</a:t>
              </a:r>
              <a:endParaRPr lang="el-GR" sz="1100" dirty="0">
                <a:effectLst/>
                <a:latin typeface="Arial"/>
                <a:ea typeface="Times New Roman"/>
                <a:cs typeface="Times New Roman"/>
              </a:endParaRPr>
            </a:p>
          </p:txBody>
        </p:sp>
      </p:grpSp>
      <p:sp>
        <p:nvSpPr>
          <p:cNvPr id="69" name="Ορθογώνιο 68"/>
          <p:cNvSpPr/>
          <p:nvPr/>
        </p:nvSpPr>
        <p:spPr>
          <a:xfrm>
            <a:off x="4216047" y="4951038"/>
            <a:ext cx="1042593" cy="400110"/>
          </a:xfrm>
          <a:prstGeom prst="rect">
            <a:avLst/>
          </a:prstGeom>
        </p:spPr>
        <p:txBody>
          <a:bodyPr wrap="none">
            <a:spAutoFit/>
          </a:bodyPr>
          <a:lstStyle/>
          <a:p>
            <a:r>
              <a:rPr lang="en-US" sz="2000" b="1" dirty="0">
                <a:latin typeface="+mn-lt"/>
              </a:rPr>
              <a:t>Σχήμα 6</a:t>
            </a:r>
            <a:endParaRPr lang="el-GR" sz="2000" b="1" dirty="0">
              <a:latin typeface="+mn-lt"/>
            </a:endParaRPr>
          </a:p>
        </p:txBody>
      </p:sp>
    </p:spTree>
    <p:extLst>
      <p:ext uri="{BB962C8B-B14F-4D97-AF65-F5344CB8AC3E}">
        <p14:creationId xmlns:p14="http://schemas.microsoft.com/office/powerpoint/2010/main" val="223409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sz="3200" b="0" dirty="0"/>
          </a:p>
        </p:txBody>
      </p:sp>
      <p:sp>
        <p:nvSpPr>
          <p:cNvPr id="3" name="Θέση περιεχομένου 2"/>
          <p:cNvSpPr>
            <a:spLocks noGrp="1"/>
          </p:cNvSpPr>
          <p:nvPr>
            <p:ph idx="1"/>
          </p:nvPr>
        </p:nvSpPr>
        <p:spPr>
          <a:xfrm>
            <a:off x="457200" y="1196752"/>
            <a:ext cx="8229600" cy="5328592"/>
          </a:xfrm>
        </p:spPr>
        <p:txBody>
          <a:bodyPr>
            <a:normAutofit lnSpcReduction="10000"/>
          </a:bodyPr>
          <a:lstStyle/>
          <a:p>
            <a:r>
              <a:rPr lang="el-GR" dirty="0"/>
              <a:t>Η ταχύτητα του φωτός είναι μια θεμελιώδης φυσική σταθερά με αριθμητική τιμή που σήμερα θεωρείται δεδομένη. Αν όμως λάβουμε υπόψη μας ότι το φως χρειάζεται μόλις ένα δευτερόλεπτο για να ταξιδέψει επτάμισυ φορές γύρω από τη γη, μπορεί κανείς να φανταστεί πόσο δύσκολη θα ήταν η διαδικασία ακριβούς υπολογισμού της ταχύτητάς του. Η αλήθεια είναι ότι χρειάστηκαν προσπάθειες αρκετών αιώνων μέχρι να προσδιοριστεί αυτή η τιμή, με πρώτη αυτή του Γαλιλαίου το 1600, που κατέληξε στο συμπέρασμα ότι το φως ταξιδεύει πολύ γρήγορα. Σε μεταγενέστερες εποχές αρκετοί παρατηρητές, μεταξύ των οποίων ήταν οι Fizeau, Foucault και Michelson, κατάφεραν με διάφορες τεχνικές να υπολογίσουν την ταχύτητα του φωτός με επιτυχία. Το 1983 η τιμή της ταχύτητας του φωτός στο κενό, ορίστηκε διεθνώς </a:t>
            </a:r>
            <a:r>
              <a:rPr lang="el-GR" dirty="0" smtClean="0"/>
              <a:t>ως</a:t>
            </a:r>
            <a:r>
              <a:rPr lang="en-US" dirty="0" smtClean="0"/>
              <a:t>: </a:t>
            </a:r>
            <a:r>
              <a:rPr lang="el-GR" dirty="0" smtClean="0"/>
              <a:t> </a:t>
            </a:r>
            <a:endParaRPr lang="el-GR" dirty="0"/>
          </a:p>
          <a:p>
            <a:pPr marL="0" indent="0" algn="ctr">
              <a:buNone/>
            </a:pPr>
            <a:r>
              <a:rPr lang="el-GR" dirty="0"/>
              <a:t>c = 2.99792458 x 108 m/s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39184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Ανάλυση μεθόδου εύρεσης του δείκτη διάθλασης n υλικού </a:t>
            </a:r>
            <a:r>
              <a:rPr lang="el-GR" sz="3600" b="0" dirty="0" smtClean="0"/>
              <a:t>(3 </a:t>
            </a:r>
            <a:r>
              <a:rPr lang="el-GR" sz="3600" b="0" dirty="0"/>
              <a:t>από </a:t>
            </a:r>
            <a:r>
              <a:rPr lang="el-GR" sz="3600" b="0" dirty="0" smtClean="0"/>
              <a:t>4)</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Αφαιρούμε το υλικό και μετακινούμε προς τα πίσω το κάτοπτρο (Σχήμα 6(β)), έως ότου παρατηρήσουμε στην οθόνη του παλμογράφου πάλι ευθεία γραμμή με την </a:t>
                </a:r>
                <a:r>
                  <a:rPr lang="el-GR" dirty="0" smtClean="0"/>
                  <a:t>ίδια </a:t>
                </a:r>
                <a:r>
                  <a:rPr lang="el-GR" dirty="0"/>
                  <a:t>κλίση. Σημειώνουμε τη νέα θέση του κατόπτρου. Σ’ αυτή την περίπτωση ο χρόνος που χρειάζεται το φως για να φτάσει στο δέκτη είναι </a:t>
                </a:r>
                <a14:m>
                  <m:oMath xmlns:m="http://schemas.openxmlformats.org/officeDocument/2006/math">
                    <m:sSub>
                      <m:sSubPr>
                        <m:ctrlPr>
                          <a:rPr lang="el-GR" i="1">
                            <a:latin typeface="Cambria Math"/>
                          </a:rPr>
                        </m:ctrlPr>
                      </m:sSubPr>
                      <m:e>
                        <m:r>
                          <m:rPr>
                            <m:sty m:val="p"/>
                          </m:rPr>
                          <a:rPr lang="el-GR">
                            <a:latin typeface="Cambria Math" panose="02040503050406030204" pitchFamily="18" charset="0"/>
                          </a:rPr>
                          <m:t>t</m:t>
                        </m:r>
                      </m:e>
                      <m:sub>
                        <m:r>
                          <a:rPr lang="el-GR">
                            <a:latin typeface="Cambria Math" panose="02040503050406030204" pitchFamily="18" charset="0"/>
                          </a:rPr>
                          <m:t>2</m:t>
                        </m:r>
                      </m:sub>
                    </m:sSub>
                    <m:r>
                      <a:rPr lang="el-GR">
                        <a:latin typeface="Cambria Math" panose="02040503050406030204" pitchFamily="18" charset="0"/>
                      </a:rPr>
                      <m:t>=</m:t>
                    </m:r>
                    <m:f>
                      <m:fPr>
                        <m:ctrlPr>
                          <a:rPr lang="el-GR" i="1">
                            <a:latin typeface="Cambria Math"/>
                          </a:rPr>
                        </m:ctrlPr>
                      </m:fPr>
                      <m:num>
                        <m:sSub>
                          <m:sSubPr>
                            <m:ctrlPr>
                              <a:rPr lang="el-GR" i="1">
                                <a:latin typeface="Cambria Math"/>
                              </a:rPr>
                            </m:ctrlPr>
                          </m:sSubPr>
                          <m:e>
                            <m:r>
                              <m:rPr>
                                <m:sty m:val="p"/>
                              </m:rPr>
                              <a:rPr lang="el-GR">
                                <a:latin typeface="Cambria Math" panose="02040503050406030204" pitchFamily="18" charset="0"/>
                              </a:rPr>
                              <m:t>s</m:t>
                            </m:r>
                          </m:e>
                          <m:sub>
                            <m:r>
                              <a:rPr lang="el-GR">
                                <a:latin typeface="Cambria Math" panose="02040503050406030204" pitchFamily="18" charset="0"/>
                              </a:rPr>
                              <m:t>1</m:t>
                            </m:r>
                          </m:sub>
                        </m:sSub>
                        <m:r>
                          <a:rPr lang="el-GR">
                            <a:latin typeface="Cambria Math" panose="02040503050406030204" pitchFamily="18" charset="0"/>
                          </a:rPr>
                          <m:t>+2</m:t>
                        </m:r>
                        <m:r>
                          <m:rPr>
                            <m:sty m:val="p"/>
                          </m:rPr>
                          <a:rPr lang="el-GR">
                            <a:latin typeface="Cambria Math" panose="02040503050406030204" pitchFamily="18" charset="0"/>
                          </a:rPr>
                          <m:t>Δx</m:t>
                        </m:r>
                      </m:num>
                      <m:den>
                        <m:r>
                          <m:rPr>
                            <m:sty m:val="p"/>
                          </m:rPr>
                          <a:rPr lang="el-GR">
                            <a:latin typeface="Cambria Math" panose="02040503050406030204" pitchFamily="18" charset="0"/>
                          </a:rPr>
                          <m:t>c</m:t>
                        </m:r>
                      </m:den>
                    </m:f>
                  </m:oMath>
                </a14:m>
                <a:r>
                  <a:rPr lang="el-GR" dirty="0"/>
                  <a:t>. Όμως και στις δυο περιπτώσεις η διαφορά φάσης μεταξύ των σημάτων είναι η ίδια και επομένως ο χρόνος που χρειάζεται το φως για να διανύσει τις δυο οπτικές διαδρομές είναι ο ίδιος, δηλαδή </a:t>
                </a:r>
                <a:r>
                  <a:rPr lang="en-US" dirty="0"/>
                  <a:t>t</a:t>
                </a:r>
                <a:r>
                  <a:rPr lang="el-GR" baseline="-25000" dirty="0"/>
                  <a:t>1 </a:t>
                </a:r>
                <a:r>
                  <a:rPr lang="el-GR" dirty="0"/>
                  <a:t>= </a:t>
                </a:r>
                <a:r>
                  <a:rPr lang="en-US" dirty="0"/>
                  <a:t>t</a:t>
                </a:r>
                <a:r>
                  <a:rPr lang="el-GR" baseline="-25000" dirty="0"/>
                  <a:t>2</a:t>
                </a:r>
                <a:r>
                  <a:rPr lang="el-GR" dirty="0"/>
                  <a:t>.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963" t="-1042" r="-177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056484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Ανάλυση μεθόδου εύρεσης του δείκτη διάθλασης n υλικού </a:t>
            </a:r>
            <a:r>
              <a:rPr lang="el-GR" sz="3600" b="0" dirty="0" smtClean="0"/>
              <a:t>(4 </a:t>
            </a:r>
            <a:r>
              <a:rPr lang="el-GR" sz="3600" b="0" dirty="0"/>
              <a:t>από </a:t>
            </a:r>
            <a:r>
              <a:rPr lang="el-GR" sz="3600" b="0" dirty="0" smtClean="0"/>
              <a:t>4)</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Εξισώνοντας τις δυο τελευταίες σχέσεις, καταλήγουμε</a:t>
                </a:r>
                <a:r>
                  <a:rPr lang="el-GR" dirty="0" smtClean="0"/>
                  <a:t>:</a:t>
                </a:r>
              </a:p>
              <a:p>
                <a:pPr marL="0" indent="0" algn="ctr">
                  <a:buNone/>
                </a:pPr>
                <a14:m>
                  <m:oMath xmlns:m="http://schemas.openxmlformats.org/officeDocument/2006/math">
                    <m:f>
                      <m:fPr>
                        <m:ctrlPr>
                          <a:rPr lang="el-GR" i="1">
                            <a:latin typeface="Cambria Math"/>
                          </a:rPr>
                        </m:ctrlPr>
                      </m:fPr>
                      <m:num>
                        <m:r>
                          <m:rPr>
                            <m:sty m:val="p"/>
                          </m:rPr>
                          <a:rPr lang="en-US">
                            <a:latin typeface="Cambria Math" panose="02040503050406030204" pitchFamily="18" charset="0"/>
                          </a:rPr>
                          <m:t>c</m:t>
                        </m:r>
                      </m:num>
                      <m:den>
                        <m:r>
                          <m:rPr>
                            <m:sty m:val="p"/>
                          </m:rPr>
                          <a:rPr lang="en-US">
                            <a:latin typeface="Cambria Math" panose="02040503050406030204" pitchFamily="18" charset="0"/>
                          </a:rPr>
                          <m:t>v</m:t>
                        </m:r>
                      </m:den>
                    </m:f>
                    <m:r>
                      <a:rPr lang="en-US">
                        <a:latin typeface="Cambria Math" panose="02040503050406030204" pitchFamily="18" charset="0"/>
                      </a:rPr>
                      <m:t>=</m:t>
                    </m:r>
                    <m:f>
                      <m:fPr>
                        <m:ctrlPr>
                          <a:rPr lang="el-GR" i="1">
                            <a:latin typeface="Cambria Math"/>
                          </a:rPr>
                        </m:ctrlPr>
                      </m:fPr>
                      <m:num>
                        <m:r>
                          <a:rPr lang="en-US">
                            <a:latin typeface="Cambria Math" panose="02040503050406030204" pitchFamily="18" charset="0"/>
                          </a:rPr>
                          <m:t>2</m:t>
                        </m:r>
                        <m:r>
                          <m:rPr>
                            <m:sty m:val="p"/>
                          </m:rPr>
                          <a:rPr lang="el-GR">
                            <a:latin typeface="Cambria Math" panose="02040503050406030204" pitchFamily="18" charset="0"/>
                          </a:rPr>
                          <m:t>Δ</m:t>
                        </m:r>
                        <m:r>
                          <m:rPr>
                            <m:sty m:val="p"/>
                          </m:rPr>
                          <a:rPr lang="en-US">
                            <a:latin typeface="Cambria Math" panose="02040503050406030204" pitchFamily="18" charset="0"/>
                          </a:rPr>
                          <m:t>x</m:t>
                        </m:r>
                      </m:num>
                      <m:den>
                        <m:sSub>
                          <m:sSubPr>
                            <m:ctrlPr>
                              <a:rPr lang="el-GR" i="1">
                                <a:latin typeface="Cambria Math"/>
                              </a:rPr>
                            </m:ctrlPr>
                          </m:sSubPr>
                          <m:e>
                            <m:r>
                              <m:rPr>
                                <m:sty m:val="p"/>
                              </m:rPr>
                              <a:rPr lang="en-US">
                                <a:latin typeface="Cambria Math" panose="02040503050406030204" pitchFamily="18" charset="0"/>
                              </a:rPr>
                              <m:t>x</m:t>
                            </m:r>
                          </m:e>
                          <m:sub>
                            <m:r>
                              <m:rPr>
                                <m:sty m:val="p"/>
                              </m:rPr>
                              <a:rPr lang="en-US">
                                <a:latin typeface="Cambria Math" panose="02040503050406030204" pitchFamily="18" charset="0"/>
                              </a:rPr>
                              <m:t>m</m:t>
                            </m:r>
                          </m:sub>
                        </m:sSub>
                      </m:den>
                    </m:f>
                    <m:r>
                      <a:rPr lang="en-US">
                        <a:latin typeface="Cambria Math" panose="02040503050406030204" pitchFamily="18" charset="0"/>
                      </a:rPr>
                      <m:t>+1</m:t>
                    </m:r>
                  </m:oMath>
                </a14:m>
                <a:r>
                  <a:rPr lang="el-GR" dirty="0" smtClean="0"/>
                  <a:t>  (7) </a:t>
                </a:r>
              </a:p>
              <a:p>
                <a:r>
                  <a:rPr lang="el-GR" dirty="0"/>
                  <a:t>Όταν η ταχύτητα του φωτός </a:t>
                </a:r>
                <a:r>
                  <a:rPr lang="en-US" dirty="0"/>
                  <a:t>c</a:t>
                </a:r>
                <a:r>
                  <a:rPr lang="el-GR" dirty="0"/>
                  <a:t> στον αέρα είναι γνωστή, από τη σχέση (7) μπορούμε να υπολογίσουμε την ταχύτητα </a:t>
                </a:r>
                <a:r>
                  <a:rPr lang="en-US" dirty="0"/>
                  <a:t>v</a:t>
                </a:r>
                <a:r>
                  <a:rPr lang="el-GR" dirty="0"/>
                  <a:t> του φωτός στο υλικό. Από τη σχέση (3) υπολογίζουμε το δείκτη διάθλασης του υλικού.</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963" t="-1042" r="-177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743537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Αρχικές </a:t>
            </a:r>
            <a:r>
              <a:rPr lang="el-GR" dirty="0"/>
              <a:t>ρυθμίσεις της πειραματικής </a:t>
            </a:r>
            <a:r>
              <a:rPr lang="el-GR" dirty="0" smtClean="0"/>
              <a:t>διάταξης </a:t>
            </a:r>
            <a:r>
              <a:rPr lang="el-GR" sz="3200" b="0" dirty="0" smtClean="0"/>
              <a:t>(1 από 2)</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Βήμα 1</a:t>
            </a:r>
          </a:p>
          <a:p>
            <a:pPr marL="400050" lvl="1" indent="0">
              <a:buNone/>
            </a:pPr>
            <a:r>
              <a:rPr lang="el-GR" dirty="0"/>
              <a:t>Τοποθετούμε τη μονάδα πομπού – δέκτη στο αριστερό άκρο της οπτικής τράπεζας και τους δυο φακούς σε απόσταση περίπου 5 </a:t>
            </a:r>
            <a:r>
              <a:rPr lang="en-US" dirty="0"/>
              <a:t>cm</a:t>
            </a:r>
            <a:r>
              <a:rPr lang="el-GR" dirty="0"/>
              <a:t> εμπρός από τον πομπό και δέκτη αντίστοιχα, με την επίπεδη πλευρά τους προς το μέρος της μονάδας. Ρυθμίζουμε το ύψος τους και τους μετακινούμε πλευρικά, κατά τρόπο που να βλέπουν ακριβώς τις δυο διόδους.</a:t>
            </a:r>
          </a:p>
          <a:p>
            <a:r>
              <a:rPr lang="el-GR" dirty="0"/>
              <a:t>Βήμα 2 </a:t>
            </a:r>
          </a:p>
          <a:p>
            <a:pPr marL="457200" lvl="1" indent="0">
              <a:buNone/>
            </a:pPr>
            <a:r>
              <a:rPr lang="el-GR" dirty="0"/>
              <a:t>Τοποθετούμε το γωνιακό κάτοπτρο στο άλλο άκρο της οπτικής τράπεζας (στα 150 </a:t>
            </a:r>
            <a:r>
              <a:rPr lang="en-US" dirty="0"/>
              <a:t>cm</a:t>
            </a:r>
            <a:r>
              <a:rPr lang="el-GR" dirty="0"/>
              <a:t>) και θέτουμε τη μονάδα σε λειτουργία. Παρακολουθούμε την πορεία της δέσμης από τη </a:t>
            </a:r>
            <a:r>
              <a:rPr lang="en-US" dirty="0"/>
              <a:t>LED</a:t>
            </a:r>
            <a:r>
              <a:rPr lang="el-GR" dirty="0"/>
              <a:t> προς το κάτοπτρο που βρίσκεται απέναντί της και την εστιάζουμε πάνω του, χρησιμοποιώντας ένα κομμάτι χαρτί εμπρός απ’ αυτό. Για να πάρουμε καθαρό είδωλο ρυθμίζουμε πάλι τη θέση του φακού.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316627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Αρχικές ρυθμίσεις της πειραματικής διάταξης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Βήμα 3</a:t>
            </a:r>
          </a:p>
          <a:p>
            <a:pPr marL="457200" lvl="1" indent="0">
              <a:buNone/>
            </a:pPr>
            <a:r>
              <a:rPr lang="el-GR" dirty="0"/>
              <a:t>Παρακολουθούμε την πορεία της δέσμης από το δεύτερο κάτοπτρο προς τη φωτοδίοδο. Αν η φωτεινή κηλίδα δεν είναι καλά εστιασμένη επάνω στην επιφάνεια της διόδου, ρυθμίζουμε τη θέση του φακού που βρίσκεται εμπρός της. Εδώ ίσως χρειαστεί να ρυθμίσουμε και την καθετότητα των κατόπτρων με τους κοχλίες που βρίσκονται στο πίσω μέρος τους. </a:t>
            </a:r>
          </a:p>
          <a:p>
            <a:pPr marL="0" indent="0">
              <a:buNone/>
            </a:pPr>
            <a:r>
              <a:rPr lang="el-GR" dirty="0"/>
              <a:t>Αν η ρύθμιση πραγματοποιηθεί σωστά, στην οθόνη του παλμογράφου θα παρατηρήσουμε ένα καθαρό και δυνατό σήμα.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980987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852936"/>
            <a:ext cx="8229600" cy="908720"/>
          </a:xfrm>
          <a:ln w="25400">
            <a:solidFill>
              <a:schemeClr val="accent1"/>
            </a:solidFill>
          </a:ln>
        </p:spPr>
        <p:txBody>
          <a:bodyPr>
            <a:normAutofit/>
          </a:bodyPr>
          <a:lstStyle/>
          <a:p>
            <a:r>
              <a:rPr lang="el-GR" sz="3600" dirty="0" smtClean="0"/>
              <a:t>Εργασίες</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358305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Μέτρηση </a:t>
            </a:r>
            <a:r>
              <a:rPr lang="el-GR" dirty="0"/>
              <a:t>της ταχύτητας του φωτός στον </a:t>
            </a:r>
            <a:r>
              <a:rPr lang="el-GR" dirty="0" smtClean="0"/>
              <a:t>αέρα </a:t>
            </a:r>
            <a:r>
              <a:rPr lang="el-GR" sz="3200" b="0" dirty="0" smtClean="0"/>
              <a:t>(1 από 3)</a:t>
            </a:r>
            <a:endParaRPr lang="el-GR" sz="3200" b="0" dirty="0"/>
          </a:p>
        </p:txBody>
      </p:sp>
      <p:sp>
        <p:nvSpPr>
          <p:cNvPr id="3" name="Θέση περιεχομένου 2"/>
          <p:cNvSpPr>
            <a:spLocks noGrp="1"/>
          </p:cNvSpPr>
          <p:nvPr>
            <p:ph idx="1"/>
          </p:nvPr>
        </p:nvSpPr>
        <p:spPr/>
        <p:txBody>
          <a:bodyPr>
            <a:normAutofit/>
          </a:bodyPr>
          <a:lstStyle/>
          <a:p>
            <a:pPr marL="457200" lvl="0" indent="-457200">
              <a:buFont typeface="+mj-lt"/>
              <a:buAutoNum type="arabicPeriod"/>
            </a:pPr>
            <a:r>
              <a:rPr lang="el-GR" dirty="0"/>
              <a:t>Αναγνωρίζουμε τη διάταξη και πραγματοποιούμε τις αρχικές ρυθμίσεις όπως περιγράφονται στην παράγραφο 2.5 </a:t>
            </a:r>
          </a:p>
          <a:p>
            <a:pPr marL="457200" lvl="0" indent="-457200">
              <a:buFont typeface="+mj-lt"/>
              <a:buAutoNum type="arabicPeriod"/>
            </a:pPr>
            <a:r>
              <a:rPr lang="el-GR" dirty="0"/>
              <a:t>Τοποθετούμε το γωνιακό κάτοπτρο στο δεξιό άκρο της οπτικής τράπεζας. Ρυθμίζουμε το κουμπί φάσης που βρίσκεται στη μονάδα, έως ότου στον παλμογράφο απεικονίσουμε κεκλιμένη ευθεία, σημειώνουμε την ένδειξη της κλίμακας και την καταχωρούμε στον Πίνακα 1 ως </a:t>
            </a:r>
            <a:r>
              <a:rPr lang="en-US" dirty="0"/>
              <a:t>x</a:t>
            </a:r>
            <a:r>
              <a:rPr lang="el-GR" baseline="-25000" dirty="0"/>
              <a:t>5</a:t>
            </a:r>
            <a:r>
              <a:rPr lang="el-GR" dirty="0"/>
              <a:t> </a:t>
            </a:r>
          </a:p>
          <a:p>
            <a:pPr marL="457200" lvl="0" indent="-457200">
              <a:buFont typeface="+mj-lt"/>
              <a:buAutoNum type="arabicPeriod"/>
            </a:pPr>
            <a:r>
              <a:rPr lang="el-GR" dirty="0"/>
              <a:t>Μετακινούμε το κάτοπτρο προς το μέρος της μονάδας μέχρις ότου απεικονίσουμε στον παλμογράφο έλλειψη, που ο κύριος άξονάς της έχει περίπου την ίδια κλίση με την προηγούμενη ευθεία. Σημειώνουμε τη θέση του κατόπτρου επάνω στην οπτική τράπεζα και την καταχωρούμε στον Πίνακα 1 ως </a:t>
            </a:r>
            <a:r>
              <a:rPr lang="en-US" dirty="0"/>
              <a:t>x</a:t>
            </a:r>
            <a:r>
              <a:rPr lang="el-GR" baseline="-25000" dirty="0"/>
              <a:t>4</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007273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Μέτρηση της ταχύτητας του φωτός στον αέρα </a:t>
            </a: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p:txBody>
          <a:bodyPr/>
          <a:lstStyle/>
          <a:p>
            <a:pPr marL="457200" lvl="0" indent="-457200">
              <a:buFont typeface="+mj-lt"/>
              <a:buAutoNum type="arabicPeriod" startAt="4"/>
            </a:pPr>
            <a:r>
              <a:rPr lang="el-GR" dirty="0"/>
              <a:t>Μετακινούμε εκ νέου το κάτοπτρο (πάντα προς το μέρος της μονάδας), μέχρις ότου στον παλμογράφο απεικονιστεί κύκλος. Αν χρειαστεί ρυθμίσουμε τις ευαισθησίες των κλιμάκων των δυο καναλιών. Σημειώνουμε τη θέση του κατόπτρου επάνω στην οπτική τράπεζα και την καταχωρούμε στον Πίνακα 1 ως </a:t>
            </a:r>
            <a:r>
              <a:rPr lang="en-US" dirty="0"/>
              <a:t>x</a:t>
            </a:r>
            <a:r>
              <a:rPr lang="el-GR" baseline="-25000" dirty="0"/>
              <a:t>3</a:t>
            </a:r>
            <a:endParaRPr lang="el-GR" dirty="0"/>
          </a:p>
          <a:p>
            <a:pPr marL="457200" lvl="0" indent="-457200">
              <a:buFont typeface="+mj-lt"/>
              <a:buAutoNum type="arabicPeriod" startAt="4"/>
            </a:pPr>
            <a:r>
              <a:rPr lang="el-GR" dirty="0"/>
              <a:t>Σημειώνουμε δυο ακόμη θέσεις του κατόπτρου επάνω στην οπτική τράπεζα στις οποίες παρατηρούμε διαδοχικά μία έλλειψη (αντίθετη κλίση του άξονά της σε σχέση με την προηγούμενη έλλειψη) και μια ευθεία αντίθετης κλίσης με την πρώτη ευθεία που απεικονίσαμε. Καταχωρούμε τις δυο θέσεις στον Πίνακα 1 ως </a:t>
            </a:r>
            <a:r>
              <a:rPr lang="en-US" dirty="0"/>
              <a:t>x</a:t>
            </a:r>
            <a:r>
              <a:rPr lang="el-GR" baseline="-25000" dirty="0"/>
              <a:t>2</a:t>
            </a:r>
            <a:r>
              <a:rPr lang="el-GR" dirty="0"/>
              <a:t> και </a:t>
            </a:r>
            <a:r>
              <a:rPr lang="en-US" dirty="0"/>
              <a:t>x</a:t>
            </a:r>
            <a:r>
              <a:rPr lang="el-GR" baseline="-25000" dirty="0"/>
              <a:t>1 </a:t>
            </a:r>
            <a:r>
              <a:rPr lang="el-GR" dirty="0"/>
              <a:t>αντίστοιχα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62821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Μέτρηση της ταχύτητας του φωτός στον αέρα </a:t>
            </a: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pPr marL="457200" lvl="0" indent="-457200">
              <a:buFont typeface="+mj-lt"/>
              <a:buAutoNum type="arabicPeriod" startAt="6"/>
            </a:pPr>
            <a:r>
              <a:rPr lang="el-GR" dirty="0"/>
              <a:t>Σε κάθε μια από τις παραπάνω θέσεις του κατόπτρου βρίσκουμε από το Σχήμα (3) την αντίστοιχη φάση και καταχωρούμε στον Πίνακα 1 </a:t>
            </a:r>
          </a:p>
          <a:p>
            <a:pPr marL="457200" lvl="0" indent="-457200">
              <a:buFont typeface="+mj-lt"/>
              <a:buAutoNum type="arabicPeriod" startAt="6"/>
            </a:pPr>
            <a:r>
              <a:rPr lang="el-GR" dirty="0"/>
              <a:t>Συμπληρώνουμε στον Πίνακα 2 τις διαφορές δρόμων Δ</a:t>
            </a:r>
            <a:r>
              <a:rPr lang="en-US" dirty="0"/>
              <a:t>x</a:t>
            </a:r>
            <a:r>
              <a:rPr lang="el-GR" dirty="0"/>
              <a:t> και Δ</a:t>
            </a:r>
            <a:r>
              <a:rPr lang="en-US" dirty="0"/>
              <a:t>s</a:t>
            </a:r>
            <a:r>
              <a:rPr lang="el-GR" dirty="0"/>
              <a:t> (Δ</a:t>
            </a:r>
            <a:r>
              <a:rPr lang="en-US" dirty="0"/>
              <a:t>s</a:t>
            </a:r>
            <a:r>
              <a:rPr lang="el-GR" dirty="0"/>
              <a:t> = 2Δ</a:t>
            </a:r>
            <a:r>
              <a:rPr lang="en-US" dirty="0"/>
              <a:t>x</a:t>
            </a:r>
            <a:r>
              <a:rPr lang="el-GR" dirty="0"/>
              <a:t>) καθώς και τις αντίστοιχες διαφορές φάσης Δφ</a:t>
            </a:r>
          </a:p>
          <a:p>
            <a:pPr marL="457200" lvl="0" indent="-457200">
              <a:buFont typeface="+mj-lt"/>
              <a:buAutoNum type="arabicPeriod" startAt="6"/>
            </a:pPr>
            <a:r>
              <a:rPr lang="el-GR" dirty="0"/>
              <a:t>Από τις παραπάνω τιμές υπολογίζουμε κάθε φορά την ταχύτητα </a:t>
            </a:r>
            <a:r>
              <a:rPr lang="en-US" dirty="0"/>
              <a:t>c</a:t>
            </a:r>
            <a:r>
              <a:rPr lang="el-GR" dirty="0"/>
              <a:t> του φωτός, κάνοντας χρήση της σχέσης (6) και στη συνέχεια τη μέση τιμή της </a:t>
            </a:r>
            <a:r>
              <a:rPr lang="en-US" dirty="0"/>
              <a:t>c</a:t>
            </a:r>
            <a:r>
              <a:rPr lang="el-GR" dirty="0"/>
              <a:t>. Δίνεται </a:t>
            </a:r>
            <a:r>
              <a:rPr lang="en-US" dirty="0"/>
              <a:t>f</a:t>
            </a:r>
            <a:r>
              <a:rPr lang="el-GR" dirty="0"/>
              <a:t> = 50.1 </a:t>
            </a:r>
            <a:r>
              <a:rPr lang="en-US" dirty="0"/>
              <a:t>MHz</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449767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smtClean="0"/>
              <a:t>Μέτρηση </a:t>
            </a:r>
            <a:r>
              <a:rPr lang="el-GR" sz="3600" dirty="0"/>
              <a:t>της ταχύτητας του φωτός σε υλικό – εύρεση δείκτη διάθλασης </a:t>
            </a:r>
            <a:r>
              <a:rPr lang="el-GR" sz="3600" dirty="0" smtClean="0"/>
              <a:t>υλικού </a:t>
            </a:r>
            <a:r>
              <a:rPr lang="el-GR" sz="3200" b="0" dirty="0" smtClean="0"/>
              <a:t>(1 από 4)</a:t>
            </a:r>
            <a:endParaRPr lang="el-GR" sz="3200" b="0" dirty="0"/>
          </a:p>
        </p:txBody>
      </p:sp>
      <p:sp>
        <p:nvSpPr>
          <p:cNvPr id="3" name="Θέση περιεχομένου 2"/>
          <p:cNvSpPr>
            <a:spLocks noGrp="1"/>
          </p:cNvSpPr>
          <p:nvPr>
            <p:ph idx="1"/>
          </p:nvPr>
        </p:nvSpPr>
        <p:spPr/>
        <p:txBody>
          <a:bodyPr>
            <a:normAutofit/>
          </a:bodyPr>
          <a:lstStyle/>
          <a:p>
            <a:pPr marL="457200" lvl="0" indent="-457200">
              <a:buFont typeface="+mj-lt"/>
              <a:buAutoNum type="arabicPeriod"/>
            </a:pPr>
            <a:r>
              <a:rPr lang="el-GR" dirty="0"/>
              <a:t>Θέτουμε τη διάταξη σε λειτουργία και παρεμβάλουμε το τεμάχιο της συνθετικής ρητίνης στην πορεία του οπτικού σήματος, έτσι ώστε το αριστερό του άκρο να συμπίπτει με τη θέση </a:t>
            </a:r>
            <a:r>
              <a:rPr lang="en-US" dirty="0"/>
              <a:t>x</a:t>
            </a:r>
            <a:r>
              <a:rPr lang="el-GR" dirty="0"/>
              <a:t> = 0 της οπτικής </a:t>
            </a:r>
            <a:r>
              <a:rPr lang="el-GR" dirty="0" smtClean="0"/>
              <a:t>τράπεζας.</a:t>
            </a:r>
            <a:endParaRPr lang="el-GR" dirty="0"/>
          </a:p>
          <a:p>
            <a:pPr marL="457200" lvl="0" indent="-457200">
              <a:buFont typeface="+mj-lt"/>
              <a:buAutoNum type="arabicPeriod"/>
            </a:pPr>
            <a:r>
              <a:rPr lang="el-GR" dirty="0"/>
              <a:t>Τοποθετούμε το γωνιακό κάτοπτρο πίσω από το υλικό, στη θέση </a:t>
            </a:r>
            <a:r>
              <a:rPr lang="en-US" dirty="0"/>
              <a:t>x</a:t>
            </a:r>
            <a:r>
              <a:rPr lang="el-GR" dirty="0"/>
              <a:t> = 35 </a:t>
            </a:r>
            <a:r>
              <a:rPr lang="en-US" dirty="0"/>
              <a:t>cm</a:t>
            </a:r>
            <a:r>
              <a:rPr lang="el-GR" dirty="0"/>
              <a:t> και ρυθμίζουμε το κουμπί της φάσης που βρίσκεται επάνω στη μονάδα, έως ότου απεικονίσουμε στην οθόνη του παλμογράφου μια κεκλιμένη </a:t>
            </a:r>
            <a:r>
              <a:rPr lang="el-GR" dirty="0" smtClean="0"/>
              <a:t>ευθεία.</a:t>
            </a:r>
            <a:endParaRPr lang="el-GR" dirty="0"/>
          </a:p>
          <a:p>
            <a:pPr marL="457200" lvl="0" indent="-457200">
              <a:buFont typeface="+mj-lt"/>
              <a:buAutoNum type="arabicPeriod"/>
            </a:pPr>
            <a:r>
              <a:rPr lang="el-GR" dirty="0"/>
              <a:t>Αφαιρούμε το υλικό από την οπτική τράπεζα και μετακινούμε προς τα δεξιά το γωνιακό κάτοπτρο (περίπου 7 – 10 </a:t>
            </a:r>
            <a:r>
              <a:rPr lang="en-US" dirty="0"/>
              <a:t>cm</a:t>
            </a:r>
            <a:r>
              <a:rPr lang="el-GR" dirty="0"/>
              <a:t>), έως ότου λάβουμε στον παλμογράφο την ίδια ευθεία, όπως και προηγουμένως (έχουμε δηλαδή την ίδια διαφορά φάσης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165104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Μέτρηση της ταχύτητας του φωτός σε υλικό – εύρεση δείκτη διάθλασης υλικού </a:t>
            </a:r>
            <a:r>
              <a:rPr lang="el-GR" sz="3600" b="0" dirty="0" smtClean="0"/>
              <a:t>(2 από 4)</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457200" lvl="0" indent="-457200">
              <a:buFont typeface="+mj-lt"/>
              <a:buAutoNum type="arabicPeriod" startAt="4"/>
            </a:pPr>
            <a:r>
              <a:rPr lang="el-GR" dirty="0"/>
              <a:t>Μετρούμε το μήκος του τεμαχίου της ρητίνης και χρησιμοποιώντας τη μέση τιμή του </a:t>
            </a:r>
            <a:r>
              <a:rPr lang="en-US" dirty="0"/>
              <a:t>c</a:t>
            </a:r>
            <a:r>
              <a:rPr lang="el-GR" dirty="0"/>
              <a:t> που βρήκαμε από την προηγούμενη εργασία, υπολογίζουμε από τη σχέση (7) την ταχύτητα </a:t>
            </a:r>
            <a:r>
              <a:rPr lang="en-US" dirty="0"/>
              <a:t>v</a:t>
            </a:r>
            <a:r>
              <a:rPr lang="el-GR" dirty="0"/>
              <a:t> του φωτός μέσα στο </a:t>
            </a:r>
            <a:r>
              <a:rPr lang="el-GR" dirty="0" smtClean="0"/>
              <a:t>υλικό.</a:t>
            </a:r>
            <a:endParaRPr lang="el-GR" dirty="0"/>
          </a:p>
          <a:p>
            <a:pPr marL="457200" lvl="0" indent="-457200">
              <a:buFont typeface="+mj-lt"/>
              <a:buAutoNum type="arabicPeriod" startAt="4"/>
            </a:pPr>
            <a:r>
              <a:rPr lang="el-GR" dirty="0"/>
              <a:t>Γνωρίζοντας πλέον την ταχύτητα </a:t>
            </a:r>
            <a:r>
              <a:rPr lang="en-US" dirty="0"/>
              <a:t>v</a:t>
            </a:r>
            <a:r>
              <a:rPr lang="el-GR" dirty="0"/>
              <a:t> του φωτός στο υλικό, υπολογίζουμε από τη σχέση (3) το δείκτη διάθλασης </a:t>
            </a:r>
            <a:r>
              <a:rPr lang="en-US" dirty="0"/>
              <a:t>n</a:t>
            </a:r>
            <a:r>
              <a:rPr lang="el-GR" dirty="0"/>
              <a:t> του  </a:t>
            </a:r>
            <a:r>
              <a:rPr lang="el-GR" dirty="0" smtClean="0"/>
              <a:t>υλικού.</a:t>
            </a:r>
            <a:endParaRPr lang="el-GR" dirty="0"/>
          </a:p>
          <a:p>
            <a:pPr marL="457200" lvl="0" indent="-457200">
              <a:buFont typeface="+mj-lt"/>
              <a:buAutoNum type="arabicPeriod" startAt="4"/>
            </a:pPr>
            <a:r>
              <a:rPr lang="el-GR" dirty="0"/>
              <a:t>Θέτουμε τις τιμές </a:t>
            </a:r>
            <a:r>
              <a:rPr lang="en-US" dirty="0"/>
              <a:t>c</a:t>
            </a:r>
            <a:r>
              <a:rPr lang="el-GR" dirty="0"/>
              <a:t>, </a:t>
            </a:r>
            <a:r>
              <a:rPr lang="en-US" dirty="0"/>
              <a:t>v</a:t>
            </a:r>
            <a:r>
              <a:rPr lang="el-GR" dirty="0"/>
              <a:t>, </a:t>
            </a:r>
            <a:r>
              <a:rPr lang="en-US" dirty="0"/>
              <a:t>n</a:t>
            </a:r>
            <a:r>
              <a:rPr lang="el-GR" dirty="0"/>
              <a:t> στον Πίνακα </a:t>
            </a:r>
            <a:r>
              <a:rPr lang="el-GR" dirty="0" smtClean="0"/>
              <a:t>3.</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669764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924944"/>
            <a:ext cx="8229600" cy="908720"/>
          </a:xfrm>
          <a:noFill/>
          <a:ln w="25400">
            <a:solidFill>
              <a:schemeClr val="accent1"/>
            </a:solidFill>
          </a:ln>
        </p:spPr>
        <p:txBody>
          <a:bodyPr/>
          <a:lstStyle/>
          <a:p>
            <a:r>
              <a:rPr lang="el-GR" dirty="0" smtClean="0"/>
              <a:t>Διάδοση </a:t>
            </a:r>
            <a:r>
              <a:rPr lang="el-GR" dirty="0"/>
              <a:t>του </a:t>
            </a:r>
            <a:r>
              <a:rPr lang="el-GR" dirty="0" smtClean="0"/>
              <a:t>φωτός</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967018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Μέτρηση της ταχύτητας του φωτός σε υλικό – εύρεση δείκτη διάθλασης υλικού </a:t>
            </a:r>
            <a:r>
              <a:rPr lang="el-GR" sz="3600" b="0" dirty="0" smtClean="0"/>
              <a:t>(3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57200" y="1196752"/>
            <a:ext cx="8229600" cy="504056"/>
          </a:xfrm>
        </p:spPr>
        <p:txBody>
          <a:bodyPr/>
          <a:lstStyle/>
          <a:p>
            <a:pPr marL="0" indent="0" algn="ctr">
              <a:buNone/>
            </a:pPr>
            <a:r>
              <a:rPr lang="en-US" b="1" dirty="0"/>
              <a:t>Πίνακας 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graphicFrame>
        <p:nvGraphicFramePr>
          <p:cNvPr id="5" name="Πίνακας 4"/>
          <p:cNvGraphicFramePr>
            <a:graphicFrameLocks noGrp="1"/>
          </p:cNvGraphicFramePr>
          <p:nvPr>
            <p:extLst/>
          </p:nvPr>
        </p:nvGraphicFramePr>
        <p:xfrm>
          <a:off x="1187624" y="1700808"/>
          <a:ext cx="7056784" cy="946404"/>
        </p:xfrm>
        <a:graphic>
          <a:graphicData uri="http://schemas.openxmlformats.org/drawingml/2006/table">
            <a:tbl>
              <a:tblPr firstRow="1" firstCol="1" lastRow="1" lastCol="1" bandRow="1" bandCol="1">
                <a:tableStyleId>{5940675A-B579-460E-94D1-54222C63F5DA}</a:tableStyleId>
              </a:tblPr>
              <a:tblGrid>
                <a:gridCol w="1440160"/>
                <a:gridCol w="1008112"/>
                <a:gridCol w="936104"/>
                <a:gridCol w="1152128"/>
                <a:gridCol w="864096"/>
                <a:gridCol w="1656184"/>
              </a:tblGrid>
              <a:tr h="254000">
                <a:tc rowSpan="2">
                  <a:txBody>
                    <a:bodyPr/>
                    <a:lstStyle/>
                    <a:p>
                      <a:pPr algn="ctr">
                        <a:lnSpc>
                          <a:spcPct val="115000"/>
                        </a:lnSpc>
                        <a:spcAft>
                          <a:spcPts val="0"/>
                        </a:spcAft>
                      </a:pPr>
                      <a:r>
                        <a:rPr lang="en-US" sz="1800" b="1" dirty="0">
                          <a:effectLst/>
                          <a:latin typeface="+mn-lt"/>
                        </a:rPr>
                        <a:t>Θέση </a:t>
                      </a:r>
                      <a:endParaRPr lang="el-GR" sz="1800" b="1" dirty="0">
                        <a:effectLst/>
                        <a:latin typeface="+mn-lt"/>
                      </a:endParaRPr>
                    </a:p>
                    <a:p>
                      <a:pPr algn="ctr">
                        <a:lnSpc>
                          <a:spcPct val="115000"/>
                        </a:lnSpc>
                        <a:spcAft>
                          <a:spcPts val="0"/>
                        </a:spcAft>
                      </a:pPr>
                      <a:r>
                        <a:rPr lang="en-US" sz="1800" b="1" dirty="0">
                          <a:effectLst/>
                          <a:latin typeface="+mn-lt"/>
                        </a:rPr>
                        <a:t>κατόπτρου</a:t>
                      </a:r>
                      <a:endParaRPr lang="el-GR" sz="1800" b="1"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1 </a:t>
                      </a:r>
                      <a:r>
                        <a:rPr lang="en-US" sz="1800" dirty="0">
                          <a:effectLst/>
                          <a:latin typeface="+mn-lt"/>
                        </a:rPr>
                        <a:t>(cm)</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2 </a:t>
                      </a:r>
                      <a:r>
                        <a:rPr lang="en-US" sz="1800" dirty="0">
                          <a:effectLst/>
                          <a:latin typeface="+mn-lt"/>
                        </a:rPr>
                        <a:t>(cm)</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3</a:t>
                      </a:r>
                      <a:r>
                        <a:rPr lang="en-US" sz="1800" dirty="0">
                          <a:effectLst/>
                          <a:latin typeface="+mn-lt"/>
                        </a:rPr>
                        <a:t> (cm)</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4</a:t>
                      </a:r>
                      <a:r>
                        <a:rPr lang="en-US" sz="1800" dirty="0">
                          <a:effectLst/>
                          <a:latin typeface="+mn-lt"/>
                        </a:rPr>
                        <a:t> (cm)</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(cm)</a:t>
                      </a:r>
                      <a:endParaRPr lang="el-GR" sz="1800" dirty="0">
                        <a:effectLst/>
                        <a:latin typeface="+mn-lt"/>
                        <a:ea typeface="Times New Roman"/>
                        <a:cs typeface="Times New Roman"/>
                      </a:endParaRPr>
                    </a:p>
                  </a:txBody>
                  <a:tcPr marL="68580" marR="68580" marT="0" marB="0"/>
                </a:tc>
              </a:tr>
              <a:tr h="254000">
                <a:tc vMerge="1">
                  <a:txBody>
                    <a:bodyPr/>
                    <a:lstStyle/>
                    <a:p>
                      <a:endParaRPr lang="el-GR"/>
                    </a:p>
                  </a:txBody>
                  <a:tcPr/>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r>
              <a:tr h="254000">
                <a:tc>
                  <a:txBody>
                    <a:bodyPr/>
                    <a:lstStyle/>
                    <a:p>
                      <a:pPr algn="ctr">
                        <a:lnSpc>
                          <a:spcPct val="115000"/>
                        </a:lnSpc>
                        <a:spcAft>
                          <a:spcPts val="0"/>
                        </a:spcAft>
                      </a:pPr>
                      <a:r>
                        <a:rPr lang="en-US" sz="1800" b="1" dirty="0">
                          <a:effectLst/>
                          <a:latin typeface="+mn-lt"/>
                        </a:rPr>
                        <a:t>Φάση</a:t>
                      </a:r>
                      <a:endParaRPr lang="el-GR" sz="1800" b="1"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r>
            </a:tbl>
          </a:graphicData>
        </a:graphic>
      </p:graphicFrame>
      <p:sp>
        <p:nvSpPr>
          <p:cNvPr id="6" name="Θέση περιεχομένου 2"/>
          <p:cNvSpPr txBox="1">
            <a:spLocks/>
          </p:cNvSpPr>
          <p:nvPr/>
        </p:nvSpPr>
        <p:spPr>
          <a:xfrm>
            <a:off x="556480" y="2827722"/>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n-US" b="1" dirty="0" smtClean="0"/>
              <a:t>Πίνακας </a:t>
            </a:r>
            <a:r>
              <a:rPr lang="el-GR" b="1" dirty="0" smtClean="0"/>
              <a:t>2</a:t>
            </a:r>
            <a:endParaRPr lang="el-GR" dirty="0"/>
          </a:p>
        </p:txBody>
      </p:sp>
      <mc:AlternateContent xmlns:mc="http://schemas.openxmlformats.org/markup-compatibility/2006" xmlns:a14="http://schemas.microsoft.com/office/drawing/2010/main">
        <mc:Choice Requires="a14">
          <p:graphicFrame>
            <p:nvGraphicFramePr>
              <p:cNvPr id="7" name="Πίνακας 6"/>
              <p:cNvGraphicFramePr>
                <a:graphicFrameLocks noGrp="1"/>
              </p:cNvGraphicFramePr>
              <p:nvPr>
                <p:extLst/>
              </p:nvPr>
            </p:nvGraphicFramePr>
            <p:xfrm>
              <a:off x="179512" y="3356992"/>
              <a:ext cx="8784976" cy="2839212"/>
            </p:xfrm>
            <a:graphic>
              <a:graphicData uri="http://schemas.openxmlformats.org/drawingml/2006/table">
                <a:tbl>
                  <a:tblPr firstRow="1" firstCol="1" lastRow="1" lastCol="1" bandRow="1" bandCol="1">
                    <a:tableStyleId>{5940675A-B579-460E-94D1-54222C63F5DA}</a:tableStyleId>
                  </a:tblPr>
                  <a:tblGrid>
                    <a:gridCol w="864096"/>
                    <a:gridCol w="720080"/>
                    <a:gridCol w="792088"/>
                    <a:gridCol w="720080"/>
                    <a:gridCol w="792088"/>
                    <a:gridCol w="792088"/>
                    <a:gridCol w="864096"/>
                    <a:gridCol w="864096"/>
                    <a:gridCol w="792088"/>
                    <a:gridCol w="792088"/>
                    <a:gridCol w="792088"/>
                  </a:tblGrid>
                  <a:tr h="254000">
                    <a:tc rowSpan="2">
                      <a:txBody>
                        <a:bodyPr/>
                        <a:lstStyle/>
                        <a:p>
                          <a:pPr algn="ctr">
                            <a:lnSpc>
                              <a:spcPct val="115000"/>
                            </a:lnSpc>
                            <a:spcAft>
                              <a:spcPts val="0"/>
                            </a:spcAft>
                          </a:pPr>
                          <a:r>
                            <a:rPr lang="en-US" sz="1800" dirty="0">
                              <a:effectLst/>
                              <a:latin typeface="+mn-lt"/>
                            </a:rPr>
                            <a:t> </a:t>
                          </a:r>
                          <a:endParaRPr lang="el-GR" sz="1800" dirty="0">
                            <a:effectLst/>
                            <a:latin typeface="+mn-lt"/>
                          </a:endParaRPr>
                        </a:p>
                        <a:p>
                          <a:pPr algn="ctr">
                            <a:lnSpc>
                              <a:spcPct val="115000"/>
                            </a:lnSpc>
                            <a:spcAft>
                              <a:spcPts val="0"/>
                            </a:spcAft>
                          </a:pPr>
                          <a:r>
                            <a:rPr lang="en-US" sz="1800" dirty="0">
                              <a:effectLst/>
                              <a:latin typeface="+mn-lt"/>
                            </a:rPr>
                            <a:t>Δx</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 x</a:t>
                          </a:r>
                          <a:r>
                            <a:rPr lang="en-US" sz="1800" baseline="-25000" dirty="0">
                              <a:effectLst/>
                              <a:latin typeface="+mn-lt"/>
                            </a:rPr>
                            <a:t>4</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 x</a:t>
                          </a:r>
                          <a:r>
                            <a:rPr lang="en-US" sz="1800" baseline="-25000" dirty="0">
                              <a:effectLst/>
                              <a:latin typeface="+mn-lt"/>
                            </a:rPr>
                            <a:t>3</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 x</a:t>
                          </a:r>
                          <a:r>
                            <a:rPr lang="en-US" sz="1800" baseline="-25000" dirty="0">
                              <a:effectLst/>
                              <a:latin typeface="+mn-lt"/>
                            </a:rPr>
                            <a:t>2</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 x</a:t>
                          </a:r>
                          <a:r>
                            <a:rPr lang="en-US" sz="1800" baseline="-25000" dirty="0">
                              <a:effectLst/>
                              <a:latin typeface="+mn-lt"/>
                            </a:rPr>
                            <a:t>1</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4 </a:t>
                          </a:r>
                          <a:r>
                            <a:rPr lang="en-US" sz="1800" dirty="0">
                              <a:effectLst/>
                              <a:latin typeface="+mn-lt"/>
                            </a:rPr>
                            <a:t>– x</a:t>
                          </a:r>
                          <a:r>
                            <a:rPr lang="en-US" sz="1800" baseline="-25000" dirty="0">
                              <a:effectLst/>
                              <a:latin typeface="+mn-lt"/>
                            </a:rPr>
                            <a:t>3</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4 </a:t>
                          </a:r>
                          <a:r>
                            <a:rPr lang="en-US" sz="1800" dirty="0">
                              <a:effectLst/>
                              <a:latin typeface="+mn-lt"/>
                            </a:rPr>
                            <a:t>– x</a:t>
                          </a:r>
                          <a:r>
                            <a:rPr lang="en-US" sz="1800" baseline="-25000" dirty="0">
                              <a:effectLst/>
                              <a:latin typeface="+mn-lt"/>
                            </a:rPr>
                            <a:t>2</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4 </a:t>
                          </a:r>
                          <a:r>
                            <a:rPr lang="en-US" sz="1800" dirty="0">
                              <a:effectLst/>
                              <a:latin typeface="+mn-lt"/>
                            </a:rPr>
                            <a:t>– x</a:t>
                          </a:r>
                          <a:r>
                            <a:rPr lang="en-US" sz="1800" baseline="-25000" dirty="0">
                              <a:effectLst/>
                              <a:latin typeface="+mn-lt"/>
                            </a:rPr>
                            <a:t>1</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3 </a:t>
                          </a:r>
                          <a:r>
                            <a:rPr lang="en-US" sz="1800" dirty="0">
                              <a:effectLst/>
                              <a:latin typeface="+mn-lt"/>
                            </a:rPr>
                            <a:t>– x</a:t>
                          </a:r>
                          <a:r>
                            <a:rPr lang="en-US" sz="1800" baseline="-25000" dirty="0">
                              <a:effectLst/>
                              <a:latin typeface="+mn-lt"/>
                            </a:rPr>
                            <a:t>2</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3 </a:t>
                          </a:r>
                          <a:r>
                            <a:rPr lang="en-US" sz="1800" dirty="0">
                              <a:effectLst/>
                              <a:latin typeface="+mn-lt"/>
                            </a:rPr>
                            <a:t>– x</a:t>
                          </a:r>
                          <a:r>
                            <a:rPr lang="en-US" sz="1800" baseline="-25000" dirty="0">
                              <a:effectLst/>
                              <a:latin typeface="+mn-lt"/>
                            </a:rPr>
                            <a:t>1</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2 </a:t>
                          </a:r>
                          <a:r>
                            <a:rPr lang="en-US" sz="1800" dirty="0">
                              <a:effectLst/>
                              <a:latin typeface="+mn-lt"/>
                            </a:rPr>
                            <a:t>– x</a:t>
                          </a:r>
                          <a:r>
                            <a:rPr lang="en-US" sz="1800" baseline="-25000" dirty="0">
                              <a:effectLst/>
                              <a:latin typeface="+mn-lt"/>
                            </a:rPr>
                            <a:t>1</a:t>
                          </a:r>
                          <a:endParaRPr lang="el-GR" sz="1800" dirty="0">
                            <a:effectLst/>
                            <a:latin typeface="+mn-lt"/>
                            <a:ea typeface="Times New Roman"/>
                            <a:cs typeface="Times New Roman"/>
                          </a:endParaRPr>
                        </a:p>
                      </a:txBody>
                      <a:tcPr marL="68580" marR="68580" marT="0" marB="0"/>
                    </a:tc>
                  </a:tr>
                  <a:tr h="254000">
                    <a:tc vMerge="1">
                      <a:txBody>
                        <a:bodyPr/>
                        <a:lstStyle/>
                        <a:p>
                          <a:endParaRPr lang="el-GR"/>
                        </a:p>
                      </a:txBody>
                      <a:tcPr/>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r>
                  <a:tr h="254000">
                    <a:tc>
                      <a:txBody>
                        <a:bodyPr/>
                        <a:lstStyle/>
                        <a:p>
                          <a:pPr algn="ctr">
                            <a:lnSpc>
                              <a:spcPct val="115000"/>
                            </a:lnSpc>
                            <a:spcAft>
                              <a:spcPts val="0"/>
                            </a:spcAft>
                          </a:pPr>
                          <a:r>
                            <a:rPr lang="en-US" sz="1800" dirty="0">
                              <a:effectLst/>
                              <a:latin typeface="+mn-lt"/>
                            </a:rPr>
                            <a:t>Δs</a:t>
                          </a:r>
                          <a:endParaRPr lang="el-GR" sz="1800" dirty="0">
                            <a:effectLst/>
                            <a:latin typeface="+mn-lt"/>
                            <a:ea typeface="Times New Roman"/>
                            <a:cs typeface="Times New Roman"/>
                          </a:endParaRPr>
                        </a:p>
                      </a:txBody>
                      <a:tcPr marL="68580" marR="68580" marT="0" marB="0" anchor="ctr"/>
                    </a:tc>
                    <a:tc>
                      <a:txBody>
                        <a:bodyPr/>
                        <a:lstStyle/>
                        <a:p>
                          <a:pPr algn="just">
                            <a:lnSpc>
                              <a:spcPct val="115000"/>
                            </a:lnSpc>
                            <a:spcAft>
                              <a:spcPts val="0"/>
                            </a:spcAft>
                          </a:pPr>
                          <a:r>
                            <a:rPr lang="en-US" sz="1800" dirty="0">
                              <a:effectLst/>
                              <a:latin typeface="+mn-lt"/>
                            </a:rPr>
                            <a:t> </a:t>
                          </a:r>
                          <a:endParaRPr lang="el-GR" sz="1800" dirty="0">
                            <a:effectLst/>
                            <a:latin typeface="+mn-lt"/>
                          </a:endParaRPr>
                        </a:p>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r>
                  <a:tr h="254000">
                    <a:tc>
                      <a:txBody>
                        <a:bodyPr/>
                        <a:lstStyle/>
                        <a:p>
                          <a:pPr algn="ctr">
                            <a:lnSpc>
                              <a:spcPct val="115000"/>
                            </a:lnSpc>
                            <a:spcAft>
                              <a:spcPts val="0"/>
                            </a:spcAft>
                          </a:pPr>
                          <a:r>
                            <a:rPr lang="en-US" sz="1800" dirty="0">
                              <a:effectLst/>
                              <a:latin typeface="+mn-lt"/>
                            </a:rPr>
                            <a:t>Δφ</a:t>
                          </a:r>
                          <a:endParaRPr lang="el-GR" sz="1800" dirty="0">
                            <a:effectLst/>
                            <a:latin typeface="+mn-lt"/>
                            <a:ea typeface="Times New Roman"/>
                            <a:cs typeface="Times New Roman"/>
                          </a:endParaRPr>
                        </a:p>
                      </a:txBody>
                      <a:tcPr marL="68580" marR="68580" marT="0" marB="0" anchor="ctr"/>
                    </a:tc>
                    <a:tc>
                      <a:txBody>
                        <a:bodyPr/>
                        <a:lstStyle/>
                        <a:p>
                          <a:pPr algn="just">
                            <a:lnSpc>
                              <a:spcPct val="115000"/>
                            </a:lnSpc>
                            <a:spcAft>
                              <a:spcPts val="0"/>
                            </a:spcAft>
                          </a:pPr>
                          <a:r>
                            <a:rPr lang="en-US" sz="1800" dirty="0">
                              <a:effectLst/>
                              <a:latin typeface="+mn-lt"/>
                            </a:rPr>
                            <a:t> </a:t>
                          </a:r>
                          <a:endParaRPr lang="el-GR" sz="1800" dirty="0">
                            <a:effectLst/>
                            <a:latin typeface="+mn-lt"/>
                          </a:endParaRPr>
                        </a:p>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r>
                  <a:tr h="254000">
                    <a:tc>
                      <a:txBody>
                        <a:bodyPr/>
                        <a:lstStyle/>
                        <a:p>
                          <a:pPr algn="ctr">
                            <a:lnSpc>
                              <a:spcPct val="115000"/>
                            </a:lnSpc>
                            <a:spcAft>
                              <a:spcPts val="0"/>
                            </a:spcAft>
                          </a:pPr>
                          <a:r>
                            <a:rPr lang="en-US" sz="1800" dirty="0">
                              <a:effectLst/>
                              <a:latin typeface="+mn-lt"/>
                            </a:rPr>
                            <a:t>c (m/s)</a:t>
                          </a:r>
                          <a:endParaRPr lang="el-GR" sz="1800" dirty="0">
                            <a:effectLst/>
                            <a:latin typeface="+mn-lt"/>
                            <a:ea typeface="Times New Roman"/>
                            <a:cs typeface="Times New Roman"/>
                          </a:endParaRPr>
                        </a:p>
                      </a:txBody>
                      <a:tcPr marL="68580" marR="68580" marT="0" marB="0" anchor="ctr"/>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r>
                  <a:tr h="2540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acc>
                                  <m:accPr>
                                    <m:chr m:val="̅"/>
                                    <m:ctrlPr>
                                      <a:rPr lang="el-GR" sz="1800" i="1">
                                        <a:effectLst/>
                                        <a:latin typeface="Cambria Math"/>
                                      </a:rPr>
                                    </m:ctrlPr>
                                  </m:accPr>
                                  <m:e>
                                    <m:r>
                                      <a:rPr lang="en-US" sz="1800">
                                        <a:effectLst/>
                                        <a:latin typeface="Cambria Math" panose="02040503050406030204" pitchFamily="18" charset="0"/>
                                      </a:rPr>
                                      <m:t>𝒄</m:t>
                                    </m:r>
                                  </m:e>
                                </m:acc>
                              </m:oMath>
                            </m:oMathPara>
                          </a14:m>
                          <a:endParaRPr lang="el-GR" sz="1800" dirty="0">
                            <a:effectLst/>
                            <a:latin typeface="+mn-lt"/>
                          </a:endParaRPr>
                        </a:p>
                        <a:p>
                          <a:pPr algn="ctr">
                            <a:lnSpc>
                              <a:spcPct val="115000"/>
                            </a:lnSpc>
                            <a:spcAft>
                              <a:spcPts val="0"/>
                            </a:spcAft>
                          </a:pPr>
                          <a:r>
                            <a:rPr lang="en-US" sz="1800" dirty="0">
                              <a:effectLst/>
                              <a:latin typeface="+mn-lt"/>
                            </a:rPr>
                            <a:t>(m/s)</a:t>
                          </a:r>
                          <a:endParaRPr lang="el-GR" sz="1800" dirty="0">
                            <a:effectLst/>
                            <a:latin typeface="+mn-lt"/>
                            <a:ea typeface="Times New Roman"/>
                            <a:cs typeface="Times New Roman"/>
                          </a:endParaRPr>
                        </a:p>
                      </a:txBody>
                      <a:tcPr marL="68580" marR="68580" marT="0" marB="0" anchor="ctr"/>
                    </a:tc>
                    <a:tc gridSpan="10">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mc:Choice>
        <mc:Fallback xmlns="">
          <p:graphicFrame>
            <p:nvGraphicFramePr>
              <p:cNvPr id="7" name="Πίνακας 6"/>
              <p:cNvGraphicFramePr>
                <a:graphicFrameLocks noGrp="1"/>
              </p:cNvGraphicFramePr>
              <p:nvPr>
                <p:extLst/>
              </p:nvPr>
            </p:nvGraphicFramePr>
            <p:xfrm>
              <a:off x="179512" y="3356992"/>
              <a:ext cx="8784976" cy="2839212"/>
            </p:xfrm>
            <a:graphic>
              <a:graphicData uri="http://schemas.openxmlformats.org/drawingml/2006/table">
                <a:tbl>
                  <a:tblPr firstRow="1" firstCol="1" lastRow="1" lastCol="1" bandRow="1" bandCol="1">
                    <a:tableStyleId>{5940675A-B579-460E-94D1-54222C63F5DA}</a:tableStyleId>
                  </a:tblPr>
                  <a:tblGrid>
                    <a:gridCol w="864096"/>
                    <a:gridCol w="720080"/>
                    <a:gridCol w="792088"/>
                    <a:gridCol w="720080"/>
                    <a:gridCol w="792088"/>
                    <a:gridCol w="792088"/>
                    <a:gridCol w="864096"/>
                    <a:gridCol w="864096"/>
                    <a:gridCol w="792088"/>
                    <a:gridCol w="792088"/>
                    <a:gridCol w="792088"/>
                  </a:tblGrid>
                  <a:tr h="315468">
                    <a:tc rowSpan="2">
                      <a:txBody>
                        <a:bodyPr/>
                        <a:lstStyle/>
                        <a:p>
                          <a:pPr algn="ctr">
                            <a:lnSpc>
                              <a:spcPct val="115000"/>
                            </a:lnSpc>
                            <a:spcAft>
                              <a:spcPts val="0"/>
                            </a:spcAft>
                          </a:pPr>
                          <a:r>
                            <a:rPr lang="en-US" sz="1800" dirty="0">
                              <a:effectLst/>
                              <a:latin typeface="+mn-lt"/>
                            </a:rPr>
                            <a:t> </a:t>
                          </a:r>
                          <a:endParaRPr lang="el-GR" sz="1800" dirty="0">
                            <a:effectLst/>
                            <a:latin typeface="+mn-lt"/>
                          </a:endParaRPr>
                        </a:p>
                        <a:p>
                          <a:pPr algn="ctr">
                            <a:lnSpc>
                              <a:spcPct val="115000"/>
                            </a:lnSpc>
                            <a:spcAft>
                              <a:spcPts val="0"/>
                            </a:spcAft>
                          </a:pPr>
                          <a:r>
                            <a:rPr lang="en-US" sz="1800" dirty="0" err="1">
                              <a:effectLst/>
                              <a:latin typeface="+mn-lt"/>
                            </a:rPr>
                            <a:t>Δx</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 x</a:t>
                          </a:r>
                          <a:r>
                            <a:rPr lang="en-US" sz="1800" baseline="-25000" dirty="0">
                              <a:effectLst/>
                              <a:latin typeface="+mn-lt"/>
                            </a:rPr>
                            <a:t>4</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 x</a:t>
                          </a:r>
                          <a:r>
                            <a:rPr lang="en-US" sz="1800" baseline="-25000" dirty="0">
                              <a:effectLst/>
                              <a:latin typeface="+mn-lt"/>
                            </a:rPr>
                            <a:t>3</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 x</a:t>
                          </a:r>
                          <a:r>
                            <a:rPr lang="en-US" sz="1800" baseline="-25000" dirty="0">
                              <a:effectLst/>
                              <a:latin typeface="+mn-lt"/>
                            </a:rPr>
                            <a:t>2</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dirty="0">
                              <a:effectLst/>
                              <a:latin typeface="+mn-lt"/>
                            </a:rPr>
                            <a:t>x</a:t>
                          </a:r>
                          <a:r>
                            <a:rPr lang="en-US" sz="1800" baseline="-25000" dirty="0">
                              <a:effectLst/>
                              <a:latin typeface="+mn-lt"/>
                            </a:rPr>
                            <a:t>5 </a:t>
                          </a:r>
                          <a:r>
                            <a:rPr lang="en-US" sz="1800" dirty="0">
                              <a:effectLst/>
                              <a:latin typeface="+mn-lt"/>
                            </a:rPr>
                            <a:t>– x</a:t>
                          </a:r>
                          <a:r>
                            <a:rPr lang="en-US" sz="1800" baseline="-25000" dirty="0">
                              <a:effectLst/>
                              <a:latin typeface="+mn-lt"/>
                            </a:rPr>
                            <a:t>1</a:t>
                          </a:r>
                          <a:endParaRPr lang="el-GR" sz="1800"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a:effectLst/>
                              <a:latin typeface="+mn-lt"/>
                            </a:rPr>
                            <a:t>x</a:t>
                          </a:r>
                          <a:r>
                            <a:rPr lang="en-US" sz="1800" baseline="-25000">
                              <a:effectLst/>
                              <a:latin typeface="+mn-lt"/>
                            </a:rPr>
                            <a:t>4 </a:t>
                          </a:r>
                          <a:r>
                            <a:rPr lang="en-US" sz="1800">
                              <a:effectLst/>
                              <a:latin typeface="+mn-lt"/>
                            </a:rPr>
                            <a:t>– x</a:t>
                          </a:r>
                          <a:r>
                            <a:rPr lang="en-US" sz="1800" baseline="-25000">
                              <a:effectLst/>
                              <a:latin typeface="+mn-lt"/>
                            </a:rPr>
                            <a:t>3</a:t>
                          </a:r>
                          <a:endParaRPr lang="el-GR" sz="180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a:effectLst/>
                              <a:latin typeface="+mn-lt"/>
                            </a:rPr>
                            <a:t>x</a:t>
                          </a:r>
                          <a:r>
                            <a:rPr lang="en-US" sz="1800" baseline="-25000">
                              <a:effectLst/>
                              <a:latin typeface="+mn-lt"/>
                            </a:rPr>
                            <a:t>4 </a:t>
                          </a:r>
                          <a:r>
                            <a:rPr lang="en-US" sz="1800">
                              <a:effectLst/>
                              <a:latin typeface="+mn-lt"/>
                            </a:rPr>
                            <a:t>– x</a:t>
                          </a:r>
                          <a:r>
                            <a:rPr lang="en-US" sz="1800" baseline="-25000">
                              <a:effectLst/>
                              <a:latin typeface="+mn-lt"/>
                            </a:rPr>
                            <a:t>2</a:t>
                          </a:r>
                          <a:endParaRPr lang="el-GR" sz="180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a:effectLst/>
                              <a:latin typeface="+mn-lt"/>
                            </a:rPr>
                            <a:t>x</a:t>
                          </a:r>
                          <a:r>
                            <a:rPr lang="en-US" sz="1800" baseline="-25000">
                              <a:effectLst/>
                              <a:latin typeface="+mn-lt"/>
                            </a:rPr>
                            <a:t>4 </a:t>
                          </a:r>
                          <a:r>
                            <a:rPr lang="en-US" sz="1800">
                              <a:effectLst/>
                              <a:latin typeface="+mn-lt"/>
                            </a:rPr>
                            <a:t>– x</a:t>
                          </a:r>
                          <a:r>
                            <a:rPr lang="en-US" sz="1800" baseline="-25000">
                              <a:effectLst/>
                              <a:latin typeface="+mn-lt"/>
                            </a:rPr>
                            <a:t>1</a:t>
                          </a:r>
                          <a:endParaRPr lang="el-GR" sz="180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a:effectLst/>
                              <a:latin typeface="+mn-lt"/>
                            </a:rPr>
                            <a:t>x</a:t>
                          </a:r>
                          <a:r>
                            <a:rPr lang="en-US" sz="1800" baseline="-25000">
                              <a:effectLst/>
                              <a:latin typeface="+mn-lt"/>
                            </a:rPr>
                            <a:t>3 </a:t>
                          </a:r>
                          <a:r>
                            <a:rPr lang="en-US" sz="1800">
                              <a:effectLst/>
                              <a:latin typeface="+mn-lt"/>
                            </a:rPr>
                            <a:t>– x</a:t>
                          </a:r>
                          <a:r>
                            <a:rPr lang="en-US" sz="1800" baseline="-25000">
                              <a:effectLst/>
                              <a:latin typeface="+mn-lt"/>
                            </a:rPr>
                            <a:t>2</a:t>
                          </a:r>
                          <a:endParaRPr lang="el-GR" sz="180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a:effectLst/>
                              <a:latin typeface="+mn-lt"/>
                            </a:rPr>
                            <a:t>x</a:t>
                          </a:r>
                          <a:r>
                            <a:rPr lang="en-US" sz="1800" baseline="-25000">
                              <a:effectLst/>
                              <a:latin typeface="+mn-lt"/>
                            </a:rPr>
                            <a:t>3 </a:t>
                          </a:r>
                          <a:r>
                            <a:rPr lang="en-US" sz="1800">
                              <a:effectLst/>
                              <a:latin typeface="+mn-lt"/>
                            </a:rPr>
                            <a:t>– x</a:t>
                          </a:r>
                          <a:r>
                            <a:rPr lang="en-US" sz="1800" baseline="-25000">
                              <a:effectLst/>
                              <a:latin typeface="+mn-lt"/>
                            </a:rPr>
                            <a:t>1</a:t>
                          </a:r>
                          <a:endParaRPr lang="el-GR" sz="1800">
                            <a:effectLst/>
                            <a:latin typeface="+mn-lt"/>
                            <a:ea typeface="Times New Roman"/>
                            <a:cs typeface="Times New Roman"/>
                          </a:endParaRPr>
                        </a:p>
                      </a:txBody>
                      <a:tcPr marL="68580" marR="68580" marT="0" marB="0"/>
                    </a:tc>
                    <a:tc>
                      <a:txBody>
                        <a:bodyPr/>
                        <a:lstStyle/>
                        <a:p>
                          <a:pPr algn="ctr">
                            <a:lnSpc>
                              <a:spcPct val="115000"/>
                            </a:lnSpc>
                            <a:spcAft>
                              <a:spcPts val="0"/>
                            </a:spcAft>
                          </a:pPr>
                          <a:r>
                            <a:rPr lang="en-US" sz="1800">
                              <a:effectLst/>
                              <a:latin typeface="+mn-lt"/>
                            </a:rPr>
                            <a:t>x</a:t>
                          </a:r>
                          <a:r>
                            <a:rPr lang="en-US" sz="1800" baseline="-25000">
                              <a:effectLst/>
                              <a:latin typeface="+mn-lt"/>
                            </a:rPr>
                            <a:t>2 </a:t>
                          </a:r>
                          <a:r>
                            <a:rPr lang="en-US" sz="1800">
                              <a:effectLst/>
                              <a:latin typeface="+mn-lt"/>
                            </a:rPr>
                            <a:t>– x</a:t>
                          </a:r>
                          <a:r>
                            <a:rPr lang="en-US" sz="1800" baseline="-25000">
                              <a:effectLst/>
                              <a:latin typeface="+mn-lt"/>
                            </a:rPr>
                            <a:t>1</a:t>
                          </a:r>
                          <a:endParaRPr lang="el-GR" sz="1800">
                            <a:effectLst/>
                            <a:latin typeface="+mn-lt"/>
                            <a:ea typeface="Times New Roman"/>
                            <a:cs typeface="Times New Roman"/>
                          </a:endParaRPr>
                        </a:p>
                      </a:txBody>
                      <a:tcPr marL="68580" marR="68580" marT="0" marB="0"/>
                    </a:tc>
                  </a:tr>
                  <a:tr h="315468">
                    <a:tc vMerge="1">
                      <a:txBody>
                        <a:bodyPr/>
                        <a:lstStyle/>
                        <a:p>
                          <a:endParaRPr lang="el-GR"/>
                        </a:p>
                      </a:txBody>
                      <a:tcPr/>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r>
                  <a:tr h="630936">
                    <a:tc>
                      <a:txBody>
                        <a:bodyPr/>
                        <a:lstStyle/>
                        <a:p>
                          <a:pPr algn="ctr">
                            <a:lnSpc>
                              <a:spcPct val="115000"/>
                            </a:lnSpc>
                            <a:spcAft>
                              <a:spcPts val="0"/>
                            </a:spcAft>
                          </a:pPr>
                          <a:r>
                            <a:rPr lang="en-US" sz="1800">
                              <a:effectLst/>
                              <a:latin typeface="+mn-lt"/>
                            </a:rPr>
                            <a:t>Δs</a:t>
                          </a:r>
                          <a:endParaRPr lang="el-GR" sz="1800">
                            <a:effectLst/>
                            <a:latin typeface="+mn-lt"/>
                            <a:ea typeface="Times New Roman"/>
                            <a:cs typeface="Times New Roman"/>
                          </a:endParaRPr>
                        </a:p>
                      </a:txBody>
                      <a:tcPr marL="68580" marR="68580" marT="0" marB="0" anchor="ctr"/>
                    </a:tc>
                    <a:tc>
                      <a:txBody>
                        <a:bodyPr/>
                        <a:lstStyle/>
                        <a:p>
                          <a:pPr algn="just">
                            <a:lnSpc>
                              <a:spcPct val="115000"/>
                            </a:lnSpc>
                            <a:spcAft>
                              <a:spcPts val="0"/>
                            </a:spcAft>
                          </a:pPr>
                          <a:r>
                            <a:rPr lang="en-US" sz="1800">
                              <a:effectLst/>
                              <a:latin typeface="+mn-lt"/>
                            </a:rPr>
                            <a:t> </a:t>
                          </a:r>
                          <a:endParaRPr lang="el-GR" sz="1800">
                            <a:effectLst/>
                            <a:latin typeface="+mn-lt"/>
                          </a:endParaRPr>
                        </a:p>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r>
                  <a:tr h="630936">
                    <a:tc>
                      <a:txBody>
                        <a:bodyPr/>
                        <a:lstStyle/>
                        <a:p>
                          <a:pPr algn="ctr">
                            <a:lnSpc>
                              <a:spcPct val="115000"/>
                            </a:lnSpc>
                            <a:spcAft>
                              <a:spcPts val="0"/>
                            </a:spcAft>
                          </a:pPr>
                          <a:r>
                            <a:rPr lang="en-US" sz="1800">
                              <a:effectLst/>
                              <a:latin typeface="+mn-lt"/>
                            </a:rPr>
                            <a:t>Δφ</a:t>
                          </a:r>
                          <a:endParaRPr lang="el-GR" sz="1800">
                            <a:effectLst/>
                            <a:latin typeface="+mn-lt"/>
                            <a:ea typeface="Times New Roman"/>
                            <a:cs typeface="Times New Roman"/>
                          </a:endParaRPr>
                        </a:p>
                      </a:txBody>
                      <a:tcPr marL="68580" marR="68580" marT="0" marB="0" anchor="ctr"/>
                    </a:tc>
                    <a:tc>
                      <a:txBody>
                        <a:bodyPr/>
                        <a:lstStyle/>
                        <a:p>
                          <a:pPr algn="just">
                            <a:lnSpc>
                              <a:spcPct val="115000"/>
                            </a:lnSpc>
                            <a:spcAft>
                              <a:spcPts val="0"/>
                            </a:spcAft>
                          </a:pPr>
                          <a:r>
                            <a:rPr lang="en-US" sz="1800">
                              <a:effectLst/>
                              <a:latin typeface="+mn-lt"/>
                            </a:rPr>
                            <a:t> </a:t>
                          </a:r>
                          <a:endParaRPr lang="el-GR" sz="1800">
                            <a:effectLst/>
                            <a:latin typeface="+mn-lt"/>
                          </a:endParaRPr>
                        </a:p>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r>
                  <a:tr h="315468">
                    <a:tc>
                      <a:txBody>
                        <a:bodyPr/>
                        <a:lstStyle/>
                        <a:p>
                          <a:pPr algn="ctr">
                            <a:lnSpc>
                              <a:spcPct val="115000"/>
                            </a:lnSpc>
                            <a:spcAft>
                              <a:spcPts val="0"/>
                            </a:spcAft>
                          </a:pPr>
                          <a:r>
                            <a:rPr lang="en-US" sz="1800">
                              <a:effectLst/>
                              <a:latin typeface="+mn-lt"/>
                            </a:rPr>
                            <a:t>c (m/s)</a:t>
                          </a:r>
                          <a:endParaRPr lang="el-GR" sz="1800">
                            <a:effectLst/>
                            <a:latin typeface="+mn-lt"/>
                            <a:ea typeface="Times New Roman"/>
                            <a:cs typeface="Times New Roman"/>
                          </a:endParaRPr>
                        </a:p>
                      </a:txBody>
                      <a:tcPr marL="68580" marR="68580" marT="0" marB="0" anchor="ctr"/>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a:effectLst/>
                              <a:latin typeface="+mn-lt"/>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r>
                  <a:tr h="630936">
                    <a:tc>
                      <a:txBody>
                        <a:bodyPr/>
                        <a:lstStyle/>
                        <a:p>
                          <a:endParaRPr lang="el-GR"/>
                        </a:p>
                      </a:txBody>
                      <a:tcPr marL="68580" marR="68580" marT="0" marB="0" anchor="ctr">
                        <a:blipFill rotWithShape="0">
                          <a:blip r:embed="rId2"/>
                          <a:stretch>
                            <a:fillRect l="-704" t="-356731" r="-916901" b="-19231"/>
                          </a:stretch>
                        </a:blipFill>
                      </a:tcPr>
                    </a:tc>
                    <a:tc gridSpan="10">
                      <a:txBody>
                        <a:bodyPr/>
                        <a:lstStyle/>
                        <a:p>
                          <a:pPr algn="just">
                            <a:lnSpc>
                              <a:spcPct val="115000"/>
                            </a:lnSpc>
                            <a:spcAft>
                              <a:spcPts val="0"/>
                            </a:spcAft>
                          </a:pPr>
                          <a:r>
                            <a:rPr lang="en-US" sz="1800" dirty="0">
                              <a:effectLst/>
                              <a:latin typeface="+mn-lt"/>
                            </a:rPr>
                            <a:t> </a:t>
                          </a:r>
                          <a:endParaRPr lang="el-GR" sz="1800" dirty="0">
                            <a:effectLst/>
                            <a:latin typeface="+mn-lt"/>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mc:Fallback>
      </mc:AlternateContent>
      <p:sp>
        <p:nvSpPr>
          <p:cNvPr id="8" name="Rectangle 1"/>
          <p:cNvSpPr>
            <a:spLocks noChangeArrowheads="1"/>
          </p:cNvSpPr>
          <p:nvPr/>
        </p:nvSpPr>
        <p:spPr bwMode="auto">
          <a:xfrm>
            <a:off x="1676400" y="2622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8196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Μέτρηση της ταχύτητας του φωτός σε υλικό – εύρεση δείκτη διάθλασης υλικού </a:t>
            </a:r>
            <a:r>
              <a:rPr lang="el-GR" sz="3600" b="0" dirty="0" smtClean="0"/>
              <a:t>(4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67544" y="1772816"/>
            <a:ext cx="8229600" cy="504056"/>
          </a:xfrm>
        </p:spPr>
        <p:txBody>
          <a:bodyPr/>
          <a:lstStyle/>
          <a:p>
            <a:pPr marL="0" indent="0" algn="ctr">
              <a:buNone/>
            </a:pPr>
            <a:r>
              <a:rPr lang="en-US" b="1" dirty="0"/>
              <a:t>Πίνακας 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graphicFrame>
        <p:nvGraphicFramePr>
          <p:cNvPr id="5" name="Πίνακας 4"/>
          <p:cNvGraphicFramePr>
            <a:graphicFrameLocks noGrp="1"/>
          </p:cNvGraphicFramePr>
          <p:nvPr>
            <p:extLst/>
          </p:nvPr>
        </p:nvGraphicFramePr>
        <p:xfrm>
          <a:off x="3203848" y="2492896"/>
          <a:ext cx="2705735" cy="569468"/>
        </p:xfrm>
        <a:graphic>
          <a:graphicData uri="http://schemas.openxmlformats.org/drawingml/2006/table">
            <a:tbl>
              <a:tblPr firstRow="1" firstCol="1" lastRow="1" lastCol="1" bandRow="1" bandCol="1">
                <a:tableStyleId>{5940675A-B579-460E-94D1-54222C63F5DA}</a:tableStyleId>
              </a:tblPr>
              <a:tblGrid>
                <a:gridCol w="901700"/>
                <a:gridCol w="901700"/>
                <a:gridCol w="902335"/>
              </a:tblGrid>
              <a:tr h="254000">
                <a:tc>
                  <a:txBody>
                    <a:bodyPr/>
                    <a:lstStyle/>
                    <a:p>
                      <a:pPr algn="ctr">
                        <a:lnSpc>
                          <a:spcPct val="115000"/>
                        </a:lnSpc>
                        <a:spcAft>
                          <a:spcPts val="0"/>
                        </a:spcAft>
                      </a:pPr>
                      <a:r>
                        <a:rPr lang="en-US" sz="1800" b="1" dirty="0">
                          <a:effectLst/>
                        </a:rPr>
                        <a:t>c (m/s)</a:t>
                      </a:r>
                      <a:endParaRPr lang="el-GR" sz="1800" b="1"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1800" b="1" dirty="0">
                          <a:effectLst/>
                        </a:rPr>
                        <a:t>v (m/s)</a:t>
                      </a:r>
                      <a:endParaRPr lang="el-GR" sz="1800" b="1"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1800" b="1" dirty="0">
                          <a:effectLst/>
                        </a:rPr>
                        <a:t>n</a:t>
                      </a:r>
                      <a:endParaRPr lang="el-GR" sz="1800" b="1" dirty="0">
                        <a:effectLst/>
                        <a:latin typeface="Arial"/>
                        <a:ea typeface="Times New Roman"/>
                        <a:cs typeface="Times New Roman"/>
                      </a:endParaRPr>
                    </a:p>
                  </a:txBody>
                  <a:tcPr marL="68580" marR="68580" marT="0" marB="0"/>
                </a:tc>
              </a:tr>
              <a:tr h="254000">
                <a:tc>
                  <a:txBody>
                    <a:bodyPr/>
                    <a:lstStyle/>
                    <a:p>
                      <a:pPr algn="just">
                        <a:lnSpc>
                          <a:spcPct val="115000"/>
                        </a:lnSpc>
                        <a:spcAft>
                          <a:spcPts val="0"/>
                        </a:spcAf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dirty="0">
                          <a:effectLst/>
                        </a:rPr>
                        <a:t> </a:t>
                      </a:r>
                      <a:endParaRPr lang="el-GR" sz="11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01353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a:t>
            </a:r>
            <a:r>
              <a:rPr lang="en-US" sz="2000" dirty="0" smtClean="0"/>
              <a:t>3:</a:t>
            </a:r>
            <a:r>
              <a:rPr lang="el-GR" sz="2000" dirty="0"/>
              <a:t> Μέτρηση της ταχύτητας του </a:t>
            </a:r>
            <a:r>
              <a:rPr lang="el-GR" sz="2000" dirty="0" smtClean="0"/>
              <a:t>φωτός».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07023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120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05181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741694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Το </a:t>
            </a:r>
            <a:r>
              <a:rPr lang="el-GR" sz="4400" dirty="0"/>
              <a:t>φως ως ηλεκτρομαγνητικό </a:t>
            </a:r>
            <a:r>
              <a:rPr lang="el-GR" sz="4400" dirty="0" smtClean="0"/>
              <a:t>κύμα</a:t>
            </a:r>
            <a:br>
              <a:rPr lang="el-GR" sz="4400" dirty="0" smtClean="0"/>
            </a:br>
            <a:r>
              <a:rPr lang="el-GR" sz="3600" b="0" dirty="0" smtClean="0"/>
              <a:t>(1 από 3)</a:t>
            </a:r>
            <a:endParaRPr lang="el-GR" sz="3600" b="0" dirty="0"/>
          </a:p>
        </p:txBody>
      </p:sp>
      <p:sp>
        <p:nvSpPr>
          <p:cNvPr id="3" name="Θέση περιεχομένου 2"/>
          <p:cNvSpPr>
            <a:spLocks noGrp="1"/>
          </p:cNvSpPr>
          <p:nvPr>
            <p:ph idx="1"/>
          </p:nvPr>
        </p:nvSpPr>
        <p:spPr/>
        <p:txBody>
          <a:bodyPr/>
          <a:lstStyle/>
          <a:p>
            <a:r>
              <a:rPr lang="el-GR" dirty="0"/>
              <a:t>Το φως, κατά την ηλεκτρομαγνητική θεωρία, θεωρείται ως ένα ηλεκτρομαγνητικό κύμα με μεταβαλλόμενα, σε σχέση με το χρόνο, ηλεκτρικά και μαγνητικά πεδία Ε</a:t>
            </a:r>
            <a:r>
              <a:rPr lang="en-US" baseline="-25000" dirty="0"/>
              <a:t>x </a:t>
            </a:r>
            <a:r>
              <a:rPr lang="el-GR" dirty="0"/>
              <a:t>και </a:t>
            </a:r>
            <a:r>
              <a:rPr lang="en-US" dirty="0"/>
              <a:t>B</a:t>
            </a:r>
            <a:r>
              <a:rPr lang="en-US" baseline="-25000" dirty="0"/>
              <a:t>y </a:t>
            </a:r>
            <a:r>
              <a:rPr lang="el-GR" dirty="0"/>
              <a:t>αντίστοιχα, τα οποία ταλαντώνονται σε διευθύνσεις κάθετες μεταξύ τους και διαδίδονται κατά την διεύθυνση του άξονα </a:t>
            </a:r>
            <a:r>
              <a:rPr lang="en-US" dirty="0"/>
              <a:t>z</a:t>
            </a:r>
            <a:r>
              <a:rPr lang="el-GR" dirty="0"/>
              <a:t>. Η απλούστερη μορφή ενός τέτοιου κύματος είναι ένα ημιτονοειδές κύμα με γενική μορφή:</a:t>
            </a:r>
          </a:p>
          <a:p>
            <a:pPr marL="0" indent="0" algn="ctr">
              <a:buNone/>
            </a:pPr>
            <a:r>
              <a:rPr lang="en-US" dirty="0"/>
              <a:t>E</a:t>
            </a:r>
            <a:r>
              <a:rPr lang="en-US" baseline="-25000" dirty="0"/>
              <a:t>x </a:t>
            </a:r>
            <a:r>
              <a:rPr lang="en-US" dirty="0"/>
              <a:t>= E</a:t>
            </a:r>
            <a:r>
              <a:rPr lang="en-US" baseline="-25000" dirty="0"/>
              <a:t>0 </a:t>
            </a:r>
            <a:r>
              <a:rPr lang="en-US" dirty="0"/>
              <a:t>cos(ωt – kz + φ</a:t>
            </a:r>
            <a:r>
              <a:rPr lang="en-GB" baseline="-25000" dirty="0"/>
              <a:t>0</a:t>
            </a:r>
            <a:r>
              <a:rPr lang="en-GB" dirty="0"/>
              <a:t>)    (1)</a:t>
            </a:r>
            <a:endParaRPr lang="el-GR" dirty="0"/>
          </a:p>
          <a:p>
            <a:pPr marL="0" indent="0">
              <a:buNone/>
            </a:pPr>
            <a:r>
              <a:rPr lang="el-GR" dirty="0"/>
              <a:t>όπου: k είναι η σταθερά διάδοσης ή κυματικό άνυσμα και δίνεται από τη σχέση k = 2π/λ, ω είναι η γωνιακή συχνότητα, Ε0 το πλάτος του κύματος και φ0 η αρχική φάση (για t = 0 και z = 0). Το όρισμα (ωt – kz + φ0) είναι η φάση φ του κύματος.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607241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φως ως ηλεκτρομαγνητικό κύμα</a:t>
            </a:r>
            <a:r>
              <a:rPr lang="el-GR" dirty="0"/>
              <a:t/>
            </a:r>
            <a:br>
              <a:rPr lang="el-GR" dirty="0"/>
            </a:br>
            <a:r>
              <a:rPr lang="el-GR" sz="3600" b="0" dirty="0" smtClean="0"/>
              <a:t>(2 </a:t>
            </a:r>
            <a:r>
              <a:rPr lang="el-GR" sz="3600" b="0" dirty="0"/>
              <a:t>από </a:t>
            </a:r>
            <a:r>
              <a:rPr lang="el-GR" sz="3600" b="0" dirty="0" smtClean="0"/>
              <a:t>3)</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pSp>
        <p:nvGrpSpPr>
          <p:cNvPr id="5" name="Ομάδα 4" descr="σχηματικά η διάδοση ηλεκτρομαγνητικού κύματος κατά τη διεύθυνση του άξονα z"/>
          <p:cNvGrpSpPr>
            <a:grpSpLocks/>
          </p:cNvGrpSpPr>
          <p:nvPr/>
        </p:nvGrpSpPr>
        <p:grpSpPr bwMode="auto">
          <a:xfrm>
            <a:off x="3051810" y="2687002"/>
            <a:ext cx="3040380" cy="1483995"/>
            <a:chOff x="2907" y="12426"/>
            <a:chExt cx="4788" cy="2337"/>
          </a:xfrm>
        </p:grpSpPr>
        <p:cxnSp>
          <p:nvCxnSpPr>
            <p:cNvPr id="6" name="Line 3"/>
            <p:cNvCxnSpPr/>
            <p:nvPr/>
          </p:nvCxnSpPr>
          <p:spPr bwMode="auto">
            <a:xfrm>
              <a:off x="3249" y="12768"/>
              <a:ext cx="342" cy="4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7" name="Freeform 4"/>
            <p:cNvSpPr>
              <a:spLocks/>
            </p:cNvSpPr>
            <p:nvPr/>
          </p:nvSpPr>
          <p:spPr bwMode="auto">
            <a:xfrm>
              <a:off x="3078" y="12768"/>
              <a:ext cx="855" cy="1083"/>
            </a:xfrm>
            <a:custGeom>
              <a:avLst/>
              <a:gdLst>
                <a:gd name="T0" fmla="*/ 0 w 1197"/>
                <a:gd name="T1" fmla="*/ 741 h 2166"/>
                <a:gd name="T2" fmla="*/ 0 w 1197"/>
                <a:gd name="T3" fmla="*/ 2166 h 2166"/>
                <a:gd name="T4" fmla="*/ 1197 w 1197"/>
                <a:gd name="T5" fmla="*/ 1425 h 2166"/>
                <a:gd name="T6" fmla="*/ 1197 w 1197"/>
                <a:gd name="T7" fmla="*/ 0 h 2166"/>
                <a:gd name="T8" fmla="*/ 0 w 1197"/>
                <a:gd name="T9" fmla="*/ 741 h 2166"/>
              </a:gdLst>
              <a:ahLst/>
              <a:cxnLst>
                <a:cxn ang="0">
                  <a:pos x="T0" y="T1"/>
                </a:cxn>
                <a:cxn ang="0">
                  <a:pos x="T2" y="T3"/>
                </a:cxn>
                <a:cxn ang="0">
                  <a:pos x="T4" y="T5"/>
                </a:cxn>
                <a:cxn ang="0">
                  <a:pos x="T6" y="T7"/>
                </a:cxn>
                <a:cxn ang="0">
                  <a:pos x="T8" y="T9"/>
                </a:cxn>
              </a:cxnLst>
              <a:rect l="0" t="0" r="r" b="b"/>
              <a:pathLst>
                <a:path w="1197" h="2166">
                  <a:moveTo>
                    <a:pt x="0" y="741"/>
                  </a:moveTo>
                  <a:lnTo>
                    <a:pt x="0" y="2166"/>
                  </a:lnTo>
                  <a:lnTo>
                    <a:pt x="1197" y="1425"/>
                  </a:lnTo>
                  <a:lnTo>
                    <a:pt x="1197" y="0"/>
                  </a:lnTo>
                  <a:lnTo>
                    <a:pt x="0" y="741"/>
                  </a:lnTo>
                  <a:close/>
                </a:path>
              </a:pathLst>
            </a:custGeom>
            <a:gradFill rotWithShape="0">
              <a:gsLst>
                <a:gs pos="0">
                  <a:srgbClr val="FFFFFF"/>
                </a:gs>
                <a:gs pos="100000">
                  <a:srgbClr val="FFFFFF">
                    <a:gamma/>
                    <a:shade val="46275"/>
                    <a:invGamma/>
                  </a:srgbClr>
                </a:gs>
              </a:gsLst>
              <a:lin ang="5400000" scaled="1"/>
            </a:gradFill>
            <a:ln w="12700" cmpd="sng">
              <a:solidFill>
                <a:srgbClr val="000000"/>
              </a:solidFill>
              <a:round/>
              <a:headEnd/>
              <a:tailEnd/>
            </a:ln>
          </p:spPr>
          <p:txBody>
            <a:bodyPr rot="0" vert="horz" wrap="square" lIns="91440" tIns="45720" rIns="91440" bIns="45720" anchor="t" anchorCtr="0" upright="1">
              <a:noAutofit/>
            </a:bodyPr>
            <a:lstStyle/>
            <a:p>
              <a:endParaRPr lang="el-GR" dirty="0"/>
            </a:p>
          </p:txBody>
        </p:sp>
        <p:sp>
          <p:nvSpPr>
            <p:cNvPr id="8" name="Freeform 5"/>
            <p:cNvSpPr>
              <a:spLocks/>
            </p:cNvSpPr>
            <p:nvPr/>
          </p:nvSpPr>
          <p:spPr bwMode="auto">
            <a:xfrm>
              <a:off x="3318" y="13008"/>
              <a:ext cx="855" cy="1083"/>
            </a:xfrm>
            <a:custGeom>
              <a:avLst/>
              <a:gdLst>
                <a:gd name="T0" fmla="*/ 0 w 1197"/>
                <a:gd name="T1" fmla="*/ 741 h 2166"/>
                <a:gd name="T2" fmla="*/ 0 w 1197"/>
                <a:gd name="T3" fmla="*/ 2166 h 2166"/>
                <a:gd name="T4" fmla="*/ 1197 w 1197"/>
                <a:gd name="T5" fmla="*/ 1425 h 2166"/>
                <a:gd name="T6" fmla="*/ 1197 w 1197"/>
                <a:gd name="T7" fmla="*/ 0 h 2166"/>
                <a:gd name="T8" fmla="*/ 0 w 1197"/>
                <a:gd name="T9" fmla="*/ 741 h 2166"/>
              </a:gdLst>
              <a:ahLst/>
              <a:cxnLst>
                <a:cxn ang="0">
                  <a:pos x="T0" y="T1"/>
                </a:cxn>
                <a:cxn ang="0">
                  <a:pos x="T2" y="T3"/>
                </a:cxn>
                <a:cxn ang="0">
                  <a:pos x="T4" y="T5"/>
                </a:cxn>
                <a:cxn ang="0">
                  <a:pos x="T6" y="T7"/>
                </a:cxn>
                <a:cxn ang="0">
                  <a:pos x="T8" y="T9"/>
                </a:cxn>
              </a:cxnLst>
              <a:rect l="0" t="0" r="r" b="b"/>
              <a:pathLst>
                <a:path w="1197" h="2166">
                  <a:moveTo>
                    <a:pt x="0" y="741"/>
                  </a:moveTo>
                  <a:lnTo>
                    <a:pt x="0" y="2166"/>
                  </a:lnTo>
                  <a:lnTo>
                    <a:pt x="1197" y="1425"/>
                  </a:lnTo>
                  <a:lnTo>
                    <a:pt x="1197" y="0"/>
                  </a:lnTo>
                  <a:lnTo>
                    <a:pt x="0" y="741"/>
                  </a:lnTo>
                  <a:close/>
                </a:path>
              </a:pathLst>
            </a:custGeom>
            <a:gradFill rotWithShape="0">
              <a:gsLst>
                <a:gs pos="0">
                  <a:srgbClr val="FFFFFF"/>
                </a:gs>
                <a:gs pos="100000">
                  <a:srgbClr val="FFFFFF">
                    <a:gamma/>
                    <a:shade val="46275"/>
                    <a:invGamma/>
                  </a:srgbClr>
                </a:gs>
              </a:gsLst>
              <a:lin ang="5400000" scaled="1"/>
            </a:gradFill>
            <a:ln w="12700" cmpd="sng">
              <a:solidFill>
                <a:srgbClr val="000000"/>
              </a:solidFill>
              <a:round/>
              <a:headEnd/>
              <a:tailEnd/>
            </a:ln>
          </p:spPr>
          <p:txBody>
            <a:bodyPr rot="0" vert="horz" wrap="square" lIns="91440" tIns="45720" rIns="91440" bIns="45720" anchor="t" anchorCtr="0" upright="1">
              <a:noAutofit/>
            </a:bodyPr>
            <a:lstStyle/>
            <a:p>
              <a:endParaRPr lang="el-GR" dirty="0"/>
            </a:p>
          </p:txBody>
        </p:sp>
        <p:sp>
          <p:nvSpPr>
            <p:cNvPr id="9" name="Freeform 6"/>
            <p:cNvSpPr>
              <a:spLocks/>
            </p:cNvSpPr>
            <p:nvPr/>
          </p:nvSpPr>
          <p:spPr bwMode="auto">
            <a:xfrm>
              <a:off x="3558" y="13248"/>
              <a:ext cx="855" cy="1083"/>
            </a:xfrm>
            <a:custGeom>
              <a:avLst/>
              <a:gdLst>
                <a:gd name="T0" fmla="*/ 0 w 1197"/>
                <a:gd name="T1" fmla="*/ 741 h 2166"/>
                <a:gd name="T2" fmla="*/ 0 w 1197"/>
                <a:gd name="T3" fmla="*/ 2166 h 2166"/>
                <a:gd name="T4" fmla="*/ 1197 w 1197"/>
                <a:gd name="T5" fmla="*/ 1425 h 2166"/>
                <a:gd name="T6" fmla="*/ 1197 w 1197"/>
                <a:gd name="T7" fmla="*/ 0 h 2166"/>
                <a:gd name="T8" fmla="*/ 0 w 1197"/>
                <a:gd name="T9" fmla="*/ 741 h 2166"/>
              </a:gdLst>
              <a:ahLst/>
              <a:cxnLst>
                <a:cxn ang="0">
                  <a:pos x="T0" y="T1"/>
                </a:cxn>
                <a:cxn ang="0">
                  <a:pos x="T2" y="T3"/>
                </a:cxn>
                <a:cxn ang="0">
                  <a:pos x="T4" y="T5"/>
                </a:cxn>
                <a:cxn ang="0">
                  <a:pos x="T6" y="T7"/>
                </a:cxn>
                <a:cxn ang="0">
                  <a:pos x="T8" y="T9"/>
                </a:cxn>
              </a:cxnLst>
              <a:rect l="0" t="0" r="r" b="b"/>
              <a:pathLst>
                <a:path w="1197" h="2166">
                  <a:moveTo>
                    <a:pt x="0" y="741"/>
                  </a:moveTo>
                  <a:lnTo>
                    <a:pt x="0" y="2166"/>
                  </a:lnTo>
                  <a:lnTo>
                    <a:pt x="1197" y="1425"/>
                  </a:lnTo>
                  <a:lnTo>
                    <a:pt x="1197" y="0"/>
                  </a:lnTo>
                  <a:lnTo>
                    <a:pt x="0" y="741"/>
                  </a:lnTo>
                  <a:close/>
                </a:path>
              </a:pathLst>
            </a:custGeom>
            <a:gradFill rotWithShape="0">
              <a:gsLst>
                <a:gs pos="0">
                  <a:srgbClr val="FFFFFF"/>
                </a:gs>
                <a:gs pos="100000">
                  <a:srgbClr val="FFFFFF">
                    <a:gamma/>
                    <a:shade val="52549"/>
                    <a:invGamma/>
                  </a:srgbClr>
                </a:gs>
              </a:gsLst>
              <a:lin ang="5400000" scaled="1"/>
            </a:gradFill>
            <a:ln w="12700" cmpd="sng">
              <a:solidFill>
                <a:srgbClr val="000000"/>
              </a:solidFill>
              <a:round/>
              <a:headEnd/>
              <a:tailEnd/>
            </a:ln>
          </p:spPr>
          <p:txBody>
            <a:bodyPr rot="0" vert="horz" wrap="square" lIns="91440" tIns="45720" rIns="91440" bIns="45720" anchor="t" anchorCtr="0" upright="1">
              <a:noAutofit/>
            </a:bodyPr>
            <a:lstStyle/>
            <a:p>
              <a:endParaRPr lang="el-GR" dirty="0"/>
            </a:p>
          </p:txBody>
        </p:sp>
        <p:sp>
          <p:nvSpPr>
            <p:cNvPr id="10" name="Freeform 7"/>
            <p:cNvSpPr>
              <a:spLocks/>
            </p:cNvSpPr>
            <p:nvPr/>
          </p:nvSpPr>
          <p:spPr bwMode="auto">
            <a:xfrm>
              <a:off x="3798" y="13488"/>
              <a:ext cx="855" cy="1083"/>
            </a:xfrm>
            <a:custGeom>
              <a:avLst/>
              <a:gdLst>
                <a:gd name="T0" fmla="*/ 0 w 1197"/>
                <a:gd name="T1" fmla="*/ 741 h 2166"/>
                <a:gd name="T2" fmla="*/ 0 w 1197"/>
                <a:gd name="T3" fmla="*/ 2166 h 2166"/>
                <a:gd name="T4" fmla="*/ 1197 w 1197"/>
                <a:gd name="T5" fmla="*/ 1425 h 2166"/>
                <a:gd name="T6" fmla="*/ 1197 w 1197"/>
                <a:gd name="T7" fmla="*/ 0 h 2166"/>
                <a:gd name="T8" fmla="*/ 0 w 1197"/>
                <a:gd name="T9" fmla="*/ 741 h 2166"/>
              </a:gdLst>
              <a:ahLst/>
              <a:cxnLst>
                <a:cxn ang="0">
                  <a:pos x="T0" y="T1"/>
                </a:cxn>
                <a:cxn ang="0">
                  <a:pos x="T2" y="T3"/>
                </a:cxn>
                <a:cxn ang="0">
                  <a:pos x="T4" y="T5"/>
                </a:cxn>
                <a:cxn ang="0">
                  <a:pos x="T6" y="T7"/>
                </a:cxn>
                <a:cxn ang="0">
                  <a:pos x="T8" y="T9"/>
                </a:cxn>
              </a:cxnLst>
              <a:rect l="0" t="0" r="r" b="b"/>
              <a:pathLst>
                <a:path w="1197" h="2166">
                  <a:moveTo>
                    <a:pt x="0" y="741"/>
                  </a:moveTo>
                  <a:lnTo>
                    <a:pt x="0" y="2166"/>
                  </a:lnTo>
                  <a:lnTo>
                    <a:pt x="1197" y="1425"/>
                  </a:lnTo>
                  <a:lnTo>
                    <a:pt x="1197" y="0"/>
                  </a:lnTo>
                  <a:lnTo>
                    <a:pt x="0" y="741"/>
                  </a:lnTo>
                  <a:close/>
                </a:path>
              </a:pathLst>
            </a:custGeom>
            <a:gradFill rotWithShape="0">
              <a:gsLst>
                <a:gs pos="0">
                  <a:srgbClr val="FFFFFF"/>
                </a:gs>
                <a:gs pos="100000">
                  <a:srgbClr val="FFFFFF">
                    <a:gamma/>
                    <a:shade val="89412"/>
                    <a:invGamma/>
                  </a:srgbClr>
                </a:gs>
              </a:gsLst>
              <a:lin ang="5400000" scaled="1"/>
            </a:gradFill>
            <a:ln w="12700" cmpd="sng">
              <a:solidFill>
                <a:srgbClr val="000000"/>
              </a:solidFill>
              <a:round/>
              <a:headEnd/>
              <a:tailEnd/>
            </a:ln>
          </p:spPr>
          <p:txBody>
            <a:bodyPr rot="0" vert="horz" wrap="square" lIns="91440" tIns="45720" rIns="91440" bIns="45720" anchor="t" anchorCtr="0" upright="1">
              <a:noAutofit/>
            </a:bodyPr>
            <a:lstStyle/>
            <a:p>
              <a:endParaRPr lang="el-GR" dirty="0"/>
            </a:p>
          </p:txBody>
        </p:sp>
        <p:cxnSp>
          <p:nvCxnSpPr>
            <p:cNvPr id="11" name="Line 8"/>
            <p:cNvCxnSpPr/>
            <p:nvPr/>
          </p:nvCxnSpPr>
          <p:spPr bwMode="auto">
            <a:xfrm>
              <a:off x="4239" y="14079"/>
              <a:ext cx="310" cy="399"/>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12" name="Freeform 9"/>
            <p:cNvSpPr>
              <a:spLocks/>
            </p:cNvSpPr>
            <p:nvPr/>
          </p:nvSpPr>
          <p:spPr bwMode="auto">
            <a:xfrm>
              <a:off x="3816" y="12597"/>
              <a:ext cx="1998" cy="309"/>
            </a:xfrm>
            <a:custGeom>
              <a:avLst/>
              <a:gdLst>
                <a:gd name="T0" fmla="*/ 0 w 1998"/>
                <a:gd name="T1" fmla="*/ 309 h 309"/>
                <a:gd name="T2" fmla="*/ 1998 w 1998"/>
                <a:gd name="T3" fmla="*/ 0 h 309"/>
              </a:gdLst>
              <a:ahLst/>
              <a:cxnLst>
                <a:cxn ang="0">
                  <a:pos x="T0" y="T1"/>
                </a:cxn>
                <a:cxn ang="0">
                  <a:pos x="T2" y="T3"/>
                </a:cxn>
              </a:cxnLst>
              <a:rect l="0" t="0" r="r" b="b"/>
              <a:pathLst>
                <a:path w="1998" h="309">
                  <a:moveTo>
                    <a:pt x="0" y="309"/>
                  </a:moveTo>
                  <a:lnTo>
                    <a:pt x="1998"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p>
          </p:txBody>
        </p:sp>
        <p:sp>
          <p:nvSpPr>
            <p:cNvPr id="13" name="Freeform 10"/>
            <p:cNvSpPr>
              <a:spLocks/>
            </p:cNvSpPr>
            <p:nvPr/>
          </p:nvSpPr>
          <p:spPr bwMode="auto">
            <a:xfrm>
              <a:off x="4524" y="12598"/>
              <a:ext cx="1290" cy="1106"/>
            </a:xfrm>
            <a:custGeom>
              <a:avLst/>
              <a:gdLst>
                <a:gd name="T0" fmla="*/ 0 w 1290"/>
                <a:gd name="T1" fmla="*/ 1106 h 1106"/>
                <a:gd name="T2" fmla="*/ 1290 w 1290"/>
                <a:gd name="T3" fmla="*/ 0 h 1106"/>
              </a:gdLst>
              <a:ahLst/>
              <a:cxnLst>
                <a:cxn ang="0">
                  <a:pos x="T0" y="T1"/>
                </a:cxn>
                <a:cxn ang="0">
                  <a:pos x="T2" y="T3"/>
                </a:cxn>
              </a:cxnLst>
              <a:rect l="0" t="0" r="r" b="b"/>
              <a:pathLst>
                <a:path w="1290" h="1106">
                  <a:moveTo>
                    <a:pt x="0" y="1106"/>
                  </a:moveTo>
                  <a:lnTo>
                    <a:pt x="1290"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p>
          </p:txBody>
        </p:sp>
        <p:sp>
          <p:nvSpPr>
            <p:cNvPr id="14" name="Freeform 11"/>
            <p:cNvSpPr>
              <a:spLocks/>
            </p:cNvSpPr>
            <p:nvPr/>
          </p:nvSpPr>
          <p:spPr bwMode="auto">
            <a:xfrm>
              <a:off x="3984" y="12600"/>
              <a:ext cx="1818" cy="582"/>
            </a:xfrm>
            <a:custGeom>
              <a:avLst/>
              <a:gdLst>
                <a:gd name="T0" fmla="*/ 0 w 1818"/>
                <a:gd name="T1" fmla="*/ 582 h 582"/>
                <a:gd name="T2" fmla="*/ 1818 w 1818"/>
                <a:gd name="T3" fmla="*/ 0 h 582"/>
              </a:gdLst>
              <a:ahLst/>
              <a:cxnLst>
                <a:cxn ang="0">
                  <a:pos x="T0" y="T1"/>
                </a:cxn>
                <a:cxn ang="0">
                  <a:pos x="T2" y="T3"/>
                </a:cxn>
              </a:cxnLst>
              <a:rect l="0" t="0" r="r" b="b"/>
              <a:pathLst>
                <a:path w="1818" h="582">
                  <a:moveTo>
                    <a:pt x="0" y="582"/>
                  </a:moveTo>
                  <a:lnTo>
                    <a:pt x="1818"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p>
          </p:txBody>
        </p:sp>
        <p:sp>
          <p:nvSpPr>
            <p:cNvPr id="15" name="Freeform 12"/>
            <p:cNvSpPr>
              <a:spLocks/>
            </p:cNvSpPr>
            <p:nvPr/>
          </p:nvSpPr>
          <p:spPr bwMode="auto">
            <a:xfrm>
              <a:off x="4278" y="12606"/>
              <a:ext cx="1524" cy="840"/>
            </a:xfrm>
            <a:custGeom>
              <a:avLst/>
              <a:gdLst>
                <a:gd name="T0" fmla="*/ 0 w 1524"/>
                <a:gd name="T1" fmla="*/ 840 h 840"/>
                <a:gd name="T2" fmla="*/ 1524 w 1524"/>
                <a:gd name="T3" fmla="*/ 0 h 840"/>
              </a:gdLst>
              <a:ahLst/>
              <a:cxnLst>
                <a:cxn ang="0">
                  <a:pos x="T0" y="T1"/>
                </a:cxn>
                <a:cxn ang="0">
                  <a:pos x="T2" y="T3"/>
                </a:cxn>
              </a:cxnLst>
              <a:rect l="0" t="0" r="r" b="b"/>
              <a:pathLst>
                <a:path w="1524" h="840">
                  <a:moveTo>
                    <a:pt x="0" y="840"/>
                  </a:moveTo>
                  <a:lnTo>
                    <a:pt x="1524"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p>
          </p:txBody>
        </p:sp>
        <p:sp>
          <p:nvSpPr>
            <p:cNvPr id="16" name="Text Box 13"/>
            <p:cNvSpPr txBox="1">
              <a:spLocks noChangeArrowheads="1"/>
            </p:cNvSpPr>
            <p:nvPr/>
          </p:nvSpPr>
          <p:spPr bwMode="auto">
            <a:xfrm>
              <a:off x="5985" y="12426"/>
              <a:ext cx="171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tabLst>
                  <a:tab pos="2641600" algn="ctr"/>
                  <a:tab pos="5270500" algn="r"/>
                  <a:tab pos="457200" algn="l"/>
                </a:tabLst>
              </a:pPr>
              <a:r>
                <a:rPr lang="el-GR" sz="1500" dirty="0">
                  <a:effectLst/>
                  <a:latin typeface="+mn-lt"/>
                  <a:ea typeface="Times New Roman"/>
                  <a:cs typeface="Times New Roman"/>
                </a:rPr>
                <a:t>Μέτωπα κύματος</a:t>
              </a:r>
            </a:p>
          </p:txBody>
        </p:sp>
        <p:cxnSp>
          <p:nvCxnSpPr>
            <p:cNvPr id="17" name="Line 14"/>
            <p:cNvCxnSpPr/>
            <p:nvPr/>
          </p:nvCxnSpPr>
          <p:spPr bwMode="auto">
            <a:xfrm flipH="1">
              <a:off x="3876" y="14091"/>
              <a:ext cx="354" cy="142"/>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8" name="Line 15"/>
            <p:cNvCxnSpPr/>
            <p:nvPr/>
          </p:nvCxnSpPr>
          <p:spPr bwMode="auto">
            <a:xfrm flipV="1">
              <a:off x="4245" y="13737"/>
              <a:ext cx="0" cy="357"/>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19" name="Text Box 16"/>
            <p:cNvSpPr txBox="1">
              <a:spLocks noChangeArrowheads="1"/>
            </p:cNvSpPr>
            <p:nvPr/>
          </p:nvSpPr>
          <p:spPr bwMode="auto">
            <a:xfrm>
              <a:off x="4275" y="13737"/>
              <a:ext cx="28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2641600" algn="ctr"/>
                  <a:tab pos="5270500" algn="r"/>
                  <a:tab pos="457200" algn="l"/>
                </a:tabLst>
              </a:pPr>
              <a:r>
                <a:rPr lang="el-GR" sz="1200" b="1" dirty="0">
                  <a:effectLst/>
                  <a:latin typeface="Arial"/>
                  <a:ea typeface="Times New Roman"/>
                  <a:cs typeface="Times New Roman"/>
                </a:rPr>
                <a:t>Ε</a:t>
              </a:r>
              <a:endParaRPr lang="el-GR" sz="1200" dirty="0">
                <a:effectLst/>
                <a:latin typeface="Arial"/>
                <a:ea typeface="Times New Roman"/>
                <a:cs typeface="Times New Roman"/>
              </a:endParaRPr>
            </a:p>
          </p:txBody>
        </p:sp>
        <p:sp>
          <p:nvSpPr>
            <p:cNvPr id="20" name="Text Box 17"/>
            <p:cNvSpPr txBox="1">
              <a:spLocks noChangeArrowheads="1"/>
            </p:cNvSpPr>
            <p:nvPr/>
          </p:nvSpPr>
          <p:spPr bwMode="auto">
            <a:xfrm>
              <a:off x="3957" y="14181"/>
              <a:ext cx="28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2641600" algn="ctr"/>
                  <a:tab pos="5270500" algn="r"/>
                  <a:tab pos="457200" algn="l"/>
                </a:tabLst>
              </a:pPr>
              <a:r>
                <a:rPr lang="el-GR" sz="1200" b="1" dirty="0">
                  <a:effectLst/>
                  <a:latin typeface="Arial"/>
                  <a:ea typeface="Times New Roman"/>
                  <a:cs typeface="Times New Roman"/>
                </a:rPr>
                <a:t>Β</a:t>
              </a:r>
              <a:endParaRPr lang="el-GR" sz="1200" dirty="0">
                <a:effectLst/>
                <a:latin typeface="Arial"/>
                <a:ea typeface="Times New Roman"/>
                <a:cs typeface="Times New Roman"/>
              </a:endParaRPr>
            </a:p>
          </p:txBody>
        </p:sp>
        <p:sp>
          <p:nvSpPr>
            <p:cNvPr id="21" name="Text Box 18"/>
            <p:cNvSpPr txBox="1">
              <a:spLocks noChangeArrowheads="1"/>
            </p:cNvSpPr>
            <p:nvPr/>
          </p:nvSpPr>
          <p:spPr bwMode="auto">
            <a:xfrm>
              <a:off x="4503" y="14250"/>
              <a:ext cx="28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2641600" algn="ctr"/>
                  <a:tab pos="5270500" algn="r"/>
                  <a:tab pos="457200" algn="l"/>
                </a:tabLst>
              </a:pPr>
              <a:r>
                <a:rPr lang="en-US" sz="1200" b="1" dirty="0">
                  <a:effectLst/>
                  <a:latin typeface="Arial"/>
                  <a:ea typeface="Times New Roman"/>
                  <a:cs typeface="Times New Roman"/>
                </a:rPr>
                <a:t>k</a:t>
              </a:r>
              <a:endParaRPr lang="el-GR" sz="1200" dirty="0">
                <a:effectLst/>
                <a:latin typeface="Arial"/>
                <a:ea typeface="Times New Roman"/>
                <a:cs typeface="Times New Roman"/>
              </a:endParaRPr>
            </a:p>
          </p:txBody>
        </p:sp>
        <p:cxnSp>
          <p:nvCxnSpPr>
            <p:cNvPr id="22" name="Line 19"/>
            <p:cNvCxnSpPr/>
            <p:nvPr/>
          </p:nvCxnSpPr>
          <p:spPr bwMode="auto">
            <a:xfrm>
              <a:off x="2907" y="13965"/>
              <a:ext cx="538" cy="684"/>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sp>
          <p:nvSpPr>
            <p:cNvPr id="23" name="Text Box 20"/>
            <p:cNvSpPr txBox="1">
              <a:spLocks noChangeArrowheads="1"/>
            </p:cNvSpPr>
            <p:nvPr/>
          </p:nvSpPr>
          <p:spPr bwMode="auto">
            <a:xfrm>
              <a:off x="2964" y="14421"/>
              <a:ext cx="28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2641600" algn="ctr"/>
                  <a:tab pos="5270500" algn="r"/>
                  <a:tab pos="457200" algn="l"/>
                </a:tabLst>
              </a:pPr>
              <a:r>
                <a:rPr lang="en-US" sz="1200" b="1" dirty="0">
                  <a:effectLst/>
                  <a:latin typeface="Arial"/>
                  <a:ea typeface="Times New Roman"/>
                  <a:cs typeface="Times New Roman"/>
                </a:rPr>
                <a:t>z</a:t>
              </a:r>
              <a:endParaRPr lang="el-GR" sz="1200" dirty="0">
                <a:effectLst/>
                <a:latin typeface="Arial"/>
                <a:ea typeface="Times New Roman"/>
                <a:cs typeface="Times New Roman"/>
              </a:endParaRPr>
            </a:p>
          </p:txBody>
        </p:sp>
      </p:grpSp>
      <p:sp>
        <p:nvSpPr>
          <p:cNvPr id="24" name="Ορθογώνιο 23"/>
          <p:cNvSpPr/>
          <p:nvPr/>
        </p:nvSpPr>
        <p:spPr>
          <a:xfrm>
            <a:off x="1420775" y="4393895"/>
            <a:ext cx="6938720" cy="707886"/>
          </a:xfrm>
          <a:prstGeom prst="rect">
            <a:avLst/>
          </a:prstGeom>
        </p:spPr>
        <p:txBody>
          <a:bodyPr wrap="square">
            <a:spAutoFit/>
          </a:bodyPr>
          <a:lstStyle/>
          <a:p>
            <a:pPr algn="ctr"/>
            <a:r>
              <a:rPr lang="el-GR" sz="2000" b="1" dirty="0">
                <a:latin typeface="+mn-lt"/>
              </a:rPr>
              <a:t>Σχήμα 1</a:t>
            </a:r>
            <a:r>
              <a:rPr lang="el-GR" sz="2000" dirty="0">
                <a:latin typeface="+mn-lt"/>
              </a:rPr>
              <a:t> Διάδοση ηλεκτρομαγνητικού κύματος κατά τη διεύθυνση του άξονα z.</a:t>
            </a:r>
          </a:p>
        </p:txBody>
      </p:sp>
    </p:spTree>
    <p:extLst>
      <p:ext uri="{BB962C8B-B14F-4D97-AF65-F5344CB8AC3E}">
        <p14:creationId xmlns:p14="http://schemas.microsoft.com/office/powerpoint/2010/main" val="2243626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φως ως ηλεκτρομαγνητικό κύμα</a:t>
            </a:r>
            <a:br>
              <a:rPr lang="el-GR" sz="4400" dirty="0"/>
            </a:b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323528" y="1556792"/>
            <a:ext cx="8507288" cy="4680520"/>
          </a:xfrm>
        </p:spPr>
        <p:txBody>
          <a:bodyPr/>
          <a:lstStyle/>
          <a:p>
            <a:r>
              <a:rPr lang="el-GR" dirty="0"/>
              <a:t>Η σχέση (1) περιγράφει ένα μονοχρωματικό επίπεδο κύμα, που διαδίδεται προς την διεύθυνση του άξονα z. Σε κάθε επίπεδο, κάθετο προς την διεύθυνση διάδοσης (κατά μήκος του άξονα </a:t>
            </a:r>
            <a:r>
              <a:rPr lang="en-US" dirty="0"/>
              <a:t>z</a:t>
            </a:r>
            <a:r>
              <a:rPr lang="el-GR" dirty="0"/>
              <a:t>), η φάση του κύματος είναι σταθερή, πράγμα που σημαίνει ότι το πεδίο σ’ αυτό το επίπεδο είναι επίσης σταθερό. Μια επιφάνεια, πάνω στην οποία η φάση ενός κύματος είναι σταθερή, καλείται μέτωπο κύματος. Είναι φανερό ότι το μέτωπο κύματος ενός επίπεδου κύματος είναι ένα επίπεδο κάθετο προς την διεύθυνση της διάδοσης (Σχήμα 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510476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Διάδοση </a:t>
            </a:r>
            <a:r>
              <a:rPr lang="el-GR" dirty="0"/>
              <a:t>ηλεκτρομαγνητικού κύματος δια μέσου διηλεκτρικού </a:t>
            </a:r>
            <a:r>
              <a:rPr lang="el-GR" dirty="0" smtClean="0"/>
              <a:t>υλικού </a:t>
            </a:r>
            <a:r>
              <a:rPr lang="el-GR" sz="3200" b="0" dirty="0" smtClean="0"/>
              <a:t>(1 από 3) </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268760"/>
                <a:ext cx="8229600" cy="5328592"/>
              </a:xfrm>
            </p:spPr>
            <p:txBody>
              <a:bodyPr>
                <a:normAutofit fontScale="92500"/>
              </a:bodyPr>
              <a:lstStyle/>
              <a:p>
                <a:r>
                  <a:rPr lang="el-GR" dirty="0"/>
                  <a:t>Όταν ένα ηλεκτρομαγνητικό κύμα διαδίδεται μέσα σε ένα διηλεκτρικό υλικό, το ταλαντούμενο ηλεκτρικό πεδίο του κύματος επιδρά στα μόρια του υλικού και δημιουργεί ένα μηχανισμό πόλωσης, ο οποίος καθυστερεί τη διάδοση του κύματος μέσα στο υλικό. Με άλλα λόγια η ταχύτητα διάδοσης του κύματος ελαττώνεται σε σχέση με την ταχύτητά του στο κενό. </a:t>
                </a:r>
                <a:endParaRPr lang="el-GR" dirty="0" smtClean="0"/>
              </a:p>
              <a:p>
                <a:r>
                  <a:rPr lang="el-GR" dirty="0"/>
                  <a:t>Αν θεωρήσουμε ένα ηλεκτρομαγνητικό κύμα που διαδίδεται μέσα σε ένα μη μαγνητικό υλικό διηλεκτρικής σταθεράς εr, η ταχύτητα διάδοσής του v, που καλείται και ταχύτητα φάσης, δίνεται από τη σχέση: </a:t>
                </a:r>
                <a:endParaRPr lang="el-GR" dirty="0" smtClean="0"/>
              </a:p>
              <a:p>
                <a:pPr marL="0" indent="0" algn="ctr">
                  <a:buNone/>
                </a:pP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1</m:t>
                        </m:r>
                      </m:num>
                      <m:den>
                        <m:rad>
                          <m:radPr>
                            <m:degHide m:val="on"/>
                            <m:ctrlPr>
                              <a:rPr lang="el-GR" i="1">
                                <a:latin typeface="Cambria Math"/>
                              </a:rPr>
                            </m:ctrlPr>
                          </m:radPr>
                          <m:deg/>
                          <m:e>
                            <m:sSub>
                              <m:sSubPr>
                                <m:ctrlPr>
                                  <a:rPr lang="el-GR" i="1">
                                    <a:latin typeface="Cambria Math"/>
                                  </a:rPr>
                                </m:ctrlPr>
                              </m:sSubPr>
                              <m:e>
                                <m:r>
                                  <a:rPr lang="el-GR" i="1">
                                    <a:latin typeface="Cambria Math" panose="02040503050406030204" pitchFamily="18" charset="0"/>
                                  </a:rPr>
                                  <m:t>𝜀</m:t>
                                </m:r>
                              </m:e>
                              <m:sub>
                                <m:r>
                                  <a:rPr lang="en-US" i="1">
                                    <a:latin typeface="Cambria Math" panose="02040503050406030204" pitchFamily="18" charset="0"/>
                                  </a:rPr>
                                  <m:t>𝑟</m:t>
                                </m:r>
                              </m:sub>
                            </m:sSub>
                            <m:sSub>
                              <m:sSubPr>
                                <m:ctrlPr>
                                  <a:rPr lang="el-GR" i="1">
                                    <a:latin typeface="Cambria Math"/>
                                  </a:rPr>
                                </m:ctrlPr>
                              </m:sSubPr>
                              <m:e>
                                <m:r>
                                  <a:rPr lang="el-GR" i="1">
                                    <a:latin typeface="Cambria Math" panose="02040503050406030204" pitchFamily="18" charset="0"/>
                                  </a:rPr>
                                  <m:t>𝜀</m:t>
                                </m:r>
                              </m:e>
                              <m:sub>
                                <m:r>
                                  <a:rPr lang="en-US" i="1">
                                    <a:latin typeface="Cambria Math" panose="02040503050406030204" pitchFamily="18" charset="0"/>
                                  </a:rPr>
                                  <m:t>0</m:t>
                                </m:r>
                              </m:sub>
                            </m:sSub>
                            <m:sSub>
                              <m:sSubPr>
                                <m:ctrlPr>
                                  <a:rPr lang="el-GR"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0</m:t>
                                </m:r>
                              </m:sub>
                            </m:sSub>
                          </m:e>
                        </m:rad>
                      </m:den>
                    </m:f>
                  </m:oMath>
                </a14:m>
                <a:r>
                  <a:rPr lang="el-GR" dirty="0" smtClean="0"/>
                  <a:t>  (2)</a:t>
                </a:r>
              </a:p>
              <a:p>
                <a:pPr marL="0" indent="0">
                  <a:buNone/>
                </a:pPr>
                <a:r>
                  <a:rPr lang="el-GR" dirty="0"/>
                  <a:t>όπου ε0 = 8.85 x 10-12 Cb/V m είναι η διηλεκτρική σταθερά του κενού και μ0 = 12.57 x 10-7 Weber/A m η μαγνητική διαπερατότητα του κενού, στο σύστημα (SI)</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268760"/>
                <a:ext cx="8229600" cy="5328592"/>
              </a:xfrm>
              <a:blipFill rotWithShape="0">
                <a:blip r:embed="rId2"/>
                <a:stretch>
                  <a:fillRect l="-963" t="-801" r="-1481" b="-34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155897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Διάδοση ηλεκτρομαγνητικού κύματος δια μέσου διηλεκτρικού υλικού </a:t>
            </a:r>
            <a:r>
              <a:rPr lang="el-GR" sz="3600" b="0" dirty="0" smtClean="0"/>
              <a:t>(2 </a:t>
            </a:r>
            <a:r>
              <a:rPr lang="el-GR" sz="3600" b="0" dirty="0"/>
              <a:t>από </a:t>
            </a:r>
            <a:r>
              <a:rPr lang="el-GR" sz="3600" b="0" dirty="0" smtClean="0"/>
              <a:t>3)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Στην περίπτωση διάδοσης του ηλεκτρομαγνητικού κύματος στο κενό, εr = 1 και επομένως: </a:t>
                </a:r>
                <a:endParaRPr lang="el-GR" dirty="0" smtClean="0"/>
              </a:p>
              <a:p>
                <a:pPr marL="0" indent="0" algn="ctr">
                  <a:buNone/>
                </a:pPr>
                <a14:m>
                  <m:oMath xmlns:m="http://schemas.openxmlformats.org/officeDocument/2006/math">
                    <m:r>
                      <a:rPr lang="el-GR" i="1">
                        <a:latin typeface="Cambria Math" panose="02040503050406030204" pitchFamily="18" charset="0"/>
                      </a:rPr>
                      <m:t>𝑣</m:t>
                    </m:r>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1</m:t>
                        </m:r>
                      </m:num>
                      <m:den>
                        <m:rad>
                          <m:radPr>
                            <m:degHide m:val="on"/>
                            <m:ctrlPr>
                              <a:rPr lang="el-GR" i="1">
                                <a:latin typeface="Cambria Math"/>
                              </a:rPr>
                            </m:ctrlPr>
                          </m:radPr>
                          <m:deg/>
                          <m:e>
                            <m:sSub>
                              <m:sSubPr>
                                <m:ctrlPr>
                                  <a:rPr lang="el-GR" i="1">
                                    <a:latin typeface="Cambria Math"/>
                                  </a:rPr>
                                </m:ctrlPr>
                              </m:sSubPr>
                              <m:e>
                                <m:r>
                                  <a:rPr lang="el-GR" i="1">
                                    <a:latin typeface="Cambria Math" panose="02040503050406030204" pitchFamily="18" charset="0"/>
                                  </a:rPr>
                                  <m:t>𝜀</m:t>
                                </m:r>
                              </m:e>
                              <m:sub>
                                <m:r>
                                  <a:rPr lang="el-GR" i="1">
                                    <a:latin typeface="Cambria Math" panose="02040503050406030204" pitchFamily="18" charset="0"/>
                                  </a:rPr>
                                  <m:t>0</m:t>
                                </m:r>
                              </m:sub>
                            </m:sSub>
                            <m:sSub>
                              <m:sSubPr>
                                <m:ctrlPr>
                                  <a:rPr lang="el-GR" i="1">
                                    <a:latin typeface="Cambria Math"/>
                                  </a:rPr>
                                </m:ctrlPr>
                              </m:sSubPr>
                              <m:e>
                                <m:r>
                                  <a:rPr lang="el-GR" i="1">
                                    <a:latin typeface="Cambria Math" panose="02040503050406030204" pitchFamily="18" charset="0"/>
                                  </a:rPr>
                                  <m:t>𝜀𝜇</m:t>
                                </m:r>
                              </m:e>
                              <m:sub>
                                <m:r>
                                  <a:rPr lang="el-GR" i="1">
                                    <a:latin typeface="Cambria Math" panose="02040503050406030204" pitchFamily="18" charset="0"/>
                                  </a:rPr>
                                  <m:t>0</m:t>
                                </m:r>
                              </m:sub>
                            </m:sSub>
                          </m:e>
                        </m:rad>
                      </m:den>
                    </m:f>
                    <m:r>
                      <a:rPr lang="el-GR" i="1">
                        <a:latin typeface="Cambria Math" panose="02040503050406030204" pitchFamily="18" charset="0"/>
                      </a:rPr>
                      <m:t>=</m:t>
                    </m:r>
                    <m:r>
                      <a:rPr lang="el-GR" i="1">
                        <a:latin typeface="Cambria Math" panose="02040503050406030204" pitchFamily="18" charset="0"/>
                      </a:rPr>
                      <m:t>𝑐</m:t>
                    </m:r>
                    <m:r>
                      <a:rPr lang="el-GR" i="1">
                        <a:latin typeface="Cambria Math" panose="02040503050406030204" pitchFamily="18" charset="0"/>
                      </a:rPr>
                      <m:t>=3×</m:t>
                    </m:r>
                    <m:sSup>
                      <m:sSupPr>
                        <m:ctrlPr>
                          <a:rPr lang="el-GR" i="1">
                            <a:latin typeface="Cambria Math"/>
                          </a:rPr>
                        </m:ctrlPr>
                      </m:sSupPr>
                      <m:e>
                        <m:r>
                          <a:rPr lang="el-GR" i="1">
                            <a:latin typeface="Cambria Math" panose="02040503050406030204" pitchFamily="18" charset="0"/>
                          </a:rPr>
                          <m:t>10</m:t>
                        </m:r>
                      </m:e>
                      <m:sup>
                        <m:r>
                          <a:rPr lang="el-GR" i="1">
                            <a:latin typeface="Cambria Math" panose="02040503050406030204" pitchFamily="18" charset="0"/>
                          </a:rPr>
                          <m:t>8</m:t>
                        </m:r>
                      </m:sup>
                    </m:sSup>
                    <m:sSup>
                      <m:sSupPr>
                        <m:ctrlPr>
                          <a:rPr lang="el-GR" i="1">
                            <a:latin typeface="Cambria Math"/>
                          </a:rPr>
                        </m:ctrlPr>
                      </m:sSupPr>
                      <m:e>
                        <m:r>
                          <a:rPr lang="en-US" i="1">
                            <a:latin typeface="Cambria Math" panose="02040503050406030204" pitchFamily="18" charset="0"/>
                          </a:rPr>
                          <m:t>𝑚𝑠</m:t>
                        </m:r>
                      </m:e>
                      <m:sup>
                        <m:r>
                          <a:rPr lang="el-GR" i="1">
                            <a:latin typeface="Cambria Math" panose="02040503050406030204" pitchFamily="18" charset="0"/>
                          </a:rPr>
                          <m:t>−1</m:t>
                        </m:r>
                      </m:sup>
                    </m:sSup>
                  </m:oMath>
                </a14:m>
                <a:r>
                  <a:rPr lang="el-GR" dirty="0" smtClean="0"/>
                  <a:t> </a:t>
                </a:r>
              </a:p>
              <a:p>
                <a:pPr marL="0" indent="0">
                  <a:buNone/>
                </a:pPr>
                <a:r>
                  <a:rPr lang="el-GR" dirty="0"/>
                  <a:t>που είναι η ταχύτητα διάδοσης του φωτός στο κενό.</a:t>
                </a:r>
              </a:p>
              <a:p>
                <a:r>
                  <a:rPr lang="el-GR" dirty="0"/>
                  <a:t>Ο λόγος της ταχύτητας του φωτός στο κενό ως προς την ταχύτητα του σε υλικό καλείται δείκτης διάθλασης n του υλικού, </a:t>
                </a:r>
                <a:r>
                  <a:rPr lang="el-GR" dirty="0" smtClean="0"/>
                  <a:t>δηλαδή</a:t>
                </a:r>
                <a:r>
                  <a:rPr lang="en-US" dirty="0" smtClean="0"/>
                  <a:t>: </a:t>
                </a:r>
                <a:endParaRPr lang="el-GR" dirty="0" smtClean="0"/>
              </a:p>
              <a:p>
                <a:pPr marL="0" indent="0" algn="ctr">
                  <a:buNone/>
                </a:pP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𝑐</m:t>
                        </m:r>
                      </m:num>
                      <m:den>
                        <m:r>
                          <a:rPr lang="en-US" i="1">
                            <a:latin typeface="Cambria Math" panose="02040503050406030204" pitchFamily="18" charset="0"/>
                          </a:rPr>
                          <m:t>𝑣</m:t>
                        </m:r>
                      </m:den>
                    </m:f>
                    <m:r>
                      <a:rPr lang="en-US" i="1">
                        <a:latin typeface="Cambria Math" panose="02040503050406030204" pitchFamily="18" charset="0"/>
                      </a:rPr>
                      <m:t>=</m:t>
                    </m:r>
                    <m:rad>
                      <m:radPr>
                        <m:degHide m:val="on"/>
                        <m:ctrlPr>
                          <a:rPr lang="el-GR" i="1">
                            <a:latin typeface="Cambria Math"/>
                          </a:rPr>
                        </m:ctrlPr>
                      </m:radPr>
                      <m:deg/>
                      <m:e>
                        <m:sSub>
                          <m:sSubPr>
                            <m:ctrlPr>
                              <a:rPr lang="el-GR" i="1">
                                <a:latin typeface="Cambria Math"/>
                              </a:rPr>
                            </m:ctrlPr>
                          </m:sSubPr>
                          <m:e>
                            <m:r>
                              <a:rPr lang="el-GR" i="1">
                                <a:latin typeface="Cambria Math" panose="02040503050406030204" pitchFamily="18" charset="0"/>
                              </a:rPr>
                              <m:t>𝜀</m:t>
                            </m:r>
                          </m:e>
                          <m:sub>
                            <m:r>
                              <a:rPr lang="en-US" i="1">
                                <a:latin typeface="Cambria Math" panose="02040503050406030204" pitchFamily="18" charset="0"/>
                              </a:rPr>
                              <m:t>𝑟</m:t>
                            </m:r>
                          </m:sub>
                        </m:sSub>
                      </m:e>
                    </m:rad>
                  </m:oMath>
                </a14:m>
                <a:r>
                  <a:rPr lang="el-GR" dirty="0" smtClean="0"/>
                  <a:t>  (3)</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086169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e5a5ccf35b08fa6f73d4ecf479b43714cefa66f"/>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3950</Words>
  <Application>Microsoft Office PowerPoint</Application>
  <PresentationFormat>Προβολή στην οθόνη (4:3)</PresentationFormat>
  <Paragraphs>353</Paragraphs>
  <Slides>48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48</vt:i4>
      </vt:variant>
    </vt:vector>
  </HeadingPairs>
  <TitlesOfParts>
    <vt:vector size="50" baseType="lpstr">
      <vt:lpstr>OC_template_updated</vt:lpstr>
      <vt:lpstr>1_OC_template_updated</vt:lpstr>
      <vt:lpstr>Φυσική Οπτική (Ε)</vt:lpstr>
      <vt:lpstr>Θεωρία</vt:lpstr>
      <vt:lpstr>Εισαγωγή</vt:lpstr>
      <vt:lpstr>Διάδοση του φωτός</vt:lpstr>
      <vt:lpstr>Το φως ως ηλεκτρομαγνητικό κύμα (1 από 3)</vt:lpstr>
      <vt:lpstr>Το φως ως ηλεκτρομαγνητικό κύμα (2 από 3)</vt:lpstr>
      <vt:lpstr>Το φως ως ηλεκτρομαγνητικό κύμα (3 από 3)</vt:lpstr>
      <vt:lpstr>Διάδοση ηλεκτρομαγνητικού κύματος δια μέσου διηλεκτρικού υλικού (1 από 3) </vt:lpstr>
      <vt:lpstr>Διάδοση ηλεκτρομαγνητικού κύματος δια μέσου διηλεκτρικού υλικού (2 από 3) </vt:lpstr>
      <vt:lpstr>Διάδοση ηλεκτρομαγνητικού κύματος δια μέσου διηλεκτρικού υλικού (3 από 3) </vt:lpstr>
      <vt:lpstr>Πείραμα</vt:lpstr>
      <vt:lpstr>Σκοπός</vt:lpstr>
      <vt:lpstr>Πειραματική διαδικασία</vt:lpstr>
      <vt:lpstr>Πειραματική διάταξη (1 από 5)</vt:lpstr>
      <vt:lpstr>Πειραματική διάταξη (2 από 5)</vt:lpstr>
      <vt:lpstr>Πειραματική διάταξη (3 από 5)</vt:lpstr>
      <vt:lpstr>Πειραματική διάταξη (4 από 5)</vt:lpstr>
      <vt:lpstr>Πειραματική διάταξη (5 από 5)</vt:lpstr>
      <vt:lpstr>Μέτρηση διαφοράς φάσης μεταξύ δυο κυμάτων με τη μέθοδο Lissajous (1 από 3)</vt:lpstr>
      <vt:lpstr>Μέτρηση διαφοράς φάσης μεταξύ δυο κυμάτων με τη μέθοδο Lissajous (2 από 3)</vt:lpstr>
      <vt:lpstr>Μέτρηση διαφοράς φάσης μεταξύ δυο κυμάτων με τη μέθοδο Lissajous (3 από 3)</vt:lpstr>
      <vt:lpstr>Ανάλυση μεθόδου εύρεσης της ταχύτητας του φωτός (1 από 6)</vt:lpstr>
      <vt:lpstr>Ανάλυση μεθόδου εύρεσης της ταχύτητας του φωτός (2 από 6)</vt:lpstr>
      <vt:lpstr>Ανάλυση μεθόδου εύρεσης της ταχύτητας του φωτός (3 από 6)</vt:lpstr>
      <vt:lpstr>Ανάλυση μεθόδου εύρεσης της ταχύτητας του φωτός (4 από 6)</vt:lpstr>
      <vt:lpstr>Ανάλυση μεθόδου εύρεσης της ταχύτητας του φωτός (5 από 6)</vt:lpstr>
      <vt:lpstr>Ανάλυση μεθόδου εύρεσης της ταχύτητας του φωτός (6 από 6)</vt:lpstr>
      <vt:lpstr>Ανάλυση μεθόδου εύρεσης του δείκτη διάθλασης n υλικού (1 από 4)</vt:lpstr>
      <vt:lpstr>Ανάλυση μεθόδου εύρεσης του δείκτη διάθλασης n υλικού (2 από 4)</vt:lpstr>
      <vt:lpstr>Ανάλυση μεθόδου εύρεσης του δείκτη διάθλασης n υλικού (3 από 4)</vt:lpstr>
      <vt:lpstr>Ανάλυση μεθόδου εύρεσης του δείκτη διάθλασης n υλικού (4 από 4)</vt:lpstr>
      <vt:lpstr>Αρχικές ρυθμίσεις της πειραματικής διάταξης (1 από 2)</vt:lpstr>
      <vt:lpstr>Αρχικές ρυθμίσεις της πειραματικής διάταξης (2 από 2)</vt:lpstr>
      <vt:lpstr>Εργασίες</vt:lpstr>
      <vt:lpstr>Μέτρηση της ταχύτητας του φωτός στον αέρα (1 από 3)</vt:lpstr>
      <vt:lpstr>Μέτρηση της ταχύτητας του φωτός στον αέρα (2 από 3)</vt:lpstr>
      <vt:lpstr>Μέτρηση της ταχύτητας του φωτός στον αέρα (3 από 3)</vt:lpstr>
      <vt:lpstr>Μέτρηση της ταχύτητας του φωτός σε υλικό – εύρεση δείκτη διάθλασης υλικού (1 από 4)</vt:lpstr>
      <vt:lpstr>Μέτρηση της ταχύτητας του φωτός σε υλικό – εύρεση δείκτη διάθλασης υλικού (2 από 4)</vt:lpstr>
      <vt:lpstr>Μέτρηση της ταχύτητας του φωτός σε υλικό – εύρεση δείκτη διάθλασης υλικού (3 από 4)</vt:lpstr>
      <vt:lpstr>Μέτρηση της ταχύτητας του φωτός σε υλικό – εύρεση δείκτη διάθλασης υλικού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39</cp:revision>
  <dcterms:created xsi:type="dcterms:W3CDTF">2013-03-04T13:35:19Z</dcterms:created>
  <dcterms:modified xsi:type="dcterms:W3CDTF">2015-06-04T10:44:42Z</dcterms:modified>
</cp:coreProperties>
</file>